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7" r:id="rId3"/>
    <p:sldId id="271" r:id="rId4"/>
    <p:sldId id="268" r:id="rId5"/>
    <p:sldId id="260" r:id="rId6"/>
    <p:sldId id="276" r:id="rId7"/>
    <p:sldId id="277" r:id="rId8"/>
    <p:sldId id="283" r:id="rId9"/>
    <p:sldId id="278" r:id="rId10"/>
    <p:sldId id="284" r:id="rId11"/>
    <p:sldId id="279" r:id="rId12"/>
    <p:sldId id="281" r:id="rId13"/>
    <p:sldId id="280" r:id="rId14"/>
    <p:sldId id="282" r:id="rId15"/>
    <p:sldId id="285" r:id="rId16"/>
    <p:sldId id="289" r:id="rId17"/>
    <p:sldId id="288" r:id="rId18"/>
    <p:sldId id="287" r:id="rId19"/>
    <p:sldId id="286" r:id="rId20"/>
    <p:sldId id="269" r:id="rId21"/>
    <p:sldId id="270"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7718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818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899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4933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118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810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005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714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8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612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063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828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647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604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32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305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4/11/2024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6022432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drive/folders/1Lcsqrk-kzt3HvpT-ALTZNRopxlxMZHK7?usp=sharing" TargetMode="External"/><Relationship Id="rId2" Type="http://schemas.openxmlformats.org/officeDocument/2006/relationships/hyperlink" Target="https://drive.google.com/drive/folders/1swxr6JVUPflhGaEWIJvdS4J86YXqtENl?usp=drive_link" TargetMode="External"/><Relationship Id="rId1" Type="http://schemas.openxmlformats.org/officeDocument/2006/relationships/slideLayout" Target="../slideLayouts/slideLayout2.xml"/><Relationship Id="rId5" Type="http://schemas.openxmlformats.org/officeDocument/2006/relationships/hyperlink" Target="https://docs.google.com/spreadsheets/d/1mEjrqlf76Yc5m4JKCcTPe7bh4g0wsSis/edit?usp=drive_link&amp;ouid=112440603031192183027&amp;rtpof=true&amp;sd=true" TargetMode="External"/><Relationship Id="rId4" Type="http://schemas.openxmlformats.org/officeDocument/2006/relationships/hyperlink" Target="https://drive.google.com/file/d/1r_aZqhi9KXyZSdFhfKUPHsiMgaI85afC/view?usp=drive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2789853" y="1678665"/>
            <a:ext cx="6478549" cy="1750335"/>
          </a:xfrm>
        </p:spPr>
        <p:txBody>
          <a:bodyPr>
            <a:normAutofit/>
          </a:bodyPr>
          <a:lstStyle/>
          <a:p>
            <a:pPr algn="ctr"/>
            <a:r>
              <a:rPr lang="en-US" sz="3600" dirty="0"/>
              <a:t>Analyzing the Impact of Car Features on Price and Profitability</a:t>
            </a:r>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pPr algn="r"/>
            <a:r>
              <a:rPr lang="en-US" dirty="0"/>
              <a:t>Project no. 7</a:t>
            </a:r>
            <a:r>
              <a:rPr lang="en-IN" dirty="0"/>
              <a:t> :- USING EXCEL STATISTICS</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2592925" y="624110"/>
            <a:ext cx="8445189" cy="1280890"/>
          </a:xfrm>
        </p:spPr>
        <p:txBody>
          <a:bodyPr>
            <a:normAutofit/>
          </a:bodyPr>
          <a:lstStyle/>
          <a:p>
            <a:pPr algn="ctr">
              <a:lnSpc>
                <a:spcPct val="200000"/>
              </a:lnSpc>
            </a:pPr>
            <a:r>
              <a:rPr lang="en-US" sz="3100" dirty="0">
                <a:solidFill>
                  <a:srgbClr val="262626"/>
                </a:solidFill>
              </a:rPr>
              <a:t>ANALYSIS TASK 3 - INSIGHT</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p:txBody>
          <a:bodyPr>
            <a:normAutofit lnSpcReduction="10000"/>
          </a:bodyPr>
          <a:lstStyle/>
          <a:p>
            <a:pPr marL="342900" lvl="0" indent="-342900" algn="just">
              <a:lnSpc>
                <a:spcPct val="115000"/>
              </a:lnSpc>
              <a:buFont typeface="Arial" panose="020B0604020202020204" pitchFamily="34" charset="0"/>
              <a:buChar char="●"/>
            </a:pPr>
            <a:r>
              <a:rPr lang="en-US" dirty="0"/>
              <a:t>To identify the variables that have the strongest relationship with a car's price, regression analysis can be employed. This statistical technique analyzes the relationship between a dependent variable and independent variables. By conducting regression analysis, the coefficient values for each variable can be obtained, indicating the strength and direction of their impact on the car's price.</a:t>
            </a:r>
          </a:p>
          <a:p>
            <a:pPr marL="342900" lvl="0" indent="-342900" algn="just">
              <a:lnSpc>
                <a:spcPct val="115000"/>
              </a:lnSpc>
              <a:buFont typeface="Arial" panose="020B0604020202020204" pitchFamily="34" charset="0"/>
              <a:buChar char="●"/>
            </a:pPr>
            <a:r>
              <a:rPr lang="en-US" b="1" dirty="0"/>
              <a:t>Insight Required: </a:t>
            </a:r>
            <a:r>
              <a:rPr lang="en-US" dirty="0"/>
              <a:t>Which car features are most important in determining a car's price?</a:t>
            </a:r>
          </a:p>
          <a:p>
            <a:pPr marL="342900" lvl="0" indent="-342900" algn="just">
              <a:lnSpc>
                <a:spcPct val="115000"/>
              </a:lnSpc>
              <a:buFont typeface="Arial" panose="020B0604020202020204" pitchFamily="34" charset="0"/>
              <a:buChar char="●"/>
            </a:pPr>
            <a:r>
              <a:rPr lang="en-US" b="1" dirty="0"/>
              <a:t>Result: </a:t>
            </a:r>
            <a:r>
              <a:rPr lang="en-US" dirty="0"/>
              <a:t>From the above analysis, I can be seen that Engine Cylinders followed by City MPG and Highway MPG are the most important points that determine the price of a car.</a:t>
            </a:r>
            <a:endParaRPr lang="en-IN" sz="1800" u="none" strike="noStrike" dirty="0">
              <a:effectLst/>
              <a:ea typeface="Arial" panose="020B0604020202020204" pitchFamily="34" charset="0"/>
            </a:endParaRPr>
          </a:p>
        </p:txBody>
      </p:sp>
    </p:spTree>
    <p:extLst>
      <p:ext uri="{BB962C8B-B14F-4D97-AF65-F5344CB8AC3E}">
        <p14:creationId xmlns:p14="http://schemas.microsoft.com/office/powerpoint/2010/main" val="366000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9224" y="645106"/>
            <a:ext cx="3650279" cy="1259894"/>
          </a:xfrm>
        </p:spPr>
        <p:txBody>
          <a:bodyPr>
            <a:normAutofit/>
          </a:bodyPr>
          <a:lstStyle/>
          <a:p>
            <a:r>
              <a:rPr lang="en-US" dirty="0"/>
              <a:t>ANALYSIS TASK 4A &amp; 4B</a:t>
            </a:r>
          </a:p>
        </p:txBody>
      </p:sp>
      <p:sp>
        <p:nvSpPr>
          <p:cNvPr id="16" name="Rectangle 15">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49225" y="2133600"/>
            <a:ext cx="3650278" cy="3759253"/>
          </a:xfrm>
        </p:spPr>
        <p:txBody>
          <a:bodyPr>
            <a:normAutofit/>
          </a:bodyPr>
          <a:lstStyle/>
          <a:p>
            <a:pPr marL="342900" lvl="0" indent="-342900" algn="just">
              <a:buFont typeface="Arial" panose="020B0604020202020204" pitchFamily="34" charset="0"/>
              <a:buChar char="●"/>
            </a:pPr>
            <a:r>
              <a:rPr lang="en-GB" b="1" u="none" strike="noStrike" dirty="0">
                <a:effectLst/>
                <a:ea typeface="Arial" panose="020B0604020202020204" pitchFamily="34" charset="0"/>
              </a:rPr>
              <a:t>Task 4.A:</a:t>
            </a:r>
            <a:r>
              <a:rPr lang="en-GB" u="none" strike="noStrike" dirty="0">
                <a:effectLst/>
                <a:ea typeface="Arial" panose="020B0604020202020204" pitchFamily="34" charset="0"/>
              </a:rPr>
              <a:t> Create a pivot table that shows the average price of cars for each manufacturer. </a:t>
            </a:r>
          </a:p>
          <a:p>
            <a:pPr algn="just">
              <a:buFont typeface="Arial" panose="020B0604020202020204" pitchFamily="34" charset="0"/>
              <a:buChar char="●"/>
            </a:pPr>
            <a:r>
              <a:rPr lang="en-GB" sz="1800" b="1" dirty="0">
                <a:effectLst/>
                <a:ea typeface="Arial" panose="020B0604020202020204" pitchFamily="34" charset="0"/>
              </a:rPr>
              <a:t>Task 4.B:</a:t>
            </a:r>
            <a:r>
              <a:rPr lang="en-GB" sz="1800" dirty="0">
                <a:effectLst/>
                <a:ea typeface="Arial" panose="020B0604020202020204" pitchFamily="34" charset="0"/>
              </a:rPr>
              <a:t> Create a bar chart or a horizontal stacked bar chart that visualizes the relationship between manufacturer and average price</a:t>
            </a:r>
            <a:endParaRPr lang="en-IN" sz="1800" u="none" strike="noStrike" dirty="0">
              <a:effectLst/>
              <a:ea typeface="Arial" panose="020B0604020202020204" pitchFamily="34" charset="0"/>
            </a:endParaRPr>
          </a:p>
          <a:p>
            <a:pPr marL="342900" lvl="0" indent="-342900" algn="just">
              <a:buFont typeface="Arial" panose="020B0604020202020204" pitchFamily="34" charset="0"/>
              <a:buChar char="●"/>
            </a:pPr>
            <a:endParaRPr lang="en-IN" b="1" u="none" strike="noStrike" dirty="0">
              <a:effectLst/>
              <a:ea typeface="Arial" panose="020B0604020202020204" pitchFamily="34" charset="0"/>
            </a:endParaRPr>
          </a:p>
        </p:txBody>
      </p:sp>
      <p:pic>
        <p:nvPicPr>
          <p:cNvPr id="7" name="Picture 6">
            <a:extLst>
              <a:ext uri="{FF2B5EF4-FFF2-40B4-BE49-F238E27FC236}">
                <a16:creationId xmlns:a16="http://schemas.microsoft.com/office/drawing/2014/main" id="{4633EA21-4E8D-4BD7-E556-2892A64DF1D5}"/>
              </a:ext>
            </a:extLst>
          </p:cNvPr>
          <p:cNvPicPr>
            <a:picLocks noChangeAspect="1"/>
          </p:cNvPicPr>
          <p:nvPr/>
        </p:nvPicPr>
        <p:blipFill>
          <a:blip r:embed="rId2"/>
          <a:stretch>
            <a:fillRect/>
          </a:stretch>
        </p:blipFill>
        <p:spPr>
          <a:xfrm>
            <a:off x="4480560" y="111110"/>
            <a:ext cx="2773680" cy="6742142"/>
          </a:xfrm>
          <a:prstGeom prst="rect">
            <a:avLst/>
          </a:prstGeom>
        </p:spPr>
      </p:pic>
      <p:pic>
        <p:nvPicPr>
          <p:cNvPr id="9" name="Picture 8">
            <a:extLst>
              <a:ext uri="{FF2B5EF4-FFF2-40B4-BE49-F238E27FC236}">
                <a16:creationId xmlns:a16="http://schemas.microsoft.com/office/drawing/2014/main" id="{52E9EBBE-712F-3047-122C-84B1802CAAD6}"/>
              </a:ext>
            </a:extLst>
          </p:cNvPr>
          <p:cNvPicPr>
            <a:picLocks noChangeAspect="1"/>
          </p:cNvPicPr>
          <p:nvPr/>
        </p:nvPicPr>
        <p:blipFill>
          <a:blip r:embed="rId3"/>
          <a:stretch>
            <a:fillRect/>
          </a:stretch>
        </p:blipFill>
        <p:spPr>
          <a:xfrm>
            <a:off x="7437120" y="111110"/>
            <a:ext cx="4315975" cy="6456390"/>
          </a:xfrm>
          <a:prstGeom prst="rect">
            <a:avLst/>
          </a:prstGeom>
        </p:spPr>
      </p:pic>
      <p:sp>
        <p:nvSpPr>
          <p:cNvPr id="18"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15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2592925" y="624110"/>
            <a:ext cx="8445189" cy="1280890"/>
          </a:xfrm>
        </p:spPr>
        <p:txBody>
          <a:bodyPr>
            <a:normAutofit/>
          </a:bodyPr>
          <a:lstStyle/>
          <a:p>
            <a:pPr algn="ctr">
              <a:lnSpc>
                <a:spcPct val="200000"/>
              </a:lnSpc>
            </a:pPr>
            <a:r>
              <a:rPr lang="en-US" sz="3100" dirty="0">
                <a:solidFill>
                  <a:srgbClr val="262626"/>
                </a:solidFill>
              </a:rPr>
              <a:t>ANALYSIS TASK 4A &amp; 4B - INSIGHT</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p:txBody>
          <a:bodyPr>
            <a:normAutofit fontScale="85000" lnSpcReduction="20000"/>
          </a:bodyPr>
          <a:lstStyle/>
          <a:p>
            <a:pPr marL="342900" lvl="0" indent="-342900" algn="just">
              <a:lnSpc>
                <a:spcPct val="115000"/>
              </a:lnSpc>
              <a:buFont typeface="Arial" panose="020B0604020202020204" pitchFamily="34" charset="0"/>
              <a:buChar char="●"/>
            </a:pPr>
            <a:r>
              <a:rPr lang="en-US" b="1" dirty="0"/>
              <a:t>Insight Required: </a:t>
            </a:r>
            <a:r>
              <a:rPr lang="en-US" dirty="0"/>
              <a:t>How does the average price of a car vary across different manufacturers?</a:t>
            </a:r>
          </a:p>
          <a:p>
            <a:pPr marL="342900" lvl="0" indent="-342900" algn="just">
              <a:lnSpc>
                <a:spcPct val="115000"/>
              </a:lnSpc>
              <a:buFont typeface="Arial" panose="020B0604020202020204" pitchFamily="34" charset="0"/>
              <a:buChar char="●"/>
            </a:pPr>
            <a:r>
              <a:rPr lang="en-US" b="1" dirty="0"/>
              <a:t>Result: </a:t>
            </a:r>
            <a:r>
              <a:rPr lang="en-US" dirty="0"/>
              <a:t>The average price of a car can vary significantly across different manufacturers. Each manufacturer has its own pricing strategy, target market, brand positioning, and product offerings, which contribute to the variations in average prices. </a:t>
            </a:r>
          </a:p>
          <a:p>
            <a:pPr marL="342900" lvl="0" indent="-342900" algn="just">
              <a:lnSpc>
                <a:spcPct val="115000"/>
              </a:lnSpc>
              <a:buFont typeface="Arial" panose="020B0604020202020204" pitchFamily="34" charset="0"/>
              <a:buChar char="●"/>
            </a:pPr>
            <a:r>
              <a:rPr lang="en-US" dirty="0"/>
              <a:t>Luxury and high-end manufacturers often have higher average prices due to their focus on premium features, advanced technology, and superior craftsmanship. These brands cater to consumers seeking exclusivity, prestige, and top-tier performance, which comes with a higher price tag. </a:t>
            </a:r>
          </a:p>
          <a:p>
            <a:pPr marL="342900" lvl="0" indent="-342900" algn="just">
              <a:lnSpc>
                <a:spcPct val="115000"/>
              </a:lnSpc>
              <a:buFont typeface="Arial" panose="020B0604020202020204" pitchFamily="34" charset="0"/>
              <a:buChar char="●"/>
            </a:pPr>
            <a:r>
              <a:rPr lang="en-US" dirty="0"/>
              <a:t>On the other hand, mainstream manufacturers typically offer a wider range of vehicles at various price points to target different segments of the market. Their average prices can vary depending on factors such as vehicle size, model type, features, and market competition. Economy or budget-oriented brands often have lower average prices as they prioritize affordability and cost-effectiveness</a:t>
            </a:r>
            <a:endParaRPr lang="en-IN" sz="1800" b="1" u="none" strike="noStrike" dirty="0">
              <a:effectLst/>
              <a:ea typeface="Arial" panose="020B0604020202020204" pitchFamily="34" charset="0"/>
            </a:endParaRPr>
          </a:p>
        </p:txBody>
      </p:sp>
    </p:spTree>
    <p:extLst>
      <p:ext uri="{BB962C8B-B14F-4D97-AF65-F5344CB8AC3E}">
        <p14:creationId xmlns:p14="http://schemas.microsoft.com/office/powerpoint/2010/main" val="283594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9224" y="645106"/>
            <a:ext cx="3650279" cy="1259894"/>
          </a:xfrm>
        </p:spPr>
        <p:txBody>
          <a:bodyPr>
            <a:normAutofit/>
          </a:bodyPr>
          <a:lstStyle/>
          <a:p>
            <a:r>
              <a:rPr lang="en-US" dirty="0"/>
              <a:t>ANALYSIS TASK 5A &amp; 5B</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49225" y="2133600"/>
            <a:ext cx="3650278" cy="3759253"/>
          </a:xfrm>
        </p:spPr>
        <p:txBody>
          <a:bodyPr>
            <a:normAutofit/>
          </a:bodyPr>
          <a:lstStyle/>
          <a:p>
            <a:pPr marL="342900" lvl="0" indent="-342900">
              <a:lnSpc>
                <a:spcPct val="90000"/>
              </a:lnSpc>
              <a:buFont typeface="Arial" panose="020B0604020202020204" pitchFamily="34" charset="0"/>
              <a:buChar char="●"/>
            </a:pPr>
            <a:r>
              <a:rPr lang="en-GB" b="1" u="none" strike="noStrike" dirty="0">
                <a:effectLst/>
                <a:latin typeface="Arial" panose="020B0604020202020204" pitchFamily="34" charset="0"/>
                <a:ea typeface="Arial" panose="020B0604020202020204" pitchFamily="34" charset="0"/>
              </a:rPr>
              <a:t>Task 5.A:</a:t>
            </a:r>
            <a:r>
              <a:rPr lang="en-GB" u="none" strike="noStrike" dirty="0">
                <a:effectLst/>
                <a:latin typeface="Arial" panose="020B0604020202020204" pitchFamily="34" charset="0"/>
                <a:ea typeface="Arial" panose="020B0604020202020204" pitchFamily="34" charset="0"/>
              </a:rPr>
              <a:t> Create a scatter plot with the number of cylinders on the x-axis and highway MPG on the y-axis. Then create a trendline on the scatter plot to visually estimate the slope of the relationship and assess its significance.</a:t>
            </a:r>
            <a:endParaRPr lang="en-IN" u="none" strike="noStrike" dirty="0">
              <a:effectLst/>
              <a:latin typeface="Arial" panose="020B0604020202020204" pitchFamily="34" charset="0"/>
              <a:ea typeface="Arial" panose="020B0604020202020204" pitchFamily="34" charset="0"/>
            </a:endParaRPr>
          </a:p>
          <a:p>
            <a:pPr>
              <a:lnSpc>
                <a:spcPct val="90000"/>
              </a:lnSpc>
            </a:pPr>
            <a:r>
              <a:rPr lang="en-GB" b="1" dirty="0">
                <a:effectLst/>
                <a:latin typeface="Arial" panose="020B0604020202020204" pitchFamily="34" charset="0"/>
                <a:ea typeface="Arial" panose="020B0604020202020204" pitchFamily="34" charset="0"/>
              </a:rPr>
              <a:t>Task 5.B: </a:t>
            </a:r>
            <a:r>
              <a:rPr lang="en-GB" dirty="0">
                <a:effectLst/>
                <a:latin typeface="Arial" panose="020B0604020202020204" pitchFamily="34" charset="0"/>
                <a:ea typeface="Arial" panose="020B0604020202020204" pitchFamily="34" charset="0"/>
              </a:rPr>
              <a:t>Calculate the correlation coefficient between the number of cylinders and highway MPG to quantify the strength and direction of the relationship</a:t>
            </a: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A778C9A3-A545-E977-EA10-D223B26C229A}"/>
              </a:ext>
            </a:extLst>
          </p:cNvPr>
          <p:cNvPicPr>
            <a:picLocks noChangeAspect="1"/>
          </p:cNvPicPr>
          <p:nvPr/>
        </p:nvPicPr>
        <p:blipFill>
          <a:blip r:embed="rId2"/>
          <a:stretch>
            <a:fillRect/>
          </a:stretch>
        </p:blipFill>
        <p:spPr>
          <a:xfrm>
            <a:off x="4619543" y="645106"/>
            <a:ext cx="7318457" cy="5247747"/>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25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2592925" y="624110"/>
            <a:ext cx="8445189" cy="1280890"/>
          </a:xfrm>
        </p:spPr>
        <p:txBody>
          <a:bodyPr>
            <a:normAutofit/>
          </a:bodyPr>
          <a:lstStyle/>
          <a:p>
            <a:pPr algn="ctr">
              <a:lnSpc>
                <a:spcPct val="200000"/>
              </a:lnSpc>
            </a:pPr>
            <a:r>
              <a:rPr lang="en-US" sz="3100" dirty="0">
                <a:solidFill>
                  <a:srgbClr val="262626"/>
                </a:solidFill>
              </a:rPr>
              <a:t>ANALYSIS TASK 5A </a:t>
            </a:r>
            <a:r>
              <a:rPr lang="en-US" sz="3100">
                <a:solidFill>
                  <a:srgbClr val="262626"/>
                </a:solidFill>
              </a:rPr>
              <a:t>&amp; 5B - </a:t>
            </a:r>
            <a:r>
              <a:rPr lang="en-US" sz="3100" dirty="0">
                <a:solidFill>
                  <a:srgbClr val="262626"/>
                </a:solidFill>
              </a:rPr>
              <a:t>INSIGHT</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p:txBody>
          <a:bodyPr>
            <a:normAutofit fontScale="85000" lnSpcReduction="10000"/>
          </a:bodyPr>
          <a:lstStyle/>
          <a:p>
            <a:pPr marL="342900" lvl="0" indent="-342900">
              <a:lnSpc>
                <a:spcPct val="115000"/>
              </a:lnSpc>
              <a:buFont typeface="Arial" panose="020B0604020202020204" pitchFamily="34" charset="0"/>
              <a:buChar char="●"/>
            </a:pPr>
            <a:r>
              <a:rPr lang="en-US" b="1" dirty="0"/>
              <a:t>Insight Required: </a:t>
            </a:r>
            <a:r>
              <a:rPr lang="en-US" dirty="0"/>
              <a:t>What is the relationship between fuel efficiency and the number of cylinders in a car's engine?</a:t>
            </a:r>
          </a:p>
          <a:p>
            <a:pPr marL="342900" lvl="0" indent="-342900">
              <a:lnSpc>
                <a:spcPct val="115000"/>
              </a:lnSpc>
              <a:buFont typeface="Arial" panose="020B0604020202020204" pitchFamily="34" charset="0"/>
              <a:buChar char="●"/>
            </a:pPr>
            <a:r>
              <a:rPr lang="en-US" b="1" dirty="0"/>
              <a:t>Result: </a:t>
            </a:r>
            <a:r>
              <a:rPr lang="en-US" dirty="0"/>
              <a:t>The relationship between the number of cylinders in a car's engine and fuel efficiency, which is frequently expressed in terms of miles per gallon or MPG, can be complicated and influenced by a variety of factors. Moreover, a higher cylinder count typically leads to a worse fuel efficiency. This is true because more cylinders often result in greater power and performance, but they also consume more gasoline to run. Adding more cylinders frequently results in higher fuel usage, which lowers a vehicle's overall MPG.</a:t>
            </a:r>
          </a:p>
          <a:p>
            <a:pPr marL="342900" lvl="0" indent="-342900">
              <a:lnSpc>
                <a:spcPct val="115000"/>
              </a:lnSpc>
              <a:buFont typeface="Arial" panose="020B0604020202020204" pitchFamily="34" charset="0"/>
              <a:buChar char="●"/>
            </a:pPr>
            <a:r>
              <a:rPr lang="en-US" dirty="0"/>
              <a:t>In comparison to larger engines with more cylinders, such 6-cylinder or 8-cylinder engines, smaller engines with fewer cylinders, like 4-cylinder engines, frequently have a higher fuel efficiency. This is so because smaller engines use less fuel to produce the same amount of power due to their reduced displacement.</a:t>
            </a:r>
            <a:endParaRPr lang="en-IN" sz="1800" u="none" strike="noStrike" dirty="0">
              <a:effectLst/>
              <a:ea typeface="Arial" panose="020B0604020202020204" pitchFamily="34" charset="0"/>
            </a:endParaRPr>
          </a:p>
        </p:txBody>
      </p:sp>
    </p:spTree>
    <p:extLst>
      <p:ext uri="{BB962C8B-B14F-4D97-AF65-F5344CB8AC3E}">
        <p14:creationId xmlns:p14="http://schemas.microsoft.com/office/powerpoint/2010/main" val="189814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27632" y="624109"/>
            <a:ext cx="2487168" cy="1031971"/>
          </a:xfrm>
        </p:spPr>
        <p:txBody>
          <a:bodyPr>
            <a:normAutofit/>
          </a:bodyPr>
          <a:lstStyle/>
          <a:p>
            <a:pPr algn="ctr"/>
            <a:r>
              <a:rPr lang="en-US" sz="2700" dirty="0"/>
              <a:t>DASHBOARD TASK 1 </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700016" y="624111"/>
            <a:ext cx="6804596" cy="2149570"/>
          </a:xfrm>
        </p:spPr>
        <p:txBody>
          <a:bodyPr>
            <a:normAutofit/>
          </a:bodyPr>
          <a:lstStyle/>
          <a:p>
            <a:pPr algn="just"/>
            <a:r>
              <a:rPr lang="en-GB" b="1" dirty="0">
                <a:effectLst/>
                <a:ea typeface="Arial" panose="020B0604020202020204" pitchFamily="34" charset="0"/>
              </a:rPr>
              <a:t>Task 1:</a:t>
            </a:r>
            <a:r>
              <a:rPr lang="en-GB" dirty="0">
                <a:effectLst/>
                <a:ea typeface="Arial" panose="020B0604020202020204" pitchFamily="34" charset="0"/>
              </a:rPr>
              <a:t> How does the distribution of car prices vary by brand and body style?</a:t>
            </a:r>
            <a:endParaRPr lang="en-IN" dirty="0">
              <a:effectLst/>
              <a:ea typeface="Arial" panose="020B0604020202020204" pitchFamily="34" charset="0"/>
            </a:endParaRPr>
          </a:p>
          <a:p>
            <a:pPr marL="342900" lvl="0" indent="-342900" algn="just">
              <a:buFont typeface="Arial" panose="020B0604020202020204" pitchFamily="34" charset="0"/>
              <a:buChar char="●"/>
            </a:pPr>
            <a:r>
              <a:rPr lang="en-GB" b="1" u="none" strike="noStrike" dirty="0">
                <a:effectLst/>
                <a:ea typeface="Arial" panose="020B0604020202020204" pitchFamily="34" charset="0"/>
              </a:rPr>
              <a:t>Hints: </a:t>
            </a:r>
            <a:r>
              <a:rPr lang="en-GB" u="none" strike="noStrike" dirty="0">
                <a:effectLst/>
                <a:ea typeface="Arial" panose="020B0604020202020204" pitchFamily="34" charset="0"/>
              </a:rPr>
              <a:t>Stacked column chart to show the distribution of car prices by brand and body style. Use filters and slicers to make the chart interactive. Calculate the total MSRP for each brand and body style using SUMIF or Pivot Tables.</a:t>
            </a:r>
          </a:p>
          <a:p>
            <a:pPr marL="0" lvl="0" indent="0" algn="just">
              <a:buNone/>
            </a:pP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B0EBE713-9961-2A2E-C9BE-B2DEAAD104E6}"/>
              </a:ext>
            </a:extLst>
          </p:cNvPr>
          <p:cNvPicPr>
            <a:picLocks noChangeAspect="1"/>
          </p:cNvPicPr>
          <p:nvPr/>
        </p:nvPicPr>
        <p:blipFill>
          <a:blip r:embed="rId2"/>
          <a:stretch>
            <a:fillRect/>
          </a:stretch>
        </p:blipFill>
        <p:spPr>
          <a:xfrm>
            <a:off x="1627632" y="2773681"/>
            <a:ext cx="10036048" cy="3747593"/>
          </a:xfrm>
          <a:prstGeom prst="rect">
            <a:avLst/>
          </a:prstGeom>
        </p:spPr>
      </p:pic>
    </p:spTree>
    <p:extLst>
      <p:ext uri="{BB962C8B-B14F-4D97-AF65-F5344CB8AC3E}">
        <p14:creationId xmlns:p14="http://schemas.microsoft.com/office/powerpoint/2010/main" val="381580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27632" y="624109"/>
            <a:ext cx="2487168" cy="1001491"/>
          </a:xfrm>
        </p:spPr>
        <p:txBody>
          <a:bodyPr>
            <a:normAutofit/>
          </a:bodyPr>
          <a:lstStyle/>
          <a:p>
            <a:pPr algn="just"/>
            <a:r>
              <a:rPr lang="en-US" sz="2700" dirty="0"/>
              <a:t>DASHBOARD TASK 2 </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700016" y="624110"/>
            <a:ext cx="6804596" cy="1938719"/>
          </a:xfrm>
        </p:spPr>
        <p:txBody>
          <a:bodyPr>
            <a:normAutofit/>
          </a:bodyPr>
          <a:lstStyle/>
          <a:p>
            <a:pPr algn="just"/>
            <a:r>
              <a:rPr lang="en-GB" b="1" dirty="0">
                <a:effectLst/>
                <a:ea typeface="Arial" panose="020B0604020202020204" pitchFamily="34" charset="0"/>
              </a:rPr>
              <a:t>Task 2:</a:t>
            </a:r>
            <a:r>
              <a:rPr lang="en-GB" dirty="0">
                <a:effectLst/>
                <a:ea typeface="Arial" panose="020B0604020202020204" pitchFamily="34" charset="0"/>
              </a:rPr>
              <a:t> Which car brands have the highest and lowest average MSRPs, and how does this vary by body style?</a:t>
            </a:r>
            <a:endParaRPr lang="en-IN" dirty="0">
              <a:effectLst/>
              <a:ea typeface="Arial" panose="020B0604020202020204" pitchFamily="34" charset="0"/>
            </a:endParaRPr>
          </a:p>
          <a:p>
            <a:pPr marL="342900" lvl="0" indent="-342900" algn="just">
              <a:buFont typeface="Arial" panose="020B0604020202020204" pitchFamily="34" charset="0"/>
              <a:buChar char="●"/>
            </a:pPr>
            <a:r>
              <a:rPr lang="en-GB" b="1" u="none" strike="noStrike" dirty="0">
                <a:effectLst/>
                <a:ea typeface="Arial" panose="020B0604020202020204" pitchFamily="34" charset="0"/>
              </a:rPr>
              <a:t>Hints:</a:t>
            </a:r>
            <a:r>
              <a:rPr lang="en-GB" u="none" strike="noStrike" dirty="0">
                <a:effectLst/>
                <a:ea typeface="Arial" panose="020B0604020202020204" pitchFamily="34" charset="0"/>
              </a:rPr>
              <a:t> Clustered column chart to compare the average MSRPs across different car brands and body styles. Calculate the average MSRP for each brand and body style using AVERAGEIF or Pivot Tables.</a:t>
            </a:r>
          </a:p>
          <a:p>
            <a:pPr marL="342900" lvl="0" indent="-342900" algn="just">
              <a:buFont typeface="Arial" panose="020B0604020202020204" pitchFamily="34" charset="0"/>
              <a:buChar char="●"/>
            </a:pP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0A5F3792-7CBD-2C94-D79A-2EE25CC247BD}"/>
              </a:ext>
            </a:extLst>
          </p:cNvPr>
          <p:cNvPicPr>
            <a:picLocks noChangeAspect="1"/>
          </p:cNvPicPr>
          <p:nvPr/>
        </p:nvPicPr>
        <p:blipFill>
          <a:blip r:embed="rId2"/>
          <a:stretch>
            <a:fillRect/>
          </a:stretch>
        </p:blipFill>
        <p:spPr>
          <a:xfrm>
            <a:off x="1627632" y="2761011"/>
            <a:ext cx="9971081" cy="3472879"/>
          </a:xfrm>
          <a:prstGeom prst="rect">
            <a:avLst/>
          </a:prstGeom>
        </p:spPr>
      </p:pic>
    </p:spTree>
    <p:extLst>
      <p:ext uri="{BB962C8B-B14F-4D97-AF65-F5344CB8AC3E}">
        <p14:creationId xmlns:p14="http://schemas.microsoft.com/office/powerpoint/2010/main" val="159405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27632" y="624109"/>
            <a:ext cx="2487168" cy="981171"/>
          </a:xfrm>
        </p:spPr>
        <p:txBody>
          <a:bodyPr>
            <a:normAutofit/>
          </a:bodyPr>
          <a:lstStyle/>
          <a:p>
            <a:pPr algn="ctr"/>
            <a:r>
              <a:rPr lang="en-US" sz="2700" dirty="0"/>
              <a:t>DASHBOARD TASK 3 </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700016" y="624111"/>
            <a:ext cx="6804596" cy="2454370"/>
          </a:xfrm>
        </p:spPr>
        <p:txBody>
          <a:bodyPr>
            <a:normAutofit/>
          </a:bodyPr>
          <a:lstStyle/>
          <a:p>
            <a:pPr algn="just"/>
            <a:r>
              <a:rPr lang="en-GB" b="1" dirty="0">
                <a:effectLst/>
                <a:ea typeface="Arial" panose="020B0604020202020204" pitchFamily="34" charset="0"/>
              </a:rPr>
              <a:t>Task 3:</a:t>
            </a:r>
            <a:r>
              <a:rPr lang="en-GB" dirty="0">
                <a:effectLst/>
                <a:ea typeface="Arial" panose="020B0604020202020204" pitchFamily="34" charset="0"/>
              </a:rPr>
              <a:t> How do the different feature such as transmission type affect the MSRP, and how does this vary by body style?</a:t>
            </a:r>
            <a:endParaRPr lang="en-IN" dirty="0">
              <a:effectLst/>
              <a:ea typeface="Arial" panose="020B0604020202020204" pitchFamily="34" charset="0"/>
            </a:endParaRPr>
          </a:p>
          <a:p>
            <a:pPr algn="just"/>
            <a:r>
              <a:rPr lang="en-GB" b="1" dirty="0">
                <a:effectLst/>
                <a:ea typeface="Arial" panose="020B0604020202020204" pitchFamily="34" charset="0"/>
              </a:rPr>
              <a:t>Hints:</a:t>
            </a:r>
            <a:r>
              <a:rPr lang="en-GB" dirty="0">
                <a:effectLst/>
                <a:ea typeface="Arial" panose="020B0604020202020204" pitchFamily="34" charset="0"/>
              </a:rPr>
              <a:t> Scatter plot chart to visualize the relationship between MSRP and transmission type, with different symbols for each body style. Calculate the average MSRP for each combination of transmission type and body style using AVERAGEIFS or Pivot Tables</a:t>
            </a:r>
          </a:p>
          <a:p>
            <a:pPr algn="just"/>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00EC034D-4F4E-2C9E-87DB-89B7025BCC4F}"/>
              </a:ext>
            </a:extLst>
          </p:cNvPr>
          <p:cNvPicPr>
            <a:picLocks noChangeAspect="1"/>
          </p:cNvPicPr>
          <p:nvPr/>
        </p:nvPicPr>
        <p:blipFill>
          <a:blip r:embed="rId2"/>
          <a:stretch>
            <a:fillRect/>
          </a:stretch>
        </p:blipFill>
        <p:spPr>
          <a:xfrm>
            <a:off x="1627632" y="3166448"/>
            <a:ext cx="10086848" cy="3304469"/>
          </a:xfrm>
          <a:prstGeom prst="rect">
            <a:avLst/>
          </a:prstGeom>
        </p:spPr>
      </p:pic>
    </p:spTree>
    <p:extLst>
      <p:ext uri="{BB962C8B-B14F-4D97-AF65-F5344CB8AC3E}">
        <p14:creationId xmlns:p14="http://schemas.microsoft.com/office/powerpoint/2010/main" val="192377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27632" y="624109"/>
            <a:ext cx="2487168" cy="960851"/>
          </a:xfrm>
        </p:spPr>
        <p:txBody>
          <a:bodyPr>
            <a:normAutofit/>
          </a:bodyPr>
          <a:lstStyle/>
          <a:p>
            <a:pPr algn="ctr"/>
            <a:r>
              <a:rPr lang="en-US" sz="2700" dirty="0"/>
              <a:t>DASHBOARD TASK 4 </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700016" y="624111"/>
            <a:ext cx="6804596" cy="1939682"/>
          </a:xfrm>
        </p:spPr>
        <p:txBody>
          <a:bodyPr>
            <a:normAutofit/>
          </a:bodyPr>
          <a:lstStyle/>
          <a:p>
            <a:pPr algn="just"/>
            <a:r>
              <a:rPr lang="en-GB" b="1" dirty="0">
                <a:effectLst/>
                <a:ea typeface="Arial" panose="020B0604020202020204" pitchFamily="34" charset="0"/>
              </a:rPr>
              <a:t>Task 4:</a:t>
            </a:r>
            <a:r>
              <a:rPr lang="en-GB" dirty="0">
                <a:effectLst/>
                <a:ea typeface="Arial" panose="020B0604020202020204" pitchFamily="34" charset="0"/>
              </a:rPr>
              <a:t> How does the fuel efficiency of cars vary across different body styles and model years? </a:t>
            </a:r>
            <a:endParaRPr lang="en-IN" dirty="0">
              <a:effectLst/>
              <a:ea typeface="Arial" panose="020B0604020202020204" pitchFamily="34" charset="0"/>
            </a:endParaRPr>
          </a:p>
          <a:p>
            <a:pPr marL="342900" lvl="0" indent="-342900" algn="just">
              <a:buFont typeface="Arial" panose="020B0604020202020204" pitchFamily="34" charset="0"/>
              <a:buChar char="●"/>
            </a:pPr>
            <a:r>
              <a:rPr lang="en-GB" b="1" u="none" strike="noStrike" dirty="0">
                <a:effectLst/>
                <a:ea typeface="Arial" panose="020B0604020202020204" pitchFamily="34" charset="0"/>
              </a:rPr>
              <a:t>Hints:</a:t>
            </a:r>
            <a:r>
              <a:rPr lang="en-GB" u="none" strike="noStrike" dirty="0">
                <a:effectLst/>
                <a:ea typeface="Arial" panose="020B0604020202020204" pitchFamily="34" charset="0"/>
              </a:rPr>
              <a:t> Line chart to show the trend of fuel efficiency (MPG) over time for each body style. Calculate the average MPG for each combination of body style and model year using AVERAGEIFS or Pivot Tables.</a:t>
            </a:r>
          </a:p>
          <a:p>
            <a:pPr marL="342900" lvl="0" indent="-342900" algn="just">
              <a:buFont typeface="Arial" panose="020B0604020202020204" pitchFamily="34" charset="0"/>
              <a:buChar char="●"/>
            </a:pP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0776F08F-B577-2ED1-69AC-DAF614D574CE}"/>
              </a:ext>
            </a:extLst>
          </p:cNvPr>
          <p:cNvPicPr>
            <a:picLocks noChangeAspect="1"/>
          </p:cNvPicPr>
          <p:nvPr/>
        </p:nvPicPr>
        <p:blipFill>
          <a:blip r:embed="rId2"/>
          <a:stretch>
            <a:fillRect/>
          </a:stretch>
        </p:blipFill>
        <p:spPr>
          <a:xfrm>
            <a:off x="1627632" y="2942928"/>
            <a:ext cx="9876980" cy="3589952"/>
          </a:xfrm>
          <a:prstGeom prst="rect">
            <a:avLst/>
          </a:prstGeom>
        </p:spPr>
      </p:pic>
    </p:spTree>
    <p:extLst>
      <p:ext uri="{BB962C8B-B14F-4D97-AF65-F5344CB8AC3E}">
        <p14:creationId xmlns:p14="http://schemas.microsoft.com/office/powerpoint/2010/main" val="45515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27632" y="624109"/>
            <a:ext cx="2487168" cy="938877"/>
          </a:xfrm>
        </p:spPr>
        <p:txBody>
          <a:bodyPr>
            <a:normAutofit/>
          </a:bodyPr>
          <a:lstStyle/>
          <a:p>
            <a:pPr algn="ctr"/>
            <a:r>
              <a:rPr lang="en-US" sz="2700" dirty="0"/>
              <a:t>DASHBOARD TASK 5 </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700016" y="624110"/>
            <a:ext cx="6804596" cy="2438067"/>
          </a:xfrm>
        </p:spPr>
        <p:txBody>
          <a:bodyPr>
            <a:normAutofit/>
          </a:bodyPr>
          <a:lstStyle/>
          <a:p>
            <a:pPr algn="just"/>
            <a:r>
              <a:rPr lang="en-GB" b="1" dirty="0">
                <a:effectLst/>
                <a:ea typeface="Arial" panose="020B0604020202020204" pitchFamily="34" charset="0"/>
              </a:rPr>
              <a:t>Task 5:</a:t>
            </a:r>
            <a:r>
              <a:rPr lang="en-GB" dirty="0">
                <a:effectLst/>
                <a:ea typeface="Arial" panose="020B0604020202020204" pitchFamily="34" charset="0"/>
              </a:rPr>
              <a:t> How does the car's horsepower, MPG, and price vary across different Brands?</a:t>
            </a:r>
            <a:endParaRPr lang="en-IN" dirty="0">
              <a:effectLst/>
              <a:ea typeface="Arial" panose="020B0604020202020204" pitchFamily="34" charset="0"/>
            </a:endParaRPr>
          </a:p>
          <a:p>
            <a:pPr marL="342900" lvl="0" indent="-342900" algn="just">
              <a:buFont typeface="Arial" panose="020B0604020202020204" pitchFamily="34" charset="0"/>
              <a:buChar char="●"/>
            </a:pPr>
            <a:r>
              <a:rPr lang="en-GB" b="1" u="none" strike="noStrike" dirty="0">
                <a:effectLst/>
                <a:ea typeface="Arial" panose="020B0604020202020204" pitchFamily="34" charset="0"/>
              </a:rPr>
              <a:t>Hints:</a:t>
            </a:r>
            <a:r>
              <a:rPr lang="en-GB" u="none" strike="noStrike" dirty="0">
                <a:effectLst/>
                <a:ea typeface="Arial" panose="020B0604020202020204" pitchFamily="34" charset="0"/>
              </a:rPr>
              <a:t> Bubble chart to visualize the relationship between horsepower, MPG, and price across different car brands. Assign different </a:t>
            </a:r>
            <a:r>
              <a:rPr lang="en-GB" u="none" strike="noStrike" dirty="0" err="1">
                <a:effectLst/>
                <a:ea typeface="Arial" panose="020B0604020202020204" pitchFamily="34" charset="0"/>
              </a:rPr>
              <a:t>colors</a:t>
            </a:r>
            <a:r>
              <a:rPr lang="en-GB" u="none" strike="noStrike" dirty="0">
                <a:effectLst/>
                <a:ea typeface="Arial" panose="020B0604020202020204" pitchFamily="34" charset="0"/>
              </a:rPr>
              <a:t> to each brand and label the bubbles with the car model name. Calculate the average horsepower, MPG, and MSRP for each car brand using AVERAGEIFS or Pivot Tables.</a:t>
            </a:r>
          </a:p>
          <a:p>
            <a:pPr marL="342900" lvl="0" indent="-342900" algn="just">
              <a:buFont typeface="Arial" panose="020B0604020202020204" pitchFamily="34" charset="0"/>
              <a:buChar char="●"/>
            </a:pP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C81BF0BD-31BB-CE55-1333-229F84307EF9}"/>
              </a:ext>
            </a:extLst>
          </p:cNvPr>
          <p:cNvPicPr>
            <a:picLocks noChangeAspect="1"/>
          </p:cNvPicPr>
          <p:nvPr/>
        </p:nvPicPr>
        <p:blipFill>
          <a:blip r:embed="rId2"/>
          <a:stretch>
            <a:fillRect/>
          </a:stretch>
        </p:blipFill>
        <p:spPr>
          <a:xfrm>
            <a:off x="1627632" y="3062177"/>
            <a:ext cx="9876980" cy="3625701"/>
          </a:xfrm>
          <a:prstGeom prst="rect">
            <a:avLst/>
          </a:prstGeom>
        </p:spPr>
      </p:pic>
    </p:spTree>
    <p:extLst>
      <p:ext uri="{BB962C8B-B14F-4D97-AF65-F5344CB8AC3E}">
        <p14:creationId xmlns:p14="http://schemas.microsoft.com/office/powerpoint/2010/main" val="194245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pPr algn="ctr"/>
            <a:r>
              <a:rPr lang="en-US" dirty="0"/>
              <a:t>PROJECT DESCRIPTION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a:xfrm>
            <a:off x="2589212" y="2133599"/>
            <a:ext cx="8915400" cy="4219575"/>
          </a:xfrm>
        </p:spPr>
        <p:txBody>
          <a:bodyPr>
            <a:noAutofit/>
          </a:bodyPr>
          <a:lstStyle/>
          <a:p>
            <a:pPr algn="just">
              <a:buFont typeface="Wingdings" panose="05000000000000000000" pitchFamily="2" charset="2"/>
              <a:buChar char="Ø"/>
            </a:pPr>
            <a:r>
              <a:rPr lang="en-US" sz="1600" b="0" i="0" dirty="0">
                <a:solidFill>
                  <a:schemeClr val="tx1"/>
                </a:solidFill>
                <a:effectLst/>
              </a:rPr>
              <a:t>This project aims to harness data analysis techniques to empower car manufacturers in the automotive industry to optimize pricing strategies and guide product development decisions.</a:t>
            </a:r>
          </a:p>
          <a:p>
            <a:pPr algn="just">
              <a:buFont typeface="Wingdings" panose="05000000000000000000" pitchFamily="2" charset="2"/>
              <a:buChar char="Ø"/>
            </a:pPr>
            <a:r>
              <a:rPr lang="en-US" sz="1600" b="0" i="0" dirty="0">
                <a:solidFill>
                  <a:schemeClr val="tx1"/>
                </a:solidFill>
                <a:effectLst/>
              </a:rPr>
              <a:t> By analyzing a comprehensive dataset encompassing car features, market categories, pricing, and consumer preferences, the project seeks to identify key factors driving consumer demand and profitability. </a:t>
            </a:r>
          </a:p>
          <a:p>
            <a:pPr algn="just">
              <a:buFont typeface="Wingdings" panose="05000000000000000000" pitchFamily="2" charset="2"/>
              <a:buChar char="Ø"/>
            </a:pPr>
            <a:r>
              <a:rPr lang="en-US" sz="1600" b="0" i="0" dirty="0">
                <a:solidFill>
                  <a:schemeClr val="tx1"/>
                </a:solidFill>
                <a:effectLst/>
              </a:rPr>
              <a:t>Through regression analysis, market segmentation, and machine learning algorithms, the project will uncover insights into consumer behavior, price elasticity, and market dynamics. </a:t>
            </a:r>
          </a:p>
          <a:p>
            <a:pPr algn="just">
              <a:buFont typeface="Wingdings" panose="05000000000000000000" pitchFamily="2" charset="2"/>
              <a:buChar char="Ø"/>
            </a:pPr>
            <a:r>
              <a:rPr lang="en-US" sz="1600" b="0" i="0" dirty="0">
                <a:solidFill>
                  <a:schemeClr val="tx1"/>
                </a:solidFill>
                <a:effectLst/>
              </a:rPr>
              <a:t>These insights will inform the development of data-driven pricing models tailored to different market segments, as well as recommendations for product enhancements and innovation strategies to meet evolving consumer expectations. </a:t>
            </a:r>
          </a:p>
          <a:p>
            <a:pPr algn="just">
              <a:buFont typeface="Wingdings" panose="05000000000000000000" pitchFamily="2" charset="2"/>
              <a:buChar char="Ø"/>
            </a:pPr>
            <a:r>
              <a:rPr lang="en-US" sz="1600" b="0" i="0" dirty="0">
                <a:solidFill>
                  <a:schemeClr val="tx1"/>
                </a:solidFill>
                <a:effectLst/>
              </a:rPr>
              <a:t>Ultimately, the project endeavors to </a:t>
            </a:r>
            <a:r>
              <a:rPr lang="en-US" sz="1600" i="0" dirty="0">
                <a:solidFill>
                  <a:schemeClr val="tx1"/>
                </a:solidFill>
                <a:effectLst/>
              </a:rPr>
              <a:t>equip car manufacturers with the actionable insights needed to maximize profitability </a:t>
            </a:r>
            <a:r>
              <a:rPr lang="en-US" sz="1600" b="0" i="0" dirty="0">
                <a:solidFill>
                  <a:schemeClr val="tx1"/>
                </a:solidFill>
                <a:effectLst/>
              </a:rPr>
              <a:t>while effectively satisfying consumer demand in a rapidly evolving automotive landscape.</a:t>
            </a:r>
            <a:endParaRPr lang="en-IN" sz="1600" dirty="0">
              <a:solidFill>
                <a:schemeClr val="tx1"/>
              </a:solidFill>
            </a:endParaRPr>
          </a:p>
        </p:txBody>
      </p:sp>
    </p:spTree>
    <p:extLst>
      <p:ext uri="{BB962C8B-B14F-4D97-AF65-F5344CB8AC3E}">
        <p14:creationId xmlns:p14="http://schemas.microsoft.com/office/powerpoint/2010/main" val="4154711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a:xfrm>
            <a:off x="2592926" y="624110"/>
            <a:ext cx="8560628" cy="1280890"/>
          </a:xfrm>
        </p:spPr>
        <p:txBody>
          <a:bodyPr/>
          <a:lstStyle/>
          <a:p>
            <a:pPr algn="ctr">
              <a:lnSpc>
                <a:spcPct val="200000"/>
              </a:lnSpc>
            </a:pPr>
            <a:r>
              <a:rPr lang="en-US" dirty="0"/>
              <a:t>INSIGHTS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a:xfrm>
            <a:off x="2589212" y="2105608"/>
            <a:ext cx="8915400" cy="3777622"/>
          </a:xfrm>
        </p:spPr>
        <p:txBody>
          <a:bodyPr>
            <a:normAutofit lnSpcReduction="10000"/>
          </a:bodyPr>
          <a:lstStyle/>
          <a:p>
            <a:pPr algn="just">
              <a:buFont typeface="Wingdings" panose="05000000000000000000" pitchFamily="2" charset="2"/>
              <a:buChar char="Ø"/>
            </a:pPr>
            <a:r>
              <a:rPr lang="en-US" b="0" i="0" dirty="0">
                <a:solidFill>
                  <a:schemeClr val="tx1"/>
                </a:solidFill>
                <a:effectLst/>
              </a:rPr>
              <a:t>The project focuses on creating dashboards to provide insights into profitable pricing and product development decisions for vehicle manufacturers while meeting consumer demand.</a:t>
            </a:r>
          </a:p>
          <a:p>
            <a:pPr algn="just">
              <a:buFont typeface="Wingdings" panose="05000000000000000000" pitchFamily="2" charset="2"/>
              <a:buChar char="Ø"/>
            </a:pPr>
            <a:r>
              <a:rPr lang="en-US" b="0" i="0" dirty="0">
                <a:solidFill>
                  <a:schemeClr val="tx1"/>
                </a:solidFill>
                <a:effectLst/>
              </a:rPr>
              <a:t>By examining MPG factors in the dataset, the analysis helps consumers make informed vehicle purchase decisions by identifying energy-efficient car categories, promoting sustainability, and cost savings.</a:t>
            </a:r>
            <a:endParaRPr lang="en-US" dirty="0">
              <a:solidFill>
                <a:schemeClr val="tx1"/>
              </a:solidFill>
            </a:endParaRPr>
          </a:p>
          <a:p>
            <a:pPr algn="just">
              <a:buFont typeface="Wingdings" panose="05000000000000000000" pitchFamily="2" charset="2"/>
              <a:buChar char="Ø"/>
            </a:pPr>
            <a:r>
              <a:rPr lang="en-US" b="0" i="0" dirty="0">
                <a:solidFill>
                  <a:schemeClr val="tx1"/>
                </a:solidFill>
                <a:effectLst/>
              </a:rPr>
              <a:t>Utilizing dataset properties and market category variables, a predictive model for car prices is developed, aiding manufacturers and consumers in understanding how different features influence automobile costs and informing pricing strategies.</a:t>
            </a:r>
          </a:p>
          <a:p>
            <a:pPr algn="just">
              <a:buFont typeface="Wingdings" panose="05000000000000000000" pitchFamily="2" charset="2"/>
              <a:buChar char="Ø"/>
            </a:pPr>
            <a:r>
              <a:rPr lang="en-US" b="0" i="0" dirty="0">
                <a:solidFill>
                  <a:schemeClr val="tx1"/>
                </a:solidFill>
                <a:effectLst/>
              </a:rPr>
              <a:t>The dataset serves as a valuable resource for data analysts interested in exploring various aspects of the automobile sector, providing insights for product development, marketing strategies, and pricing tactics.</a:t>
            </a:r>
            <a:endParaRPr lang="en-IN" dirty="0">
              <a:solidFill>
                <a:schemeClr val="tx1"/>
              </a:solidFill>
            </a:endParaRPr>
          </a:p>
        </p:txBody>
      </p:sp>
    </p:spTree>
    <p:extLst>
      <p:ext uri="{BB962C8B-B14F-4D97-AF65-F5344CB8AC3E}">
        <p14:creationId xmlns:p14="http://schemas.microsoft.com/office/powerpoint/2010/main" val="96240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D0D0D"/>
                </a:solidFill>
                <a:effectLst/>
              </a:rPr>
              <a:t>Impactful Data Analysis Techniques:</a:t>
            </a:r>
            <a:r>
              <a:rPr lang="en-US" b="0" i="0" dirty="0">
                <a:solidFill>
                  <a:srgbClr val="0D0D0D"/>
                </a:solidFill>
                <a:effectLst/>
              </a:rPr>
              <a:t> Mastery of regression analysis, pivot tables, sensitivity analysis, optimization, and time series analysis enables data analysts to provide invaluable insights to vehicle manufacturers, aiding in effective decision-making regarding product development and pricing strategies.</a:t>
            </a:r>
          </a:p>
          <a:p>
            <a:pPr algn="l">
              <a:buFont typeface="+mj-lt"/>
              <a:buAutoNum type="arabicPeriod"/>
            </a:pPr>
            <a:r>
              <a:rPr lang="en-US" b="1" i="0" dirty="0">
                <a:solidFill>
                  <a:srgbClr val="0D0D0D"/>
                </a:solidFill>
                <a:effectLst/>
              </a:rPr>
              <a:t>Key Insights for Decision-Making:</a:t>
            </a:r>
            <a:r>
              <a:rPr lang="en-US" b="0" i="0" dirty="0">
                <a:solidFill>
                  <a:srgbClr val="0D0D0D"/>
                </a:solidFill>
                <a:effectLst/>
              </a:rPr>
              <a:t> Understanding market dynamics, engine power's influence on price, variables affecting car pricing, fuel economy variations across brands and body types, and gearbox types' impact on MSRP are crucial insights for manufacturers to tailor their offerings, target diverse market segments, and stay competitive in the automotive industry.</a:t>
            </a:r>
          </a:p>
          <a:p>
            <a:pPr algn="just">
              <a:buFont typeface="Wingdings" panose="05000000000000000000" pitchFamily="2" charset="2"/>
              <a:buChar char="Ø"/>
            </a:pPr>
            <a:r>
              <a:rPr lang="en-US" sz="1400" b="1" i="1" u="sng" dirty="0">
                <a:solidFill>
                  <a:schemeClr val="tx1"/>
                </a:solidFill>
                <a:hlinkClick r:id="rId2"/>
              </a:rPr>
              <a:t>GOOGLE DRIVE – PRESENTATION FILES – LINK</a:t>
            </a:r>
            <a:endParaRPr lang="en-US" sz="1400" b="1" i="1" u="sng" dirty="0">
              <a:solidFill>
                <a:schemeClr val="tx1"/>
              </a:solidFill>
              <a:hlinkClick r:id="rId3"/>
            </a:endParaRPr>
          </a:p>
          <a:p>
            <a:pPr algn="just">
              <a:buFont typeface="Wingdings" panose="05000000000000000000" pitchFamily="2" charset="2"/>
              <a:buChar char="Ø"/>
            </a:pPr>
            <a:r>
              <a:rPr lang="en-US" sz="1400" b="1" i="1" u="sng" dirty="0">
                <a:solidFill>
                  <a:schemeClr val="tx1"/>
                </a:solidFill>
                <a:hlinkClick r:id="rId4"/>
              </a:rPr>
              <a:t>VIDEO LINK</a:t>
            </a:r>
            <a:endParaRPr lang="en-US" sz="1400" b="1" i="1" u="sng" dirty="0">
              <a:solidFill>
                <a:schemeClr val="tx1"/>
              </a:solidFill>
              <a:hlinkClick r:id="rId3"/>
            </a:endParaRPr>
          </a:p>
          <a:p>
            <a:pPr algn="just">
              <a:buFont typeface="Wingdings" panose="05000000000000000000" pitchFamily="2" charset="2"/>
              <a:buChar char="Ø"/>
            </a:pPr>
            <a:r>
              <a:rPr lang="en-US" sz="1400" b="1" i="1" u="sng" dirty="0">
                <a:solidFill>
                  <a:schemeClr val="tx1"/>
                </a:solidFill>
                <a:hlinkClick r:id="rId3"/>
              </a:rPr>
              <a:t>GOOGLE DRIVE – ANALYSIS FILE – LINK</a:t>
            </a:r>
            <a:endParaRPr lang="en-US" sz="1400" b="1" i="1" u="sng" dirty="0">
              <a:solidFill>
                <a:schemeClr val="tx1"/>
              </a:solidFill>
            </a:endParaRPr>
          </a:p>
          <a:p>
            <a:pPr algn="just">
              <a:buFont typeface="Wingdings" panose="05000000000000000000" pitchFamily="2" charset="2"/>
              <a:buChar char="Ø"/>
            </a:pPr>
            <a:r>
              <a:rPr lang="en-US" sz="1400" b="1" i="1" u="sng" dirty="0">
                <a:solidFill>
                  <a:schemeClr val="tx1"/>
                </a:solidFill>
                <a:hlinkClick r:id="rId5"/>
              </a:rPr>
              <a:t>EXCEL LINK </a:t>
            </a:r>
            <a:endParaRPr lang="en-US" sz="1400" b="1" i="1" u="sng" dirty="0">
              <a:solidFill>
                <a:schemeClr val="tx1"/>
              </a:solidFill>
            </a:endParaRPr>
          </a:p>
          <a:p>
            <a:pPr algn="just">
              <a:buFont typeface="Wingdings" panose="05000000000000000000" pitchFamily="2" charset="2"/>
              <a:buChar char="Ø"/>
            </a:pPr>
            <a:endParaRPr lang="en-US" sz="1400" b="1" i="1" u="sng" dirty="0">
              <a:solidFill>
                <a:schemeClr val="tx1"/>
              </a:solidFill>
            </a:endParaRP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202813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br>
              <a:rPr lang="en-US" dirty="0">
                <a:solidFill>
                  <a:schemeClr val="tx1"/>
                </a:solidFill>
              </a:rPr>
            </a:b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219336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fontScale="77500" lnSpcReduction="20000"/>
          </a:bodyPr>
          <a:lstStyle/>
          <a:p>
            <a:pPr algn="l">
              <a:buFont typeface="+mj-lt"/>
              <a:buAutoNum type="arabicPeriod"/>
            </a:pPr>
            <a:r>
              <a:rPr lang="en-US" sz="2000" b="1" i="0" dirty="0">
                <a:solidFill>
                  <a:srgbClr val="0D0D0D"/>
                </a:solidFill>
                <a:effectLst/>
              </a:rPr>
              <a:t>Analyzing Car Features:</a:t>
            </a:r>
            <a:r>
              <a:rPr lang="en-US" sz="2000" b="0" i="0" dirty="0">
                <a:solidFill>
                  <a:srgbClr val="0D0D0D"/>
                </a:solidFill>
                <a:effectLst/>
              </a:rPr>
              <a:t> Explore the relationship between various car features such as engine power, transmission type, and number of cylinders with their corresponding prices and profitability metrics to identify influential factors.</a:t>
            </a:r>
          </a:p>
          <a:p>
            <a:pPr algn="l">
              <a:buFont typeface="+mj-lt"/>
              <a:buAutoNum type="arabicPeriod"/>
            </a:pPr>
            <a:r>
              <a:rPr lang="en-US" sz="2000" b="1" i="0" dirty="0">
                <a:solidFill>
                  <a:srgbClr val="0D0D0D"/>
                </a:solidFill>
                <a:effectLst/>
              </a:rPr>
              <a:t>Market Category Analysis:</a:t>
            </a:r>
            <a:r>
              <a:rPr lang="en-US" sz="2000" b="0" i="0" dirty="0">
                <a:solidFill>
                  <a:srgbClr val="0D0D0D"/>
                </a:solidFill>
                <a:effectLst/>
              </a:rPr>
              <a:t> Investigate how the popularity of car models varies across different market categories to understand consumer preferences and inform product development strategies.</a:t>
            </a:r>
          </a:p>
          <a:p>
            <a:pPr algn="l">
              <a:buFont typeface="+mj-lt"/>
              <a:buAutoNum type="arabicPeriod"/>
            </a:pPr>
            <a:r>
              <a:rPr lang="en-US" sz="2000" b="1" i="0" dirty="0">
                <a:solidFill>
                  <a:srgbClr val="0D0D0D"/>
                </a:solidFill>
                <a:effectLst/>
              </a:rPr>
              <a:t>Price Optimization:</a:t>
            </a:r>
            <a:r>
              <a:rPr lang="en-US" sz="2000" b="0" i="0" dirty="0">
                <a:solidFill>
                  <a:srgbClr val="0D0D0D"/>
                </a:solidFill>
                <a:effectLst/>
              </a:rPr>
              <a:t> Utilize regression analysis techniques to determine the significance of different car features in determining the final price, enabling the development of pricing strategies that balance consumer demand with profitability.</a:t>
            </a:r>
          </a:p>
          <a:p>
            <a:pPr algn="l">
              <a:buFont typeface="+mj-lt"/>
              <a:buAutoNum type="arabicPeriod"/>
            </a:pPr>
            <a:r>
              <a:rPr lang="en-US" sz="2000" b="1" i="0" dirty="0">
                <a:solidFill>
                  <a:srgbClr val="0D0D0D"/>
                </a:solidFill>
                <a:effectLst/>
              </a:rPr>
              <a:t>Manufacturer Comparison:</a:t>
            </a:r>
            <a:r>
              <a:rPr lang="en-US" sz="2000" b="0" i="0" dirty="0">
                <a:solidFill>
                  <a:srgbClr val="0D0D0D"/>
                </a:solidFill>
                <a:effectLst/>
              </a:rPr>
              <a:t> Compare the average prices of cars across different manufacturers to identify trends and variations, providing insights into competitive positioning and market dynamics.</a:t>
            </a:r>
          </a:p>
          <a:p>
            <a:pPr algn="l">
              <a:buFont typeface="+mj-lt"/>
              <a:buAutoNum type="arabicPeriod"/>
            </a:pPr>
            <a:r>
              <a:rPr lang="en-US" sz="2000" b="1" i="0" dirty="0">
                <a:solidFill>
                  <a:srgbClr val="0D0D0D"/>
                </a:solidFill>
                <a:effectLst/>
              </a:rPr>
              <a:t>Fuel Efficiency Investigation:</a:t>
            </a:r>
            <a:r>
              <a:rPr lang="en-US" sz="2000" b="0" i="0" dirty="0">
                <a:solidFill>
                  <a:srgbClr val="0D0D0D"/>
                </a:solidFill>
                <a:effectLst/>
              </a:rPr>
              <a:t> Analyze the relationship between fuel efficiency metrics and engine specifications such as the number of cylinders to understand consumer preferences and market trends, guiding future product development efforts.</a:t>
            </a:r>
          </a:p>
        </p:txBody>
      </p:sp>
    </p:spTree>
    <p:extLst>
      <p:ext uri="{BB962C8B-B14F-4D97-AF65-F5344CB8AC3E}">
        <p14:creationId xmlns:p14="http://schemas.microsoft.com/office/powerpoint/2010/main" val="14247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APPROACH &amp; TECH STACK &amp; TASKS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b="0" i="0" dirty="0">
                <a:solidFill>
                  <a:schemeClr val="tx1"/>
                </a:solidFill>
                <a:effectLst/>
              </a:rPr>
              <a:t>The focus is particularly on data cleaning and preprocessing to handle missing values, outliers in the dataset ensuring the reliability and accuracy of the dataset.</a:t>
            </a:r>
          </a:p>
          <a:p>
            <a:pPr algn="just">
              <a:buFont typeface="Wingdings" panose="05000000000000000000" pitchFamily="2" charset="2"/>
              <a:buChar char="Ø"/>
            </a:pPr>
            <a:r>
              <a:rPr lang="en-US" sz="2000" dirty="0">
                <a:solidFill>
                  <a:schemeClr val="tx1"/>
                </a:solidFill>
              </a:rPr>
              <a:t>Perform Exploratory Data Analysis (EDA) on the cleaned dataset.</a:t>
            </a:r>
          </a:p>
          <a:p>
            <a:pPr algn="just">
              <a:buFont typeface="Wingdings" panose="05000000000000000000" pitchFamily="2" charset="2"/>
              <a:buChar char="Ø"/>
            </a:pPr>
            <a:r>
              <a:rPr lang="en-US" sz="2000" b="0" i="0" dirty="0">
                <a:solidFill>
                  <a:schemeClr val="tx1"/>
                </a:solidFill>
                <a:effectLst/>
              </a:rPr>
              <a:t>After that </a:t>
            </a:r>
            <a:r>
              <a:rPr lang="en-US" sz="2000" dirty="0">
                <a:solidFill>
                  <a:schemeClr val="tx1"/>
                </a:solidFill>
              </a:rPr>
              <a:t>the required analysis will be done resulting in creating the dashboard.</a:t>
            </a:r>
          </a:p>
          <a:p>
            <a:pPr algn="just">
              <a:buFont typeface="Wingdings" panose="05000000000000000000" pitchFamily="2" charset="2"/>
              <a:buChar char="Ø"/>
            </a:pPr>
            <a:r>
              <a:rPr lang="en-US" sz="2000" b="1" dirty="0">
                <a:solidFill>
                  <a:schemeClr val="tx1"/>
                </a:solidFill>
              </a:rPr>
              <a:t>TECH-STACK USED: </a:t>
            </a:r>
            <a:r>
              <a:rPr lang="en-US" sz="2000" dirty="0">
                <a:solidFill>
                  <a:schemeClr val="tx1"/>
                </a:solidFill>
              </a:rPr>
              <a:t>MS EXCEL , VISUALIAZATION.</a:t>
            </a:r>
          </a:p>
          <a:p>
            <a:pPr algn="just">
              <a:buFont typeface="Wingdings" panose="05000000000000000000" pitchFamily="2" charset="2"/>
              <a:buChar char="Ø"/>
            </a:pPr>
            <a:r>
              <a:rPr lang="en-US" sz="2000" b="1" dirty="0">
                <a:solidFill>
                  <a:schemeClr val="tx1"/>
                </a:solidFill>
              </a:rPr>
              <a:t>TASKS :- </a:t>
            </a:r>
            <a:r>
              <a:rPr lang="en-US" sz="2000" dirty="0">
                <a:solidFill>
                  <a:schemeClr val="tx1"/>
                </a:solidFill>
              </a:rPr>
              <a:t>1. ANALYSIS.</a:t>
            </a:r>
          </a:p>
          <a:p>
            <a:pPr marL="0" indent="0" algn="just">
              <a:buNone/>
            </a:pPr>
            <a:r>
              <a:rPr lang="en-US" sz="2000" dirty="0">
                <a:solidFill>
                  <a:schemeClr val="tx1"/>
                </a:solidFill>
              </a:rPr>
              <a:t>                   2. BUILDING A DASHBOARD.</a:t>
            </a:r>
          </a:p>
        </p:txBody>
      </p:sp>
    </p:spTree>
    <p:extLst>
      <p:ext uri="{BB962C8B-B14F-4D97-AF65-F5344CB8AC3E}">
        <p14:creationId xmlns:p14="http://schemas.microsoft.com/office/powerpoint/2010/main" val="7202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9224" y="645106"/>
            <a:ext cx="3650279" cy="1259894"/>
          </a:xfrm>
        </p:spPr>
        <p:txBody>
          <a:bodyPr>
            <a:normAutofit/>
          </a:bodyPr>
          <a:lstStyle/>
          <a:p>
            <a:r>
              <a:rPr lang="en-US" dirty="0"/>
              <a:t>ANALYSIS TASK 1A &amp; INSIGHT</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49224" y="2133600"/>
            <a:ext cx="4633975" cy="3922875"/>
          </a:xfrm>
        </p:spPr>
        <p:txBody>
          <a:bodyPr>
            <a:normAutofit fontScale="85000" lnSpcReduction="20000"/>
          </a:bodyPr>
          <a:lstStyle/>
          <a:p>
            <a:pPr marL="342900" lvl="0" indent="-342900" algn="just">
              <a:buFont typeface="Arial" panose="020B0604020202020204" pitchFamily="34" charset="0"/>
              <a:buChar char="●"/>
            </a:pPr>
            <a:r>
              <a:rPr lang="en-GB" b="1" u="none" strike="noStrike" dirty="0">
                <a:effectLst/>
                <a:ea typeface="Arial" panose="020B0604020202020204" pitchFamily="34" charset="0"/>
              </a:rPr>
              <a:t>Task 1.A:</a:t>
            </a:r>
            <a:r>
              <a:rPr lang="en-GB" u="none" strike="noStrike" dirty="0">
                <a:effectLst/>
                <a:ea typeface="Arial" panose="020B0604020202020204" pitchFamily="34" charset="0"/>
              </a:rPr>
              <a:t> Create a pivot table that shows the number of car models in each market category and their corresponding popularity scores.</a:t>
            </a:r>
          </a:p>
          <a:p>
            <a:pPr marL="342900" lvl="0" indent="-342900" algn="just">
              <a:buFont typeface="Arial" panose="020B0604020202020204" pitchFamily="34" charset="0"/>
              <a:buChar char="●"/>
            </a:pPr>
            <a:r>
              <a:rPr lang="en-US" b="1" dirty="0"/>
              <a:t>Insight Required: </a:t>
            </a:r>
            <a:r>
              <a:rPr lang="en-US" dirty="0"/>
              <a:t>How does the popularity of a car model vary across different market categories? </a:t>
            </a:r>
          </a:p>
          <a:p>
            <a:pPr marL="342900" lvl="0" indent="-342900" algn="just">
              <a:buFont typeface="Arial" panose="020B0604020202020204" pitchFamily="34" charset="0"/>
              <a:buChar char="●"/>
            </a:pPr>
            <a:r>
              <a:rPr lang="en-US" b="1" dirty="0"/>
              <a:t>Result: </a:t>
            </a:r>
            <a:r>
              <a:rPr lang="en-US" dirty="0"/>
              <a:t>The popularity of a car model can vary across different market categories based on various factors. Generally, the popularity of a car model may be influenced by factors such as consumer preferences, market demand, price range, and target audience within each market category. Such insights can guide manufacturers and marketers in developing and positioning their car models to effectively cater to the specific preferences and demands of each market segment.</a:t>
            </a: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63C2A30B-E1DE-5E2A-103E-9A0BEFFE2DCE}"/>
              </a:ext>
            </a:extLst>
          </p:cNvPr>
          <p:cNvPicPr>
            <a:picLocks noChangeAspect="1"/>
          </p:cNvPicPr>
          <p:nvPr/>
        </p:nvPicPr>
        <p:blipFill>
          <a:blip r:embed="rId2"/>
          <a:stretch>
            <a:fillRect/>
          </a:stretch>
        </p:blipFill>
        <p:spPr>
          <a:xfrm>
            <a:off x="5510043" y="640080"/>
            <a:ext cx="5172577"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5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9224" y="645106"/>
            <a:ext cx="10963656" cy="670559"/>
          </a:xfrm>
        </p:spPr>
        <p:txBody>
          <a:bodyPr>
            <a:normAutofit/>
          </a:bodyPr>
          <a:lstStyle/>
          <a:p>
            <a:pPr algn="ctr"/>
            <a:r>
              <a:rPr lang="en-US" dirty="0"/>
              <a:t>ANALYSIS TASK 1B</a:t>
            </a:r>
          </a:p>
        </p:txBody>
      </p:sp>
      <p:sp>
        <p:nvSpPr>
          <p:cNvPr id="53" name="Rectangle 5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49224" y="1315666"/>
            <a:ext cx="11065255" cy="670560"/>
          </a:xfrm>
        </p:spPr>
        <p:txBody>
          <a:bodyPr>
            <a:normAutofit/>
          </a:bodyPr>
          <a:lstStyle/>
          <a:p>
            <a:pPr>
              <a:buFont typeface="Arial" panose="020B0604020202020204" pitchFamily="34" charset="0"/>
              <a:buChar char="●"/>
            </a:pPr>
            <a:r>
              <a:rPr lang="en-GB" b="1" u="none" strike="noStrike" dirty="0">
                <a:effectLst/>
                <a:ea typeface="Arial" panose="020B0604020202020204" pitchFamily="34" charset="0"/>
              </a:rPr>
              <a:t>Task 1.B: </a:t>
            </a:r>
            <a:r>
              <a:rPr lang="en-GB" u="none" strike="noStrike" dirty="0">
                <a:effectLst/>
                <a:ea typeface="Arial" panose="020B0604020202020204" pitchFamily="34" charset="0"/>
              </a:rPr>
              <a:t>Create a combo chart that visualizes the relationship between market category and popularity.</a:t>
            </a:r>
            <a:endParaRPr lang="en-IN" u="none" strike="noStrike" dirty="0">
              <a:effectLst/>
              <a:ea typeface="Arial" panose="020B0604020202020204" pitchFamily="34" charset="0"/>
            </a:endParaRPr>
          </a:p>
          <a:p>
            <a:pPr marL="342900" lvl="0" indent="-342900">
              <a:buFont typeface="Arial" panose="020B0604020202020204" pitchFamily="34" charset="0"/>
              <a:buChar char="●"/>
            </a:pPr>
            <a:endParaRPr lang="en-GB"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E6CBDB28-47F9-EFBD-6075-010957006A46}"/>
              </a:ext>
            </a:extLst>
          </p:cNvPr>
          <p:cNvPicPr>
            <a:picLocks noChangeAspect="1"/>
          </p:cNvPicPr>
          <p:nvPr/>
        </p:nvPicPr>
        <p:blipFill>
          <a:blip r:embed="rId2"/>
          <a:stretch>
            <a:fillRect/>
          </a:stretch>
        </p:blipFill>
        <p:spPr>
          <a:xfrm>
            <a:off x="829863" y="1961557"/>
            <a:ext cx="10701737" cy="4181404"/>
          </a:xfrm>
          <a:prstGeom prst="rect">
            <a:avLst/>
          </a:prstGeom>
        </p:spPr>
      </p:pic>
      <p:sp>
        <p:nvSpPr>
          <p:cNvPr id="5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64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649224" y="645106"/>
            <a:ext cx="11237976" cy="528095"/>
          </a:xfrm>
        </p:spPr>
        <p:txBody>
          <a:bodyPr>
            <a:normAutofit fontScale="90000"/>
          </a:bodyPr>
          <a:lstStyle/>
          <a:p>
            <a:pPr algn="ctr"/>
            <a:r>
              <a:rPr lang="en-US" dirty="0"/>
              <a:t>ANALYSIS TASK 2</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649224" y="1173201"/>
            <a:ext cx="11441175" cy="645892"/>
          </a:xfrm>
        </p:spPr>
        <p:txBody>
          <a:bodyPr>
            <a:normAutofit/>
          </a:bodyPr>
          <a:lstStyle/>
          <a:p>
            <a:pPr marL="342900" lvl="0" indent="-342900">
              <a:buFont typeface="Arial" panose="020B0604020202020204" pitchFamily="34" charset="0"/>
              <a:buChar char="●"/>
            </a:pPr>
            <a:r>
              <a:rPr lang="en-GB" dirty="0">
                <a:effectLst/>
                <a:ea typeface="Arial" panose="020B0604020202020204" pitchFamily="34" charset="0"/>
              </a:rPr>
              <a:t>Create a scatter chart that plots engine power on the x-axis and price on the y-axis. Add a trendline to the chart to visualize the relationship between these variables.</a:t>
            </a:r>
            <a:endParaRPr lang="en-IN" u="none" strike="noStrike" dirty="0">
              <a:effectLst/>
              <a:ea typeface="Arial" panose="020B0604020202020204" pitchFamily="34" charset="0"/>
            </a:endParaRPr>
          </a:p>
        </p:txBody>
      </p:sp>
      <p:pic>
        <p:nvPicPr>
          <p:cNvPr id="5" name="Picture 4">
            <a:extLst>
              <a:ext uri="{FF2B5EF4-FFF2-40B4-BE49-F238E27FC236}">
                <a16:creationId xmlns:a16="http://schemas.microsoft.com/office/drawing/2014/main" id="{7C0AE082-A5F0-4892-B7FD-89162290874A}"/>
              </a:ext>
            </a:extLst>
          </p:cNvPr>
          <p:cNvPicPr>
            <a:picLocks noChangeAspect="1"/>
          </p:cNvPicPr>
          <p:nvPr/>
        </p:nvPicPr>
        <p:blipFill>
          <a:blip r:embed="rId2"/>
          <a:stretch>
            <a:fillRect/>
          </a:stretch>
        </p:blipFill>
        <p:spPr>
          <a:xfrm>
            <a:off x="1038035" y="1819092"/>
            <a:ext cx="10280205" cy="426059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54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2592925" y="624110"/>
            <a:ext cx="8369715" cy="1280890"/>
          </a:xfrm>
        </p:spPr>
        <p:txBody>
          <a:bodyPr>
            <a:normAutofit/>
          </a:bodyPr>
          <a:lstStyle/>
          <a:p>
            <a:pPr algn="ctr">
              <a:lnSpc>
                <a:spcPct val="150000"/>
              </a:lnSpc>
            </a:pPr>
            <a:r>
              <a:rPr lang="en-US" dirty="0"/>
              <a:t>ANALYSIS TASK 2 - INSIGHT</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p:txBody>
          <a:bodyPr>
            <a:normAutofit/>
          </a:bodyPr>
          <a:lstStyle/>
          <a:p>
            <a:pPr marL="342900" lvl="0" indent="-342900" algn="just">
              <a:buFont typeface="Arial" panose="020B0604020202020204" pitchFamily="34" charset="0"/>
              <a:buChar char="●"/>
            </a:pPr>
            <a:r>
              <a:rPr lang="en-US" b="1" dirty="0"/>
              <a:t>Insight Required: </a:t>
            </a:r>
            <a:r>
              <a:rPr lang="en-US" dirty="0"/>
              <a:t>What is the relationship between a car's engine power and its price? </a:t>
            </a:r>
          </a:p>
          <a:p>
            <a:pPr marL="342900" lvl="0" indent="-342900" algn="just">
              <a:buFont typeface="Arial" panose="020B0604020202020204" pitchFamily="34" charset="0"/>
              <a:buChar char="●"/>
            </a:pPr>
            <a:r>
              <a:rPr lang="en-US" b="1" dirty="0"/>
              <a:t>Result: </a:t>
            </a:r>
            <a:r>
              <a:rPr lang="en-US" dirty="0"/>
              <a:t>The relationship between a car's engine power and its price can vary depending on several factors. In general, there is often a positive correlation between engine power and price, meaning that as engine power increases, the price of the car tends to increase as well. This is because higher engine power often requires more advanced technology, engineering, and components, which can drive up production costs and, subsequently, the price of the vehicle.</a:t>
            </a:r>
            <a:endParaRPr lang="en-IN" u="none" strike="noStrike" dirty="0">
              <a:effectLst/>
              <a:ea typeface="Arial" panose="020B0604020202020204" pitchFamily="34" charset="0"/>
            </a:endParaRPr>
          </a:p>
        </p:txBody>
      </p:sp>
    </p:spTree>
    <p:extLst>
      <p:ext uri="{BB962C8B-B14F-4D97-AF65-F5344CB8AC3E}">
        <p14:creationId xmlns:p14="http://schemas.microsoft.com/office/powerpoint/2010/main" val="77063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687669" y="624110"/>
            <a:ext cx="4137059" cy="1280890"/>
          </a:xfrm>
        </p:spPr>
        <p:txBody>
          <a:bodyPr>
            <a:normAutofit/>
          </a:bodyPr>
          <a:lstStyle/>
          <a:p>
            <a:pPr algn="ctr">
              <a:lnSpc>
                <a:spcPct val="200000"/>
              </a:lnSpc>
            </a:pPr>
            <a:r>
              <a:rPr lang="en-US" sz="3200" dirty="0"/>
              <a:t>ANALYSIS TASK 3</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1683956" y="2133600"/>
            <a:ext cx="4140772" cy="3777622"/>
          </a:xfrm>
        </p:spPr>
        <p:txBody>
          <a:bodyPr>
            <a:normAutofit/>
          </a:bodyPr>
          <a:lstStyle/>
          <a:p>
            <a:pPr marL="342900" lvl="0" indent="-342900" algn="just">
              <a:buFont typeface="Arial" panose="020B0604020202020204" pitchFamily="34" charset="0"/>
              <a:buChar char="●"/>
            </a:pPr>
            <a:r>
              <a:rPr lang="en-GB" sz="1600" dirty="0">
                <a:solidFill>
                  <a:schemeClr val="tx1"/>
                </a:solidFill>
                <a:effectLst/>
                <a:ea typeface="Arial" panose="020B0604020202020204" pitchFamily="34" charset="0"/>
              </a:rPr>
              <a:t>Use regression analysis to identify the variables that have the strongest relationship with a car's price. Then create a bar chart that shows the coefficient values for each variable to visualize their relative importance.</a:t>
            </a:r>
          </a:p>
        </p:txBody>
      </p:sp>
      <p:pic>
        <p:nvPicPr>
          <p:cNvPr id="5" name="Picture 4" descr="A screenshot of a spreadsheet&#10;&#10;Description automatically generated">
            <a:extLst>
              <a:ext uri="{FF2B5EF4-FFF2-40B4-BE49-F238E27FC236}">
                <a16:creationId xmlns:a16="http://schemas.microsoft.com/office/drawing/2014/main" id="{7CCFC1F0-CC10-4A2F-06FC-61A2F956D393}"/>
              </a:ext>
            </a:extLst>
          </p:cNvPr>
          <p:cNvPicPr>
            <a:picLocks noChangeAspect="1"/>
          </p:cNvPicPr>
          <p:nvPr/>
        </p:nvPicPr>
        <p:blipFill>
          <a:blip r:embed="rId2"/>
          <a:stretch>
            <a:fillRect/>
          </a:stretch>
        </p:blipFill>
        <p:spPr>
          <a:xfrm>
            <a:off x="6086039" y="624110"/>
            <a:ext cx="5892601" cy="2630410"/>
          </a:xfrm>
          <a:prstGeom prst="rect">
            <a:avLst/>
          </a:prstGeom>
        </p:spPr>
      </p:pic>
      <p:pic>
        <p:nvPicPr>
          <p:cNvPr id="7" name="Picture 6" descr="A graph with numbers and a bar chart&#10;&#10;Description automatically generated">
            <a:extLst>
              <a:ext uri="{FF2B5EF4-FFF2-40B4-BE49-F238E27FC236}">
                <a16:creationId xmlns:a16="http://schemas.microsoft.com/office/drawing/2014/main" id="{0AA56485-46FB-04CB-30E0-3D2961216662}"/>
              </a:ext>
            </a:extLst>
          </p:cNvPr>
          <p:cNvPicPr>
            <a:picLocks noChangeAspect="1"/>
          </p:cNvPicPr>
          <p:nvPr/>
        </p:nvPicPr>
        <p:blipFill>
          <a:blip r:embed="rId3"/>
          <a:stretch>
            <a:fillRect/>
          </a:stretch>
        </p:blipFill>
        <p:spPr>
          <a:xfrm>
            <a:off x="6096000" y="3508528"/>
            <a:ext cx="5882640" cy="2601383"/>
          </a:xfrm>
          <a:prstGeom prst="rect">
            <a:avLst/>
          </a:prstGeom>
        </p:spPr>
      </p:pic>
    </p:spTree>
    <p:extLst>
      <p:ext uri="{BB962C8B-B14F-4D97-AF65-F5344CB8AC3E}">
        <p14:creationId xmlns:p14="http://schemas.microsoft.com/office/powerpoint/2010/main" val="30097693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13702</TotalTime>
  <Words>1902</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Analyzing the Impact of Car Features on Price and Profitability</vt:lpstr>
      <vt:lpstr>PROJECT DESCRIPTION</vt:lpstr>
      <vt:lpstr>OBJECTIVES</vt:lpstr>
      <vt:lpstr>APPROACH &amp; TECH STACK &amp; TASKS</vt:lpstr>
      <vt:lpstr>ANALYSIS TASK 1A &amp; INSIGHT</vt:lpstr>
      <vt:lpstr>ANALYSIS TASK 1B</vt:lpstr>
      <vt:lpstr>ANALYSIS TASK 2</vt:lpstr>
      <vt:lpstr>ANALYSIS TASK 2 - INSIGHT</vt:lpstr>
      <vt:lpstr>ANALYSIS TASK 3</vt:lpstr>
      <vt:lpstr>ANALYSIS TASK 3 - INSIGHT</vt:lpstr>
      <vt:lpstr>ANALYSIS TASK 4A &amp; 4B</vt:lpstr>
      <vt:lpstr>ANALYSIS TASK 4A &amp; 4B - INSIGHT</vt:lpstr>
      <vt:lpstr>ANALYSIS TASK 5A &amp; 5B</vt:lpstr>
      <vt:lpstr>ANALYSIS TASK 5A &amp; 5B - INSIGHT</vt:lpstr>
      <vt:lpstr>DASHBOARD TASK 1 </vt:lpstr>
      <vt:lpstr>DASHBOARD TASK 2 </vt:lpstr>
      <vt:lpstr>DASHBOARD TASK 3 </vt:lpstr>
      <vt:lpstr>DASHBOARD TASK 4 </vt:lpstr>
      <vt:lpstr>DASHBOARD TASK 5 </vt:lpstr>
      <vt:lpstr>INSIGHTS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53</cp:revision>
  <dcterms:created xsi:type="dcterms:W3CDTF">2024-01-20T05:54:32Z</dcterms:created>
  <dcterms:modified xsi:type="dcterms:W3CDTF">2024-04-11T16:18:59Z</dcterms:modified>
</cp:coreProperties>
</file>