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1" r:id="rId1"/>
  </p:sldMasterIdLst>
  <p:sldIdLst>
    <p:sldId id="256" r:id="rId2"/>
    <p:sldId id="267" r:id="rId3"/>
    <p:sldId id="271" r:id="rId4"/>
    <p:sldId id="268" r:id="rId5"/>
    <p:sldId id="260" r:id="rId6"/>
    <p:sldId id="274" r:id="rId7"/>
    <p:sldId id="275" r:id="rId8"/>
    <p:sldId id="276" r:id="rId9"/>
    <p:sldId id="272" r:id="rId10"/>
    <p:sldId id="277" r:id="rId11"/>
    <p:sldId id="269" r:id="rId12"/>
    <p:sldId id="270"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02AC24A9-CCB6-4F8D-B8DB-C2F3692CFA5A}" type="datetimeFigureOut">
              <a:rPr lang="en-US" smtClean="0"/>
              <a:t>4/17/2024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359497117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935524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625983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531812" y="3244139"/>
            <a:ext cx="779767"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4278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AC24A9-CCB6-4F8D-B8DB-C2F3692CFA5A}" type="datetimeFigureOut">
              <a:rPr lang="en-US" smtClean="0"/>
              <a:t>4/17/2024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67844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02AC24A9-CCB6-4F8D-B8DB-C2F3692CFA5A}" type="datetimeFigureOut">
              <a:rPr lang="en-US" smtClean="0"/>
              <a:t>4/17/2024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1670852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02AC24A9-CCB6-4F8D-B8DB-C2F3692CFA5A}" type="datetimeFigureOut">
              <a:rPr lang="en-US" smtClean="0"/>
              <a:t>4/17/2024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144121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02AC24A9-CCB6-4F8D-B8DB-C2F3692CFA5A}" type="datetimeFigureOut">
              <a:rPr lang="en-US" smtClean="0"/>
              <a:t>4/17/2024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DC25EE-239B-4C5F-AAD1-255A7D5F1EE2}"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39705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AC24A9-CCB6-4F8D-B8DB-C2F3692CFA5A}" type="datetimeFigureOut">
              <a:rPr lang="en-US" smtClean="0"/>
              <a:t>4/17/2024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72924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AC24A9-CCB6-4F8D-B8DB-C2F3692CFA5A}" type="datetimeFigureOut">
              <a:rPr lang="en-US" smtClean="0"/>
              <a:t>4/17/2024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09288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02AC24A9-CCB6-4F8D-B8DB-C2F3692CFA5A}" type="datetimeFigureOut">
              <a:rPr lang="en-US" smtClean="0"/>
              <a:t>4/17/2024</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14487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2AC24A9-CCB6-4F8D-B8DB-C2F3692CFA5A}" type="datetimeFigureOut">
              <a:rPr lang="en-US" smtClean="0"/>
              <a:t>4/17/2024</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38837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02AC24A9-CCB6-4F8D-B8DB-C2F3692CFA5A}" type="datetimeFigureOut">
              <a:rPr lang="en-US" smtClean="0"/>
              <a:t>4/17/2024</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132164904"/>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 id="2147483833" r:id="rId12"/>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rive.google.com/drive/folders/1Lcsqrk-kzt3HvpT-ALTZNRopxlxMZHK7?usp=sharing" TargetMode="External"/><Relationship Id="rId2" Type="http://schemas.openxmlformats.org/officeDocument/2006/relationships/hyperlink" Target="https://drive.google.com/drive/folders/1qYmQi4mhbHjV9B7koA2LGhrTnorq9han?usp=drive_link" TargetMode="External"/><Relationship Id="rId1" Type="http://schemas.openxmlformats.org/officeDocument/2006/relationships/slideLayout" Target="../slideLayouts/slideLayout2.xml"/><Relationship Id="rId6" Type="http://schemas.openxmlformats.org/officeDocument/2006/relationships/hyperlink" Target="https://docs.google.com/spreadsheets/d/1pwh-5_xzdnql8WEPbeXBueOoVWKUOfg6/edit?usp=drive_link&amp;ouid=112440603031192183027&amp;rtpof=true&amp;sd=true" TargetMode="External"/><Relationship Id="rId5" Type="http://schemas.openxmlformats.org/officeDocument/2006/relationships/hyperlink" Target="https://drive.google.com/drive/folders/1V70FtgA7W4WtxmY1YvT6M7Vj_RFVlypq?usp=drive_link" TargetMode="External"/><Relationship Id="rId4" Type="http://schemas.openxmlformats.org/officeDocument/2006/relationships/hyperlink" Target="https://drive.google.com/file/d/1RgmeR3A-pORUlpbdm0xmPVzuNl_rrg99/view?usp=drive_link"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7FE3B-D54E-0E8A-6ADA-1E1C9AF8D492}"/>
              </a:ext>
            </a:extLst>
          </p:cNvPr>
          <p:cNvSpPr>
            <a:spLocks noGrp="1"/>
          </p:cNvSpPr>
          <p:nvPr>
            <p:ph type="ctrTitle"/>
          </p:nvPr>
        </p:nvSpPr>
        <p:spPr>
          <a:xfrm>
            <a:off x="2789853" y="1678665"/>
            <a:ext cx="6478549" cy="1750335"/>
          </a:xfrm>
        </p:spPr>
        <p:txBody>
          <a:bodyPr>
            <a:normAutofit/>
          </a:bodyPr>
          <a:lstStyle/>
          <a:p>
            <a:pPr algn="ctr"/>
            <a:r>
              <a:rPr lang="en-US" dirty="0"/>
              <a:t>ABC Call Volume Trend Analysis</a:t>
            </a:r>
          </a:p>
        </p:txBody>
      </p:sp>
      <p:sp>
        <p:nvSpPr>
          <p:cNvPr id="3" name="Subtitle 2">
            <a:extLst>
              <a:ext uri="{FF2B5EF4-FFF2-40B4-BE49-F238E27FC236}">
                <a16:creationId xmlns:a16="http://schemas.microsoft.com/office/drawing/2014/main" id="{85720624-D76F-889E-BBEC-3E30EAD3D23E}"/>
              </a:ext>
            </a:extLst>
          </p:cNvPr>
          <p:cNvSpPr>
            <a:spLocks noGrp="1"/>
          </p:cNvSpPr>
          <p:nvPr>
            <p:ph type="subTitle" idx="1"/>
          </p:nvPr>
        </p:nvSpPr>
        <p:spPr>
          <a:xfrm>
            <a:off x="5380563" y="4050833"/>
            <a:ext cx="3893440" cy="1096899"/>
          </a:xfrm>
        </p:spPr>
        <p:txBody>
          <a:bodyPr>
            <a:normAutofit/>
          </a:bodyPr>
          <a:lstStyle/>
          <a:p>
            <a:pPr algn="r"/>
            <a:r>
              <a:rPr lang="en-US" dirty="0"/>
              <a:t>Project no. 8</a:t>
            </a:r>
            <a:r>
              <a:rPr lang="en-IN" dirty="0"/>
              <a:t> :- USING EXCEL STATISTICS</a:t>
            </a:r>
            <a:endParaRPr lang="en-US" dirty="0"/>
          </a:p>
        </p:txBody>
      </p:sp>
    </p:spTree>
    <p:extLst>
      <p:ext uri="{BB962C8B-B14F-4D97-AF65-F5344CB8AC3E}">
        <p14:creationId xmlns:p14="http://schemas.microsoft.com/office/powerpoint/2010/main" val="1904857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DC70B-9BC7-287B-EE7C-C6C26415F7BC}"/>
              </a:ext>
            </a:extLst>
          </p:cNvPr>
          <p:cNvSpPr>
            <a:spLocks noGrp="1"/>
          </p:cNvSpPr>
          <p:nvPr>
            <p:ph type="title"/>
          </p:nvPr>
        </p:nvSpPr>
        <p:spPr>
          <a:xfrm>
            <a:off x="914399" y="523613"/>
            <a:ext cx="10419907" cy="1188720"/>
          </a:xfrm>
        </p:spPr>
        <p:txBody>
          <a:bodyPr>
            <a:normAutofit/>
          </a:bodyPr>
          <a:lstStyle/>
          <a:p>
            <a:r>
              <a:rPr lang="en-US" dirty="0"/>
              <a:t>DATA ANALYTICS TASK 4</a:t>
            </a:r>
          </a:p>
        </p:txBody>
      </p:sp>
      <p:pic>
        <p:nvPicPr>
          <p:cNvPr id="5" name="Content Placeholder 4">
            <a:extLst>
              <a:ext uri="{FF2B5EF4-FFF2-40B4-BE49-F238E27FC236}">
                <a16:creationId xmlns:a16="http://schemas.microsoft.com/office/drawing/2014/main" id="{CEBEF3A0-15F7-0674-2AB0-A52DE957C5B7}"/>
              </a:ext>
            </a:extLst>
          </p:cNvPr>
          <p:cNvPicPr>
            <a:picLocks noGrp="1" noChangeAspect="1"/>
          </p:cNvPicPr>
          <p:nvPr>
            <p:ph idx="1"/>
          </p:nvPr>
        </p:nvPicPr>
        <p:blipFill>
          <a:blip r:embed="rId2"/>
          <a:stretch>
            <a:fillRect/>
          </a:stretch>
        </p:blipFill>
        <p:spPr>
          <a:xfrm>
            <a:off x="414670" y="1848432"/>
            <a:ext cx="11323673" cy="4786283"/>
          </a:xfrm>
        </p:spPr>
      </p:pic>
    </p:spTree>
    <p:extLst>
      <p:ext uri="{BB962C8B-B14F-4D97-AF65-F5344CB8AC3E}">
        <p14:creationId xmlns:p14="http://schemas.microsoft.com/office/powerpoint/2010/main" val="2609881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61C05-794F-ED88-0DC9-22EE6C3FD9F1}"/>
              </a:ext>
            </a:extLst>
          </p:cNvPr>
          <p:cNvSpPr>
            <a:spLocks noGrp="1"/>
          </p:cNvSpPr>
          <p:nvPr>
            <p:ph type="title"/>
          </p:nvPr>
        </p:nvSpPr>
        <p:spPr>
          <a:xfrm>
            <a:off x="1077432" y="368929"/>
            <a:ext cx="10037135" cy="1280890"/>
          </a:xfrm>
        </p:spPr>
        <p:txBody>
          <a:bodyPr/>
          <a:lstStyle/>
          <a:p>
            <a:pPr algn="ctr">
              <a:lnSpc>
                <a:spcPct val="150000"/>
              </a:lnSpc>
            </a:pPr>
            <a:r>
              <a:rPr lang="en-US" dirty="0"/>
              <a:t>INSIGHTS</a:t>
            </a:r>
            <a:endParaRPr lang="en-IN" dirty="0"/>
          </a:p>
        </p:txBody>
      </p:sp>
      <p:sp>
        <p:nvSpPr>
          <p:cNvPr id="5" name="Rectangle 2">
            <a:extLst>
              <a:ext uri="{FF2B5EF4-FFF2-40B4-BE49-F238E27FC236}">
                <a16:creationId xmlns:a16="http://schemas.microsoft.com/office/drawing/2014/main" id="{DEC6B4B4-1344-DA95-2299-B3ED827AD0ED}"/>
              </a:ext>
            </a:extLst>
          </p:cNvPr>
          <p:cNvSpPr>
            <a:spLocks noGrp="1" noChangeArrowheads="1"/>
          </p:cNvSpPr>
          <p:nvPr>
            <p:ph idx="1"/>
          </p:nvPr>
        </p:nvSpPr>
        <p:spPr bwMode="auto">
          <a:xfrm>
            <a:off x="615950" y="1778159"/>
            <a:ext cx="11228719"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mn-lt"/>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b="0" i="0" u="none" strike="noStrike" cap="none" normalizeH="0" baseline="0" dirty="0">
                <a:ln>
                  <a:noFill/>
                </a:ln>
                <a:solidFill>
                  <a:schemeClr val="tx1"/>
                </a:solidFill>
                <a:effectLst/>
                <a:latin typeface="+mn-lt"/>
              </a:rPr>
              <a:t>Analysts are integral to enhancing customer satisfaction by identifying patterns in data and proposing actionable improvements to customer service operations, fostering steadfast loyalty among clients.</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b="0" i="0" u="none" strike="noStrike" cap="none" normalizeH="0" baseline="0" dirty="0">
                <a:ln>
                  <a:noFill/>
                </a:ln>
                <a:solidFill>
                  <a:schemeClr val="tx1"/>
                </a:solidFill>
                <a:effectLst/>
                <a:latin typeface="+mn-lt"/>
              </a:rPr>
              <a:t>AI-driven solutions like Interactive Voice Response (IVR) systems effectively address consumer inquiries by recognizing specific issues and routing calls to appropriate agents, resulting in reduced wait times and individualized support, thus ensuring a smooth client experience.</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b="0" i="0" u="none" strike="noStrike" cap="none" normalizeH="0" baseline="0" dirty="0">
                <a:ln>
                  <a:noFill/>
                </a:ln>
                <a:solidFill>
                  <a:schemeClr val="tx1"/>
                </a:solidFill>
                <a:effectLst/>
                <a:latin typeface="+mn-lt"/>
              </a:rPr>
              <a:t>Standardizing data formats, such as pre-calculated time buckets and call durations converted into seconds, enhances productivity and accuracy in data analysis, allowing analysts to focus on evaluation rather than manual conversions, thereby streamlining processes.</a:t>
            </a: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altLang="en-US" b="0" i="0" u="none" strike="noStrike" cap="none" normalizeH="0" baseline="0" dirty="0">
                <a:ln>
                  <a:noFill/>
                </a:ln>
                <a:solidFill>
                  <a:schemeClr val="tx1"/>
                </a:solidFill>
                <a:effectLst/>
                <a:latin typeface="+mn-lt"/>
              </a:rPr>
              <a:t>Behavioral analytics offers valuable insights into consumer behavior, enabling businesses to identify trends, preferences, and opportunities for enhancing the customer experience through tailored products and services, ultimately fostering deeper and more meaningful relationships with consumers.</a:t>
            </a:r>
          </a:p>
          <a:p>
            <a:pPr marL="0" marR="0" lvl="0" indent="0" algn="just" defTabSz="914400" rtl="0" eaLnBrk="0" fontAlgn="base" latinLnBrk="0" hangingPunct="0">
              <a:lnSpc>
                <a:spcPct val="100000"/>
              </a:lnSpc>
              <a:spcBef>
                <a:spcPct val="0"/>
              </a:spcBef>
              <a:spcAft>
                <a:spcPct val="0"/>
              </a:spcAft>
              <a:buClrTx/>
              <a:buSzTx/>
              <a:buFontTx/>
              <a:buAutoNum type="arabicPeriod" startAt="5"/>
              <a:tabLst/>
            </a:pPr>
            <a:r>
              <a:rPr kumimoji="0" lang="en-US" altLang="en-US" b="0" i="0" u="none" strike="noStrike" cap="none" normalizeH="0" baseline="0" dirty="0">
                <a:ln>
                  <a:noFill/>
                </a:ln>
                <a:solidFill>
                  <a:schemeClr val="tx1"/>
                </a:solidFill>
                <a:effectLst/>
                <a:latin typeface="+mn-lt"/>
              </a:rPr>
              <a:t>This project serves as a valuable learning experience, equipping analysts with essential knowledge and skills to maximize client satisfaction, pinpoint areas for development, and implement practical plans to improve the overall customer experience, thereby supporting organizational growth and development.</a:t>
            </a:r>
            <a:br>
              <a:rPr kumimoji="0" lang="en-US" altLang="en-US" b="0" i="0" u="none" strike="noStrike" cap="none" normalizeH="0" baseline="0" dirty="0">
                <a:ln>
                  <a:noFill/>
                </a:ln>
                <a:solidFill>
                  <a:srgbClr val="000000"/>
                </a:solidFill>
                <a:effectLst/>
                <a:latin typeface="+mn-lt"/>
              </a:rPr>
            </a:br>
            <a:endParaRPr kumimoji="0" lang="en-US" altLang="en-US"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962407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61C05-794F-ED88-0DC9-22EE6C3FD9F1}"/>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7BA79D52-C0C6-D3F7-39A4-2CA90800658C}"/>
              </a:ext>
            </a:extLst>
          </p:cNvPr>
          <p:cNvSpPr>
            <a:spLocks noGrp="1"/>
          </p:cNvSpPr>
          <p:nvPr>
            <p:ph idx="1"/>
          </p:nvPr>
        </p:nvSpPr>
        <p:spPr/>
        <p:txBody>
          <a:bodyPr>
            <a:normAutofit fontScale="85000" lnSpcReduction="10000"/>
          </a:bodyPr>
          <a:lstStyle/>
          <a:p>
            <a:pPr algn="l">
              <a:buFont typeface="+mj-lt"/>
              <a:buAutoNum type="arabicPeriod"/>
            </a:pPr>
            <a:r>
              <a:rPr lang="en-US" b="0" i="0" dirty="0">
                <a:solidFill>
                  <a:srgbClr val="0D0D0D"/>
                </a:solidFill>
                <a:effectLst/>
              </a:rPr>
              <a:t>Strategic Shift Scheduling: By analyzing call patterns and implementing staggered shift schedules, the business can optimize employee allocation, ensuring continuous coverage during peak and off-peak hours, thereby enhancing operational efficiency and customer service.</a:t>
            </a:r>
          </a:p>
          <a:p>
            <a:pPr algn="l">
              <a:buFont typeface="+mj-lt"/>
              <a:buAutoNum type="arabicPeriod"/>
            </a:pPr>
            <a:r>
              <a:rPr lang="en-US" b="0" i="0" dirty="0">
                <a:solidFill>
                  <a:srgbClr val="0D0D0D"/>
                </a:solidFill>
                <a:effectLst/>
              </a:rPr>
              <a:t>Outlier Awareness and Practical Planning: Recognizing the presence of outliers in data analysis is crucial for drawing accurate conclusions. Implementing practical plans based on insights derived from data analysis helps optimize personnel allocation, improve efficiency, and enhance customer service quality, ultimately leading to enhanced operational performance and customer satisfaction</a:t>
            </a:r>
          </a:p>
          <a:p>
            <a:pPr algn="just">
              <a:buFont typeface="Wingdings" panose="05000000000000000000" pitchFamily="2" charset="2"/>
              <a:buChar char="Ø"/>
            </a:pPr>
            <a:r>
              <a:rPr lang="en-US" sz="1400" b="1" i="1" u="sng" dirty="0">
                <a:solidFill>
                  <a:schemeClr val="tx1"/>
                </a:solidFill>
                <a:hlinkClick r:id="rId2"/>
              </a:rPr>
              <a:t>GOOGLE DRIVE – PRESENTATION FILES – LINK</a:t>
            </a:r>
            <a:endParaRPr lang="en-US" sz="1400" b="1" i="1" u="sng" dirty="0">
              <a:solidFill>
                <a:schemeClr val="tx1"/>
              </a:solidFill>
              <a:hlinkClick r:id="rId3"/>
            </a:endParaRPr>
          </a:p>
          <a:p>
            <a:pPr algn="just">
              <a:buFont typeface="Wingdings" panose="05000000000000000000" pitchFamily="2" charset="2"/>
              <a:buChar char="Ø"/>
            </a:pPr>
            <a:r>
              <a:rPr lang="en-US" sz="1400" b="1" i="1" u="sng" dirty="0">
                <a:solidFill>
                  <a:schemeClr val="tx1"/>
                </a:solidFill>
                <a:hlinkClick r:id="rId4"/>
              </a:rPr>
              <a:t>VIDEO LINK</a:t>
            </a:r>
            <a:r>
              <a:rPr lang="en-US" sz="1400" b="1" i="1" u="sng" dirty="0">
                <a:solidFill>
                  <a:schemeClr val="tx1"/>
                </a:solidFill>
              </a:rPr>
              <a:t> </a:t>
            </a:r>
            <a:r>
              <a:rPr lang="en-US" sz="1400" b="1" i="1" u="sng" dirty="0">
                <a:solidFill>
                  <a:schemeClr val="tx1"/>
                </a:solidFill>
                <a:hlinkClick r:id="rId3"/>
              </a:rPr>
              <a:t>–</a:t>
            </a:r>
            <a:r>
              <a:rPr lang="en-US" sz="1400" b="1" i="1" u="sng" dirty="0">
                <a:solidFill>
                  <a:schemeClr val="tx1"/>
                </a:solidFill>
              </a:rPr>
              <a:t> VIDEO MIGHT BE BIG , PLEASE SIR/MADAM DOWNLOAD TO VIEW THE EXPLAINATION.</a:t>
            </a:r>
            <a:endParaRPr lang="en-US" sz="1400" b="1" i="1" u="sng" dirty="0">
              <a:solidFill>
                <a:schemeClr val="tx1"/>
              </a:solidFill>
              <a:hlinkClick r:id="rId3"/>
            </a:endParaRPr>
          </a:p>
          <a:p>
            <a:pPr algn="just">
              <a:buFont typeface="Wingdings" panose="05000000000000000000" pitchFamily="2" charset="2"/>
              <a:buChar char="Ø"/>
            </a:pPr>
            <a:r>
              <a:rPr lang="en-US" sz="1400" b="1" i="1" u="sng" dirty="0">
                <a:solidFill>
                  <a:schemeClr val="tx1"/>
                </a:solidFill>
                <a:hlinkClick r:id="rId5"/>
              </a:rPr>
              <a:t>GOOGLE DRIVE – ANALYSIS FILE – LINK</a:t>
            </a:r>
            <a:endParaRPr lang="en-US" sz="1400" b="1" i="1" u="sng" dirty="0">
              <a:solidFill>
                <a:schemeClr val="tx1"/>
              </a:solidFill>
            </a:endParaRPr>
          </a:p>
          <a:p>
            <a:pPr algn="just">
              <a:buFont typeface="Wingdings" panose="05000000000000000000" pitchFamily="2" charset="2"/>
              <a:buChar char="Ø"/>
            </a:pPr>
            <a:r>
              <a:rPr lang="en-US" sz="1400" b="1" i="1" u="sng" dirty="0">
                <a:solidFill>
                  <a:schemeClr val="tx1"/>
                </a:solidFill>
                <a:hlinkClick r:id="rId6"/>
              </a:rPr>
              <a:t>EXCEL LINK </a:t>
            </a:r>
            <a:endParaRPr lang="en-US" sz="1400" b="1" i="1" u="sng" dirty="0">
              <a:solidFill>
                <a:schemeClr val="tx1"/>
              </a:solidFill>
            </a:endParaRPr>
          </a:p>
          <a:p>
            <a:pPr algn="just">
              <a:buFont typeface="Wingdings" panose="05000000000000000000" pitchFamily="2" charset="2"/>
              <a:buChar char="Ø"/>
            </a:pPr>
            <a:endParaRPr lang="en-US" sz="1400" b="1" i="1" u="sng" dirty="0">
              <a:solidFill>
                <a:schemeClr val="tx1"/>
              </a:solidFill>
            </a:endParaRPr>
          </a:p>
          <a:p>
            <a:pPr algn="just">
              <a:buFont typeface="Wingdings" panose="05000000000000000000" pitchFamily="2" charset="2"/>
              <a:buChar char="Ø"/>
            </a:pPr>
            <a:endParaRPr lang="en-IN" sz="2000" dirty="0">
              <a:solidFill>
                <a:schemeClr val="tx1"/>
              </a:solidFill>
            </a:endParaRPr>
          </a:p>
        </p:txBody>
      </p:sp>
    </p:spTree>
    <p:extLst>
      <p:ext uri="{BB962C8B-B14F-4D97-AF65-F5344CB8AC3E}">
        <p14:creationId xmlns:p14="http://schemas.microsoft.com/office/powerpoint/2010/main" val="2028131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E97C6-1A48-EFC9-3958-25F732B6ECD7}"/>
              </a:ext>
            </a:extLst>
          </p:cNvPr>
          <p:cNvSpPr>
            <a:spLocks noGrp="1"/>
          </p:cNvSpPr>
          <p:nvPr>
            <p:ph type="title"/>
          </p:nvPr>
        </p:nvSpPr>
        <p:spPr>
          <a:xfrm>
            <a:off x="677334" y="609600"/>
            <a:ext cx="10752665" cy="3403600"/>
          </a:xfrm>
        </p:spPr>
        <p:txBody>
          <a:bodyPr/>
          <a:lstStyle/>
          <a:p>
            <a:pPr algn="ctr"/>
            <a:br>
              <a:rPr lang="en-US" dirty="0">
                <a:solidFill>
                  <a:schemeClr val="tx1"/>
                </a:solidFill>
              </a:rPr>
            </a:br>
            <a:r>
              <a:rPr lang="en-US" dirty="0">
                <a:solidFill>
                  <a:schemeClr val="tx1"/>
                </a:solidFill>
              </a:rPr>
              <a:t>THANK YOU.</a:t>
            </a:r>
            <a:endParaRPr lang="en-IN" dirty="0">
              <a:solidFill>
                <a:schemeClr val="tx1"/>
              </a:solidFill>
            </a:endParaRPr>
          </a:p>
        </p:txBody>
      </p:sp>
    </p:spTree>
    <p:extLst>
      <p:ext uri="{BB962C8B-B14F-4D97-AF65-F5344CB8AC3E}">
        <p14:creationId xmlns:p14="http://schemas.microsoft.com/office/powerpoint/2010/main" val="2193368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61C05-794F-ED88-0DC9-22EE6C3FD9F1}"/>
              </a:ext>
            </a:extLst>
          </p:cNvPr>
          <p:cNvSpPr>
            <a:spLocks noGrp="1"/>
          </p:cNvSpPr>
          <p:nvPr>
            <p:ph type="title"/>
          </p:nvPr>
        </p:nvSpPr>
        <p:spPr>
          <a:xfrm>
            <a:off x="1275907" y="825609"/>
            <a:ext cx="9909543" cy="1188720"/>
          </a:xfrm>
        </p:spPr>
        <p:txBody>
          <a:bodyPr/>
          <a:lstStyle/>
          <a:p>
            <a:pPr algn="ctr"/>
            <a:r>
              <a:rPr lang="en-US" dirty="0"/>
              <a:t>PROJECT DESCRIPTION</a:t>
            </a:r>
            <a:endParaRPr lang="en-IN" dirty="0"/>
          </a:p>
        </p:txBody>
      </p:sp>
      <p:sp>
        <p:nvSpPr>
          <p:cNvPr id="3" name="Content Placeholder 2">
            <a:extLst>
              <a:ext uri="{FF2B5EF4-FFF2-40B4-BE49-F238E27FC236}">
                <a16:creationId xmlns:a16="http://schemas.microsoft.com/office/drawing/2014/main" id="{7BA79D52-C0C6-D3F7-39A4-2CA90800658C}"/>
              </a:ext>
            </a:extLst>
          </p:cNvPr>
          <p:cNvSpPr>
            <a:spLocks noGrp="1"/>
          </p:cNvSpPr>
          <p:nvPr>
            <p:ph idx="1"/>
          </p:nvPr>
        </p:nvSpPr>
        <p:spPr>
          <a:xfrm>
            <a:off x="1121133" y="2133599"/>
            <a:ext cx="10489619" cy="4219575"/>
          </a:xfrm>
        </p:spPr>
        <p:txBody>
          <a:bodyPr>
            <a:noAutofit/>
          </a:bodyPr>
          <a:lstStyle/>
          <a:p>
            <a:pPr algn="just">
              <a:buFont typeface="Wingdings" panose="05000000000000000000" pitchFamily="2" charset="2"/>
              <a:buChar char="Ø"/>
            </a:pPr>
            <a:r>
              <a:rPr lang="en-US" sz="1600" dirty="0"/>
              <a:t>A customer experience (CX) team is made up of experts who examine data and consumer input before sharing their findings with the rest of the company. The roles and responsibilities that these teams typically carry out include: Customer experience programs (CX programs), Digital customer experience, Design and processes, Internal communications, Voice of the customer ( VOC ), User experiences, Customer experience management, Journey mapping, Nurturing customer interactions, Customer success, Customer support, Handling Customer Data, and Learning about the Customer Journey. </a:t>
            </a:r>
          </a:p>
          <a:p>
            <a:pPr algn="just">
              <a:buFont typeface="Wingdings" panose="05000000000000000000" pitchFamily="2" charset="2"/>
              <a:buChar char="Ø"/>
            </a:pPr>
            <a:r>
              <a:rPr lang="en-US" sz="1600" dirty="0"/>
              <a:t>Customer service representatives, often known as call </a:t>
            </a:r>
            <a:r>
              <a:rPr lang="en-US" sz="1600" dirty="0" err="1"/>
              <a:t>centre</a:t>
            </a:r>
            <a:r>
              <a:rPr lang="en-US" sz="1600" dirty="0"/>
              <a:t> agents or customer service agents, have several job options within a customer experience team. They can play a variety of responsibilities, such as email support, social media support, inbound support, and outbound support. The call </a:t>
            </a:r>
            <a:r>
              <a:rPr lang="en-US" sz="1600" dirty="0" err="1"/>
              <a:t>centre</a:t>
            </a:r>
            <a:r>
              <a:rPr lang="en-US" sz="1600" dirty="0"/>
              <a:t> tasked with answering consumer incoming calls is referred to as inbound customer support. Inbound calls are incoming voice calls from clients or potential clients of your company that are handled by customer service agents. The approach of appealing, enticing, and satisfying your customers to make them steadfast supporters of your company is known as inbound customer service. You may thrill your clients and transform them into a development engine for your organization by resolving their difficulties and assisting them in succeeding with your product or service.</a:t>
            </a:r>
            <a:endParaRPr lang="en-IN" sz="1600" dirty="0">
              <a:solidFill>
                <a:schemeClr val="tx1"/>
              </a:solidFill>
            </a:endParaRPr>
          </a:p>
        </p:txBody>
      </p:sp>
    </p:spTree>
    <p:extLst>
      <p:ext uri="{BB962C8B-B14F-4D97-AF65-F5344CB8AC3E}">
        <p14:creationId xmlns:p14="http://schemas.microsoft.com/office/powerpoint/2010/main" val="4154711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61C05-794F-ED88-0DC9-22EE6C3FD9F1}"/>
              </a:ext>
            </a:extLst>
          </p:cNvPr>
          <p:cNvSpPr>
            <a:spLocks noGrp="1"/>
          </p:cNvSpPr>
          <p:nvPr>
            <p:ph type="title"/>
          </p:nvPr>
        </p:nvSpPr>
        <p:spPr>
          <a:xfrm>
            <a:off x="715617" y="964692"/>
            <a:ext cx="10694505" cy="1188720"/>
          </a:xfrm>
        </p:spPr>
        <p:txBody>
          <a:bodyPr/>
          <a:lstStyle/>
          <a:p>
            <a:pPr algn="ctr"/>
            <a:r>
              <a:rPr lang="en-US" dirty="0"/>
              <a:t>OBJECTIVES</a:t>
            </a:r>
            <a:endParaRPr lang="en-IN" dirty="0"/>
          </a:p>
        </p:txBody>
      </p:sp>
      <p:sp>
        <p:nvSpPr>
          <p:cNvPr id="3" name="Content Placeholder 2">
            <a:extLst>
              <a:ext uri="{FF2B5EF4-FFF2-40B4-BE49-F238E27FC236}">
                <a16:creationId xmlns:a16="http://schemas.microsoft.com/office/drawing/2014/main" id="{7BA79D52-C0C6-D3F7-39A4-2CA90800658C}"/>
              </a:ext>
            </a:extLst>
          </p:cNvPr>
          <p:cNvSpPr>
            <a:spLocks noGrp="1"/>
          </p:cNvSpPr>
          <p:nvPr>
            <p:ph idx="1"/>
          </p:nvPr>
        </p:nvSpPr>
        <p:spPr>
          <a:xfrm>
            <a:off x="715617" y="2512908"/>
            <a:ext cx="10694505" cy="3227120"/>
          </a:xfrm>
        </p:spPr>
        <p:txBody>
          <a:bodyPr>
            <a:normAutofit fontScale="85000" lnSpcReduction="10000"/>
          </a:bodyPr>
          <a:lstStyle/>
          <a:p>
            <a:pPr algn="just">
              <a:buFont typeface="+mj-lt"/>
              <a:buAutoNum type="arabicPeriod"/>
            </a:pPr>
            <a:r>
              <a:rPr lang="en-US" sz="2000" b="1" i="0" dirty="0">
                <a:solidFill>
                  <a:srgbClr val="0D0D0D"/>
                </a:solidFill>
                <a:effectLst/>
              </a:rPr>
              <a:t>Average Call Duration Analysis</a:t>
            </a:r>
            <a:r>
              <a:rPr lang="en-US" sz="2000" b="0" i="0" dirty="0">
                <a:solidFill>
                  <a:srgbClr val="0D0D0D"/>
                </a:solidFill>
                <a:effectLst/>
              </a:rPr>
              <a:t>: Calculate the average duration of incoming calls for each time bucket to understand peak calling periods and agent workload distribution.</a:t>
            </a:r>
          </a:p>
          <a:p>
            <a:pPr algn="just">
              <a:buFont typeface="+mj-lt"/>
              <a:buAutoNum type="arabicPeriod"/>
            </a:pPr>
            <a:r>
              <a:rPr lang="en-US" sz="2000" b="1" i="0" dirty="0">
                <a:solidFill>
                  <a:srgbClr val="0D0D0D"/>
                </a:solidFill>
                <a:effectLst/>
              </a:rPr>
              <a:t>Call Volume Visualization</a:t>
            </a:r>
            <a:r>
              <a:rPr lang="en-US" sz="2000" b="0" i="0" dirty="0">
                <a:solidFill>
                  <a:srgbClr val="0D0D0D"/>
                </a:solidFill>
                <a:effectLst/>
              </a:rPr>
              <a:t>: Create a graphical representation showing the total number of calls received in each time bucket to identify patterns and trends in call volume throughout the day.</a:t>
            </a:r>
          </a:p>
          <a:p>
            <a:pPr algn="just">
              <a:buFont typeface="+mj-lt"/>
              <a:buAutoNum type="arabicPeriod"/>
            </a:pPr>
            <a:r>
              <a:rPr lang="en-US" sz="2000" b="1" i="0" dirty="0">
                <a:solidFill>
                  <a:srgbClr val="0D0D0D"/>
                </a:solidFill>
                <a:effectLst/>
              </a:rPr>
              <a:t>Manpower Allocation Proposal</a:t>
            </a:r>
            <a:r>
              <a:rPr lang="en-US" sz="2000" b="0" i="0" dirty="0">
                <a:solidFill>
                  <a:srgbClr val="0D0D0D"/>
                </a:solidFill>
                <a:effectLst/>
              </a:rPr>
              <a:t>: Develop a plan for allocating manpower during each time bucket to reduce the abandon rate from 30% to 10%, ensuring a high level of customer service and satisfaction.</a:t>
            </a:r>
          </a:p>
          <a:p>
            <a:pPr algn="just">
              <a:buFont typeface="+mj-lt"/>
              <a:buAutoNum type="arabicPeriod"/>
            </a:pPr>
            <a:r>
              <a:rPr lang="en-US" sz="2000" b="1" i="0" dirty="0">
                <a:solidFill>
                  <a:srgbClr val="0D0D0D"/>
                </a:solidFill>
                <a:effectLst/>
              </a:rPr>
              <a:t>Night Shift Manpower Planning</a:t>
            </a:r>
            <a:r>
              <a:rPr lang="en-US" sz="2000" b="0" i="0" dirty="0">
                <a:solidFill>
                  <a:srgbClr val="0D0D0D"/>
                </a:solidFill>
                <a:effectLst/>
              </a:rPr>
              <a:t>: Propose a strategy for staffing night shifts to handle the additional 30 calls received between 9 pm and 9 am, maintaining a maximum abandon rate of 10% and enhancing overall customer experience.</a:t>
            </a:r>
          </a:p>
          <a:p>
            <a:pPr algn="just">
              <a:buFont typeface="+mj-lt"/>
              <a:buAutoNum type="arabicPeriod"/>
            </a:pPr>
            <a:r>
              <a:rPr lang="en-US" sz="2000" b="1" i="0" dirty="0">
                <a:solidFill>
                  <a:srgbClr val="0D0D0D"/>
                </a:solidFill>
                <a:effectLst/>
              </a:rPr>
              <a:t>Assumptions Alignment</a:t>
            </a:r>
            <a:r>
              <a:rPr lang="en-US" sz="2000" b="0" i="0" dirty="0">
                <a:solidFill>
                  <a:srgbClr val="0D0D0D"/>
                </a:solidFill>
                <a:effectLst/>
              </a:rPr>
              <a:t>: Ensure that the proposed plans align with key assumptions regarding agent working hours, leave allowances, and call handling capacity to optimize resource utilization and meet customer service targets.</a:t>
            </a:r>
          </a:p>
        </p:txBody>
      </p:sp>
    </p:spTree>
    <p:extLst>
      <p:ext uri="{BB962C8B-B14F-4D97-AF65-F5344CB8AC3E}">
        <p14:creationId xmlns:p14="http://schemas.microsoft.com/office/powerpoint/2010/main" val="142479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61C05-794F-ED88-0DC9-22EE6C3FD9F1}"/>
              </a:ext>
            </a:extLst>
          </p:cNvPr>
          <p:cNvSpPr>
            <a:spLocks noGrp="1"/>
          </p:cNvSpPr>
          <p:nvPr>
            <p:ph type="title"/>
          </p:nvPr>
        </p:nvSpPr>
        <p:spPr>
          <a:xfrm>
            <a:off x="1010093" y="964692"/>
            <a:ext cx="10228521" cy="1188720"/>
          </a:xfrm>
        </p:spPr>
        <p:txBody>
          <a:bodyPr/>
          <a:lstStyle/>
          <a:p>
            <a:r>
              <a:rPr lang="en-US" dirty="0"/>
              <a:t>APPROACH &amp; TECH STACK &amp; TASKS</a:t>
            </a:r>
            <a:endParaRPr lang="en-IN" dirty="0"/>
          </a:p>
        </p:txBody>
      </p:sp>
      <p:sp>
        <p:nvSpPr>
          <p:cNvPr id="3" name="Content Placeholder 2">
            <a:extLst>
              <a:ext uri="{FF2B5EF4-FFF2-40B4-BE49-F238E27FC236}">
                <a16:creationId xmlns:a16="http://schemas.microsoft.com/office/drawing/2014/main" id="{7BA79D52-C0C6-D3F7-39A4-2CA90800658C}"/>
              </a:ext>
            </a:extLst>
          </p:cNvPr>
          <p:cNvSpPr>
            <a:spLocks noGrp="1"/>
          </p:cNvSpPr>
          <p:nvPr>
            <p:ph idx="1"/>
          </p:nvPr>
        </p:nvSpPr>
        <p:spPr>
          <a:xfrm>
            <a:off x="850791" y="2638044"/>
            <a:ext cx="10479818" cy="3540119"/>
          </a:xfrm>
        </p:spPr>
        <p:txBody>
          <a:bodyPr>
            <a:noAutofit/>
          </a:bodyPr>
          <a:lstStyle/>
          <a:p>
            <a:pPr algn="just">
              <a:buFont typeface="+mj-lt"/>
              <a:buAutoNum type="arabicPeriod"/>
            </a:pPr>
            <a:r>
              <a:rPr lang="en-US" sz="1600" b="0" i="0" dirty="0">
                <a:solidFill>
                  <a:srgbClr val="0D0D0D"/>
                </a:solidFill>
                <a:effectLst/>
              </a:rPr>
              <a:t>The project will begin by thoroughly examining the dataset containing information on inbound calls received by ABC Insurance Company. This analysis will involve extracting key metrics such as call duration, call volume, and abandon rates across different time buckets. Insights gained from this analysis will form the basis for understanding customer behavior and optimizing manpower allocation strategies.</a:t>
            </a:r>
          </a:p>
          <a:p>
            <a:pPr algn="just">
              <a:buFont typeface="+mj-lt"/>
              <a:buAutoNum type="arabicPeriod"/>
            </a:pPr>
            <a:r>
              <a:rPr lang="en-US" sz="1600" b="0" i="0" dirty="0">
                <a:solidFill>
                  <a:srgbClr val="0D0D0D"/>
                </a:solidFill>
                <a:effectLst/>
              </a:rPr>
              <a:t>A significant aspect of the project's approach involves devising strategies to optimize manpower allocation to ensure efficient handling of incoming calls while minimizing abandon rates. This will entail analyzing peak call periods, identifying staffing requirements for different time buckets, and proposing adjustments to agent schedules to meet service level targets. Additionally, the project will address the need for night shift manpower planning to provide round-the-clock customer support and enhance overall customer experience.</a:t>
            </a:r>
          </a:p>
          <a:p>
            <a:pPr marL="342900" indent="-342900" algn="just">
              <a:buFont typeface="+mj-lt"/>
              <a:buAutoNum type="arabicPeriod"/>
            </a:pPr>
            <a:r>
              <a:rPr lang="en-US" sz="1600" dirty="0">
                <a:solidFill>
                  <a:schemeClr val="tx1"/>
                </a:solidFill>
              </a:rPr>
              <a:t>Perform Exploratory Data Analysis (EDA) on the cleaned dataset.</a:t>
            </a:r>
          </a:p>
          <a:p>
            <a:pPr marL="342900" indent="-342900" algn="just">
              <a:buFont typeface="+mj-lt"/>
              <a:buAutoNum type="arabicPeriod"/>
            </a:pPr>
            <a:r>
              <a:rPr lang="en-US" sz="1600" b="1" dirty="0">
                <a:solidFill>
                  <a:schemeClr val="tx1"/>
                </a:solidFill>
              </a:rPr>
              <a:t>TECH-STACK USED: </a:t>
            </a:r>
            <a:r>
              <a:rPr lang="en-US" sz="1600" dirty="0">
                <a:solidFill>
                  <a:schemeClr val="tx1"/>
                </a:solidFill>
              </a:rPr>
              <a:t>MS EXCEL , VISUALIAZATION.</a:t>
            </a:r>
          </a:p>
          <a:p>
            <a:pPr marL="342900" indent="-342900" algn="just">
              <a:buFont typeface="+mj-lt"/>
              <a:buAutoNum type="arabicPeriod"/>
            </a:pPr>
            <a:r>
              <a:rPr lang="en-US" sz="1600" b="1" dirty="0">
                <a:solidFill>
                  <a:schemeClr val="tx1"/>
                </a:solidFill>
              </a:rPr>
              <a:t>TASKS :-</a:t>
            </a:r>
            <a:r>
              <a:rPr lang="en-US" sz="1600" dirty="0">
                <a:solidFill>
                  <a:schemeClr val="tx1"/>
                </a:solidFill>
              </a:rPr>
              <a:t> CUSTOMER EXPERIENCE ANALYSIS.</a:t>
            </a:r>
          </a:p>
        </p:txBody>
      </p:sp>
    </p:spTree>
    <p:extLst>
      <p:ext uri="{BB962C8B-B14F-4D97-AF65-F5344CB8AC3E}">
        <p14:creationId xmlns:p14="http://schemas.microsoft.com/office/powerpoint/2010/main" val="720266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DC70B-9BC7-287B-EE7C-C6C26415F7BC}"/>
              </a:ext>
            </a:extLst>
          </p:cNvPr>
          <p:cNvSpPr>
            <a:spLocks noGrp="1"/>
          </p:cNvSpPr>
          <p:nvPr>
            <p:ph type="title"/>
          </p:nvPr>
        </p:nvSpPr>
        <p:spPr>
          <a:xfrm>
            <a:off x="640079" y="640079"/>
            <a:ext cx="3402531" cy="1326944"/>
          </a:xfrm>
        </p:spPr>
        <p:txBody>
          <a:bodyPr>
            <a:normAutofit fontScale="90000"/>
          </a:bodyPr>
          <a:lstStyle/>
          <a:p>
            <a:r>
              <a:rPr lang="en-US" dirty="0"/>
              <a:t>DATA ANALYTICS TASK 1</a:t>
            </a:r>
          </a:p>
        </p:txBody>
      </p:sp>
      <p:sp>
        <p:nvSpPr>
          <p:cNvPr id="3" name="Content Placeholder 2">
            <a:extLst>
              <a:ext uri="{FF2B5EF4-FFF2-40B4-BE49-F238E27FC236}">
                <a16:creationId xmlns:a16="http://schemas.microsoft.com/office/drawing/2014/main" id="{0D21669C-E75F-7529-8004-0A3FF348BFF2}"/>
              </a:ext>
            </a:extLst>
          </p:cNvPr>
          <p:cNvSpPr>
            <a:spLocks noGrp="1"/>
          </p:cNvSpPr>
          <p:nvPr>
            <p:ph idx="1"/>
          </p:nvPr>
        </p:nvSpPr>
        <p:spPr>
          <a:xfrm>
            <a:off x="4672103" y="640080"/>
            <a:ext cx="6883072" cy="1823960"/>
          </a:xfrm>
        </p:spPr>
        <p:txBody>
          <a:bodyPr>
            <a:normAutofit fontScale="92500" lnSpcReduction="10000"/>
          </a:bodyPr>
          <a:lstStyle/>
          <a:p>
            <a:pPr>
              <a:buFont typeface="Wingdings" panose="05000000000000000000" pitchFamily="2" charset="2"/>
              <a:buChar char="Ø"/>
            </a:pPr>
            <a:r>
              <a:rPr lang="en-US" b="1" i="0" dirty="0">
                <a:effectLst/>
              </a:rPr>
              <a:t>Average Call Duration:</a:t>
            </a:r>
            <a:r>
              <a:rPr lang="en-US" b="0" i="0" dirty="0">
                <a:effectLst/>
              </a:rPr>
              <a:t> Determine the average duration of all incoming calls received by agents. This should be calculated for each time bucket.</a:t>
            </a:r>
          </a:p>
          <a:p>
            <a:pPr>
              <a:buFont typeface="Wingdings" panose="05000000000000000000" pitchFamily="2" charset="2"/>
              <a:buChar char="Ø"/>
            </a:pPr>
            <a:r>
              <a:rPr lang="en-US" b="1" i="0" dirty="0">
                <a:effectLst/>
              </a:rPr>
              <a:t>Your Task:</a:t>
            </a:r>
            <a:r>
              <a:rPr lang="en-US" b="0" i="0" dirty="0">
                <a:effectLst/>
              </a:rPr>
              <a:t> What is the average duration of calls for each time bucket?</a:t>
            </a:r>
          </a:p>
          <a:p>
            <a:pPr>
              <a:buFont typeface="Wingdings" panose="05000000000000000000" pitchFamily="2" charset="2"/>
              <a:buChar char="Ø"/>
            </a:pPr>
            <a:r>
              <a:rPr lang="en-US" b="1" dirty="0"/>
              <a:t>INSIGHT</a:t>
            </a:r>
            <a:r>
              <a:rPr lang="en-US" dirty="0"/>
              <a:t>:  19_20 time bucket handles most of the average calls whereas 12_13 time bucket handles the lowest. </a:t>
            </a:r>
            <a:endParaRPr lang="en-US" b="0" i="0" dirty="0">
              <a:effectLst/>
            </a:endParaRPr>
          </a:p>
        </p:txBody>
      </p:sp>
      <p:pic>
        <p:nvPicPr>
          <p:cNvPr id="15" name="Picture 14">
            <a:extLst>
              <a:ext uri="{FF2B5EF4-FFF2-40B4-BE49-F238E27FC236}">
                <a16:creationId xmlns:a16="http://schemas.microsoft.com/office/drawing/2014/main" id="{29FC7C22-6AB3-2EB5-BCBE-34EC6C8415EA}"/>
              </a:ext>
            </a:extLst>
          </p:cNvPr>
          <p:cNvPicPr>
            <a:picLocks noChangeAspect="1"/>
          </p:cNvPicPr>
          <p:nvPr/>
        </p:nvPicPr>
        <p:blipFill>
          <a:blip r:embed="rId2"/>
          <a:stretch>
            <a:fillRect/>
          </a:stretch>
        </p:blipFill>
        <p:spPr>
          <a:xfrm>
            <a:off x="738055" y="2464039"/>
            <a:ext cx="2398549" cy="3490194"/>
          </a:xfrm>
          <a:prstGeom prst="rect">
            <a:avLst/>
          </a:prstGeom>
          <a:ln w="31750" cap="sq">
            <a:solidFill>
              <a:srgbClr val="FFFFFF"/>
            </a:solidFill>
            <a:miter lim="800000"/>
          </a:ln>
        </p:spPr>
      </p:pic>
      <p:pic>
        <p:nvPicPr>
          <p:cNvPr id="17" name="Picture 16">
            <a:extLst>
              <a:ext uri="{FF2B5EF4-FFF2-40B4-BE49-F238E27FC236}">
                <a16:creationId xmlns:a16="http://schemas.microsoft.com/office/drawing/2014/main" id="{24673E80-35C7-96F7-F6AE-4B58D42C7C47}"/>
              </a:ext>
            </a:extLst>
          </p:cNvPr>
          <p:cNvPicPr>
            <a:picLocks noChangeAspect="1"/>
          </p:cNvPicPr>
          <p:nvPr/>
        </p:nvPicPr>
        <p:blipFill rotWithShape="1">
          <a:blip r:embed="rId3"/>
          <a:srcRect r="1299"/>
          <a:stretch/>
        </p:blipFill>
        <p:spPr>
          <a:xfrm>
            <a:off x="3766097" y="2464039"/>
            <a:ext cx="7687848" cy="3490194"/>
          </a:xfrm>
          <a:prstGeom prst="rect">
            <a:avLst/>
          </a:prstGeom>
        </p:spPr>
      </p:pic>
    </p:spTree>
    <p:extLst>
      <p:ext uri="{BB962C8B-B14F-4D97-AF65-F5344CB8AC3E}">
        <p14:creationId xmlns:p14="http://schemas.microsoft.com/office/powerpoint/2010/main" val="1127459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DC70B-9BC7-287B-EE7C-C6C26415F7BC}"/>
              </a:ext>
            </a:extLst>
          </p:cNvPr>
          <p:cNvSpPr>
            <a:spLocks noGrp="1"/>
          </p:cNvSpPr>
          <p:nvPr>
            <p:ph type="title"/>
          </p:nvPr>
        </p:nvSpPr>
        <p:spPr>
          <a:xfrm>
            <a:off x="804672" y="964692"/>
            <a:ext cx="3066937" cy="1188720"/>
          </a:xfrm>
        </p:spPr>
        <p:txBody>
          <a:bodyPr>
            <a:normAutofit/>
          </a:bodyPr>
          <a:lstStyle/>
          <a:p>
            <a:r>
              <a:rPr lang="en-US" sz="2200"/>
              <a:t>DATA ANALYTICS TASK 2</a:t>
            </a:r>
          </a:p>
        </p:txBody>
      </p:sp>
      <p:sp>
        <p:nvSpPr>
          <p:cNvPr id="3" name="Content Placeholder 2">
            <a:extLst>
              <a:ext uri="{FF2B5EF4-FFF2-40B4-BE49-F238E27FC236}">
                <a16:creationId xmlns:a16="http://schemas.microsoft.com/office/drawing/2014/main" id="{0D21669C-E75F-7529-8004-0A3FF348BFF2}"/>
              </a:ext>
            </a:extLst>
          </p:cNvPr>
          <p:cNvSpPr>
            <a:spLocks noGrp="1"/>
          </p:cNvSpPr>
          <p:nvPr>
            <p:ph idx="1"/>
          </p:nvPr>
        </p:nvSpPr>
        <p:spPr>
          <a:xfrm>
            <a:off x="803244" y="2638044"/>
            <a:ext cx="3063765" cy="3263206"/>
          </a:xfrm>
        </p:spPr>
        <p:txBody>
          <a:bodyPr>
            <a:normAutofit fontScale="92500" lnSpcReduction="20000"/>
          </a:bodyPr>
          <a:lstStyle/>
          <a:p>
            <a:pPr algn="just">
              <a:lnSpc>
                <a:spcPct val="90000"/>
              </a:lnSpc>
              <a:buFont typeface="Wingdings" panose="05000000000000000000" pitchFamily="2" charset="2"/>
              <a:buChar char="Ø"/>
            </a:pPr>
            <a:r>
              <a:rPr lang="en-US" sz="1700" b="1" i="0" dirty="0">
                <a:solidFill>
                  <a:schemeClr val="tx1"/>
                </a:solidFill>
                <a:effectLst/>
                <a:latin typeface="Manrope"/>
              </a:rPr>
              <a:t>Call Volume Analysis:</a:t>
            </a:r>
            <a:r>
              <a:rPr lang="en-US" sz="1700" b="0" i="0" dirty="0">
                <a:solidFill>
                  <a:schemeClr val="tx1"/>
                </a:solidFill>
                <a:effectLst/>
                <a:latin typeface="Manrope"/>
              </a:rPr>
              <a:t> Visualize the total number of calls received. This should be represented as a graph or chart showing the number of calls against time. Time should be represented in buckets (e.g., 1-2, 2-3, etc.).</a:t>
            </a:r>
          </a:p>
          <a:p>
            <a:pPr algn="just">
              <a:lnSpc>
                <a:spcPct val="90000"/>
              </a:lnSpc>
              <a:buFont typeface="Wingdings" panose="05000000000000000000" pitchFamily="2" charset="2"/>
              <a:buChar char="Ø"/>
            </a:pPr>
            <a:r>
              <a:rPr lang="en-US" sz="1700" b="1" i="0" dirty="0">
                <a:solidFill>
                  <a:schemeClr val="tx1"/>
                </a:solidFill>
                <a:effectLst/>
                <a:latin typeface="Manrope"/>
              </a:rPr>
              <a:t>Your Task:</a:t>
            </a:r>
            <a:r>
              <a:rPr lang="en-US" sz="1700" b="0" i="0" dirty="0">
                <a:solidFill>
                  <a:schemeClr val="tx1"/>
                </a:solidFill>
                <a:effectLst/>
                <a:latin typeface="Manrope"/>
              </a:rPr>
              <a:t> Can you create a chart or graph that shows the number of calls received in each time bucket?</a:t>
            </a:r>
          </a:p>
          <a:p>
            <a:pPr algn="just">
              <a:lnSpc>
                <a:spcPct val="90000"/>
              </a:lnSpc>
              <a:buFont typeface="Wingdings" panose="05000000000000000000" pitchFamily="2" charset="2"/>
              <a:buChar char="Ø"/>
            </a:pPr>
            <a:r>
              <a:rPr lang="en-US" sz="1700" b="1" dirty="0">
                <a:solidFill>
                  <a:schemeClr val="tx1"/>
                </a:solidFill>
                <a:latin typeface="Manrope"/>
              </a:rPr>
              <a:t>INSIGHT</a:t>
            </a:r>
            <a:r>
              <a:rPr lang="en-US" sz="1700" dirty="0">
                <a:solidFill>
                  <a:schemeClr val="tx1"/>
                </a:solidFill>
                <a:latin typeface="Manrope"/>
              </a:rPr>
              <a:t>: </a:t>
            </a:r>
            <a:r>
              <a:rPr lang="en-US" sz="1600" dirty="0">
                <a:solidFill>
                  <a:schemeClr val="tx1"/>
                </a:solidFill>
                <a:latin typeface="Manrope"/>
              </a:rPr>
              <a:t>F</a:t>
            </a:r>
            <a:r>
              <a:rPr lang="en-US" sz="1600" dirty="0">
                <a:solidFill>
                  <a:schemeClr val="tx1"/>
                </a:solidFill>
              </a:rPr>
              <a:t>rom the CHART it can be concluded that 11_12 time bucket experienced the highest call volume of 14626 as compared to others.</a:t>
            </a:r>
            <a:endParaRPr lang="en-US" sz="1700" b="0" i="0" dirty="0">
              <a:solidFill>
                <a:schemeClr val="tx1"/>
              </a:solidFill>
              <a:effectLst/>
              <a:latin typeface="Manrope"/>
            </a:endParaRPr>
          </a:p>
        </p:txBody>
      </p:sp>
      <p:sp>
        <p:nvSpPr>
          <p:cNvPr id="11" name="Rectangle 10">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BA9A83A-BFC4-0576-3602-DEA7327480A9}"/>
              </a:ext>
            </a:extLst>
          </p:cNvPr>
          <p:cNvPicPr>
            <a:picLocks noChangeAspect="1"/>
          </p:cNvPicPr>
          <p:nvPr/>
        </p:nvPicPr>
        <p:blipFill>
          <a:blip r:embed="rId2"/>
          <a:stretch>
            <a:fillRect/>
          </a:stretch>
        </p:blipFill>
        <p:spPr>
          <a:xfrm>
            <a:off x="4742121" y="1128683"/>
            <a:ext cx="6473873" cy="4600634"/>
          </a:xfrm>
          <a:prstGeom prst="rect">
            <a:avLst/>
          </a:prstGeom>
        </p:spPr>
      </p:pic>
    </p:spTree>
    <p:extLst>
      <p:ext uri="{BB962C8B-B14F-4D97-AF65-F5344CB8AC3E}">
        <p14:creationId xmlns:p14="http://schemas.microsoft.com/office/powerpoint/2010/main" val="2375006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DC70B-9BC7-287B-EE7C-C6C26415F7BC}"/>
              </a:ext>
            </a:extLst>
          </p:cNvPr>
          <p:cNvSpPr>
            <a:spLocks noGrp="1"/>
          </p:cNvSpPr>
          <p:nvPr>
            <p:ph type="title"/>
          </p:nvPr>
        </p:nvSpPr>
        <p:spPr>
          <a:xfrm>
            <a:off x="804672" y="964692"/>
            <a:ext cx="4476806" cy="1188720"/>
          </a:xfrm>
        </p:spPr>
        <p:txBody>
          <a:bodyPr>
            <a:normAutofit/>
          </a:bodyPr>
          <a:lstStyle/>
          <a:p>
            <a:r>
              <a:rPr lang="en-US" dirty="0"/>
              <a:t>DATA ANALYTICS TASK 3A</a:t>
            </a:r>
          </a:p>
        </p:txBody>
      </p:sp>
      <p:sp>
        <p:nvSpPr>
          <p:cNvPr id="3" name="Content Placeholder 2">
            <a:extLst>
              <a:ext uri="{FF2B5EF4-FFF2-40B4-BE49-F238E27FC236}">
                <a16:creationId xmlns:a16="http://schemas.microsoft.com/office/drawing/2014/main" id="{0D21669C-E75F-7529-8004-0A3FF348BFF2}"/>
              </a:ext>
            </a:extLst>
          </p:cNvPr>
          <p:cNvSpPr>
            <a:spLocks noGrp="1"/>
          </p:cNvSpPr>
          <p:nvPr>
            <p:ph idx="1"/>
          </p:nvPr>
        </p:nvSpPr>
        <p:spPr>
          <a:xfrm>
            <a:off x="803244" y="2638044"/>
            <a:ext cx="4492932" cy="3263206"/>
          </a:xfrm>
        </p:spPr>
        <p:txBody>
          <a:bodyPr>
            <a:normAutofit/>
          </a:bodyPr>
          <a:lstStyle/>
          <a:p>
            <a:pPr>
              <a:lnSpc>
                <a:spcPct val="90000"/>
              </a:lnSpc>
              <a:buFont typeface="Wingdings" panose="05000000000000000000" pitchFamily="2" charset="2"/>
              <a:buChar char="Ø"/>
            </a:pPr>
            <a:r>
              <a:rPr lang="en-US" b="1" i="0" dirty="0">
                <a:effectLst/>
                <a:latin typeface="Manrope"/>
              </a:rPr>
              <a:t>Manpower Planning:</a:t>
            </a:r>
            <a:r>
              <a:rPr lang="en-US" b="0" i="0" dirty="0">
                <a:effectLst/>
                <a:latin typeface="Manrope"/>
              </a:rPr>
              <a:t> The current rate of abandoned calls is approximately 30%. Propose a plan for manpower allocation during each time bucket (from 9 am to 9 pm) to reduce the abandon rate to 10%. In other words, you need to calculate the minimum number of agents required in each time bucket to ensure that at least 90 out of 100 calls are answered.</a:t>
            </a:r>
          </a:p>
          <a:p>
            <a:pPr>
              <a:lnSpc>
                <a:spcPct val="90000"/>
              </a:lnSpc>
              <a:buFont typeface="Wingdings" panose="05000000000000000000" pitchFamily="2" charset="2"/>
              <a:buChar char="Ø"/>
            </a:pPr>
            <a:r>
              <a:rPr lang="en-US" b="1" i="0" dirty="0">
                <a:effectLst/>
                <a:latin typeface="Manrope"/>
              </a:rPr>
              <a:t>Your Task:</a:t>
            </a:r>
            <a:r>
              <a:rPr lang="en-US" b="0" i="0" dirty="0">
                <a:effectLst/>
                <a:latin typeface="Manrope"/>
              </a:rPr>
              <a:t> What is the minimum number of agents required in each time bucket to reduce the abandon rate to 10%?</a:t>
            </a:r>
          </a:p>
        </p:txBody>
      </p:sp>
      <p:sp>
        <p:nvSpPr>
          <p:cNvPr id="11" name="Rectangle 10">
            <a:extLst>
              <a:ext uri="{FF2B5EF4-FFF2-40B4-BE49-F238E27FC236}">
                <a16:creationId xmlns:a16="http://schemas.microsoft.com/office/drawing/2014/main" id="{56533F40-045E-4E3D-9243-864CD4E586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3605" y="964692"/>
            <a:ext cx="5440680"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0402EC6-D845-41B3-BEBE-CB34D9BFE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699" y="1128683"/>
            <a:ext cx="5106493"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E19FE496-28B0-3A00-111C-C59797394A64}"/>
              </a:ext>
            </a:extLst>
          </p:cNvPr>
          <p:cNvPicPr>
            <a:picLocks noChangeAspect="1"/>
          </p:cNvPicPr>
          <p:nvPr/>
        </p:nvPicPr>
        <p:blipFill>
          <a:blip r:embed="rId2"/>
          <a:stretch>
            <a:fillRect/>
          </a:stretch>
        </p:blipFill>
        <p:spPr>
          <a:xfrm>
            <a:off x="5610967" y="337727"/>
            <a:ext cx="5106493" cy="4600633"/>
          </a:xfrm>
          <a:prstGeom prst="rect">
            <a:avLst/>
          </a:prstGeom>
        </p:spPr>
      </p:pic>
    </p:spTree>
    <p:extLst>
      <p:ext uri="{BB962C8B-B14F-4D97-AF65-F5344CB8AC3E}">
        <p14:creationId xmlns:p14="http://schemas.microsoft.com/office/powerpoint/2010/main" val="3618141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64ED268-24D9-E48E-0381-06FAD32F4186}"/>
              </a:ext>
            </a:extLst>
          </p:cNvPr>
          <p:cNvSpPr>
            <a:spLocks noGrp="1"/>
          </p:cNvSpPr>
          <p:nvPr>
            <p:ph type="body" idx="1"/>
          </p:nvPr>
        </p:nvSpPr>
        <p:spPr/>
        <p:txBody>
          <a:bodyPr/>
          <a:lstStyle/>
          <a:p>
            <a:endParaRPr lang="en-IN"/>
          </a:p>
        </p:txBody>
      </p:sp>
      <p:sp>
        <p:nvSpPr>
          <p:cNvPr id="2" name="Title 1">
            <a:extLst>
              <a:ext uri="{FF2B5EF4-FFF2-40B4-BE49-F238E27FC236}">
                <a16:creationId xmlns:a16="http://schemas.microsoft.com/office/drawing/2014/main" id="{685DC70B-9BC7-287B-EE7C-C6C26415F7BC}"/>
              </a:ext>
            </a:extLst>
          </p:cNvPr>
          <p:cNvSpPr>
            <a:spLocks noGrp="1"/>
          </p:cNvSpPr>
          <p:nvPr>
            <p:ph type="title"/>
          </p:nvPr>
        </p:nvSpPr>
        <p:spPr/>
        <p:txBody>
          <a:bodyPr>
            <a:normAutofit/>
          </a:bodyPr>
          <a:lstStyle/>
          <a:p>
            <a:r>
              <a:rPr lang="en-US" dirty="0"/>
              <a:t>DATA ANALYTICS TASK 3B</a:t>
            </a:r>
          </a:p>
        </p:txBody>
      </p:sp>
      <p:sp>
        <p:nvSpPr>
          <p:cNvPr id="15" name="Content Placeholder 14">
            <a:extLst>
              <a:ext uri="{FF2B5EF4-FFF2-40B4-BE49-F238E27FC236}">
                <a16:creationId xmlns:a16="http://schemas.microsoft.com/office/drawing/2014/main" id="{90FE14BD-7530-200D-86F9-24FE5AB89E63}"/>
              </a:ext>
            </a:extLst>
          </p:cNvPr>
          <p:cNvSpPr>
            <a:spLocks noGrp="1"/>
          </p:cNvSpPr>
          <p:nvPr>
            <p:ph sz="half" idx="2"/>
          </p:nvPr>
        </p:nvSpPr>
        <p:spPr/>
        <p:txBody>
          <a:bodyPr>
            <a:normAutofit/>
          </a:bodyPr>
          <a:lstStyle/>
          <a:p>
            <a:endParaRPr lang="en-IN"/>
          </a:p>
        </p:txBody>
      </p:sp>
      <p:pic>
        <p:nvPicPr>
          <p:cNvPr id="19" name="Picture 18">
            <a:extLst>
              <a:ext uri="{FF2B5EF4-FFF2-40B4-BE49-F238E27FC236}">
                <a16:creationId xmlns:a16="http://schemas.microsoft.com/office/drawing/2014/main" id="{2236C055-29F8-0164-3F88-569FEB99F5B6}"/>
              </a:ext>
            </a:extLst>
          </p:cNvPr>
          <p:cNvPicPr>
            <a:picLocks noChangeAspect="1"/>
          </p:cNvPicPr>
          <p:nvPr/>
        </p:nvPicPr>
        <p:blipFill>
          <a:blip r:embed="rId2"/>
          <a:stretch>
            <a:fillRect/>
          </a:stretch>
        </p:blipFill>
        <p:spPr>
          <a:xfrm>
            <a:off x="129724" y="2267714"/>
            <a:ext cx="5966276" cy="4395711"/>
          </a:xfrm>
          <a:prstGeom prst="rect">
            <a:avLst/>
          </a:prstGeom>
        </p:spPr>
      </p:pic>
      <p:pic>
        <p:nvPicPr>
          <p:cNvPr id="21" name="Picture 20">
            <a:extLst>
              <a:ext uri="{FF2B5EF4-FFF2-40B4-BE49-F238E27FC236}">
                <a16:creationId xmlns:a16="http://schemas.microsoft.com/office/drawing/2014/main" id="{E609111A-8306-81EB-634B-26E0EC4CAFA7}"/>
              </a:ext>
            </a:extLst>
          </p:cNvPr>
          <p:cNvPicPr>
            <a:picLocks noChangeAspect="1"/>
          </p:cNvPicPr>
          <p:nvPr/>
        </p:nvPicPr>
        <p:blipFill>
          <a:blip r:embed="rId3"/>
          <a:stretch>
            <a:fillRect/>
          </a:stretch>
        </p:blipFill>
        <p:spPr>
          <a:xfrm>
            <a:off x="6096000" y="2267714"/>
            <a:ext cx="5966276" cy="4395711"/>
          </a:xfrm>
          <a:prstGeom prst="rect">
            <a:avLst/>
          </a:prstGeom>
        </p:spPr>
      </p:pic>
    </p:spTree>
    <p:extLst>
      <p:ext uri="{BB962C8B-B14F-4D97-AF65-F5344CB8AC3E}">
        <p14:creationId xmlns:p14="http://schemas.microsoft.com/office/powerpoint/2010/main" val="2078622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DC70B-9BC7-287B-EE7C-C6C26415F7BC}"/>
              </a:ext>
            </a:extLst>
          </p:cNvPr>
          <p:cNvSpPr>
            <a:spLocks noGrp="1"/>
          </p:cNvSpPr>
          <p:nvPr>
            <p:ph type="title"/>
          </p:nvPr>
        </p:nvSpPr>
        <p:spPr>
          <a:xfrm>
            <a:off x="914399" y="523613"/>
            <a:ext cx="10419907" cy="1188720"/>
          </a:xfrm>
        </p:spPr>
        <p:txBody>
          <a:bodyPr>
            <a:normAutofit/>
          </a:bodyPr>
          <a:lstStyle/>
          <a:p>
            <a:r>
              <a:rPr lang="en-US" dirty="0"/>
              <a:t>DATA ANALYTICS TASK 4</a:t>
            </a:r>
          </a:p>
        </p:txBody>
      </p:sp>
      <p:sp>
        <p:nvSpPr>
          <p:cNvPr id="3" name="Content Placeholder 2">
            <a:extLst>
              <a:ext uri="{FF2B5EF4-FFF2-40B4-BE49-F238E27FC236}">
                <a16:creationId xmlns:a16="http://schemas.microsoft.com/office/drawing/2014/main" id="{0D21669C-E75F-7529-8004-0A3FF348BFF2}"/>
              </a:ext>
            </a:extLst>
          </p:cNvPr>
          <p:cNvSpPr>
            <a:spLocks noGrp="1"/>
          </p:cNvSpPr>
          <p:nvPr>
            <p:ph idx="1"/>
          </p:nvPr>
        </p:nvSpPr>
        <p:spPr>
          <a:xfrm>
            <a:off x="680485" y="2030820"/>
            <a:ext cx="10962166" cy="3709208"/>
          </a:xfrm>
        </p:spPr>
        <p:txBody>
          <a:bodyPr>
            <a:normAutofit/>
          </a:bodyPr>
          <a:lstStyle/>
          <a:p>
            <a:pPr algn="just">
              <a:buFont typeface="Wingdings" panose="05000000000000000000" pitchFamily="2" charset="2"/>
              <a:buChar char="Ø"/>
            </a:pPr>
            <a:r>
              <a:rPr lang="en-US" b="1" i="0" dirty="0">
                <a:solidFill>
                  <a:schemeClr val="tx1"/>
                </a:solidFill>
                <a:effectLst/>
                <a:latin typeface="Manrope"/>
              </a:rPr>
              <a:t>Night Shift Manpower Planning:</a:t>
            </a:r>
            <a:r>
              <a:rPr lang="en-US" b="0" i="0" dirty="0">
                <a:solidFill>
                  <a:schemeClr val="tx1"/>
                </a:solidFill>
                <a:effectLst/>
                <a:latin typeface="Manrope"/>
              </a:rPr>
              <a:t> Customers also call ABC Insurance Company at night but don't get an answer because there are no agents available. This creates a poor customer experience. Assume that for every 100 calls that customers make between 9 am and 9 pm, they also make 30 calls at night between 9 pm and 9 am. The distribution of these 30 calls is as follows</a:t>
            </a:r>
          </a:p>
          <a:p>
            <a:pPr algn="just">
              <a:buFont typeface="Wingdings" panose="05000000000000000000" pitchFamily="2" charset="2"/>
              <a:buChar char="Ø"/>
            </a:pPr>
            <a:r>
              <a:rPr lang="en-US" b="1" i="0" dirty="0">
                <a:solidFill>
                  <a:schemeClr val="tx1"/>
                </a:solidFill>
                <a:effectLst/>
                <a:latin typeface="Manrope"/>
              </a:rPr>
              <a:t>Your Task:</a:t>
            </a:r>
            <a:r>
              <a:rPr lang="en-US" b="0" i="0" dirty="0">
                <a:solidFill>
                  <a:schemeClr val="tx1"/>
                </a:solidFill>
                <a:effectLst/>
                <a:latin typeface="Manrope"/>
              </a:rPr>
              <a:t> Propose a manpower plan for each time bucket throughout the day, keeping the maximum abandon rate at 10%.</a:t>
            </a:r>
          </a:p>
          <a:p>
            <a:pPr algn="just">
              <a:buFont typeface="Wingdings" panose="05000000000000000000" pitchFamily="2" charset="2"/>
              <a:buChar char="Ø"/>
            </a:pPr>
            <a:r>
              <a:rPr lang="en-US" b="1" i="0" dirty="0">
                <a:solidFill>
                  <a:schemeClr val="tx1"/>
                </a:solidFill>
                <a:effectLst/>
                <a:latin typeface="Manrope"/>
              </a:rPr>
              <a:t>Assumptions:</a:t>
            </a:r>
            <a:r>
              <a:rPr lang="en-US" b="0" i="0" dirty="0">
                <a:solidFill>
                  <a:schemeClr val="tx1"/>
                </a:solidFill>
                <a:effectLst/>
                <a:latin typeface="Manrope"/>
              </a:rPr>
              <a:t> An agent works for 6 days a week; On average, each agent takes 4 unplanned leaves per month; An agent's total working hours are 9 hours, out of which 1.5 hours are spent on lunch and snacks in the office. On average, an agent spends 60% of their total actual working hours (i.e., 60% of 7.5 hours) on calls with customers/users. The total number of days in a month is 30.</a:t>
            </a:r>
          </a:p>
        </p:txBody>
      </p:sp>
    </p:spTree>
    <p:extLst>
      <p:ext uri="{BB962C8B-B14F-4D97-AF65-F5344CB8AC3E}">
        <p14:creationId xmlns:p14="http://schemas.microsoft.com/office/powerpoint/2010/main" val="1497383719"/>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14951</TotalTime>
  <Words>1372</Words>
  <Application>Microsoft Office PowerPoint</Application>
  <PresentationFormat>Widescreen</PresentationFormat>
  <Paragraphs>49</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Gill Sans MT</vt:lpstr>
      <vt:lpstr>Manrope</vt:lpstr>
      <vt:lpstr>Wingdings</vt:lpstr>
      <vt:lpstr>Parcel</vt:lpstr>
      <vt:lpstr>ABC Call Volume Trend Analysis</vt:lpstr>
      <vt:lpstr>PROJECT DESCRIPTION</vt:lpstr>
      <vt:lpstr>OBJECTIVES</vt:lpstr>
      <vt:lpstr>APPROACH &amp; TECH STACK &amp; TASKS</vt:lpstr>
      <vt:lpstr>DATA ANALYTICS TASK 1</vt:lpstr>
      <vt:lpstr>DATA ANALYTICS TASK 2</vt:lpstr>
      <vt:lpstr>DATA ANALYTICS TASK 3A</vt:lpstr>
      <vt:lpstr>DATA ANALYTICS TASK 3B</vt:lpstr>
      <vt:lpstr>DATA ANALYTICS TASK 4</vt:lpstr>
      <vt:lpstr>DATA ANALYTICS TASK 4</vt:lpstr>
      <vt:lpstr>INSIGHTS</vt:lpstr>
      <vt:lpstr>CONCLUSION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Process </dc:title>
  <dc:creator>Piyush Worlikar</dc:creator>
  <cp:lastModifiedBy>Piyush Worlikar</cp:lastModifiedBy>
  <cp:revision>65</cp:revision>
  <dcterms:created xsi:type="dcterms:W3CDTF">2024-01-20T05:54:32Z</dcterms:created>
  <dcterms:modified xsi:type="dcterms:W3CDTF">2024-04-17T16:27:06Z</dcterms:modified>
</cp:coreProperties>
</file>