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0" r:id="rId4"/>
    <p:sldId id="276" r:id="rId6"/>
    <p:sldId id="263" r:id="rId7"/>
    <p:sldId id="264" r:id="rId8"/>
    <p:sldId id="286" r:id="rId9"/>
    <p:sldId id="265" r:id="rId10"/>
    <p:sldId id="278" r:id="rId11"/>
    <p:sldId id="266" r:id="rId12"/>
    <p:sldId id="267" r:id="rId13"/>
    <p:sldId id="280" r:id="rId14"/>
    <p:sldId id="284" r:id="rId15"/>
    <p:sldId id="320" r:id="rId16"/>
    <p:sldId id="279" r:id="rId17"/>
    <p:sldId id="281" r:id="rId18"/>
    <p:sldId id="285" r:id="rId19"/>
    <p:sldId id="282" r:id="rId20"/>
    <p:sldId id="283" r:id="rId21"/>
    <p:sldId id="315" r:id="rId22"/>
    <p:sldId id="317" r:id="rId23"/>
    <p:sldId id="316" r:id="rId24"/>
    <p:sldId id="271" r:id="rId25"/>
    <p:sldId id="303" r:id="rId26"/>
    <p:sldId id="288" r:id="rId27"/>
    <p:sldId id="273" r:id="rId28"/>
    <p:sldId id="287" r:id="rId29"/>
    <p:sldId id="289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(https://www.jianshu.com/p/78a595ddb2be)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r>
              <a:rPr lang="zh-CN" altLang="en-US">
                <a:sym typeface="+mn-ea"/>
              </a:rPr>
              <a:t>学习过程不可控，识别原理不可解释</a:t>
            </a:r>
            <a:endParaRPr lang="zh-CN" altLang="en-US"/>
          </a:p>
          <a:p>
            <a:r>
              <a:rPr lang="zh-CN" altLang="en-US">
                <a:sym typeface="+mn-ea"/>
              </a:rPr>
              <a:t>当预设了它的模型，完成初始化后，剩下的就是喂数据给它即可。至于网络中数以万计的权重和偏置该如何调整，将止步何处，整个动态优化的过程人类完全插不上手。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X</a:t>
            </a:r>
            <a:r>
              <a:rPr lang="zh-CN" altLang="en-US"/>
              <a:t>轴是迭代步数；</a:t>
            </a:r>
            <a:endParaRPr lang="zh-CN" altLang="en-US"/>
          </a:p>
          <a:p>
            <a:r>
              <a:rPr lang="en-US" altLang="zh-CN"/>
              <a:t>Y</a:t>
            </a:r>
            <a:r>
              <a:rPr lang="zh-CN" altLang="en-US"/>
              <a:t>轴是参数值；</a:t>
            </a:r>
            <a:endParaRPr lang="zh-CN" altLang="en-US"/>
          </a:p>
          <a:p>
            <a:r>
              <a:rPr lang="zh-CN" altLang="en-US"/>
              <a:t>每条线表示数据分布的百分位数，例如，底线显示最小值随时间的变化趋势，中间的线显示中值变化的趋势。</a:t>
            </a:r>
            <a:endParaRPr lang="zh-CN" altLang="en-US"/>
          </a:p>
          <a:p>
            <a:r>
              <a:rPr lang="zh-CN" altLang="en-US"/>
              <a:t>从上至下看时，各行具有以下含义：[最大值，93％，84％，69％，50％，31％，16％，7％，最小值]。</a:t>
            </a:r>
            <a:endParaRPr lang="zh-CN" altLang="en-US"/>
          </a:p>
          <a:p>
            <a:r>
              <a:rPr lang="zh-CN" altLang="en-US"/>
              <a:t>这些百分位数也可以看作标准偏差的正态分布：[最大值，μ+1.5σ，μ+σ，μ+0.5σ，μ，μ-0.5σ，μ-σ，μ-1.5σ，最小值]，使得从内侧读到外侧的着色区域分别具有宽度[σ，2σ，3σ]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比如：统计了2000个数据（比如对某次考试成绩的统计）,并且从高到低排序.</a:t>
            </a:r>
            <a:endParaRPr lang="zh-CN" altLang="en-US"/>
          </a:p>
          <a:p>
            <a:r>
              <a:rPr lang="zh-CN" altLang="en-US">
                <a:sym typeface="+mn-ea"/>
              </a:rPr>
              <a:t>甲78分，排名1204，1204/2000＝60.2%</a:t>
            </a:r>
            <a:endParaRPr lang="zh-CN" altLang="en-US"/>
          </a:p>
          <a:p>
            <a:r>
              <a:rPr lang="zh-CN" altLang="en-US">
                <a:sym typeface="+mn-ea"/>
              </a:rPr>
              <a:t>乙87分，排名69，69/2000＝3.45%</a:t>
            </a:r>
            <a:endParaRPr lang="zh-CN" altLang="en-US"/>
          </a:p>
          <a:p>
            <a:r>
              <a:rPr lang="zh-CN" altLang="en-US">
                <a:sym typeface="+mn-ea"/>
              </a:rPr>
              <a:t>我们称78分在60.2%的位置上, 87分在3.45%的位置上.</a:t>
            </a:r>
            <a:endParaRPr lang="zh-CN" altLang="en-US"/>
          </a:p>
          <a:p>
            <a:r>
              <a:rPr lang="zh-CN" altLang="en-US">
                <a:sym typeface="+mn-ea"/>
              </a:rPr>
              <a:t>即在60%的位置上约78分, 3.5%的位置上约87分.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再比如：</a:t>
            </a:r>
            <a:endParaRPr lang="zh-CN" altLang="en-US"/>
          </a:p>
          <a:p>
            <a:r>
              <a:rPr lang="zh-CN" altLang="en-US">
                <a:sym typeface="+mn-ea"/>
              </a:rPr>
              <a:t>提供行业90百分位的薪酬水平</a:t>
            </a:r>
            <a:endParaRPr lang="zh-CN" altLang="en-US"/>
          </a:p>
          <a:p>
            <a:r>
              <a:rPr lang="zh-CN" altLang="en-US">
                <a:sym typeface="+mn-ea"/>
              </a:rPr>
              <a:t>表示在行业中该薪酬排名是处于前10%的位置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比如四分位差：</a:t>
            </a:r>
            <a:endParaRPr lang="zh-CN" altLang="en-US"/>
          </a:p>
          <a:p>
            <a:r>
              <a:rPr lang="zh-CN" altLang="en-US"/>
              <a:t>将数据由低到高排序，然后分为</a:t>
            </a:r>
            <a:r>
              <a:rPr lang="en-US" altLang="zh-CN"/>
              <a:t>4</a:t>
            </a:r>
            <a:r>
              <a:rPr lang="zh-CN" altLang="en-US"/>
              <a:t>等分：</a:t>
            </a:r>
            <a:endParaRPr lang="zh-CN" altLang="en-US"/>
          </a:p>
          <a:p>
            <a:r>
              <a:rPr lang="en-US" altLang="zh-CN"/>
              <a:t>25% | 25% | 25% | 25% |</a:t>
            </a:r>
            <a:endParaRPr lang="en-US" altLang="zh-CN"/>
          </a:p>
          <a:p>
            <a:r>
              <a:rPr lang="en-US" altLang="zh-CN"/>
              <a:t>       Q1     Q2     Q3     Q4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第一个四份位置的值</a:t>
            </a:r>
            <a:r>
              <a:rPr lang="en-US" altLang="zh-CN"/>
              <a:t>Q1 </a:t>
            </a:r>
            <a:r>
              <a:rPr lang="zh-CN" altLang="en-US"/>
              <a:t>和 第三个四分位置的值</a:t>
            </a:r>
            <a:r>
              <a:rPr lang="en-US" altLang="zh-CN"/>
              <a:t>Q3</a:t>
            </a:r>
            <a:r>
              <a:rPr lang="zh-CN" altLang="en-US"/>
              <a:t>的差异，就是四分位差：</a:t>
            </a:r>
            <a:r>
              <a:rPr lang="en-US" altLang="zh-CN"/>
              <a:t>Q3 - Q1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反应了中间</a:t>
            </a:r>
            <a:r>
              <a:rPr lang="en-US" altLang="zh-CN"/>
              <a:t>50%</a:t>
            </a:r>
            <a:r>
              <a:rPr lang="zh-CN" altLang="en-US"/>
              <a:t>数据的离散程度。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在正态分布中σ代表标准差,μ代表均值，x=μ即为图像的对称轴，3σ原则：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数值分布在（μ-σ,μ+σ)中的概率为0.6827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数值分布在（μ-2σ,μ+2σ)中的概率为0.9545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数值分布在（μ-3σ,μ+3σ)中的概率为0.9973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可以认为，y的取值几乎全部集中在（μ-3σ,μ+3σ)区间内，超出这个范围的可能性仅占不到0.3%.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通过如下代码片段，可以把输入的图片显示出来：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设置名字作用域</a:t>
            </a:r>
            <a:endParaRPr lang="zh-CN" altLang="en-US"/>
          </a:p>
          <a:p>
            <a:r>
              <a:rPr lang="zh-CN" altLang="en-US"/>
              <a:t>with tf.name_scope('input_reshape'):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#</a:t>
            </a:r>
            <a:r>
              <a:rPr lang="zh-CN" altLang="en-US"/>
              <a:t>把输入图像</a:t>
            </a:r>
            <a:r>
              <a:rPr lang="en-US" altLang="zh-CN"/>
              <a:t>X</a:t>
            </a:r>
            <a:r>
              <a:rPr lang="zh-CN" altLang="en-US"/>
              <a:t>转化为四阶张量</a:t>
            </a:r>
            <a:endParaRPr lang="zh-CN" altLang="en-US"/>
          </a:p>
          <a:p>
            <a:r>
              <a:rPr lang="zh-CN" altLang="en-US"/>
              <a:t>    image_shaped_input = tf.reshape(x, [-1, 28, 28, 1])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#</a:t>
            </a:r>
            <a:r>
              <a:rPr lang="zh-CN" altLang="en-US"/>
              <a:t>获取</a:t>
            </a:r>
            <a:r>
              <a:rPr lang="en-US" altLang="zh-CN"/>
              <a:t>img</a:t>
            </a:r>
            <a:r>
              <a:rPr lang="zh-CN" altLang="en-US"/>
              <a:t>汇总操作，设置最大生成</a:t>
            </a:r>
            <a:r>
              <a:rPr lang="en-US" altLang="zh-CN"/>
              <a:t>10</a:t>
            </a:r>
            <a:r>
              <a:rPr lang="zh-CN" altLang="en-US"/>
              <a:t>张图像</a:t>
            </a:r>
            <a:endParaRPr lang="zh-CN" altLang="en-US"/>
          </a:p>
          <a:p>
            <a:r>
              <a:rPr lang="zh-CN" altLang="en-US"/>
              <a:t>    tf.summary.image('input', image_shaped_input, 10)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嵌入变量</a:t>
            </a:r>
            <a:r>
              <a:rPr lang="en-US" altLang="zh-CN"/>
              <a:t>-----</a:t>
            </a:r>
            <a:r>
              <a:rPr lang="zh-CN" altLang="en-US"/>
              <a:t>》写入</a:t>
            </a:r>
            <a:r>
              <a:rPr lang="en-US" altLang="zh-CN"/>
              <a:t>---</a:t>
            </a:r>
            <a:r>
              <a:rPr lang="zh-CN" altLang="en-US"/>
              <a:t>》</a:t>
            </a:r>
            <a:r>
              <a:rPr lang="en-US" altLang="zh-CN"/>
              <a:t>checkpoint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zh-CN" altLang="en-US"/>
              <a:t>嵌入变量元数据</a:t>
            </a:r>
            <a:r>
              <a:rPr lang="en-US" altLang="zh-CN"/>
              <a:t>----</a:t>
            </a:r>
            <a:r>
              <a:rPr lang="zh-CN" altLang="en-US"/>
              <a:t>》写入</a:t>
            </a:r>
            <a:r>
              <a:rPr lang="en-US" altLang="zh-CN"/>
              <a:t>---</a:t>
            </a:r>
            <a:r>
              <a:rPr lang="zh-CN" altLang="en-US"/>
              <a:t>》元数据文件</a:t>
            </a:r>
            <a:endParaRPr lang="zh-CN" altLang="en-US"/>
          </a:p>
          <a:p>
            <a:r>
              <a:rPr lang="zh-CN" altLang="en-US"/>
              <a:t>投影配置参数</a:t>
            </a:r>
            <a:r>
              <a:rPr lang="en-US" altLang="zh-CN"/>
              <a:t>----</a:t>
            </a:r>
            <a:r>
              <a:rPr lang="zh-CN" altLang="en-US"/>
              <a:t>》写入</a:t>
            </a:r>
            <a:r>
              <a:rPr lang="en-US" altLang="zh-CN"/>
              <a:t>---</a:t>
            </a:r>
            <a:r>
              <a:rPr lang="zh-CN" altLang="en-US"/>
              <a:t>》投影配置文件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====</a:t>
            </a:r>
            <a:r>
              <a:rPr lang="zh-CN" altLang="en-US"/>
              <a:t>》</a:t>
            </a:r>
            <a:r>
              <a:rPr lang="en-US" altLang="zh-CN"/>
              <a:t>TensorBoard</a:t>
            </a:r>
            <a:r>
              <a:rPr lang="zh-CN" altLang="en-US"/>
              <a:t>启动的时候，加载上述三个文件，可视化高纬数据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调用</a:t>
            </a:r>
            <a:r>
              <a:rPr lang="zh-CN" altLang="en-US">
                <a:sym typeface="+mn-ea"/>
              </a:rPr>
              <a:t>示例</a:t>
            </a:r>
            <a:r>
              <a:rPr lang="zh-CN" altLang="en-US"/>
              <a:t>见代码：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创建嵌入变量，保存测试集中的手写数字图像（</a:t>
            </a:r>
            <a:r>
              <a:rPr lang="zh-CN" altLang="en-US">
                <a:sym typeface="+mn-ea"/>
              </a:rPr>
              <a:t>测试集</a:t>
            </a:r>
            <a:r>
              <a:rPr lang="en-US" altLang="zh-CN">
                <a:sym typeface="+mn-ea"/>
              </a:rPr>
              <a:t>1000</a:t>
            </a:r>
            <a:r>
              <a:rPr lang="zh-CN" altLang="en-US">
                <a:sym typeface="+mn-ea"/>
              </a:rPr>
              <a:t>多张，</a:t>
            </a:r>
            <a:r>
              <a:rPr lang="zh-CN" altLang="en-US"/>
              <a:t>训练集大概</a:t>
            </a:r>
            <a:r>
              <a:rPr lang="en-US" altLang="zh-CN"/>
              <a:t>50000</a:t>
            </a:r>
            <a:r>
              <a:rPr lang="zh-CN" altLang="en-US"/>
              <a:t>多张，太大了）</a:t>
            </a:r>
            <a:endParaRPr lang="zh-CN" altLang="en-US"/>
          </a:p>
          <a:p>
            <a:r>
              <a:rPr lang="zh-CN" altLang="en-US"/>
              <a:t>images = tf.Variable(mnist.test.images, name='images')</a:t>
            </a:r>
            <a:endParaRPr lang="zh-CN" altLang="en-US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创建元数据文件，将手写字体数字对应的标签写入元数据文件中</a:t>
            </a:r>
            <a:endParaRPr lang="zh-CN" altLang="en-US"/>
          </a:p>
          <a:p>
            <a:r>
              <a:rPr lang="en-US" altLang="zh-CN"/>
              <a:t>with open(metadata, 'w') as metadata_file:</a:t>
            </a:r>
            <a:endParaRPr lang="en-US" altLang="zh-CN"/>
          </a:p>
          <a:p>
            <a:r>
              <a:rPr lang="en-US" altLang="zh-CN"/>
              <a:t>    for row in mnist.test.labels:</a:t>
            </a:r>
            <a:endParaRPr lang="en-US" altLang="zh-CN"/>
          </a:p>
          <a:p>
            <a:r>
              <a:rPr lang="en-US" altLang="zh-CN"/>
              <a:t>        metadata_file.write('%d\n' %  np.argmax(row, 0))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with tf.Session() as sess:</a:t>
            </a:r>
            <a:endParaRPr lang="en-US" altLang="zh-CN"/>
          </a:p>
          <a:p>
            <a:r>
              <a:rPr lang="en-US" altLang="zh-CN"/>
              <a:t>    summary_writer = tf.summary.FileWriter(LOG_DIR, sess.graph)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    #</a:t>
            </a:r>
            <a:r>
              <a:rPr lang="zh-CN" altLang="en-US"/>
              <a:t>创建</a:t>
            </a:r>
            <a:r>
              <a:rPr lang="en-US" altLang="zh-CN"/>
              <a:t>saver</a:t>
            </a:r>
            <a:r>
              <a:rPr lang="zh-CN" altLang="en-US"/>
              <a:t>对象、初始化、保存嵌入变量</a:t>
            </a:r>
            <a:endParaRPr lang="zh-CN" altLang="en-US"/>
          </a:p>
          <a:p>
            <a:r>
              <a:rPr lang="en-US" altLang="zh-CN"/>
              <a:t>    saver = tf.train.Saver([images])</a:t>
            </a:r>
            <a:endParaRPr lang="en-US" altLang="zh-CN"/>
          </a:p>
          <a:p>
            <a:r>
              <a:rPr lang="en-US" altLang="zh-CN"/>
              <a:t>    sess.run(images.initializer)</a:t>
            </a:r>
            <a:endParaRPr lang="en-US" altLang="zh-CN"/>
          </a:p>
          <a:p>
            <a:r>
              <a:rPr lang="en-US" altLang="zh-CN"/>
              <a:t>    saver.save(sess, os.path.join(LOG_DIR, 'images.ckpt'))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#</a:t>
            </a:r>
            <a:r>
              <a:rPr lang="zh-CN" altLang="en-US"/>
              <a:t>创建投影配置参数</a:t>
            </a:r>
            <a:endParaRPr lang="zh-CN" altLang="en-US"/>
          </a:p>
          <a:p>
            <a:r>
              <a:rPr lang="en-US" altLang="zh-CN"/>
              <a:t>    config = projector.ProjectorConfig()</a:t>
            </a:r>
            <a:endParaRPr lang="en-US" altLang="zh-CN"/>
          </a:p>
          <a:p>
            <a:r>
              <a:rPr lang="en-US" altLang="zh-CN"/>
              <a:t>    embedding = config.embeddings.add()</a:t>
            </a:r>
            <a:endParaRPr lang="en-US" altLang="zh-CN"/>
          </a:p>
          <a:p>
            <a:r>
              <a:rPr lang="en-US" altLang="zh-CN"/>
              <a:t>    embedding.tensor_name = images.name</a:t>
            </a:r>
            <a:endParaRPr lang="en-US" altLang="zh-CN"/>
          </a:p>
          <a:p>
            <a:r>
              <a:rPr lang="en-US" altLang="zh-CN"/>
              <a:t>    #</a:t>
            </a:r>
            <a:r>
              <a:rPr lang="zh-CN" altLang="en-US"/>
              <a:t>和元数据文件关联起来</a:t>
            </a:r>
            <a:endParaRPr lang="zh-CN" altLang="en-US"/>
          </a:p>
          <a:p>
            <a:r>
              <a:rPr lang="en-US" altLang="zh-CN"/>
              <a:t>    embedding.metadata_path = "metadata.tsv"</a:t>
            </a:r>
            <a:endParaRPr lang="en-US" altLang="zh-CN"/>
          </a:p>
          <a:p>
            <a:r>
              <a:rPr lang="en-US" altLang="zh-CN"/>
              <a:t>    # </a:t>
            </a:r>
            <a:r>
              <a:rPr lang="zh-CN" altLang="en-US"/>
              <a:t>将参数写入投影配置文件中，当</a:t>
            </a:r>
            <a:r>
              <a:rPr lang="en-US" altLang="zh-CN"/>
              <a:t>TensorBoard</a:t>
            </a:r>
            <a:r>
              <a:rPr lang="zh-CN" altLang="en-US"/>
              <a:t>启动的时候，会自动加载该文件中的配置信息</a:t>
            </a:r>
            <a:endParaRPr lang="zh-CN" altLang="en-US"/>
          </a:p>
          <a:p>
            <a:r>
              <a:rPr lang="en-US" altLang="zh-CN"/>
              <a:t>    projector.visualize_embeddings(summary_writer, config)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http://colah.github.io/posts/2014-10-Visualizing-MNIST/</a:t>
            </a:r>
            <a:endParaRPr lang="zh-CN" altLang="en-US"/>
          </a:p>
          <a:p>
            <a:r>
              <a:rPr lang="zh-CN" altLang="en-US">
                <a:sym typeface="+mn-ea"/>
              </a:rPr>
              <a:t>https://blog.csdn.net/liukx940818/article/details/64922419</a:t>
            </a:r>
            <a:endParaRPr lang="zh-CN" altLang="en-US"/>
          </a:p>
          <a:p>
            <a:r>
              <a:rPr lang="zh-CN" altLang="en-US">
                <a:sym typeface="+mn-ea"/>
              </a:rPr>
              <a:t>https://github.com/eliorc/Medium/blob/master/PCA-tSNE-AE.ipynb</a:t>
            </a:r>
            <a:endParaRPr lang="zh-CN" altLang="en-US"/>
          </a:p>
          <a:p>
            <a:r>
              <a:rPr lang="zh-CN" altLang="en-US">
                <a:sym typeface="+mn-ea"/>
              </a:rPr>
              <a:t>https://blog.csdn.net/c2a2o2/article/details/78731925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生成折线图，可以显示出标量数据的趋势信息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X</a:t>
            </a:r>
            <a:r>
              <a:rPr lang="zh-CN" altLang="en-US"/>
              <a:t>轴： 支持三种方式，训练步数、相对时间、墙上时间</a:t>
            </a:r>
            <a:endParaRPr lang="zh-CN" altLang="en-US"/>
          </a:p>
          <a:p>
            <a:r>
              <a:rPr lang="en-US" altLang="zh-CN"/>
              <a:t>Y</a:t>
            </a:r>
            <a:r>
              <a:rPr lang="zh-CN" altLang="en-US"/>
              <a:t>轴：准确率， 或者 损失值（代价值）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支持以</a:t>
            </a:r>
            <a:r>
              <a:rPr lang="en-US" altLang="zh-CN"/>
              <a:t>csv</a:t>
            </a:r>
            <a:r>
              <a:rPr lang="zh-CN" altLang="en-US"/>
              <a:t>或者</a:t>
            </a:r>
            <a:r>
              <a:rPr lang="en-US" altLang="zh-CN"/>
              <a:t>json</a:t>
            </a:r>
            <a:r>
              <a:rPr lang="zh-CN" altLang="en-US"/>
              <a:t>的格式下载数据。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提供可调整的平滑率：折线图中，前景色深色的线条为按照当前的平滑率处理之后的曲线；背景色浅色的线条为实际值。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以三维的形式呈现数据的分布。</a:t>
            </a:r>
            <a:endParaRPr lang="zh-CN" altLang="en-US"/>
          </a:p>
          <a:p>
            <a:r>
              <a:rPr lang="en-US" altLang="zh-CN"/>
              <a:t>Y</a:t>
            </a:r>
            <a:r>
              <a:rPr lang="zh-CN" altLang="en-US"/>
              <a:t>轴是训练步数；</a:t>
            </a:r>
            <a:endParaRPr lang="zh-CN" altLang="en-US"/>
          </a:p>
          <a:p>
            <a:r>
              <a:rPr lang="en-US" altLang="zh-CN"/>
              <a:t>X</a:t>
            </a:r>
            <a:r>
              <a:rPr lang="zh-CN" altLang="en-US"/>
              <a:t>轴是取值，每一个取值表示以该值为中心的一个区间；</a:t>
            </a:r>
            <a:endParaRPr lang="zh-CN" altLang="en-US"/>
          </a:p>
          <a:p>
            <a:r>
              <a:rPr lang="zh-CN" altLang="en-US"/>
              <a:t>图像的值（鼠标放上去，可以显示出来），表示训练到第</a:t>
            </a:r>
            <a:r>
              <a:rPr lang="en-US" altLang="zh-CN"/>
              <a:t>x</a:t>
            </a:r>
            <a:r>
              <a:rPr lang="zh-CN" altLang="en-US"/>
              <a:t>步时，以</a:t>
            </a:r>
            <a:r>
              <a:rPr lang="en-US" altLang="zh-CN"/>
              <a:t>y</a:t>
            </a:r>
            <a:r>
              <a:rPr lang="zh-CN" altLang="en-US"/>
              <a:t>为中心的区间内，有多少个元素。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统计学中的频数分布直方图。</a:t>
            </a:r>
            <a:endParaRPr lang="zh-CN" altLang="en-US"/>
          </a:p>
          <a:p>
            <a:r>
              <a:rPr lang="zh-CN" altLang="en-US"/>
              <a:t>可以以</a:t>
            </a:r>
            <a:r>
              <a:rPr lang="en-US" altLang="zh-CN"/>
              <a:t>bias</a:t>
            </a:r>
            <a:r>
              <a:rPr lang="zh-CN" altLang="en-US"/>
              <a:t>为例，获得直观的感受。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/>
              <a:t>神经网络可视化与</a:t>
            </a:r>
            <a:r>
              <a:rPr lang="en-US" altLang="zh-CN" b="1"/>
              <a:t>TensorBoard</a:t>
            </a:r>
            <a:endParaRPr lang="en-US" altLang="zh-CN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文洋 </a:t>
            </a:r>
            <a:r>
              <a:rPr lang="en-US" altLang="zh-CN"/>
              <a:t>2018.08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/>
              <a:t>TensorBoard</a:t>
            </a:r>
            <a:r>
              <a:rPr lang="zh-CN" altLang="en-US" b="1"/>
              <a:t>的使用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可视化菜单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838200" y="2408555"/>
          <a:ext cx="10594340" cy="390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144250" imgH="3905250" progId="Paint.Picture">
                  <p:embed/>
                </p:oleObj>
              </mc:Choice>
              <mc:Fallback>
                <p:oleObj name="" r:id="rId1" imgW="11144250" imgH="39052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408555"/>
                        <a:ext cx="10594340" cy="390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的使用（输入数据）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IMAGES</a:t>
            </a:r>
            <a:r>
              <a:rPr lang="en-US" altLang="zh-CN"/>
              <a:t>,</a:t>
            </a:r>
            <a:r>
              <a:rPr lang="zh-CN" altLang="en-US"/>
              <a:t>对输入的图形数据进行汇总和显示（比如</a:t>
            </a:r>
            <a:r>
              <a:rPr lang="en-US" altLang="zh-CN"/>
              <a:t>mnist</a:t>
            </a:r>
            <a:r>
              <a:rPr lang="zh-CN" altLang="en-US"/>
              <a:t>中的输入图片）。方法：tf.summary.image(tag, tensor, </a:t>
            </a:r>
            <a:r>
              <a:rPr lang="en-US" altLang="zh-CN"/>
              <a:t>...</a:t>
            </a:r>
            <a:r>
              <a:rPr lang="zh-CN" altLang="en-US"/>
              <a:t>)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1185545" y="2941955"/>
          <a:ext cx="9770110" cy="378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696325" imgH="6581775" progId="Paint.Picture">
                  <p:embed/>
                </p:oleObj>
              </mc:Choice>
              <mc:Fallback>
                <p:oleObj name="" r:id="rId1" imgW="8696325" imgH="65817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5545" y="2941955"/>
                        <a:ext cx="9770110" cy="3780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的使用（输入数据）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PROJECTOR,</a:t>
            </a:r>
            <a:r>
              <a:rPr lang="zh-CN" altLang="en-US"/>
              <a:t>可以对输入的数据进行降维显示。</a:t>
            </a:r>
            <a:r>
              <a:rPr lang="en-US" altLang="zh-CN"/>
              <a:t>(</a:t>
            </a:r>
            <a:r>
              <a:rPr lang="zh-CN" altLang="en-US"/>
              <a:t>例如</a:t>
            </a:r>
            <a:r>
              <a:rPr lang="en-US" altLang="zh-CN"/>
              <a:t>mnist</a:t>
            </a:r>
            <a:r>
              <a:rPr lang="zh-CN" altLang="en-US"/>
              <a:t>的数据可以通过</a:t>
            </a:r>
            <a:r>
              <a:rPr lang="en-US" altLang="zh-CN"/>
              <a:t>PCA</a:t>
            </a:r>
            <a:r>
              <a:rPr lang="zh-CN" altLang="en-US"/>
              <a:t>或者</a:t>
            </a:r>
            <a:r>
              <a:rPr lang="en-US" altLang="zh-CN"/>
              <a:t>T-SNE</a:t>
            </a:r>
            <a:r>
              <a:rPr lang="zh-CN" altLang="en-US"/>
              <a:t>方法处理后，投影到三维空间中显示出来）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60650"/>
            <a:ext cx="10282555" cy="41611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Projector</a:t>
            </a:r>
            <a:r>
              <a:rPr lang="zh-CN" altLang="en-US"/>
              <a:t>背后的知识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高维数据可视化</a:t>
            </a:r>
            <a:r>
              <a:rPr lang="en-US" altLang="zh-CN"/>
              <a:t>,</a:t>
            </a:r>
            <a:r>
              <a:rPr lang="zh-CN" altLang="en-US"/>
              <a:t>将</a:t>
            </a:r>
            <a:r>
              <a:rPr lang="zh-CN" altLang="en-US">
                <a:sym typeface="+mn-ea"/>
              </a:rPr>
              <a:t>高维数据映射到</a:t>
            </a:r>
            <a:r>
              <a:rPr lang="zh-CN" altLang="en-US"/>
              <a:t>在二维、三维空间中，以帮助人们理解和分析。</a:t>
            </a:r>
            <a:endParaRPr lang="zh-CN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代码是</a:t>
            </a:r>
            <a:r>
              <a:rPr lang="en-US" altLang="zh-CN"/>
              <a:t>typescript</a:t>
            </a:r>
            <a:r>
              <a:rPr lang="zh-CN" altLang="en-US"/>
              <a:t>实现的，</a:t>
            </a:r>
            <a:r>
              <a:rPr lang="zh-CN" altLang="en-US"/>
              <a:t>尚未完全分析（tensorboard/plugins/projector/vz_projector）。</a:t>
            </a:r>
            <a:endParaRPr lang="zh-CN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/>
              <a:t>PCA</a:t>
            </a:r>
            <a:r>
              <a:rPr lang="zh-CN" altLang="en-US"/>
              <a:t>，主成分分析方法，将一组N维向量降为K维（0</a:t>
            </a:r>
            <a:r>
              <a:rPr lang="en-US" altLang="zh-CN"/>
              <a:t>&lt;K&lt;N</a:t>
            </a:r>
            <a:r>
              <a:rPr lang="zh-CN" altLang="en-US"/>
              <a:t>），选择K个单位正交基，使得原始数据变换到这组基上后，各字段两两间协方差为0，而字段的方差则尽可能大（在正交的约束下，取最大的K个方差）。属于线性降维，运算较快。</a:t>
            </a:r>
            <a:r>
              <a:rPr lang="zh-CN" altLang="en-US">
                <a:sym typeface="+mn-ea"/>
              </a:rPr>
              <a:t>参考：</a:t>
            </a:r>
            <a:r>
              <a:rPr lang="zh-CN" altLang="en-US"/>
              <a:t>（https://blog.csdn.net/daaikuaichuan/article/details/53444639）</a:t>
            </a:r>
            <a:endParaRPr lang="zh-CN" altLang="en-US"/>
          </a:p>
          <a:p>
            <a:pPr marL="457200" indent="-457200"/>
            <a:r>
              <a:rPr lang="en-US" altLang="zh-CN"/>
              <a:t>tSNE</a:t>
            </a:r>
            <a:r>
              <a:rPr lang="zh-CN" altLang="en-US"/>
              <a:t>，t-分布邻域嵌入算法</a:t>
            </a:r>
            <a:r>
              <a:rPr lang="en-US" altLang="zh-CN"/>
              <a:t>,TSNE是由SNE衍生出的一种算法，SNE将高维</a:t>
            </a:r>
            <a:r>
              <a:rPr lang="zh-CN" altLang="en-US"/>
              <a:t>数据</a:t>
            </a:r>
            <a:r>
              <a:rPr lang="en-US" altLang="zh-CN"/>
              <a:t>映射到低维的同时，尽量保证相互之间的分布概率不变，SNE将高维和低维中的样本分布都看作高斯分布，而TSNE将低维中的坐标当做T分布，这样</a:t>
            </a:r>
            <a:r>
              <a:rPr lang="zh-CN" altLang="en-US"/>
              <a:t>可以</a:t>
            </a:r>
            <a:r>
              <a:rPr lang="en-US" altLang="zh-CN"/>
              <a:t>让距离大的簇之间距离拉大，从而解决了拥挤问题</a:t>
            </a:r>
            <a:r>
              <a:rPr lang="zh-CN" altLang="en-US"/>
              <a:t>。属于非线性降维，运算较慢。参考：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(http://www.datakit.cn/blog/2017/02/05/t_sne_full.html)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(http://bindog.github.io/blog/2016/06/04/from-sne-to-tsne-to-largevis/)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/>
              <a:t>TensorBoard</a:t>
            </a:r>
            <a:r>
              <a:rPr lang="zh-CN" altLang="en-US" b="1"/>
              <a:t>的使用（模型评估）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SCALARS</a:t>
            </a:r>
            <a:r>
              <a:rPr lang="zh-CN" altLang="en-US"/>
              <a:t>，对标量数据进行汇总和显示</a:t>
            </a:r>
            <a:r>
              <a:rPr lang="en-US" altLang="zh-CN"/>
              <a:t>(</a:t>
            </a:r>
            <a:r>
              <a:rPr lang="zh-CN" altLang="en-US"/>
              <a:t>比如损失率、准确率等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tf.summary.scalar(tags, values, collections=None, name=None)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对象 3"/>
          <p:cNvGraphicFramePr/>
          <p:nvPr/>
        </p:nvGraphicFramePr>
        <p:xfrm>
          <a:off x="1186180" y="2891155"/>
          <a:ext cx="9260840" cy="3640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324725" imgH="6200775" progId="Paint.Picture">
                  <p:embed/>
                </p:oleObj>
              </mc:Choice>
              <mc:Fallback>
                <p:oleObj name="" r:id="rId1" imgW="7324725" imgH="62007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6180" y="2891155"/>
                        <a:ext cx="9260840" cy="3640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的使用（模型计算图）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GRAPHS，可视化Tensorflow计算图的结构及计算图上的信息</a:t>
            </a:r>
            <a:endParaRPr lang="zh-CN" altLang="en-US"/>
          </a:p>
          <a:p>
            <a:r>
              <a:rPr lang="zh-CN" altLang="en-US"/>
              <a:t>tf.summary.FileWriter(logdir, graph)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660" y="3051810"/>
            <a:ext cx="7247890" cy="29584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的使用（模型计算图）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计算图可以展现整个神经网络的结构：</a:t>
            </a:r>
            <a:endParaRPr lang="zh-CN" altLang="en-US"/>
          </a:p>
          <a:p>
            <a:r>
              <a:rPr lang="zh-CN" altLang="en-US">
                <a:sym typeface="+mn-ea"/>
              </a:rPr>
              <a:t>图， TensorBoard会智能的调整可视化效果图上的节点，将计算图分成了主图（Main Graph）和辅助图（Auxiliary nodes）。也可以手动调整，对图中的节点进行移除（不会保存手工修改结果，刷新后还原）。</a:t>
            </a:r>
            <a:endParaRPr lang="zh-CN" altLang="en-US"/>
          </a:p>
          <a:p>
            <a:r>
              <a:rPr lang="zh-CN" altLang="en-US"/>
              <a:t>边，计算图中的节点之间有两种不同的边：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实线：刻画了数据的传输，箭头代表方向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虚线：表达了计算之间的依赖关系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有些边上的箭头是双向的表示一个节点可能会修改另一个节点，同时边上还标注了张量的维度信息，边上的粗细表示了两个节点之间传输的标量维度的总大小。</a:t>
            </a:r>
            <a:endParaRPr lang="zh-CN" altLang="en-US"/>
          </a:p>
          <a:p>
            <a:r>
              <a:rPr lang="zh-CN" altLang="en-US"/>
              <a:t>节点，当点击可视化图中的节点时，界面右上角会弹出该节点的基本信息（输入、输出、依赖关系以及消耗时间和内存信息等）。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空心小椭圆：对应计算图上一个计算节点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矩形：对应了计算图上的一个命名空间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的使用（模型参数）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HISTOGRAMS，记录变量的直方图(张量随着迭代的变化情况，三维）。</a:t>
            </a:r>
            <a:r>
              <a:rPr lang="en-US" altLang="zh-CN"/>
              <a:t>API</a:t>
            </a:r>
            <a:r>
              <a:rPr lang="zh-CN" altLang="en-US"/>
              <a:t>：tf.summary.histogram(tag, values, collections=None, name=None）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680" y="2996565"/>
            <a:ext cx="10692130" cy="36912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的使用（模型参数）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DISTRUBUTION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记录变量的分布(张量中元素的取值分布，二维）。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也是：tf.summary.histogram(tag, values, collections=None, name=None）</a:t>
            </a:r>
            <a:endParaRPr lang="zh-CN" alt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970" y="2951480"/>
            <a:ext cx="8523605" cy="35426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背后的统计学指标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 b="1"/>
              <a:t>描述数据的集中趋势：反应数据向中心值聚集的程度。</a:t>
            </a:r>
            <a:endParaRPr lang="zh-CN" altLang="en-US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算术平均值：对数据集合中的各个元素求和，再除以数据集合的元素的数目，得到均值。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中位数：把一组数据按顺序排列，处于中间位置的那个数值就是中位数；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算术平均值和中位数的比较：计算算术平均值用到了数据集中的所有数据，而求中位数只用到了数据集中的相对位置；平均数容易受到极端值的影响，而中位数不会受此影响。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如：100  200  300  400 500   </a:t>
            </a:r>
            <a:r>
              <a:rPr lang="en-US" altLang="zh-CN"/>
              <a:t>---</a:t>
            </a:r>
            <a:r>
              <a:rPr lang="zh-CN" altLang="en-US"/>
              <a:t>》平均数是300， 中位数也是300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如：100  200  400  900  1000 </a:t>
            </a:r>
            <a:r>
              <a:rPr lang="en-US" altLang="zh-CN"/>
              <a:t>---</a:t>
            </a:r>
            <a:r>
              <a:rPr lang="zh-CN" altLang="en-US"/>
              <a:t>》平均数是 520， 中位数是400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百分位数：将一组数据从小到大排序，并计算相应的累计百分位，某一百分位所对应数据的值就称为这一百分位的百分位数。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/>
              <a:t>神经网络的缺陷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经过前面的培训，我们了解了神经网络的原理和</a:t>
            </a:r>
            <a:r>
              <a:rPr lang="en-US" altLang="zh-CN"/>
              <a:t>tensorflow</a:t>
            </a:r>
            <a:r>
              <a:rPr lang="zh-CN" altLang="en-US"/>
              <a:t>的基本编程方法。</a:t>
            </a:r>
            <a:endParaRPr lang="zh-CN" altLang="en-US"/>
          </a:p>
          <a:p>
            <a:r>
              <a:rPr lang="zh-CN" altLang="en-US"/>
              <a:t>在我们更进一步之前，可能也需要了解一下神经网络的缺点。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它是一个</a:t>
            </a:r>
            <a:r>
              <a:rPr lang="en-US" altLang="zh-CN"/>
              <a:t>“</a:t>
            </a:r>
            <a:r>
              <a:rPr lang="zh-CN" altLang="en-US"/>
              <a:t>神迷的黑盒</a:t>
            </a:r>
            <a:r>
              <a:rPr lang="en-US" altLang="zh-CN"/>
              <a:t>”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学习过程不可控，识别原理不可解释。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当预设了神经网络的模型、完成初始化之后，剩下的就是持续不断地喂数据给它即可。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至于网络中数以万计的权重和偏置该如何调整、将止步何处，整个动态优化的过程，人类完全插不上手。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引用：</a:t>
            </a:r>
            <a:r>
              <a:rPr lang="en-US" altLang="zh-CN">
                <a:sym typeface="+mn-ea"/>
              </a:rPr>
              <a:t>https://www.jianshu.com/p/78a595ddb2be)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背后的统计学指标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b="1"/>
              <a:t>描述数据的离散趋势：反应数据偏离其中心值的程度。</a:t>
            </a:r>
            <a:endParaRPr lang="zh-CN" altLang="en-US" b="1"/>
          </a:p>
          <a:p>
            <a:r>
              <a:rPr lang="zh-CN" altLang="en-US"/>
              <a:t>方差&amp;标准差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方差：数据与其均值之差的平方和，再除以观察总数。反应了数据相对于均值的平均差异。方差的平方根就是标准差。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正态分布有两个参数，即期望（均数）μ和标准差σ，σ2为方差。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μ是正态分布的位置参数，描述正态分布的集中趋势位置。概率规律为取与μ邻近的值的概率大，而取离μ越远的值的概率越小。正态分布以X=μ为对称轴，左右完全对称。正态分布的期望、均数、中位数相同，均等于μ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σ描述正态分布资料数据分布的离散程度，σ越大，数据分布越分散，σ越小，数据分布越集中。也称为是正态分布的形状参数，σ越大，曲线越扁平，反之，σ越小，曲线越瘦高。</a:t>
            </a:r>
            <a:endParaRPr lang="zh-CN" altLang="en-US"/>
          </a:p>
          <a:p>
            <a:r>
              <a:rPr lang="zh-CN" altLang="en-US">
                <a:sym typeface="+mn-ea"/>
              </a:rPr>
              <a:t>百分位差：指两个百分位数（percentile）之差，也可以反应数据的离散程度。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背后的统计学指标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/>
          </a:bodyPr>
          <a:p>
            <a:pPr marL="0" indent="0">
              <a:buNone/>
            </a:pPr>
            <a:endParaRPr lang="zh-CN" altLang="en-US" sz="200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/>
              <a:t>在Distrubution图表中，使用了如下的百分位数：</a:t>
            </a:r>
            <a:endParaRPr lang="zh-CN" altLang="en-US" sz="2800"/>
          </a:p>
          <a:p>
            <a:pPr algn="l">
              <a:buNone/>
            </a:pPr>
            <a:r>
              <a:rPr lang="zh-CN" altLang="en-US" sz="2800"/>
              <a:t># Normal CDF for std_devs: (-Inf, -1.5, -1, -0.5, 0, 0.5, 1, 1.5, Inf)</a:t>
            </a:r>
            <a:endParaRPr lang="zh-CN" altLang="en-US" sz="2800"/>
          </a:p>
          <a:p>
            <a:pPr algn="l">
              <a:buNone/>
            </a:pPr>
            <a:r>
              <a:rPr lang="zh-CN" altLang="en-US" sz="2800"/>
              <a:t># naturally gives bands around median of width 1 std dev, 2 std dev, 3 std dev,</a:t>
            </a:r>
            <a:endParaRPr lang="zh-CN" altLang="en-US" sz="2800"/>
          </a:p>
          <a:p>
            <a:pPr algn="l">
              <a:buNone/>
            </a:pPr>
            <a:r>
              <a:rPr lang="zh-CN" altLang="en-US" sz="2800"/>
              <a:t># and then the long tail.</a:t>
            </a:r>
            <a:endParaRPr lang="zh-CN" altLang="en-US" sz="2800"/>
          </a:p>
          <a:p>
            <a:pPr algn="l">
              <a:buNone/>
            </a:pPr>
            <a:r>
              <a:rPr lang="zh-CN" altLang="en-US" sz="2800"/>
              <a:t>NORMAL_HISTOGRAM_BPS = (0, 668, 1587, 3085, 5000, 6915, 8413, 9332, 10000)</a:t>
            </a:r>
            <a:endParaRPr lang="zh-CN" altLang="en-US" sz="2800"/>
          </a:p>
          <a:p>
            <a:pPr algn="l">
              <a:buNone/>
            </a:pPr>
            <a:r>
              <a:rPr lang="en-US" altLang="zh-CN" sz="2800"/>
              <a:t>---</a:t>
            </a:r>
            <a:r>
              <a:rPr lang="zh-CN" altLang="en-US" sz="2800"/>
              <a:t>》来自代码</a:t>
            </a:r>
            <a:r>
              <a:rPr lang="en-US" altLang="zh-CN" sz="2800"/>
              <a:t>: tensorboard/plugins/distribution/compressor.py</a:t>
            </a:r>
            <a:endParaRPr lang="en-US" altLang="zh-CN" sz="280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/>
              <a:t>解释</a:t>
            </a:r>
            <a:endParaRPr lang="zh-CN" altLang="en-US" sz="2800"/>
          </a:p>
          <a:p>
            <a:pPr algn="l">
              <a:buNone/>
            </a:pPr>
            <a:r>
              <a:rPr lang="zh-CN" altLang="en-US" sz="2800"/>
              <a:t>CDF: cumulative distribution function   累积分布函数</a:t>
            </a:r>
            <a:endParaRPr lang="zh-CN" altLang="en-US" sz="2800"/>
          </a:p>
          <a:p>
            <a:pPr algn="l">
              <a:buNone/>
            </a:pPr>
            <a:r>
              <a:rPr lang="zh-CN" altLang="en-US" sz="2800"/>
              <a:t>用9条线来表示数据分布的百分位数的变化趋势，底线显示最小值随时间的变化趋势，中间的线显示中值变化的趋势。</a:t>
            </a:r>
            <a:endParaRPr lang="zh-CN" altLang="en-US" sz="2800"/>
          </a:p>
          <a:p>
            <a:pPr algn="l">
              <a:buNone/>
            </a:pPr>
            <a:r>
              <a:rPr lang="zh-CN" altLang="en-US" sz="2800"/>
              <a:t>从小到大看，具有以下含义：[最小值, 7%, 16%, 31%, 50%, 69%, 84%, 93%, 最大值]。这些百分位数也可以看作标准偏差的正态分布: [最小值, μ-1.5σ, μ-σ, μ-0.5σ, μ, μ+0.5σ, μ+σ, μ+1.5σ, 最大值]。从内侧到外侧的区域分别具有宽度[σ，2σ，3σ]。</a:t>
            </a:r>
            <a:endParaRPr lang="zh-CN" altLang="en-US" sz="20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/>
              <a:t>实验一（简单</a:t>
            </a:r>
            <a:r>
              <a:rPr lang="en-US" altLang="zh-CN" b="1"/>
              <a:t>mnist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原始代码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来自《</a:t>
            </a:r>
            <a:r>
              <a:rPr lang="zh-CN" altLang="en-US" dirty="0">
                <a:sym typeface="+mn-ea"/>
              </a:rPr>
              <a:t>深度学习之</a:t>
            </a:r>
            <a:r>
              <a:rPr lang="en-US" altLang="zh-CN" dirty="0">
                <a:sym typeface="+mn-ea"/>
              </a:rPr>
              <a:t>TensorFlow </a:t>
            </a:r>
            <a:r>
              <a:rPr lang="zh-CN" altLang="en-US" dirty="0">
                <a:sym typeface="+mn-ea"/>
              </a:rPr>
              <a:t>入门、原理与进阶实战</a:t>
            </a:r>
            <a:r>
              <a:rPr lang="en-US" altLang="zh-CN" dirty="0">
                <a:sym typeface="+mn-ea"/>
              </a:rPr>
              <a:t>》 </a:t>
            </a:r>
            <a:r>
              <a:rPr lang="zh-CN" altLang="en-US" dirty="0">
                <a:sym typeface="+mn-ea"/>
              </a:rPr>
              <a:t>李金洪著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修改代码，使之支持</a:t>
            </a:r>
            <a:r>
              <a:rPr lang="en-US" altLang="zh-CN">
                <a:sym typeface="+mn-ea"/>
              </a:rPr>
              <a:t>tensorboard</a:t>
            </a:r>
            <a:r>
              <a:rPr lang="zh-CN" altLang="en-US">
                <a:sym typeface="+mn-ea"/>
              </a:rPr>
              <a:t>（见附件）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分析</a:t>
            </a:r>
            <a:r>
              <a:rPr lang="en-US" altLang="zh-CN">
                <a:sym typeface="+mn-ea"/>
              </a:rPr>
              <a:t>tensorboard</a:t>
            </a:r>
            <a:r>
              <a:rPr lang="zh-CN" altLang="en-US">
                <a:sym typeface="+mn-ea"/>
              </a:rPr>
              <a:t>显示的信息（输入的</a:t>
            </a:r>
            <a:r>
              <a:rPr lang="en-US" altLang="zh-CN">
                <a:sym typeface="+mn-ea"/>
              </a:rPr>
              <a:t>img</a:t>
            </a:r>
            <a:r>
              <a:rPr lang="zh-CN" altLang="en-US">
                <a:sym typeface="+mn-ea"/>
              </a:rPr>
              <a:t>、输入的投影信息、模型的结构、准确率、损失率、权重的变化情况、偏移的变化情况）</a:t>
            </a:r>
            <a:endParaRPr lang="zh-CN" altLang="en-US"/>
          </a:p>
          <a:p>
            <a:r>
              <a:rPr lang="zh-CN" altLang="en-US">
                <a:sym typeface="+mn-ea"/>
              </a:rPr>
              <a:t>模型参数调整：调整学习速率（速率改大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改小），观察是否有改进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ym typeface="+mn-ea"/>
              </a:rPr>
              <a:t>实验一（简单</a:t>
            </a:r>
            <a:r>
              <a:rPr lang="en-US" altLang="zh-CN" b="1">
                <a:sym typeface="+mn-ea"/>
              </a:rPr>
              <a:t>mnist</a:t>
            </a:r>
            <a:r>
              <a:rPr lang="zh-CN" altLang="en-US" b="1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观察模型图：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838200" y="2537460"/>
          <a:ext cx="10157460" cy="380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344025" imgH="5962650" progId="Paint.Picture">
                  <p:embed/>
                </p:oleObj>
              </mc:Choice>
              <mc:Fallback>
                <p:oleObj name="" r:id="rId1" imgW="9344025" imgH="59626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537460"/>
                        <a:ext cx="10157460" cy="380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 b="1">
                <a:sym typeface="+mn-ea"/>
              </a:rPr>
              <a:t>实验一（简单</a:t>
            </a:r>
            <a:r>
              <a:rPr lang="en-US" altLang="zh-CN" b="1">
                <a:sym typeface="+mn-ea"/>
              </a:rPr>
              <a:t>mnist</a:t>
            </a:r>
            <a:r>
              <a:rPr lang="zh-CN" altLang="en-US" b="1">
                <a:sym typeface="+mn-ea"/>
              </a:rPr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更改学习速率，比较两次训练（</a:t>
            </a:r>
            <a:r>
              <a:rPr lang="en-US" altLang="zh-CN"/>
              <a:t>run_001</a:t>
            </a:r>
            <a:r>
              <a:rPr lang="zh-CN" altLang="en-US"/>
              <a:t>和</a:t>
            </a:r>
            <a:r>
              <a:rPr lang="en-US" altLang="zh-CN"/>
              <a:t>run_060</a:t>
            </a:r>
            <a:r>
              <a:rPr lang="zh-CN" altLang="en-US"/>
              <a:t>）的收敛情况：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1085850" y="2453005"/>
          <a:ext cx="10020300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667750" imgH="7629525" progId="Paint.Picture">
                  <p:embed/>
                </p:oleObj>
              </mc:Choice>
              <mc:Fallback>
                <p:oleObj name="" r:id="rId1" imgW="8667750" imgH="76295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5850" y="2453005"/>
                        <a:ext cx="10020300" cy="372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/>
              <a:t>实验二（使用多层网络的</a:t>
            </a:r>
            <a:r>
              <a:rPr lang="en-US" altLang="zh-CN" b="1"/>
              <a:t>mnist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原始代码（来自《</a:t>
            </a:r>
            <a:r>
              <a:rPr lang="zh-CN" altLang="en-US" dirty="0">
                <a:sym typeface="+mn-ea"/>
              </a:rPr>
              <a:t>深度学习之</a:t>
            </a:r>
            <a:r>
              <a:rPr lang="en-US" altLang="zh-CN" dirty="0">
                <a:sym typeface="+mn-ea"/>
              </a:rPr>
              <a:t>TensorFlow </a:t>
            </a:r>
            <a:r>
              <a:rPr lang="zh-CN" altLang="en-US" dirty="0">
                <a:sym typeface="+mn-ea"/>
              </a:rPr>
              <a:t>入门、原理与进阶实战</a:t>
            </a:r>
            <a:r>
              <a:rPr lang="en-US" altLang="zh-CN" dirty="0">
                <a:sym typeface="+mn-ea"/>
              </a:rPr>
              <a:t>》 </a:t>
            </a:r>
            <a:r>
              <a:rPr lang="zh-CN" altLang="en-US" dirty="0">
                <a:sym typeface="+mn-ea"/>
              </a:rPr>
              <a:t>李金洪著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修改代码，使之支持</a:t>
            </a:r>
            <a:r>
              <a:rPr lang="en-US" altLang="zh-CN">
                <a:sym typeface="+mn-ea"/>
              </a:rPr>
              <a:t>tensorboard</a:t>
            </a:r>
            <a:r>
              <a:rPr lang="zh-CN" altLang="en-US">
                <a:sym typeface="+mn-ea"/>
              </a:rPr>
              <a:t>（见附件）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分析</a:t>
            </a:r>
            <a:r>
              <a:rPr lang="en-US" altLang="zh-CN">
                <a:sym typeface="+mn-ea"/>
              </a:rPr>
              <a:t>tensorboard</a:t>
            </a:r>
            <a:r>
              <a:rPr lang="zh-CN" altLang="en-US">
                <a:sym typeface="+mn-ea"/>
              </a:rPr>
              <a:t>显示的信息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>
                <a:sym typeface="+mn-ea"/>
              </a:rPr>
              <a:t>实验二（使用多层网络的</a:t>
            </a:r>
            <a:r>
              <a:rPr lang="en-US" altLang="zh-CN" b="1">
                <a:sym typeface="+mn-ea"/>
              </a:rPr>
              <a:t>mnist</a:t>
            </a:r>
            <a:r>
              <a:rPr lang="zh-CN" altLang="en-US" b="1">
                <a:sym typeface="+mn-ea"/>
              </a:rPr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多层网络模型已经可以展示出来了：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6" name="对象 5"/>
          <p:cNvGraphicFramePr/>
          <p:nvPr/>
        </p:nvGraphicFramePr>
        <p:xfrm>
          <a:off x="673100" y="2496185"/>
          <a:ext cx="11106785" cy="422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1010900" imgH="5962650" progId="Paint.Picture">
                  <p:embed/>
                </p:oleObj>
              </mc:Choice>
              <mc:Fallback>
                <p:oleObj name="" r:id="rId1" imgW="11010900" imgH="59626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3100" y="2496185"/>
                        <a:ext cx="11106785" cy="422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>
                <a:sym typeface="+mn-ea"/>
              </a:rPr>
              <a:t>实验二（使用多层网络的</a:t>
            </a:r>
            <a:r>
              <a:rPr lang="en-US" altLang="zh-CN" b="1">
                <a:sym typeface="+mn-ea"/>
              </a:rPr>
              <a:t>mnist</a:t>
            </a:r>
            <a:r>
              <a:rPr lang="zh-CN" altLang="en-US" b="1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还可以继续不断调整模型参数（包括调整学习率、增加或者就减少网络深度、增加或者减少神经元数目、替换激活函数等等）</a:t>
            </a:r>
            <a:endParaRPr lang="zh-CN" altLang="en-US"/>
          </a:p>
          <a:p>
            <a:r>
              <a:rPr lang="zh-CN" altLang="en-US"/>
              <a:t>分析训练的改进（或者劣化）情况</a:t>
            </a:r>
            <a:endParaRPr lang="zh-CN" altLang="en-US"/>
          </a:p>
          <a:p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/>
              <a:t>神经网络的缺陷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在算法设计的过程中，开发者需要剖析神经网络的结构和数据的流向。</a:t>
            </a:r>
            <a:endParaRPr lang="zh-CN" altLang="en-US"/>
          </a:p>
          <a:p>
            <a:r>
              <a:rPr lang="zh-CN" altLang="en-US"/>
              <a:t>在模型训练的过程中， 用户也需要关注参数的变化趋势和模型的效果。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 所以我们需要一个工具来对神经网络进行可视化。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/>
              <a:t>TensorBoard</a:t>
            </a:r>
            <a:r>
              <a:rPr lang="zh-CN" altLang="en-US" b="1"/>
              <a:t>简介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9115"/>
            <a:ext cx="10515600" cy="4351338"/>
          </a:xfrm>
        </p:spPr>
        <p:txBody>
          <a:bodyPr/>
          <a:p>
            <a:r>
              <a:rPr lang="en-US" altLang="zh-CN"/>
              <a:t>TensorBoard</a:t>
            </a:r>
            <a:r>
              <a:rPr lang="zh-CN" altLang="en-US"/>
              <a:t>是</a:t>
            </a:r>
            <a:r>
              <a:rPr lang="en-US" altLang="zh-CN"/>
              <a:t>TensorFlow</a:t>
            </a:r>
            <a:r>
              <a:rPr lang="zh-CN" altLang="en-US"/>
              <a:t>项目自带的深度学习可视化工具。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出生名门，和</a:t>
            </a:r>
            <a:r>
              <a:rPr lang="en-US" altLang="zh-CN"/>
              <a:t>TensorFlow</a:t>
            </a:r>
            <a:r>
              <a:rPr lang="zh-CN" altLang="en-US"/>
              <a:t>无缝集成。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https://github.com/tensorflow/tensorboard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TensorBoard</a:t>
            </a:r>
            <a:r>
              <a:rPr lang="zh-CN" altLang="en-US"/>
              <a:t>提供分布式、跨系统的图形界面。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通过直观的图形，能够有效地帮助开发者和用户理解算法模型和工作流程。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en-US" altLang="zh-CN" b="1"/>
              <a:t>TensorBoard</a:t>
            </a:r>
            <a:r>
              <a:rPr lang="zh-CN" altLang="en-US" b="1"/>
              <a:t>的体验</a:t>
            </a:r>
            <a:r>
              <a:rPr lang="en-US" altLang="zh-CN" b="1"/>
              <a:t>(</a:t>
            </a:r>
            <a:r>
              <a:rPr lang="zh-CN" altLang="en-US">
                <a:sym typeface="+mn-ea"/>
              </a:rPr>
              <a:t>服务器端</a:t>
            </a:r>
            <a:r>
              <a:rPr lang="en-US" altLang="zh-CN" b="1"/>
              <a:t>)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1</a:t>
            </a:r>
            <a:r>
              <a:rPr lang="zh-CN" altLang="en-US"/>
              <a:t>、程序中记录下统计信息，以一个简单</a:t>
            </a:r>
            <a:r>
              <a:rPr lang="en-US" altLang="zh-CN"/>
              <a:t>demo</a:t>
            </a:r>
            <a:r>
              <a:rPr lang="zh-CN" altLang="en-US"/>
              <a:t>代码为例：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、启动</a:t>
            </a:r>
            <a:r>
              <a:rPr lang="en-US" altLang="zh-CN"/>
              <a:t>tensorboard</a:t>
            </a:r>
            <a:r>
              <a:rPr lang="zh-CN" altLang="en-US"/>
              <a:t>服务：</a:t>
            </a:r>
            <a:endParaRPr lang="zh-CN" altLang="en-US"/>
          </a:p>
          <a:p>
            <a:r>
              <a:rPr lang="en-US" altLang="zh-CN"/>
              <a:t>tensorboard  --logdir ./demo_log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1072515" y="2199640"/>
          <a:ext cx="7416165" cy="306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410450" imgH="3133725" progId="Paint.Picture">
                  <p:embed/>
                </p:oleObj>
              </mc:Choice>
              <mc:Fallback>
                <p:oleObj name="" r:id="rId1" imgW="7410450" imgH="31337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2515" y="2199640"/>
                        <a:ext cx="7416165" cy="3066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的体验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客户端</a:t>
            </a:r>
            <a:r>
              <a:rPr lang="en-US" altLang="zh-CN" b="1">
                <a:sym typeface="+mn-ea"/>
              </a:rPr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>
                <a:sym typeface="+mn-ea"/>
              </a:rPr>
              <a:t>如果访问本机的</a:t>
            </a:r>
            <a:r>
              <a:rPr lang="en-US" altLang="zh-CN">
                <a:sym typeface="+mn-ea"/>
              </a:rPr>
              <a:t>tensorboard</a:t>
            </a:r>
            <a:r>
              <a:rPr lang="zh-CN" altLang="en-US">
                <a:sym typeface="+mn-ea"/>
              </a:rPr>
              <a:t>，可以直接打开浏览器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6006</a:t>
            </a:r>
            <a:r>
              <a:rPr lang="zh-CN" altLang="en-US">
                <a:sym typeface="+mn-ea"/>
              </a:rPr>
              <a:t>端口访问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但如果要访问服务器上的</a:t>
            </a:r>
            <a:r>
              <a:rPr lang="en-US" altLang="zh-CN">
                <a:sym typeface="+mn-ea"/>
              </a:rPr>
              <a:t>tensorboard</a:t>
            </a:r>
            <a:r>
              <a:rPr lang="zh-CN" altLang="en-US">
                <a:sym typeface="+mn-ea"/>
              </a:rPr>
              <a:t>，则需要配置端口转发，方法如下：</a:t>
            </a:r>
            <a:endParaRPr lang="zh-CN" altLang="en-US"/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、通过</a:t>
            </a:r>
            <a:r>
              <a:rPr lang="en-US" altLang="zh-CN">
                <a:sym typeface="+mn-ea"/>
              </a:rPr>
              <a:t>ssh</a:t>
            </a:r>
            <a:r>
              <a:rPr lang="zh-CN" altLang="en-US">
                <a:sym typeface="+mn-ea"/>
              </a:rPr>
              <a:t>命令设置端口转发，假设把服务器的</a:t>
            </a:r>
            <a:r>
              <a:rPr lang="en-US" altLang="zh-CN">
                <a:sym typeface="+mn-ea"/>
              </a:rPr>
              <a:t>6006</a:t>
            </a:r>
            <a:r>
              <a:rPr lang="zh-CN" altLang="en-US">
                <a:sym typeface="+mn-ea"/>
              </a:rPr>
              <a:t>端口转发到本机的</a:t>
            </a:r>
            <a:r>
              <a:rPr lang="en-US" altLang="zh-CN">
                <a:sym typeface="+mn-ea"/>
              </a:rPr>
              <a:t>16006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ssh -N -f -L localhost:16006:localhost:6006 &lt;user@remote&gt;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、通过浏览器，访问本机的</a:t>
            </a:r>
            <a:r>
              <a:rPr lang="en-US" altLang="zh-CN">
                <a:sym typeface="+mn-ea"/>
              </a:rPr>
              <a:t>16006</a:t>
            </a:r>
            <a:r>
              <a:rPr lang="zh-CN" altLang="en-US">
                <a:sym typeface="+mn-ea"/>
              </a:rPr>
              <a:t>端口：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http://localhost:16006 on your local machine.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上述</a:t>
            </a:r>
            <a:r>
              <a:rPr lang="en-US" altLang="zh-CN">
                <a:sym typeface="+mn-ea"/>
              </a:rPr>
              <a:t>ssh</a:t>
            </a:r>
            <a:r>
              <a:rPr lang="zh-CN" altLang="en-US">
                <a:sym typeface="+mn-ea"/>
              </a:rPr>
              <a:t>参数的解释：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-N : no remote commands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-f : put ssh in the background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-L &lt;machine1&gt;:&lt;portA&gt;:&lt;machine2&gt;:&lt;portB&gt; :forward &lt;machine2&gt;:&lt;portB&gt; (remote scope) to &lt;machine1&gt;:&lt;portA&gt; (local scope)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/>
              <a:t>TensorBoard</a:t>
            </a:r>
            <a:r>
              <a:rPr lang="zh-CN" altLang="en-US" b="1"/>
              <a:t>的体验</a:t>
            </a:r>
            <a:r>
              <a:rPr lang="en-US" altLang="zh-CN" b="1"/>
              <a:t>(</a:t>
            </a:r>
            <a:r>
              <a:rPr lang="zh-CN" altLang="en-US" b="1"/>
              <a:t>客户端</a:t>
            </a:r>
            <a:r>
              <a:rPr lang="en-US" altLang="zh-CN" b="1"/>
              <a:t>)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打开浏览器，通过转发到的本机的端口，访问服务器上的</a:t>
            </a:r>
            <a:r>
              <a:rPr lang="en-US" altLang="zh-CN"/>
              <a:t>tensorboard </a:t>
            </a:r>
            <a:r>
              <a:rPr lang="zh-CN" altLang="en-US"/>
              <a:t>。下图就是我们先写的</a:t>
            </a:r>
            <a:r>
              <a:rPr lang="en-US" altLang="zh-CN"/>
              <a:t>demo</a:t>
            </a:r>
            <a:r>
              <a:rPr lang="zh-CN" altLang="en-US"/>
              <a:t>，图形化之后的结果：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160" y="2785110"/>
            <a:ext cx="7247890" cy="2958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>
                <a:sym typeface="+mn-ea"/>
              </a:rPr>
              <a:t>TensorBoard</a:t>
            </a:r>
            <a:r>
              <a:rPr lang="zh-CN" altLang="en-US" b="1">
                <a:sym typeface="+mn-ea"/>
              </a:rPr>
              <a:t>的使用流程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TensorBoard</a:t>
            </a:r>
            <a:r>
              <a:rPr lang="zh-CN" altLang="en-US">
                <a:sym typeface="+mn-ea"/>
              </a:rPr>
              <a:t>的数据来自于</a:t>
            </a:r>
            <a:r>
              <a:rPr lang="en-US" altLang="zh-CN">
                <a:sym typeface="+mn-ea"/>
              </a:rPr>
              <a:t>logdir</a:t>
            </a:r>
            <a:r>
              <a:rPr lang="zh-CN" altLang="en-US">
                <a:sym typeface="+mn-ea"/>
              </a:rPr>
              <a:t>目录下的</a:t>
            </a:r>
            <a:r>
              <a:rPr lang="en-US" altLang="zh-CN">
                <a:sym typeface="+mn-ea"/>
              </a:rPr>
              <a:t>EventFIle</a:t>
            </a:r>
            <a:r>
              <a:rPr lang="zh-CN" altLang="en-US">
                <a:sym typeface="+mn-ea"/>
              </a:rPr>
              <a:t>文件。如</a:t>
            </a:r>
            <a:r>
              <a:rPr lang="en-US" altLang="zh-CN">
                <a:sym typeface="+mn-ea"/>
              </a:rPr>
              <a:t>demo</a:t>
            </a:r>
            <a:r>
              <a:rPr lang="zh-CN" altLang="en-US">
                <a:sym typeface="+mn-ea"/>
              </a:rPr>
              <a:t>中所示，需要在</a:t>
            </a:r>
            <a:r>
              <a:rPr lang="en-US" altLang="zh-CN">
                <a:sym typeface="+mn-ea"/>
              </a:rPr>
              <a:t>TensorFlow</a:t>
            </a:r>
            <a:r>
              <a:rPr lang="zh-CN" altLang="en-US">
                <a:sym typeface="+mn-ea"/>
              </a:rPr>
              <a:t>程序中生成数据，写入</a:t>
            </a:r>
            <a:r>
              <a:rPr lang="en-US" altLang="zh-CN">
                <a:sym typeface="+mn-ea"/>
              </a:rPr>
              <a:t>EventFIle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1397000" y="3289300"/>
            <a:ext cx="1129665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SummaryOps</a:t>
            </a:r>
            <a:endParaRPr lang="en-US" altLang="zh-CN"/>
          </a:p>
        </p:txBody>
      </p:sp>
      <p:sp>
        <p:nvSpPr>
          <p:cNvPr id="13" name="流程图: 过程 12"/>
          <p:cNvSpPr/>
          <p:nvPr/>
        </p:nvSpPr>
        <p:spPr>
          <a:xfrm>
            <a:off x="1504315" y="4381500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Graph</a:t>
            </a:r>
            <a:endParaRPr lang="en-US" altLang="zh-CN"/>
          </a:p>
        </p:txBody>
      </p:sp>
      <p:sp>
        <p:nvSpPr>
          <p:cNvPr id="14" name="流程图: 过程 13"/>
          <p:cNvSpPr/>
          <p:nvPr/>
        </p:nvSpPr>
        <p:spPr>
          <a:xfrm>
            <a:off x="3263900" y="390080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15" name="流程图: 过程 14"/>
          <p:cNvSpPr/>
          <p:nvPr/>
        </p:nvSpPr>
        <p:spPr>
          <a:xfrm>
            <a:off x="4948555" y="3900805"/>
            <a:ext cx="11049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FileWriter</a:t>
            </a:r>
            <a:endParaRPr lang="en-US" altLang="zh-CN"/>
          </a:p>
        </p:txBody>
      </p:sp>
      <p:sp>
        <p:nvSpPr>
          <p:cNvPr id="16" name="流程图: 过程 15"/>
          <p:cNvSpPr/>
          <p:nvPr/>
        </p:nvSpPr>
        <p:spPr>
          <a:xfrm>
            <a:off x="6959600" y="390080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</a:t>
            </a:r>
            <a:endParaRPr lang="en-US" altLang="zh-CN"/>
          </a:p>
          <a:p>
            <a:pPr algn="ctr"/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17" name="流程图: 过程 16"/>
          <p:cNvSpPr/>
          <p:nvPr/>
        </p:nvSpPr>
        <p:spPr>
          <a:xfrm>
            <a:off x="9321800" y="390080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TensorBoard</a:t>
            </a:r>
            <a:endParaRPr lang="en-US" altLang="zh-CN"/>
          </a:p>
        </p:txBody>
      </p:sp>
      <p:cxnSp>
        <p:nvCxnSpPr>
          <p:cNvPr id="18" name="肘形连接符 17"/>
          <p:cNvCxnSpPr>
            <a:stCxn id="11" idx="3"/>
            <a:endCxn id="14" idx="1"/>
          </p:cNvCxnSpPr>
          <p:nvPr/>
        </p:nvCxnSpPr>
        <p:spPr>
          <a:xfrm>
            <a:off x="2526665" y="3595370"/>
            <a:ext cx="737235" cy="611505"/>
          </a:xfrm>
          <a:prstGeom prst="bent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3" idx="3"/>
          </p:cNvCxnSpPr>
          <p:nvPr/>
        </p:nvCxnSpPr>
        <p:spPr>
          <a:xfrm flipV="1">
            <a:off x="2418715" y="4206875"/>
            <a:ext cx="708660" cy="4806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3"/>
            <a:endCxn id="15" idx="1"/>
          </p:cNvCxnSpPr>
          <p:nvPr/>
        </p:nvCxnSpPr>
        <p:spPr>
          <a:xfrm>
            <a:off x="4178300" y="4206875"/>
            <a:ext cx="770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3"/>
            <a:endCxn id="16" idx="1"/>
          </p:cNvCxnSpPr>
          <p:nvPr/>
        </p:nvCxnSpPr>
        <p:spPr>
          <a:xfrm>
            <a:off x="6053455" y="4206875"/>
            <a:ext cx="906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17" idx="1"/>
          </p:cNvCxnSpPr>
          <p:nvPr/>
        </p:nvCxnSpPr>
        <p:spPr>
          <a:xfrm>
            <a:off x="7874000" y="4206875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b="1"/>
              <a:t>TensorBoard</a:t>
            </a:r>
            <a:r>
              <a:rPr lang="zh-CN" altLang="en-US" b="1"/>
              <a:t>的使用流程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en-US" altLang="zh-CN"/>
              <a:t>TensorBoard</a:t>
            </a:r>
            <a:r>
              <a:rPr lang="zh-CN" altLang="en-US"/>
              <a:t>的</a:t>
            </a:r>
            <a:r>
              <a:rPr lang="en-US" altLang="zh-CN"/>
              <a:t>API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219200" y="2971165"/>
          <a:ext cx="9282430" cy="3062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135"/>
                <a:gridCol w="6678295"/>
              </a:tblGrid>
              <a:tr h="437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API</a:t>
                      </a:r>
                      <a:endParaRPr lang="en-US" altLang="zh-CN"/>
                    </a:p>
                  </a:txBody>
                  <a:tcPr/>
                </a:tc>
              </a:tr>
              <a:tr h="437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添加记录节点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tf.summary.scalar/image/histogram()</a:t>
                      </a:r>
                      <a:endParaRPr lang="zh-CN" altLang="en-US"/>
                    </a:p>
                  </a:txBody>
                  <a:tcPr/>
                </a:tc>
              </a:tr>
              <a:tr h="437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汇总记录节点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merged = tf.summary.merge_all()</a:t>
                      </a:r>
                      <a:endParaRPr lang="zh-CN" altLang="en-US"/>
                    </a:p>
                  </a:txBody>
                  <a:tcPr/>
                </a:tc>
              </a:tr>
              <a:tr h="437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运行汇总节点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summary = sess.run(merged)</a:t>
                      </a:r>
                      <a:endParaRPr lang="zh-CN" altLang="en-US"/>
                    </a:p>
                  </a:txBody>
                  <a:tcPr/>
                </a:tc>
              </a:tr>
              <a:tr h="437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日志书写器实例化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summary_writer = tf.summary.FileWriter(logdir, graph=sess.graph)</a:t>
                      </a:r>
                      <a:endParaRPr lang="zh-CN" altLang="en-US"/>
                    </a:p>
                  </a:txBody>
                  <a:tcPr/>
                </a:tc>
              </a:tr>
              <a:tr h="437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将汇总日志写入文件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summary_writer.add_summary(summary, global_step=i)</a:t>
                      </a:r>
                      <a:endParaRPr lang="zh-CN" altLang="en-US"/>
                    </a:p>
                  </a:txBody>
                  <a:tcPr/>
                </a:tc>
              </a:tr>
              <a:tr h="437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关闭志书写器实例对象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summary_writer.</a:t>
                      </a:r>
                      <a:r>
                        <a:rPr lang="en-US" altLang="zh-CN" sz="1800">
                          <a:sym typeface="+mn-ea"/>
                        </a:rPr>
                        <a:t>close</a:t>
                      </a:r>
                      <a:r>
                        <a:rPr lang="zh-CN" altLang="en-US" sz="1800">
                          <a:sym typeface="+mn-ea"/>
                        </a:rPr>
                        <a:t>()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5032</Words>
  <Application>WPS 演示</Application>
  <PresentationFormat>宽屏</PresentationFormat>
  <Paragraphs>262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神经网络可视化与TensorBoard</vt:lpstr>
      <vt:lpstr>神经网络的缺陷</vt:lpstr>
      <vt:lpstr>神经网络的缺陷</vt:lpstr>
      <vt:lpstr>TensorBoard简介</vt:lpstr>
      <vt:lpstr>TensorBoard的体验(服务器端)</vt:lpstr>
      <vt:lpstr>TensorBoard的体验(客户端)</vt:lpstr>
      <vt:lpstr>TensorBoard的体验(客户端)</vt:lpstr>
      <vt:lpstr>TensorBoard的使用流程</vt:lpstr>
      <vt:lpstr>TensorBoard的使用流程</vt:lpstr>
      <vt:lpstr>TensorBoard的使用</vt:lpstr>
      <vt:lpstr>TensorBoard的使用（输入数据）</vt:lpstr>
      <vt:lpstr>TensorBoard的使用（输入数据）</vt:lpstr>
      <vt:lpstr>Projector背后的知识</vt:lpstr>
      <vt:lpstr>TensorBoard的使用（模型评估）</vt:lpstr>
      <vt:lpstr>TensorBoard的使用（模型计算图）</vt:lpstr>
      <vt:lpstr>TensorBoard的使用（模型计算图）</vt:lpstr>
      <vt:lpstr>TensorBoard的使用（模型参数）</vt:lpstr>
      <vt:lpstr>TensorBoard的使用（模型参数）</vt:lpstr>
      <vt:lpstr>TensorBoard背后的统计学指标</vt:lpstr>
      <vt:lpstr>TensorBoard背后的统计学指标</vt:lpstr>
      <vt:lpstr>TensorBoard背后的统计学指标</vt:lpstr>
      <vt:lpstr>实验一（简单mnist）</vt:lpstr>
      <vt:lpstr>实验一（简单mnist）</vt:lpstr>
      <vt:lpstr>实验一（简单mnist）</vt:lpstr>
      <vt:lpstr>实验二（使用多层网络的mnist）</vt:lpstr>
      <vt:lpstr>实验二（使用多层网络的mnist）</vt:lpstr>
      <vt:lpstr>实验二（使用多层网络的mnist）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hello</dc:creator>
  <cp:lastModifiedBy>10156314</cp:lastModifiedBy>
  <cp:revision>293</cp:revision>
  <dcterms:created xsi:type="dcterms:W3CDTF">2018-08-12T14:17:00Z</dcterms:created>
  <dcterms:modified xsi:type="dcterms:W3CDTF">2018-08-21T01:16:15Z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2052-10.8.0.5918</vt:lpwstr>
  </property>
</Properties>
</file>