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1473078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0:34:03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600FC-706E-4E4B-8F52-82C1037F4F3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2E9AC-1B3C-D141-BEDF-E4AF899D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User cases</a:t>
            </a:r>
          </a:p>
          <a:p>
            <a:pPr marL="228600" indent="-228600">
              <a:buAutoNum type="arabicPeriod"/>
            </a:pPr>
            <a:r>
              <a:rPr lang="en-US" sz="1200" dirty="0"/>
              <a:t>Collective health metrics in AHA to detect anomaly;</a:t>
            </a:r>
          </a:p>
          <a:p>
            <a:pPr marL="228600" indent="-228600">
              <a:buAutoNum type="arabicPeriod"/>
            </a:pPr>
            <a:r>
              <a:rPr lang="en-US" sz="1200" dirty="0"/>
              <a:t>Health Arbitrator in AHD to detect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1347-2F7B-FF4F-B486-51406C33E0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C74A-4AA6-E1AB-2B4E-55F7E5CC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6C796-D229-2299-1E3F-7FDD167B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AFE9-C6E8-45F1-3AE4-5DB05E9E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1D57-C270-3EDE-25D6-F2352402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4491-3D9F-8974-79C5-980276D7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4A7-32DC-45D0-0652-443F9BFD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FF245-7816-B8B5-6F61-1DBC4A8D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20E1-32F6-C62F-B29E-8EE78991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9B1F-BB50-B989-627B-ACFEFDBC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F416-8540-44C8-EC6A-51D34DE8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6D1DE-6F28-6EBF-0784-3CE97B43D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8464D-7E96-7A2F-5020-5C79F439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A45E-F6B7-9881-7020-EF5B6101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066E-A845-35D5-808D-16B02E2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868A-E477-6DB3-3A43-244DB77F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4205-9CD5-7CB0-3FCD-941D5C9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FF56-333B-C95E-9F3B-6B912AFE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6A11-995E-2803-2E96-06901153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7C0E-B70E-DB6B-C64F-3B3245F6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D2A9-4BAC-3697-0013-78B42A0D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78BC-A892-9704-4DCC-94CB73F9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353E-096E-49F6-D88D-BB04A408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9AA7-53E9-3BF0-309E-E72DBCE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1099-8CBA-F088-C956-5F54DD0C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08CE-B29A-79FA-F378-B26672A3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6980-41FD-6762-7E60-C6560C9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BAD5-D0DC-63F0-0845-F41ADB876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E659-7BAF-944D-D8B1-71A458004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3FD5-FFE7-A516-620A-869F956D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4F62A-60DE-0233-9C04-EB292596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9498D-00C5-9F69-A4E0-72725B27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489-678A-8FE7-9028-A6756083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2AA3-3259-5B7E-7B5F-ED60F586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2ED62-1D0B-8B8F-FBD7-0A7F0C52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D1B5-137B-FD70-7B75-3755C9730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4EEBC-8380-60E9-8C0E-2A1EF0656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E48D4-E101-0822-94EC-056D5812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FF7BC-E4B4-CB3C-E770-BCF42679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B24D-298C-5FAA-4A71-869FBE5D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077B-232F-A706-B8DD-A9D027BB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96F2B-D61B-F2F7-3026-9AC1FEE0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4C824-A12D-9F84-CF32-42EA42D1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B709-4084-9C93-1820-958C75F5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B3B87-28DE-4417-D8B6-85C6A23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6D15-7FE2-3F54-436D-C227AA0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2DDC6-822D-02BF-C487-C19F0A08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9D86-A682-F437-2A59-F22D089F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4BEA-76A7-603F-B069-9DB1D88B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AF8E-C4F2-C9ED-C10B-F125F5A8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E13A-84D5-D9F0-0057-FB915ED3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AF9B-7445-A358-6E9F-1F26A502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0D6D-278E-4520-018D-991453EB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8279-1E57-F2D2-F73D-F4C02C10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CDF85-842A-9124-3F60-0E89D0B7D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BC059-A291-36C6-D09F-29E0C440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534A-0D9C-B7BE-FA13-E0B1AF8A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8D1A-9636-B6B4-B274-AF31E1E1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89D06-EF5B-5DFD-9CFF-B8EDDEF3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653FC-1928-A1AA-2C7B-01EB81F5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25CB0-BEDE-8C1E-3208-192B7FF8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A7C3-A0A3-EC56-E1B5-D9F37C00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4A33-F67B-C6BC-EB48-4ABA5F155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F1D1-8386-7022-1C2B-C8DBEDBE1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824A-1740-9585-FBBE-E9462856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Arion Health framework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DFD27-79BE-830F-B382-720DAF3D9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 Yue</a:t>
            </a:r>
          </a:p>
          <a:p>
            <a:r>
              <a:rPr lang="en-US" dirty="0"/>
              <a:t>4/2022</a:t>
            </a:r>
          </a:p>
        </p:txBody>
      </p:sp>
    </p:spTree>
    <p:extLst>
      <p:ext uri="{BB962C8B-B14F-4D97-AF65-F5344CB8AC3E}">
        <p14:creationId xmlns:p14="http://schemas.microsoft.com/office/powerpoint/2010/main" val="390245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79831F-408A-9B48-B0C8-2EAC1CB8A729}"/>
              </a:ext>
            </a:extLst>
          </p:cNvPr>
          <p:cNvSpPr txBox="1"/>
          <p:nvPr/>
        </p:nvSpPr>
        <p:spPr>
          <a:xfrm>
            <a:off x="452486" y="134678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Arion Health/Anomaly check framework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64B5B0-C31E-BF4B-AA3C-B96C9DB57A71}"/>
              </a:ext>
            </a:extLst>
          </p:cNvPr>
          <p:cNvSpPr txBox="1"/>
          <p:nvPr/>
        </p:nvSpPr>
        <p:spPr>
          <a:xfrm>
            <a:off x="5590406" y="108797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6875D0-5F10-7942-985C-D744993C0C71}"/>
              </a:ext>
            </a:extLst>
          </p:cNvPr>
          <p:cNvSpPr txBox="1"/>
          <p:nvPr/>
        </p:nvSpPr>
        <p:spPr>
          <a:xfrm>
            <a:off x="452486" y="504010"/>
            <a:ext cx="8472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j-lt"/>
              </a:rPr>
              <a:t>Key components</a:t>
            </a:r>
            <a:endParaRPr lang="en-US" sz="900" dirty="0"/>
          </a:p>
          <a:p>
            <a:endParaRPr lang="en-US" sz="1200" b="1" dirty="0">
              <a:solidFill>
                <a:srgbClr val="002060"/>
              </a:solidFill>
            </a:endParaRPr>
          </a:p>
          <a:p>
            <a:r>
              <a:rPr lang="en-US" sz="1200" b="1" dirty="0" err="1">
                <a:solidFill>
                  <a:srgbClr val="002060"/>
                </a:solidFill>
              </a:rPr>
              <a:t>eBPF</a:t>
            </a:r>
            <a:r>
              <a:rPr lang="en-US" sz="1200" b="1" dirty="0">
                <a:solidFill>
                  <a:srgbClr val="002060"/>
                </a:solidFill>
              </a:rPr>
              <a:t> probes</a:t>
            </a:r>
            <a:r>
              <a:rPr lang="en-US" sz="1200" dirty="0"/>
              <a:t>: A set of </a:t>
            </a:r>
            <a:r>
              <a:rPr lang="en-US" sz="1200" dirty="0" err="1"/>
              <a:t>eBPF</a:t>
            </a:r>
            <a:r>
              <a:rPr lang="en-US" sz="1200" dirty="0"/>
              <a:t> probes. Core ones are pre-installed, others can be dynamically deployed based on needs change.</a:t>
            </a:r>
          </a:p>
          <a:p>
            <a:endParaRPr lang="en-US" sz="1200" dirty="0"/>
          </a:p>
          <a:p>
            <a:r>
              <a:rPr lang="en-US" sz="1200" b="1" dirty="0"/>
              <a:t>Arion Health Agent(AHA)</a:t>
            </a:r>
            <a:r>
              <a:rPr lang="en-US" sz="1200" dirty="0"/>
              <a:t>: installed per host. It takes events from AHD and deploys </a:t>
            </a:r>
            <a:r>
              <a:rPr lang="en-US" sz="1200" dirty="0" err="1"/>
              <a:t>eBPF</a:t>
            </a:r>
            <a:r>
              <a:rPr lang="en-US" sz="1200" dirty="0"/>
              <a:t> probes to collect and analysis selective data and send triggered events over to AHD.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F28D61-B7FF-9449-B878-469984440F58}"/>
              </a:ext>
            </a:extLst>
          </p:cNvPr>
          <p:cNvGrpSpPr/>
          <p:nvPr/>
        </p:nvGrpSpPr>
        <p:grpSpPr>
          <a:xfrm>
            <a:off x="6535927" y="2121886"/>
            <a:ext cx="2485046" cy="4478753"/>
            <a:chOff x="452487" y="2419550"/>
            <a:chExt cx="2107025" cy="408005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02B013-027A-C94F-891E-530B1E9E1C60}"/>
                </a:ext>
              </a:extLst>
            </p:cNvPr>
            <p:cNvGrpSpPr/>
            <p:nvPr/>
          </p:nvGrpSpPr>
          <p:grpSpPr>
            <a:xfrm>
              <a:off x="452487" y="2419550"/>
              <a:ext cx="2107025" cy="4080059"/>
              <a:chOff x="7301511" y="2439627"/>
              <a:chExt cx="2107025" cy="4080059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6313E7F-CB48-7D47-8765-9A9677F5E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2076" y="4230308"/>
                <a:ext cx="0" cy="864835"/>
              </a:xfrm>
              <a:prstGeom prst="straightConnector1">
                <a:avLst/>
              </a:prstGeom>
              <a:ln w="15875">
                <a:prstDash val="solid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883008E-5D81-834F-A7FB-9AF4C8DE7362}"/>
                  </a:ext>
                </a:extLst>
              </p:cNvPr>
              <p:cNvSpPr/>
              <p:nvPr/>
            </p:nvSpPr>
            <p:spPr>
              <a:xfrm>
                <a:off x="7509733" y="4889894"/>
                <a:ext cx="1739162" cy="1562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840EE19-F492-DA4E-A959-6629755DAB4D}"/>
                  </a:ext>
                </a:extLst>
              </p:cNvPr>
              <p:cNvSpPr/>
              <p:nvPr/>
            </p:nvSpPr>
            <p:spPr>
              <a:xfrm>
                <a:off x="7462157" y="4940354"/>
                <a:ext cx="1739162" cy="15288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30BA12FC-8761-004A-BD2E-7774D4265471}"/>
                      </a:ext>
                    </a:extLst>
                  </p14:cNvPr>
                  <p14:cNvContentPartPr/>
                  <p14:nvPr/>
                </p14:nvContentPartPr>
                <p14:xfrm>
                  <a:off x="7301511" y="2439627"/>
                  <a:ext cx="360" cy="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30BA12FC-8761-004A-BD2E-7774D426547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297191" y="2435307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835ACA-F6C0-E543-885E-FF18A87919FC}"/>
                  </a:ext>
                </a:extLst>
              </p:cNvPr>
              <p:cNvSpPr/>
              <p:nvPr/>
            </p:nvSpPr>
            <p:spPr>
              <a:xfrm>
                <a:off x="7393675" y="3238379"/>
                <a:ext cx="1907770" cy="98190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2B056D-B8C3-5E41-9A4E-BE601C55C36B}"/>
                  </a:ext>
                </a:extLst>
              </p:cNvPr>
              <p:cNvSpPr/>
              <p:nvPr/>
            </p:nvSpPr>
            <p:spPr>
              <a:xfrm>
                <a:off x="7393674" y="3117813"/>
                <a:ext cx="695258" cy="1774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D1E27C-04CC-AC4E-8352-1EF8D0ECD661}"/>
                  </a:ext>
                </a:extLst>
              </p:cNvPr>
              <p:cNvSpPr txBox="1"/>
              <p:nvPr/>
            </p:nvSpPr>
            <p:spPr>
              <a:xfrm>
                <a:off x="8557316" y="3009721"/>
                <a:ext cx="8512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B050"/>
                    </a:solidFill>
                  </a:rPr>
                  <a:t>ArionMaster</a:t>
                </a:r>
                <a:endParaRPr lang="en-US" sz="900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E305433-3659-FE47-98A7-B77EAF7FECEB}"/>
                  </a:ext>
                </a:extLst>
              </p:cNvPr>
              <p:cNvGrpSpPr/>
              <p:nvPr/>
            </p:nvGrpSpPr>
            <p:grpSpPr>
              <a:xfrm>
                <a:off x="7314282" y="4664306"/>
                <a:ext cx="1818554" cy="1855380"/>
                <a:chOff x="960616" y="4598318"/>
                <a:chExt cx="1818554" cy="185538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8AC054F-3338-A34E-BC88-B30E04E72400}"/>
                    </a:ext>
                  </a:extLst>
                </p:cNvPr>
                <p:cNvGrpSpPr/>
                <p:nvPr/>
              </p:nvGrpSpPr>
              <p:grpSpPr>
                <a:xfrm>
                  <a:off x="1040008" y="4923537"/>
                  <a:ext cx="1739162" cy="1530161"/>
                  <a:chOff x="5579401" y="4651663"/>
                  <a:chExt cx="1097270" cy="1310937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BA4688F-B569-4E41-B35E-937BDE422AB3}"/>
                      </a:ext>
                    </a:extLst>
                  </p:cNvPr>
                  <p:cNvSpPr/>
                  <p:nvPr/>
                </p:nvSpPr>
                <p:spPr>
                  <a:xfrm>
                    <a:off x="5579401" y="4651663"/>
                    <a:ext cx="1097270" cy="131093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 Single Corner Rectangle 43">
                    <a:extLst>
                      <a:ext uri="{FF2B5EF4-FFF2-40B4-BE49-F238E27FC236}">
                        <a16:creationId xmlns:a16="http://schemas.microsoft.com/office/drawing/2014/main" id="{37F93711-95F8-7D4A-9960-2C4415EF4BAA}"/>
                      </a:ext>
                    </a:extLst>
                  </p:cNvPr>
                  <p:cNvSpPr/>
                  <p:nvPr/>
                </p:nvSpPr>
                <p:spPr>
                  <a:xfrm>
                    <a:off x="5630786" y="5773354"/>
                    <a:ext cx="818760" cy="160468"/>
                  </a:xfrm>
                  <a:prstGeom prst="round1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XDP/</a:t>
                    </a:r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eBPF</a:t>
                    </a:r>
                    <a:r>
                      <a:rPr lang="en-US" sz="800" dirty="0">
                        <a:solidFill>
                          <a:schemeClr val="tx1"/>
                        </a:solidFill>
                      </a:rPr>
                      <a:t> Probes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D4125CD-9F29-7342-9943-85F710076A20}"/>
                      </a:ext>
                    </a:extLst>
                  </p:cNvPr>
                  <p:cNvSpPr/>
                  <p:nvPr/>
                </p:nvSpPr>
                <p:spPr>
                  <a:xfrm>
                    <a:off x="6081250" y="4715924"/>
                    <a:ext cx="534495" cy="22989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>
                        <a:solidFill>
                          <a:schemeClr val="tx1"/>
                        </a:solidFill>
                      </a:rPr>
                      <a:t>Arion Health Agent(AHA)</a:t>
                    </a: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B826D4-8582-CD4D-B473-381A1013EC1C}"/>
                    </a:ext>
                  </a:extLst>
                </p:cNvPr>
                <p:cNvSpPr txBox="1"/>
                <p:nvPr/>
              </p:nvSpPr>
              <p:spPr>
                <a:xfrm>
                  <a:off x="960616" y="4598318"/>
                  <a:ext cx="75282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>
                      <a:solidFill>
                        <a:srgbClr val="00B050"/>
                      </a:solidFill>
                    </a:rPr>
                    <a:t>ArionWings</a:t>
                  </a:r>
                  <a:endParaRPr lang="en-US" sz="9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BC727E-8187-0141-8009-BF802A11144E}"/>
                  </a:ext>
                </a:extLst>
              </p:cNvPr>
              <p:cNvSpPr/>
              <p:nvPr/>
            </p:nvSpPr>
            <p:spPr>
              <a:xfrm>
                <a:off x="7393674" y="2673787"/>
                <a:ext cx="453249" cy="1456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CLI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C3F64C7-88BE-E849-A996-B54B8A51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6069" y="4220281"/>
                <a:ext cx="0" cy="861081"/>
              </a:xfrm>
              <a:prstGeom prst="straightConnector1">
                <a:avLst/>
              </a:prstGeom>
              <a:ln w="19050">
                <a:prstDash val="solid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E5C9392-40C0-F547-BC92-0799DF1CFA14}"/>
                </a:ext>
              </a:extLst>
            </p:cNvPr>
            <p:cNvSpPr/>
            <p:nvPr/>
          </p:nvSpPr>
          <p:spPr>
            <a:xfrm>
              <a:off x="656633" y="5609175"/>
              <a:ext cx="771238" cy="1478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eBPF</a:t>
              </a:r>
              <a:r>
                <a:rPr lang="en-US" sz="800" dirty="0"/>
                <a:t> probe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5BB8D7-6DF9-7B44-8801-33C001AFECD5}"/>
                </a:ext>
              </a:extLst>
            </p:cNvPr>
            <p:cNvSpPr/>
            <p:nvPr/>
          </p:nvSpPr>
          <p:spPr>
            <a:xfrm>
              <a:off x="647424" y="5927878"/>
              <a:ext cx="734662" cy="1478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eBPF</a:t>
              </a:r>
              <a:r>
                <a:rPr lang="en-US" sz="800" dirty="0"/>
                <a:t> probe n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A3B57B-3DA8-DA4E-93FC-69DD8831C8E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1747687" y="5312789"/>
              <a:ext cx="18288" cy="9784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0E5E43-26AD-FA44-8930-1750AF84F80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1427871" y="5683103"/>
              <a:ext cx="335181" cy="28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A072C0F-C887-C745-8211-D15994EB5578}"/>
                </a:ext>
              </a:extLst>
            </p:cNvPr>
            <p:cNvCxnSpPr/>
            <p:nvPr/>
          </p:nvCxnSpPr>
          <p:spPr>
            <a:xfrm>
              <a:off x="1358554" y="6022834"/>
              <a:ext cx="392873" cy="71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A59D93-3FE8-2C49-AA13-F1CD00D21060}"/>
                </a:ext>
              </a:extLst>
            </p:cNvPr>
            <p:cNvSpPr txBox="1"/>
            <p:nvPr/>
          </p:nvSpPr>
          <p:spPr>
            <a:xfrm>
              <a:off x="980548" y="3421014"/>
              <a:ext cx="1375487" cy="7892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5636DC6-9010-D446-AD09-D42FA76F4857}"/>
                </a:ext>
              </a:extLst>
            </p:cNvPr>
            <p:cNvSpPr txBox="1"/>
            <p:nvPr/>
          </p:nvSpPr>
          <p:spPr>
            <a:xfrm>
              <a:off x="1623537" y="3472083"/>
              <a:ext cx="652184" cy="30841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Health storage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10D1121-2BEA-E444-AA14-C987F9B89CEA}"/>
                </a:ext>
              </a:extLst>
            </p:cNvPr>
            <p:cNvSpPr txBox="1"/>
            <p:nvPr/>
          </p:nvSpPr>
          <p:spPr>
            <a:xfrm>
              <a:off x="1635368" y="3846684"/>
              <a:ext cx="652184" cy="30841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Event dispatcher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AFE7E5-DD5D-C44C-B21F-CEF739B729D0}"/>
                </a:ext>
              </a:extLst>
            </p:cNvPr>
            <p:cNvSpPr txBox="1"/>
            <p:nvPr/>
          </p:nvSpPr>
          <p:spPr>
            <a:xfrm>
              <a:off x="997899" y="3861650"/>
              <a:ext cx="578966" cy="30841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Health Arbitrator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4F63B-9291-5C42-AC9C-29BCCDE35E46}"/>
                </a:ext>
              </a:extLst>
            </p:cNvPr>
            <p:cNvSpPr txBox="1"/>
            <p:nvPr/>
          </p:nvSpPr>
          <p:spPr>
            <a:xfrm>
              <a:off x="997899" y="3472828"/>
              <a:ext cx="590182" cy="30841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Query processor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AA5A3C6-04D2-FC41-90F6-AEBE343A9C0C}"/>
                </a:ext>
              </a:extLst>
            </p:cNvPr>
            <p:cNvSpPr txBox="1"/>
            <p:nvPr/>
          </p:nvSpPr>
          <p:spPr>
            <a:xfrm>
              <a:off x="1076897" y="3297809"/>
              <a:ext cx="1206696" cy="19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Arion Health Detector(AHD)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4D0A766-468D-864D-A65A-41B66E795FF5}"/>
              </a:ext>
            </a:extLst>
          </p:cNvPr>
          <p:cNvSpPr txBox="1"/>
          <p:nvPr/>
        </p:nvSpPr>
        <p:spPr>
          <a:xfrm>
            <a:off x="433337" y="1896847"/>
            <a:ext cx="5990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Arion Health Detector(AHD</a:t>
            </a:r>
            <a:r>
              <a:rPr lang="en-US" sz="1200" dirty="0"/>
              <a:t>): installed per cluster. It consists of query processor; event dispatcher, event collector, health table: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Query processor: </a:t>
            </a:r>
            <a:r>
              <a:rPr lang="en-US" sz="1200" dirty="0"/>
              <a:t>analysis query to form into various events for event dispatcher; or response with health items as requested;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Event dispatcher: </a:t>
            </a:r>
            <a:r>
              <a:rPr lang="en-US" sz="1200" dirty="0"/>
              <a:t>dispatch events to AHA;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Health Arbitrator:  </a:t>
            </a:r>
            <a:r>
              <a:rPr lang="en-US" sz="1200" dirty="0"/>
              <a:t>collect triggered events from AHA and stored in Health storage; analyze triggered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Health storage: </a:t>
            </a:r>
            <a:r>
              <a:rPr lang="en-US" sz="1200" dirty="0"/>
              <a:t>store current and histogram of cluster health info.</a:t>
            </a:r>
          </a:p>
          <a:p>
            <a:endParaRPr lang="en-US" sz="1200" dirty="0"/>
          </a:p>
          <a:p>
            <a:r>
              <a:rPr lang="en-US" sz="1200" b="1" dirty="0"/>
              <a:t>API</a:t>
            </a:r>
            <a:r>
              <a:rPr lang="en-US" sz="1200" dirty="0"/>
              <a:t> : A set of APIs for health check definition and health query for CLI to use.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0CECA5-4571-3642-A6A5-066620CFE306}"/>
              </a:ext>
            </a:extLst>
          </p:cNvPr>
          <p:cNvSpPr txBox="1"/>
          <p:nvPr/>
        </p:nvSpPr>
        <p:spPr>
          <a:xfrm>
            <a:off x="433337" y="3890812"/>
            <a:ext cx="5818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goals:</a:t>
            </a:r>
          </a:p>
          <a:p>
            <a:pPr marL="228600" indent="-228600">
              <a:buAutoNum type="arabicPeriod"/>
            </a:pPr>
            <a:r>
              <a:rPr lang="en-US" sz="1200" dirty="0"/>
              <a:t>Able to define health monitoring events and deploy them;</a:t>
            </a:r>
          </a:p>
          <a:p>
            <a:pPr marL="228600" indent="-228600">
              <a:buAutoNum type="arabicPeriod"/>
            </a:pPr>
            <a:r>
              <a:rPr lang="en-US" sz="1200" dirty="0"/>
              <a:t>Able to install </a:t>
            </a:r>
            <a:r>
              <a:rPr lang="en-US" sz="1200" dirty="0" err="1"/>
              <a:t>eBPF</a:t>
            </a:r>
            <a:r>
              <a:rPr lang="en-US" sz="1200" dirty="0"/>
              <a:t> probes and collect health data and trigger events at AHA;</a:t>
            </a:r>
          </a:p>
          <a:p>
            <a:pPr marL="228600" indent="-228600">
              <a:buAutoNum type="arabicPeriod"/>
            </a:pPr>
            <a:r>
              <a:rPr lang="en-US" sz="1200" dirty="0"/>
              <a:t>Able to collect triggered events and store in Health storage;</a:t>
            </a:r>
          </a:p>
          <a:p>
            <a:pPr marL="228600" indent="-228600">
              <a:buAutoNum type="arabicPeriod"/>
            </a:pPr>
            <a:r>
              <a:rPr lang="en-US" sz="1200" dirty="0"/>
              <a:t>Able to query health info via CLI for other components in cluster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r>
              <a:rPr lang="en-US" sz="1200" b="1" dirty="0"/>
              <a:t>What’s the difference?</a:t>
            </a:r>
          </a:p>
          <a:p>
            <a:pPr marL="228600" indent="-228600">
              <a:buAutoNum type="arabicPeriod"/>
            </a:pPr>
            <a:r>
              <a:rPr lang="en-US" sz="1200" dirty="0"/>
              <a:t>Finer monitoring events at edge with faster response instead of pure collecting massive raw telemetry data and slower response</a:t>
            </a:r>
          </a:p>
          <a:p>
            <a:pPr marL="228600" indent="-228600">
              <a:buAutoNum type="arabicPeriod"/>
            </a:pPr>
            <a:r>
              <a:rPr lang="en-US" sz="1200" dirty="0"/>
              <a:t> dynamic event creation and injection, allow adding AI into the equation;</a:t>
            </a:r>
          </a:p>
          <a:p>
            <a:endParaRPr lang="en-US" sz="1200" dirty="0"/>
          </a:p>
          <a:p>
            <a:r>
              <a:rPr lang="en-US" sz="1200" b="1" dirty="0"/>
              <a:t>What monitor metrics to start</a:t>
            </a:r>
            <a:r>
              <a:rPr lang="en-US" sz="1200" dirty="0"/>
              <a:t>? </a:t>
            </a:r>
          </a:p>
          <a:p>
            <a:pPr marL="228600" indent="-228600">
              <a:buAutoNum type="arabicPeriod"/>
            </a:pPr>
            <a:r>
              <a:rPr lang="en-US" sz="1200" dirty="0"/>
              <a:t>network telemetry; </a:t>
            </a:r>
          </a:p>
          <a:p>
            <a:pPr marL="228600" indent="-228600">
              <a:buAutoNum type="arabicPeriod"/>
            </a:pPr>
            <a:r>
              <a:rPr lang="en-US" sz="1200" dirty="0"/>
              <a:t>generic node health info.</a:t>
            </a:r>
          </a:p>
        </p:txBody>
      </p:sp>
    </p:spTree>
    <p:extLst>
      <p:ext uri="{BB962C8B-B14F-4D97-AF65-F5344CB8AC3E}">
        <p14:creationId xmlns:p14="http://schemas.microsoft.com/office/powerpoint/2010/main" val="173273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327</Words>
  <Application>Microsoft Macintosh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Arion Health framework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Arion Health framework </dc:title>
  <dc:creator>Wei Yue</dc:creator>
  <cp:lastModifiedBy>Wei Yue</cp:lastModifiedBy>
  <cp:revision>1</cp:revision>
  <dcterms:created xsi:type="dcterms:W3CDTF">2022-04-21T23:34:44Z</dcterms:created>
  <dcterms:modified xsi:type="dcterms:W3CDTF">2022-04-21T23:43:14Z</dcterms:modified>
</cp:coreProperties>
</file>