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723" r:id="rId1"/>
    <p:sldMasterId id="2147483874" r:id="rId2"/>
  </p:sldMasterIdLst>
  <p:notesMasterIdLst>
    <p:notesMasterId r:id="rId15"/>
  </p:notesMasterIdLst>
  <p:handoutMasterIdLst>
    <p:handoutMasterId r:id="rId16"/>
  </p:handoutMasterIdLst>
  <p:sldIdLst>
    <p:sldId id="274" r:id="rId3"/>
    <p:sldId id="275" r:id="rId4"/>
    <p:sldId id="276" r:id="rId5"/>
    <p:sldId id="256" r:id="rId6"/>
    <p:sldId id="277" r:id="rId7"/>
    <p:sldId id="280" r:id="rId8"/>
    <p:sldId id="281" r:id="rId9"/>
    <p:sldId id="278" r:id="rId10"/>
    <p:sldId id="271" r:id="rId11"/>
    <p:sldId id="279" r:id="rId12"/>
    <p:sldId id="282" r:id="rId13"/>
    <p:sldId id="284" r:id="rId14"/>
  </p:sldIdLst>
  <p:sldSz cx="12192000" cy="6858000"/>
  <p:notesSz cx="6858000" cy="9144000"/>
  <p:embeddedFontLst>
    <p:embeddedFont>
      <p:font typeface="方正细谭黑简体" panose="02010600030101010101" charset="-122"/>
      <p:regular r:id="rId17"/>
    </p:embeddedFont>
    <p:embeddedFont>
      <p:font typeface="Agency FB" panose="020B0503020202020204" pitchFamily="34" charset="0"/>
      <p:regular r:id="rId18"/>
      <p:bold r:id="rId19"/>
    </p:embeddedFont>
    <p:embeddedFont>
      <p:font typeface="Calibri" panose="020F050202020403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Light" panose="00000400000000000000" pitchFamily="2" charset="0"/>
      <p:regular r:id="rId28"/>
      <p:italic r:id="rId29"/>
    </p:embeddedFont>
    <p:embeddedFont>
      <p:font typeface="微软雅黑" panose="020B0503020204020204" pitchFamily="34" charset="-122"/>
      <p:regular r:id="rId30"/>
      <p:bold r:id="rId31"/>
    </p:embeddedFont>
  </p:embeddedFontLst>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010101"/>
    <a:srgbClr val="0B1412"/>
    <a:srgbClr val="021113"/>
    <a:srgbClr val="F0F2F5"/>
    <a:srgbClr val="F8F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6239"/>
  </p:normalViewPr>
  <p:slideViewPr>
    <p:cSldViewPr snapToGrid="0" snapToObjects="1">
      <p:cViewPr varScale="1">
        <p:scale>
          <a:sx n="85" d="100"/>
          <a:sy n="85" d="100"/>
        </p:scale>
        <p:origin x="571" y="58"/>
      </p:cViewPr>
      <p:guideLst>
        <p:guide orient="horz" pos="2160"/>
        <p:guide pos="3840"/>
      </p:guideLst>
    </p:cSldViewPr>
  </p:slideViewPr>
  <p:outlineViewPr>
    <p:cViewPr>
      <p:scale>
        <a:sx n="33" d="100"/>
        <a:sy n="33" d="100"/>
      </p:scale>
      <p:origin x="0" y="-141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2512"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4DFA9-38CF-7D4C-9EB4-7A6A0A01A9C5}" type="datetimeFigureOut">
              <a:rPr lang="en-US" smtClean="0"/>
              <a:t>11/29/2021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C5D27-E275-914C-B9A8-807C55B0069F}" type="slidenum">
              <a:rPr lang="en-US" smtClean="0"/>
              <a:t>‹#›</a:t>
            </a:fld>
            <a:endParaRPr lang="en-US"/>
          </a:p>
        </p:txBody>
      </p:sp>
    </p:spTree>
    <p:extLst>
      <p:ext uri="{BB962C8B-B14F-4D97-AF65-F5344CB8AC3E}">
        <p14:creationId xmlns:p14="http://schemas.microsoft.com/office/powerpoint/2010/main" val="48029849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9CB90-614C-5144-87C1-67812BEDF5FB}"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E7EC0-9BE3-5541-9D76-7DE32A6C9D42}" type="slidenum">
              <a:rPr lang="en-US" smtClean="0"/>
              <a:t>‹#›</a:t>
            </a:fld>
            <a:endParaRPr lang="en-US"/>
          </a:p>
        </p:txBody>
      </p:sp>
    </p:spTree>
    <p:extLst>
      <p:ext uri="{BB962C8B-B14F-4D97-AF65-F5344CB8AC3E}">
        <p14:creationId xmlns:p14="http://schemas.microsoft.com/office/powerpoint/2010/main" val="200110054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t>1</a:t>
            </a:fld>
            <a:endParaRPr lang="en-US"/>
          </a:p>
        </p:txBody>
      </p:sp>
    </p:spTree>
    <p:extLst>
      <p:ext uri="{BB962C8B-B14F-4D97-AF65-F5344CB8AC3E}">
        <p14:creationId xmlns:p14="http://schemas.microsoft.com/office/powerpoint/2010/main" val="392816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t>10</a:t>
            </a:fld>
            <a:endParaRPr lang="en-US"/>
          </a:p>
        </p:txBody>
      </p:sp>
    </p:spTree>
    <p:extLst>
      <p:ext uri="{BB962C8B-B14F-4D97-AF65-F5344CB8AC3E}">
        <p14:creationId xmlns:p14="http://schemas.microsoft.com/office/powerpoint/2010/main" val="3252474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6E7EC0-9BE3-5541-9D76-7DE32A6C9D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058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6E7EC0-9BE3-5541-9D76-7DE32A6C9D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94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t>2</a:t>
            </a:fld>
            <a:endParaRPr lang="en-US"/>
          </a:p>
        </p:txBody>
      </p:sp>
    </p:spTree>
    <p:extLst>
      <p:ext uri="{BB962C8B-B14F-4D97-AF65-F5344CB8AC3E}">
        <p14:creationId xmlns:p14="http://schemas.microsoft.com/office/powerpoint/2010/main" val="9515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t>3</a:t>
            </a:fld>
            <a:endParaRPr lang="en-US"/>
          </a:p>
        </p:txBody>
      </p:sp>
    </p:spTree>
    <p:extLst>
      <p:ext uri="{BB962C8B-B14F-4D97-AF65-F5344CB8AC3E}">
        <p14:creationId xmlns:p14="http://schemas.microsoft.com/office/powerpoint/2010/main" val="244445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t>4</a:t>
            </a:fld>
            <a:endParaRPr lang="en-US"/>
          </a:p>
        </p:txBody>
      </p:sp>
    </p:spTree>
    <p:extLst>
      <p:ext uri="{BB962C8B-B14F-4D97-AF65-F5344CB8AC3E}">
        <p14:creationId xmlns:p14="http://schemas.microsoft.com/office/powerpoint/2010/main" val="124728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t>5</a:t>
            </a:fld>
            <a:endParaRPr lang="en-US"/>
          </a:p>
        </p:txBody>
      </p:sp>
    </p:spTree>
    <p:extLst>
      <p:ext uri="{BB962C8B-B14F-4D97-AF65-F5344CB8AC3E}">
        <p14:creationId xmlns:p14="http://schemas.microsoft.com/office/powerpoint/2010/main" val="325902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6E7EC0-9BE3-5541-9D76-7DE32A6C9D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655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6E7EC0-9BE3-5541-9D76-7DE32A6C9D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9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t>8</a:t>
            </a:fld>
            <a:endParaRPr lang="en-US"/>
          </a:p>
        </p:txBody>
      </p:sp>
    </p:spTree>
    <p:extLst>
      <p:ext uri="{BB962C8B-B14F-4D97-AF65-F5344CB8AC3E}">
        <p14:creationId xmlns:p14="http://schemas.microsoft.com/office/powerpoint/2010/main" val="1776945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t>9</a:t>
            </a:fld>
            <a:endParaRPr lang="en-US"/>
          </a:p>
        </p:txBody>
      </p:sp>
    </p:spTree>
    <p:extLst>
      <p:ext uri="{BB962C8B-B14F-4D97-AF65-F5344CB8AC3E}">
        <p14:creationId xmlns:p14="http://schemas.microsoft.com/office/powerpoint/2010/main" val="120849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ctr">
            <a:normAutofit/>
          </a:bodyPr>
          <a:lstStyle>
            <a:lvl1pPr algn="ctr">
              <a:defRPr sz="3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nchor="ctr">
            <a:normAutofit/>
          </a:bodyPr>
          <a:lstStyle>
            <a:lvl1pPr marL="0" indent="0" algn="ctr">
              <a:buNone/>
              <a:defRPr sz="9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97ECB15-F748-C140-A5C3-CF0090C943BA}" type="slidenum">
              <a:rPr lang="en-US" smtClean="0"/>
              <a:pPr/>
              <a:t>‹#›</a:t>
            </a:fld>
            <a:endParaRPr lang="en-US"/>
          </a:p>
        </p:txBody>
      </p:sp>
    </p:spTree>
    <p:extLst>
      <p:ext uri="{BB962C8B-B14F-4D97-AF65-F5344CB8AC3E}">
        <p14:creationId xmlns:p14="http://schemas.microsoft.com/office/powerpoint/2010/main" val="8664468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al Estate 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0" y="1707211"/>
            <a:ext cx="12192000" cy="2703136"/>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1052105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al Estate 6">
    <p:spTree>
      <p:nvGrpSpPr>
        <p:cNvPr id="1" name=""/>
        <p:cNvGrpSpPr/>
        <p:nvPr/>
      </p:nvGrpSpPr>
      <p:grpSpPr>
        <a:xfrm>
          <a:off x="0" y="0"/>
          <a:ext cx="0" cy="0"/>
          <a:chOff x="0" y="0"/>
          <a:chExt cx="0" cy="0"/>
        </a:xfrm>
      </p:grpSpPr>
      <p:sp>
        <p:nvSpPr>
          <p:cNvPr id="14" name="Picture Placeholder 2"/>
          <p:cNvSpPr>
            <a:spLocks noGrp="1"/>
          </p:cNvSpPr>
          <p:nvPr>
            <p:ph type="pic" sz="quarter" idx="11"/>
          </p:nvPr>
        </p:nvSpPr>
        <p:spPr>
          <a:xfrm>
            <a:off x="1775852" y="1522778"/>
            <a:ext cx="4851150" cy="4851150"/>
          </a:xfrm>
          <a:prstGeom prst="ellipse">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Tree>
    <p:extLst>
      <p:ext uri="{BB962C8B-B14F-4D97-AF65-F5344CB8AC3E}">
        <p14:creationId xmlns:p14="http://schemas.microsoft.com/office/powerpoint/2010/main" val="14350011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al Estate 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1241816" y="4761884"/>
            <a:ext cx="2588223" cy="1582353"/>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17"/>
          </p:nvPr>
        </p:nvSpPr>
        <p:spPr>
          <a:xfrm>
            <a:off x="4780526" y="4761884"/>
            <a:ext cx="2588223" cy="1582353"/>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18"/>
          </p:nvPr>
        </p:nvSpPr>
        <p:spPr>
          <a:xfrm>
            <a:off x="8231313" y="4761884"/>
            <a:ext cx="2588223" cy="1582353"/>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0167472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al Estate 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862553" y="1838227"/>
            <a:ext cx="2917598" cy="1941920"/>
          </a:xfrm>
          <a:prstGeom prst="round2DiagRect">
            <a:avLst>
              <a:gd name="adj1" fmla="val 50000"/>
              <a:gd name="adj2" fmla="val 0"/>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17"/>
          </p:nvPr>
        </p:nvSpPr>
        <p:spPr>
          <a:xfrm>
            <a:off x="4067666" y="1838227"/>
            <a:ext cx="2917598" cy="1941920"/>
          </a:xfrm>
          <a:prstGeom prst="round2DiagRect">
            <a:avLst>
              <a:gd name="adj1" fmla="val 0"/>
              <a:gd name="adj2" fmla="val 50000"/>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18"/>
          </p:nvPr>
        </p:nvSpPr>
        <p:spPr>
          <a:xfrm>
            <a:off x="8224884" y="1838227"/>
            <a:ext cx="2917598" cy="1941920"/>
          </a:xfrm>
          <a:prstGeom prst="round2DiagRect">
            <a:avLst>
              <a:gd name="adj1" fmla="val 50000"/>
              <a:gd name="adj2" fmla="val 0"/>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19"/>
          </p:nvPr>
        </p:nvSpPr>
        <p:spPr>
          <a:xfrm>
            <a:off x="4067666" y="4091312"/>
            <a:ext cx="2917598" cy="1941920"/>
          </a:xfrm>
          <a:prstGeom prst="round2DiagRect">
            <a:avLst>
              <a:gd name="adj1" fmla="val 50000"/>
              <a:gd name="adj2" fmla="val 0"/>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20"/>
          </p:nvPr>
        </p:nvSpPr>
        <p:spPr>
          <a:xfrm>
            <a:off x="8224884" y="4091312"/>
            <a:ext cx="2917598" cy="1941920"/>
          </a:xfrm>
          <a:prstGeom prst="round2DiagRect">
            <a:avLst>
              <a:gd name="adj1" fmla="val 0"/>
              <a:gd name="adj2" fmla="val 50000"/>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21"/>
          </p:nvPr>
        </p:nvSpPr>
        <p:spPr>
          <a:xfrm>
            <a:off x="862552" y="4091312"/>
            <a:ext cx="2917598" cy="1941920"/>
          </a:xfrm>
          <a:prstGeom prst="round2DiagRect">
            <a:avLst>
              <a:gd name="adj1" fmla="val 0"/>
              <a:gd name="adj2" fmla="val 50000"/>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9242642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al Estate 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37" name="Picture Placeholder 2"/>
          <p:cNvSpPr>
            <a:spLocks noGrp="1"/>
          </p:cNvSpPr>
          <p:nvPr>
            <p:ph type="pic" sz="quarter" idx="11"/>
          </p:nvPr>
        </p:nvSpPr>
        <p:spPr>
          <a:xfrm>
            <a:off x="1008670" y="1886299"/>
            <a:ext cx="2223787" cy="2223787"/>
          </a:xfrm>
          <a:prstGeom prst="ellipse">
            <a:avLst/>
          </a:prstGeom>
        </p:spPr>
        <p:txBody>
          <a:bodyPr anchor="ctr">
            <a:normAutofit/>
          </a:bodyPr>
          <a:lstStyle>
            <a:lvl1pPr marL="0" indent="0" algn="ctr">
              <a:buNone/>
              <a:defRPr sz="1200"/>
            </a:lvl1pPr>
          </a:lstStyle>
          <a:p>
            <a:endParaRPr lang="en-US" dirty="0"/>
          </a:p>
        </p:txBody>
      </p:sp>
      <p:sp>
        <p:nvSpPr>
          <p:cNvPr id="40" name="Picture Placeholder 2"/>
          <p:cNvSpPr>
            <a:spLocks noGrp="1"/>
          </p:cNvSpPr>
          <p:nvPr>
            <p:ph type="pic" sz="quarter" idx="22"/>
          </p:nvPr>
        </p:nvSpPr>
        <p:spPr>
          <a:xfrm>
            <a:off x="3516199" y="1886299"/>
            <a:ext cx="2223787" cy="2223787"/>
          </a:xfrm>
          <a:prstGeom prst="ellipse">
            <a:avLst/>
          </a:prstGeom>
        </p:spPr>
        <p:txBody>
          <a:bodyPr anchor="ctr">
            <a:normAutofit/>
          </a:bodyPr>
          <a:lstStyle>
            <a:lvl1pPr marL="0" indent="0" algn="ctr">
              <a:buNone/>
              <a:defRPr sz="1200"/>
            </a:lvl1pPr>
          </a:lstStyle>
          <a:p>
            <a:endParaRPr lang="en-US" dirty="0"/>
          </a:p>
        </p:txBody>
      </p:sp>
      <p:sp>
        <p:nvSpPr>
          <p:cNvPr id="42" name="Picture Placeholder 2"/>
          <p:cNvSpPr>
            <a:spLocks noGrp="1"/>
          </p:cNvSpPr>
          <p:nvPr>
            <p:ph type="pic" sz="quarter" idx="24"/>
          </p:nvPr>
        </p:nvSpPr>
        <p:spPr>
          <a:xfrm>
            <a:off x="6032446" y="1886299"/>
            <a:ext cx="2223787" cy="2223787"/>
          </a:xfrm>
          <a:prstGeom prst="ellipse">
            <a:avLst/>
          </a:prstGeom>
        </p:spPr>
        <p:txBody>
          <a:bodyPr anchor="ctr">
            <a:normAutofit/>
          </a:bodyPr>
          <a:lstStyle>
            <a:lvl1pPr marL="0" indent="0" algn="ctr">
              <a:buNone/>
              <a:defRPr sz="1200"/>
            </a:lvl1pPr>
          </a:lstStyle>
          <a:p>
            <a:endParaRPr lang="en-US" dirty="0"/>
          </a:p>
        </p:txBody>
      </p:sp>
      <p:sp>
        <p:nvSpPr>
          <p:cNvPr id="44" name="Picture Placeholder 2"/>
          <p:cNvSpPr>
            <a:spLocks noGrp="1"/>
          </p:cNvSpPr>
          <p:nvPr>
            <p:ph type="pic" sz="quarter" idx="25"/>
          </p:nvPr>
        </p:nvSpPr>
        <p:spPr>
          <a:xfrm>
            <a:off x="2266793" y="3969623"/>
            <a:ext cx="2223787" cy="2223787"/>
          </a:xfrm>
          <a:prstGeom prst="ellipse">
            <a:avLst/>
          </a:prstGeom>
        </p:spPr>
        <p:txBody>
          <a:bodyPr anchor="ctr">
            <a:normAutofit/>
          </a:bodyPr>
          <a:lstStyle>
            <a:lvl1pPr marL="0" indent="0" algn="ctr">
              <a:buNone/>
              <a:defRPr sz="1200"/>
            </a:lvl1pPr>
          </a:lstStyle>
          <a:p>
            <a:endParaRPr lang="en-US" dirty="0"/>
          </a:p>
        </p:txBody>
      </p:sp>
      <p:sp>
        <p:nvSpPr>
          <p:cNvPr id="45" name="Picture Placeholder 2"/>
          <p:cNvSpPr>
            <a:spLocks noGrp="1"/>
          </p:cNvSpPr>
          <p:nvPr>
            <p:ph type="pic" sz="quarter" idx="26"/>
          </p:nvPr>
        </p:nvSpPr>
        <p:spPr>
          <a:xfrm>
            <a:off x="4774322" y="3969623"/>
            <a:ext cx="2223787" cy="2223787"/>
          </a:xfrm>
          <a:prstGeom prst="ellipse">
            <a:avLst/>
          </a:prstGeom>
        </p:spPr>
        <p:txBody>
          <a:bodyPr anchor="ctr">
            <a:normAutofit/>
          </a:bodyPr>
          <a:lstStyle>
            <a:lvl1pPr marL="0" indent="0" algn="ctr">
              <a:buNone/>
              <a:defRPr sz="1200"/>
            </a:lvl1pPr>
          </a:lstStyle>
          <a:p>
            <a:endParaRPr lang="en-US" dirty="0"/>
          </a:p>
        </p:txBody>
      </p:sp>
      <p:sp>
        <p:nvSpPr>
          <p:cNvPr id="46" name="Picture Placeholder 2"/>
          <p:cNvSpPr>
            <a:spLocks noGrp="1"/>
          </p:cNvSpPr>
          <p:nvPr>
            <p:ph type="pic" sz="quarter" idx="27"/>
          </p:nvPr>
        </p:nvSpPr>
        <p:spPr>
          <a:xfrm>
            <a:off x="7290569" y="3969623"/>
            <a:ext cx="2223787" cy="2223787"/>
          </a:xfrm>
          <a:prstGeom prst="ellipse">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7390683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cial Media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0" y="1988289"/>
            <a:ext cx="12192000" cy="2190306"/>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4143766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cial Media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0" y="0"/>
            <a:ext cx="6251945" cy="685800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0876383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reative &amp; Photography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531876" y="489098"/>
            <a:ext cx="3689250" cy="587980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2694003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reative &amp; Photography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1" name="Picture Placeholder 3"/>
          <p:cNvSpPr>
            <a:spLocks noGrp="1"/>
          </p:cNvSpPr>
          <p:nvPr>
            <p:ph type="pic" sz="quarter" idx="17"/>
          </p:nvPr>
        </p:nvSpPr>
        <p:spPr>
          <a:xfrm>
            <a:off x="1471135" y="1961864"/>
            <a:ext cx="2934274" cy="2934272"/>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4" name="Picture Placeholder 3"/>
          <p:cNvSpPr>
            <a:spLocks noGrp="1"/>
          </p:cNvSpPr>
          <p:nvPr>
            <p:ph type="pic" sz="quarter" idx="18"/>
          </p:nvPr>
        </p:nvSpPr>
        <p:spPr>
          <a:xfrm>
            <a:off x="4628863" y="1961864"/>
            <a:ext cx="2934274" cy="2934272"/>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6" name="Picture Placeholder 3"/>
          <p:cNvSpPr>
            <a:spLocks noGrp="1"/>
          </p:cNvSpPr>
          <p:nvPr>
            <p:ph type="pic" sz="quarter" idx="19"/>
          </p:nvPr>
        </p:nvSpPr>
        <p:spPr>
          <a:xfrm>
            <a:off x="7786591" y="1961864"/>
            <a:ext cx="2934274" cy="2934272"/>
          </a:xfrm>
          <a:prstGeom prst="ellipse">
            <a:avLst/>
          </a:prstGeom>
        </p:spPr>
        <p:txBody>
          <a:bodyPr anchor="ctr">
            <a:normAutofit/>
          </a:bodyPr>
          <a:lstStyle>
            <a:lvl1pPr marL="0" indent="0" algn="ctr">
              <a:buNone/>
              <a:defRPr sz="1200">
                <a:solidFill>
                  <a:schemeClr val="bg2"/>
                </a:solidFill>
              </a:defRPr>
            </a:lvl1pPr>
          </a:lstStyle>
          <a:p>
            <a:endParaRPr lang="en-US"/>
          </a:p>
        </p:txBody>
      </p:sp>
    </p:spTree>
    <p:extLst>
      <p:ext uri="{BB962C8B-B14F-4D97-AF65-F5344CB8AC3E}">
        <p14:creationId xmlns:p14="http://schemas.microsoft.com/office/powerpoint/2010/main" val="134591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reative &amp; Photography 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531876" y="489098"/>
            <a:ext cx="11151314" cy="587980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380390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posal 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64" name="Picture Placeholder 2"/>
          <p:cNvSpPr>
            <a:spLocks noGrp="1"/>
          </p:cNvSpPr>
          <p:nvPr>
            <p:ph type="pic" sz="quarter" idx="16"/>
          </p:nvPr>
        </p:nvSpPr>
        <p:spPr>
          <a:xfrm>
            <a:off x="3667385" y="1792924"/>
            <a:ext cx="4863967" cy="2760788"/>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0696873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reative &amp; Photography 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531876" y="489098"/>
            <a:ext cx="6885432" cy="2939902"/>
          </a:xfrm>
          <a:prstGeom prst="rect">
            <a:avLst/>
          </a:prstGeom>
        </p:spPr>
        <p:txBody>
          <a:bodyPr anchor="ctr">
            <a:normAutofit/>
          </a:bodyPr>
          <a:lstStyle>
            <a:lvl1pPr marL="0" indent="0" algn="ctr">
              <a:buNone/>
              <a:defRPr sz="1200"/>
            </a:lvl1pPr>
          </a:lstStyle>
          <a:p>
            <a:endParaRPr lang="en-US" dirty="0"/>
          </a:p>
        </p:txBody>
      </p:sp>
      <p:sp>
        <p:nvSpPr>
          <p:cNvPr id="11" name="Picture Placeholder 2"/>
          <p:cNvSpPr>
            <a:spLocks noGrp="1"/>
          </p:cNvSpPr>
          <p:nvPr>
            <p:ph type="pic" sz="quarter" idx="17"/>
          </p:nvPr>
        </p:nvSpPr>
        <p:spPr>
          <a:xfrm>
            <a:off x="531876" y="3429000"/>
            <a:ext cx="3442716" cy="2939902"/>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18"/>
          </p:nvPr>
        </p:nvSpPr>
        <p:spPr>
          <a:xfrm>
            <a:off x="3974592" y="3429000"/>
            <a:ext cx="3442716" cy="2939902"/>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833215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reative &amp; Photography 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18"/>
          </p:nvPr>
        </p:nvSpPr>
        <p:spPr>
          <a:xfrm>
            <a:off x="531876" y="3429000"/>
            <a:ext cx="3698748" cy="2939902"/>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19"/>
          </p:nvPr>
        </p:nvSpPr>
        <p:spPr>
          <a:xfrm>
            <a:off x="531876" y="489098"/>
            <a:ext cx="3698748" cy="2939902"/>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20"/>
          </p:nvPr>
        </p:nvSpPr>
        <p:spPr>
          <a:xfrm>
            <a:off x="4230624" y="3429000"/>
            <a:ext cx="3698748" cy="2939902"/>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21"/>
          </p:nvPr>
        </p:nvSpPr>
        <p:spPr>
          <a:xfrm>
            <a:off x="4230624" y="489098"/>
            <a:ext cx="3698748" cy="2939902"/>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22"/>
          </p:nvPr>
        </p:nvSpPr>
        <p:spPr>
          <a:xfrm>
            <a:off x="7923716" y="3429000"/>
            <a:ext cx="3698748" cy="2939902"/>
          </a:xfrm>
          <a:prstGeom prst="rect">
            <a:avLst/>
          </a:prstGeom>
        </p:spPr>
        <p:txBody>
          <a:bodyPr anchor="ctr">
            <a:normAutofit/>
          </a:bodyPr>
          <a:lstStyle>
            <a:lvl1pPr marL="0" indent="0" algn="ctr">
              <a:buNone/>
              <a:defRPr sz="1200"/>
            </a:lvl1pPr>
          </a:lstStyle>
          <a:p>
            <a:endParaRPr lang="en-US" dirty="0"/>
          </a:p>
        </p:txBody>
      </p:sp>
      <p:sp>
        <p:nvSpPr>
          <p:cNvPr id="31" name="Picture Placeholder 2"/>
          <p:cNvSpPr>
            <a:spLocks noGrp="1"/>
          </p:cNvSpPr>
          <p:nvPr>
            <p:ph type="pic" sz="quarter" idx="23"/>
          </p:nvPr>
        </p:nvSpPr>
        <p:spPr>
          <a:xfrm>
            <a:off x="7923716" y="489098"/>
            <a:ext cx="3698748" cy="2939902"/>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5039678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reative &amp; Photography 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18"/>
          </p:nvPr>
        </p:nvSpPr>
        <p:spPr>
          <a:xfrm>
            <a:off x="531876" y="489098"/>
            <a:ext cx="8012386" cy="587980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7661460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reative &amp; Photography 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18"/>
          </p:nvPr>
        </p:nvSpPr>
        <p:spPr>
          <a:xfrm>
            <a:off x="53187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19"/>
          </p:nvPr>
        </p:nvSpPr>
        <p:spPr>
          <a:xfrm>
            <a:off x="2800731"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0"/>
          </p:nvPr>
        </p:nvSpPr>
        <p:spPr>
          <a:xfrm>
            <a:off x="506958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21"/>
          </p:nvPr>
        </p:nvSpPr>
        <p:spPr>
          <a:xfrm>
            <a:off x="7338441" y="489098"/>
            <a:ext cx="2052828" cy="2010262"/>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22"/>
          </p:nvPr>
        </p:nvSpPr>
        <p:spPr>
          <a:xfrm>
            <a:off x="9607296" y="489098"/>
            <a:ext cx="2052828" cy="2010262"/>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4761524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reative &amp; Photography 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18"/>
          </p:nvPr>
        </p:nvSpPr>
        <p:spPr>
          <a:xfrm>
            <a:off x="53187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19"/>
          </p:nvPr>
        </p:nvSpPr>
        <p:spPr>
          <a:xfrm>
            <a:off x="2800731"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0"/>
          </p:nvPr>
        </p:nvSpPr>
        <p:spPr>
          <a:xfrm>
            <a:off x="506958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21"/>
          </p:nvPr>
        </p:nvSpPr>
        <p:spPr>
          <a:xfrm>
            <a:off x="7338441" y="489098"/>
            <a:ext cx="2052828" cy="2010262"/>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22"/>
          </p:nvPr>
        </p:nvSpPr>
        <p:spPr>
          <a:xfrm>
            <a:off x="960729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23"/>
          </p:nvPr>
        </p:nvSpPr>
        <p:spPr>
          <a:xfrm>
            <a:off x="531877" y="2781194"/>
            <a:ext cx="5455538" cy="3558646"/>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24"/>
          </p:nvPr>
        </p:nvSpPr>
        <p:spPr>
          <a:xfrm>
            <a:off x="6203442" y="2781194"/>
            <a:ext cx="5456682" cy="3558646"/>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8200974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reative &amp; Photography 8 -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23"/>
          </p:nvPr>
        </p:nvSpPr>
        <p:spPr>
          <a:xfrm rot="21344879">
            <a:off x="4395362" y="1953112"/>
            <a:ext cx="1798920" cy="1272231"/>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24"/>
          </p:nvPr>
        </p:nvSpPr>
        <p:spPr>
          <a:xfrm rot="172580">
            <a:off x="5765503" y="833630"/>
            <a:ext cx="1508605" cy="2419168"/>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25"/>
          </p:nvPr>
        </p:nvSpPr>
        <p:spPr>
          <a:xfrm rot="431303">
            <a:off x="7116844" y="1841763"/>
            <a:ext cx="1287506" cy="1459001"/>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26"/>
          </p:nvPr>
        </p:nvSpPr>
        <p:spPr>
          <a:xfrm rot="248482">
            <a:off x="4396601" y="3720276"/>
            <a:ext cx="1372890" cy="1326619"/>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27"/>
          </p:nvPr>
        </p:nvSpPr>
        <p:spPr>
          <a:xfrm rot="21379709">
            <a:off x="6950379" y="3687992"/>
            <a:ext cx="1428371" cy="1154584"/>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28"/>
          </p:nvPr>
        </p:nvSpPr>
        <p:spPr>
          <a:xfrm rot="21105374">
            <a:off x="5694615" y="3637404"/>
            <a:ext cx="1506564" cy="2117703"/>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4417678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reative &amp; Photography 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23"/>
          </p:nvPr>
        </p:nvSpPr>
        <p:spPr>
          <a:xfrm>
            <a:off x="3035807" y="3535680"/>
            <a:ext cx="2951607" cy="2804160"/>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24"/>
          </p:nvPr>
        </p:nvSpPr>
        <p:spPr>
          <a:xfrm>
            <a:off x="6203442" y="3535680"/>
            <a:ext cx="5456682" cy="2804160"/>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25"/>
          </p:nvPr>
        </p:nvSpPr>
        <p:spPr>
          <a:xfrm>
            <a:off x="3035807" y="487680"/>
            <a:ext cx="2951607" cy="2804160"/>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26"/>
          </p:nvPr>
        </p:nvSpPr>
        <p:spPr>
          <a:xfrm>
            <a:off x="6203442" y="487680"/>
            <a:ext cx="5456682" cy="280416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8317688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reative &amp; Photography 10">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9" name="Picture Placeholder 2"/>
          <p:cNvSpPr>
            <a:spLocks noGrp="1"/>
          </p:cNvSpPr>
          <p:nvPr>
            <p:ph type="pic" sz="quarter" idx="24"/>
          </p:nvPr>
        </p:nvSpPr>
        <p:spPr>
          <a:xfrm>
            <a:off x="3728466" y="3535680"/>
            <a:ext cx="5456682" cy="2804160"/>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25"/>
          </p:nvPr>
        </p:nvSpPr>
        <p:spPr>
          <a:xfrm>
            <a:off x="560831" y="487680"/>
            <a:ext cx="2951607" cy="5852160"/>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26"/>
          </p:nvPr>
        </p:nvSpPr>
        <p:spPr>
          <a:xfrm>
            <a:off x="3728466" y="487680"/>
            <a:ext cx="5456682" cy="280416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8237968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reative &amp; Photography 1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8" name="Picture Placeholder 2"/>
          <p:cNvSpPr>
            <a:spLocks noGrp="1"/>
          </p:cNvSpPr>
          <p:nvPr>
            <p:ph type="pic" sz="quarter" idx="25"/>
          </p:nvPr>
        </p:nvSpPr>
        <p:spPr>
          <a:xfrm>
            <a:off x="560831" y="3429000"/>
            <a:ext cx="2951607" cy="2910840"/>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26"/>
          </p:nvPr>
        </p:nvSpPr>
        <p:spPr>
          <a:xfrm>
            <a:off x="560831" y="518160"/>
            <a:ext cx="2951607" cy="291084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27"/>
          </p:nvPr>
        </p:nvSpPr>
        <p:spPr>
          <a:xfrm>
            <a:off x="3512438" y="3429000"/>
            <a:ext cx="2951607" cy="2910840"/>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28"/>
          </p:nvPr>
        </p:nvSpPr>
        <p:spPr>
          <a:xfrm>
            <a:off x="3512438" y="518160"/>
            <a:ext cx="2951607" cy="2910840"/>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30"/>
          </p:nvPr>
        </p:nvSpPr>
        <p:spPr>
          <a:xfrm>
            <a:off x="6464045" y="518160"/>
            <a:ext cx="5158419" cy="582168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3640900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reative &amp; Photography 1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26"/>
          </p:nvPr>
        </p:nvSpPr>
        <p:spPr>
          <a:xfrm>
            <a:off x="560832" y="518160"/>
            <a:ext cx="2767584" cy="2005584"/>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28"/>
          </p:nvPr>
        </p:nvSpPr>
        <p:spPr>
          <a:xfrm>
            <a:off x="560832" y="2523744"/>
            <a:ext cx="2767584" cy="2005584"/>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29"/>
          </p:nvPr>
        </p:nvSpPr>
        <p:spPr>
          <a:xfrm>
            <a:off x="3328416" y="518160"/>
            <a:ext cx="2767584" cy="2005584"/>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30"/>
          </p:nvPr>
        </p:nvSpPr>
        <p:spPr>
          <a:xfrm>
            <a:off x="3328416" y="2523744"/>
            <a:ext cx="2767584" cy="2005584"/>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31"/>
          </p:nvPr>
        </p:nvSpPr>
        <p:spPr>
          <a:xfrm>
            <a:off x="6096000" y="518160"/>
            <a:ext cx="2767584" cy="2005584"/>
          </a:xfrm>
          <a:prstGeom prst="rect">
            <a:avLst/>
          </a:prstGeom>
        </p:spPr>
        <p:txBody>
          <a:bodyPr anchor="ctr">
            <a:normAutofit/>
          </a:bodyPr>
          <a:lstStyle>
            <a:lvl1pPr marL="0" indent="0" algn="ctr">
              <a:buNone/>
              <a:defRPr sz="1200"/>
            </a:lvl1pPr>
          </a:lstStyle>
          <a:p>
            <a:endParaRPr lang="en-US" dirty="0"/>
          </a:p>
        </p:txBody>
      </p:sp>
      <p:sp>
        <p:nvSpPr>
          <p:cNvPr id="31" name="Picture Placeholder 2"/>
          <p:cNvSpPr>
            <a:spLocks noGrp="1"/>
          </p:cNvSpPr>
          <p:nvPr>
            <p:ph type="pic" sz="quarter" idx="32"/>
          </p:nvPr>
        </p:nvSpPr>
        <p:spPr>
          <a:xfrm>
            <a:off x="6096000" y="2523744"/>
            <a:ext cx="2767584" cy="2005584"/>
          </a:xfrm>
          <a:prstGeom prst="rect">
            <a:avLst/>
          </a:prstGeom>
        </p:spPr>
        <p:txBody>
          <a:bodyPr anchor="ctr">
            <a:normAutofit/>
          </a:bodyPr>
          <a:lstStyle>
            <a:lvl1pPr marL="0" indent="0" algn="ctr">
              <a:buNone/>
              <a:defRPr sz="1200"/>
            </a:lvl1pPr>
          </a:lstStyle>
          <a:p>
            <a:endParaRPr lang="en-US" dirty="0"/>
          </a:p>
        </p:txBody>
      </p:sp>
      <p:sp>
        <p:nvSpPr>
          <p:cNvPr id="32" name="Picture Placeholder 2"/>
          <p:cNvSpPr>
            <a:spLocks noGrp="1"/>
          </p:cNvSpPr>
          <p:nvPr>
            <p:ph type="pic" sz="quarter" idx="33"/>
          </p:nvPr>
        </p:nvSpPr>
        <p:spPr>
          <a:xfrm>
            <a:off x="8863584" y="518160"/>
            <a:ext cx="2767584" cy="2005584"/>
          </a:xfrm>
          <a:prstGeom prst="rect">
            <a:avLst/>
          </a:prstGeom>
        </p:spPr>
        <p:txBody>
          <a:bodyPr anchor="ctr">
            <a:normAutofit/>
          </a:bodyPr>
          <a:lstStyle>
            <a:lvl1pPr marL="0" indent="0" algn="ctr">
              <a:buNone/>
              <a:defRPr sz="1200"/>
            </a:lvl1pPr>
          </a:lstStyle>
          <a:p>
            <a:endParaRPr lang="en-US" dirty="0"/>
          </a:p>
        </p:txBody>
      </p:sp>
      <p:sp>
        <p:nvSpPr>
          <p:cNvPr id="35" name="Picture Placeholder 2"/>
          <p:cNvSpPr>
            <a:spLocks noGrp="1"/>
          </p:cNvSpPr>
          <p:nvPr>
            <p:ph type="pic" sz="quarter" idx="34"/>
          </p:nvPr>
        </p:nvSpPr>
        <p:spPr>
          <a:xfrm>
            <a:off x="8863584" y="2523744"/>
            <a:ext cx="2767584" cy="200558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0788985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ending 1">
    <p:spTree>
      <p:nvGrpSpPr>
        <p:cNvPr id="1" name=""/>
        <p:cNvGrpSpPr/>
        <p:nvPr/>
      </p:nvGrpSpPr>
      <p:grpSpPr>
        <a:xfrm>
          <a:off x="0" y="0"/>
          <a:ext cx="0" cy="0"/>
          <a:chOff x="0" y="0"/>
          <a:chExt cx="0" cy="0"/>
        </a:xfrm>
      </p:grpSpPr>
      <p:sp>
        <p:nvSpPr>
          <p:cNvPr id="64" name="Picture Placeholder 2"/>
          <p:cNvSpPr>
            <a:spLocks noGrp="1"/>
          </p:cNvSpPr>
          <p:nvPr>
            <p:ph type="pic" sz="quarter" idx="16"/>
          </p:nvPr>
        </p:nvSpPr>
        <p:spPr>
          <a:xfrm>
            <a:off x="0" y="0"/>
            <a:ext cx="12192000" cy="3429000"/>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Tree>
    <p:extLst>
      <p:ext uri="{BB962C8B-B14F-4D97-AF65-F5344CB8AC3E}">
        <p14:creationId xmlns:p14="http://schemas.microsoft.com/office/powerpoint/2010/main" val="17955191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reative &amp; Photography 1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8" name="Picture Placeholder 2"/>
          <p:cNvSpPr>
            <a:spLocks noGrp="1"/>
          </p:cNvSpPr>
          <p:nvPr>
            <p:ph type="pic" sz="quarter" idx="25"/>
          </p:nvPr>
        </p:nvSpPr>
        <p:spPr>
          <a:xfrm>
            <a:off x="560831" y="487680"/>
            <a:ext cx="2951607" cy="5852160"/>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26"/>
          </p:nvPr>
        </p:nvSpPr>
        <p:spPr>
          <a:xfrm>
            <a:off x="3512438" y="487680"/>
            <a:ext cx="2951607" cy="585216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27"/>
          </p:nvPr>
        </p:nvSpPr>
        <p:spPr>
          <a:xfrm>
            <a:off x="6464045" y="487680"/>
            <a:ext cx="5166339" cy="3767328"/>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632997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reative &amp; Photography 1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27"/>
          </p:nvPr>
        </p:nvSpPr>
        <p:spPr>
          <a:xfrm>
            <a:off x="560831" y="487680"/>
            <a:ext cx="11069553" cy="3767328"/>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985019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reative &amp; Photography 1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1" name="Picture Placeholder 3"/>
          <p:cNvSpPr>
            <a:spLocks noGrp="1"/>
          </p:cNvSpPr>
          <p:nvPr>
            <p:ph type="pic" sz="quarter" idx="17"/>
          </p:nvPr>
        </p:nvSpPr>
        <p:spPr>
          <a:xfrm>
            <a:off x="1292352" y="1027178"/>
            <a:ext cx="4803648" cy="4803644"/>
          </a:xfrm>
          <a:prstGeom prst="ellipse">
            <a:avLst/>
          </a:prstGeom>
        </p:spPr>
        <p:txBody>
          <a:bodyPr anchor="ctr">
            <a:normAutofit/>
          </a:bodyPr>
          <a:lstStyle>
            <a:lvl1pPr marL="0" indent="0" algn="ctr">
              <a:buNone/>
              <a:defRPr sz="1200">
                <a:solidFill>
                  <a:schemeClr val="bg2"/>
                </a:solidFill>
              </a:defRPr>
            </a:lvl1pPr>
          </a:lstStyle>
          <a:p>
            <a:endParaRPr lang="en-US"/>
          </a:p>
        </p:txBody>
      </p:sp>
    </p:spTree>
    <p:extLst>
      <p:ext uri="{BB962C8B-B14F-4D97-AF65-F5344CB8AC3E}">
        <p14:creationId xmlns:p14="http://schemas.microsoft.com/office/powerpoint/2010/main" val="16694757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reative &amp; Photography 1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1" name="Picture Placeholder 3"/>
          <p:cNvSpPr>
            <a:spLocks noGrp="1"/>
          </p:cNvSpPr>
          <p:nvPr>
            <p:ph type="pic" sz="quarter" idx="17"/>
          </p:nvPr>
        </p:nvSpPr>
        <p:spPr>
          <a:xfrm>
            <a:off x="524256" y="545594"/>
            <a:ext cx="5791200" cy="5791196"/>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4" name="Picture Placeholder 2"/>
          <p:cNvSpPr>
            <a:spLocks noGrp="1"/>
          </p:cNvSpPr>
          <p:nvPr>
            <p:ph type="pic" sz="quarter" idx="26"/>
          </p:nvPr>
        </p:nvSpPr>
        <p:spPr>
          <a:xfrm>
            <a:off x="6705600" y="545594"/>
            <a:ext cx="2231136" cy="2209798"/>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27"/>
          </p:nvPr>
        </p:nvSpPr>
        <p:spPr>
          <a:xfrm>
            <a:off x="9326880" y="545594"/>
            <a:ext cx="2231136" cy="2209798"/>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3951913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reative &amp; Photography 1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27"/>
          </p:nvPr>
        </p:nvSpPr>
        <p:spPr>
          <a:xfrm>
            <a:off x="560831" y="3429000"/>
            <a:ext cx="11069553" cy="2910840"/>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28"/>
          </p:nvPr>
        </p:nvSpPr>
        <p:spPr>
          <a:xfrm>
            <a:off x="8544262" y="545594"/>
            <a:ext cx="3078202" cy="2883406"/>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29"/>
          </p:nvPr>
        </p:nvSpPr>
        <p:spPr>
          <a:xfrm>
            <a:off x="5470332" y="545594"/>
            <a:ext cx="3078202" cy="2883406"/>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195442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ive &amp; Photography 1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28"/>
          </p:nvPr>
        </p:nvSpPr>
        <p:spPr>
          <a:xfrm>
            <a:off x="8278947" y="1865376"/>
            <a:ext cx="3343517" cy="3176784"/>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9"/>
          </p:nvPr>
        </p:nvSpPr>
        <p:spPr>
          <a:xfrm>
            <a:off x="4424241" y="1865376"/>
            <a:ext cx="3343517" cy="3176784"/>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31"/>
          </p:nvPr>
        </p:nvSpPr>
        <p:spPr>
          <a:xfrm>
            <a:off x="569535" y="1865376"/>
            <a:ext cx="3343517" cy="317678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4122776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reative &amp; Photography 1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28"/>
          </p:nvPr>
        </p:nvSpPr>
        <p:spPr>
          <a:xfrm>
            <a:off x="7144513" y="646176"/>
            <a:ext cx="4477952" cy="4395984"/>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9"/>
          </p:nvPr>
        </p:nvSpPr>
        <p:spPr>
          <a:xfrm>
            <a:off x="4424241" y="1865376"/>
            <a:ext cx="2720271" cy="4498848"/>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31"/>
          </p:nvPr>
        </p:nvSpPr>
        <p:spPr>
          <a:xfrm>
            <a:off x="569535" y="1865376"/>
            <a:ext cx="3854706" cy="317678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0885909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reative &amp; Photography 20">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28"/>
          </p:nvPr>
        </p:nvSpPr>
        <p:spPr>
          <a:xfrm>
            <a:off x="7144513" y="3429000"/>
            <a:ext cx="4477952" cy="2935224"/>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9"/>
          </p:nvPr>
        </p:nvSpPr>
        <p:spPr>
          <a:xfrm>
            <a:off x="4424241" y="646176"/>
            <a:ext cx="2720271" cy="3901440"/>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31"/>
          </p:nvPr>
        </p:nvSpPr>
        <p:spPr>
          <a:xfrm>
            <a:off x="569535" y="1865376"/>
            <a:ext cx="1881057" cy="182880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32"/>
          </p:nvPr>
        </p:nvSpPr>
        <p:spPr>
          <a:xfrm>
            <a:off x="569535" y="3694176"/>
            <a:ext cx="3854706" cy="2670048"/>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33"/>
          </p:nvPr>
        </p:nvSpPr>
        <p:spPr>
          <a:xfrm>
            <a:off x="2450592" y="1865376"/>
            <a:ext cx="1973648" cy="1828800"/>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34"/>
          </p:nvPr>
        </p:nvSpPr>
        <p:spPr>
          <a:xfrm>
            <a:off x="4424241" y="4547616"/>
            <a:ext cx="2720271" cy="1816608"/>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35"/>
          </p:nvPr>
        </p:nvSpPr>
        <p:spPr>
          <a:xfrm>
            <a:off x="8973313" y="646176"/>
            <a:ext cx="2649152" cy="2782824"/>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36"/>
          </p:nvPr>
        </p:nvSpPr>
        <p:spPr>
          <a:xfrm>
            <a:off x="7145090" y="1865376"/>
            <a:ext cx="1828222" cy="1563624"/>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37"/>
          </p:nvPr>
        </p:nvSpPr>
        <p:spPr>
          <a:xfrm>
            <a:off x="569536" y="646176"/>
            <a:ext cx="3854128" cy="1219200"/>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38"/>
          </p:nvPr>
        </p:nvSpPr>
        <p:spPr>
          <a:xfrm>
            <a:off x="7145090" y="646176"/>
            <a:ext cx="1828222" cy="121920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3051973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reative &amp; Photography 2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28"/>
          </p:nvPr>
        </p:nvSpPr>
        <p:spPr>
          <a:xfrm>
            <a:off x="7144513" y="3429000"/>
            <a:ext cx="4477952" cy="2935224"/>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9"/>
          </p:nvPr>
        </p:nvSpPr>
        <p:spPr>
          <a:xfrm>
            <a:off x="4424241" y="646176"/>
            <a:ext cx="2720271" cy="3901440"/>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35"/>
          </p:nvPr>
        </p:nvSpPr>
        <p:spPr>
          <a:xfrm>
            <a:off x="7144512" y="646176"/>
            <a:ext cx="4477953" cy="2782824"/>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37"/>
          </p:nvPr>
        </p:nvSpPr>
        <p:spPr>
          <a:xfrm>
            <a:off x="569536" y="646176"/>
            <a:ext cx="3854128" cy="390144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3840958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reative &amp; Photography 2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0" name="Picture Placeholder 2"/>
          <p:cNvSpPr>
            <a:spLocks noGrp="1"/>
          </p:cNvSpPr>
          <p:nvPr>
            <p:ph type="pic" sz="quarter" idx="32"/>
          </p:nvPr>
        </p:nvSpPr>
        <p:spPr>
          <a:xfrm>
            <a:off x="569535" y="474555"/>
            <a:ext cx="3685473" cy="2954445"/>
          </a:xfrm>
          <a:prstGeom prst="rect">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33"/>
          </p:nvPr>
        </p:nvSpPr>
        <p:spPr>
          <a:xfrm>
            <a:off x="4253263" y="474555"/>
            <a:ext cx="3685473" cy="2954445"/>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34"/>
          </p:nvPr>
        </p:nvSpPr>
        <p:spPr>
          <a:xfrm>
            <a:off x="7936991" y="474555"/>
            <a:ext cx="3685473" cy="2954445"/>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35"/>
          </p:nvPr>
        </p:nvSpPr>
        <p:spPr>
          <a:xfrm>
            <a:off x="569535" y="3429000"/>
            <a:ext cx="7367456" cy="2954445"/>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37"/>
          </p:nvPr>
        </p:nvSpPr>
        <p:spPr>
          <a:xfrm>
            <a:off x="7936991" y="3429000"/>
            <a:ext cx="3685473" cy="2954445"/>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4473955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ending 2">
    <p:spTree>
      <p:nvGrpSpPr>
        <p:cNvPr id="1" name=""/>
        <p:cNvGrpSpPr/>
        <p:nvPr/>
      </p:nvGrpSpPr>
      <p:grpSpPr>
        <a:xfrm>
          <a:off x="0" y="0"/>
          <a:ext cx="0" cy="0"/>
          <a:chOff x="0" y="0"/>
          <a:chExt cx="0" cy="0"/>
        </a:xfrm>
      </p:grpSpPr>
      <p:sp>
        <p:nvSpPr>
          <p:cNvPr id="64" name="Picture Placeholder 2"/>
          <p:cNvSpPr>
            <a:spLocks noGrp="1"/>
          </p:cNvSpPr>
          <p:nvPr>
            <p:ph type="pic" sz="quarter" idx="16"/>
          </p:nvPr>
        </p:nvSpPr>
        <p:spPr>
          <a:xfrm>
            <a:off x="1400671" y="1841951"/>
            <a:ext cx="6970329" cy="5025476"/>
          </a:xfrm>
          <a:prstGeom prst="parallelogram">
            <a:avLst>
              <a:gd name="adj" fmla="val 46530"/>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Tree>
    <p:extLst>
      <p:ext uri="{BB962C8B-B14F-4D97-AF65-F5344CB8AC3E}">
        <p14:creationId xmlns:p14="http://schemas.microsoft.com/office/powerpoint/2010/main" val="461851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reative &amp; Photography 2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6" name="Picture Placeholder 2"/>
          <p:cNvSpPr>
            <a:spLocks noGrp="1"/>
          </p:cNvSpPr>
          <p:nvPr>
            <p:ph type="pic" sz="quarter" idx="35"/>
          </p:nvPr>
        </p:nvSpPr>
        <p:spPr>
          <a:xfrm>
            <a:off x="569535" y="474556"/>
            <a:ext cx="5526465" cy="590889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36"/>
          </p:nvPr>
        </p:nvSpPr>
        <p:spPr>
          <a:xfrm>
            <a:off x="6095999" y="474556"/>
            <a:ext cx="5526465" cy="590889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7458974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reative &amp; Photography 2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36"/>
          </p:nvPr>
        </p:nvSpPr>
        <p:spPr>
          <a:xfrm>
            <a:off x="6315456" y="474556"/>
            <a:ext cx="5307008" cy="4097444"/>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37"/>
          </p:nvPr>
        </p:nvSpPr>
        <p:spPr>
          <a:xfrm>
            <a:off x="573024" y="474556"/>
            <a:ext cx="5307008" cy="409744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2678896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reative &amp; Photography 2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0" y="0"/>
            <a:ext cx="8544262" cy="6858000"/>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38"/>
          </p:nvPr>
        </p:nvSpPr>
        <p:spPr>
          <a:xfrm>
            <a:off x="9026464" y="2596896"/>
            <a:ext cx="2516066" cy="1664208"/>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39"/>
          </p:nvPr>
        </p:nvSpPr>
        <p:spPr>
          <a:xfrm>
            <a:off x="9026464" y="4709818"/>
            <a:ext cx="2516066" cy="1664208"/>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40"/>
          </p:nvPr>
        </p:nvSpPr>
        <p:spPr>
          <a:xfrm>
            <a:off x="9026464" y="483974"/>
            <a:ext cx="2516066" cy="1664208"/>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6630809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reative &amp; Photography 2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0" y="2267712"/>
            <a:ext cx="12192000" cy="4590288"/>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8898043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reative &amp; Photography 2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3145536" y="2267712"/>
            <a:ext cx="9046464" cy="3803904"/>
          </a:xfrm>
          <a:prstGeom prst="rect">
            <a:avLst/>
          </a:prstGeom>
        </p:spPr>
        <p:txBody>
          <a:bodyPr anchor="ctr">
            <a:normAutofit/>
          </a:bodyPr>
          <a:lstStyle>
            <a:lvl1pPr marL="0" indent="0" algn="ctr">
              <a:buNone/>
              <a:defRPr sz="1200"/>
            </a:lvl1pPr>
          </a:lstStyle>
          <a:p>
            <a:endParaRPr lang="en-US" dirty="0"/>
          </a:p>
        </p:txBody>
      </p:sp>
      <p:sp>
        <p:nvSpPr>
          <p:cNvPr id="11" name="Picture Placeholder 2"/>
          <p:cNvSpPr>
            <a:spLocks noGrp="1"/>
          </p:cNvSpPr>
          <p:nvPr>
            <p:ph type="pic" sz="quarter" idx="38"/>
          </p:nvPr>
        </p:nvSpPr>
        <p:spPr>
          <a:xfrm>
            <a:off x="0" y="2267712"/>
            <a:ext cx="3145536" cy="380390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7726342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reative &amp; Photography 2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0" y="780288"/>
            <a:ext cx="6925056" cy="530352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390543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reative &amp; Photography 2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2414016" y="1569720"/>
            <a:ext cx="3681984" cy="371856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8671077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reative &amp; Photography 30">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890016" y="731520"/>
            <a:ext cx="2767584" cy="2697480"/>
          </a:xfrm>
          <a:prstGeom prst="rect">
            <a:avLst/>
          </a:prstGeom>
        </p:spPr>
        <p:txBody>
          <a:bodyPr anchor="ctr">
            <a:normAutofit/>
          </a:bodyPr>
          <a:lstStyle>
            <a:lvl1pPr marL="0" indent="0" algn="ctr">
              <a:buNone/>
              <a:defRPr sz="1200"/>
            </a:lvl1pPr>
          </a:lstStyle>
          <a:p>
            <a:endParaRPr lang="en-US" dirty="0"/>
          </a:p>
        </p:txBody>
      </p:sp>
      <p:sp>
        <p:nvSpPr>
          <p:cNvPr id="11" name="Picture Placeholder 2"/>
          <p:cNvSpPr>
            <a:spLocks noGrp="1"/>
          </p:cNvSpPr>
          <p:nvPr>
            <p:ph type="pic" sz="quarter" idx="38"/>
          </p:nvPr>
        </p:nvSpPr>
        <p:spPr>
          <a:xfrm>
            <a:off x="3657600" y="731520"/>
            <a:ext cx="2767584" cy="269748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39"/>
          </p:nvPr>
        </p:nvSpPr>
        <p:spPr>
          <a:xfrm>
            <a:off x="890016" y="3429000"/>
            <a:ext cx="2767584" cy="269748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7304186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usiness Survey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730527" y="3429000"/>
            <a:ext cx="2767584" cy="2697480"/>
          </a:xfrm>
          <a:prstGeom prst="rect">
            <a:avLst/>
          </a:prstGeom>
        </p:spPr>
        <p:txBody>
          <a:bodyPr anchor="ctr">
            <a:normAutofit/>
          </a:bodyPr>
          <a:lstStyle>
            <a:lvl1pPr marL="0" indent="0" algn="ctr">
              <a:buNone/>
              <a:defRPr sz="1200"/>
            </a:lvl1pPr>
          </a:lstStyle>
          <a:p>
            <a:endParaRPr lang="en-US" dirty="0"/>
          </a:p>
        </p:txBody>
      </p:sp>
      <p:sp>
        <p:nvSpPr>
          <p:cNvPr id="11" name="Picture Placeholder 2"/>
          <p:cNvSpPr>
            <a:spLocks noGrp="1"/>
          </p:cNvSpPr>
          <p:nvPr>
            <p:ph type="pic" sz="quarter" idx="38"/>
          </p:nvPr>
        </p:nvSpPr>
        <p:spPr>
          <a:xfrm>
            <a:off x="3498111" y="3429000"/>
            <a:ext cx="2767584" cy="269748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3746312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usiness Survey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0" y="1478656"/>
            <a:ext cx="12192000" cy="2646777"/>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8124267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ending 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16"/>
          </p:nvPr>
        </p:nvSpPr>
        <p:spPr>
          <a:xfrm>
            <a:off x="-18854" y="1704855"/>
            <a:ext cx="5552388" cy="2611303"/>
          </a:xfrm>
          <a:custGeom>
            <a:avLst/>
            <a:gdLst>
              <a:gd name="connsiteX0" fmla="*/ 0 w 5552388"/>
              <a:gd name="connsiteY0" fmla="*/ 2611303 h 2611303"/>
              <a:gd name="connsiteX1" fmla="*/ 0 w 5552388"/>
              <a:gd name="connsiteY1" fmla="*/ 0 h 2611303"/>
              <a:gd name="connsiteX2" fmla="*/ 5552388 w 5552388"/>
              <a:gd name="connsiteY2" fmla="*/ 0 h 2611303"/>
              <a:gd name="connsiteX3" fmla="*/ 5552388 w 5552388"/>
              <a:gd name="connsiteY3" fmla="*/ 2611303 h 2611303"/>
              <a:gd name="connsiteX4" fmla="*/ 0 w 5552388"/>
              <a:gd name="connsiteY4" fmla="*/ 2611303 h 2611303"/>
              <a:gd name="connsiteX0" fmla="*/ 0 w 5552388"/>
              <a:gd name="connsiteY0" fmla="*/ 2611303 h 2611303"/>
              <a:gd name="connsiteX1" fmla="*/ 0 w 5552388"/>
              <a:gd name="connsiteY1" fmla="*/ 0 h 2611303"/>
              <a:gd name="connsiteX2" fmla="*/ 4637988 w 5552388"/>
              <a:gd name="connsiteY2" fmla="*/ 0 h 2611303"/>
              <a:gd name="connsiteX3" fmla="*/ 5552388 w 5552388"/>
              <a:gd name="connsiteY3" fmla="*/ 2611303 h 2611303"/>
              <a:gd name="connsiteX4" fmla="*/ 0 w 5552388"/>
              <a:gd name="connsiteY4" fmla="*/ 2611303 h 2611303"/>
              <a:gd name="connsiteX0" fmla="*/ 0 w 5552388"/>
              <a:gd name="connsiteY0" fmla="*/ 2611303 h 2611303"/>
              <a:gd name="connsiteX1" fmla="*/ 0 w 5552388"/>
              <a:gd name="connsiteY1" fmla="*/ 0 h 2611303"/>
              <a:gd name="connsiteX2" fmla="*/ 3930978 w 5552388"/>
              <a:gd name="connsiteY2" fmla="*/ 1397 h 2611303"/>
              <a:gd name="connsiteX3" fmla="*/ 4637988 w 5552388"/>
              <a:gd name="connsiteY3" fmla="*/ 0 h 2611303"/>
              <a:gd name="connsiteX4" fmla="*/ 5552388 w 5552388"/>
              <a:gd name="connsiteY4" fmla="*/ 2611303 h 2611303"/>
              <a:gd name="connsiteX5" fmla="*/ 0 w 5552388"/>
              <a:gd name="connsiteY5" fmla="*/ 2611303 h 2611303"/>
              <a:gd name="connsiteX0" fmla="*/ 0 w 5552388"/>
              <a:gd name="connsiteY0" fmla="*/ 2611303 h 2611303"/>
              <a:gd name="connsiteX1" fmla="*/ 0 w 5552388"/>
              <a:gd name="connsiteY1" fmla="*/ 0 h 2611303"/>
              <a:gd name="connsiteX2" fmla="*/ 3930978 w 5552388"/>
              <a:gd name="connsiteY2" fmla="*/ 1397 h 2611303"/>
              <a:gd name="connsiteX3" fmla="*/ 4807671 w 5552388"/>
              <a:gd name="connsiteY3" fmla="*/ 518474 h 2611303"/>
              <a:gd name="connsiteX4" fmla="*/ 5552388 w 5552388"/>
              <a:gd name="connsiteY4" fmla="*/ 2611303 h 2611303"/>
              <a:gd name="connsiteX5" fmla="*/ 0 w 5552388"/>
              <a:gd name="connsiteY5" fmla="*/ 2611303 h 2611303"/>
              <a:gd name="connsiteX0" fmla="*/ 0 w 5552388"/>
              <a:gd name="connsiteY0" fmla="*/ 2611303 h 2611303"/>
              <a:gd name="connsiteX1" fmla="*/ 0 w 5552388"/>
              <a:gd name="connsiteY1" fmla="*/ 0 h 2611303"/>
              <a:gd name="connsiteX2" fmla="*/ 3930978 w 5552388"/>
              <a:gd name="connsiteY2" fmla="*/ 1397 h 2611303"/>
              <a:gd name="connsiteX3" fmla="*/ 4807671 w 5552388"/>
              <a:gd name="connsiteY3" fmla="*/ 518474 h 2611303"/>
              <a:gd name="connsiteX4" fmla="*/ 5552388 w 5552388"/>
              <a:gd name="connsiteY4" fmla="*/ 2611303 h 2611303"/>
              <a:gd name="connsiteX5" fmla="*/ 0 w 5552388"/>
              <a:gd name="connsiteY5" fmla="*/ 2611303 h 2611303"/>
              <a:gd name="connsiteX0" fmla="*/ 0 w 5552388"/>
              <a:gd name="connsiteY0" fmla="*/ 2611303 h 2611303"/>
              <a:gd name="connsiteX1" fmla="*/ 0 w 5552388"/>
              <a:gd name="connsiteY1" fmla="*/ 0 h 2611303"/>
              <a:gd name="connsiteX2" fmla="*/ 3930978 w 5552388"/>
              <a:gd name="connsiteY2" fmla="*/ 1397 h 2611303"/>
              <a:gd name="connsiteX3" fmla="*/ 4807671 w 5552388"/>
              <a:gd name="connsiteY3" fmla="*/ 518474 h 2611303"/>
              <a:gd name="connsiteX4" fmla="*/ 5552388 w 5552388"/>
              <a:gd name="connsiteY4" fmla="*/ 2611303 h 2611303"/>
              <a:gd name="connsiteX5" fmla="*/ 0 w 5552388"/>
              <a:gd name="connsiteY5" fmla="*/ 2611303 h 2611303"/>
              <a:gd name="connsiteX0" fmla="*/ 0 w 5552388"/>
              <a:gd name="connsiteY0" fmla="*/ 2611303 h 2611303"/>
              <a:gd name="connsiteX1" fmla="*/ 0 w 5552388"/>
              <a:gd name="connsiteY1" fmla="*/ 0 h 2611303"/>
              <a:gd name="connsiteX2" fmla="*/ 3930978 w 5552388"/>
              <a:gd name="connsiteY2" fmla="*/ 1397 h 2611303"/>
              <a:gd name="connsiteX3" fmla="*/ 4807671 w 5552388"/>
              <a:gd name="connsiteY3" fmla="*/ 518474 h 2611303"/>
              <a:gd name="connsiteX4" fmla="*/ 5552388 w 5552388"/>
              <a:gd name="connsiteY4" fmla="*/ 2611303 h 2611303"/>
              <a:gd name="connsiteX5" fmla="*/ 0 w 5552388"/>
              <a:gd name="connsiteY5" fmla="*/ 2611303 h 261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2388" h="2611303">
                <a:moveTo>
                  <a:pt x="0" y="2611303"/>
                </a:moveTo>
                <a:lnTo>
                  <a:pt x="0" y="0"/>
                </a:lnTo>
                <a:lnTo>
                  <a:pt x="3930978" y="1397"/>
                </a:lnTo>
                <a:cubicBezTo>
                  <a:pt x="4468306" y="-5353"/>
                  <a:pt x="4685123" y="204712"/>
                  <a:pt x="4807671" y="518474"/>
                </a:cubicBezTo>
                <a:lnTo>
                  <a:pt x="5552388" y="2611303"/>
                </a:lnTo>
                <a:lnTo>
                  <a:pt x="0" y="2611303"/>
                </a:lnTo>
                <a:close/>
              </a:path>
            </a:pathLst>
          </a:cu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6396248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Commerce">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873760" y="1996440"/>
            <a:ext cx="2865120" cy="2865120"/>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38"/>
          </p:nvPr>
        </p:nvSpPr>
        <p:spPr>
          <a:xfrm>
            <a:off x="3891280" y="3429000"/>
            <a:ext cx="1869440" cy="186944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4783266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Commerce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37"/>
          </p:nvPr>
        </p:nvSpPr>
        <p:spPr>
          <a:xfrm>
            <a:off x="0" y="2916936"/>
            <a:ext cx="8284464" cy="183794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6780060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Commerce 3">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1312" y="4892511"/>
            <a:ext cx="12203311" cy="1965489"/>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Tree>
    <p:extLst>
      <p:ext uri="{BB962C8B-B14F-4D97-AF65-F5344CB8AC3E}">
        <p14:creationId xmlns:p14="http://schemas.microsoft.com/office/powerpoint/2010/main" val="13127123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roducts Catalog 1">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1312" y="1819373"/>
            <a:ext cx="12203311" cy="1508289"/>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Tree>
    <p:extLst>
      <p:ext uri="{BB962C8B-B14F-4D97-AF65-F5344CB8AC3E}">
        <p14:creationId xmlns:p14="http://schemas.microsoft.com/office/powerpoint/2010/main" val="6681709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roducts Catalog 2">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528400" y="1611983"/>
            <a:ext cx="3279270" cy="2922310"/>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38"/>
          </p:nvPr>
        </p:nvSpPr>
        <p:spPr>
          <a:xfrm>
            <a:off x="5091732" y="1611983"/>
            <a:ext cx="3279270" cy="292231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9688903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roducts Catalog 3">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358717" y="1508287"/>
            <a:ext cx="4118256" cy="3544479"/>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6" name="Picture Placeholder 2"/>
          <p:cNvSpPr>
            <a:spLocks noGrp="1"/>
          </p:cNvSpPr>
          <p:nvPr>
            <p:ph type="pic" sz="quarter" idx="38"/>
          </p:nvPr>
        </p:nvSpPr>
        <p:spPr>
          <a:xfrm>
            <a:off x="6438507" y="5052766"/>
            <a:ext cx="1686141" cy="1291471"/>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39"/>
          </p:nvPr>
        </p:nvSpPr>
        <p:spPr>
          <a:xfrm>
            <a:off x="8124648" y="5052766"/>
            <a:ext cx="1686141" cy="1291471"/>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40"/>
          </p:nvPr>
        </p:nvSpPr>
        <p:spPr>
          <a:xfrm>
            <a:off x="9810789" y="5052766"/>
            <a:ext cx="1686141" cy="1291471"/>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6093721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ducts Catalog 4">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217315"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9" name="Picture Placeholder 2"/>
          <p:cNvSpPr>
            <a:spLocks noGrp="1"/>
          </p:cNvSpPr>
          <p:nvPr>
            <p:ph type="pic" sz="quarter" idx="38"/>
          </p:nvPr>
        </p:nvSpPr>
        <p:spPr>
          <a:xfrm>
            <a:off x="1217315"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39"/>
          </p:nvPr>
        </p:nvSpPr>
        <p:spPr>
          <a:xfrm>
            <a:off x="3734272"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40"/>
          </p:nvPr>
        </p:nvSpPr>
        <p:spPr>
          <a:xfrm>
            <a:off x="3734272"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41"/>
          </p:nvPr>
        </p:nvSpPr>
        <p:spPr>
          <a:xfrm>
            <a:off x="6251229"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42"/>
          </p:nvPr>
        </p:nvSpPr>
        <p:spPr>
          <a:xfrm>
            <a:off x="6251229"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43"/>
          </p:nvPr>
        </p:nvSpPr>
        <p:spPr>
          <a:xfrm>
            <a:off x="8768186"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4"/>
          </p:nvPr>
        </p:nvSpPr>
        <p:spPr>
          <a:xfrm>
            <a:off x="8768186" y="3959258"/>
            <a:ext cx="2204615" cy="1894789"/>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449378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ducts Catalog 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0" name="Picture Placeholder 2"/>
          <p:cNvSpPr>
            <a:spLocks noGrp="1"/>
          </p:cNvSpPr>
          <p:nvPr>
            <p:ph type="pic" sz="quarter" idx="39"/>
          </p:nvPr>
        </p:nvSpPr>
        <p:spPr>
          <a:xfrm>
            <a:off x="3734272"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40"/>
          </p:nvPr>
        </p:nvSpPr>
        <p:spPr>
          <a:xfrm>
            <a:off x="3734272"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41"/>
          </p:nvPr>
        </p:nvSpPr>
        <p:spPr>
          <a:xfrm>
            <a:off x="6251229"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42"/>
          </p:nvPr>
        </p:nvSpPr>
        <p:spPr>
          <a:xfrm>
            <a:off x="6251229"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43"/>
          </p:nvPr>
        </p:nvSpPr>
        <p:spPr>
          <a:xfrm>
            <a:off x="8768186"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4"/>
          </p:nvPr>
        </p:nvSpPr>
        <p:spPr>
          <a:xfrm>
            <a:off x="8768186" y="3959258"/>
            <a:ext cx="2204615" cy="1894789"/>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6804760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ducts Catalog 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1" name="Picture Placeholder 2"/>
          <p:cNvSpPr>
            <a:spLocks noGrp="1"/>
          </p:cNvSpPr>
          <p:nvPr>
            <p:ph type="pic" sz="quarter" idx="40"/>
          </p:nvPr>
        </p:nvSpPr>
        <p:spPr>
          <a:xfrm>
            <a:off x="3734272" y="2733774"/>
            <a:ext cx="2204615" cy="2130457"/>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42"/>
          </p:nvPr>
        </p:nvSpPr>
        <p:spPr>
          <a:xfrm>
            <a:off x="6251229" y="2733774"/>
            <a:ext cx="2204615" cy="2130457"/>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4"/>
          </p:nvPr>
        </p:nvSpPr>
        <p:spPr>
          <a:xfrm>
            <a:off x="8768186" y="2733774"/>
            <a:ext cx="2204615" cy="2130457"/>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45"/>
          </p:nvPr>
        </p:nvSpPr>
        <p:spPr>
          <a:xfrm>
            <a:off x="1217315" y="2733774"/>
            <a:ext cx="2204615" cy="2130457"/>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8636177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ducts Catalog 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6" name="Picture Placeholder 2"/>
          <p:cNvSpPr>
            <a:spLocks noGrp="1"/>
          </p:cNvSpPr>
          <p:nvPr>
            <p:ph type="pic" sz="quarter" idx="45"/>
          </p:nvPr>
        </p:nvSpPr>
        <p:spPr>
          <a:xfrm>
            <a:off x="0" y="1923069"/>
            <a:ext cx="4883085" cy="4934932"/>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46"/>
          </p:nvPr>
        </p:nvSpPr>
        <p:spPr>
          <a:xfrm>
            <a:off x="5703215" y="4006392"/>
            <a:ext cx="1894787" cy="1574276"/>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47"/>
          </p:nvPr>
        </p:nvSpPr>
        <p:spPr>
          <a:xfrm>
            <a:off x="7673417" y="4006392"/>
            <a:ext cx="1894787" cy="1574276"/>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48"/>
          </p:nvPr>
        </p:nvSpPr>
        <p:spPr>
          <a:xfrm>
            <a:off x="9643619" y="4006392"/>
            <a:ext cx="1894787" cy="1574276"/>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5634368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al Estate">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8" name="Picture Placeholder 2"/>
          <p:cNvSpPr>
            <a:spLocks noGrp="1"/>
          </p:cNvSpPr>
          <p:nvPr>
            <p:ph type="pic" sz="quarter" idx="11"/>
          </p:nvPr>
        </p:nvSpPr>
        <p:spPr>
          <a:xfrm>
            <a:off x="4109815"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6088638" y="2043271"/>
            <a:ext cx="1601466" cy="1601466"/>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13"/>
          </p:nvPr>
        </p:nvSpPr>
        <p:spPr>
          <a:xfrm>
            <a:off x="8352191" y="2212848"/>
            <a:ext cx="1262312" cy="1262312"/>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14"/>
          </p:nvPr>
        </p:nvSpPr>
        <p:spPr>
          <a:xfrm>
            <a:off x="10336879"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1241499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roducts Catalog 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6" name="Picture Placeholder 2"/>
          <p:cNvSpPr>
            <a:spLocks noGrp="1"/>
          </p:cNvSpPr>
          <p:nvPr>
            <p:ph type="pic" sz="quarter" idx="45"/>
          </p:nvPr>
        </p:nvSpPr>
        <p:spPr>
          <a:xfrm>
            <a:off x="0" y="0"/>
            <a:ext cx="6096000" cy="6858001"/>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48"/>
          </p:nvPr>
        </p:nvSpPr>
        <p:spPr>
          <a:xfrm>
            <a:off x="9294829"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9"/>
          </p:nvPr>
        </p:nvSpPr>
        <p:spPr>
          <a:xfrm>
            <a:off x="7047128"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50"/>
          </p:nvPr>
        </p:nvSpPr>
        <p:spPr>
          <a:xfrm>
            <a:off x="4799427" y="2507531"/>
            <a:ext cx="2247701" cy="184294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4595416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oducts Catalog 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6" name="Picture Placeholder 2"/>
          <p:cNvSpPr>
            <a:spLocks noGrp="1"/>
          </p:cNvSpPr>
          <p:nvPr>
            <p:ph type="pic" sz="quarter" idx="45"/>
          </p:nvPr>
        </p:nvSpPr>
        <p:spPr>
          <a:xfrm>
            <a:off x="0" y="2507531"/>
            <a:ext cx="4799427" cy="3685880"/>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48"/>
          </p:nvPr>
        </p:nvSpPr>
        <p:spPr>
          <a:xfrm>
            <a:off x="9294829"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9"/>
          </p:nvPr>
        </p:nvSpPr>
        <p:spPr>
          <a:xfrm>
            <a:off x="7047128"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50"/>
          </p:nvPr>
        </p:nvSpPr>
        <p:spPr>
          <a:xfrm>
            <a:off x="4799427"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51"/>
          </p:nvPr>
        </p:nvSpPr>
        <p:spPr>
          <a:xfrm>
            <a:off x="9294829" y="4350471"/>
            <a:ext cx="2247701" cy="184294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52"/>
          </p:nvPr>
        </p:nvSpPr>
        <p:spPr>
          <a:xfrm>
            <a:off x="7047128" y="4350471"/>
            <a:ext cx="2247701" cy="1842940"/>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53"/>
          </p:nvPr>
        </p:nvSpPr>
        <p:spPr>
          <a:xfrm>
            <a:off x="4799427" y="4350471"/>
            <a:ext cx="2247701" cy="184294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5672547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roducts Catalog 10">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6" name="Picture Placeholder 2"/>
          <p:cNvSpPr>
            <a:spLocks noGrp="1"/>
          </p:cNvSpPr>
          <p:nvPr>
            <p:ph type="pic" sz="quarter" idx="50"/>
          </p:nvPr>
        </p:nvSpPr>
        <p:spPr>
          <a:xfrm>
            <a:off x="1211938"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51"/>
          </p:nvPr>
        </p:nvSpPr>
        <p:spPr>
          <a:xfrm>
            <a:off x="3180814"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52"/>
          </p:nvPr>
        </p:nvSpPr>
        <p:spPr>
          <a:xfrm>
            <a:off x="5149690"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53"/>
          </p:nvPr>
        </p:nvSpPr>
        <p:spPr>
          <a:xfrm>
            <a:off x="7118566"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54"/>
          </p:nvPr>
        </p:nvSpPr>
        <p:spPr>
          <a:xfrm>
            <a:off x="9087442" y="2724348"/>
            <a:ext cx="1866504" cy="2092749"/>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6472488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roducts Catalog 1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6" name="Picture Placeholder 2"/>
          <p:cNvSpPr>
            <a:spLocks noGrp="1"/>
          </p:cNvSpPr>
          <p:nvPr>
            <p:ph type="pic" sz="quarter" idx="50"/>
          </p:nvPr>
        </p:nvSpPr>
        <p:spPr>
          <a:xfrm>
            <a:off x="3284650" y="1715680"/>
            <a:ext cx="7669296" cy="2092749"/>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51"/>
          </p:nvPr>
        </p:nvSpPr>
        <p:spPr>
          <a:xfrm>
            <a:off x="1211938" y="3808429"/>
            <a:ext cx="2068590" cy="2092749"/>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52"/>
          </p:nvPr>
        </p:nvSpPr>
        <p:spPr>
          <a:xfrm>
            <a:off x="3280528" y="3808429"/>
            <a:ext cx="3893270" cy="2092749"/>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53"/>
          </p:nvPr>
        </p:nvSpPr>
        <p:spPr>
          <a:xfrm>
            <a:off x="7173798" y="3808429"/>
            <a:ext cx="2068590" cy="2092749"/>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54"/>
          </p:nvPr>
        </p:nvSpPr>
        <p:spPr>
          <a:xfrm>
            <a:off x="9242388" y="3808429"/>
            <a:ext cx="1715678" cy="2092749"/>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55"/>
          </p:nvPr>
        </p:nvSpPr>
        <p:spPr>
          <a:xfrm>
            <a:off x="1217245" y="1715680"/>
            <a:ext cx="2059162" cy="2092749"/>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376539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oducts Catalog 1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0" name="Picture Placeholder 2"/>
          <p:cNvSpPr>
            <a:spLocks noGrp="1"/>
          </p:cNvSpPr>
          <p:nvPr>
            <p:ph type="pic" sz="quarter" idx="54"/>
          </p:nvPr>
        </p:nvSpPr>
        <p:spPr>
          <a:xfrm>
            <a:off x="6466899"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55"/>
          </p:nvPr>
        </p:nvSpPr>
        <p:spPr>
          <a:xfrm>
            <a:off x="8153649"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56"/>
          </p:nvPr>
        </p:nvSpPr>
        <p:spPr>
          <a:xfrm>
            <a:off x="9840399"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57"/>
          </p:nvPr>
        </p:nvSpPr>
        <p:spPr>
          <a:xfrm>
            <a:off x="6466899"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58"/>
          </p:nvPr>
        </p:nvSpPr>
        <p:spPr>
          <a:xfrm>
            <a:off x="8153649"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59"/>
          </p:nvPr>
        </p:nvSpPr>
        <p:spPr>
          <a:xfrm>
            <a:off x="9840399"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60"/>
          </p:nvPr>
        </p:nvSpPr>
        <p:spPr>
          <a:xfrm>
            <a:off x="888392"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61"/>
          </p:nvPr>
        </p:nvSpPr>
        <p:spPr>
          <a:xfrm>
            <a:off x="2575142"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62"/>
          </p:nvPr>
        </p:nvSpPr>
        <p:spPr>
          <a:xfrm>
            <a:off x="4261892"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31" name="Picture Placeholder 2"/>
          <p:cNvSpPr>
            <a:spLocks noGrp="1"/>
          </p:cNvSpPr>
          <p:nvPr>
            <p:ph type="pic" sz="quarter" idx="63"/>
          </p:nvPr>
        </p:nvSpPr>
        <p:spPr>
          <a:xfrm>
            <a:off x="888392"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32" name="Picture Placeholder 2"/>
          <p:cNvSpPr>
            <a:spLocks noGrp="1"/>
          </p:cNvSpPr>
          <p:nvPr>
            <p:ph type="pic" sz="quarter" idx="64"/>
          </p:nvPr>
        </p:nvSpPr>
        <p:spPr>
          <a:xfrm>
            <a:off x="2575142"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35" name="Picture Placeholder 2"/>
          <p:cNvSpPr>
            <a:spLocks noGrp="1"/>
          </p:cNvSpPr>
          <p:nvPr>
            <p:ph type="pic" sz="quarter" idx="65"/>
          </p:nvPr>
        </p:nvSpPr>
        <p:spPr>
          <a:xfrm>
            <a:off x="4261892" y="4372942"/>
            <a:ext cx="1504169" cy="1397524"/>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4010165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07505" y="6577469"/>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5435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oducts Catalog 1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7" name="Picture Placeholder 2"/>
          <p:cNvSpPr>
            <a:spLocks noGrp="1"/>
          </p:cNvSpPr>
          <p:nvPr>
            <p:ph type="pic" sz="quarter" idx="60"/>
          </p:nvPr>
        </p:nvSpPr>
        <p:spPr>
          <a:xfrm>
            <a:off x="539601" y="437979"/>
            <a:ext cx="2015064" cy="5943967"/>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61"/>
          </p:nvPr>
        </p:nvSpPr>
        <p:spPr>
          <a:xfrm>
            <a:off x="2632351" y="437979"/>
            <a:ext cx="2015064" cy="5943967"/>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62"/>
          </p:nvPr>
        </p:nvSpPr>
        <p:spPr>
          <a:xfrm>
            <a:off x="4725101" y="437979"/>
            <a:ext cx="2015064" cy="5943967"/>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234733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ports &amp; Fitness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7" name="Picture Placeholder 2"/>
          <p:cNvSpPr>
            <a:spLocks noGrp="1"/>
          </p:cNvSpPr>
          <p:nvPr>
            <p:ph type="pic" sz="quarter" idx="60"/>
          </p:nvPr>
        </p:nvSpPr>
        <p:spPr>
          <a:xfrm>
            <a:off x="0" y="1595121"/>
            <a:ext cx="6014720" cy="3510280"/>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61"/>
          </p:nvPr>
        </p:nvSpPr>
        <p:spPr>
          <a:xfrm>
            <a:off x="6177280" y="1595121"/>
            <a:ext cx="1971040" cy="1676399"/>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62"/>
          </p:nvPr>
        </p:nvSpPr>
        <p:spPr>
          <a:xfrm>
            <a:off x="6177280" y="3429001"/>
            <a:ext cx="1971040" cy="1676399"/>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3645314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ports &amp; Fitness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7" name="Picture Placeholder 2"/>
          <p:cNvSpPr>
            <a:spLocks noGrp="1"/>
          </p:cNvSpPr>
          <p:nvPr>
            <p:ph type="pic" sz="quarter" idx="60"/>
          </p:nvPr>
        </p:nvSpPr>
        <p:spPr>
          <a:xfrm>
            <a:off x="5638800" y="599440"/>
            <a:ext cx="6553200" cy="575056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8563747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ods &amp; Restaurant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1" name="Picture Placeholder 3"/>
          <p:cNvSpPr>
            <a:spLocks noGrp="1"/>
          </p:cNvSpPr>
          <p:nvPr>
            <p:ph type="pic" sz="quarter" idx="17"/>
          </p:nvPr>
        </p:nvSpPr>
        <p:spPr>
          <a:xfrm>
            <a:off x="1383792" y="1699769"/>
            <a:ext cx="1755648" cy="1755646"/>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5" name="Picture Placeholder 3"/>
          <p:cNvSpPr>
            <a:spLocks noGrp="1"/>
          </p:cNvSpPr>
          <p:nvPr>
            <p:ph type="pic" sz="quarter" idx="18"/>
          </p:nvPr>
        </p:nvSpPr>
        <p:spPr>
          <a:xfrm>
            <a:off x="1383792" y="4087369"/>
            <a:ext cx="1755648" cy="1755646"/>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6" name="Picture Placeholder 3"/>
          <p:cNvSpPr>
            <a:spLocks noGrp="1"/>
          </p:cNvSpPr>
          <p:nvPr>
            <p:ph type="pic" sz="quarter" idx="19"/>
          </p:nvPr>
        </p:nvSpPr>
        <p:spPr>
          <a:xfrm>
            <a:off x="6098032" y="1699769"/>
            <a:ext cx="1755648" cy="1755646"/>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7" name="Picture Placeholder 3"/>
          <p:cNvSpPr>
            <a:spLocks noGrp="1"/>
          </p:cNvSpPr>
          <p:nvPr>
            <p:ph type="pic" sz="quarter" idx="20"/>
          </p:nvPr>
        </p:nvSpPr>
        <p:spPr>
          <a:xfrm>
            <a:off x="6098032" y="4087369"/>
            <a:ext cx="1755648" cy="1755646"/>
          </a:xfrm>
          <a:prstGeom prst="teardrop">
            <a:avLst/>
          </a:prstGeom>
        </p:spPr>
        <p:txBody>
          <a:bodyPr anchor="ctr">
            <a:normAutofit/>
          </a:bodyPr>
          <a:lstStyle>
            <a:lvl1pPr marL="0" indent="0" algn="ctr">
              <a:buNone/>
              <a:defRPr sz="1200">
                <a:solidFill>
                  <a:schemeClr val="bg2"/>
                </a:solidFill>
              </a:defRPr>
            </a:lvl1pPr>
          </a:lstStyle>
          <a:p>
            <a:endParaRPr lang="en-US"/>
          </a:p>
        </p:txBody>
      </p:sp>
    </p:spTree>
    <p:extLst>
      <p:ext uri="{BB962C8B-B14F-4D97-AF65-F5344CB8AC3E}">
        <p14:creationId xmlns:p14="http://schemas.microsoft.com/office/powerpoint/2010/main" val="17648924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al Estate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8" name="Picture Placeholder 2"/>
          <p:cNvSpPr>
            <a:spLocks noGrp="1"/>
          </p:cNvSpPr>
          <p:nvPr>
            <p:ph type="pic" sz="quarter" idx="11"/>
          </p:nvPr>
        </p:nvSpPr>
        <p:spPr>
          <a:xfrm>
            <a:off x="2473039"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4451862" y="2043271"/>
            <a:ext cx="1601466" cy="1601466"/>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13"/>
          </p:nvPr>
        </p:nvSpPr>
        <p:spPr>
          <a:xfrm>
            <a:off x="6715415" y="2212848"/>
            <a:ext cx="1262312" cy="1262312"/>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14"/>
          </p:nvPr>
        </p:nvSpPr>
        <p:spPr>
          <a:xfrm>
            <a:off x="8700103"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7172954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ods &amp; Restaurant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1" name="Picture Placeholder 3"/>
          <p:cNvSpPr>
            <a:spLocks noGrp="1"/>
          </p:cNvSpPr>
          <p:nvPr>
            <p:ph type="pic" sz="quarter" idx="17"/>
          </p:nvPr>
        </p:nvSpPr>
        <p:spPr>
          <a:xfrm>
            <a:off x="1383792" y="1699769"/>
            <a:ext cx="3157728" cy="3157724"/>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4" name="Picture Placeholder 3"/>
          <p:cNvSpPr>
            <a:spLocks noGrp="1"/>
          </p:cNvSpPr>
          <p:nvPr>
            <p:ph type="pic" sz="quarter" idx="18"/>
          </p:nvPr>
        </p:nvSpPr>
        <p:spPr>
          <a:xfrm>
            <a:off x="4167632" y="4328159"/>
            <a:ext cx="1725168" cy="1725166"/>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8" name="Picture Placeholder 3"/>
          <p:cNvSpPr>
            <a:spLocks noGrp="1"/>
          </p:cNvSpPr>
          <p:nvPr>
            <p:ph type="pic" sz="quarter" idx="19"/>
          </p:nvPr>
        </p:nvSpPr>
        <p:spPr>
          <a:xfrm>
            <a:off x="6280912" y="4328159"/>
            <a:ext cx="1725168" cy="1725166"/>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9" name="Picture Placeholder 3"/>
          <p:cNvSpPr>
            <a:spLocks noGrp="1"/>
          </p:cNvSpPr>
          <p:nvPr>
            <p:ph type="pic" sz="quarter" idx="20"/>
          </p:nvPr>
        </p:nvSpPr>
        <p:spPr>
          <a:xfrm>
            <a:off x="8394192" y="4328159"/>
            <a:ext cx="1725168" cy="1725166"/>
          </a:xfrm>
          <a:prstGeom prst="ellipse">
            <a:avLst/>
          </a:prstGeom>
        </p:spPr>
        <p:txBody>
          <a:bodyPr anchor="ctr">
            <a:normAutofit/>
          </a:bodyPr>
          <a:lstStyle>
            <a:lvl1pPr marL="0" indent="0" algn="ctr">
              <a:buNone/>
              <a:defRPr sz="1200">
                <a:solidFill>
                  <a:schemeClr val="bg2"/>
                </a:solidFill>
              </a:defRPr>
            </a:lvl1pPr>
          </a:lstStyle>
          <a:p>
            <a:endParaRPr lang="en-US"/>
          </a:p>
        </p:txBody>
      </p:sp>
    </p:spTree>
    <p:extLst>
      <p:ext uri="{BB962C8B-B14F-4D97-AF65-F5344CB8AC3E}">
        <p14:creationId xmlns:p14="http://schemas.microsoft.com/office/powerpoint/2010/main" val="21458540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ods &amp; Restaurant 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9" name="Picture Placeholder 3"/>
          <p:cNvSpPr>
            <a:spLocks noGrp="1"/>
          </p:cNvSpPr>
          <p:nvPr>
            <p:ph type="pic" sz="quarter" idx="20"/>
          </p:nvPr>
        </p:nvSpPr>
        <p:spPr>
          <a:xfrm>
            <a:off x="4584192" y="1503679"/>
            <a:ext cx="2294128" cy="2294126"/>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5" name="Picture Placeholder 3"/>
          <p:cNvSpPr>
            <a:spLocks noGrp="1"/>
          </p:cNvSpPr>
          <p:nvPr>
            <p:ph type="pic" sz="quarter" idx="21"/>
          </p:nvPr>
        </p:nvSpPr>
        <p:spPr>
          <a:xfrm>
            <a:off x="4584192" y="3921759"/>
            <a:ext cx="2294128" cy="2294126"/>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6" name="Picture Placeholder 3"/>
          <p:cNvSpPr>
            <a:spLocks noGrp="1"/>
          </p:cNvSpPr>
          <p:nvPr>
            <p:ph type="pic" sz="quarter" idx="22"/>
          </p:nvPr>
        </p:nvSpPr>
        <p:spPr>
          <a:xfrm>
            <a:off x="7032752" y="3921759"/>
            <a:ext cx="2294128" cy="2294126"/>
          </a:xfrm>
          <a:prstGeom prst="ellipse">
            <a:avLst/>
          </a:prstGeom>
        </p:spPr>
        <p:txBody>
          <a:bodyPr anchor="ctr">
            <a:normAutofit/>
          </a:bodyPr>
          <a:lstStyle>
            <a:lvl1pPr marL="0" indent="0" algn="ctr">
              <a:buNone/>
              <a:defRPr sz="1200">
                <a:solidFill>
                  <a:schemeClr val="bg2"/>
                </a:solidFill>
              </a:defRPr>
            </a:lvl1pPr>
          </a:lstStyle>
          <a:p>
            <a:endParaRPr lang="en-US"/>
          </a:p>
        </p:txBody>
      </p:sp>
    </p:spTree>
    <p:extLst>
      <p:ext uri="{BB962C8B-B14F-4D97-AF65-F5344CB8AC3E}">
        <p14:creationId xmlns:p14="http://schemas.microsoft.com/office/powerpoint/2010/main" val="12427540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oods &amp; Restaurant 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2"/>
          <p:cNvSpPr>
            <a:spLocks noGrp="1"/>
          </p:cNvSpPr>
          <p:nvPr>
            <p:ph type="pic" sz="quarter" idx="60"/>
          </p:nvPr>
        </p:nvSpPr>
        <p:spPr>
          <a:xfrm>
            <a:off x="888391" y="2085889"/>
            <a:ext cx="2195049" cy="2379431"/>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61"/>
          </p:nvPr>
        </p:nvSpPr>
        <p:spPr>
          <a:xfrm>
            <a:off x="3169920" y="2085889"/>
            <a:ext cx="1224351" cy="1150071"/>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62"/>
          </p:nvPr>
        </p:nvSpPr>
        <p:spPr>
          <a:xfrm>
            <a:off x="4480750" y="2085889"/>
            <a:ext cx="1224351" cy="1150071"/>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64"/>
          </p:nvPr>
        </p:nvSpPr>
        <p:spPr>
          <a:xfrm>
            <a:off x="3169920" y="3315249"/>
            <a:ext cx="1224351" cy="1150071"/>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65"/>
          </p:nvPr>
        </p:nvSpPr>
        <p:spPr>
          <a:xfrm>
            <a:off x="4480750" y="3315249"/>
            <a:ext cx="1224351" cy="1150071"/>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66"/>
          </p:nvPr>
        </p:nvSpPr>
        <p:spPr>
          <a:xfrm>
            <a:off x="6486551" y="2085889"/>
            <a:ext cx="2195049" cy="2379431"/>
          </a:xfrm>
          <a:prstGeom prst="rect">
            <a:avLst/>
          </a:prstGeom>
        </p:spPr>
        <p:txBody>
          <a:bodyPr anchor="ctr">
            <a:normAutofit/>
          </a:bodyPr>
          <a:lstStyle>
            <a:lvl1pPr marL="0" indent="0" algn="ctr">
              <a:buNone/>
              <a:defRPr sz="1200"/>
            </a:lvl1pPr>
          </a:lstStyle>
          <a:p>
            <a:endParaRPr lang="en-US" dirty="0"/>
          </a:p>
        </p:txBody>
      </p:sp>
      <p:sp>
        <p:nvSpPr>
          <p:cNvPr id="31" name="Picture Placeholder 2"/>
          <p:cNvSpPr>
            <a:spLocks noGrp="1"/>
          </p:cNvSpPr>
          <p:nvPr>
            <p:ph type="pic" sz="quarter" idx="67"/>
          </p:nvPr>
        </p:nvSpPr>
        <p:spPr>
          <a:xfrm>
            <a:off x="8768080" y="2085889"/>
            <a:ext cx="1224351" cy="1150071"/>
          </a:xfrm>
          <a:prstGeom prst="rect">
            <a:avLst/>
          </a:prstGeom>
        </p:spPr>
        <p:txBody>
          <a:bodyPr anchor="ctr">
            <a:normAutofit/>
          </a:bodyPr>
          <a:lstStyle>
            <a:lvl1pPr marL="0" indent="0" algn="ctr">
              <a:buNone/>
              <a:defRPr sz="1200"/>
            </a:lvl1pPr>
          </a:lstStyle>
          <a:p>
            <a:endParaRPr lang="en-US" dirty="0"/>
          </a:p>
        </p:txBody>
      </p:sp>
      <p:sp>
        <p:nvSpPr>
          <p:cNvPr id="32" name="Picture Placeholder 2"/>
          <p:cNvSpPr>
            <a:spLocks noGrp="1"/>
          </p:cNvSpPr>
          <p:nvPr>
            <p:ph type="pic" sz="quarter" idx="68"/>
          </p:nvPr>
        </p:nvSpPr>
        <p:spPr>
          <a:xfrm>
            <a:off x="10078910" y="2085889"/>
            <a:ext cx="1224351" cy="1150071"/>
          </a:xfrm>
          <a:prstGeom prst="rect">
            <a:avLst/>
          </a:prstGeom>
        </p:spPr>
        <p:txBody>
          <a:bodyPr anchor="ctr">
            <a:normAutofit/>
          </a:bodyPr>
          <a:lstStyle>
            <a:lvl1pPr marL="0" indent="0" algn="ctr">
              <a:buNone/>
              <a:defRPr sz="1200"/>
            </a:lvl1pPr>
          </a:lstStyle>
          <a:p>
            <a:endParaRPr lang="en-US" dirty="0"/>
          </a:p>
        </p:txBody>
      </p:sp>
      <p:sp>
        <p:nvSpPr>
          <p:cNvPr id="35" name="Picture Placeholder 2"/>
          <p:cNvSpPr>
            <a:spLocks noGrp="1"/>
          </p:cNvSpPr>
          <p:nvPr>
            <p:ph type="pic" sz="quarter" idx="69"/>
          </p:nvPr>
        </p:nvSpPr>
        <p:spPr>
          <a:xfrm>
            <a:off x="8768080" y="3315249"/>
            <a:ext cx="1224351" cy="1150071"/>
          </a:xfrm>
          <a:prstGeom prst="rect">
            <a:avLst/>
          </a:prstGeom>
        </p:spPr>
        <p:txBody>
          <a:bodyPr anchor="ctr">
            <a:normAutofit/>
          </a:bodyPr>
          <a:lstStyle>
            <a:lvl1pPr marL="0" indent="0" algn="ctr">
              <a:buNone/>
              <a:defRPr sz="1200"/>
            </a:lvl1pPr>
          </a:lstStyle>
          <a:p>
            <a:endParaRPr lang="en-US" dirty="0"/>
          </a:p>
        </p:txBody>
      </p:sp>
      <p:sp>
        <p:nvSpPr>
          <p:cNvPr id="36" name="Picture Placeholder 2"/>
          <p:cNvSpPr>
            <a:spLocks noGrp="1"/>
          </p:cNvSpPr>
          <p:nvPr>
            <p:ph type="pic" sz="quarter" idx="70"/>
          </p:nvPr>
        </p:nvSpPr>
        <p:spPr>
          <a:xfrm>
            <a:off x="10078910" y="3315249"/>
            <a:ext cx="1224351" cy="1150071"/>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5089765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ods &amp; Restaurant 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4" name="Picture Placeholder 3"/>
          <p:cNvSpPr>
            <a:spLocks noGrp="1"/>
          </p:cNvSpPr>
          <p:nvPr>
            <p:ph type="pic" sz="quarter" idx="20"/>
          </p:nvPr>
        </p:nvSpPr>
        <p:spPr>
          <a:xfrm>
            <a:off x="4892040" y="2573666"/>
            <a:ext cx="2545080" cy="2545078"/>
          </a:xfrm>
          <a:prstGeom prst="ellipse">
            <a:avLst/>
          </a:prstGeom>
        </p:spPr>
        <p:txBody>
          <a:bodyPr anchor="ctr">
            <a:normAutofit/>
          </a:bodyPr>
          <a:lstStyle>
            <a:lvl1pPr marL="0" indent="0" algn="ctr">
              <a:buNone/>
              <a:defRPr sz="1200">
                <a:solidFill>
                  <a:schemeClr val="bg2"/>
                </a:solidFill>
              </a:defRPr>
            </a:lvl1pPr>
          </a:lstStyle>
          <a:p>
            <a:endParaRPr lang="en-US"/>
          </a:p>
        </p:txBody>
      </p:sp>
    </p:spTree>
    <p:extLst>
      <p:ext uri="{BB962C8B-B14F-4D97-AF65-F5344CB8AC3E}">
        <p14:creationId xmlns:p14="http://schemas.microsoft.com/office/powerpoint/2010/main" val="5708405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ods &amp; Restaurant 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7" name="Picture Placeholder 2"/>
          <p:cNvSpPr>
            <a:spLocks noGrp="1"/>
          </p:cNvSpPr>
          <p:nvPr>
            <p:ph type="pic" sz="quarter" idx="60"/>
          </p:nvPr>
        </p:nvSpPr>
        <p:spPr>
          <a:xfrm>
            <a:off x="619760" y="599440"/>
            <a:ext cx="5476240" cy="567944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199944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 People">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27" name="Picture Placeholder 2"/>
          <p:cNvSpPr>
            <a:spLocks noGrp="1"/>
          </p:cNvSpPr>
          <p:nvPr>
            <p:ph type="pic" sz="quarter" idx="60"/>
          </p:nvPr>
        </p:nvSpPr>
        <p:spPr>
          <a:xfrm>
            <a:off x="3380179" y="0"/>
            <a:ext cx="5476240" cy="6858000"/>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773595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4208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4203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43053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0683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al Estate 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8" name="Picture Placeholder 2"/>
          <p:cNvSpPr>
            <a:spLocks noGrp="1"/>
          </p:cNvSpPr>
          <p:nvPr>
            <p:ph type="pic" sz="quarter" idx="11"/>
          </p:nvPr>
        </p:nvSpPr>
        <p:spPr>
          <a:xfrm>
            <a:off x="1805527"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3784350" y="2043271"/>
            <a:ext cx="1601466" cy="1601466"/>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13"/>
          </p:nvPr>
        </p:nvSpPr>
        <p:spPr>
          <a:xfrm>
            <a:off x="6047903" y="2212848"/>
            <a:ext cx="1262312" cy="1262312"/>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1207411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29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al Estate 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a:spLocks/>
          </p:cNvSpPr>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pPr algn="ctr"/>
              <a:t>‹#›</a:t>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action="ppaction://hlinkshowjump?jump=nextslide" tooltip="Next 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action="ppaction://hlinkshowjump?jump=previousslide" tooltip="Previous 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p>
        </p:txBody>
      </p:sp>
      <p:sp>
        <p:nvSpPr>
          <p:cNvPr id="15" name="Picture Placeholder 2"/>
          <p:cNvSpPr>
            <a:spLocks noGrp="1"/>
          </p:cNvSpPr>
          <p:nvPr>
            <p:ph type="pic" sz="quarter" idx="16"/>
          </p:nvPr>
        </p:nvSpPr>
        <p:spPr>
          <a:xfrm>
            <a:off x="593889" y="1489435"/>
            <a:ext cx="3780148" cy="5387418"/>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8127189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slideLayout" Target="../slideLayouts/slideLayout79.xml"/><Relationship Id="rId1" Type="http://schemas.openxmlformats.org/officeDocument/2006/relationships/slideLayout" Target="../slideLayouts/slideLayout7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57630"/>
      </p:ext>
    </p:extLst>
  </p:cSld>
  <p:clrMap bg1="lt1" tx1="dk1" bg2="lt2" tx2="dk2" accent1="accent1" accent2="accent2" accent3="accent3" accent4="accent4" accent5="accent5" accent6="accent6" hlink="hlink" folHlink="folHlink"/>
  <p:sldLayoutIdLst>
    <p:sldLayoutId id="2147483724" r:id="rId1"/>
    <p:sldLayoutId id="2147483702"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19" r:id="rId24"/>
    <p:sldLayoutId id="2147483868" r:id="rId25"/>
    <p:sldLayoutId id="2147483820" r:id="rId26"/>
    <p:sldLayoutId id="2147483821" r:id="rId27"/>
    <p:sldLayoutId id="2147483822" r:id="rId28"/>
    <p:sldLayoutId id="2147483823" r:id="rId29"/>
    <p:sldLayoutId id="2147483824" r:id="rId30"/>
    <p:sldLayoutId id="2147483825" r:id="rId31"/>
    <p:sldLayoutId id="2147483826" r:id="rId32"/>
    <p:sldLayoutId id="2147483827" r:id="rId33"/>
    <p:sldLayoutId id="2147483828" r:id="rId34"/>
    <p:sldLayoutId id="2147483829" r:id="rId35"/>
    <p:sldLayoutId id="2147483830" r:id="rId36"/>
    <p:sldLayoutId id="2147483831" r:id="rId37"/>
    <p:sldLayoutId id="2147483832" r:id="rId38"/>
    <p:sldLayoutId id="2147483833" r:id="rId39"/>
    <p:sldLayoutId id="2147483834" r:id="rId40"/>
    <p:sldLayoutId id="2147483835" r:id="rId41"/>
    <p:sldLayoutId id="2147483836" r:id="rId42"/>
    <p:sldLayoutId id="2147483837" r:id="rId43"/>
    <p:sldLayoutId id="2147483838" r:id="rId44"/>
    <p:sldLayoutId id="2147483839" r:id="rId45"/>
    <p:sldLayoutId id="2147483840" r:id="rId46"/>
    <p:sldLayoutId id="2147483841" r:id="rId47"/>
    <p:sldLayoutId id="2147483842" r:id="rId48"/>
    <p:sldLayoutId id="2147483843" r:id="rId49"/>
    <p:sldLayoutId id="2147483844" r:id="rId50"/>
    <p:sldLayoutId id="2147483845" r:id="rId51"/>
    <p:sldLayoutId id="2147483846" r:id="rId52"/>
    <p:sldLayoutId id="2147483847" r:id="rId53"/>
    <p:sldLayoutId id="2147483848" r:id="rId54"/>
    <p:sldLayoutId id="2147483849" r:id="rId55"/>
    <p:sldLayoutId id="2147483850" r:id="rId56"/>
    <p:sldLayoutId id="2147483851" r:id="rId57"/>
    <p:sldLayoutId id="2147483852" r:id="rId58"/>
    <p:sldLayoutId id="2147483853" r:id="rId59"/>
    <p:sldLayoutId id="2147483854" r:id="rId60"/>
    <p:sldLayoutId id="2147483855" r:id="rId61"/>
    <p:sldLayoutId id="2147483856" r:id="rId62"/>
    <p:sldLayoutId id="2147483857" r:id="rId63"/>
    <p:sldLayoutId id="2147483858" r:id="rId64"/>
    <p:sldLayoutId id="2147483873" r:id="rId65"/>
    <p:sldLayoutId id="2147483859" r:id="rId66"/>
    <p:sldLayoutId id="2147483860" r:id="rId67"/>
    <p:sldLayoutId id="2147483861" r:id="rId68"/>
    <p:sldLayoutId id="2147483862" r:id="rId69"/>
    <p:sldLayoutId id="2147483863" r:id="rId70"/>
    <p:sldLayoutId id="2147483864" r:id="rId71"/>
    <p:sldLayoutId id="2147483865" r:id="rId72"/>
    <p:sldLayoutId id="2147483867" r:id="rId73"/>
    <p:sldLayoutId id="2147483866" r:id="rId74"/>
    <p:sldLayoutId id="2147483869" r:id="rId75"/>
    <p:sldLayoutId id="2147483870" r:id="rId76"/>
    <p:sldLayoutId id="2147483872" r:id="rId77"/>
  </p:sldLayoutIdLst>
  <p:hf hdr="0" ftr="0" dt="0"/>
  <p:txStyles>
    <p:titleStyle>
      <a:lvl1pPr algn="ctr" defTabSz="9144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228600" indent="-228600" algn="ctr"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416031"/>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6" name="组合 2295"/>
          <p:cNvGrpSpPr/>
          <p:nvPr/>
        </p:nvGrpSpPr>
        <p:grpSpPr>
          <a:xfrm>
            <a:off x="8400256" y="-213313"/>
            <a:ext cx="1090069" cy="3100177"/>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9231121" y="-140327"/>
            <a:ext cx="1192769" cy="5266457"/>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10207798" y="-140327"/>
            <a:ext cx="1094887" cy="3644089"/>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7362059" y="-209358"/>
            <a:ext cx="1170628" cy="4457297"/>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1" name="TextBox 28"/>
          <p:cNvSpPr txBox="1"/>
          <p:nvPr/>
        </p:nvSpPr>
        <p:spPr>
          <a:xfrm>
            <a:off x="834308" y="3015102"/>
            <a:ext cx="6984691" cy="954069"/>
          </a:xfrm>
          <a:prstGeom prst="rect">
            <a:avLst/>
          </a:prstGeom>
          <a:noFill/>
        </p:spPr>
        <p:txBody>
          <a:bodyPr wrap="square" lIns="121884" tIns="60941" rIns="121884" bIns="60941" rtlCol="0">
            <a:spAutoFit/>
          </a:bodyPr>
          <a:lstStyle/>
          <a:p>
            <a:r>
              <a:rPr lang="zh-CN" altLang="en-US" sz="5400" dirty="0">
                <a:solidFill>
                  <a:schemeClr val="accent2"/>
                </a:solidFill>
                <a:cs typeface="+mn-ea"/>
                <a:sym typeface="+mn-lt"/>
              </a:rPr>
              <a:t>工具复现实验报告</a:t>
            </a:r>
          </a:p>
        </p:txBody>
      </p:sp>
      <p:sp>
        <p:nvSpPr>
          <p:cNvPr id="65" name="TextBox 28"/>
          <p:cNvSpPr txBox="1"/>
          <p:nvPr/>
        </p:nvSpPr>
        <p:spPr>
          <a:xfrm>
            <a:off x="841085" y="1887454"/>
            <a:ext cx="7413757" cy="984847"/>
          </a:xfrm>
          <a:prstGeom prst="rect">
            <a:avLst/>
          </a:prstGeom>
          <a:noFill/>
        </p:spPr>
        <p:txBody>
          <a:bodyPr wrap="square" lIns="121884" tIns="60941" rIns="121884" bIns="60941" rtlCol="0">
            <a:spAutoFit/>
          </a:bodyPr>
          <a:lstStyle/>
          <a:p>
            <a:r>
              <a:rPr lang="en-US" altLang="zh-CN" sz="2800" dirty="0" err="1">
                <a:solidFill>
                  <a:schemeClr val="accent2"/>
                </a:solidFill>
                <a:latin typeface="+mn-ea"/>
                <a:cs typeface="+mn-ea"/>
                <a:sym typeface="+mn-lt"/>
              </a:rPr>
              <a:t>StyleMix</a:t>
            </a:r>
            <a:r>
              <a:rPr lang="en-US" altLang="zh-CN" sz="2800" dirty="0">
                <a:solidFill>
                  <a:schemeClr val="accent2"/>
                </a:solidFill>
                <a:latin typeface="+mn-ea"/>
                <a:cs typeface="+mn-ea"/>
                <a:sym typeface="+mn-lt"/>
              </a:rPr>
              <a:t>: Separating Content and Style for Enhanced Data Augmentation (CVPR 2021)</a:t>
            </a:r>
            <a:endParaRPr lang="zh-CN" altLang="en-US" sz="2800" dirty="0">
              <a:solidFill>
                <a:schemeClr val="accent2"/>
              </a:solidFill>
              <a:latin typeface="+mn-ea"/>
              <a:cs typeface="+mn-ea"/>
              <a:sym typeface="+mn-lt"/>
            </a:endParaRPr>
          </a:p>
        </p:txBody>
      </p:sp>
      <p:sp>
        <p:nvSpPr>
          <p:cNvPr id="67" name="文本框 66"/>
          <p:cNvSpPr txBox="1"/>
          <p:nvPr/>
        </p:nvSpPr>
        <p:spPr>
          <a:xfrm>
            <a:off x="834308" y="4161838"/>
            <a:ext cx="6912768" cy="415498"/>
          </a:xfrm>
          <a:prstGeom prst="rect">
            <a:avLst/>
          </a:prstGeom>
          <a:noFill/>
        </p:spPr>
        <p:txBody>
          <a:bodyPr wrap="square" rtlCol="0">
            <a:spAutoFit/>
          </a:bodyPr>
          <a:lstStyle/>
          <a:p>
            <a:pPr>
              <a:lnSpc>
                <a:spcPct val="150000"/>
              </a:lnSpc>
            </a:pPr>
            <a:r>
              <a:rPr lang="en-US" altLang="zh-CN" sz="1600" dirty="0">
                <a:solidFill>
                  <a:schemeClr val="tx2"/>
                </a:solidFill>
                <a:cs typeface="+mn-ea"/>
                <a:sym typeface="+mn-lt"/>
              </a:rPr>
              <a:t>                                                                                                                                      ——</a:t>
            </a:r>
            <a:r>
              <a:rPr lang="zh-CN" altLang="en-US" sz="1600" dirty="0">
                <a:solidFill>
                  <a:schemeClr val="tx2"/>
                </a:solidFill>
                <a:cs typeface="+mn-ea"/>
                <a:sym typeface="+mn-lt"/>
              </a:rPr>
              <a:t>王子岑</a:t>
            </a:r>
          </a:p>
        </p:txBody>
      </p:sp>
    </p:spTree>
    <p:extLst>
      <p:ext uri="{BB962C8B-B14F-4D97-AF65-F5344CB8AC3E}">
        <p14:creationId xmlns:p14="http://schemas.microsoft.com/office/powerpoint/2010/main" val="1894255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23000">
                                      <p:stCondLst>
                                        <p:cond delay="0"/>
                                      </p:stCondLst>
                                      <p:childTnLst>
                                        <p:set>
                                          <p:cBhvr>
                                            <p:cTn id="6" dur="1" fill="hold">
                                              <p:stCondLst>
                                                <p:cond delay="0"/>
                                              </p:stCondLst>
                                            </p:cTn>
                                            <p:tgtEl>
                                              <p:spTgt spid="2299"/>
                                            </p:tgtEl>
                                            <p:attrNameLst>
                                              <p:attrName>style.visibility</p:attrName>
                                            </p:attrNameLst>
                                          </p:cBhvr>
                                          <p:to>
                                            <p:strVal val="visible"/>
                                          </p:to>
                                        </p:set>
                                        <p:anim calcmode="lin" valueType="num" p14:bounceEnd="23000">
                                          <p:cBhvr additive="base">
                                            <p:cTn id="7" dur="600" fill="hold"/>
                                            <p:tgtEl>
                                              <p:spTgt spid="2299"/>
                                            </p:tgtEl>
                                            <p:attrNameLst>
                                              <p:attrName>ppt_x</p:attrName>
                                            </p:attrNameLst>
                                          </p:cBhvr>
                                          <p:tavLst>
                                            <p:tav tm="0">
                                              <p:val>
                                                <p:strVal val="#ppt_x"/>
                                              </p:val>
                                            </p:tav>
                                            <p:tav tm="100000">
                                              <p:val>
                                                <p:strVal val="#ppt_x"/>
                                              </p:val>
                                            </p:tav>
                                          </p:tavLst>
                                        </p:anim>
                                        <p:anim calcmode="lin" valueType="num" p14:bounceEnd="23000">
                                          <p:cBhvr additive="base">
                                            <p:cTn id="8" dur="600" fill="hold"/>
                                            <p:tgtEl>
                                              <p:spTgt spid="2299"/>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2" presetClass="entr" presetSubtype="1" fill="hold" nodeType="afterEffect" p14:presetBounceEnd="23000">
                                      <p:stCondLst>
                                        <p:cond delay="0"/>
                                      </p:stCondLst>
                                      <p:childTnLst>
                                        <p:set>
                                          <p:cBhvr>
                                            <p:cTn id="11" dur="1" fill="hold">
                                              <p:stCondLst>
                                                <p:cond delay="0"/>
                                              </p:stCondLst>
                                            </p:cTn>
                                            <p:tgtEl>
                                              <p:spTgt spid="2298"/>
                                            </p:tgtEl>
                                            <p:attrNameLst>
                                              <p:attrName>style.visibility</p:attrName>
                                            </p:attrNameLst>
                                          </p:cBhvr>
                                          <p:to>
                                            <p:strVal val="visible"/>
                                          </p:to>
                                        </p:set>
                                        <p:anim calcmode="lin" valueType="num" p14:bounceEnd="23000">
                                          <p:cBhvr additive="base">
                                            <p:cTn id="12" dur="600" fill="hold"/>
                                            <p:tgtEl>
                                              <p:spTgt spid="2298"/>
                                            </p:tgtEl>
                                            <p:attrNameLst>
                                              <p:attrName>ppt_x</p:attrName>
                                            </p:attrNameLst>
                                          </p:cBhvr>
                                          <p:tavLst>
                                            <p:tav tm="0">
                                              <p:val>
                                                <p:strVal val="#ppt_x"/>
                                              </p:val>
                                            </p:tav>
                                            <p:tav tm="100000">
                                              <p:val>
                                                <p:strVal val="#ppt_x"/>
                                              </p:val>
                                            </p:tav>
                                          </p:tavLst>
                                        </p:anim>
                                        <p:anim calcmode="lin" valueType="num" p14:bounceEnd="23000">
                                          <p:cBhvr additive="base">
                                            <p:cTn id="13" dur="600" fill="hold"/>
                                            <p:tgtEl>
                                              <p:spTgt spid="2298"/>
                                            </p:tgtEl>
                                            <p:attrNameLst>
                                              <p:attrName>ppt_y</p:attrName>
                                            </p:attrNameLst>
                                          </p:cBhvr>
                                          <p:tavLst>
                                            <p:tav tm="0">
                                              <p:val>
                                                <p:strVal val="0-#ppt_h/2"/>
                                              </p:val>
                                            </p:tav>
                                            <p:tav tm="100000">
                                              <p:val>
                                                <p:strVal val="#ppt_y"/>
                                              </p:val>
                                            </p:tav>
                                          </p:tavLst>
                                        </p:anim>
                                      </p:childTnLst>
                                    </p:cTn>
                                  </p:par>
                                </p:childTnLst>
                              </p:cTn>
                            </p:par>
                            <p:par>
                              <p:cTn id="14" fill="hold">
                                <p:stCondLst>
                                  <p:cond delay="1200"/>
                                </p:stCondLst>
                                <p:childTnLst>
                                  <p:par>
                                    <p:cTn id="15" presetID="2" presetClass="entr" presetSubtype="1" fill="hold" nodeType="afterEffect" p14:presetBounceEnd="23000">
                                      <p:stCondLst>
                                        <p:cond delay="0"/>
                                      </p:stCondLst>
                                      <p:childTnLst>
                                        <p:set>
                                          <p:cBhvr>
                                            <p:cTn id="16" dur="1" fill="hold">
                                              <p:stCondLst>
                                                <p:cond delay="0"/>
                                              </p:stCondLst>
                                            </p:cTn>
                                            <p:tgtEl>
                                              <p:spTgt spid="2296"/>
                                            </p:tgtEl>
                                            <p:attrNameLst>
                                              <p:attrName>style.visibility</p:attrName>
                                            </p:attrNameLst>
                                          </p:cBhvr>
                                          <p:to>
                                            <p:strVal val="visible"/>
                                          </p:to>
                                        </p:set>
                                        <p:anim calcmode="lin" valueType="num" p14:bounceEnd="23000">
                                          <p:cBhvr additive="base">
                                            <p:cTn id="17" dur="600" fill="hold"/>
                                            <p:tgtEl>
                                              <p:spTgt spid="2296"/>
                                            </p:tgtEl>
                                            <p:attrNameLst>
                                              <p:attrName>ppt_x</p:attrName>
                                            </p:attrNameLst>
                                          </p:cBhvr>
                                          <p:tavLst>
                                            <p:tav tm="0">
                                              <p:val>
                                                <p:strVal val="#ppt_x"/>
                                              </p:val>
                                            </p:tav>
                                            <p:tav tm="100000">
                                              <p:val>
                                                <p:strVal val="#ppt_x"/>
                                              </p:val>
                                            </p:tav>
                                          </p:tavLst>
                                        </p:anim>
                                        <p:anim calcmode="lin" valueType="num" p14:bounceEnd="23000">
                                          <p:cBhvr additive="base">
                                            <p:cTn id="18" dur="600" fill="hold"/>
                                            <p:tgtEl>
                                              <p:spTgt spid="2296"/>
                                            </p:tgtEl>
                                            <p:attrNameLst>
                                              <p:attrName>ppt_y</p:attrName>
                                            </p:attrNameLst>
                                          </p:cBhvr>
                                          <p:tavLst>
                                            <p:tav tm="0">
                                              <p:val>
                                                <p:strVal val="0-#ppt_h/2"/>
                                              </p:val>
                                            </p:tav>
                                            <p:tav tm="100000">
                                              <p:val>
                                                <p:strVal val="#ppt_y"/>
                                              </p:val>
                                            </p:tav>
                                          </p:tavLst>
                                        </p:anim>
                                      </p:childTnLst>
                                    </p:cTn>
                                  </p:par>
                                </p:childTnLst>
                              </p:cTn>
                            </p:par>
                            <p:par>
                              <p:cTn id="19" fill="hold">
                                <p:stCondLst>
                                  <p:cond delay="1800"/>
                                </p:stCondLst>
                                <p:childTnLst>
                                  <p:par>
                                    <p:cTn id="20" presetID="2" presetClass="entr" presetSubtype="1" fill="hold" nodeType="afterEffect" p14:presetBounceEnd="23000">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14:bounceEnd="23000">
                                          <p:cBhvr additive="base">
                                            <p:cTn id="22" dur="600" fill="hold"/>
                                            <p:tgtEl>
                                              <p:spTgt spid="53"/>
                                            </p:tgtEl>
                                            <p:attrNameLst>
                                              <p:attrName>ppt_x</p:attrName>
                                            </p:attrNameLst>
                                          </p:cBhvr>
                                          <p:tavLst>
                                            <p:tav tm="0">
                                              <p:val>
                                                <p:strVal val="#ppt_x"/>
                                              </p:val>
                                            </p:tav>
                                            <p:tav tm="100000">
                                              <p:val>
                                                <p:strVal val="#ppt_x"/>
                                              </p:val>
                                            </p:tav>
                                          </p:tavLst>
                                        </p:anim>
                                        <p:anim calcmode="lin" valueType="num" p14:bounceEnd="23000">
                                          <p:cBhvr additive="base">
                                            <p:cTn id="23" dur="600" fill="hold"/>
                                            <p:tgtEl>
                                              <p:spTgt spid="53"/>
                                            </p:tgtEl>
                                            <p:attrNameLst>
                                              <p:attrName>ppt_y</p:attrName>
                                            </p:attrNameLst>
                                          </p:cBhvr>
                                          <p:tavLst>
                                            <p:tav tm="0">
                                              <p:val>
                                                <p:strVal val="0-#ppt_h/2"/>
                                              </p:val>
                                            </p:tav>
                                            <p:tav tm="100000">
                                              <p:val>
                                                <p:strVal val="#ppt_y"/>
                                              </p:val>
                                            </p:tav>
                                          </p:tavLst>
                                        </p:anim>
                                      </p:childTnLst>
                                    </p:cTn>
                                  </p:par>
                                </p:childTnLst>
                              </p:cTn>
                            </p:par>
                            <p:par>
                              <p:cTn id="24" fill="hold">
                                <p:stCondLst>
                                  <p:cond delay="24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65"/>
                                            </p:tgtEl>
                                            <p:attrNameLst>
                                              <p:attrName>style.visibility</p:attrName>
                                            </p:attrNameLst>
                                          </p:cBhvr>
                                          <p:to>
                                            <p:strVal val="visible"/>
                                          </p:to>
                                        </p:set>
                                        <p:anim by="(-#ppt_w*2)" calcmode="lin" valueType="num">
                                          <p:cBhvr rctx="PPT">
                                            <p:cTn id="27" dur="500" autoRev="1" fill="hold">
                                              <p:stCondLst>
                                                <p:cond delay="0"/>
                                              </p:stCondLst>
                                            </p:cTn>
                                            <p:tgtEl>
                                              <p:spTgt spid="65"/>
                                            </p:tgtEl>
                                            <p:attrNameLst>
                                              <p:attrName>ppt_w</p:attrName>
                                            </p:attrNameLst>
                                          </p:cBhvr>
                                        </p:anim>
                                        <p:anim by="(#ppt_w*0.50)" calcmode="lin" valueType="num">
                                          <p:cBhvr>
                                            <p:cTn id="28" dur="500" decel="50000" autoRev="1" fill="hold">
                                              <p:stCondLst>
                                                <p:cond delay="0"/>
                                              </p:stCondLst>
                                            </p:cTn>
                                            <p:tgtEl>
                                              <p:spTgt spid="65"/>
                                            </p:tgtEl>
                                            <p:attrNameLst>
                                              <p:attrName>ppt_x</p:attrName>
                                            </p:attrNameLst>
                                          </p:cBhvr>
                                        </p:anim>
                                        <p:anim from="(-#ppt_h/2)" to="(#ppt_y)" calcmode="lin" valueType="num">
                                          <p:cBhvr>
                                            <p:cTn id="29" dur="1000" fill="hold">
                                              <p:stCondLst>
                                                <p:cond delay="0"/>
                                              </p:stCondLst>
                                            </p:cTn>
                                            <p:tgtEl>
                                              <p:spTgt spid="65"/>
                                            </p:tgtEl>
                                            <p:attrNameLst>
                                              <p:attrName>ppt_y</p:attrName>
                                            </p:attrNameLst>
                                          </p:cBhvr>
                                        </p:anim>
                                        <p:animRot by="21600000">
                                          <p:cBhvr>
                                            <p:cTn id="30" dur="1000" fill="hold">
                                              <p:stCondLst>
                                                <p:cond delay="0"/>
                                              </p:stCondLst>
                                            </p:cTn>
                                            <p:tgtEl>
                                              <p:spTgt spid="65"/>
                                            </p:tgtEl>
                                            <p:attrNameLst>
                                              <p:attrName>r</p:attrName>
                                            </p:attrNameLst>
                                          </p:cBhvr>
                                        </p:animRot>
                                      </p:childTnLst>
                                    </p:cTn>
                                  </p:par>
                                </p:childTnLst>
                              </p:cTn>
                            </p:par>
                            <p:par>
                              <p:cTn id="31" fill="hold">
                                <p:stCondLst>
                                  <p:cond delay="1040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51"/>
                                            </p:tgtEl>
                                            <p:attrNameLst>
                                              <p:attrName>style.visibility</p:attrName>
                                            </p:attrNameLst>
                                          </p:cBhvr>
                                          <p:to>
                                            <p:strVal val="visible"/>
                                          </p:to>
                                        </p:set>
                                        <p:anim by="(-#ppt_w*2)" calcmode="lin" valueType="num">
                                          <p:cBhvr rctx="PPT">
                                            <p:cTn id="34" dur="500" autoRev="1" fill="hold">
                                              <p:stCondLst>
                                                <p:cond delay="0"/>
                                              </p:stCondLst>
                                            </p:cTn>
                                            <p:tgtEl>
                                              <p:spTgt spid="51"/>
                                            </p:tgtEl>
                                            <p:attrNameLst>
                                              <p:attrName>ppt_w</p:attrName>
                                            </p:attrNameLst>
                                          </p:cBhvr>
                                        </p:anim>
                                        <p:anim by="(#ppt_w*0.50)" calcmode="lin" valueType="num">
                                          <p:cBhvr>
                                            <p:cTn id="35" dur="500" decel="50000" autoRev="1" fill="hold">
                                              <p:stCondLst>
                                                <p:cond delay="0"/>
                                              </p:stCondLst>
                                            </p:cTn>
                                            <p:tgtEl>
                                              <p:spTgt spid="51"/>
                                            </p:tgtEl>
                                            <p:attrNameLst>
                                              <p:attrName>ppt_x</p:attrName>
                                            </p:attrNameLst>
                                          </p:cBhvr>
                                        </p:anim>
                                        <p:anim from="(-#ppt_h/2)" to="(#ppt_y)" calcmode="lin" valueType="num">
                                          <p:cBhvr>
                                            <p:cTn id="36" dur="1000" fill="hold">
                                              <p:stCondLst>
                                                <p:cond delay="0"/>
                                              </p:stCondLst>
                                            </p:cTn>
                                            <p:tgtEl>
                                              <p:spTgt spid="51"/>
                                            </p:tgtEl>
                                            <p:attrNameLst>
                                              <p:attrName>ppt_y</p:attrName>
                                            </p:attrNameLst>
                                          </p:cBhvr>
                                        </p:anim>
                                        <p:animRot by="21600000">
                                          <p:cBhvr>
                                            <p:cTn id="37" dur="1000" fill="hold">
                                              <p:stCondLst>
                                                <p:cond delay="0"/>
                                              </p:stCondLst>
                                            </p:cTn>
                                            <p:tgtEl>
                                              <p:spTgt spid="51"/>
                                            </p:tgtEl>
                                            <p:attrNameLst>
                                              <p:attrName>r</p:attrName>
                                            </p:attrNameLst>
                                          </p:cBhvr>
                                        </p:animRot>
                                      </p:childTnLst>
                                    </p:cTn>
                                  </p:par>
                                </p:childTnLst>
                              </p:cTn>
                            </p:par>
                            <p:par>
                              <p:cTn id="38" fill="hold">
                                <p:stCondLst>
                                  <p:cond delay="12100"/>
                                </p:stCondLst>
                                <p:childTnLst>
                                  <p:par>
                                    <p:cTn id="39" presetID="10" presetClass="entr" presetSubtype="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19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5"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299"/>
                                            </p:tgtEl>
                                            <p:attrNameLst>
                                              <p:attrName>style.visibility</p:attrName>
                                            </p:attrNameLst>
                                          </p:cBhvr>
                                          <p:to>
                                            <p:strVal val="visible"/>
                                          </p:to>
                                        </p:set>
                                        <p:anim calcmode="lin" valueType="num">
                                          <p:cBhvr additive="base">
                                            <p:cTn id="7" dur="600" fill="hold"/>
                                            <p:tgtEl>
                                              <p:spTgt spid="2299"/>
                                            </p:tgtEl>
                                            <p:attrNameLst>
                                              <p:attrName>ppt_x</p:attrName>
                                            </p:attrNameLst>
                                          </p:cBhvr>
                                          <p:tavLst>
                                            <p:tav tm="0">
                                              <p:val>
                                                <p:strVal val="#ppt_x"/>
                                              </p:val>
                                            </p:tav>
                                            <p:tav tm="100000">
                                              <p:val>
                                                <p:strVal val="#ppt_x"/>
                                              </p:val>
                                            </p:tav>
                                          </p:tavLst>
                                        </p:anim>
                                        <p:anim calcmode="lin" valueType="num">
                                          <p:cBhvr additive="base">
                                            <p:cTn id="8" dur="600" fill="hold"/>
                                            <p:tgtEl>
                                              <p:spTgt spid="2299"/>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2" presetClass="entr" presetSubtype="1" fill="hold" nodeType="afterEffect">
                                      <p:stCondLst>
                                        <p:cond delay="0"/>
                                      </p:stCondLst>
                                      <p:childTnLst>
                                        <p:set>
                                          <p:cBhvr>
                                            <p:cTn id="11" dur="1" fill="hold">
                                              <p:stCondLst>
                                                <p:cond delay="0"/>
                                              </p:stCondLst>
                                            </p:cTn>
                                            <p:tgtEl>
                                              <p:spTgt spid="2298"/>
                                            </p:tgtEl>
                                            <p:attrNameLst>
                                              <p:attrName>style.visibility</p:attrName>
                                            </p:attrNameLst>
                                          </p:cBhvr>
                                          <p:to>
                                            <p:strVal val="visible"/>
                                          </p:to>
                                        </p:set>
                                        <p:anim calcmode="lin" valueType="num">
                                          <p:cBhvr additive="base">
                                            <p:cTn id="12" dur="600" fill="hold"/>
                                            <p:tgtEl>
                                              <p:spTgt spid="2298"/>
                                            </p:tgtEl>
                                            <p:attrNameLst>
                                              <p:attrName>ppt_x</p:attrName>
                                            </p:attrNameLst>
                                          </p:cBhvr>
                                          <p:tavLst>
                                            <p:tav tm="0">
                                              <p:val>
                                                <p:strVal val="#ppt_x"/>
                                              </p:val>
                                            </p:tav>
                                            <p:tav tm="100000">
                                              <p:val>
                                                <p:strVal val="#ppt_x"/>
                                              </p:val>
                                            </p:tav>
                                          </p:tavLst>
                                        </p:anim>
                                        <p:anim calcmode="lin" valueType="num">
                                          <p:cBhvr additive="base">
                                            <p:cTn id="13" dur="600" fill="hold"/>
                                            <p:tgtEl>
                                              <p:spTgt spid="2298"/>
                                            </p:tgtEl>
                                            <p:attrNameLst>
                                              <p:attrName>ppt_y</p:attrName>
                                            </p:attrNameLst>
                                          </p:cBhvr>
                                          <p:tavLst>
                                            <p:tav tm="0">
                                              <p:val>
                                                <p:strVal val="0-#ppt_h/2"/>
                                              </p:val>
                                            </p:tav>
                                            <p:tav tm="100000">
                                              <p:val>
                                                <p:strVal val="#ppt_y"/>
                                              </p:val>
                                            </p:tav>
                                          </p:tavLst>
                                        </p:anim>
                                      </p:childTnLst>
                                    </p:cTn>
                                  </p:par>
                                </p:childTnLst>
                              </p:cTn>
                            </p:par>
                            <p:par>
                              <p:cTn id="14" fill="hold">
                                <p:stCondLst>
                                  <p:cond delay="1200"/>
                                </p:stCondLst>
                                <p:childTnLst>
                                  <p:par>
                                    <p:cTn id="15" presetID="2" presetClass="entr" presetSubtype="1" fill="hold" nodeType="afterEffect">
                                      <p:stCondLst>
                                        <p:cond delay="0"/>
                                      </p:stCondLst>
                                      <p:childTnLst>
                                        <p:set>
                                          <p:cBhvr>
                                            <p:cTn id="16" dur="1" fill="hold">
                                              <p:stCondLst>
                                                <p:cond delay="0"/>
                                              </p:stCondLst>
                                            </p:cTn>
                                            <p:tgtEl>
                                              <p:spTgt spid="2296"/>
                                            </p:tgtEl>
                                            <p:attrNameLst>
                                              <p:attrName>style.visibility</p:attrName>
                                            </p:attrNameLst>
                                          </p:cBhvr>
                                          <p:to>
                                            <p:strVal val="visible"/>
                                          </p:to>
                                        </p:set>
                                        <p:anim calcmode="lin" valueType="num">
                                          <p:cBhvr additive="base">
                                            <p:cTn id="17" dur="600" fill="hold"/>
                                            <p:tgtEl>
                                              <p:spTgt spid="2296"/>
                                            </p:tgtEl>
                                            <p:attrNameLst>
                                              <p:attrName>ppt_x</p:attrName>
                                            </p:attrNameLst>
                                          </p:cBhvr>
                                          <p:tavLst>
                                            <p:tav tm="0">
                                              <p:val>
                                                <p:strVal val="#ppt_x"/>
                                              </p:val>
                                            </p:tav>
                                            <p:tav tm="100000">
                                              <p:val>
                                                <p:strVal val="#ppt_x"/>
                                              </p:val>
                                            </p:tav>
                                          </p:tavLst>
                                        </p:anim>
                                        <p:anim calcmode="lin" valueType="num">
                                          <p:cBhvr additive="base">
                                            <p:cTn id="18" dur="600" fill="hold"/>
                                            <p:tgtEl>
                                              <p:spTgt spid="2296"/>
                                            </p:tgtEl>
                                            <p:attrNameLst>
                                              <p:attrName>ppt_y</p:attrName>
                                            </p:attrNameLst>
                                          </p:cBhvr>
                                          <p:tavLst>
                                            <p:tav tm="0">
                                              <p:val>
                                                <p:strVal val="0-#ppt_h/2"/>
                                              </p:val>
                                            </p:tav>
                                            <p:tav tm="100000">
                                              <p:val>
                                                <p:strVal val="#ppt_y"/>
                                              </p:val>
                                            </p:tav>
                                          </p:tavLst>
                                        </p:anim>
                                      </p:childTnLst>
                                    </p:cTn>
                                  </p:par>
                                </p:childTnLst>
                              </p:cTn>
                            </p:par>
                            <p:par>
                              <p:cTn id="19" fill="hold">
                                <p:stCondLst>
                                  <p:cond delay="1800"/>
                                </p:stCondLst>
                                <p:childTnLst>
                                  <p:par>
                                    <p:cTn id="20" presetID="2" presetClass="entr" presetSubtype="1"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600" fill="hold"/>
                                            <p:tgtEl>
                                              <p:spTgt spid="53"/>
                                            </p:tgtEl>
                                            <p:attrNameLst>
                                              <p:attrName>ppt_x</p:attrName>
                                            </p:attrNameLst>
                                          </p:cBhvr>
                                          <p:tavLst>
                                            <p:tav tm="0">
                                              <p:val>
                                                <p:strVal val="#ppt_x"/>
                                              </p:val>
                                            </p:tav>
                                            <p:tav tm="100000">
                                              <p:val>
                                                <p:strVal val="#ppt_x"/>
                                              </p:val>
                                            </p:tav>
                                          </p:tavLst>
                                        </p:anim>
                                        <p:anim calcmode="lin" valueType="num">
                                          <p:cBhvr additive="base">
                                            <p:cTn id="23" dur="600" fill="hold"/>
                                            <p:tgtEl>
                                              <p:spTgt spid="53"/>
                                            </p:tgtEl>
                                            <p:attrNameLst>
                                              <p:attrName>ppt_y</p:attrName>
                                            </p:attrNameLst>
                                          </p:cBhvr>
                                          <p:tavLst>
                                            <p:tav tm="0">
                                              <p:val>
                                                <p:strVal val="0-#ppt_h/2"/>
                                              </p:val>
                                            </p:tav>
                                            <p:tav tm="100000">
                                              <p:val>
                                                <p:strVal val="#ppt_y"/>
                                              </p:val>
                                            </p:tav>
                                          </p:tavLst>
                                        </p:anim>
                                      </p:childTnLst>
                                    </p:cTn>
                                  </p:par>
                                </p:childTnLst>
                              </p:cTn>
                            </p:par>
                            <p:par>
                              <p:cTn id="24" fill="hold">
                                <p:stCondLst>
                                  <p:cond delay="24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65"/>
                                            </p:tgtEl>
                                            <p:attrNameLst>
                                              <p:attrName>style.visibility</p:attrName>
                                            </p:attrNameLst>
                                          </p:cBhvr>
                                          <p:to>
                                            <p:strVal val="visible"/>
                                          </p:to>
                                        </p:set>
                                        <p:anim by="(-#ppt_w*2)" calcmode="lin" valueType="num">
                                          <p:cBhvr rctx="PPT">
                                            <p:cTn id="27" dur="500" autoRev="1" fill="hold">
                                              <p:stCondLst>
                                                <p:cond delay="0"/>
                                              </p:stCondLst>
                                            </p:cTn>
                                            <p:tgtEl>
                                              <p:spTgt spid="65"/>
                                            </p:tgtEl>
                                            <p:attrNameLst>
                                              <p:attrName>ppt_w</p:attrName>
                                            </p:attrNameLst>
                                          </p:cBhvr>
                                        </p:anim>
                                        <p:anim by="(#ppt_w*0.50)" calcmode="lin" valueType="num">
                                          <p:cBhvr>
                                            <p:cTn id="28" dur="500" decel="50000" autoRev="1" fill="hold">
                                              <p:stCondLst>
                                                <p:cond delay="0"/>
                                              </p:stCondLst>
                                            </p:cTn>
                                            <p:tgtEl>
                                              <p:spTgt spid="65"/>
                                            </p:tgtEl>
                                            <p:attrNameLst>
                                              <p:attrName>ppt_x</p:attrName>
                                            </p:attrNameLst>
                                          </p:cBhvr>
                                        </p:anim>
                                        <p:anim from="(-#ppt_h/2)" to="(#ppt_y)" calcmode="lin" valueType="num">
                                          <p:cBhvr>
                                            <p:cTn id="29" dur="1000" fill="hold">
                                              <p:stCondLst>
                                                <p:cond delay="0"/>
                                              </p:stCondLst>
                                            </p:cTn>
                                            <p:tgtEl>
                                              <p:spTgt spid="65"/>
                                            </p:tgtEl>
                                            <p:attrNameLst>
                                              <p:attrName>ppt_y</p:attrName>
                                            </p:attrNameLst>
                                          </p:cBhvr>
                                        </p:anim>
                                        <p:animRot by="21600000">
                                          <p:cBhvr>
                                            <p:cTn id="30" dur="1000" fill="hold">
                                              <p:stCondLst>
                                                <p:cond delay="0"/>
                                              </p:stCondLst>
                                            </p:cTn>
                                            <p:tgtEl>
                                              <p:spTgt spid="65"/>
                                            </p:tgtEl>
                                            <p:attrNameLst>
                                              <p:attrName>r</p:attrName>
                                            </p:attrNameLst>
                                          </p:cBhvr>
                                        </p:animRot>
                                      </p:childTnLst>
                                    </p:cTn>
                                  </p:par>
                                </p:childTnLst>
                              </p:cTn>
                            </p:par>
                            <p:par>
                              <p:cTn id="31" fill="hold">
                                <p:stCondLst>
                                  <p:cond delay="1040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51"/>
                                            </p:tgtEl>
                                            <p:attrNameLst>
                                              <p:attrName>style.visibility</p:attrName>
                                            </p:attrNameLst>
                                          </p:cBhvr>
                                          <p:to>
                                            <p:strVal val="visible"/>
                                          </p:to>
                                        </p:set>
                                        <p:anim by="(-#ppt_w*2)" calcmode="lin" valueType="num">
                                          <p:cBhvr rctx="PPT">
                                            <p:cTn id="34" dur="500" autoRev="1" fill="hold">
                                              <p:stCondLst>
                                                <p:cond delay="0"/>
                                              </p:stCondLst>
                                            </p:cTn>
                                            <p:tgtEl>
                                              <p:spTgt spid="51"/>
                                            </p:tgtEl>
                                            <p:attrNameLst>
                                              <p:attrName>ppt_w</p:attrName>
                                            </p:attrNameLst>
                                          </p:cBhvr>
                                        </p:anim>
                                        <p:anim by="(#ppt_w*0.50)" calcmode="lin" valueType="num">
                                          <p:cBhvr>
                                            <p:cTn id="35" dur="500" decel="50000" autoRev="1" fill="hold">
                                              <p:stCondLst>
                                                <p:cond delay="0"/>
                                              </p:stCondLst>
                                            </p:cTn>
                                            <p:tgtEl>
                                              <p:spTgt spid="51"/>
                                            </p:tgtEl>
                                            <p:attrNameLst>
                                              <p:attrName>ppt_x</p:attrName>
                                            </p:attrNameLst>
                                          </p:cBhvr>
                                        </p:anim>
                                        <p:anim from="(-#ppt_h/2)" to="(#ppt_y)" calcmode="lin" valueType="num">
                                          <p:cBhvr>
                                            <p:cTn id="36" dur="1000" fill="hold">
                                              <p:stCondLst>
                                                <p:cond delay="0"/>
                                              </p:stCondLst>
                                            </p:cTn>
                                            <p:tgtEl>
                                              <p:spTgt spid="51"/>
                                            </p:tgtEl>
                                            <p:attrNameLst>
                                              <p:attrName>ppt_y</p:attrName>
                                            </p:attrNameLst>
                                          </p:cBhvr>
                                        </p:anim>
                                        <p:animRot by="21600000">
                                          <p:cBhvr>
                                            <p:cTn id="37" dur="1000" fill="hold">
                                              <p:stCondLst>
                                                <p:cond delay="0"/>
                                              </p:stCondLst>
                                            </p:cTn>
                                            <p:tgtEl>
                                              <p:spTgt spid="51"/>
                                            </p:tgtEl>
                                            <p:attrNameLst>
                                              <p:attrName>r</p:attrName>
                                            </p:attrNameLst>
                                          </p:cBhvr>
                                        </p:animRot>
                                      </p:childTnLst>
                                    </p:cTn>
                                  </p:par>
                                </p:childTnLst>
                              </p:cTn>
                            </p:par>
                            <p:par>
                              <p:cTn id="38" fill="hold">
                                <p:stCondLst>
                                  <p:cond delay="12100"/>
                                </p:stCondLst>
                                <p:childTnLst>
                                  <p:par>
                                    <p:cTn id="39" presetID="10" presetClass="entr" presetSubtype="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19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5" grpId="0"/>
          <p:bldP spid="6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656980" y="-28371"/>
            <a:ext cx="1090069" cy="3100177"/>
            <a:chOff x="693612" y="-428263"/>
            <a:chExt cx="1045159" cy="2972458"/>
          </a:xfrm>
        </p:grpSpPr>
        <p:grpSp>
          <p:nvGrpSpPr>
            <p:cNvPr id="18" name="组合 17"/>
            <p:cNvGrpSpPr/>
            <p:nvPr/>
          </p:nvGrpSpPr>
          <p:grpSpPr>
            <a:xfrm>
              <a:off x="693612" y="1462555"/>
              <a:ext cx="1045159" cy="1081640"/>
              <a:chOff x="-5944343" y="-364331"/>
              <a:chExt cx="1819275" cy="1882776"/>
            </a:xfrm>
          </p:grpSpPr>
          <p:sp>
            <p:nvSpPr>
              <p:cNvPr id="20"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9" name="直接连接符 18"/>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2746652" y="4067098"/>
            <a:ext cx="6924040" cy="830997"/>
          </a:xfrm>
          <a:prstGeom prst="rect">
            <a:avLst/>
          </a:prstGeom>
          <a:noFill/>
        </p:spPr>
        <p:txBody>
          <a:bodyPr wrap="square" lIns="91440" tIns="45720" rIns="91440" bIns="45720" rtlCol="0">
            <a:spAutoFit/>
          </a:bodyPr>
          <a:lstStyle/>
          <a:p>
            <a:pPr algn="ctr"/>
            <a:r>
              <a:rPr lang="zh-CN" altLang="en-US" sz="4800" dirty="0">
                <a:cs typeface="+mn-ea"/>
                <a:sym typeface="+mn-lt"/>
              </a:rPr>
              <a:t>实验结果分析</a:t>
            </a:r>
          </a:p>
        </p:txBody>
      </p:sp>
      <p:sp>
        <p:nvSpPr>
          <p:cNvPr id="31" name="文本框 11"/>
          <p:cNvSpPr txBox="1"/>
          <p:nvPr/>
        </p:nvSpPr>
        <p:spPr>
          <a:xfrm>
            <a:off x="4040942" y="3106634"/>
            <a:ext cx="4335463" cy="830997"/>
          </a:xfrm>
          <a:prstGeom prst="rect">
            <a:avLst/>
          </a:prstGeom>
          <a:noFill/>
        </p:spPr>
        <p:txBody>
          <a:bodyPr wrap="square" lIns="91440" tIns="45720" rIns="91440" bIns="45720" rtlCol="0">
            <a:spAutoFit/>
          </a:bodyPr>
          <a:lstStyle/>
          <a:p>
            <a:pPr algn="ctr"/>
            <a:r>
              <a:rPr lang="en-US" altLang="zh-CN" sz="4800" dirty="0">
                <a:solidFill>
                  <a:schemeClr val="accent2"/>
                </a:solidFill>
                <a:cs typeface="+mn-ea"/>
                <a:sym typeface="+mn-lt"/>
              </a:rPr>
              <a:t>PART 04</a:t>
            </a:r>
            <a:endParaRPr lang="zh-CN" altLang="en-US" sz="4800" dirty="0">
              <a:solidFill>
                <a:schemeClr val="accent2"/>
              </a:solidFill>
              <a:cs typeface="+mn-ea"/>
              <a:sym typeface="+mn-lt"/>
            </a:endParaRPr>
          </a:p>
        </p:txBody>
      </p:sp>
    </p:spTree>
    <p:extLst>
      <p:ext uri="{BB962C8B-B14F-4D97-AF65-F5344CB8AC3E}">
        <p14:creationId xmlns:p14="http://schemas.microsoft.com/office/powerpoint/2010/main" val="2876490716"/>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23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23000">
                                          <p:cBhvr additive="base">
                                            <p:cTn id="7" dur="600" fill="hold"/>
                                            <p:tgtEl>
                                              <p:spTgt spid="17"/>
                                            </p:tgtEl>
                                            <p:attrNameLst>
                                              <p:attrName>ppt_x</p:attrName>
                                            </p:attrNameLst>
                                          </p:cBhvr>
                                          <p:tavLst>
                                            <p:tav tm="0">
                                              <p:val>
                                                <p:strVal val="#ppt_x"/>
                                              </p:val>
                                            </p:tav>
                                            <p:tav tm="100000">
                                              <p:val>
                                                <p:strVal val="#ppt_x"/>
                                              </p:val>
                                            </p:tav>
                                          </p:tavLst>
                                        </p:anim>
                                        <p:anim calcmode="lin" valueType="num" p14:bounceEnd="23000">
                                          <p:cBhvr additive="base">
                                            <p:cTn id="8" dur="6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600" fill="hold"/>
                                            <p:tgtEl>
                                              <p:spTgt spid="17"/>
                                            </p:tgtEl>
                                            <p:attrNameLst>
                                              <p:attrName>ppt_x</p:attrName>
                                            </p:attrNameLst>
                                          </p:cBhvr>
                                          <p:tavLst>
                                            <p:tav tm="0">
                                              <p:val>
                                                <p:strVal val="#ppt_x"/>
                                              </p:val>
                                            </p:tav>
                                            <p:tav tm="100000">
                                              <p:val>
                                                <p:strVal val="#ppt_x"/>
                                              </p:val>
                                            </p:tav>
                                          </p:tavLst>
                                        </p:anim>
                                        <p:anim calcmode="lin" valueType="num">
                                          <p:cBhvr additive="base">
                                            <p:cTn id="8" dur="6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827127" y="2596991"/>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39" name="Rectangle 38"/>
          <p:cNvSpPr/>
          <p:nvPr/>
        </p:nvSpPr>
        <p:spPr>
          <a:xfrm>
            <a:off x="6769680" y="4430883"/>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40" name="Rectangle 39"/>
          <p:cNvSpPr/>
          <p:nvPr/>
        </p:nvSpPr>
        <p:spPr>
          <a:xfrm>
            <a:off x="6727149" y="2551468"/>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74" name="TextBox 73"/>
          <p:cNvSpPr txBox="1"/>
          <p:nvPr/>
        </p:nvSpPr>
        <p:spPr>
          <a:xfrm>
            <a:off x="5903350" y="4991176"/>
            <a:ext cx="6675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rPr>
              <a:t>13%</a:t>
            </a:r>
          </a:p>
        </p:txBody>
      </p:sp>
      <p:sp>
        <p:nvSpPr>
          <p:cNvPr id="75" name="TextBox 74"/>
          <p:cNvSpPr txBox="1"/>
          <p:nvPr/>
        </p:nvSpPr>
        <p:spPr>
          <a:xfrm>
            <a:off x="4403919" y="3831994"/>
            <a:ext cx="572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rPr>
              <a:t>8%</a:t>
            </a:r>
          </a:p>
        </p:txBody>
      </p:sp>
      <p:sp>
        <p:nvSpPr>
          <p:cNvPr id="76" name="TextBox 75"/>
          <p:cNvSpPr txBox="1"/>
          <p:nvPr/>
        </p:nvSpPr>
        <p:spPr>
          <a:xfrm>
            <a:off x="5507667" y="2228952"/>
            <a:ext cx="7336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FEFE"/>
                </a:solidFill>
                <a:effectLst/>
                <a:uLnTx/>
                <a:uFillTx/>
                <a:latin typeface="Agency FB"/>
                <a:ea typeface="方正细谭黑简体"/>
                <a:cs typeface="+mn-ea"/>
                <a:sym typeface="+mn-lt"/>
              </a:rPr>
              <a:t>10%</a:t>
            </a:r>
            <a:endPar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endParaRPr>
          </a:p>
        </p:txBody>
      </p:sp>
      <p:sp>
        <p:nvSpPr>
          <p:cNvPr id="77" name="TextBox 76"/>
          <p:cNvSpPr txBox="1"/>
          <p:nvPr/>
        </p:nvSpPr>
        <p:spPr>
          <a:xfrm>
            <a:off x="7218460" y="3299939"/>
            <a:ext cx="572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FEFE"/>
                </a:solidFill>
                <a:effectLst/>
                <a:uLnTx/>
                <a:uFillTx/>
                <a:latin typeface="Agency FB"/>
                <a:ea typeface="方正细谭黑简体"/>
                <a:cs typeface="+mn-ea"/>
                <a:sym typeface="+mn-lt"/>
              </a:rPr>
              <a:t>5%</a:t>
            </a:r>
            <a:endPar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endParaRPr>
          </a:p>
        </p:txBody>
      </p:sp>
      <p:sp>
        <p:nvSpPr>
          <p:cNvPr id="91" name="Freeform 90"/>
          <p:cNvSpPr/>
          <p:nvPr/>
        </p:nvSpPr>
        <p:spPr>
          <a:xfrm>
            <a:off x="8373660" y="5101485"/>
            <a:ext cx="727294" cy="459344"/>
          </a:xfrm>
          <a:custGeom>
            <a:avLst/>
            <a:gdLst>
              <a:gd name="connsiteX0" fmla="*/ 0 w 1010093"/>
              <a:gd name="connsiteY0" fmla="*/ 308344 h 637953"/>
              <a:gd name="connsiteX1" fmla="*/ 287079 w 1010093"/>
              <a:gd name="connsiteY1" fmla="*/ 637953 h 637953"/>
              <a:gd name="connsiteX2" fmla="*/ 1010093 w 1010093"/>
              <a:gd name="connsiteY2" fmla="*/ 0 h 637953"/>
            </a:gdLst>
            <a:ahLst/>
            <a:cxnLst>
              <a:cxn ang="0">
                <a:pos x="connsiteX0" y="connsiteY0"/>
              </a:cxn>
              <a:cxn ang="0">
                <a:pos x="connsiteX1" y="connsiteY1"/>
              </a:cxn>
              <a:cxn ang="0">
                <a:pos x="connsiteX2" y="connsiteY2"/>
              </a:cxn>
            </a:cxnLst>
            <a:rect l="l" t="t" r="r" b="b"/>
            <a:pathLst>
              <a:path w="1010093" h="637953">
                <a:moveTo>
                  <a:pt x="0" y="308344"/>
                </a:moveTo>
                <a:lnTo>
                  <a:pt x="287079" y="637953"/>
                </a:lnTo>
                <a:lnTo>
                  <a:pt x="1010093" y="0"/>
                </a:lnTo>
              </a:path>
            </a:pathLst>
          </a:custGeom>
          <a:noFill/>
          <a:ln w="190500">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gency FB"/>
              <a:ea typeface="方正细谭黑简体"/>
              <a:cs typeface="+mn-ea"/>
              <a:sym typeface="+mn-lt"/>
            </a:endParaRPr>
          </a:p>
        </p:txBody>
      </p:sp>
      <p:sp>
        <p:nvSpPr>
          <p:cNvPr id="94" name="TextBox 93"/>
          <p:cNvSpPr txBox="1"/>
          <p:nvPr/>
        </p:nvSpPr>
        <p:spPr>
          <a:xfrm>
            <a:off x="2313243" y="3095241"/>
            <a:ext cx="6552851" cy="1708288"/>
          </a:xfrm>
          <a:prstGeom prst="rect">
            <a:avLst/>
          </a:prstGeom>
          <a:noFill/>
        </p:spPr>
        <p:txBody>
          <a:bodyPr wrap="square" numCol="1" spcCol="457200" rtlCol="0">
            <a:spAutoFit/>
          </a:bodyPr>
          <a:lstStyle/>
          <a:p>
            <a:pPr lvl="0">
              <a:lnSpc>
                <a:spcPct val="150000"/>
              </a:lnSpc>
            </a:pPr>
            <a:r>
              <a:rPr kumimoji="0" lang="en-US" altLang="zh-CN" sz="1800" b="0" i="0" u="none" strike="noStrike" kern="1200" cap="none" spc="0" normalizeH="0" baseline="0" noProof="0" dirty="0">
                <a:ln>
                  <a:noFill/>
                </a:ln>
                <a:solidFill>
                  <a:srgbClr val="000000"/>
                </a:solidFill>
                <a:effectLst/>
                <a:uLnTx/>
                <a:uFillTx/>
                <a:latin typeface="Agency FB"/>
                <a:ea typeface="方正细谭黑简体"/>
                <a:cs typeface="+mn-ea"/>
                <a:sym typeface="+mn-lt"/>
              </a:rPr>
              <a:t>           CIFAR10</a:t>
            </a:r>
            <a:r>
              <a:rPr kumimoji="0" lang="zh-CN" altLang="en-US" sz="1800" b="0" i="0" u="none" strike="noStrike" kern="1200" cap="none" spc="0" normalizeH="0" baseline="0" noProof="0" dirty="0">
                <a:ln>
                  <a:noFill/>
                </a:ln>
                <a:solidFill>
                  <a:srgbClr val="000000"/>
                </a:solidFill>
                <a:effectLst/>
                <a:uLnTx/>
                <a:uFillTx/>
                <a:latin typeface="Agency FB"/>
                <a:ea typeface="方正细谭黑简体"/>
                <a:cs typeface="+mn-ea"/>
                <a:sym typeface="+mn-lt"/>
              </a:rPr>
              <a:t>中，</a:t>
            </a:r>
            <a:r>
              <a:rPr lang="en-US" altLang="zh-CN" dirty="0">
                <a:cs typeface="+mn-ea"/>
                <a:sym typeface="+mn-lt"/>
              </a:rPr>
              <a:t> </a:t>
            </a:r>
            <a:r>
              <a:rPr lang="en-US" altLang="zh-CN" dirty="0" err="1">
                <a:cs typeface="+mn-ea"/>
                <a:sym typeface="+mn-lt"/>
              </a:rPr>
              <a:t>StyleCutMix_Auto_Gamma</a:t>
            </a:r>
            <a:r>
              <a:rPr lang="zh-CN" altLang="en-US" dirty="0">
                <a:cs typeface="+mn-ea"/>
                <a:sym typeface="+mn-lt"/>
              </a:rPr>
              <a:t>与其他增强策略相比实现了最好的前</a:t>
            </a:r>
            <a:r>
              <a:rPr lang="en-US" altLang="zh-CN" dirty="0">
                <a:cs typeface="+mn-ea"/>
                <a:sym typeface="+mn-lt"/>
              </a:rPr>
              <a:t>1</a:t>
            </a:r>
            <a:r>
              <a:rPr lang="zh-CN" altLang="en-US" dirty="0">
                <a:cs typeface="+mn-ea"/>
                <a:sym typeface="+mn-lt"/>
              </a:rPr>
              <a:t>和前</a:t>
            </a:r>
            <a:r>
              <a:rPr lang="en-US" altLang="zh-CN" dirty="0">
                <a:cs typeface="+mn-ea"/>
                <a:sym typeface="+mn-lt"/>
              </a:rPr>
              <a:t>5</a:t>
            </a:r>
            <a:r>
              <a:rPr lang="zh-CN" altLang="en-US" dirty="0">
                <a:cs typeface="+mn-ea"/>
                <a:sym typeface="+mn-lt"/>
              </a:rPr>
              <a:t>的错误率。</a:t>
            </a:r>
            <a:r>
              <a:rPr lang="en-US" altLang="zh-CN" dirty="0" err="1">
                <a:cs typeface="+mn-ea"/>
                <a:sym typeface="+mn-lt"/>
              </a:rPr>
              <a:t>StyleMix</a:t>
            </a:r>
            <a:r>
              <a:rPr lang="zh-CN" altLang="en-US" dirty="0">
                <a:cs typeface="+mn-ea"/>
                <a:sym typeface="+mn-lt"/>
              </a:rPr>
              <a:t>本身不如</a:t>
            </a:r>
            <a:r>
              <a:rPr lang="en-US" altLang="zh-CN" dirty="0" err="1">
                <a:cs typeface="+mn-ea"/>
                <a:sym typeface="+mn-lt"/>
              </a:rPr>
              <a:t>CutMix</a:t>
            </a:r>
            <a:r>
              <a:rPr lang="zh-CN" altLang="en-US" dirty="0">
                <a:cs typeface="+mn-ea"/>
                <a:sym typeface="+mn-lt"/>
              </a:rPr>
              <a:t>好，但</a:t>
            </a:r>
            <a:r>
              <a:rPr lang="en-US" altLang="zh-CN" dirty="0" err="1">
                <a:cs typeface="+mn-ea"/>
                <a:sym typeface="+mn-lt"/>
              </a:rPr>
              <a:t>StyleCutMix</a:t>
            </a:r>
            <a:r>
              <a:rPr lang="zh-CN" altLang="en-US" dirty="0">
                <a:cs typeface="+mn-ea"/>
                <a:sym typeface="+mn-lt"/>
              </a:rPr>
              <a:t>使用剪切粘贴的思想。通过距离自动选择</a:t>
            </a:r>
            <a:r>
              <a:rPr lang="en-US" altLang="zh-CN" dirty="0">
                <a:cs typeface="+mn-ea"/>
                <a:sym typeface="+mn-lt"/>
              </a:rPr>
              <a:t>r</a:t>
            </a:r>
            <a:r>
              <a:rPr lang="zh-CN" altLang="en-US" dirty="0">
                <a:cs typeface="+mn-ea"/>
                <a:sym typeface="+mn-lt"/>
              </a:rPr>
              <a:t>值（内容和风格的比重关系）性能进一步提升，因为它可以防止产生混乱的图像</a:t>
            </a:r>
            <a:endParaRPr lang="en-US" altLang="zh-CN" dirty="0">
              <a:cs typeface="+mn-ea"/>
              <a:sym typeface="+mn-lt"/>
            </a:endParaRPr>
          </a:p>
        </p:txBody>
      </p:sp>
      <p:grpSp>
        <p:nvGrpSpPr>
          <p:cNvPr id="52" name="组合 51"/>
          <p:cNvGrpSpPr/>
          <p:nvPr/>
        </p:nvGrpSpPr>
        <p:grpSpPr>
          <a:xfrm>
            <a:off x="377018" y="-11911"/>
            <a:ext cx="629517" cy="1073043"/>
            <a:chOff x="1775252" y="2062276"/>
            <a:chExt cx="1045160" cy="1781528"/>
          </a:xfrm>
        </p:grpSpPr>
        <p:grpSp>
          <p:nvGrpSpPr>
            <p:cNvPr id="53" name="组合 52"/>
            <p:cNvGrpSpPr/>
            <p:nvPr/>
          </p:nvGrpSpPr>
          <p:grpSpPr>
            <a:xfrm>
              <a:off x="1775252" y="2763988"/>
              <a:ext cx="1045160" cy="1079816"/>
              <a:chOff x="-4061568" y="1901032"/>
              <a:chExt cx="1819276" cy="1879600"/>
            </a:xfrm>
          </p:grpSpPr>
          <p:sp>
            <p:nvSpPr>
              <p:cNvPr id="5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5"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grpSp>
        <p:cxnSp>
          <p:nvCxnSpPr>
            <p:cNvPr id="54" name="直接连接符 53"/>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163756" y="440455"/>
            <a:ext cx="3663371" cy="584775"/>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noProof="0" dirty="0">
                <a:solidFill>
                  <a:srgbClr val="000000"/>
                </a:solidFill>
                <a:latin typeface="Agency FB"/>
                <a:ea typeface="方正细谭黑简体"/>
                <a:cs typeface="+mn-ea"/>
                <a:sym typeface="+mn-lt"/>
              </a:rPr>
              <a:t>性能分析</a:t>
            </a:r>
            <a:endParaRPr kumimoji="0" lang="zh-CN" altLang="en-US" sz="3200" b="0" i="0" u="none" strike="noStrike" kern="1200" cap="none" spc="0" normalizeH="0" baseline="0" noProof="0" dirty="0">
              <a:ln>
                <a:noFill/>
              </a:ln>
              <a:solidFill>
                <a:srgbClr val="000000"/>
              </a:solidFill>
              <a:effectLst/>
              <a:uLnTx/>
              <a:uFillTx/>
              <a:latin typeface="Agency FB"/>
              <a:ea typeface="方正细谭黑简体"/>
              <a:cs typeface="+mn-ea"/>
              <a:sym typeface="+mn-lt"/>
            </a:endParaRPr>
          </a:p>
        </p:txBody>
      </p:sp>
      <p:grpSp>
        <p:nvGrpSpPr>
          <p:cNvPr id="69" name="Group 105">
            <a:extLst>
              <a:ext uri="{FF2B5EF4-FFF2-40B4-BE49-F238E27FC236}">
                <a16:creationId xmlns:a16="http://schemas.microsoft.com/office/drawing/2014/main" id="{8D951E68-9168-4A97-825C-C7710E6753B2}"/>
              </a:ext>
            </a:extLst>
          </p:cNvPr>
          <p:cNvGrpSpPr/>
          <p:nvPr/>
        </p:nvGrpSpPr>
        <p:grpSpPr>
          <a:xfrm>
            <a:off x="781855" y="1880832"/>
            <a:ext cx="917170" cy="1818326"/>
            <a:chOff x="2573939" y="4310398"/>
            <a:chExt cx="482134" cy="955851"/>
          </a:xfrm>
        </p:grpSpPr>
        <p:sp>
          <p:nvSpPr>
            <p:cNvPr id="70" name="Freeform 106">
              <a:extLst>
                <a:ext uri="{FF2B5EF4-FFF2-40B4-BE49-F238E27FC236}">
                  <a16:creationId xmlns:a16="http://schemas.microsoft.com/office/drawing/2014/main" id="{6694A135-2FAE-411D-A8C6-40E7FAB237AD}"/>
                </a:ext>
              </a:extLst>
            </p:cNvPr>
            <p:cNvSpPr/>
            <p:nvPr/>
          </p:nvSpPr>
          <p:spPr>
            <a:xfrm>
              <a:off x="2573939" y="4310398"/>
              <a:ext cx="449263" cy="948826"/>
            </a:xfrm>
            <a:custGeom>
              <a:avLst/>
              <a:gdLst>
                <a:gd name="connsiteX0" fmla="*/ 426005 w 426795"/>
                <a:gd name="connsiteY0" fmla="*/ 0 h 901374"/>
                <a:gd name="connsiteX1" fmla="*/ 426005 w 426795"/>
                <a:gd name="connsiteY1" fmla="*/ 6 h 901374"/>
                <a:gd name="connsiteX2" fmla="*/ 426011 w 426795"/>
                <a:gd name="connsiteY2" fmla="*/ 0 h 901374"/>
                <a:gd name="connsiteX3" fmla="*/ 426005 w 426795"/>
                <a:gd name="connsiteY3" fmla="*/ 15 h 901374"/>
                <a:gd name="connsiteX4" fmla="*/ 426795 w 426795"/>
                <a:gd name="connsiteY4" fmla="*/ 119349 h 901374"/>
                <a:gd name="connsiteX5" fmla="*/ 88362 w 426795"/>
                <a:gd name="connsiteY5" fmla="*/ 901374 h 901374"/>
                <a:gd name="connsiteX6" fmla="*/ 44180 w 426795"/>
                <a:gd name="connsiteY6" fmla="*/ 882261 h 901374"/>
                <a:gd name="connsiteX7" fmla="*/ 42503 w 426795"/>
                <a:gd name="connsiteY7" fmla="*/ 886136 h 901374"/>
                <a:gd name="connsiteX8" fmla="*/ 0 w 426795"/>
                <a:gd name="connsiteY8" fmla="*/ 863162 h 901374"/>
                <a:gd name="connsiteX9" fmla="*/ 5 w 426795"/>
                <a:gd name="connsiteY9" fmla="*/ 863151 h 901374"/>
                <a:gd name="connsiteX10" fmla="*/ 0 w 426795"/>
                <a:gd name="connsiteY10" fmla="*/ 863149 h 901374"/>
                <a:gd name="connsiteX11" fmla="*/ 338452 w 426795"/>
                <a:gd name="connsiteY11" fmla="*/ 81124 h 901374"/>
                <a:gd name="connsiteX12" fmla="*/ 338455 w 426795"/>
                <a:gd name="connsiteY12" fmla="*/ 81121 h 901374"/>
                <a:gd name="connsiteX13" fmla="*/ 338462 w 426795"/>
                <a:gd name="connsiteY13" fmla="*/ 81106 h 901374"/>
                <a:gd name="connsiteX14" fmla="*/ 390847 w 426795"/>
                <a:gd name="connsiteY14" fmla="*/ 32577 h 90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795" h="901374">
                  <a:moveTo>
                    <a:pt x="426005" y="0"/>
                  </a:moveTo>
                  <a:lnTo>
                    <a:pt x="426005" y="6"/>
                  </a:lnTo>
                  <a:lnTo>
                    <a:pt x="426011" y="0"/>
                  </a:lnTo>
                  <a:lnTo>
                    <a:pt x="426005" y="15"/>
                  </a:lnTo>
                  <a:lnTo>
                    <a:pt x="426795" y="119349"/>
                  </a:lnTo>
                  <a:lnTo>
                    <a:pt x="88362" y="901374"/>
                  </a:lnTo>
                  <a:lnTo>
                    <a:pt x="44180" y="882261"/>
                  </a:lnTo>
                  <a:lnTo>
                    <a:pt x="42503" y="886136"/>
                  </a:lnTo>
                  <a:cubicBezTo>
                    <a:pt x="27375" y="879654"/>
                    <a:pt x="13254" y="871942"/>
                    <a:pt x="0" y="863162"/>
                  </a:cubicBezTo>
                  <a:lnTo>
                    <a:pt x="5" y="863151"/>
                  </a:lnTo>
                  <a:lnTo>
                    <a:pt x="0" y="863149"/>
                  </a:lnTo>
                  <a:cubicBezTo>
                    <a:pt x="0" y="863149"/>
                    <a:pt x="338452" y="81124"/>
                    <a:pt x="338452" y="81124"/>
                  </a:cubicBezTo>
                  <a:lnTo>
                    <a:pt x="338455" y="81121"/>
                  </a:lnTo>
                  <a:lnTo>
                    <a:pt x="338462" y="81106"/>
                  </a:lnTo>
                  <a:lnTo>
                    <a:pt x="390847" y="32577"/>
                  </a:lnTo>
                  <a:close/>
                </a:path>
              </a:pathLst>
            </a:custGeom>
            <a:solidFill>
              <a:srgbClr val="010101">
                <a:alpha val="20000"/>
              </a:srgbClr>
            </a:solidFill>
            <a:ln w="12700">
              <a:miter lim="400000"/>
            </a:ln>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grpSp>
          <p:nvGrpSpPr>
            <p:cNvPr id="95" name="Group 107">
              <a:extLst>
                <a:ext uri="{FF2B5EF4-FFF2-40B4-BE49-F238E27FC236}">
                  <a16:creationId xmlns:a16="http://schemas.microsoft.com/office/drawing/2014/main" id="{C73038C6-1DCE-4920-B7AC-CC3EBB1DC88E}"/>
                </a:ext>
              </a:extLst>
            </p:cNvPr>
            <p:cNvGrpSpPr/>
            <p:nvPr/>
          </p:nvGrpSpPr>
          <p:grpSpPr>
            <a:xfrm>
              <a:off x="2610883" y="4313565"/>
              <a:ext cx="445190" cy="952684"/>
              <a:chOff x="2617315" y="4626760"/>
              <a:chExt cx="445190" cy="952684"/>
            </a:xfrm>
          </p:grpSpPr>
          <p:sp>
            <p:nvSpPr>
              <p:cNvPr id="96" name="Shape 63">
                <a:extLst>
                  <a:ext uri="{FF2B5EF4-FFF2-40B4-BE49-F238E27FC236}">
                    <a16:creationId xmlns:a16="http://schemas.microsoft.com/office/drawing/2014/main" id="{1D66E084-16FF-4E4D-A08E-FAF79E4B2A25}"/>
                  </a:ext>
                </a:extLst>
              </p:cNvPr>
              <p:cNvSpPr/>
              <p:nvPr/>
            </p:nvSpPr>
            <p:spPr>
              <a:xfrm>
                <a:off x="2617315" y="4626760"/>
                <a:ext cx="444292" cy="952684"/>
              </a:xfrm>
              <a:custGeom>
                <a:avLst/>
                <a:gdLst/>
                <a:ahLst/>
                <a:cxnLst>
                  <a:cxn ang="0">
                    <a:pos x="wd2" y="hd2"/>
                  </a:cxn>
                  <a:cxn ang="5400000">
                    <a:pos x="wd2" y="hd2"/>
                  </a:cxn>
                  <a:cxn ang="10800000">
                    <a:pos x="wd2" y="hd2"/>
                  </a:cxn>
                  <a:cxn ang="16200000">
                    <a:pos x="wd2" y="hd2"/>
                  </a:cxn>
                </a:cxnLst>
                <a:rect l="0" t="0" r="r" b="b"/>
                <a:pathLst>
                  <a:path w="21427" h="21519" extrusionOk="0">
                    <a:moveTo>
                      <a:pt x="17167" y="1832"/>
                    </a:moveTo>
                    <a:lnTo>
                      <a:pt x="21389" y="0"/>
                    </a:lnTo>
                    <a:lnTo>
                      <a:pt x="21427" y="2696"/>
                    </a:lnTo>
                    <a:lnTo>
                      <a:pt x="4364" y="21161"/>
                    </a:lnTo>
                    <a:cubicBezTo>
                      <a:pt x="4087" y="21461"/>
                      <a:pt x="3338" y="21600"/>
                      <a:pt x="2699" y="21471"/>
                    </a:cubicBezTo>
                    <a:lnTo>
                      <a:pt x="763" y="21078"/>
                    </a:lnTo>
                    <a:cubicBezTo>
                      <a:pt x="123" y="20948"/>
                      <a:pt x="-173" y="20597"/>
                      <a:pt x="103" y="20298"/>
                    </a:cubicBezTo>
                    <a:cubicBezTo>
                      <a:pt x="103" y="20298"/>
                      <a:pt x="17167" y="1832"/>
                      <a:pt x="17167" y="1832"/>
                    </a:cubicBezTo>
                    <a:close/>
                  </a:path>
                </a:pathLst>
              </a:custGeom>
              <a:solidFill>
                <a:schemeClr val="bg2">
                  <a:lumMod val="5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7" name="Shape 64">
                <a:extLst>
                  <a:ext uri="{FF2B5EF4-FFF2-40B4-BE49-F238E27FC236}">
                    <a16:creationId xmlns:a16="http://schemas.microsoft.com/office/drawing/2014/main" id="{BAFA6A49-EA58-4E8A-B9BB-882ACBAAE8E0}"/>
                  </a:ext>
                </a:extLst>
              </p:cNvPr>
              <p:cNvSpPr/>
              <p:nvPr/>
            </p:nvSpPr>
            <p:spPr>
              <a:xfrm>
                <a:off x="2617315" y="4626760"/>
                <a:ext cx="443513" cy="941849"/>
              </a:xfrm>
              <a:custGeom>
                <a:avLst/>
                <a:gdLst/>
                <a:ahLst/>
                <a:cxnLst>
                  <a:cxn ang="0">
                    <a:pos x="wd2" y="hd2"/>
                  </a:cxn>
                  <a:cxn ang="5400000">
                    <a:pos x="wd2" y="hd2"/>
                  </a:cxn>
                  <a:cxn ang="10800000">
                    <a:pos x="wd2" y="hd2"/>
                  </a:cxn>
                  <a:cxn ang="16200000">
                    <a:pos x="wd2" y="hd2"/>
                  </a:cxn>
                </a:cxnLst>
                <a:rect l="0" t="0" r="r" b="b"/>
                <a:pathLst>
                  <a:path w="21427" h="21600" extrusionOk="0">
                    <a:moveTo>
                      <a:pt x="17197" y="1860"/>
                    </a:moveTo>
                    <a:lnTo>
                      <a:pt x="21427" y="0"/>
                    </a:lnTo>
                    <a:lnTo>
                      <a:pt x="19248" y="2390"/>
                    </a:lnTo>
                    <a:lnTo>
                      <a:pt x="1735" y="21600"/>
                    </a:lnTo>
                    <a:lnTo>
                      <a:pt x="765" y="21400"/>
                    </a:lnTo>
                    <a:cubicBezTo>
                      <a:pt x="124" y="21269"/>
                      <a:pt x="-173" y="20912"/>
                      <a:pt x="104" y="20609"/>
                    </a:cubicBezTo>
                    <a:cubicBezTo>
                      <a:pt x="104" y="20609"/>
                      <a:pt x="17197" y="1860"/>
                      <a:pt x="17197" y="1860"/>
                    </a:cubicBezTo>
                    <a:close/>
                  </a:path>
                </a:pathLst>
              </a:custGeom>
              <a:solidFill>
                <a:srgbClr val="010101"/>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8" name="Shape 67">
                <a:extLst>
                  <a:ext uri="{FF2B5EF4-FFF2-40B4-BE49-F238E27FC236}">
                    <a16:creationId xmlns:a16="http://schemas.microsoft.com/office/drawing/2014/main" id="{57C482F2-0990-4F52-B2D1-B386C4D66CF0}"/>
                  </a:ext>
                </a:extLst>
              </p:cNvPr>
              <p:cNvSpPr/>
              <p:nvPr/>
            </p:nvSpPr>
            <p:spPr>
              <a:xfrm>
                <a:off x="2647907" y="4626760"/>
                <a:ext cx="414598" cy="873190"/>
              </a:xfrm>
              <a:custGeom>
                <a:avLst/>
                <a:gdLst/>
                <a:ahLst/>
                <a:cxnLst>
                  <a:cxn ang="0">
                    <a:pos x="wd2" y="hd2"/>
                  </a:cxn>
                  <a:cxn ang="5400000">
                    <a:pos x="wd2" y="hd2"/>
                  </a:cxn>
                  <a:cxn ang="10800000">
                    <a:pos x="wd2" y="hd2"/>
                  </a:cxn>
                  <a:cxn ang="16200000">
                    <a:pos x="wd2" y="hd2"/>
                  </a:cxn>
                </a:cxnLst>
                <a:rect l="0" t="0" r="r" b="b"/>
                <a:pathLst>
                  <a:path w="21600" h="21600" extrusionOk="0">
                    <a:moveTo>
                      <a:pt x="16998" y="2006"/>
                    </a:moveTo>
                    <a:lnTo>
                      <a:pt x="21559" y="0"/>
                    </a:lnTo>
                    <a:lnTo>
                      <a:pt x="21600" y="2953"/>
                    </a:lnTo>
                    <a:lnTo>
                      <a:pt x="4603" y="21600"/>
                    </a:lnTo>
                    <a:cubicBezTo>
                      <a:pt x="2846" y="21405"/>
                      <a:pt x="1329" y="21086"/>
                      <a:pt x="0" y="20654"/>
                    </a:cubicBezTo>
                    <a:cubicBezTo>
                      <a:pt x="0" y="20654"/>
                      <a:pt x="16998" y="2006"/>
                      <a:pt x="16998" y="2006"/>
                    </a:cubicBezTo>
                    <a:close/>
                  </a:path>
                </a:pathLst>
              </a:custGeom>
              <a:solidFill>
                <a:schemeClr val="accent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9" name="Shape 68">
                <a:extLst>
                  <a:ext uri="{FF2B5EF4-FFF2-40B4-BE49-F238E27FC236}">
                    <a16:creationId xmlns:a16="http://schemas.microsoft.com/office/drawing/2014/main" id="{CCAC2685-34EB-4CFA-B6A3-E52F7CAC830B}"/>
                  </a:ext>
                </a:extLst>
              </p:cNvPr>
              <p:cNvSpPr/>
              <p:nvPr/>
            </p:nvSpPr>
            <p:spPr>
              <a:xfrm>
                <a:off x="2647907" y="4626760"/>
                <a:ext cx="413815" cy="858239"/>
              </a:xfrm>
              <a:custGeom>
                <a:avLst/>
                <a:gdLst/>
                <a:ahLst/>
                <a:cxnLst>
                  <a:cxn ang="0">
                    <a:pos x="wd2" y="hd2"/>
                  </a:cxn>
                  <a:cxn ang="5400000">
                    <a:pos x="wd2" y="hd2"/>
                  </a:cxn>
                  <a:cxn ang="10800000">
                    <a:pos x="wd2" y="hd2"/>
                  </a:cxn>
                  <a:cxn ang="16200000">
                    <a:pos x="wd2" y="hd2"/>
                  </a:cxn>
                </a:cxnLst>
                <a:rect l="0" t="0" r="r" b="b"/>
                <a:pathLst>
                  <a:path w="21600" h="21600" extrusionOk="0">
                    <a:moveTo>
                      <a:pt x="17030" y="2041"/>
                    </a:moveTo>
                    <a:lnTo>
                      <a:pt x="21600" y="0"/>
                    </a:lnTo>
                    <a:lnTo>
                      <a:pt x="19245" y="2623"/>
                    </a:lnTo>
                    <a:lnTo>
                      <a:pt x="2212" y="21600"/>
                    </a:lnTo>
                    <a:cubicBezTo>
                      <a:pt x="1419" y="21436"/>
                      <a:pt x="685" y="21240"/>
                      <a:pt x="0" y="21014"/>
                    </a:cubicBezTo>
                    <a:cubicBezTo>
                      <a:pt x="0" y="21014"/>
                      <a:pt x="17030" y="2041"/>
                      <a:pt x="17030" y="2041"/>
                    </a:cubicBezTo>
                    <a:close/>
                  </a:path>
                </a:pathLst>
              </a:custGeom>
              <a:solidFill>
                <a:schemeClr val="accent5">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100" name="Shape 69">
                <a:extLst>
                  <a:ext uri="{FF2B5EF4-FFF2-40B4-BE49-F238E27FC236}">
                    <a16:creationId xmlns:a16="http://schemas.microsoft.com/office/drawing/2014/main" id="{3E0D0FD3-C860-4274-A8A4-3EB22C95CD4C}"/>
                  </a:ext>
                </a:extLst>
              </p:cNvPr>
              <p:cNvSpPr/>
              <p:nvPr/>
            </p:nvSpPr>
            <p:spPr>
              <a:xfrm>
                <a:off x="2972654" y="4626760"/>
                <a:ext cx="88346" cy="119346"/>
              </a:xfrm>
              <a:custGeom>
                <a:avLst/>
                <a:gdLst/>
                <a:ahLst/>
                <a:cxnLst>
                  <a:cxn ang="0">
                    <a:pos x="wd2" y="hd2"/>
                  </a:cxn>
                  <a:cxn ang="5400000">
                    <a:pos x="wd2" y="hd2"/>
                  </a:cxn>
                  <a:cxn ang="10800000">
                    <a:pos x="wd2" y="hd2"/>
                  </a:cxn>
                  <a:cxn ang="16200000">
                    <a:pos x="wd2" y="hd2"/>
                  </a:cxn>
                </a:cxnLst>
                <a:rect l="0" t="0" r="r" b="b"/>
                <a:pathLst>
                  <a:path w="21600" h="21600" extrusionOk="0">
                    <a:moveTo>
                      <a:pt x="0" y="14680"/>
                    </a:moveTo>
                    <a:lnTo>
                      <a:pt x="21407" y="0"/>
                    </a:lnTo>
                    <a:lnTo>
                      <a:pt x="21600" y="21600"/>
                    </a:lnTo>
                    <a:cubicBezTo>
                      <a:pt x="17892" y="20973"/>
                      <a:pt x="14124" y="20065"/>
                      <a:pt x="10377" y="18865"/>
                    </a:cubicBezTo>
                    <a:cubicBezTo>
                      <a:pt x="6630" y="17665"/>
                      <a:pt x="3155" y="16252"/>
                      <a:pt x="0" y="14680"/>
                    </a:cubicBezTo>
                    <a:close/>
                  </a:path>
                </a:pathLst>
              </a:custGeom>
              <a:solidFill>
                <a:srgbClr val="FFFFFF">
                  <a:alpha val="55000"/>
                </a:srgb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101" name="Shape 71">
                <a:extLst>
                  <a:ext uri="{FF2B5EF4-FFF2-40B4-BE49-F238E27FC236}">
                    <a16:creationId xmlns:a16="http://schemas.microsoft.com/office/drawing/2014/main" id="{D4B1CCF8-31B3-4E6E-ADED-0B9F88F0966A}"/>
                  </a:ext>
                </a:extLst>
              </p:cNvPr>
              <p:cNvSpPr/>
              <p:nvPr/>
            </p:nvSpPr>
            <p:spPr>
              <a:xfrm>
                <a:off x="3031485" y="4626760"/>
                <a:ext cx="29203" cy="39432"/>
              </a:xfrm>
              <a:custGeom>
                <a:avLst/>
                <a:gdLst/>
                <a:ahLst/>
                <a:cxnLst>
                  <a:cxn ang="0">
                    <a:pos x="wd2" y="hd2"/>
                  </a:cxn>
                  <a:cxn ang="5400000">
                    <a:pos x="wd2" y="hd2"/>
                  </a:cxn>
                  <a:cxn ang="10800000">
                    <a:pos x="wd2" y="hd2"/>
                  </a:cxn>
                  <a:cxn ang="16200000">
                    <a:pos x="wd2" y="hd2"/>
                  </a:cxn>
                </a:cxnLst>
                <a:rect l="0" t="0" r="r" b="b"/>
                <a:pathLst>
                  <a:path w="21600" h="21600" extrusionOk="0">
                    <a:moveTo>
                      <a:pt x="0" y="14681"/>
                    </a:moveTo>
                    <a:lnTo>
                      <a:pt x="21403" y="0"/>
                    </a:lnTo>
                    <a:lnTo>
                      <a:pt x="21600" y="21600"/>
                    </a:lnTo>
                    <a:cubicBezTo>
                      <a:pt x="17892" y="20973"/>
                      <a:pt x="14117" y="20061"/>
                      <a:pt x="10378" y="18867"/>
                    </a:cubicBezTo>
                    <a:cubicBezTo>
                      <a:pt x="6635" y="17665"/>
                      <a:pt x="3156" y="16250"/>
                      <a:pt x="0" y="14681"/>
                    </a:cubicBezTo>
                    <a:close/>
                  </a:path>
                </a:pathLst>
              </a:custGeom>
              <a:solidFill>
                <a:schemeClr val="bg2">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grpSp>
      </p:grpSp>
      <p:pic>
        <p:nvPicPr>
          <p:cNvPr id="2" name="图片 1">
            <a:extLst>
              <a:ext uri="{FF2B5EF4-FFF2-40B4-BE49-F238E27FC236}">
                <a16:creationId xmlns:a16="http://schemas.microsoft.com/office/drawing/2014/main" id="{64C430C1-201D-4BD4-9104-679B36026BD1}"/>
              </a:ext>
            </a:extLst>
          </p:cNvPr>
          <p:cNvPicPr>
            <a:picLocks noChangeAspect="1"/>
          </p:cNvPicPr>
          <p:nvPr/>
        </p:nvPicPr>
        <p:blipFill>
          <a:blip r:embed="rId3"/>
          <a:stretch>
            <a:fillRect/>
          </a:stretch>
        </p:blipFill>
        <p:spPr>
          <a:xfrm>
            <a:off x="9177046" y="4308432"/>
            <a:ext cx="914479" cy="1828959"/>
          </a:xfrm>
          <a:prstGeom prst="rect">
            <a:avLst/>
          </a:prstGeom>
        </p:spPr>
      </p:pic>
      <p:graphicFrame>
        <p:nvGraphicFramePr>
          <p:cNvPr id="3" name="表格 3">
            <a:extLst>
              <a:ext uri="{FF2B5EF4-FFF2-40B4-BE49-F238E27FC236}">
                <a16:creationId xmlns:a16="http://schemas.microsoft.com/office/drawing/2014/main" id="{A1799352-5D58-423C-BAA8-0C00C53E515A}"/>
              </a:ext>
            </a:extLst>
          </p:cNvPr>
          <p:cNvGraphicFramePr>
            <a:graphicFrameLocks noGrp="1"/>
          </p:cNvGraphicFramePr>
          <p:nvPr>
            <p:extLst>
              <p:ext uri="{D42A27DB-BD31-4B8C-83A1-F6EECF244321}">
                <p14:modId xmlns:p14="http://schemas.microsoft.com/office/powerpoint/2010/main" val="2150770809"/>
              </p:ext>
            </p:extLst>
          </p:nvPr>
        </p:nvGraphicFramePr>
        <p:xfrm>
          <a:off x="3808073" y="667966"/>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74604753"/>
                    </a:ext>
                  </a:extLst>
                </a:gridCol>
                <a:gridCol w="2709333">
                  <a:extLst>
                    <a:ext uri="{9D8B030D-6E8A-4147-A177-3AD203B41FA5}">
                      <a16:colId xmlns:a16="http://schemas.microsoft.com/office/drawing/2014/main" val="3559747332"/>
                    </a:ext>
                  </a:extLst>
                </a:gridCol>
                <a:gridCol w="2709333">
                  <a:extLst>
                    <a:ext uri="{9D8B030D-6E8A-4147-A177-3AD203B41FA5}">
                      <a16:colId xmlns:a16="http://schemas.microsoft.com/office/drawing/2014/main" val="2742029869"/>
                    </a:ext>
                  </a:extLst>
                </a:gridCol>
              </a:tblGrid>
              <a:tr h="370840">
                <a:tc>
                  <a:txBody>
                    <a:bodyPr/>
                    <a:lstStyle/>
                    <a:p>
                      <a:pPr algn="ctr"/>
                      <a:r>
                        <a:rPr lang="zh-CN" altLang="en-US" dirty="0"/>
                        <a:t>工具</a:t>
                      </a:r>
                    </a:p>
                  </a:txBody>
                  <a:tcPr/>
                </a:tc>
                <a:tc>
                  <a:txBody>
                    <a:bodyPr/>
                    <a:lstStyle/>
                    <a:p>
                      <a:pPr algn="ctr"/>
                      <a:r>
                        <a:rPr lang="zh-CN" altLang="en-US" dirty="0"/>
                        <a:t>测试集</a:t>
                      </a:r>
                      <a:r>
                        <a:rPr lang="en-US" altLang="zh-CN" dirty="0"/>
                        <a:t>err1</a:t>
                      </a:r>
                      <a:endParaRPr lang="zh-CN" altLang="en-US" dirty="0"/>
                    </a:p>
                  </a:txBody>
                  <a:tcPr/>
                </a:tc>
                <a:tc>
                  <a:txBody>
                    <a:bodyPr/>
                    <a:lstStyle/>
                    <a:p>
                      <a:pPr algn="ctr"/>
                      <a:r>
                        <a:rPr lang="zh-CN" altLang="en-US" dirty="0"/>
                        <a:t>测试集</a:t>
                      </a:r>
                      <a:r>
                        <a:rPr lang="en-US" altLang="zh-CN" dirty="0"/>
                        <a:t>err5</a:t>
                      </a:r>
                      <a:endParaRPr lang="zh-CN" altLang="en-US" dirty="0"/>
                    </a:p>
                  </a:txBody>
                  <a:tcPr/>
                </a:tc>
                <a:extLst>
                  <a:ext uri="{0D108BD9-81ED-4DB2-BD59-A6C34878D82A}">
                    <a16:rowId xmlns:a16="http://schemas.microsoft.com/office/drawing/2014/main" val="657181104"/>
                  </a:ext>
                </a:extLst>
              </a:tr>
              <a:tr h="370840">
                <a:tc>
                  <a:txBody>
                    <a:bodyPr/>
                    <a:lstStyle/>
                    <a:p>
                      <a:pPr algn="ctr"/>
                      <a:r>
                        <a:rPr lang="en-US" altLang="zh-CN" dirty="0" err="1"/>
                        <a:t>CutMix</a:t>
                      </a:r>
                      <a:endParaRPr lang="zh-CN" altLang="en-US" dirty="0"/>
                    </a:p>
                  </a:txBody>
                  <a:tcPr/>
                </a:tc>
                <a:tc>
                  <a:txBody>
                    <a:bodyPr/>
                    <a:lstStyle/>
                    <a:p>
                      <a:pPr algn="ctr"/>
                      <a:r>
                        <a:rPr lang="en-US" altLang="zh-CN" dirty="0"/>
                        <a:t>6.22</a:t>
                      </a:r>
                      <a:endParaRPr lang="zh-CN" altLang="en-US" dirty="0"/>
                    </a:p>
                  </a:txBody>
                  <a:tcPr/>
                </a:tc>
                <a:tc>
                  <a:txBody>
                    <a:bodyPr/>
                    <a:lstStyle/>
                    <a:p>
                      <a:pPr algn="ctr"/>
                      <a:r>
                        <a:rPr lang="en-US" altLang="zh-CN" dirty="0"/>
                        <a:t>0.10</a:t>
                      </a:r>
                      <a:endParaRPr lang="zh-CN" altLang="en-US" dirty="0"/>
                    </a:p>
                  </a:txBody>
                  <a:tcPr/>
                </a:tc>
                <a:extLst>
                  <a:ext uri="{0D108BD9-81ED-4DB2-BD59-A6C34878D82A}">
                    <a16:rowId xmlns:a16="http://schemas.microsoft.com/office/drawing/2014/main" val="2627876004"/>
                  </a:ext>
                </a:extLst>
              </a:tr>
              <a:tr h="370840">
                <a:tc>
                  <a:txBody>
                    <a:bodyPr/>
                    <a:lstStyle/>
                    <a:p>
                      <a:pPr algn="ctr"/>
                      <a:r>
                        <a:rPr lang="en-US" altLang="zh-CN" dirty="0" err="1"/>
                        <a:t>StyleMix</a:t>
                      </a:r>
                      <a:endParaRPr lang="zh-CN" altLang="en-US" dirty="0"/>
                    </a:p>
                  </a:txBody>
                  <a:tcPr/>
                </a:tc>
                <a:tc>
                  <a:txBody>
                    <a:bodyPr/>
                    <a:lstStyle/>
                    <a:p>
                      <a:pPr algn="ctr"/>
                      <a:r>
                        <a:rPr lang="en-US" altLang="zh-CN" dirty="0"/>
                        <a:t>6.9</a:t>
                      </a:r>
                      <a:endParaRPr lang="zh-CN" altLang="en-US" dirty="0"/>
                    </a:p>
                  </a:txBody>
                  <a:tcPr/>
                </a:tc>
                <a:tc>
                  <a:txBody>
                    <a:bodyPr/>
                    <a:lstStyle/>
                    <a:p>
                      <a:pPr algn="ctr"/>
                      <a:r>
                        <a:rPr lang="en-US" altLang="zh-CN" dirty="0"/>
                        <a:t>0.11</a:t>
                      </a:r>
                      <a:endParaRPr lang="zh-CN" altLang="en-US" dirty="0"/>
                    </a:p>
                  </a:txBody>
                  <a:tcPr/>
                </a:tc>
                <a:extLst>
                  <a:ext uri="{0D108BD9-81ED-4DB2-BD59-A6C34878D82A}">
                    <a16:rowId xmlns:a16="http://schemas.microsoft.com/office/drawing/2014/main" val="2109877392"/>
                  </a:ext>
                </a:extLst>
              </a:tr>
              <a:tr h="370840">
                <a:tc>
                  <a:txBody>
                    <a:bodyPr/>
                    <a:lstStyle/>
                    <a:p>
                      <a:pPr algn="ctr"/>
                      <a:r>
                        <a:rPr lang="en-US" altLang="zh-CN" dirty="0" err="1"/>
                        <a:t>StyleCutMix</a:t>
                      </a:r>
                      <a:endParaRPr lang="zh-CN" altLang="en-US" dirty="0"/>
                    </a:p>
                  </a:txBody>
                  <a:tcPr/>
                </a:tc>
                <a:tc>
                  <a:txBody>
                    <a:bodyPr/>
                    <a:lstStyle/>
                    <a:p>
                      <a:pPr algn="ctr"/>
                      <a:r>
                        <a:rPr lang="en-US" altLang="zh-CN" dirty="0"/>
                        <a:t>6.17</a:t>
                      </a:r>
                      <a:endParaRPr lang="zh-CN" altLang="en-US" dirty="0"/>
                    </a:p>
                  </a:txBody>
                  <a:tcPr/>
                </a:tc>
                <a:tc>
                  <a:txBody>
                    <a:bodyPr/>
                    <a:lstStyle/>
                    <a:p>
                      <a:pPr algn="ctr"/>
                      <a:r>
                        <a:rPr lang="en-US" altLang="zh-CN" dirty="0"/>
                        <a:t>0.14</a:t>
                      </a:r>
                      <a:endParaRPr lang="zh-CN" altLang="en-US" dirty="0"/>
                    </a:p>
                  </a:txBody>
                  <a:tcPr/>
                </a:tc>
                <a:extLst>
                  <a:ext uri="{0D108BD9-81ED-4DB2-BD59-A6C34878D82A}">
                    <a16:rowId xmlns:a16="http://schemas.microsoft.com/office/drawing/2014/main" val="4223882263"/>
                  </a:ext>
                </a:extLst>
              </a:tr>
              <a:tr h="370840">
                <a:tc>
                  <a:txBody>
                    <a:bodyPr/>
                    <a:lstStyle/>
                    <a:p>
                      <a:pPr algn="ctr"/>
                      <a:r>
                        <a:rPr lang="en-US" altLang="zh-CN" dirty="0" err="1">
                          <a:cs typeface="+mn-ea"/>
                          <a:sym typeface="+mn-lt"/>
                        </a:rPr>
                        <a:t>StyleCutMix_Auto_Gamma</a:t>
                      </a:r>
                      <a:endParaRPr lang="zh-CN" altLang="en-US" dirty="0"/>
                    </a:p>
                  </a:txBody>
                  <a:tcPr/>
                </a:tc>
                <a:tc>
                  <a:txBody>
                    <a:bodyPr/>
                    <a:lstStyle/>
                    <a:p>
                      <a:pPr algn="ctr"/>
                      <a:r>
                        <a:rPr lang="en-US" altLang="zh-CN" dirty="0"/>
                        <a:t>6.12</a:t>
                      </a:r>
                      <a:endParaRPr lang="zh-CN" altLang="en-US" dirty="0"/>
                    </a:p>
                  </a:txBody>
                  <a:tcPr/>
                </a:tc>
                <a:tc>
                  <a:txBody>
                    <a:bodyPr/>
                    <a:lstStyle/>
                    <a:p>
                      <a:pPr algn="ctr"/>
                      <a:r>
                        <a:rPr lang="en-US" altLang="zh-CN" dirty="0"/>
                        <a:t>0.13</a:t>
                      </a:r>
                      <a:endParaRPr lang="zh-CN" altLang="en-US" dirty="0"/>
                    </a:p>
                  </a:txBody>
                  <a:tcPr/>
                </a:tc>
                <a:extLst>
                  <a:ext uri="{0D108BD9-81ED-4DB2-BD59-A6C34878D82A}">
                    <a16:rowId xmlns:a16="http://schemas.microsoft.com/office/drawing/2014/main" val="1621467075"/>
                  </a:ext>
                </a:extLst>
              </a:tr>
            </a:tbl>
          </a:graphicData>
        </a:graphic>
      </p:graphicFrame>
    </p:spTree>
    <p:extLst>
      <p:ext uri="{BB962C8B-B14F-4D97-AF65-F5344CB8AC3E}">
        <p14:creationId xmlns:p14="http://schemas.microsoft.com/office/powerpoint/2010/main" val="324256462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animEffect transition="in" filter="fade">
                                      <p:cBhvr>
                                        <p:cTn id="24" dur="500"/>
                                        <p:tgtEl>
                                          <p:spTgt spid="7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p:cTn id="32" dur="500" fill="hold"/>
                                        <p:tgtEl>
                                          <p:spTgt spid="74"/>
                                        </p:tgtEl>
                                        <p:attrNameLst>
                                          <p:attrName>ppt_w</p:attrName>
                                        </p:attrNameLst>
                                      </p:cBhvr>
                                      <p:tavLst>
                                        <p:tav tm="0">
                                          <p:val>
                                            <p:fltVal val="0"/>
                                          </p:val>
                                        </p:tav>
                                        <p:tav tm="100000">
                                          <p:val>
                                            <p:strVal val="#ppt_w"/>
                                          </p:val>
                                        </p:tav>
                                      </p:tavLst>
                                    </p:anim>
                                    <p:anim calcmode="lin" valueType="num">
                                      <p:cBhvr>
                                        <p:cTn id="33" dur="500" fill="hold"/>
                                        <p:tgtEl>
                                          <p:spTgt spid="74"/>
                                        </p:tgtEl>
                                        <p:attrNameLst>
                                          <p:attrName>ppt_h</p:attrName>
                                        </p:attrNameLst>
                                      </p:cBhvr>
                                      <p:tavLst>
                                        <p:tav tm="0">
                                          <p:val>
                                            <p:fltVal val="0"/>
                                          </p:val>
                                        </p:tav>
                                        <p:tav tm="100000">
                                          <p:val>
                                            <p:strVal val="#ppt_h"/>
                                          </p:val>
                                        </p:tav>
                                      </p:tavLst>
                                    </p:anim>
                                    <p:animEffect transition="in" filter="fade">
                                      <p:cBhvr>
                                        <p:cTn id="34" dur="500"/>
                                        <p:tgtEl>
                                          <p:spTgt spid="7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p:cTn id="37" dur="500" fill="hold"/>
                                        <p:tgtEl>
                                          <p:spTgt spid="75"/>
                                        </p:tgtEl>
                                        <p:attrNameLst>
                                          <p:attrName>ppt_w</p:attrName>
                                        </p:attrNameLst>
                                      </p:cBhvr>
                                      <p:tavLst>
                                        <p:tav tm="0">
                                          <p:val>
                                            <p:fltVal val="0"/>
                                          </p:val>
                                        </p:tav>
                                        <p:tav tm="100000">
                                          <p:val>
                                            <p:strVal val="#ppt_w"/>
                                          </p:val>
                                        </p:tav>
                                      </p:tavLst>
                                    </p:anim>
                                    <p:anim calcmode="lin" valueType="num">
                                      <p:cBhvr>
                                        <p:cTn id="38" dur="500" fill="hold"/>
                                        <p:tgtEl>
                                          <p:spTgt spid="75"/>
                                        </p:tgtEl>
                                        <p:attrNameLst>
                                          <p:attrName>ppt_h</p:attrName>
                                        </p:attrNameLst>
                                      </p:cBhvr>
                                      <p:tavLst>
                                        <p:tav tm="0">
                                          <p:val>
                                            <p:fltVal val="0"/>
                                          </p:val>
                                        </p:tav>
                                        <p:tav tm="100000">
                                          <p:val>
                                            <p:strVal val="#ppt_h"/>
                                          </p:val>
                                        </p:tav>
                                      </p:tavLst>
                                    </p:anim>
                                    <p:animEffect transition="in" filter="fade">
                                      <p:cBhvr>
                                        <p:cTn id="39" dur="500"/>
                                        <p:tgtEl>
                                          <p:spTgt spid="75"/>
                                        </p:tgtEl>
                                      </p:cBhvr>
                                    </p:animEffect>
                                  </p:childTnLst>
                                </p:cTn>
                              </p:par>
                              <p:par>
                                <p:cTn id="40" presetID="1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 calcmode="lin" valueType="num">
                                      <p:cBhvr additive="base">
                                        <p:cTn id="42" dur="500"/>
                                        <p:tgtEl>
                                          <p:spTgt spid="91"/>
                                        </p:tgtEl>
                                        <p:attrNameLst>
                                          <p:attrName>ppt_x</p:attrName>
                                        </p:attrNameLst>
                                      </p:cBhvr>
                                      <p:tavLst>
                                        <p:tav tm="0">
                                          <p:val>
                                            <p:strVal val="#ppt_x+#ppt_w*1.125000"/>
                                          </p:val>
                                        </p:tav>
                                        <p:tav tm="100000">
                                          <p:val>
                                            <p:strVal val="#ppt_x"/>
                                          </p:val>
                                        </p:tav>
                                      </p:tavLst>
                                    </p:anim>
                                    <p:animEffect transition="in" filter="wipe(left)">
                                      <p:cBhvr>
                                        <p:cTn id="43" dur="500"/>
                                        <p:tgtEl>
                                          <p:spTgt spid="91"/>
                                        </p:tgtEl>
                                      </p:cBhvr>
                                    </p:animEffect>
                                  </p:childTnLst>
                                </p:cTn>
                              </p:par>
                              <p:par>
                                <p:cTn id="44" presetID="12" presetClass="entr" presetSubtype="2"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 calcmode="lin" valueType="num">
                                      <p:cBhvr additive="base">
                                        <p:cTn id="46" dur="500"/>
                                        <p:tgtEl>
                                          <p:spTgt spid="94"/>
                                        </p:tgtEl>
                                        <p:attrNameLst>
                                          <p:attrName>ppt_x</p:attrName>
                                        </p:attrNameLst>
                                      </p:cBhvr>
                                      <p:tavLst>
                                        <p:tav tm="0">
                                          <p:val>
                                            <p:strVal val="#ppt_x+#ppt_w*1.125000"/>
                                          </p:val>
                                        </p:tav>
                                        <p:tav tm="100000">
                                          <p:val>
                                            <p:strVal val="#ppt_x"/>
                                          </p:val>
                                        </p:tav>
                                      </p:tavLst>
                                    </p:anim>
                                    <p:animEffect transition="in" filter="wipe(left)">
                                      <p:cBhvr>
                                        <p:cTn id="47" dur="500"/>
                                        <p:tgtEl>
                                          <p:spTgt spid="94"/>
                                        </p:tgtEl>
                                      </p:cBhvr>
                                    </p:animEffect>
                                  </p:childTnLst>
                                </p:cTn>
                              </p:par>
                            </p:childTnLst>
                          </p:cTn>
                        </p:par>
                        <p:par>
                          <p:cTn id="48" fill="hold">
                            <p:stCondLst>
                              <p:cond delay="5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68"/>
                                        </p:tgtEl>
                                        <p:attrNameLst>
                                          <p:attrName>style.visibility</p:attrName>
                                        </p:attrNameLst>
                                      </p:cBhvr>
                                      <p:to>
                                        <p:strVal val="visible"/>
                                      </p:to>
                                    </p:set>
                                    <p:anim calcmode="lin" valueType="num">
                                      <p:cBhvr>
                                        <p:cTn id="51"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68"/>
                                        </p:tgtEl>
                                        <p:attrNameLst>
                                          <p:attrName>ppt_y</p:attrName>
                                        </p:attrNameLst>
                                      </p:cBhvr>
                                      <p:tavLst>
                                        <p:tav tm="0">
                                          <p:val>
                                            <p:strVal val="#ppt_y"/>
                                          </p:val>
                                        </p:tav>
                                        <p:tav tm="100000">
                                          <p:val>
                                            <p:strVal val="#ppt_y"/>
                                          </p:val>
                                        </p:tav>
                                      </p:tavLst>
                                    </p:anim>
                                    <p:anim calcmode="lin" valueType="num">
                                      <p:cBhvr>
                                        <p:cTn id="53"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68"/>
                                        </p:tgtEl>
                                      </p:cBhvr>
                                    </p:animEffect>
                                  </p:childTnLst>
                                </p:cTn>
                              </p:par>
                              <p:par>
                                <p:cTn id="56" presetID="12" presetClass="entr" presetSubtype="8"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 calcmode="lin" valueType="num">
                                      <p:cBhvr additive="base">
                                        <p:cTn id="58" dur="500"/>
                                        <p:tgtEl>
                                          <p:spTgt spid="69"/>
                                        </p:tgtEl>
                                        <p:attrNameLst>
                                          <p:attrName>ppt_x</p:attrName>
                                        </p:attrNameLst>
                                      </p:cBhvr>
                                      <p:tavLst>
                                        <p:tav tm="0">
                                          <p:val>
                                            <p:strVal val="#ppt_x-#ppt_w*1.125000"/>
                                          </p:val>
                                        </p:tav>
                                        <p:tav tm="100000">
                                          <p:val>
                                            <p:strVal val="#ppt_x"/>
                                          </p:val>
                                        </p:tav>
                                      </p:tavLst>
                                    </p:anim>
                                    <p:animEffect transition="in" filter="wipe(right)">
                                      <p:cBhvr>
                                        <p:cTn id="5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p:bldP spid="74" grpId="0"/>
      <p:bldP spid="75" grpId="0"/>
      <p:bldP spid="76" grpId="0"/>
      <p:bldP spid="77" grpId="0"/>
      <p:bldP spid="91" grpId="0" animBg="1"/>
      <p:bldP spid="94"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827127" y="2596991"/>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39" name="Rectangle 38"/>
          <p:cNvSpPr/>
          <p:nvPr/>
        </p:nvSpPr>
        <p:spPr>
          <a:xfrm>
            <a:off x="6769680" y="4430883"/>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40" name="Rectangle 39"/>
          <p:cNvSpPr/>
          <p:nvPr/>
        </p:nvSpPr>
        <p:spPr>
          <a:xfrm>
            <a:off x="6727149" y="2551468"/>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74" name="TextBox 73"/>
          <p:cNvSpPr txBox="1"/>
          <p:nvPr/>
        </p:nvSpPr>
        <p:spPr>
          <a:xfrm>
            <a:off x="5903350" y="4991176"/>
            <a:ext cx="6675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rPr>
              <a:t>13%</a:t>
            </a:r>
          </a:p>
        </p:txBody>
      </p:sp>
      <p:sp>
        <p:nvSpPr>
          <p:cNvPr id="75" name="TextBox 74"/>
          <p:cNvSpPr txBox="1"/>
          <p:nvPr/>
        </p:nvSpPr>
        <p:spPr>
          <a:xfrm>
            <a:off x="4403919" y="3831994"/>
            <a:ext cx="572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rPr>
              <a:t>8%</a:t>
            </a:r>
          </a:p>
        </p:txBody>
      </p:sp>
      <p:sp>
        <p:nvSpPr>
          <p:cNvPr id="76" name="TextBox 75"/>
          <p:cNvSpPr txBox="1"/>
          <p:nvPr/>
        </p:nvSpPr>
        <p:spPr>
          <a:xfrm>
            <a:off x="5507667" y="2228952"/>
            <a:ext cx="7336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FEFE"/>
                </a:solidFill>
                <a:effectLst/>
                <a:uLnTx/>
                <a:uFillTx/>
                <a:latin typeface="Agency FB"/>
                <a:ea typeface="方正细谭黑简体"/>
                <a:cs typeface="+mn-ea"/>
                <a:sym typeface="+mn-lt"/>
              </a:rPr>
              <a:t>10%</a:t>
            </a:r>
            <a:endPar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endParaRPr>
          </a:p>
        </p:txBody>
      </p:sp>
      <p:sp>
        <p:nvSpPr>
          <p:cNvPr id="77" name="TextBox 76"/>
          <p:cNvSpPr txBox="1"/>
          <p:nvPr/>
        </p:nvSpPr>
        <p:spPr>
          <a:xfrm>
            <a:off x="7218460" y="3299939"/>
            <a:ext cx="572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FEFE"/>
                </a:solidFill>
                <a:effectLst/>
                <a:uLnTx/>
                <a:uFillTx/>
                <a:latin typeface="Agency FB"/>
                <a:ea typeface="方正细谭黑简体"/>
                <a:cs typeface="+mn-ea"/>
                <a:sym typeface="+mn-lt"/>
              </a:rPr>
              <a:t>5%</a:t>
            </a:r>
            <a:endPar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endParaRPr>
          </a:p>
        </p:txBody>
      </p:sp>
      <p:sp>
        <p:nvSpPr>
          <p:cNvPr id="91" name="Freeform 90"/>
          <p:cNvSpPr/>
          <p:nvPr/>
        </p:nvSpPr>
        <p:spPr>
          <a:xfrm>
            <a:off x="8373660" y="5101485"/>
            <a:ext cx="727294" cy="459344"/>
          </a:xfrm>
          <a:custGeom>
            <a:avLst/>
            <a:gdLst>
              <a:gd name="connsiteX0" fmla="*/ 0 w 1010093"/>
              <a:gd name="connsiteY0" fmla="*/ 308344 h 637953"/>
              <a:gd name="connsiteX1" fmla="*/ 287079 w 1010093"/>
              <a:gd name="connsiteY1" fmla="*/ 637953 h 637953"/>
              <a:gd name="connsiteX2" fmla="*/ 1010093 w 1010093"/>
              <a:gd name="connsiteY2" fmla="*/ 0 h 637953"/>
            </a:gdLst>
            <a:ahLst/>
            <a:cxnLst>
              <a:cxn ang="0">
                <a:pos x="connsiteX0" y="connsiteY0"/>
              </a:cxn>
              <a:cxn ang="0">
                <a:pos x="connsiteX1" y="connsiteY1"/>
              </a:cxn>
              <a:cxn ang="0">
                <a:pos x="connsiteX2" y="connsiteY2"/>
              </a:cxn>
            </a:cxnLst>
            <a:rect l="l" t="t" r="r" b="b"/>
            <a:pathLst>
              <a:path w="1010093" h="637953">
                <a:moveTo>
                  <a:pt x="0" y="308344"/>
                </a:moveTo>
                <a:lnTo>
                  <a:pt x="287079" y="637953"/>
                </a:lnTo>
                <a:lnTo>
                  <a:pt x="1010093" y="0"/>
                </a:lnTo>
              </a:path>
            </a:pathLst>
          </a:custGeom>
          <a:noFill/>
          <a:ln w="190500">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gency FB"/>
              <a:ea typeface="方正细谭黑简体"/>
              <a:cs typeface="+mn-ea"/>
              <a:sym typeface="+mn-lt"/>
            </a:endParaRPr>
          </a:p>
        </p:txBody>
      </p:sp>
      <p:sp>
        <p:nvSpPr>
          <p:cNvPr id="94" name="TextBox 93"/>
          <p:cNvSpPr txBox="1"/>
          <p:nvPr/>
        </p:nvSpPr>
        <p:spPr>
          <a:xfrm>
            <a:off x="1501577" y="3021258"/>
            <a:ext cx="6057119" cy="2123787"/>
          </a:xfrm>
          <a:prstGeom prst="rect">
            <a:avLst/>
          </a:prstGeom>
          <a:noFill/>
        </p:spPr>
        <p:txBody>
          <a:bodyPr wrap="square" numCol="1" spcCol="457200" rtlCol="0">
            <a:spAutoFit/>
          </a:bodyPr>
          <a:lstStyle/>
          <a:p>
            <a:pPr lvl="0">
              <a:lnSpc>
                <a:spcPct val="150000"/>
              </a:lnSpc>
            </a:pPr>
            <a:r>
              <a:rPr lang="zh-CN" altLang="en-US" dirty="0">
                <a:cs typeface="+mn-ea"/>
                <a:sym typeface="+mn-lt"/>
              </a:rPr>
              <a:t>          我们发现</a:t>
            </a:r>
            <a:r>
              <a:rPr lang="en-US" altLang="zh-CN" dirty="0" err="1">
                <a:cs typeface="+mn-ea"/>
                <a:sym typeface="+mn-lt"/>
              </a:rPr>
              <a:t>StyleCutMix</a:t>
            </a:r>
            <a:r>
              <a:rPr lang="zh-CN" altLang="en-US" dirty="0">
                <a:cs typeface="+mn-ea"/>
                <a:sym typeface="+mn-lt"/>
              </a:rPr>
              <a:t>有更高的鲁棒性</a:t>
            </a:r>
            <a:r>
              <a:rPr lang="en-US" altLang="zh-CN" dirty="0">
                <a:cs typeface="+mn-ea"/>
                <a:sym typeface="+mn-lt"/>
              </a:rPr>
              <a:t>(</a:t>
            </a:r>
            <a:r>
              <a:rPr lang="zh-CN" altLang="en-US" dirty="0">
                <a:cs typeface="+mn-ea"/>
                <a:sym typeface="+mn-lt"/>
              </a:rPr>
              <a:t>效果并不显著</a:t>
            </a:r>
            <a:r>
              <a:rPr lang="en-US" altLang="zh-CN" dirty="0">
                <a:cs typeface="+mn-ea"/>
                <a:sym typeface="+mn-lt"/>
              </a:rPr>
              <a:t>)</a:t>
            </a:r>
            <a:r>
              <a:rPr lang="zh-CN" altLang="en-US" dirty="0">
                <a:cs typeface="+mn-ea"/>
                <a:sym typeface="+mn-lt"/>
              </a:rPr>
              <a:t>，这可能是因为广泛的风格混合可能会使模型对对抗性攻击更具鲁棒性，所以由于过度的风格混合而造成的混乱的图像可能对鲁棒性有所帮助，从而实验结果表现为</a:t>
            </a:r>
            <a:r>
              <a:rPr lang="en-US" altLang="zh-CN" dirty="0" err="1">
                <a:cs typeface="+mn-ea"/>
                <a:sym typeface="+mn-lt"/>
              </a:rPr>
              <a:t>StyleCutMix</a:t>
            </a:r>
            <a:r>
              <a:rPr lang="zh-CN" altLang="en-US" dirty="0">
                <a:cs typeface="+mn-ea"/>
                <a:sym typeface="+mn-lt"/>
              </a:rPr>
              <a:t>相较于</a:t>
            </a:r>
            <a:r>
              <a:rPr lang="en-US" altLang="zh-CN" dirty="0" err="1">
                <a:cs typeface="+mn-ea"/>
                <a:sym typeface="+mn-lt"/>
              </a:rPr>
              <a:t>StyleCutMix_Auto_Gamma</a:t>
            </a:r>
            <a:r>
              <a:rPr lang="zh-CN" altLang="en-US" dirty="0">
                <a:cs typeface="+mn-ea"/>
                <a:sym typeface="+mn-lt"/>
              </a:rPr>
              <a:t>具有更好的防御性能。</a:t>
            </a:r>
            <a:endParaRPr lang="en-US" altLang="zh-CN" dirty="0">
              <a:cs typeface="+mn-ea"/>
              <a:sym typeface="+mn-lt"/>
            </a:endParaRPr>
          </a:p>
        </p:txBody>
      </p:sp>
      <p:grpSp>
        <p:nvGrpSpPr>
          <p:cNvPr id="52" name="组合 51"/>
          <p:cNvGrpSpPr/>
          <p:nvPr/>
        </p:nvGrpSpPr>
        <p:grpSpPr>
          <a:xfrm>
            <a:off x="377018" y="-11911"/>
            <a:ext cx="629517" cy="1073043"/>
            <a:chOff x="1775252" y="2062276"/>
            <a:chExt cx="1045160" cy="1781528"/>
          </a:xfrm>
        </p:grpSpPr>
        <p:grpSp>
          <p:nvGrpSpPr>
            <p:cNvPr id="53" name="组合 52"/>
            <p:cNvGrpSpPr/>
            <p:nvPr/>
          </p:nvGrpSpPr>
          <p:grpSpPr>
            <a:xfrm>
              <a:off x="1775252" y="2763988"/>
              <a:ext cx="1045160" cy="1079816"/>
              <a:chOff x="-4061568" y="1901032"/>
              <a:chExt cx="1819276" cy="1879600"/>
            </a:xfrm>
          </p:grpSpPr>
          <p:sp>
            <p:nvSpPr>
              <p:cNvPr id="5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5"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grpSp>
        <p:cxnSp>
          <p:nvCxnSpPr>
            <p:cNvPr id="54" name="直接连接符 53"/>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163756" y="440455"/>
            <a:ext cx="3663371" cy="584775"/>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000000"/>
                </a:solidFill>
                <a:latin typeface="Agency FB"/>
                <a:ea typeface="方正细谭黑简体"/>
                <a:cs typeface="+mn-ea"/>
                <a:sym typeface="+mn-lt"/>
              </a:rPr>
              <a:t>鲁棒性</a:t>
            </a:r>
            <a:r>
              <a:rPr lang="zh-CN" altLang="en-US" sz="3200" noProof="0" dirty="0">
                <a:solidFill>
                  <a:srgbClr val="000000"/>
                </a:solidFill>
                <a:latin typeface="Agency FB"/>
                <a:ea typeface="方正细谭黑简体"/>
                <a:cs typeface="+mn-ea"/>
                <a:sym typeface="+mn-lt"/>
              </a:rPr>
              <a:t>分析</a:t>
            </a:r>
            <a:endParaRPr kumimoji="0" lang="zh-CN" altLang="en-US" sz="3200" b="0" i="0" u="none" strike="noStrike" kern="1200" cap="none" spc="0" normalizeH="0" baseline="0" noProof="0" dirty="0">
              <a:ln>
                <a:noFill/>
              </a:ln>
              <a:solidFill>
                <a:srgbClr val="000000"/>
              </a:solidFill>
              <a:effectLst/>
              <a:uLnTx/>
              <a:uFillTx/>
              <a:latin typeface="Agency FB"/>
              <a:ea typeface="方正细谭黑简体"/>
              <a:cs typeface="+mn-ea"/>
              <a:sym typeface="+mn-lt"/>
            </a:endParaRPr>
          </a:p>
        </p:txBody>
      </p:sp>
      <p:grpSp>
        <p:nvGrpSpPr>
          <p:cNvPr id="69" name="Group 105">
            <a:extLst>
              <a:ext uri="{FF2B5EF4-FFF2-40B4-BE49-F238E27FC236}">
                <a16:creationId xmlns:a16="http://schemas.microsoft.com/office/drawing/2014/main" id="{8D951E68-9168-4A97-825C-C7710E6753B2}"/>
              </a:ext>
            </a:extLst>
          </p:cNvPr>
          <p:cNvGrpSpPr/>
          <p:nvPr/>
        </p:nvGrpSpPr>
        <p:grpSpPr>
          <a:xfrm>
            <a:off x="588742" y="2016465"/>
            <a:ext cx="917170" cy="1818326"/>
            <a:chOff x="2573939" y="4310398"/>
            <a:chExt cx="482134" cy="955851"/>
          </a:xfrm>
        </p:grpSpPr>
        <p:sp>
          <p:nvSpPr>
            <p:cNvPr id="70" name="Freeform 106">
              <a:extLst>
                <a:ext uri="{FF2B5EF4-FFF2-40B4-BE49-F238E27FC236}">
                  <a16:creationId xmlns:a16="http://schemas.microsoft.com/office/drawing/2014/main" id="{6694A135-2FAE-411D-A8C6-40E7FAB237AD}"/>
                </a:ext>
              </a:extLst>
            </p:cNvPr>
            <p:cNvSpPr/>
            <p:nvPr/>
          </p:nvSpPr>
          <p:spPr>
            <a:xfrm>
              <a:off x="2573939" y="4310398"/>
              <a:ext cx="449263" cy="948826"/>
            </a:xfrm>
            <a:custGeom>
              <a:avLst/>
              <a:gdLst>
                <a:gd name="connsiteX0" fmla="*/ 426005 w 426795"/>
                <a:gd name="connsiteY0" fmla="*/ 0 h 901374"/>
                <a:gd name="connsiteX1" fmla="*/ 426005 w 426795"/>
                <a:gd name="connsiteY1" fmla="*/ 6 h 901374"/>
                <a:gd name="connsiteX2" fmla="*/ 426011 w 426795"/>
                <a:gd name="connsiteY2" fmla="*/ 0 h 901374"/>
                <a:gd name="connsiteX3" fmla="*/ 426005 w 426795"/>
                <a:gd name="connsiteY3" fmla="*/ 15 h 901374"/>
                <a:gd name="connsiteX4" fmla="*/ 426795 w 426795"/>
                <a:gd name="connsiteY4" fmla="*/ 119349 h 901374"/>
                <a:gd name="connsiteX5" fmla="*/ 88362 w 426795"/>
                <a:gd name="connsiteY5" fmla="*/ 901374 h 901374"/>
                <a:gd name="connsiteX6" fmla="*/ 44180 w 426795"/>
                <a:gd name="connsiteY6" fmla="*/ 882261 h 901374"/>
                <a:gd name="connsiteX7" fmla="*/ 42503 w 426795"/>
                <a:gd name="connsiteY7" fmla="*/ 886136 h 901374"/>
                <a:gd name="connsiteX8" fmla="*/ 0 w 426795"/>
                <a:gd name="connsiteY8" fmla="*/ 863162 h 901374"/>
                <a:gd name="connsiteX9" fmla="*/ 5 w 426795"/>
                <a:gd name="connsiteY9" fmla="*/ 863151 h 901374"/>
                <a:gd name="connsiteX10" fmla="*/ 0 w 426795"/>
                <a:gd name="connsiteY10" fmla="*/ 863149 h 901374"/>
                <a:gd name="connsiteX11" fmla="*/ 338452 w 426795"/>
                <a:gd name="connsiteY11" fmla="*/ 81124 h 901374"/>
                <a:gd name="connsiteX12" fmla="*/ 338455 w 426795"/>
                <a:gd name="connsiteY12" fmla="*/ 81121 h 901374"/>
                <a:gd name="connsiteX13" fmla="*/ 338462 w 426795"/>
                <a:gd name="connsiteY13" fmla="*/ 81106 h 901374"/>
                <a:gd name="connsiteX14" fmla="*/ 390847 w 426795"/>
                <a:gd name="connsiteY14" fmla="*/ 32577 h 90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795" h="901374">
                  <a:moveTo>
                    <a:pt x="426005" y="0"/>
                  </a:moveTo>
                  <a:lnTo>
                    <a:pt x="426005" y="6"/>
                  </a:lnTo>
                  <a:lnTo>
                    <a:pt x="426011" y="0"/>
                  </a:lnTo>
                  <a:lnTo>
                    <a:pt x="426005" y="15"/>
                  </a:lnTo>
                  <a:lnTo>
                    <a:pt x="426795" y="119349"/>
                  </a:lnTo>
                  <a:lnTo>
                    <a:pt x="88362" y="901374"/>
                  </a:lnTo>
                  <a:lnTo>
                    <a:pt x="44180" y="882261"/>
                  </a:lnTo>
                  <a:lnTo>
                    <a:pt x="42503" y="886136"/>
                  </a:lnTo>
                  <a:cubicBezTo>
                    <a:pt x="27375" y="879654"/>
                    <a:pt x="13254" y="871942"/>
                    <a:pt x="0" y="863162"/>
                  </a:cubicBezTo>
                  <a:lnTo>
                    <a:pt x="5" y="863151"/>
                  </a:lnTo>
                  <a:lnTo>
                    <a:pt x="0" y="863149"/>
                  </a:lnTo>
                  <a:cubicBezTo>
                    <a:pt x="0" y="863149"/>
                    <a:pt x="338452" y="81124"/>
                    <a:pt x="338452" y="81124"/>
                  </a:cubicBezTo>
                  <a:lnTo>
                    <a:pt x="338455" y="81121"/>
                  </a:lnTo>
                  <a:lnTo>
                    <a:pt x="338462" y="81106"/>
                  </a:lnTo>
                  <a:lnTo>
                    <a:pt x="390847" y="32577"/>
                  </a:lnTo>
                  <a:close/>
                </a:path>
              </a:pathLst>
            </a:custGeom>
            <a:solidFill>
              <a:srgbClr val="010101">
                <a:alpha val="20000"/>
              </a:srgbClr>
            </a:solidFill>
            <a:ln w="12700">
              <a:miter lim="400000"/>
            </a:ln>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grpSp>
          <p:nvGrpSpPr>
            <p:cNvPr id="95" name="Group 107">
              <a:extLst>
                <a:ext uri="{FF2B5EF4-FFF2-40B4-BE49-F238E27FC236}">
                  <a16:creationId xmlns:a16="http://schemas.microsoft.com/office/drawing/2014/main" id="{C73038C6-1DCE-4920-B7AC-CC3EBB1DC88E}"/>
                </a:ext>
              </a:extLst>
            </p:cNvPr>
            <p:cNvGrpSpPr/>
            <p:nvPr/>
          </p:nvGrpSpPr>
          <p:grpSpPr>
            <a:xfrm>
              <a:off x="2610883" y="4313565"/>
              <a:ext cx="445190" cy="952684"/>
              <a:chOff x="2617315" y="4626760"/>
              <a:chExt cx="445190" cy="952684"/>
            </a:xfrm>
          </p:grpSpPr>
          <p:sp>
            <p:nvSpPr>
              <p:cNvPr id="96" name="Shape 63">
                <a:extLst>
                  <a:ext uri="{FF2B5EF4-FFF2-40B4-BE49-F238E27FC236}">
                    <a16:creationId xmlns:a16="http://schemas.microsoft.com/office/drawing/2014/main" id="{1D66E084-16FF-4E4D-A08E-FAF79E4B2A25}"/>
                  </a:ext>
                </a:extLst>
              </p:cNvPr>
              <p:cNvSpPr/>
              <p:nvPr/>
            </p:nvSpPr>
            <p:spPr>
              <a:xfrm>
                <a:off x="2617315" y="4626760"/>
                <a:ext cx="444292" cy="952684"/>
              </a:xfrm>
              <a:custGeom>
                <a:avLst/>
                <a:gdLst/>
                <a:ahLst/>
                <a:cxnLst>
                  <a:cxn ang="0">
                    <a:pos x="wd2" y="hd2"/>
                  </a:cxn>
                  <a:cxn ang="5400000">
                    <a:pos x="wd2" y="hd2"/>
                  </a:cxn>
                  <a:cxn ang="10800000">
                    <a:pos x="wd2" y="hd2"/>
                  </a:cxn>
                  <a:cxn ang="16200000">
                    <a:pos x="wd2" y="hd2"/>
                  </a:cxn>
                </a:cxnLst>
                <a:rect l="0" t="0" r="r" b="b"/>
                <a:pathLst>
                  <a:path w="21427" h="21519" extrusionOk="0">
                    <a:moveTo>
                      <a:pt x="17167" y="1832"/>
                    </a:moveTo>
                    <a:lnTo>
                      <a:pt x="21389" y="0"/>
                    </a:lnTo>
                    <a:lnTo>
                      <a:pt x="21427" y="2696"/>
                    </a:lnTo>
                    <a:lnTo>
                      <a:pt x="4364" y="21161"/>
                    </a:lnTo>
                    <a:cubicBezTo>
                      <a:pt x="4087" y="21461"/>
                      <a:pt x="3338" y="21600"/>
                      <a:pt x="2699" y="21471"/>
                    </a:cubicBezTo>
                    <a:lnTo>
                      <a:pt x="763" y="21078"/>
                    </a:lnTo>
                    <a:cubicBezTo>
                      <a:pt x="123" y="20948"/>
                      <a:pt x="-173" y="20597"/>
                      <a:pt x="103" y="20298"/>
                    </a:cubicBezTo>
                    <a:cubicBezTo>
                      <a:pt x="103" y="20298"/>
                      <a:pt x="17167" y="1832"/>
                      <a:pt x="17167" y="1832"/>
                    </a:cubicBezTo>
                    <a:close/>
                  </a:path>
                </a:pathLst>
              </a:custGeom>
              <a:solidFill>
                <a:schemeClr val="bg2">
                  <a:lumMod val="5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7" name="Shape 64">
                <a:extLst>
                  <a:ext uri="{FF2B5EF4-FFF2-40B4-BE49-F238E27FC236}">
                    <a16:creationId xmlns:a16="http://schemas.microsoft.com/office/drawing/2014/main" id="{BAFA6A49-EA58-4E8A-B9BB-882ACBAAE8E0}"/>
                  </a:ext>
                </a:extLst>
              </p:cNvPr>
              <p:cNvSpPr/>
              <p:nvPr/>
            </p:nvSpPr>
            <p:spPr>
              <a:xfrm>
                <a:off x="2617315" y="4626760"/>
                <a:ext cx="443513" cy="941849"/>
              </a:xfrm>
              <a:custGeom>
                <a:avLst/>
                <a:gdLst/>
                <a:ahLst/>
                <a:cxnLst>
                  <a:cxn ang="0">
                    <a:pos x="wd2" y="hd2"/>
                  </a:cxn>
                  <a:cxn ang="5400000">
                    <a:pos x="wd2" y="hd2"/>
                  </a:cxn>
                  <a:cxn ang="10800000">
                    <a:pos x="wd2" y="hd2"/>
                  </a:cxn>
                  <a:cxn ang="16200000">
                    <a:pos x="wd2" y="hd2"/>
                  </a:cxn>
                </a:cxnLst>
                <a:rect l="0" t="0" r="r" b="b"/>
                <a:pathLst>
                  <a:path w="21427" h="21600" extrusionOk="0">
                    <a:moveTo>
                      <a:pt x="17197" y="1860"/>
                    </a:moveTo>
                    <a:lnTo>
                      <a:pt x="21427" y="0"/>
                    </a:lnTo>
                    <a:lnTo>
                      <a:pt x="19248" y="2390"/>
                    </a:lnTo>
                    <a:lnTo>
                      <a:pt x="1735" y="21600"/>
                    </a:lnTo>
                    <a:lnTo>
                      <a:pt x="765" y="21400"/>
                    </a:lnTo>
                    <a:cubicBezTo>
                      <a:pt x="124" y="21269"/>
                      <a:pt x="-173" y="20912"/>
                      <a:pt x="104" y="20609"/>
                    </a:cubicBezTo>
                    <a:cubicBezTo>
                      <a:pt x="104" y="20609"/>
                      <a:pt x="17197" y="1860"/>
                      <a:pt x="17197" y="1860"/>
                    </a:cubicBezTo>
                    <a:close/>
                  </a:path>
                </a:pathLst>
              </a:custGeom>
              <a:solidFill>
                <a:srgbClr val="010101"/>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8" name="Shape 67">
                <a:extLst>
                  <a:ext uri="{FF2B5EF4-FFF2-40B4-BE49-F238E27FC236}">
                    <a16:creationId xmlns:a16="http://schemas.microsoft.com/office/drawing/2014/main" id="{57C482F2-0990-4F52-B2D1-B386C4D66CF0}"/>
                  </a:ext>
                </a:extLst>
              </p:cNvPr>
              <p:cNvSpPr/>
              <p:nvPr/>
            </p:nvSpPr>
            <p:spPr>
              <a:xfrm>
                <a:off x="2647907" y="4626760"/>
                <a:ext cx="414598" cy="873190"/>
              </a:xfrm>
              <a:custGeom>
                <a:avLst/>
                <a:gdLst/>
                <a:ahLst/>
                <a:cxnLst>
                  <a:cxn ang="0">
                    <a:pos x="wd2" y="hd2"/>
                  </a:cxn>
                  <a:cxn ang="5400000">
                    <a:pos x="wd2" y="hd2"/>
                  </a:cxn>
                  <a:cxn ang="10800000">
                    <a:pos x="wd2" y="hd2"/>
                  </a:cxn>
                  <a:cxn ang="16200000">
                    <a:pos x="wd2" y="hd2"/>
                  </a:cxn>
                </a:cxnLst>
                <a:rect l="0" t="0" r="r" b="b"/>
                <a:pathLst>
                  <a:path w="21600" h="21600" extrusionOk="0">
                    <a:moveTo>
                      <a:pt x="16998" y="2006"/>
                    </a:moveTo>
                    <a:lnTo>
                      <a:pt x="21559" y="0"/>
                    </a:lnTo>
                    <a:lnTo>
                      <a:pt x="21600" y="2953"/>
                    </a:lnTo>
                    <a:lnTo>
                      <a:pt x="4603" y="21600"/>
                    </a:lnTo>
                    <a:cubicBezTo>
                      <a:pt x="2846" y="21405"/>
                      <a:pt x="1329" y="21086"/>
                      <a:pt x="0" y="20654"/>
                    </a:cubicBezTo>
                    <a:cubicBezTo>
                      <a:pt x="0" y="20654"/>
                      <a:pt x="16998" y="2006"/>
                      <a:pt x="16998" y="2006"/>
                    </a:cubicBezTo>
                    <a:close/>
                  </a:path>
                </a:pathLst>
              </a:custGeom>
              <a:solidFill>
                <a:schemeClr val="accent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9" name="Shape 68">
                <a:extLst>
                  <a:ext uri="{FF2B5EF4-FFF2-40B4-BE49-F238E27FC236}">
                    <a16:creationId xmlns:a16="http://schemas.microsoft.com/office/drawing/2014/main" id="{CCAC2685-34EB-4CFA-B6A3-E52F7CAC830B}"/>
                  </a:ext>
                </a:extLst>
              </p:cNvPr>
              <p:cNvSpPr/>
              <p:nvPr/>
            </p:nvSpPr>
            <p:spPr>
              <a:xfrm>
                <a:off x="2647907" y="4626760"/>
                <a:ext cx="413815" cy="858239"/>
              </a:xfrm>
              <a:custGeom>
                <a:avLst/>
                <a:gdLst/>
                <a:ahLst/>
                <a:cxnLst>
                  <a:cxn ang="0">
                    <a:pos x="wd2" y="hd2"/>
                  </a:cxn>
                  <a:cxn ang="5400000">
                    <a:pos x="wd2" y="hd2"/>
                  </a:cxn>
                  <a:cxn ang="10800000">
                    <a:pos x="wd2" y="hd2"/>
                  </a:cxn>
                  <a:cxn ang="16200000">
                    <a:pos x="wd2" y="hd2"/>
                  </a:cxn>
                </a:cxnLst>
                <a:rect l="0" t="0" r="r" b="b"/>
                <a:pathLst>
                  <a:path w="21600" h="21600" extrusionOk="0">
                    <a:moveTo>
                      <a:pt x="17030" y="2041"/>
                    </a:moveTo>
                    <a:lnTo>
                      <a:pt x="21600" y="0"/>
                    </a:lnTo>
                    <a:lnTo>
                      <a:pt x="19245" y="2623"/>
                    </a:lnTo>
                    <a:lnTo>
                      <a:pt x="2212" y="21600"/>
                    </a:lnTo>
                    <a:cubicBezTo>
                      <a:pt x="1419" y="21436"/>
                      <a:pt x="685" y="21240"/>
                      <a:pt x="0" y="21014"/>
                    </a:cubicBezTo>
                    <a:cubicBezTo>
                      <a:pt x="0" y="21014"/>
                      <a:pt x="17030" y="2041"/>
                      <a:pt x="17030" y="2041"/>
                    </a:cubicBezTo>
                    <a:close/>
                  </a:path>
                </a:pathLst>
              </a:custGeom>
              <a:solidFill>
                <a:schemeClr val="accent5">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100" name="Shape 69">
                <a:extLst>
                  <a:ext uri="{FF2B5EF4-FFF2-40B4-BE49-F238E27FC236}">
                    <a16:creationId xmlns:a16="http://schemas.microsoft.com/office/drawing/2014/main" id="{3E0D0FD3-C860-4274-A8A4-3EB22C95CD4C}"/>
                  </a:ext>
                </a:extLst>
              </p:cNvPr>
              <p:cNvSpPr/>
              <p:nvPr/>
            </p:nvSpPr>
            <p:spPr>
              <a:xfrm>
                <a:off x="2972654" y="4626760"/>
                <a:ext cx="88346" cy="119346"/>
              </a:xfrm>
              <a:custGeom>
                <a:avLst/>
                <a:gdLst/>
                <a:ahLst/>
                <a:cxnLst>
                  <a:cxn ang="0">
                    <a:pos x="wd2" y="hd2"/>
                  </a:cxn>
                  <a:cxn ang="5400000">
                    <a:pos x="wd2" y="hd2"/>
                  </a:cxn>
                  <a:cxn ang="10800000">
                    <a:pos x="wd2" y="hd2"/>
                  </a:cxn>
                  <a:cxn ang="16200000">
                    <a:pos x="wd2" y="hd2"/>
                  </a:cxn>
                </a:cxnLst>
                <a:rect l="0" t="0" r="r" b="b"/>
                <a:pathLst>
                  <a:path w="21600" h="21600" extrusionOk="0">
                    <a:moveTo>
                      <a:pt x="0" y="14680"/>
                    </a:moveTo>
                    <a:lnTo>
                      <a:pt x="21407" y="0"/>
                    </a:lnTo>
                    <a:lnTo>
                      <a:pt x="21600" y="21600"/>
                    </a:lnTo>
                    <a:cubicBezTo>
                      <a:pt x="17892" y="20973"/>
                      <a:pt x="14124" y="20065"/>
                      <a:pt x="10377" y="18865"/>
                    </a:cubicBezTo>
                    <a:cubicBezTo>
                      <a:pt x="6630" y="17665"/>
                      <a:pt x="3155" y="16252"/>
                      <a:pt x="0" y="14680"/>
                    </a:cubicBezTo>
                    <a:close/>
                  </a:path>
                </a:pathLst>
              </a:custGeom>
              <a:solidFill>
                <a:srgbClr val="FFFFFF">
                  <a:alpha val="55000"/>
                </a:srgb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101" name="Shape 71">
                <a:extLst>
                  <a:ext uri="{FF2B5EF4-FFF2-40B4-BE49-F238E27FC236}">
                    <a16:creationId xmlns:a16="http://schemas.microsoft.com/office/drawing/2014/main" id="{D4B1CCF8-31B3-4E6E-ADED-0B9F88F0966A}"/>
                  </a:ext>
                </a:extLst>
              </p:cNvPr>
              <p:cNvSpPr/>
              <p:nvPr/>
            </p:nvSpPr>
            <p:spPr>
              <a:xfrm>
                <a:off x="3031485" y="4626760"/>
                <a:ext cx="29203" cy="39432"/>
              </a:xfrm>
              <a:custGeom>
                <a:avLst/>
                <a:gdLst/>
                <a:ahLst/>
                <a:cxnLst>
                  <a:cxn ang="0">
                    <a:pos x="wd2" y="hd2"/>
                  </a:cxn>
                  <a:cxn ang="5400000">
                    <a:pos x="wd2" y="hd2"/>
                  </a:cxn>
                  <a:cxn ang="10800000">
                    <a:pos x="wd2" y="hd2"/>
                  </a:cxn>
                  <a:cxn ang="16200000">
                    <a:pos x="wd2" y="hd2"/>
                  </a:cxn>
                </a:cxnLst>
                <a:rect l="0" t="0" r="r" b="b"/>
                <a:pathLst>
                  <a:path w="21600" h="21600" extrusionOk="0">
                    <a:moveTo>
                      <a:pt x="0" y="14681"/>
                    </a:moveTo>
                    <a:lnTo>
                      <a:pt x="21403" y="0"/>
                    </a:lnTo>
                    <a:lnTo>
                      <a:pt x="21600" y="21600"/>
                    </a:lnTo>
                    <a:cubicBezTo>
                      <a:pt x="17892" y="20973"/>
                      <a:pt x="14117" y="20061"/>
                      <a:pt x="10378" y="18867"/>
                    </a:cubicBezTo>
                    <a:cubicBezTo>
                      <a:pt x="6635" y="17665"/>
                      <a:pt x="3156" y="16250"/>
                      <a:pt x="0" y="14681"/>
                    </a:cubicBezTo>
                    <a:close/>
                  </a:path>
                </a:pathLst>
              </a:custGeom>
              <a:solidFill>
                <a:schemeClr val="bg2">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grpSp>
      </p:grpSp>
      <p:pic>
        <p:nvPicPr>
          <p:cNvPr id="2" name="图片 1">
            <a:extLst>
              <a:ext uri="{FF2B5EF4-FFF2-40B4-BE49-F238E27FC236}">
                <a16:creationId xmlns:a16="http://schemas.microsoft.com/office/drawing/2014/main" id="{64C430C1-201D-4BD4-9104-679B36026BD1}"/>
              </a:ext>
            </a:extLst>
          </p:cNvPr>
          <p:cNvPicPr>
            <a:picLocks noChangeAspect="1"/>
          </p:cNvPicPr>
          <p:nvPr/>
        </p:nvPicPr>
        <p:blipFill>
          <a:blip r:embed="rId3"/>
          <a:stretch>
            <a:fillRect/>
          </a:stretch>
        </p:blipFill>
        <p:spPr>
          <a:xfrm>
            <a:off x="7649814" y="4230565"/>
            <a:ext cx="914479" cy="1828959"/>
          </a:xfrm>
          <a:prstGeom prst="rect">
            <a:avLst/>
          </a:prstGeom>
        </p:spPr>
      </p:pic>
      <p:graphicFrame>
        <p:nvGraphicFramePr>
          <p:cNvPr id="8" name="表格 8">
            <a:extLst>
              <a:ext uri="{FF2B5EF4-FFF2-40B4-BE49-F238E27FC236}">
                <a16:creationId xmlns:a16="http://schemas.microsoft.com/office/drawing/2014/main" id="{25F8C907-2EAD-49E7-958F-AE8F78F973E3}"/>
              </a:ext>
            </a:extLst>
          </p:cNvPr>
          <p:cNvGraphicFramePr>
            <a:graphicFrameLocks noGrp="1"/>
          </p:cNvGraphicFramePr>
          <p:nvPr>
            <p:extLst>
              <p:ext uri="{D42A27DB-BD31-4B8C-83A1-F6EECF244321}">
                <p14:modId xmlns:p14="http://schemas.microsoft.com/office/powerpoint/2010/main" val="2981170505"/>
              </p:ext>
            </p:extLst>
          </p:nvPr>
        </p:nvGraphicFramePr>
        <p:xfrm>
          <a:off x="4403919" y="553266"/>
          <a:ext cx="6668588" cy="1854200"/>
        </p:xfrm>
        <a:graphic>
          <a:graphicData uri="http://schemas.openxmlformats.org/drawingml/2006/table">
            <a:tbl>
              <a:tblPr firstRow="1" bandRow="1">
                <a:tableStyleId>{5C22544A-7EE6-4342-B048-85BDC9FD1C3A}</a:tableStyleId>
              </a:tblPr>
              <a:tblGrid>
                <a:gridCol w="2088983">
                  <a:extLst>
                    <a:ext uri="{9D8B030D-6E8A-4147-A177-3AD203B41FA5}">
                      <a16:colId xmlns:a16="http://schemas.microsoft.com/office/drawing/2014/main" val="852782896"/>
                    </a:ext>
                  </a:extLst>
                </a:gridCol>
                <a:gridCol w="1337372">
                  <a:extLst>
                    <a:ext uri="{9D8B030D-6E8A-4147-A177-3AD203B41FA5}">
                      <a16:colId xmlns:a16="http://schemas.microsoft.com/office/drawing/2014/main" val="1105021453"/>
                    </a:ext>
                  </a:extLst>
                </a:gridCol>
                <a:gridCol w="1579880">
                  <a:extLst>
                    <a:ext uri="{9D8B030D-6E8A-4147-A177-3AD203B41FA5}">
                      <a16:colId xmlns:a16="http://schemas.microsoft.com/office/drawing/2014/main" val="2321510681"/>
                    </a:ext>
                  </a:extLst>
                </a:gridCol>
                <a:gridCol w="1662353">
                  <a:extLst>
                    <a:ext uri="{9D8B030D-6E8A-4147-A177-3AD203B41FA5}">
                      <a16:colId xmlns:a16="http://schemas.microsoft.com/office/drawing/2014/main" val="204834691"/>
                    </a:ext>
                  </a:extLst>
                </a:gridCol>
              </a:tblGrid>
              <a:tr h="370840">
                <a:tc>
                  <a:txBody>
                    <a:bodyPr/>
                    <a:lstStyle/>
                    <a:p>
                      <a:pPr algn="ctr"/>
                      <a:r>
                        <a:rPr lang="zh-CN" altLang="en-US" dirty="0"/>
                        <a:t>工具</a:t>
                      </a:r>
                    </a:p>
                  </a:txBody>
                  <a:tcPr/>
                </a:tc>
                <a:tc>
                  <a:txBody>
                    <a:bodyPr/>
                    <a:lstStyle/>
                    <a:p>
                      <a:pPr algn="ctr"/>
                      <a:r>
                        <a:rPr lang="en-US" altLang="zh-CN" dirty="0"/>
                        <a:t>FGSM1</a:t>
                      </a:r>
                      <a:r>
                        <a:rPr lang="zh-CN" altLang="en-US" dirty="0"/>
                        <a:t>（</a:t>
                      </a:r>
                      <a:r>
                        <a:rPr lang="en-US" altLang="zh-CN" dirty="0"/>
                        <a:t>err1</a:t>
                      </a:r>
                      <a:r>
                        <a:rPr lang="zh-CN" altLang="en-US" dirty="0"/>
                        <a:t>）</a:t>
                      </a:r>
                    </a:p>
                  </a:txBody>
                  <a:tcPr/>
                </a:tc>
                <a:tc>
                  <a:txBody>
                    <a:bodyPr/>
                    <a:lstStyle/>
                    <a:p>
                      <a:pPr algn="ctr"/>
                      <a:r>
                        <a:rPr lang="en-US" altLang="zh-CN" dirty="0"/>
                        <a:t>FGSM2</a:t>
                      </a:r>
                      <a:r>
                        <a:rPr lang="zh-CN" altLang="en-US" dirty="0"/>
                        <a:t>（</a:t>
                      </a:r>
                      <a:r>
                        <a:rPr lang="en-US" altLang="zh-CN" dirty="0"/>
                        <a:t>err2</a:t>
                      </a:r>
                      <a:r>
                        <a:rPr lang="zh-CN" altLang="en-US" dirty="0"/>
                        <a:t>）</a:t>
                      </a:r>
                    </a:p>
                  </a:txBody>
                  <a:tcPr/>
                </a:tc>
                <a:tc>
                  <a:txBody>
                    <a:bodyPr/>
                    <a:lstStyle/>
                    <a:p>
                      <a:pPr algn="ctr"/>
                      <a:r>
                        <a:rPr lang="en-US" altLang="zh-CN" dirty="0"/>
                        <a:t>FGSM4</a:t>
                      </a:r>
                      <a:r>
                        <a:rPr lang="zh-CN" altLang="en-US" dirty="0"/>
                        <a:t>（</a:t>
                      </a:r>
                      <a:r>
                        <a:rPr lang="en-US" altLang="zh-CN" dirty="0"/>
                        <a:t>err4</a:t>
                      </a:r>
                      <a:r>
                        <a:rPr lang="zh-CN" altLang="en-US" dirty="0"/>
                        <a:t>）</a:t>
                      </a:r>
                    </a:p>
                  </a:txBody>
                  <a:tcPr/>
                </a:tc>
                <a:extLst>
                  <a:ext uri="{0D108BD9-81ED-4DB2-BD59-A6C34878D82A}">
                    <a16:rowId xmlns:a16="http://schemas.microsoft.com/office/drawing/2014/main" val="2294877966"/>
                  </a:ext>
                </a:extLst>
              </a:tr>
              <a:tr h="370840">
                <a:tc>
                  <a:txBody>
                    <a:bodyPr/>
                    <a:lstStyle/>
                    <a:p>
                      <a:pPr algn="ctr"/>
                      <a:r>
                        <a:rPr lang="en-US" altLang="zh-CN" dirty="0" err="1"/>
                        <a:t>CutMix</a:t>
                      </a:r>
                      <a:endParaRPr lang="zh-CN" altLang="en-US" dirty="0"/>
                    </a:p>
                  </a:txBody>
                  <a:tcPr/>
                </a:tc>
                <a:tc>
                  <a:txBody>
                    <a:bodyPr/>
                    <a:lstStyle/>
                    <a:p>
                      <a:pPr algn="ctr"/>
                      <a:r>
                        <a:rPr lang="en-US" altLang="zh-CN" dirty="0"/>
                        <a:t>47.44</a:t>
                      </a:r>
                      <a:endParaRPr lang="zh-CN" altLang="en-US" dirty="0"/>
                    </a:p>
                  </a:txBody>
                  <a:tcPr/>
                </a:tc>
                <a:tc>
                  <a:txBody>
                    <a:bodyPr/>
                    <a:lstStyle/>
                    <a:p>
                      <a:pPr algn="ctr"/>
                      <a:r>
                        <a:rPr lang="en-US" altLang="zh-CN" dirty="0"/>
                        <a:t>61.59</a:t>
                      </a:r>
                      <a:endParaRPr lang="zh-CN" altLang="en-US" dirty="0"/>
                    </a:p>
                  </a:txBody>
                  <a:tcPr/>
                </a:tc>
                <a:tc>
                  <a:txBody>
                    <a:bodyPr/>
                    <a:lstStyle/>
                    <a:p>
                      <a:pPr algn="ctr"/>
                      <a:r>
                        <a:rPr lang="en-US" altLang="zh-CN" dirty="0"/>
                        <a:t>71.01</a:t>
                      </a:r>
                      <a:endParaRPr lang="zh-CN" altLang="en-US" dirty="0"/>
                    </a:p>
                  </a:txBody>
                  <a:tcPr/>
                </a:tc>
                <a:extLst>
                  <a:ext uri="{0D108BD9-81ED-4DB2-BD59-A6C34878D82A}">
                    <a16:rowId xmlns:a16="http://schemas.microsoft.com/office/drawing/2014/main" val="2510766893"/>
                  </a:ext>
                </a:extLst>
              </a:tr>
              <a:tr h="370840">
                <a:tc>
                  <a:txBody>
                    <a:bodyPr/>
                    <a:lstStyle/>
                    <a:p>
                      <a:pPr algn="ctr"/>
                      <a:r>
                        <a:rPr lang="en-US" altLang="zh-CN" dirty="0" err="1"/>
                        <a:t>StlyeMix</a:t>
                      </a:r>
                      <a:endParaRPr lang="zh-CN" altLang="en-US" dirty="0"/>
                    </a:p>
                  </a:txBody>
                  <a:tcPr/>
                </a:tc>
                <a:tc>
                  <a:txBody>
                    <a:bodyPr/>
                    <a:lstStyle/>
                    <a:p>
                      <a:pPr algn="ctr"/>
                      <a:r>
                        <a:rPr lang="en-US" altLang="zh-CN" dirty="0"/>
                        <a:t>49.78</a:t>
                      </a:r>
                      <a:endParaRPr lang="zh-CN" altLang="en-US" dirty="0"/>
                    </a:p>
                  </a:txBody>
                  <a:tcPr/>
                </a:tc>
                <a:tc>
                  <a:txBody>
                    <a:bodyPr/>
                    <a:lstStyle/>
                    <a:p>
                      <a:pPr algn="ctr"/>
                      <a:r>
                        <a:rPr lang="en-US" altLang="zh-CN" dirty="0"/>
                        <a:t>70.49</a:t>
                      </a:r>
                      <a:endParaRPr lang="zh-CN" altLang="en-US" dirty="0"/>
                    </a:p>
                  </a:txBody>
                  <a:tcPr/>
                </a:tc>
                <a:tc>
                  <a:txBody>
                    <a:bodyPr/>
                    <a:lstStyle/>
                    <a:p>
                      <a:pPr algn="ctr"/>
                      <a:r>
                        <a:rPr lang="en-US" altLang="zh-CN" dirty="0"/>
                        <a:t>82.99</a:t>
                      </a:r>
                      <a:endParaRPr lang="zh-CN" altLang="en-US" dirty="0"/>
                    </a:p>
                  </a:txBody>
                  <a:tcPr/>
                </a:tc>
                <a:extLst>
                  <a:ext uri="{0D108BD9-81ED-4DB2-BD59-A6C34878D82A}">
                    <a16:rowId xmlns:a16="http://schemas.microsoft.com/office/drawing/2014/main" val="104686897"/>
                  </a:ext>
                </a:extLst>
              </a:tr>
              <a:tr h="370840">
                <a:tc>
                  <a:txBody>
                    <a:bodyPr/>
                    <a:lstStyle/>
                    <a:p>
                      <a:pPr algn="ctr"/>
                      <a:r>
                        <a:rPr lang="en-US" altLang="zh-CN" dirty="0" err="1"/>
                        <a:t>StyleCutMix</a:t>
                      </a:r>
                      <a:endParaRPr lang="zh-CN" altLang="en-US" dirty="0"/>
                    </a:p>
                  </a:txBody>
                  <a:tcPr/>
                </a:tc>
                <a:tc>
                  <a:txBody>
                    <a:bodyPr/>
                    <a:lstStyle/>
                    <a:p>
                      <a:pPr algn="ctr"/>
                      <a:r>
                        <a:rPr lang="en-US" altLang="zh-CN" dirty="0"/>
                        <a:t>47.30</a:t>
                      </a:r>
                      <a:endParaRPr lang="zh-CN" altLang="en-US" dirty="0"/>
                    </a:p>
                  </a:txBody>
                  <a:tcPr/>
                </a:tc>
                <a:tc>
                  <a:txBody>
                    <a:bodyPr/>
                    <a:lstStyle/>
                    <a:p>
                      <a:pPr algn="ctr"/>
                      <a:r>
                        <a:rPr lang="en-US" altLang="zh-CN" dirty="0"/>
                        <a:t>60.94</a:t>
                      </a:r>
                      <a:endParaRPr lang="zh-CN" altLang="en-US" dirty="0"/>
                    </a:p>
                  </a:txBody>
                  <a:tcPr/>
                </a:tc>
                <a:tc>
                  <a:txBody>
                    <a:bodyPr/>
                    <a:lstStyle/>
                    <a:p>
                      <a:pPr algn="ctr"/>
                      <a:r>
                        <a:rPr lang="en-US" altLang="zh-CN" dirty="0"/>
                        <a:t>69.64</a:t>
                      </a:r>
                      <a:endParaRPr lang="zh-CN" altLang="en-US" dirty="0"/>
                    </a:p>
                  </a:txBody>
                  <a:tcPr/>
                </a:tc>
                <a:extLst>
                  <a:ext uri="{0D108BD9-81ED-4DB2-BD59-A6C34878D82A}">
                    <a16:rowId xmlns:a16="http://schemas.microsoft.com/office/drawing/2014/main" val="442234255"/>
                  </a:ext>
                </a:extLst>
              </a:tr>
              <a:tr h="370840">
                <a:tc>
                  <a:txBody>
                    <a:bodyPr/>
                    <a:lstStyle/>
                    <a:p>
                      <a:pPr algn="ctr"/>
                      <a:r>
                        <a:rPr lang="en-US" altLang="zh-CN" dirty="0" err="1">
                          <a:cs typeface="+mn-ea"/>
                          <a:sym typeface="+mn-lt"/>
                        </a:rPr>
                        <a:t>StyleCutMix_Auto_Gamma</a:t>
                      </a:r>
                      <a:endParaRPr lang="zh-CN" altLang="en-US" dirty="0"/>
                    </a:p>
                  </a:txBody>
                  <a:tcPr/>
                </a:tc>
                <a:tc>
                  <a:txBody>
                    <a:bodyPr/>
                    <a:lstStyle/>
                    <a:p>
                      <a:pPr algn="ctr"/>
                      <a:r>
                        <a:rPr lang="en-US" altLang="zh-CN" dirty="0"/>
                        <a:t>47.75</a:t>
                      </a:r>
                      <a:endParaRPr lang="zh-CN" altLang="en-US" dirty="0"/>
                    </a:p>
                  </a:txBody>
                  <a:tcPr/>
                </a:tc>
                <a:tc>
                  <a:txBody>
                    <a:bodyPr/>
                    <a:lstStyle/>
                    <a:p>
                      <a:pPr algn="ctr"/>
                      <a:r>
                        <a:rPr lang="en-US" altLang="zh-CN" dirty="0"/>
                        <a:t>63.10</a:t>
                      </a:r>
                      <a:endParaRPr lang="zh-CN" altLang="en-US" dirty="0"/>
                    </a:p>
                  </a:txBody>
                  <a:tcPr/>
                </a:tc>
                <a:tc>
                  <a:txBody>
                    <a:bodyPr/>
                    <a:lstStyle/>
                    <a:p>
                      <a:pPr algn="ctr"/>
                      <a:r>
                        <a:rPr lang="en-US" altLang="zh-CN" dirty="0"/>
                        <a:t>72.74</a:t>
                      </a:r>
                      <a:endParaRPr lang="zh-CN" altLang="en-US" dirty="0"/>
                    </a:p>
                  </a:txBody>
                  <a:tcPr/>
                </a:tc>
                <a:extLst>
                  <a:ext uri="{0D108BD9-81ED-4DB2-BD59-A6C34878D82A}">
                    <a16:rowId xmlns:a16="http://schemas.microsoft.com/office/drawing/2014/main" val="3537050091"/>
                  </a:ext>
                </a:extLst>
              </a:tr>
            </a:tbl>
          </a:graphicData>
        </a:graphic>
      </p:graphicFrame>
    </p:spTree>
    <p:extLst>
      <p:ext uri="{BB962C8B-B14F-4D97-AF65-F5344CB8AC3E}">
        <p14:creationId xmlns:p14="http://schemas.microsoft.com/office/powerpoint/2010/main" val="222719233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animEffect transition="in" filter="fade">
                                      <p:cBhvr>
                                        <p:cTn id="24" dur="500"/>
                                        <p:tgtEl>
                                          <p:spTgt spid="7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p:cTn id="32" dur="500" fill="hold"/>
                                        <p:tgtEl>
                                          <p:spTgt spid="74"/>
                                        </p:tgtEl>
                                        <p:attrNameLst>
                                          <p:attrName>ppt_w</p:attrName>
                                        </p:attrNameLst>
                                      </p:cBhvr>
                                      <p:tavLst>
                                        <p:tav tm="0">
                                          <p:val>
                                            <p:fltVal val="0"/>
                                          </p:val>
                                        </p:tav>
                                        <p:tav tm="100000">
                                          <p:val>
                                            <p:strVal val="#ppt_w"/>
                                          </p:val>
                                        </p:tav>
                                      </p:tavLst>
                                    </p:anim>
                                    <p:anim calcmode="lin" valueType="num">
                                      <p:cBhvr>
                                        <p:cTn id="33" dur="500" fill="hold"/>
                                        <p:tgtEl>
                                          <p:spTgt spid="74"/>
                                        </p:tgtEl>
                                        <p:attrNameLst>
                                          <p:attrName>ppt_h</p:attrName>
                                        </p:attrNameLst>
                                      </p:cBhvr>
                                      <p:tavLst>
                                        <p:tav tm="0">
                                          <p:val>
                                            <p:fltVal val="0"/>
                                          </p:val>
                                        </p:tav>
                                        <p:tav tm="100000">
                                          <p:val>
                                            <p:strVal val="#ppt_h"/>
                                          </p:val>
                                        </p:tav>
                                      </p:tavLst>
                                    </p:anim>
                                    <p:animEffect transition="in" filter="fade">
                                      <p:cBhvr>
                                        <p:cTn id="34" dur="500"/>
                                        <p:tgtEl>
                                          <p:spTgt spid="7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p:cTn id="37" dur="500" fill="hold"/>
                                        <p:tgtEl>
                                          <p:spTgt spid="75"/>
                                        </p:tgtEl>
                                        <p:attrNameLst>
                                          <p:attrName>ppt_w</p:attrName>
                                        </p:attrNameLst>
                                      </p:cBhvr>
                                      <p:tavLst>
                                        <p:tav tm="0">
                                          <p:val>
                                            <p:fltVal val="0"/>
                                          </p:val>
                                        </p:tav>
                                        <p:tav tm="100000">
                                          <p:val>
                                            <p:strVal val="#ppt_w"/>
                                          </p:val>
                                        </p:tav>
                                      </p:tavLst>
                                    </p:anim>
                                    <p:anim calcmode="lin" valueType="num">
                                      <p:cBhvr>
                                        <p:cTn id="38" dur="500" fill="hold"/>
                                        <p:tgtEl>
                                          <p:spTgt spid="75"/>
                                        </p:tgtEl>
                                        <p:attrNameLst>
                                          <p:attrName>ppt_h</p:attrName>
                                        </p:attrNameLst>
                                      </p:cBhvr>
                                      <p:tavLst>
                                        <p:tav tm="0">
                                          <p:val>
                                            <p:fltVal val="0"/>
                                          </p:val>
                                        </p:tav>
                                        <p:tav tm="100000">
                                          <p:val>
                                            <p:strVal val="#ppt_h"/>
                                          </p:val>
                                        </p:tav>
                                      </p:tavLst>
                                    </p:anim>
                                    <p:animEffect transition="in" filter="fade">
                                      <p:cBhvr>
                                        <p:cTn id="39" dur="500"/>
                                        <p:tgtEl>
                                          <p:spTgt spid="75"/>
                                        </p:tgtEl>
                                      </p:cBhvr>
                                    </p:animEffect>
                                  </p:childTnLst>
                                </p:cTn>
                              </p:par>
                              <p:par>
                                <p:cTn id="40" presetID="1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 calcmode="lin" valueType="num">
                                      <p:cBhvr additive="base">
                                        <p:cTn id="42" dur="500"/>
                                        <p:tgtEl>
                                          <p:spTgt spid="91"/>
                                        </p:tgtEl>
                                        <p:attrNameLst>
                                          <p:attrName>ppt_x</p:attrName>
                                        </p:attrNameLst>
                                      </p:cBhvr>
                                      <p:tavLst>
                                        <p:tav tm="0">
                                          <p:val>
                                            <p:strVal val="#ppt_x+#ppt_w*1.125000"/>
                                          </p:val>
                                        </p:tav>
                                        <p:tav tm="100000">
                                          <p:val>
                                            <p:strVal val="#ppt_x"/>
                                          </p:val>
                                        </p:tav>
                                      </p:tavLst>
                                    </p:anim>
                                    <p:animEffect transition="in" filter="wipe(left)">
                                      <p:cBhvr>
                                        <p:cTn id="43" dur="500"/>
                                        <p:tgtEl>
                                          <p:spTgt spid="91"/>
                                        </p:tgtEl>
                                      </p:cBhvr>
                                    </p:animEffect>
                                  </p:childTnLst>
                                </p:cTn>
                              </p:par>
                              <p:par>
                                <p:cTn id="44" presetID="12" presetClass="entr" presetSubtype="2"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 calcmode="lin" valueType="num">
                                      <p:cBhvr additive="base">
                                        <p:cTn id="46" dur="500"/>
                                        <p:tgtEl>
                                          <p:spTgt spid="94"/>
                                        </p:tgtEl>
                                        <p:attrNameLst>
                                          <p:attrName>ppt_x</p:attrName>
                                        </p:attrNameLst>
                                      </p:cBhvr>
                                      <p:tavLst>
                                        <p:tav tm="0">
                                          <p:val>
                                            <p:strVal val="#ppt_x+#ppt_w*1.125000"/>
                                          </p:val>
                                        </p:tav>
                                        <p:tav tm="100000">
                                          <p:val>
                                            <p:strVal val="#ppt_x"/>
                                          </p:val>
                                        </p:tav>
                                      </p:tavLst>
                                    </p:anim>
                                    <p:animEffect transition="in" filter="wipe(left)">
                                      <p:cBhvr>
                                        <p:cTn id="47" dur="500"/>
                                        <p:tgtEl>
                                          <p:spTgt spid="94"/>
                                        </p:tgtEl>
                                      </p:cBhvr>
                                    </p:animEffect>
                                  </p:childTnLst>
                                </p:cTn>
                              </p:par>
                            </p:childTnLst>
                          </p:cTn>
                        </p:par>
                        <p:par>
                          <p:cTn id="48" fill="hold">
                            <p:stCondLst>
                              <p:cond delay="5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68"/>
                                        </p:tgtEl>
                                        <p:attrNameLst>
                                          <p:attrName>style.visibility</p:attrName>
                                        </p:attrNameLst>
                                      </p:cBhvr>
                                      <p:to>
                                        <p:strVal val="visible"/>
                                      </p:to>
                                    </p:set>
                                    <p:anim calcmode="lin" valueType="num">
                                      <p:cBhvr>
                                        <p:cTn id="51"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68"/>
                                        </p:tgtEl>
                                        <p:attrNameLst>
                                          <p:attrName>ppt_y</p:attrName>
                                        </p:attrNameLst>
                                      </p:cBhvr>
                                      <p:tavLst>
                                        <p:tav tm="0">
                                          <p:val>
                                            <p:strVal val="#ppt_y"/>
                                          </p:val>
                                        </p:tav>
                                        <p:tav tm="100000">
                                          <p:val>
                                            <p:strVal val="#ppt_y"/>
                                          </p:val>
                                        </p:tav>
                                      </p:tavLst>
                                    </p:anim>
                                    <p:anim calcmode="lin" valueType="num">
                                      <p:cBhvr>
                                        <p:cTn id="53"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68"/>
                                        </p:tgtEl>
                                      </p:cBhvr>
                                    </p:animEffect>
                                  </p:childTnLst>
                                </p:cTn>
                              </p:par>
                              <p:par>
                                <p:cTn id="56" presetID="12" presetClass="entr" presetSubtype="8"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 calcmode="lin" valueType="num">
                                      <p:cBhvr additive="base">
                                        <p:cTn id="58" dur="500"/>
                                        <p:tgtEl>
                                          <p:spTgt spid="69"/>
                                        </p:tgtEl>
                                        <p:attrNameLst>
                                          <p:attrName>ppt_x</p:attrName>
                                        </p:attrNameLst>
                                      </p:cBhvr>
                                      <p:tavLst>
                                        <p:tav tm="0">
                                          <p:val>
                                            <p:strVal val="#ppt_x-#ppt_w*1.125000"/>
                                          </p:val>
                                        </p:tav>
                                        <p:tav tm="100000">
                                          <p:val>
                                            <p:strVal val="#ppt_x"/>
                                          </p:val>
                                        </p:tav>
                                      </p:tavLst>
                                    </p:anim>
                                    <p:animEffect transition="in" filter="wipe(right)">
                                      <p:cBhvr>
                                        <p:cTn id="5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p:bldP spid="74" grpId="0"/>
      <p:bldP spid="75" grpId="0"/>
      <p:bldP spid="76" grpId="0"/>
      <p:bldP spid="77" grpId="0"/>
      <p:bldP spid="91" grpId="0" animBg="1"/>
      <p:bldP spid="94"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7"/>
          <p:cNvSpPr txBox="1">
            <a:spLocks noChangeArrowheads="1"/>
          </p:cNvSpPr>
          <p:nvPr/>
        </p:nvSpPr>
        <p:spPr bwMode="auto">
          <a:xfrm>
            <a:off x="5545082" y="356659"/>
            <a:ext cx="1101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dist"/>
            <a:r>
              <a:rPr lang="zh-CN" altLang="en-US" sz="3200" b="1" dirty="0">
                <a:solidFill>
                  <a:srgbClr val="3B3B3B"/>
                </a:solidFill>
                <a:cs typeface="+mn-ea"/>
                <a:sym typeface="+mn-lt"/>
              </a:rPr>
              <a:t>目录</a:t>
            </a:r>
          </a:p>
        </p:txBody>
      </p:sp>
      <p:sp>
        <p:nvSpPr>
          <p:cNvPr id="4" name="Rectangle 148"/>
          <p:cNvSpPr>
            <a:spLocks noChangeArrowheads="1"/>
          </p:cNvSpPr>
          <p:nvPr/>
        </p:nvSpPr>
        <p:spPr bwMode="auto">
          <a:xfrm>
            <a:off x="5545082" y="972213"/>
            <a:ext cx="1101837" cy="225767"/>
          </a:xfrm>
          <a:prstGeom prst="rect">
            <a:avLst/>
          </a:prstGeom>
          <a:solidFill>
            <a:srgbClr val="9DD53E"/>
          </a:solidFill>
          <a:ln>
            <a:noFill/>
          </a:ln>
        </p:spPr>
        <p:txBody>
          <a:bodyPr wrap="square" lIns="0" tIns="0" rIns="0" bIns="0">
            <a:spAutoFit/>
          </a:bodyPr>
          <a:lstStyle/>
          <a:p>
            <a:pPr algn="ctr"/>
            <a:r>
              <a:rPr lang="en-US" altLang="zh-CN" sz="1467" dirty="0">
                <a:solidFill>
                  <a:schemeClr val="bg1">
                    <a:lumMod val="95000"/>
                  </a:schemeClr>
                </a:solidFill>
                <a:cs typeface="+mn-ea"/>
                <a:sym typeface="+mn-lt"/>
              </a:rPr>
              <a:t>CONTENTS</a:t>
            </a:r>
          </a:p>
        </p:txBody>
      </p:sp>
      <p:grpSp>
        <p:nvGrpSpPr>
          <p:cNvPr id="72" name="组合 71"/>
          <p:cNvGrpSpPr/>
          <p:nvPr/>
        </p:nvGrpSpPr>
        <p:grpSpPr>
          <a:xfrm>
            <a:off x="3668523" y="-28371"/>
            <a:ext cx="1090069" cy="3100177"/>
            <a:chOff x="693612" y="-428263"/>
            <a:chExt cx="1045159" cy="2972458"/>
          </a:xfrm>
        </p:grpSpPr>
        <p:grpSp>
          <p:nvGrpSpPr>
            <p:cNvPr id="73" name="组合 72"/>
            <p:cNvGrpSpPr/>
            <p:nvPr/>
          </p:nvGrpSpPr>
          <p:grpSpPr>
            <a:xfrm>
              <a:off x="693612" y="1462555"/>
              <a:ext cx="1045159" cy="1081640"/>
              <a:chOff x="-5944343" y="-364331"/>
              <a:chExt cx="1819275" cy="1882776"/>
            </a:xfrm>
          </p:grpSpPr>
          <p:sp>
            <p:nvSpPr>
              <p:cNvPr id="7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74" name="直接连接符 73"/>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6779015" y="19916"/>
            <a:ext cx="1192769" cy="5266457"/>
            <a:chOff x="1775252" y="-770914"/>
            <a:chExt cx="1045160" cy="4614718"/>
          </a:xfrm>
        </p:grpSpPr>
        <p:grpSp>
          <p:nvGrpSpPr>
            <p:cNvPr id="85" name="组合 84"/>
            <p:cNvGrpSpPr/>
            <p:nvPr/>
          </p:nvGrpSpPr>
          <p:grpSpPr>
            <a:xfrm>
              <a:off x="1775252" y="2763988"/>
              <a:ext cx="1045160" cy="1079816"/>
              <a:chOff x="-4061568" y="1901032"/>
              <a:chExt cx="1819276" cy="1879600"/>
            </a:xfrm>
          </p:grpSpPr>
          <p:sp>
            <p:nvSpPr>
              <p:cNvPr id="87"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8"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9"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0"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1"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2"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3"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4"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5"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86" name="直接连接符 85"/>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9698555" y="4592"/>
            <a:ext cx="1094887" cy="3644089"/>
            <a:chOff x="2856892" y="-501184"/>
            <a:chExt cx="1045159" cy="3478582"/>
          </a:xfrm>
        </p:grpSpPr>
        <p:grpSp>
          <p:nvGrpSpPr>
            <p:cNvPr id="97" name="组合 96"/>
            <p:cNvGrpSpPr/>
            <p:nvPr/>
          </p:nvGrpSpPr>
          <p:grpSpPr>
            <a:xfrm>
              <a:off x="2856892" y="1897582"/>
              <a:ext cx="1045159" cy="1079816"/>
              <a:chOff x="-2178792" y="392907"/>
              <a:chExt cx="1819275" cy="1879600"/>
            </a:xfrm>
          </p:grpSpPr>
          <p:sp>
            <p:nvSpPr>
              <p:cNvPr id="99"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0"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1"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2"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3"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4"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5"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6"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7"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98" name="直接连接符 97"/>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1032821" y="-16181"/>
            <a:ext cx="1170628" cy="4457297"/>
            <a:chOff x="1775252" y="-135764"/>
            <a:chExt cx="1045160" cy="3979568"/>
          </a:xfrm>
        </p:grpSpPr>
        <p:grpSp>
          <p:nvGrpSpPr>
            <p:cNvPr id="109" name="组合 108"/>
            <p:cNvGrpSpPr/>
            <p:nvPr/>
          </p:nvGrpSpPr>
          <p:grpSpPr>
            <a:xfrm>
              <a:off x="1775252" y="2763988"/>
              <a:ext cx="1045160" cy="1079816"/>
              <a:chOff x="-4061568" y="1901032"/>
              <a:chExt cx="1819276" cy="1879600"/>
            </a:xfrm>
          </p:grpSpPr>
          <p:sp>
            <p:nvSpPr>
              <p:cNvPr id="111"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2"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3"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4"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5"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6"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7"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8"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9"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10" name="直接连接符 109"/>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20" name="文本框 119"/>
          <p:cNvSpPr txBox="1"/>
          <p:nvPr/>
        </p:nvSpPr>
        <p:spPr>
          <a:xfrm>
            <a:off x="171459" y="4846071"/>
            <a:ext cx="2928803" cy="461665"/>
          </a:xfrm>
          <a:prstGeom prst="rect">
            <a:avLst/>
          </a:prstGeom>
          <a:noFill/>
        </p:spPr>
        <p:txBody>
          <a:bodyPr wrap="square" lIns="91440" tIns="45720" rIns="91440" bIns="45720" rtlCol="0">
            <a:spAutoFit/>
          </a:bodyPr>
          <a:lstStyle/>
          <a:p>
            <a:pPr algn="ctr"/>
            <a:r>
              <a:rPr lang="zh-CN" altLang="en-US" sz="2400" dirty="0">
                <a:solidFill>
                  <a:schemeClr val="accent2">
                    <a:lumMod val="75000"/>
                  </a:schemeClr>
                </a:solidFill>
                <a:cs typeface="+mn-ea"/>
                <a:sym typeface="+mn-lt"/>
              </a:rPr>
              <a:t>实验设计</a:t>
            </a:r>
          </a:p>
        </p:txBody>
      </p:sp>
      <p:sp>
        <p:nvSpPr>
          <p:cNvPr id="122" name="文本框 11"/>
          <p:cNvSpPr txBox="1"/>
          <p:nvPr/>
        </p:nvSpPr>
        <p:spPr>
          <a:xfrm>
            <a:off x="542084" y="4402924"/>
            <a:ext cx="2043824" cy="523220"/>
          </a:xfrm>
          <a:prstGeom prst="rect">
            <a:avLst/>
          </a:prstGeom>
          <a:noFill/>
        </p:spPr>
        <p:txBody>
          <a:bodyPr wrap="square" lIns="91440" tIns="45720" rIns="91440" bIns="45720" rtlCol="0">
            <a:spAutoFit/>
          </a:bodyPr>
          <a:lstStyle/>
          <a:p>
            <a:pPr algn="ctr"/>
            <a:r>
              <a:rPr lang="en-US" altLang="zh-CN" sz="2800" dirty="0">
                <a:solidFill>
                  <a:schemeClr val="accent2"/>
                </a:solidFill>
                <a:cs typeface="+mn-ea"/>
                <a:sym typeface="+mn-lt"/>
              </a:rPr>
              <a:t>PART 01</a:t>
            </a:r>
            <a:endParaRPr lang="zh-CN" altLang="en-US" sz="2800" dirty="0">
              <a:solidFill>
                <a:schemeClr val="accent2"/>
              </a:solidFill>
              <a:cs typeface="+mn-ea"/>
              <a:sym typeface="+mn-lt"/>
            </a:endParaRPr>
          </a:p>
        </p:txBody>
      </p:sp>
      <p:sp>
        <p:nvSpPr>
          <p:cNvPr id="123" name="文本框 122"/>
          <p:cNvSpPr txBox="1"/>
          <p:nvPr/>
        </p:nvSpPr>
        <p:spPr>
          <a:xfrm>
            <a:off x="2775286" y="3578108"/>
            <a:ext cx="2928803" cy="461665"/>
          </a:xfrm>
          <a:prstGeom prst="rect">
            <a:avLst/>
          </a:prstGeom>
          <a:noFill/>
        </p:spPr>
        <p:txBody>
          <a:bodyPr wrap="square" lIns="91440" tIns="45720" rIns="91440" bIns="45720" rtlCol="0">
            <a:spAutoFit/>
          </a:bodyPr>
          <a:lstStyle/>
          <a:p>
            <a:pPr algn="ctr"/>
            <a:r>
              <a:rPr lang="zh-CN" altLang="en-US" sz="2400" dirty="0">
                <a:solidFill>
                  <a:schemeClr val="accent2"/>
                </a:solidFill>
                <a:cs typeface="+mn-ea"/>
                <a:sym typeface="+mn-lt"/>
              </a:rPr>
              <a:t>参数选择</a:t>
            </a:r>
          </a:p>
        </p:txBody>
      </p:sp>
      <p:sp>
        <p:nvSpPr>
          <p:cNvPr id="124" name="文本框 11"/>
          <p:cNvSpPr txBox="1"/>
          <p:nvPr/>
        </p:nvSpPr>
        <p:spPr>
          <a:xfrm>
            <a:off x="3145911" y="3134961"/>
            <a:ext cx="2043824" cy="523220"/>
          </a:xfrm>
          <a:prstGeom prst="rect">
            <a:avLst/>
          </a:prstGeom>
          <a:noFill/>
        </p:spPr>
        <p:txBody>
          <a:bodyPr wrap="square" lIns="91440" tIns="45720" rIns="91440" bIns="45720" rtlCol="0">
            <a:spAutoFit/>
          </a:bodyPr>
          <a:lstStyle/>
          <a:p>
            <a:pPr algn="ctr"/>
            <a:r>
              <a:rPr lang="en-US" altLang="zh-CN" sz="2800" dirty="0">
                <a:solidFill>
                  <a:schemeClr val="accent2"/>
                </a:solidFill>
                <a:cs typeface="+mn-ea"/>
                <a:sym typeface="+mn-lt"/>
              </a:rPr>
              <a:t>PART 02</a:t>
            </a:r>
            <a:endParaRPr lang="zh-CN" altLang="en-US" sz="2800" dirty="0">
              <a:solidFill>
                <a:schemeClr val="accent2"/>
              </a:solidFill>
              <a:cs typeface="+mn-ea"/>
              <a:sym typeface="+mn-lt"/>
            </a:endParaRPr>
          </a:p>
        </p:txBody>
      </p:sp>
      <p:sp>
        <p:nvSpPr>
          <p:cNvPr id="125" name="文本框 124"/>
          <p:cNvSpPr txBox="1"/>
          <p:nvPr/>
        </p:nvSpPr>
        <p:spPr>
          <a:xfrm>
            <a:off x="5783969" y="5771618"/>
            <a:ext cx="2928803" cy="461665"/>
          </a:xfrm>
          <a:prstGeom prst="rect">
            <a:avLst/>
          </a:prstGeom>
          <a:noFill/>
        </p:spPr>
        <p:txBody>
          <a:bodyPr wrap="square" lIns="91440" tIns="45720" rIns="91440" bIns="45720" rtlCol="0">
            <a:spAutoFit/>
          </a:bodyPr>
          <a:lstStyle/>
          <a:p>
            <a:pPr algn="ctr"/>
            <a:r>
              <a:rPr lang="zh-CN" altLang="en-US" sz="2400" dirty="0">
                <a:solidFill>
                  <a:schemeClr val="accent3"/>
                </a:solidFill>
                <a:cs typeface="+mn-ea"/>
                <a:sym typeface="+mn-lt"/>
              </a:rPr>
              <a:t>实验流程</a:t>
            </a:r>
          </a:p>
        </p:txBody>
      </p:sp>
      <p:sp>
        <p:nvSpPr>
          <p:cNvPr id="126" name="文本框 11"/>
          <p:cNvSpPr txBox="1"/>
          <p:nvPr/>
        </p:nvSpPr>
        <p:spPr>
          <a:xfrm>
            <a:off x="6226459" y="5328471"/>
            <a:ext cx="2043824" cy="523220"/>
          </a:xfrm>
          <a:prstGeom prst="rect">
            <a:avLst/>
          </a:prstGeom>
          <a:noFill/>
        </p:spPr>
        <p:txBody>
          <a:bodyPr wrap="square" lIns="91440" tIns="45720" rIns="91440" bIns="45720" rtlCol="0">
            <a:spAutoFit/>
          </a:bodyPr>
          <a:lstStyle/>
          <a:p>
            <a:pPr algn="ctr"/>
            <a:r>
              <a:rPr lang="en-US" altLang="zh-CN" sz="2800" dirty="0">
                <a:solidFill>
                  <a:schemeClr val="accent3"/>
                </a:solidFill>
                <a:cs typeface="+mn-ea"/>
                <a:sym typeface="+mn-lt"/>
              </a:rPr>
              <a:t>PART 03</a:t>
            </a:r>
            <a:endParaRPr lang="zh-CN" altLang="en-US" sz="2800" dirty="0">
              <a:solidFill>
                <a:schemeClr val="accent3"/>
              </a:solidFill>
              <a:cs typeface="+mn-ea"/>
              <a:sym typeface="+mn-lt"/>
            </a:endParaRPr>
          </a:p>
        </p:txBody>
      </p:sp>
      <p:sp>
        <p:nvSpPr>
          <p:cNvPr id="127" name="文本框 126"/>
          <p:cNvSpPr txBox="1"/>
          <p:nvPr/>
        </p:nvSpPr>
        <p:spPr>
          <a:xfrm>
            <a:off x="8810806" y="4127145"/>
            <a:ext cx="2928803" cy="461665"/>
          </a:xfrm>
          <a:prstGeom prst="rect">
            <a:avLst/>
          </a:prstGeom>
          <a:noFill/>
        </p:spPr>
        <p:txBody>
          <a:bodyPr wrap="square" lIns="91440" tIns="45720" rIns="91440" bIns="45720" rtlCol="0">
            <a:spAutoFit/>
          </a:bodyPr>
          <a:lstStyle/>
          <a:p>
            <a:pPr algn="ctr"/>
            <a:r>
              <a:rPr lang="zh-CN" altLang="en-US" sz="2400" dirty="0">
                <a:solidFill>
                  <a:schemeClr val="accent4"/>
                </a:solidFill>
                <a:cs typeface="+mn-ea"/>
                <a:sym typeface="+mn-lt"/>
              </a:rPr>
              <a:t>实验结果分析</a:t>
            </a:r>
          </a:p>
        </p:txBody>
      </p:sp>
      <p:sp>
        <p:nvSpPr>
          <p:cNvPr id="128" name="文本框 11"/>
          <p:cNvSpPr txBox="1"/>
          <p:nvPr/>
        </p:nvSpPr>
        <p:spPr>
          <a:xfrm>
            <a:off x="9181431" y="3683998"/>
            <a:ext cx="2043824" cy="523220"/>
          </a:xfrm>
          <a:prstGeom prst="rect">
            <a:avLst/>
          </a:prstGeom>
          <a:noFill/>
        </p:spPr>
        <p:txBody>
          <a:bodyPr wrap="square" lIns="91440" tIns="45720" rIns="91440" bIns="45720" rtlCol="0">
            <a:spAutoFit/>
          </a:bodyPr>
          <a:lstStyle/>
          <a:p>
            <a:pPr algn="ctr"/>
            <a:r>
              <a:rPr lang="en-US" altLang="zh-CN" sz="2800" dirty="0">
                <a:solidFill>
                  <a:schemeClr val="accent4"/>
                </a:solidFill>
                <a:cs typeface="+mn-ea"/>
                <a:sym typeface="+mn-lt"/>
              </a:rPr>
              <a:t>PART 04</a:t>
            </a:r>
            <a:endParaRPr lang="zh-CN" altLang="en-US" sz="2800" dirty="0">
              <a:solidFill>
                <a:schemeClr val="accent4"/>
              </a:solidFill>
              <a:cs typeface="+mn-ea"/>
              <a:sym typeface="+mn-lt"/>
            </a:endParaRPr>
          </a:p>
        </p:txBody>
      </p:sp>
    </p:spTree>
    <p:extLst>
      <p:ext uri="{BB962C8B-B14F-4D97-AF65-F5344CB8AC3E}">
        <p14:creationId xmlns:p14="http://schemas.microsoft.com/office/powerpoint/2010/main" val="3864565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23000">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14:bounceEnd="23000">
                                          <p:cBhvr additive="base">
                                            <p:cTn id="7" dur="600" fill="hold"/>
                                            <p:tgtEl>
                                              <p:spTgt spid="108"/>
                                            </p:tgtEl>
                                            <p:attrNameLst>
                                              <p:attrName>ppt_x</p:attrName>
                                            </p:attrNameLst>
                                          </p:cBhvr>
                                          <p:tavLst>
                                            <p:tav tm="0">
                                              <p:val>
                                                <p:strVal val="#ppt_x"/>
                                              </p:val>
                                            </p:tav>
                                            <p:tav tm="100000">
                                              <p:val>
                                                <p:strVal val="#ppt_x"/>
                                              </p:val>
                                            </p:tav>
                                          </p:tavLst>
                                        </p:anim>
                                        <p:anim calcmode="lin" valueType="num" p14:bounceEnd="23000">
                                          <p:cBhvr additive="base">
                                            <p:cTn id="8" dur="600" fill="hold"/>
                                            <p:tgtEl>
                                              <p:spTgt spid="108"/>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randombar(horizontal)">
                                          <p:cBhvr>
                                            <p:cTn id="12" dur="500"/>
                                            <p:tgtEl>
                                              <p:spTgt spid="122"/>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20"/>
                                            </p:tgtEl>
                                            <p:attrNameLst>
                                              <p:attrName>style.visibility</p:attrName>
                                            </p:attrNameLst>
                                          </p:cBhvr>
                                          <p:to>
                                            <p:strVal val="visible"/>
                                          </p:to>
                                        </p:set>
                                        <p:anim calcmode="lin" valueType="num">
                                          <p:cBhvr>
                                            <p:cTn id="16" dur="500" fill="hold"/>
                                            <p:tgtEl>
                                              <p:spTgt spid="120"/>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0"/>
                                            </p:tgtEl>
                                            <p:attrNameLst>
                                              <p:attrName>ppt_y</p:attrName>
                                            </p:attrNameLst>
                                          </p:cBhvr>
                                          <p:tavLst>
                                            <p:tav tm="0">
                                              <p:val>
                                                <p:strVal val="#ppt_y"/>
                                              </p:val>
                                            </p:tav>
                                            <p:tav tm="100000">
                                              <p:val>
                                                <p:strVal val="#ppt_y"/>
                                              </p:val>
                                            </p:tav>
                                          </p:tavLst>
                                        </p:anim>
                                        <p:anim calcmode="lin" valueType="num">
                                          <p:cBhvr>
                                            <p:cTn id="18" dur="500" fill="hold"/>
                                            <p:tgtEl>
                                              <p:spTgt spid="120"/>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0"/>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0"/>
                                            </p:tgtEl>
                                          </p:cBhvr>
                                        </p:animEffect>
                                      </p:childTnLst>
                                    </p:cTn>
                                  </p:par>
                                </p:childTnLst>
                              </p:cTn>
                            </p:par>
                            <p:par>
                              <p:cTn id="21" fill="hold">
                                <p:stCondLst>
                                  <p:cond delay="1750"/>
                                </p:stCondLst>
                                <p:childTnLst>
                                  <p:par>
                                    <p:cTn id="22" presetID="2" presetClass="entr" presetSubtype="1" fill="hold" nodeType="afterEffect" p14:presetBounceEnd="23000">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14:bounceEnd="23000">
                                          <p:cBhvr additive="base">
                                            <p:cTn id="24" dur="600" fill="hold"/>
                                            <p:tgtEl>
                                              <p:spTgt spid="72"/>
                                            </p:tgtEl>
                                            <p:attrNameLst>
                                              <p:attrName>ppt_x</p:attrName>
                                            </p:attrNameLst>
                                          </p:cBhvr>
                                          <p:tavLst>
                                            <p:tav tm="0">
                                              <p:val>
                                                <p:strVal val="#ppt_x"/>
                                              </p:val>
                                            </p:tav>
                                            <p:tav tm="100000">
                                              <p:val>
                                                <p:strVal val="#ppt_x"/>
                                              </p:val>
                                            </p:tav>
                                          </p:tavLst>
                                        </p:anim>
                                        <p:anim calcmode="lin" valueType="num" p14:bounceEnd="23000">
                                          <p:cBhvr additive="base">
                                            <p:cTn id="25" dur="600" fill="hold"/>
                                            <p:tgtEl>
                                              <p:spTgt spid="72"/>
                                            </p:tgtEl>
                                            <p:attrNameLst>
                                              <p:attrName>ppt_y</p:attrName>
                                            </p:attrNameLst>
                                          </p:cBhvr>
                                          <p:tavLst>
                                            <p:tav tm="0">
                                              <p:val>
                                                <p:strVal val="0-#ppt_h/2"/>
                                              </p:val>
                                            </p:tav>
                                            <p:tav tm="100000">
                                              <p:val>
                                                <p:strVal val="#ppt_y"/>
                                              </p:val>
                                            </p:tav>
                                          </p:tavLst>
                                        </p:anim>
                                      </p:childTnLst>
                                    </p:cTn>
                                  </p:par>
                                </p:childTnLst>
                              </p:cTn>
                            </p:par>
                            <p:par>
                              <p:cTn id="26" fill="hold">
                                <p:stCondLst>
                                  <p:cond delay="2350"/>
                                </p:stCondLst>
                                <p:childTnLst>
                                  <p:par>
                                    <p:cTn id="27" presetID="14" presetClass="entr" presetSubtype="10"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randombar(horizontal)">
                                          <p:cBhvr>
                                            <p:cTn id="29" dur="500"/>
                                            <p:tgtEl>
                                              <p:spTgt spid="124"/>
                                            </p:tgtEl>
                                          </p:cBhvr>
                                        </p:animEffect>
                                      </p:childTnLst>
                                    </p:cTn>
                                  </p:par>
                                </p:childTnLst>
                              </p:cTn>
                            </p:par>
                            <p:par>
                              <p:cTn id="30" fill="hold">
                                <p:stCondLst>
                                  <p:cond delay="285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23"/>
                                            </p:tgtEl>
                                            <p:attrNameLst>
                                              <p:attrName>style.visibility</p:attrName>
                                            </p:attrNameLst>
                                          </p:cBhvr>
                                          <p:to>
                                            <p:strVal val="visible"/>
                                          </p:to>
                                        </p:set>
                                        <p:anim calcmode="lin" valueType="num">
                                          <p:cBhvr>
                                            <p:cTn id="33" dur="500" fill="hold"/>
                                            <p:tgtEl>
                                              <p:spTgt spid="12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23"/>
                                            </p:tgtEl>
                                            <p:attrNameLst>
                                              <p:attrName>ppt_y</p:attrName>
                                            </p:attrNameLst>
                                          </p:cBhvr>
                                          <p:tavLst>
                                            <p:tav tm="0">
                                              <p:val>
                                                <p:strVal val="#ppt_y"/>
                                              </p:val>
                                            </p:tav>
                                            <p:tav tm="100000">
                                              <p:val>
                                                <p:strVal val="#ppt_y"/>
                                              </p:val>
                                            </p:tav>
                                          </p:tavLst>
                                        </p:anim>
                                        <p:anim calcmode="lin" valueType="num">
                                          <p:cBhvr>
                                            <p:cTn id="35" dur="500" fill="hold"/>
                                            <p:tgtEl>
                                              <p:spTgt spid="12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2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23"/>
                                            </p:tgtEl>
                                          </p:cBhvr>
                                        </p:animEffect>
                                      </p:childTnLst>
                                    </p:cTn>
                                  </p:par>
                                </p:childTnLst>
                              </p:cTn>
                            </p:par>
                            <p:par>
                              <p:cTn id="38" fill="hold">
                                <p:stCondLst>
                                  <p:cond delay="3500"/>
                                </p:stCondLst>
                                <p:childTnLst>
                                  <p:par>
                                    <p:cTn id="39" presetID="2" presetClass="entr" presetSubtype="1" fill="hold" nodeType="afterEffect" p14:presetBounceEnd="23000">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14:bounceEnd="23000">
                                          <p:cBhvr additive="base">
                                            <p:cTn id="41" dur="600" fill="hold"/>
                                            <p:tgtEl>
                                              <p:spTgt spid="84"/>
                                            </p:tgtEl>
                                            <p:attrNameLst>
                                              <p:attrName>ppt_x</p:attrName>
                                            </p:attrNameLst>
                                          </p:cBhvr>
                                          <p:tavLst>
                                            <p:tav tm="0">
                                              <p:val>
                                                <p:strVal val="#ppt_x"/>
                                              </p:val>
                                            </p:tav>
                                            <p:tav tm="100000">
                                              <p:val>
                                                <p:strVal val="#ppt_x"/>
                                              </p:val>
                                            </p:tav>
                                          </p:tavLst>
                                        </p:anim>
                                        <p:anim calcmode="lin" valueType="num" p14:bounceEnd="23000">
                                          <p:cBhvr additive="base">
                                            <p:cTn id="42" dur="600" fill="hold"/>
                                            <p:tgtEl>
                                              <p:spTgt spid="84"/>
                                            </p:tgtEl>
                                            <p:attrNameLst>
                                              <p:attrName>ppt_y</p:attrName>
                                            </p:attrNameLst>
                                          </p:cBhvr>
                                          <p:tavLst>
                                            <p:tav tm="0">
                                              <p:val>
                                                <p:strVal val="0-#ppt_h/2"/>
                                              </p:val>
                                            </p:tav>
                                            <p:tav tm="100000">
                                              <p:val>
                                                <p:strVal val="#ppt_y"/>
                                              </p:val>
                                            </p:tav>
                                          </p:tavLst>
                                        </p:anim>
                                      </p:childTnLst>
                                    </p:cTn>
                                  </p:par>
                                </p:childTnLst>
                              </p:cTn>
                            </p:par>
                            <p:par>
                              <p:cTn id="43" fill="hold">
                                <p:stCondLst>
                                  <p:cond delay="4100"/>
                                </p:stCondLst>
                                <p:childTnLst>
                                  <p:par>
                                    <p:cTn id="44" presetID="14" presetClass="entr" presetSubtype="10"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randombar(horizontal)">
                                          <p:cBhvr>
                                            <p:cTn id="46" dur="500"/>
                                            <p:tgtEl>
                                              <p:spTgt spid="126"/>
                                            </p:tgtEl>
                                          </p:cBhvr>
                                        </p:animEffect>
                                      </p:childTnLst>
                                    </p:cTn>
                                  </p:par>
                                </p:childTnLst>
                              </p:cTn>
                            </p:par>
                            <p:par>
                              <p:cTn id="47" fill="hold">
                                <p:stCondLst>
                                  <p:cond delay="460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125"/>
                                            </p:tgtEl>
                                            <p:attrNameLst>
                                              <p:attrName>style.visibility</p:attrName>
                                            </p:attrNameLst>
                                          </p:cBhvr>
                                          <p:to>
                                            <p:strVal val="visible"/>
                                          </p:to>
                                        </p:set>
                                        <p:anim calcmode="lin" valueType="num">
                                          <p:cBhvr>
                                            <p:cTn id="50" dur="500" fill="hold"/>
                                            <p:tgtEl>
                                              <p:spTgt spid="125"/>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25"/>
                                            </p:tgtEl>
                                            <p:attrNameLst>
                                              <p:attrName>ppt_y</p:attrName>
                                            </p:attrNameLst>
                                          </p:cBhvr>
                                          <p:tavLst>
                                            <p:tav tm="0">
                                              <p:val>
                                                <p:strVal val="#ppt_y"/>
                                              </p:val>
                                            </p:tav>
                                            <p:tav tm="100000">
                                              <p:val>
                                                <p:strVal val="#ppt_y"/>
                                              </p:val>
                                            </p:tav>
                                          </p:tavLst>
                                        </p:anim>
                                        <p:anim calcmode="lin" valueType="num">
                                          <p:cBhvr>
                                            <p:cTn id="52" dur="500" fill="hold"/>
                                            <p:tgtEl>
                                              <p:spTgt spid="125"/>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25"/>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25"/>
                                            </p:tgtEl>
                                          </p:cBhvr>
                                        </p:animEffect>
                                      </p:childTnLst>
                                    </p:cTn>
                                  </p:par>
                                </p:childTnLst>
                              </p:cTn>
                            </p:par>
                            <p:par>
                              <p:cTn id="55" fill="hold">
                                <p:stCondLst>
                                  <p:cond delay="5250"/>
                                </p:stCondLst>
                                <p:childTnLst>
                                  <p:par>
                                    <p:cTn id="56" presetID="2" presetClass="entr" presetSubtype="1" fill="hold" nodeType="afterEffect" p14:presetBounceEnd="23000">
                                      <p:stCondLst>
                                        <p:cond delay="0"/>
                                      </p:stCondLst>
                                      <p:childTnLst>
                                        <p:set>
                                          <p:cBhvr>
                                            <p:cTn id="57" dur="1" fill="hold">
                                              <p:stCondLst>
                                                <p:cond delay="0"/>
                                              </p:stCondLst>
                                            </p:cTn>
                                            <p:tgtEl>
                                              <p:spTgt spid="96"/>
                                            </p:tgtEl>
                                            <p:attrNameLst>
                                              <p:attrName>style.visibility</p:attrName>
                                            </p:attrNameLst>
                                          </p:cBhvr>
                                          <p:to>
                                            <p:strVal val="visible"/>
                                          </p:to>
                                        </p:set>
                                        <p:anim calcmode="lin" valueType="num" p14:bounceEnd="23000">
                                          <p:cBhvr additive="base">
                                            <p:cTn id="58" dur="600" fill="hold"/>
                                            <p:tgtEl>
                                              <p:spTgt spid="96"/>
                                            </p:tgtEl>
                                            <p:attrNameLst>
                                              <p:attrName>ppt_x</p:attrName>
                                            </p:attrNameLst>
                                          </p:cBhvr>
                                          <p:tavLst>
                                            <p:tav tm="0">
                                              <p:val>
                                                <p:strVal val="#ppt_x"/>
                                              </p:val>
                                            </p:tav>
                                            <p:tav tm="100000">
                                              <p:val>
                                                <p:strVal val="#ppt_x"/>
                                              </p:val>
                                            </p:tav>
                                          </p:tavLst>
                                        </p:anim>
                                        <p:anim calcmode="lin" valueType="num" p14:bounceEnd="23000">
                                          <p:cBhvr additive="base">
                                            <p:cTn id="59" dur="600" fill="hold"/>
                                            <p:tgtEl>
                                              <p:spTgt spid="96"/>
                                            </p:tgtEl>
                                            <p:attrNameLst>
                                              <p:attrName>ppt_y</p:attrName>
                                            </p:attrNameLst>
                                          </p:cBhvr>
                                          <p:tavLst>
                                            <p:tav tm="0">
                                              <p:val>
                                                <p:strVal val="0-#ppt_h/2"/>
                                              </p:val>
                                            </p:tav>
                                            <p:tav tm="100000">
                                              <p:val>
                                                <p:strVal val="#ppt_y"/>
                                              </p:val>
                                            </p:tav>
                                          </p:tavLst>
                                        </p:anim>
                                      </p:childTnLst>
                                    </p:cTn>
                                  </p:par>
                                </p:childTnLst>
                              </p:cTn>
                            </p:par>
                            <p:par>
                              <p:cTn id="60" fill="hold">
                                <p:stCondLst>
                                  <p:cond delay="5850"/>
                                </p:stCondLst>
                                <p:childTnLst>
                                  <p:par>
                                    <p:cTn id="61" presetID="14" presetClass="entr" presetSubtype="10" fill="hold" grpId="0" nodeType="after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randombar(horizontal)">
                                          <p:cBhvr>
                                            <p:cTn id="63" dur="500"/>
                                            <p:tgtEl>
                                              <p:spTgt spid="128"/>
                                            </p:tgtEl>
                                          </p:cBhvr>
                                        </p:animEffect>
                                      </p:childTnLst>
                                    </p:cTn>
                                  </p:par>
                                </p:childTnLst>
                              </p:cTn>
                            </p:par>
                            <p:par>
                              <p:cTn id="64" fill="hold">
                                <p:stCondLst>
                                  <p:cond delay="635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127"/>
                                            </p:tgtEl>
                                            <p:attrNameLst>
                                              <p:attrName>style.visibility</p:attrName>
                                            </p:attrNameLst>
                                          </p:cBhvr>
                                          <p:to>
                                            <p:strVal val="visible"/>
                                          </p:to>
                                        </p:set>
                                        <p:anim calcmode="lin" valueType="num">
                                          <p:cBhvr>
                                            <p:cTn id="67" dur="500" fill="hold"/>
                                            <p:tgtEl>
                                              <p:spTgt spid="127"/>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27"/>
                                            </p:tgtEl>
                                            <p:attrNameLst>
                                              <p:attrName>ppt_y</p:attrName>
                                            </p:attrNameLst>
                                          </p:cBhvr>
                                          <p:tavLst>
                                            <p:tav tm="0">
                                              <p:val>
                                                <p:strVal val="#ppt_y"/>
                                              </p:val>
                                            </p:tav>
                                            <p:tav tm="100000">
                                              <p:val>
                                                <p:strVal val="#ppt_y"/>
                                              </p:val>
                                            </p:tav>
                                          </p:tavLst>
                                        </p:anim>
                                        <p:anim calcmode="lin" valueType="num">
                                          <p:cBhvr>
                                            <p:cTn id="69" dur="500" fill="hold"/>
                                            <p:tgtEl>
                                              <p:spTgt spid="127"/>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27"/>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2" grpId="0"/>
          <p:bldP spid="123" grpId="0"/>
          <p:bldP spid="124" grpId="0"/>
          <p:bldP spid="125" grpId="0"/>
          <p:bldP spid="126" grpId="0"/>
          <p:bldP spid="127" grpId="0"/>
          <p:bldP spid="1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600" fill="hold"/>
                                            <p:tgtEl>
                                              <p:spTgt spid="108"/>
                                            </p:tgtEl>
                                            <p:attrNameLst>
                                              <p:attrName>ppt_x</p:attrName>
                                            </p:attrNameLst>
                                          </p:cBhvr>
                                          <p:tavLst>
                                            <p:tav tm="0">
                                              <p:val>
                                                <p:strVal val="#ppt_x"/>
                                              </p:val>
                                            </p:tav>
                                            <p:tav tm="100000">
                                              <p:val>
                                                <p:strVal val="#ppt_x"/>
                                              </p:val>
                                            </p:tav>
                                          </p:tavLst>
                                        </p:anim>
                                        <p:anim calcmode="lin" valueType="num">
                                          <p:cBhvr additive="base">
                                            <p:cTn id="8" dur="600" fill="hold"/>
                                            <p:tgtEl>
                                              <p:spTgt spid="108"/>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randombar(horizontal)">
                                          <p:cBhvr>
                                            <p:cTn id="12" dur="500"/>
                                            <p:tgtEl>
                                              <p:spTgt spid="122"/>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20"/>
                                            </p:tgtEl>
                                            <p:attrNameLst>
                                              <p:attrName>style.visibility</p:attrName>
                                            </p:attrNameLst>
                                          </p:cBhvr>
                                          <p:to>
                                            <p:strVal val="visible"/>
                                          </p:to>
                                        </p:set>
                                        <p:anim calcmode="lin" valueType="num">
                                          <p:cBhvr>
                                            <p:cTn id="16" dur="500" fill="hold"/>
                                            <p:tgtEl>
                                              <p:spTgt spid="120"/>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0"/>
                                            </p:tgtEl>
                                            <p:attrNameLst>
                                              <p:attrName>ppt_y</p:attrName>
                                            </p:attrNameLst>
                                          </p:cBhvr>
                                          <p:tavLst>
                                            <p:tav tm="0">
                                              <p:val>
                                                <p:strVal val="#ppt_y"/>
                                              </p:val>
                                            </p:tav>
                                            <p:tav tm="100000">
                                              <p:val>
                                                <p:strVal val="#ppt_y"/>
                                              </p:val>
                                            </p:tav>
                                          </p:tavLst>
                                        </p:anim>
                                        <p:anim calcmode="lin" valueType="num">
                                          <p:cBhvr>
                                            <p:cTn id="18" dur="500" fill="hold"/>
                                            <p:tgtEl>
                                              <p:spTgt spid="120"/>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0"/>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0"/>
                                            </p:tgtEl>
                                          </p:cBhvr>
                                        </p:animEffect>
                                      </p:childTnLst>
                                    </p:cTn>
                                  </p:par>
                                </p:childTnLst>
                              </p:cTn>
                            </p:par>
                            <p:par>
                              <p:cTn id="21" fill="hold">
                                <p:stCondLst>
                                  <p:cond delay="1750"/>
                                </p:stCondLst>
                                <p:childTnLst>
                                  <p:par>
                                    <p:cTn id="22" presetID="2" presetClass="entr" presetSubtype="1" fill="hold"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600" fill="hold"/>
                                            <p:tgtEl>
                                              <p:spTgt spid="72"/>
                                            </p:tgtEl>
                                            <p:attrNameLst>
                                              <p:attrName>ppt_x</p:attrName>
                                            </p:attrNameLst>
                                          </p:cBhvr>
                                          <p:tavLst>
                                            <p:tav tm="0">
                                              <p:val>
                                                <p:strVal val="#ppt_x"/>
                                              </p:val>
                                            </p:tav>
                                            <p:tav tm="100000">
                                              <p:val>
                                                <p:strVal val="#ppt_x"/>
                                              </p:val>
                                            </p:tav>
                                          </p:tavLst>
                                        </p:anim>
                                        <p:anim calcmode="lin" valueType="num">
                                          <p:cBhvr additive="base">
                                            <p:cTn id="25" dur="600" fill="hold"/>
                                            <p:tgtEl>
                                              <p:spTgt spid="72"/>
                                            </p:tgtEl>
                                            <p:attrNameLst>
                                              <p:attrName>ppt_y</p:attrName>
                                            </p:attrNameLst>
                                          </p:cBhvr>
                                          <p:tavLst>
                                            <p:tav tm="0">
                                              <p:val>
                                                <p:strVal val="0-#ppt_h/2"/>
                                              </p:val>
                                            </p:tav>
                                            <p:tav tm="100000">
                                              <p:val>
                                                <p:strVal val="#ppt_y"/>
                                              </p:val>
                                            </p:tav>
                                          </p:tavLst>
                                        </p:anim>
                                      </p:childTnLst>
                                    </p:cTn>
                                  </p:par>
                                </p:childTnLst>
                              </p:cTn>
                            </p:par>
                            <p:par>
                              <p:cTn id="26" fill="hold">
                                <p:stCondLst>
                                  <p:cond delay="2350"/>
                                </p:stCondLst>
                                <p:childTnLst>
                                  <p:par>
                                    <p:cTn id="27" presetID="14" presetClass="entr" presetSubtype="10"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randombar(horizontal)">
                                          <p:cBhvr>
                                            <p:cTn id="29" dur="500"/>
                                            <p:tgtEl>
                                              <p:spTgt spid="124"/>
                                            </p:tgtEl>
                                          </p:cBhvr>
                                        </p:animEffect>
                                      </p:childTnLst>
                                    </p:cTn>
                                  </p:par>
                                </p:childTnLst>
                              </p:cTn>
                            </p:par>
                            <p:par>
                              <p:cTn id="30" fill="hold">
                                <p:stCondLst>
                                  <p:cond delay="285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23"/>
                                            </p:tgtEl>
                                            <p:attrNameLst>
                                              <p:attrName>style.visibility</p:attrName>
                                            </p:attrNameLst>
                                          </p:cBhvr>
                                          <p:to>
                                            <p:strVal val="visible"/>
                                          </p:to>
                                        </p:set>
                                        <p:anim calcmode="lin" valueType="num">
                                          <p:cBhvr>
                                            <p:cTn id="33" dur="500" fill="hold"/>
                                            <p:tgtEl>
                                              <p:spTgt spid="12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23"/>
                                            </p:tgtEl>
                                            <p:attrNameLst>
                                              <p:attrName>ppt_y</p:attrName>
                                            </p:attrNameLst>
                                          </p:cBhvr>
                                          <p:tavLst>
                                            <p:tav tm="0">
                                              <p:val>
                                                <p:strVal val="#ppt_y"/>
                                              </p:val>
                                            </p:tav>
                                            <p:tav tm="100000">
                                              <p:val>
                                                <p:strVal val="#ppt_y"/>
                                              </p:val>
                                            </p:tav>
                                          </p:tavLst>
                                        </p:anim>
                                        <p:anim calcmode="lin" valueType="num">
                                          <p:cBhvr>
                                            <p:cTn id="35" dur="500" fill="hold"/>
                                            <p:tgtEl>
                                              <p:spTgt spid="12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2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23"/>
                                            </p:tgtEl>
                                          </p:cBhvr>
                                        </p:animEffect>
                                      </p:childTnLst>
                                    </p:cTn>
                                  </p:par>
                                </p:childTnLst>
                              </p:cTn>
                            </p:par>
                            <p:par>
                              <p:cTn id="38" fill="hold">
                                <p:stCondLst>
                                  <p:cond delay="3500"/>
                                </p:stCondLst>
                                <p:childTnLst>
                                  <p:par>
                                    <p:cTn id="39" presetID="2" presetClass="entr" presetSubtype="1"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600" fill="hold"/>
                                            <p:tgtEl>
                                              <p:spTgt spid="84"/>
                                            </p:tgtEl>
                                            <p:attrNameLst>
                                              <p:attrName>ppt_x</p:attrName>
                                            </p:attrNameLst>
                                          </p:cBhvr>
                                          <p:tavLst>
                                            <p:tav tm="0">
                                              <p:val>
                                                <p:strVal val="#ppt_x"/>
                                              </p:val>
                                            </p:tav>
                                            <p:tav tm="100000">
                                              <p:val>
                                                <p:strVal val="#ppt_x"/>
                                              </p:val>
                                            </p:tav>
                                          </p:tavLst>
                                        </p:anim>
                                        <p:anim calcmode="lin" valueType="num">
                                          <p:cBhvr additive="base">
                                            <p:cTn id="42" dur="600" fill="hold"/>
                                            <p:tgtEl>
                                              <p:spTgt spid="84"/>
                                            </p:tgtEl>
                                            <p:attrNameLst>
                                              <p:attrName>ppt_y</p:attrName>
                                            </p:attrNameLst>
                                          </p:cBhvr>
                                          <p:tavLst>
                                            <p:tav tm="0">
                                              <p:val>
                                                <p:strVal val="0-#ppt_h/2"/>
                                              </p:val>
                                            </p:tav>
                                            <p:tav tm="100000">
                                              <p:val>
                                                <p:strVal val="#ppt_y"/>
                                              </p:val>
                                            </p:tav>
                                          </p:tavLst>
                                        </p:anim>
                                      </p:childTnLst>
                                    </p:cTn>
                                  </p:par>
                                </p:childTnLst>
                              </p:cTn>
                            </p:par>
                            <p:par>
                              <p:cTn id="43" fill="hold">
                                <p:stCondLst>
                                  <p:cond delay="4100"/>
                                </p:stCondLst>
                                <p:childTnLst>
                                  <p:par>
                                    <p:cTn id="44" presetID="14" presetClass="entr" presetSubtype="10"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randombar(horizontal)">
                                          <p:cBhvr>
                                            <p:cTn id="46" dur="500"/>
                                            <p:tgtEl>
                                              <p:spTgt spid="126"/>
                                            </p:tgtEl>
                                          </p:cBhvr>
                                        </p:animEffect>
                                      </p:childTnLst>
                                    </p:cTn>
                                  </p:par>
                                </p:childTnLst>
                              </p:cTn>
                            </p:par>
                            <p:par>
                              <p:cTn id="47" fill="hold">
                                <p:stCondLst>
                                  <p:cond delay="460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125"/>
                                            </p:tgtEl>
                                            <p:attrNameLst>
                                              <p:attrName>style.visibility</p:attrName>
                                            </p:attrNameLst>
                                          </p:cBhvr>
                                          <p:to>
                                            <p:strVal val="visible"/>
                                          </p:to>
                                        </p:set>
                                        <p:anim calcmode="lin" valueType="num">
                                          <p:cBhvr>
                                            <p:cTn id="50" dur="500" fill="hold"/>
                                            <p:tgtEl>
                                              <p:spTgt spid="125"/>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25"/>
                                            </p:tgtEl>
                                            <p:attrNameLst>
                                              <p:attrName>ppt_y</p:attrName>
                                            </p:attrNameLst>
                                          </p:cBhvr>
                                          <p:tavLst>
                                            <p:tav tm="0">
                                              <p:val>
                                                <p:strVal val="#ppt_y"/>
                                              </p:val>
                                            </p:tav>
                                            <p:tav tm="100000">
                                              <p:val>
                                                <p:strVal val="#ppt_y"/>
                                              </p:val>
                                            </p:tav>
                                          </p:tavLst>
                                        </p:anim>
                                        <p:anim calcmode="lin" valueType="num">
                                          <p:cBhvr>
                                            <p:cTn id="52" dur="500" fill="hold"/>
                                            <p:tgtEl>
                                              <p:spTgt spid="125"/>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25"/>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25"/>
                                            </p:tgtEl>
                                          </p:cBhvr>
                                        </p:animEffect>
                                      </p:childTnLst>
                                    </p:cTn>
                                  </p:par>
                                </p:childTnLst>
                              </p:cTn>
                            </p:par>
                            <p:par>
                              <p:cTn id="55" fill="hold">
                                <p:stCondLst>
                                  <p:cond delay="5250"/>
                                </p:stCondLst>
                                <p:childTnLst>
                                  <p:par>
                                    <p:cTn id="56" presetID="2" presetClass="entr" presetSubtype="1" fill="hold" nodeType="afterEffect">
                                      <p:stCondLst>
                                        <p:cond delay="0"/>
                                      </p:stCondLst>
                                      <p:childTnLst>
                                        <p:set>
                                          <p:cBhvr>
                                            <p:cTn id="57" dur="1" fill="hold">
                                              <p:stCondLst>
                                                <p:cond delay="0"/>
                                              </p:stCondLst>
                                            </p:cTn>
                                            <p:tgtEl>
                                              <p:spTgt spid="96"/>
                                            </p:tgtEl>
                                            <p:attrNameLst>
                                              <p:attrName>style.visibility</p:attrName>
                                            </p:attrNameLst>
                                          </p:cBhvr>
                                          <p:to>
                                            <p:strVal val="visible"/>
                                          </p:to>
                                        </p:set>
                                        <p:anim calcmode="lin" valueType="num">
                                          <p:cBhvr additive="base">
                                            <p:cTn id="58" dur="600" fill="hold"/>
                                            <p:tgtEl>
                                              <p:spTgt spid="96"/>
                                            </p:tgtEl>
                                            <p:attrNameLst>
                                              <p:attrName>ppt_x</p:attrName>
                                            </p:attrNameLst>
                                          </p:cBhvr>
                                          <p:tavLst>
                                            <p:tav tm="0">
                                              <p:val>
                                                <p:strVal val="#ppt_x"/>
                                              </p:val>
                                            </p:tav>
                                            <p:tav tm="100000">
                                              <p:val>
                                                <p:strVal val="#ppt_x"/>
                                              </p:val>
                                            </p:tav>
                                          </p:tavLst>
                                        </p:anim>
                                        <p:anim calcmode="lin" valueType="num">
                                          <p:cBhvr additive="base">
                                            <p:cTn id="59" dur="600" fill="hold"/>
                                            <p:tgtEl>
                                              <p:spTgt spid="96"/>
                                            </p:tgtEl>
                                            <p:attrNameLst>
                                              <p:attrName>ppt_y</p:attrName>
                                            </p:attrNameLst>
                                          </p:cBhvr>
                                          <p:tavLst>
                                            <p:tav tm="0">
                                              <p:val>
                                                <p:strVal val="0-#ppt_h/2"/>
                                              </p:val>
                                            </p:tav>
                                            <p:tav tm="100000">
                                              <p:val>
                                                <p:strVal val="#ppt_y"/>
                                              </p:val>
                                            </p:tav>
                                          </p:tavLst>
                                        </p:anim>
                                      </p:childTnLst>
                                    </p:cTn>
                                  </p:par>
                                </p:childTnLst>
                              </p:cTn>
                            </p:par>
                            <p:par>
                              <p:cTn id="60" fill="hold">
                                <p:stCondLst>
                                  <p:cond delay="5850"/>
                                </p:stCondLst>
                                <p:childTnLst>
                                  <p:par>
                                    <p:cTn id="61" presetID="14" presetClass="entr" presetSubtype="10" fill="hold" grpId="0" nodeType="after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randombar(horizontal)">
                                          <p:cBhvr>
                                            <p:cTn id="63" dur="500"/>
                                            <p:tgtEl>
                                              <p:spTgt spid="128"/>
                                            </p:tgtEl>
                                          </p:cBhvr>
                                        </p:animEffect>
                                      </p:childTnLst>
                                    </p:cTn>
                                  </p:par>
                                </p:childTnLst>
                              </p:cTn>
                            </p:par>
                            <p:par>
                              <p:cTn id="64" fill="hold">
                                <p:stCondLst>
                                  <p:cond delay="635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127"/>
                                            </p:tgtEl>
                                            <p:attrNameLst>
                                              <p:attrName>style.visibility</p:attrName>
                                            </p:attrNameLst>
                                          </p:cBhvr>
                                          <p:to>
                                            <p:strVal val="visible"/>
                                          </p:to>
                                        </p:set>
                                        <p:anim calcmode="lin" valueType="num">
                                          <p:cBhvr>
                                            <p:cTn id="67" dur="500" fill="hold"/>
                                            <p:tgtEl>
                                              <p:spTgt spid="127"/>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27"/>
                                            </p:tgtEl>
                                            <p:attrNameLst>
                                              <p:attrName>ppt_y</p:attrName>
                                            </p:attrNameLst>
                                          </p:cBhvr>
                                          <p:tavLst>
                                            <p:tav tm="0">
                                              <p:val>
                                                <p:strVal val="#ppt_y"/>
                                              </p:val>
                                            </p:tav>
                                            <p:tav tm="100000">
                                              <p:val>
                                                <p:strVal val="#ppt_y"/>
                                              </p:val>
                                            </p:tav>
                                          </p:tavLst>
                                        </p:anim>
                                        <p:anim calcmode="lin" valueType="num">
                                          <p:cBhvr>
                                            <p:cTn id="69" dur="500" fill="hold"/>
                                            <p:tgtEl>
                                              <p:spTgt spid="127"/>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27"/>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2" grpId="0"/>
          <p:bldP spid="123" grpId="0"/>
          <p:bldP spid="124" grpId="0"/>
          <p:bldP spid="125" grpId="0"/>
          <p:bldP spid="126" grpId="0"/>
          <p:bldP spid="127" grpId="0"/>
          <p:bldP spid="1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656980" y="-28371"/>
            <a:ext cx="1090069" cy="3100177"/>
            <a:chOff x="693612" y="-428263"/>
            <a:chExt cx="1045159" cy="2972458"/>
          </a:xfrm>
        </p:grpSpPr>
        <p:grpSp>
          <p:nvGrpSpPr>
            <p:cNvPr id="18" name="组合 17"/>
            <p:cNvGrpSpPr/>
            <p:nvPr/>
          </p:nvGrpSpPr>
          <p:grpSpPr>
            <a:xfrm>
              <a:off x="693612" y="1462555"/>
              <a:ext cx="1045159" cy="1081640"/>
              <a:chOff x="-5944343" y="-364331"/>
              <a:chExt cx="1819275" cy="1882776"/>
            </a:xfrm>
          </p:grpSpPr>
          <p:sp>
            <p:nvSpPr>
              <p:cNvPr id="20"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9" name="直接连接符 18"/>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2746652" y="4067098"/>
            <a:ext cx="6924040" cy="830997"/>
          </a:xfrm>
          <a:prstGeom prst="rect">
            <a:avLst/>
          </a:prstGeom>
          <a:noFill/>
        </p:spPr>
        <p:txBody>
          <a:bodyPr wrap="square" lIns="91440" tIns="45720" rIns="91440" bIns="45720" rtlCol="0">
            <a:spAutoFit/>
          </a:bodyPr>
          <a:lstStyle/>
          <a:p>
            <a:pPr algn="ctr"/>
            <a:r>
              <a:rPr lang="zh-CN" altLang="en-US" sz="4800" dirty="0">
                <a:cs typeface="+mn-ea"/>
                <a:sym typeface="+mn-lt"/>
              </a:rPr>
              <a:t>实验设计</a:t>
            </a:r>
          </a:p>
        </p:txBody>
      </p:sp>
      <p:sp>
        <p:nvSpPr>
          <p:cNvPr id="30" name="文本框 36"/>
          <p:cNvSpPr txBox="1"/>
          <p:nvPr/>
        </p:nvSpPr>
        <p:spPr>
          <a:xfrm>
            <a:off x="3635335" y="4963394"/>
            <a:ext cx="5146675" cy="327526"/>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000"/>
              </a:lnSpc>
            </a:pPr>
            <a:r>
              <a:rPr lang="zh-CN" altLang="en-US" sz="1333" dirty="0">
                <a:solidFill>
                  <a:schemeClr val="tx2">
                    <a:lumMod val="75000"/>
                  </a:schemeClr>
                </a:solidFill>
                <a:cs typeface="+mn-ea"/>
                <a:sym typeface="+mn-lt"/>
              </a:rPr>
              <a:t>具体环境配置详见项目文档</a:t>
            </a:r>
          </a:p>
        </p:txBody>
      </p:sp>
      <p:sp>
        <p:nvSpPr>
          <p:cNvPr id="31" name="文本框 11"/>
          <p:cNvSpPr txBox="1"/>
          <p:nvPr/>
        </p:nvSpPr>
        <p:spPr>
          <a:xfrm>
            <a:off x="4040942" y="3106634"/>
            <a:ext cx="4335463" cy="830997"/>
          </a:xfrm>
          <a:prstGeom prst="rect">
            <a:avLst/>
          </a:prstGeom>
          <a:noFill/>
        </p:spPr>
        <p:txBody>
          <a:bodyPr wrap="square" lIns="91440" tIns="45720" rIns="91440" bIns="45720" rtlCol="0">
            <a:spAutoFit/>
          </a:bodyPr>
          <a:lstStyle/>
          <a:p>
            <a:pPr algn="ctr"/>
            <a:r>
              <a:rPr lang="en-US" altLang="zh-CN" sz="4800" dirty="0">
                <a:solidFill>
                  <a:schemeClr val="accent2"/>
                </a:solidFill>
                <a:cs typeface="+mn-ea"/>
                <a:sym typeface="+mn-lt"/>
              </a:rPr>
              <a:t>PART 01</a:t>
            </a:r>
            <a:endParaRPr lang="zh-CN" altLang="en-US" sz="4800" dirty="0">
              <a:solidFill>
                <a:schemeClr val="accent2"/>
              </a:solidFill>
              <a:cs typeface="+mn-ea"/>
              <a:sym typeface="+mn-lt"/>
            </a:endParaRPr>
          </a:p>
        </p:txBody>
      </p:sp>
    </p:spTree>
    <p:extLst>
      <p:ext uri="{BB962C8B-B14F-4D97-AF65-F5344CB8AC3E}">
        <p14:creationId xmlns:p14="http://schemas.microsoft.com/office/powerpoint/2010/main" val="3626235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23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23000">
                                          <p:cBhvr additive="base">
                                            <p:cTn id="7" dur="600" fill="hold"/>
                                            <p:tgtEl>
                                              <p:spTgt spid="17"/>
                                            </p:tgtEl>
                                            <p:attrNameLst>
                                              <p:attrName>ppt_x</p:attrName>
                                            </p:attrNameLst>
                                          </p:cBhvr>
                                          <p:tavLst>
                                            <p:tav tm="0">
                                              <p:val>
                                                <p:strVal val="#ppt_x"/>
                                              </p:val>
                                            </p:tav>
                                            <p:tav tm="100000">
                                              <p:val>
                                                <p:strVal val="#ppt_x"/>
                                              </p:val>
                                            </p:tav>
                                          </p:tavLst>
                                        </p:anim>
                                        <p:anim calcmode="lin" valueType="num" p14:bounceEnd="23000">
                                          <p:cBhvr additive="base">
                                            <p:cTn id="8" dur="6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9"/>
                                            </p:tgtEl>
                                          </p:cBhvr>
                                        </p:animEffect>
                                      </p:childTnLst>
                                    </p:cTn>
                                  </p:par>
                                </p:childTnLst>
                              </p:cTn>
                            </p:par>
                            <p:par>
                              <p:cTn id="21" fill="hold">
                                <p:stCondLst>
                                  <p:cond delay="1750"/>
                                </p:stCondLst>
                                <p:childTnLst>
                                  <p:par>
                                    <p:cTn id="22" presetID="42"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600" fill="hold"/>
                                            <p:tgtEl>
                                              <p:spTgt spid="17"/>
                                            </p:tgtEl>
                                            <p:attrNameLst>
                                              <p:attrName>ppt_x</p:attrName>
                                            </p:attrNameLst>
                                          </p:cBhvr>
                                          <p:tavLst>
                                            <p:tav tm="0">
                                              <p:val>
                                                <p:strVal val="#ppt_x"/>
                                              </p:val>
                                            </p:tav>
                                            <p:tav tm="100000">
                                              <p:val>
                                                <p:strVal val="#ppt_x"/>
                                              </p:val>
                                            </p:tav>
                                          </p:tavLst>
                                        </p:anim>
                                        <p:anim calcmode="lin" valueType="num">
                                          <p:cBhvr additive="base">
                                            <p:cTn id="8" dur="6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9"/>
                                            </p:tgtEl>
                                          </p:cBhvr>
                                        </p:animEffect>
                                      </p:childTnLst>
                                    </p:cTn>
                                  </p:par>
                                </p:childTnLst>
                              </p:cTn>
                            </p:par>
                            <p:par>
                              <p:cTn id="21" fill="hold">
                                <p:stCondLst>
                                  <p:cond delay="1750"/>
                                </p:stCondLst>
                                <p:childTnLst>
                                  <p:par>
                                    <p:cTn id="22" presetID="42"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827127" y="2596991"/>
            <a:ext cx="505268" cy="477054"/>
          </a:xfrm>
          <a:prstGeom prst="rect">
            <a:avLst/>
          </a:prstGeom>
        </p:spPr>
        <p:txBody>
          <a:bodyPr wrap="none" anchor="ctr">
            <a:spAutoFit/>
          </a:bodyPr>
          <a:lstStyle/>
          <a:p>
            <a:pPr algn="ctr"/>
            <a:r>
              <a:rPr lang="en-US" sz="2500" dirty="0">
                <a:solidFill>
                  <a:srgbClr val="FEFEFE"/>
                </a:solidFill>
                <a:cs typeface="+mn-ea"/>
                <a:sym typeface="+mn-lt"/>
              </a:rPr>
              <a:t></a:t>
            </a:r>
          </a:p>
        </p:txBody>
      </p:sp>
      <p:sp>
        <p:nvSpPr>
          <p:cNvPr id="38" name="Rectangle 37"/>
          <p:cNvSpPr/>
          <p:nvPr/>
        </p:nvSpPr>
        <p:spPr>
          <a:xfrm>
            <a:off x="4919614" y="4545295"/>
            <a:ext cx="505268" cy="477054"/>
          </a:xfrm>
          <a:prstGeom prst="rect">
            <a:avLst/>
          </a:prstGeom>
        </p:spPr>
        <p:txBody>
          <a:bodyPr wrap="none" anchor="ctr">
            <a:spAutoFit/>
          </a:bodyPr>
          <a:lstStyle/>
          <a:p>
            <a:pPr algn="ctr"/>
            <a:r>
              <a:rPr lang="en-US" sz="2500" dirty="0">
                <a:solidFill>
                  <a:srgbClr val="FEFEFE"/>
                </a:solidFill>
                <a:cs typeface="+mn-ea"/>
                <a:sym typeface="+mn-lt"/>
              </a:rPr>
              <a:t></a:t>
            </a:r>
          </a:p>
        </p:txBody>
      </p:sp>
      <p:sp>
        <p:nvSpPr>
          <p:cNvPr id="39" name="Rectangle 38"/>
          <p:cNvSpPr/>
          <p:nvPr/>
        </p:nvSpPr>
        <p:spPr>
          <a:xfrm>
            <a:off x="6769680" y="4430883"/>
            <a:ext cx="505268" cy="477054"/>
          </a:xfrm>
          <a:prstGeom prst="rect">
            <a:avLst/>
          </a:prstGeom>
        </p:spPr>
        <p:txBody>
          <a:bodyPr wrap="none" anchor="ctr">
            <a:spAutoFit/>
          </a:bodyPr>
          <a:lstStyle/>
          <a:p>
            <a:pPr algn="ctr"/>
            <a:r>
              <a:rPr lang="en-US" sz="2500" dirty="0">
                <a:solidFill>
                  <a:srgbClr val="FEFEFE"/>
                </a:solidFill>
                <a:cs typeface="+mn-ea"/>
                <a:sym typeface="+mn-lt"/>
              </a:rPr>
              <a:t></a:t>
            </a:r>
          </a:p>
        </p:txBody>
      </p:sp>
      <p:sp>
        <p:nvSpPr>
          <p:cNvPr id="40" name="Rectangle 39"/>
          <p:cNvSpPr/>
          <p:nvPr/>
        </p:nvSpPr>
        <p:spPr>
          <a:xfrm>
            <a:off x="6727149" y="2551468"/>
            <a:ext cx="505268" cy="477054"/>
          </a:xfrm>
          <a:prstGeom prst="rect">
            <a:avLst/>
          </a:prstGeom>
        </p:spPr>
        <p:txBody>
          <a:bodyPr wrap="none" anchor="ctr">
            <a:spAutoFit/>
          </a:bodyPr>
          <a:lstStyle/>
          <a:p>
            <a:pPr algn="ctr"/>
            <a:r>
              <a:rPr lang="en-US" sz="2500" dirty="0">
                <a:solidFill>
                  <a:srgbClr val="FEFEFE"/>
                </a:solidFill>
                <a:cs typeface="+mn-ea"/>
                <a:sym typeface="+mn-lt"/>
              </a:rPr>
              <a:t></a:t>
            </a:r>
          </a:p>
        </p:txBody>
      </p:sp>
      <p:sp>
        <p:nvSpPr>
          <p:cNvPr id="74" name="TextBox 73"/>
          <p:cNvSpPr txBox="1"/>
          <p:nvPr/>
        </p:nvSpPr>
        <p:spPr>
          <a:xfrm>
            <a:off x="5903350" y="4991176"/>
            <a:ext cx="667571" cy="369332"/>
          </a:xfrm>
          <a:prstGeom prst="rect">
            <a:avLst/>
          </a:prstGeom>
          <a:noFill/>
        </p:spPr>
        <p:txBody>
          <a:bodyPr wrap="square" rtlCol="0">
            <a:spAutoFit/>
          </a:bodyPr>
          <a:lstStyle/>
          <a:p>
            <a:pPr algn="ctr"/>
            <a:r>
              <a:rPr lang="en-US" b="1" dirty="0">
                <a:solidFill>
                  <a:srgbClr val="FEFEFE"/>
                </a:solidFill>
                <a:cs typeface="+mn-ea"/>
                <a:sym typeface="+mn-lt"/>
              </a:rPr>
              <a:t>13%</a:t>
            </a:r>
          </a:p>
        </p:txBody>
      </p:sp>
      <p:sp>
        <p:nvSpPr>
          <p:cNvPr id="75" name="TextBox 74"/>
          <p:cNvSpPr txBox="1"/>
          <p:nvPr/>
        </p:nvSpPr>
        <p:spPr>
          <a:xfrm>
            <a:off x="4403919" y="3831994"/>
            <a:ext cx="572121" cy="369332"/>
          </a:xfrm>
          <a:prstGeom prst="rect">
            <a:avLst/>
          </a:prstGeom>
          <a:noFill/>
        </p:spPr>
        <p:txBody>
          <a:bodyPr wrap="square" rtlCol="0">
            <a:spAutoFit/>
          </a:bodyPr>
          <a:lstStyle/>
          <a:p>
            <a:pPr algn="ctr"/>
            <a:r>
              <a:rPr lang="en-US" b="1" dirty="0">
                <a:solidFill>
                  <a:srgbClr val="FEFEFE"/>
                </a:solidFill>
                <a:cs typeface="+mn-ea"/>
                <a:sym typeface="+mn-lt"/>
              </a:rPr>
              <a:t>8%</a:t>
            </a:r>
          </a:p>
        </p:txBody>
      </p:sp>
      <p:sp>
        <p:nvSpPr>
          <p:cNvPr id="76" name="TextBox 75"/>
          <p:cNvSpPr txBox="1"/>
          <p:nvPr/>
        </p:nvSpPr>
        <p:spPr>
          <a:xfrm>
            <a:off x="5507667" y="2228952"/>
            <a:ext cx="733648" cy="369332"/>
          </a:xfrm>
          <a:prstGeom prst="rect">
            <a:avLst/>
          </a:prstGeom>
          <a:noFill/>
        </p:spPr>
        <p:txBody>
          <a:bodyPr wrap="square" rtlCol="0">
            <a:spAutoFit/>
          </a:bodyPr>
          <a:lstStyle/>
          <a:p>
            <a:pPr algn="ctr"/>
            <a:r>
              <a:rPr lang="en-US" b="1">
                <a:solidFill>
                  <a:srgbClr val="FEFEFE"/>
                </a:solidFill>
                <a:cs typeface="+mn-ea"/>
                <a:sym typeface="+mn-lt"/>
              </a:rPr>
              <a:t>10%</a:t>
            </a:r>
            <a:endParaRPr lang="en-US" b="1" dirty="0">
              <a:solidFill>
                <a:srgbClr val="FEFEFE"/>
              </a:solidFill>
              <a:cs typeface="+mn-ea"/>
              <a:sym typeface="+mn-lt"/>
            </a:endParaRPr>
          </a:p>
        </p:txBody>
      </p:sp>
      <p:sp>
        <p:nvSpPr>
          <p:cNvPr id="77" name="TextBox 76"/>
          <p:cNvSpPr txBox="1"/>
          <p:nvPr/>
        </p:nvSpPr>
        <p:spPr>
          <a:xfrm>
            <a:off x="7218460" y="3299939"/>
            <a:ext cx="572121" cy="369332"/>
          </a:xfrm>
          <a:prstGeom prst="rect">
            <a:avLst/>
          </a:prstGeom>
          <a:noFill/>
        </p:spPr>
        <p:txBody>
          <a:bodyPr wrap="square" rtlCol="0">
            <a:spAutoFit/>
          </a:bodyPr>
          <a:lstStyle/>
          <a:p>
            <a:pPr algn="ctr"/>
            <a:r>
              <a:rPr lang="en-US" b="1">
                <a:solidFill>
                  <a:srgbClr val="FEFEFE"/>
                </a:solidFill>
                <a:cs typeface="+mn-ea"/>
                <a:sym typeface="+mn-lt"/>
              </a:rPr>
              <a:t>5%</a:t>
            </a:r>
            <a:endParaRPr lang="en-US" b="1" dirty="0">
              <a:solidFill>
                <a:srgbClr val="FEFEFE"/>
              </a:solidFill>
              <a:cs typeface="+mn-ea"/>
              <a:sym typeface="+mn-lt"/>
            </a:endParaRPr>
          </a:p>
        </p:txBody>
      </p:sp>
      <p:sp>
        <p:nvSpPr>
          <p:cNvPr id="91" name="Freeform 90"/>
          <p:cNvSpPr/>
          <p:nvPr/>
        </p:nvSpPr>
        <p:spPr>
          <a:xfrm>
            <a:off x="8373660" y="5101485"/>
            <a:ext cx="727294" cy="459344"/>
          </a:xfrm>
          <a:custGeom>
            <a:avLst/>
            <a:gdLst>
              <a:gd name="connsiteX0" fmla="*/ 0 w 1010093"/>
              <a:gd name="connsiteY0" fmla="*/ 308344 h 637953"/>
              <a:gd name="connsiteX1" fmla="*/ 287079 w 1010093"/>
              <a:gd name="connsiteY1" fmla="*/ 637953 h 637953"/>
              <a:gd name="connsiteX2" fmla="*/ 1010093 w 1010093"/>
              <a:gd name="connsiteY2" fmla="*/ 0 h 637953"/>
            </a:gdLst>
            <a:ahLst/>
            <a:cxnLst>
              <a:cxn ang="0">
                <a:pos x="connsiteX0" y="connsiteY0"/>
              </a:cxn>
              <a:cxn ang="0">
                <a:pos x="connsiteX1" y="connsiteY1"/>
              </a:cxn>
              <a:cxn ang="0">
                <a:pos x="connsiteX2" y="connsiteY2"/>
              </a:cxn>
            </a:cxnLst>
            <a:rect l="l" t="t" r="r" b="b"/>
            <a:pathLst>
              <a:path w="1010093" h="637953">
                <a:moveTo>
                  <a:pt x="0" y="308344"/>
                </a:moveTo>
                <a:lnTo>
                  <a:pt x="287079" y="637953"/>
                </a:lnTo>
                <a:lnTo>
                  <a:pt x="1010093" y="0"/>
                </a:lnTo>
              </a:path>
            </a:pathLst>
          </a:custGeom>
          <a:noFill/>
          <a:ln w="190500">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4" name="TextBox 93"/>
          <p:cNvSpPr txBox="1"/>
          <p:nvPr/>
        </p:nvSpPr>
        <p:spPr>
          <a:xfrm>
            <a:off x="1496330" y="2505464"/>
            <a:ext cx="9007412" cy="1284391"/>
          </a:xfrm>
          <a:prstGeom prst="rect">
            <a:avLst/>
          </a:prstGeom>
          <a:noFill/>
        </p:spPr>
        <p:txBody>
          <a:bodyPr wrap="square" numCol="1" spcCol="457200" rtlCol="0">
            <a:spAutoFit/>
          </a:bodyPr>
          <a:lstStyle/>
          <a:p>
            <a:pPr>
              <a:lnSpc>
                <a:spcPct val="150000"/>
              </a:lnSpc>
            </a:pPr>
            <a:r>
              <a:rPr lang="en-US" altLang="zh-CN" dirty="0">
                <a:cs typeface="+mn-ea"/>
                <a:sym typeface="+mn-lt"/>
              </a:rPr>
              <a:t>           </a:t>
            </a:r>
            <a:r>
              <a:rPr lang="zh-CN" altLang="en-US" dirty="0">
                <a:cs typeface="+mn-ea"/>
                <a:sym typeface="+mn-lt"/>
              </a:rPr>
              <a:t>选取</a:t>
            </a:r>
            <a:r>
              <a:rPr lang="en-US" altLang="zh-CN" dirty="0">
                <a:cs typeface="+mn-ea"/>
                <a:sym typeface="+mn-lt"/>
              </a:rPr>
              <a:t>CIFAR-10</a:t>
            </a:r>
            <a:r>
              <a:rPr lang="zh-CN" altLang="en-US" dirty="0">
                <a:cs typeface="+mn-ea"/>
                <a:sym typeface="+mn-lt"/>
              </a:rPr>
              <a:t>作为实验对象，分别用</a:t>
            </a:r>
            <a:r>
              <a:rPr lang="en-US" altLang="zh-CN" dirty="0" err="1">
                <a:cs typeface="+mn-ea"/>
                <a:sym typeface="+mn-lt"/>
              </a:rPr>
              <a:t>CutMix</a:t>
            </a:r>
            <a:r>
              <a:rPr lang="zh-CN" altLang="en-US" dirty="0">
                <a:cs typeface="+mn-ea"/>
                <a:sym typeface="+mn-lt"/>
              </a:rPr>
              <a:t>、</a:t>
            </a:r>
            <a:r>
              <a:rPr lang="en-US" altLang="zh-CN" dirty="0" err="1">
                <a:cs typeface="+mn-ea"/>
                <a:sym typeface="+mn-lt"/>
              </a:rPr>
              <a:t>StyleMix</a:t>
            </a:r>
            <a:r>
              <a:rPr lang="zh-CN" altLang="en-US" dirty="0">
                <a:cs typeface="+mn-ea"/>
                <a:sym typeface="+mn-lt"/>
              </a:rPr>
              <a:t>、</a:t>
            </a:r>
            <a:r>
              <a:rPr lang="en-US" altLang="zh-CN" dirty="0" err="1">
                <a:cs typeface="+mn-ea"/>
                <a:sym typeface="+mn-lt"/>
              </a:rPr>
              <a:t>StyleCutMix</a:t>
            </a:r>
            <a:r>
              <a:rPr lang="zh-CN" altLang="en-US" dirty="0">
                <a:cs typeface="+mn-ea"/>
                <a:sym typeface="+mn-lt"/>
              </a:rPr>
              <a:t>、</a:t>
            </a:r>
            <a:r>
              <a:rPr lang="en-US" altLang="zh-CN" dirty="0" err="1">
                <a:cs typeface="+mn-ea"/>
                <a:sym typeface="+mn-lt"/>
              </a:rPr>
              <a:t>StyleCutMix_Auto_Gamma</a:t>
            </a:r>
            <a:r>
              <a:rPr lang="zh-CN" altLang="en-US" dirty="0">
                <a:cs typeface="+mn-ea"/>
                <a:sym typeface="+mn-lt"/>
              </a:rPr>
              <a:t>四种数据增强策略训练模型，并测试四种模型的测试出错率，并对</a:t>
            </a:r>
            <a:r>
              <a:rPr lang="en-US" altLang="zh-CN" dirty="0">
                <a:cs typeface="+mn-ea"/>
                <a:sym typeface="+mn-lt"/>
              </a:rPr>
              <a:t>FGSM</a:t>
            </a:r>
            <a:r>
              <a:rPr lang="zh-CN" altLang="en-US" dirty="0">
                <a:cs typeface="+mn-ea"/>
                <a:sym typeface="+mn-lt"/>
              </a:rPr>
              <a:t>攻击进行测试，以评估每种数据增强策略对对抗性攻击的鲁棒性。</a:t>
            </a:r>
            <a:endParaRPr lang="en-US" dirty="0">
              <a:cs typeface="+mn-ea"/>
              <a:sym typeface="+mn-lt"/>
            </a:endParaRPr>
          </a:p>
        </p:txBody>
      </p:sp>
      <p:grpSp>
        <p:nvGrpSpPr>
          <p:cNvPr id="52" name="组合 51"/>
          <p:cNvGrpSpPr/>
          <p:nvPr/>
        </p:nvGrpSpPr>
        <p:grpSpPr>
          <a:xfrm>
            <a:off x="377018" y="-11911"/>
            <a:ext cx="629517" cy="1073043"/>
            <a:chOff x="1775252" y="2062276"/>
            <a:chExt cx="1045160" cy="1781528"/>
          </a:xfrm>
        </p:grpSpPr>
        <p:grpSp>
          <p:nvGrpSpPr>
            <p:cNvPr id="53" name="组合 52"/>
            <p:cNvGrpSpPr/>
            <p:nvPr/>
          </p:nvGrpSpPr>
          <p:grpSpPr>
            <a:xfrm>
              <a:off x="1775252" y="2763988"/>
              <a:ext cx="1045160" cy="1079816"/>
              <a:chOff x="-4061568" y="1901032"/>
              <a:chExt cx="1819276" cy="1879600"/>
            </a:xfrm>
          </p:grpSpPr>
          <p:sp>
            <p:nvSpPr>
              <p:cNvPr id="5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5"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54" name="直接连接符 53"/>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163756" y="440455"/>
            <a:ext cx="3663371" cy="584775"/>
          </a:xfrm>
          <a:prstGeom prst="rect">
            <a:avLst/>
          </a:prstGeom>
          <a:noFill/>
        </p:spPr>
        <p:txBody>
          <a:bodyPr wrap="square" lIns="91440" tIns="45720" rIns="91440" bIns="45720" rtlCol="0">
            <a:spAutoFit/>
          </a:bodyPr>
          <a:lstStyle/>
          <a:p>
            <a:r>
              <a:rPr lang="zh-CN" altLang="en-US" sz="3200" dirty="0">
                <a:cs typeface="+mn-ea"/>
                <a:sym typeface="+mn-lt"/>
              </a:rPr>
              <a:t>实验设计</a:t>
            </a:r>
          </a:p>
        </p:txBody>
      </p:sp>
      <p:grpSp>
        <p:nvGrpSpPr>
          <p:cNvPr id="69" name="Group 105">
            <a:extLst>
              <a:ext uri="{FF2B5EF4-FFF2-40B4-BE49-F238E27FC236}">
                <a16:creationId xmlns:a16="http://schemas.microsoft.com/office/drawing/2014/main" id="{8D951E68-9168-4A97-825C-C7710E6753B2}"/>
              </a:ext>
            </a:extLst>
          </p:cNvPr>
          <p:cNvGrpSpPr/>
          <p:nvPr/>
        </p:nvGrpSpPr>
        <p:grpSpPr>
          <a:xfrm>
            <a:off x="951047" y="1642305"/>
            <a:ext cx="917170" cy="1818326"/>
            <a:chOff x="2573939" y="4310398"/>
            <a:chExt cx="482134" cy="955851"/>
          </a:xfrm>
        </p:grpSpPr>
        <p:sp>
          <p:nvSpPr>
            <p:cNvPr id="70" name="Freeform 106">
              <a:extLst>
                <a:ext uri="{FF2B5EF4-FFF2-40B4-BE49-F238E27FC236}">
                  <a16:creationId xmlns:a16="http://schemas.microsoft.com/office/drawing/2014/main" id="{6694A135-2FAE-411D-A8C6-40E7FAB237AD}"/>
                </a:ext>
              </a:extLst>
            </p:cNvPr>
            <p:cNvSpPr/>
            <p:nvPr/>
          </p:nvSpPr>
          <p:spPr>
            <a:xfrm>
              <a:off x="2573939" y="4310398"/>
              <a:ext cx="449263" cy="948826"/>
            </a:xfrm>
            <a:custGeom>
              <a:avLst/>
              <a:gdLst>
                <a:gd name="connsiteX0" fmla="*/ 426005 w 426795"/>
                <a:gd name="connsiteY0" fmla="*/ 0 h 901374"/>
                <a:gd name="connsiteX1" fmla="*/ 426005 w 426795"/>
                <a:gd name="connsiteY1" fmla="*/ 6 h 901374"/>
                <a:gd name="connsiteX2" fmla="*/ 426011 w 426795"/>
                <a:gd name="connsiteY2" fmla="*/ 0 h 901374"/>
                <a:gd name="connsiteX3" fmla="*/ 426005 w 426795"/>
                <a:gd name="connsiteY3" fmla="*/ 15 h 901374"/>
                <a:gd name="connsiteX4" fmla="*/ 426795 w 426795"/>
                <a:gd name="connsiteY4" fmla="*/ 119349 h 901374"/>
                <a:gd name="connsiteX5" fmla="*/ 88362 w 426795"/>
                <a:gd name="connsiteY5" fmla="*/ 901374 h 901374"/>
                <a:gd name="connsiteX6" fmla="*/ 44180 w 426795"/>
                <a:gd name="connsiteY6" fmla="*/ 882261 h 901374"/>
                <a:gd name="connsiteX7" fmla="*/ 42503 w 426795"/>
                <a:gd name="connsiteY7" fmla="*/ 886136 h 901374"/>
                <a:gd name="connsiteX8" fmla="*/ 0 w 426795"/>
                <a:gd name="connsiteY8" fmla="*/ 863162 h 901374"/>
                <a:gd name="connsiteX9" fmla="*/ 5 w 426795"/>
                <a:gd name="connsiteY9" fmla="*/ 863151 h 901374"/>
                <a:gd name="connsiteX10" fmla="*/ 0 w 426795"/>
                <a:gd name="connsiteY10" fmla="*/ 863149 h 901374"/>
                <a:gd name="connsiteX11" fmla="*/ 338452 w 426795"/>
                <a:gd name="connsiteY11" fmla="*/ 81124 h 901374"/>
                <a:gd name="connsiteX12" fmla="*/ 338455 w 426795"/>
                <a:gd name="connsiteY12" fmla="*/ 81121 h 901374"/>
                <a:gd name="connsiteX13" fmla="*/ 338462 w 426795"/>
                <a:gd name="connsiteY13" fmla="*/ 81106 h 901374"/>
                <a:gd name="connsiteX14" fmla="*/ 390847 w 426795"/>
                <a:gd name="connsiteY14" fmla="*/ 32577 h 90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795" h="901374">
                  <a:moveTo>
                    <a:pt x="426005" y="0"/>
                  </a:moveTo>
                  <a:lnTo>
                    <a:pt x="426005" y="6"/>
                  </a:lnTo>
                  <a:lnTo>
                    <a:pt x="426011" y="0"/>
                  </a:lnTo>
                  <a:lnTo>
                    <a:pt x="426005" y="15"/>
                  </a:lnTo>
                  <a:lnTo>
                    <a:pt x="426795" y="119349"/>
                  </a:lnTo>
                  <a:lnTo>
                    <a:pt x="88362" y="901374"/>
                  </a:lnTo>
                  <a:lnTo>
                    <a:pt x="44180" y="882261"/>
                  </a:lnTo>
                  <a:lnTo>
                    <a:pt x="42503" y="886136"/>
                  </a:lnTo>
                  <a:cubicBezTo>
                    <a:pt x="27375" y="879654"/>
                    <a:pt x="13254" y="871942"/>
                    <a:pt x="0" y="863162"/>
                  </a:cubicBezTo>
                  <a:lnTo>
                    <a:pt x="5" y="863151"/>
                  </a:lnTo>
                  <a:lnTo>
                    <a:pt x="0" y="863149"/>
                  </a:lnTo>
                  <a:cubicBezTo>
                    <a:pt x="0" y="863149"/>
                    <a:pt x="338452" y="81124"/>
                    <a:pt x="338452" y="81124"/>
                  </a:cubicBezTo>
                  <a:lnTo>
                    <a:pt x="338455" y="81121"/>
                  </a:lnTo>
                  <a:lnTo>
                    <a:pt x="338462" y="81106"/>
                  </a:lnTo>
                  <a:lnTo>
                    <a:pt x="390847" y="32577"/>
                  </a:lnTo>
                  <a:close/>
                </a:path>
              </a:pathLst>
            </a:custGeom>
            <a:solidFill>
              <a:srgbClr val="010101">
                <a:alpha val="20000"/>
              </a:srgb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95" name="Group 107">
              <a:extLst>
                <a:ext uri="{FF2B5EF4-FFF2-40B4-BE49-F238E27FC236}">
                  <a16:creationId xmlns:a16="http://schemas.microsoft.com/office/drawing/2014/main" id="{C73038C6-1DCE-4920-B7AC-CC3EBB1DC88E}"/>
                </a:ext>
              </a:extLst>
            </p:cNvPr>
            <p:cNvGrpSpPr/>
            <p:nvPr/>
          </p:nvGrpSpPr>
          <p:grpSpPr>
            <a:xfrm>
              <a:off x="2610883" y="4313565"/>
              <a:ext cx="445190" cy="952684"/>
              <a:chOff x="2617315" y="4626760"/>
              <a:chExt cx="445190" cy="952684"/>
            </a:xfrm>
          </p:grpSpPr>
          <p:sp>
            <p:nvSpPr>
              <p:cNvPr id="96" name="Shape 63">
                <a:extLst>
                  <a:ext uri="{FF2B5EF4-FFF2-40B4-BE49-F238E27FC236}">
                    <a16:creationId xmlns:a16="http://schemas.microsoft.com/office/drawing/2014/main" id="{1D66E084-16FF-4E4D-A08E-FAF79E4B2A25}"/>
                  </a:ext>
                </a:extLst>
              </p:cNvPr>
              <p:cNvSpPr/>
              <p:nvPr/>
            </p:nvSpPr>
            <p:spPr>
              <a:xfrm>
                <a:off x="2617315" y="4626760"/>
                <a:ext cx="444292" cy="952684"/>
              </a:xfrm>
              <a:custGeom>
                <a:avLst/>
                <a:gdLst/>
                <a:ahLst/>
                <a:cxnLst>
                  <a:cxn ang="0">
                    <a:pos x="wd2" y="hd2"/>
                  </a:cxn>
                  <a:cxn ang="5400000">
                    <a:pos x="wd2" y="hd2"/>
                  </a:cxn>
                  <a:cxn ang="10800000">
                    <a:pos x="wd2" y="hd2"/>
                  </a:cxn>
                  <a:cxn ang="16200000">
                    <a:pos x="wd2" y="hd2"/>
                  </a:cxn>
                </a:cxnLst>
                <a:rect l="0" t="0" r="r" b="b"/>
                <a:pathLst>
                  <a:path w="21427" h="21519" extrusionOk="0">
                    <a:moveTo>
                      <a:pt x="17167" y="1832"/>
                    </a:moveTo>
                    <a:lnTo>
                      <a:pt x="21389" y="0"/>
                    </a:lnTo>
                    <a:lnTo>
                      <a:pt x="21427" y="2696"/>
                    </a:lnTo>
                    <a:lnTo>
                      <a:pt x="4364" y="21161"/>
                    </a:lnTo>
                    <a:cubicBezTo>
                      <a:pt x="4087" y="21461"/>
                      <a:pt x="3338" y="21600"/>
                      <a:pt x="2699" y="21471"/>
                    </a:cubicBezTo>
                    <a:lnTo>
                      <a:pt x="763" y="21078"/>
                    </a:lnTo>
                    <a:cubicBezTo>
                      <a:pt x="123" y="20948"/>
                      <a:pt x="-173" y="20597"/>
                      <a:pt x="103" y="20298"/>
                    </a:cubicBezTo>
                    <a:cubicBezTo>
                      <a:pt x="103" y="20298"/>
                      <a:pt x="17167" y="1832"/>
                      <a:pt x="17167" y="1832"/>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97" name="Shape 64">
                <a:extLst>
                  <a:ext uri="{FF2B5EF4-FFF2-40B4-BE49-F238E27FC236}">
                    <a16:creationId xmlns:a16="http://schemas.microsoft.com/office/drawing/2014/main" id="{BAFA6A49-EA58-4E8A-B9BB-882ACBAAE8E0}"/>
                  </a:ext>
                </a:extLst>
              </p:cNvPr>
              <p:cNvSpPr/>
              <p:nvPr/>
            </p:nvSpPr>
            <p:spPr>
              <a:xfrm>
                <a:off x="2617315" y="4626760"/>
                <a:ext cx="443513" cy="941849"/>
              </a:xfrm>
              <a:custGeom>
                <a:avLst/>
                <a:gdLst/>
                <a:ahLst/>
                <a:cxnLst>
                  <a:cxn ang="0">
                    <a:pos x="wd2" y="hd2"/>
                  </a:cxn>
                  <a:cxn ang="5400000">
                    <a:pos x="wd2" y="hd2"/>
                  </a:cxn>
                  <a:cxn ang="10800000">
                    <a:pos x="wd2" y="hd2"/>
                  </a:cxn>
                  <a:cxn ang="16200000">
                    <a:pos x="wd2" y="hd2"/>
                  </a:cxn>
                </a:cxnLst>
                <a:rect l="0" t="0" r="r" b="b"/>
                <a:pathLst>
                  <a:path w="21427" h="21600" extrusionOk="0">
                    <a:moveTo>
                      <a:pt x="17197" y="1860"/>
                    </a:moveTo>
                    <a:lnTo>
                      <a:pt x="21427" y="0"/>
                    </a:lnTo>
                    <a:lnTo>
                      <a:pt x="19248" y="2390"/>
                    </a:lnTo>
                    <a:lnTo>
                      <a:pt x="1735" y="21600"/>
                    </a:lnTo>
                    <a:lnTo>
                      <a:pt x="765" y="21400"/>
                    </a:lnTo>
                    <a:cubicBezTo>
                      <a:pt x="124" y="21269"/>
                      <a:pt x="-173" y="20912"/>
                      <a:pt x="104" y="20609"/>
                    </a:cubicBezTo>
                    <a:cubicBezTo>
                      <a:pt x="104" y="20609"/>
                      <a:pt x="17197" y="1860"/>
                      <a:pt x="17197" y="1860"/>
                    </a:cubicBezTo>
                    <a:close/>
                  </a:path>
                </a:pathLst>
              </a:custGeom>
              <a:solidFill>
                <a:srgbClr val="01010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98" name="Shape 67">
                <a:extLst>
                  <a:ext uri="{FF2B5EF4-FFF2-40B4-BE49-F238E27FC236}">
                    <a16:creationId xmlns:a16="http://schemas.microsoft.com/office/drawing/2014/main" id="{57C482F2-0990-4F52-B2D1-B386C4D66CF0}"/>
                  </a:ext>
                </a:extLst>
              </p:cNvPr>
              <p:cNvSpPr/>
              <p:nvPr/>
            </p:nvSpPr>
            <p:spPr>
              <a:xfrm>
                <a:off x="2647907" y="4626760"/>
                <a:ext cx="414598" cy="873190"/>
              </a:xfrm>
              <a:custGeom>
                <a:avLst/>
                <a:gdLst/>
                <a:ahLst/>
                <a:cxnLst>
                  <a:cxn ang="0">
                    <a:pos x="wd2" y="hd2"/>
                  </a:cxn>
                  <a:cxn ang="5400000">
                    <a:pos x="wd2" y="hd2"/>
                  </a:cxn>
                  <a:cxn ang="10800000">
                    <a:pos x="wd2" y="hd2"/>
                  </a:cxn>
                  <a:cxn ang="16200000">
                    <a:pos x="wd2" y="hd2"/>
                  </a:cxn>
                </a:cxnLst>
                <a:rect l="0" t="0" r="r" b="b"/>
                <a:pathLst>
                  <a:path w="21600" h="21600" extrusionOk="0">
                    <a:moveTo>
                      <a:pt x="16998" y="2006"/>
                    </a:moveTo>
                    <a:lnTo>
                      <a:pt x="21559" y="0"/>
                    </a:lnTo>
                    <a:lnTo>
                      <a:pt x="21600" y="2953"/>
                    </a:lnTo>
                    <a:lnTo>
                      <a:pt x="4603" y="21600"/>
                    </a:lnTo>
                    <a:cubicBezTo>
                      <a:pt x="2846" y="21405"/>
                      <a:pt x="1329" y="21086"/>
                      <a:pt x="0" y="20654"/>
                    </a:cubicBezTo>
                    <a:cubicBezTo>
                      <a:pt x="0" y="20654"/>
                      <a:pt x="16998" y="2006"/>
                      <a:pt x="16998" y="2006"/>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99" name="Shape 68">
                <a:extLst>
                  <a:ext uri="{FF2B5EF4-FFF2-40B4-BE49-F238E27FC236}">
                    <a16:creationId xmlns:a16="http://schemas.microsoft.com/office/drawing/2014/main" id="{CCAC2685-34EB-4CFA-B6A3-E52F7CAC830B}"/>
                  </a:ext>
                </a:extLst>
              </p:cNvPr>
              <p:cNvSpPr/>
              <p:nvPr/>
            </p:nvSpPr>
            <p:spPr>
              <a:xfrm>
                <a:off x="2647907" y="4626760"/>
                <a:ext cx="413815" cy="858239"/>
              </a:xfrm>
              <a:custGeom>
                <a:avLst/>
                <a:gdLst/>
                <a:ahLst/>
                <a:cxnLst>
                  <a:cxn ang="0">
                    <a:pos x="wd2" y="hd2"/>
                  </a:cxn>
                  <a:cxn ang="5400000">
                    <a:pos x="wd2" y="hd2"/>
                  </a:cxn>
                  <a:cxn ang="10800000">
                    <a:pos x="wd2" y="hd2"/>
                  </a:cxn>
                  <a:cxn ang="16200000">
                    <a:pos x="wd2" y="hd2"/>
                  </a:cxn>
                </a:cxnLst>
                <a:rect l="0" t="0" r="r" b="b"/>
                <a:pathLst>
                  <a:path w="21600" h="21600" extrusionOk="0">
                    <a:moveTo>
                      <a:pt x="17030" y="2041"/>
                    </a:moveTo>
                    <a:lnTo>
                      <a:pt x="21600" y="0"/>
                    </a:lnTo>
                    <a:lnTo>
                      <a:pt x="19245" y="2623"/>
                    </a:lnTo>
                    <a:lnTo>
                      <a:pt x="2212" y="21600"/>
                    </a:lnTo>
                    <a:cubicBezTo>
                      <a:pt x="1419" y="21436"/>
                      <a:pt x="685" y="21240"/>
                      <a:pt x="0" y="21014"/>
                    </a:cubicBezTo>
                    <a:cubicBezTo>
                      <a:pt x="0" y="21014"/>
                      <a:pt x="17030" y="2041"/>
                      <a:pt x="17030" y="2041"/>
                    </a:cubicBezTo>
                    <a:close/>
                  </a:path>
                </a:pathLst>
              </a:custGeom>
              <a:solidFill>
                <a:schemeClr val="accent5">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00" name="Shape 69">
                <a:extLst>
                  <a:ext uri="{FF2B5EF4-FFF2-40B4-BE49-F238E27FC236}">
                    <a16:creationId xmlns:a16="http://schemas.microsoft.com/office/drawing/2014/main" id="{3E0D0FD3-C860-4274-A8A4-3EB22C95CD4C}"/>
                  </a:ext>
                </a:extLst>
              </p:cNvPr>
              <p:cNvSpPr/>
              <p:nvPr/>
            </p:nvSpPr>
            <p:spPr>
              <a:xfrm>
                <a:off x="2972654" y="4626760"/>
                <a:ext cx="88346" cy="119346"/>
              </a:xfrm>
              <a:custGeom>
                <a:avLst/>
                <a:gdLst/>
                <a:ahLst/>
                <a:cxnLst>
                  <a:cxn ang="0">
                    <a:pos x="wd2" y="hd2"/>
                  </a:cxn>
                  <a:cxn ang="5400000">
                    <a:pos x="wd2" y="hd2"/>
                  </a:cxn>
                  <a:cxn ang="10800000">
                    <a:pos x="wd2" y="hd2"/>
                  </a:cxn>
                  <a:cxn ang="16200000">
                    <a:pos x="wd2" y="hd2"/>
                  </a:cxn>
                </a:cxnLst>
                <a:rect l="0" t="0" r="r" b="b"/>
                <a:pathLst>
                  <a:path w="21600" h="21600" extrusionOk="0">
                    <a:moveTo>
                      <a:pt x="0" y="14680"/>
                    </a:moveTo>
                    <a:lnTo>
                      <a:pt x="21407" y="0"/>
                    </a:lnTo>
                    <a:lnTo>
                      <a:pt x="21600" y="21600"/>
                    </a:lnTo>
                    <a:cubicBezTo>
                      <a:pt x="17892" y="20973"/>
                      <a:pt x="14124" y="20065"/>
                      <a:pt x="10377" y="18865"/>
                    </a:cubicBezTo>
                    <a:cubicBezTo>
                      <a:pt x="6630" y="17665"/>
                      <a:pt x="3155" y="16252"/>
                      <a:pt x="0" y="14680"/>
                    </a:cubicBezTo>
                    <a:close/>
                  </a:path>
                </a:pathLst>
              </a:custGeom>
              <a:solidFill>
                <a:srgbClr val="FFFFFF">
                  <a:alpha val="5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01" name="Shape 71">
                <a:extLst>
                  <a:ext uri="{FF2B5EF4-FFF2-40B4-BE49-F238E27FC236}">
                    <a16:creationId xmlns:a16="http://schemas.microsoft.com/office/drawing/2014/main" id="{D4B1CCF8-31B3-4E6E-ADED-0B9F88F0966A}"/>
                  </a:ext>
                </a:extLst>
              </p:cNvPr>
              <p:cNvSpPr/>
              <p:nvPr/>
            </p:nvSpPr>
            <p:spPr>
              <a:xfrm>
                <a:off x="3031485" y="4626760"/>
                <a:ext cx="29203" cy="39432"/>
              </a:xfrm>
              <a:custGeom>
                <a:avLst/>
                <a:gdLst/>
                <a:ahLst/>
                <a:cxnLst>
                  <a:cxn ang="0">
                    <a:pos x="wd2" y="hd2"/>
                  </a:cxn>
                  <a:cxn ang="5400000">
                    <a:pos x="wd2" y="hd2"/>
                  </a:cxn>
                  <a:cxn ang="10800000">
                    <a:pos x="wd2" y="hd2"/>
                  </a:cxn>
                  <a:cxn ang="16200000">
                    <a:pos x="wd2" y="hd2"/>
                  </a:cxn>
                </a:cxnLst>
                <a:rect l="0" t="0" r="r" b="b"/>
                <a:pathLst>
                  <a:path w="21600" h="21600" extrusionOk="0">
                    <a:moveTo>
                      <a:pt x="0" y="14681"/>
                    </a:moveTo>
                    <a:lnTo>
                      <a:pt x="21403" y="0"/>
                    </a:lnTo>
                    <a:lnTo>
                      <a:pt x="21600" y="21600"/>
                    </a:lnTo>
                    <a:cubicBezTo>
                      <a:pt x="17892" y="20973"/>
                      <a:pt x="14117" y="20061"/>
                      <a:pt x="10378" y="18867"/>
                    </a:cubicBezTo>
                    <a:cubicBezTo>
                      <a:pt x="6635" y="17665"/>
                      <a:pt x="3156" y="16250"/>
                      <a:pt x="0" y="14681"/>
                    </a:cubicBezTo>
                    <a:close/>
                  </a:path>
                </a:pathLst>
              </a:custGeom>
              <a:solidFill>
                <a:schemeClr val="bg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pic>
        <p:nvPicPr>
          <p:cNvPr id="2" name="图片 1">
            <a:extLst>
              <a:ext uri="{FF2B5EF4-FFF2-40B4-BE49-F238E27FC236}">
                <a16:creationId xmlns:a16="http://schemas.microsoft.com/office/drawing/2014/main" id="{64C430C1-201D-4BD4-9104-679B36026BD1}"/>
              </a:ext>
            </a:extLst>
          </p:cNvPr>
          <p:cNvPicPr>
            <a:picLocks noChangeAspect="1"/>
          </p:cNvPicPr>
          <p:nvPr/>
        </p:nvPicPr>
        <p:blipFill>
          <a:blip r:embed="rId3"/>
          <a:stretch>
            <a:fillRect/>
          </a:stretch>
        </p:blipFill>
        <p:spPr>
          <a:xfrm>
            <a:off x="10075097" y="2647322"/>
            <a:ext cx="914479" cy="1828959"/>
          </a:xfrm>
          <a:prstGeom prst="rect">
            <a:avLst/>
          </a:prstGeom>
        </p:spPr>
      </p:pic>
    </p:spTree>
    <p:extLst>
      <p:ext uri="{BB962C8B-B14F-4D97-AF65-F5344CB8AC3E}">
        <p14:creationId xmlns:p14="http://schemas.microsoft.com/office/powerpoint/2010/main" val="222298599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animEffect transition="in" filter="fade">
                                      <p:cBhvr>
                                        <p:cTn id="24" dur="500"/>
                                        <p:tgtEl>
                                          <p:spTgt spid="7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p:cTn id="32" dur="500" fill="hold"/>
                                        <p:tgtEl>
                                          <p:spTgt spid="74"/>
                                        </p:tgtEl>
                                        <p:attrNameLst>
                                          <p:attrName>ppt_w</p:attrName>
                                        </p:attrNameLst>
                                      </p:cBhvr>
                                      <p:tavLst>
                                        <p:tav tm="0">
                                          <p:val>
                                            <p:fltVal val="0"/>
                                          </p:val>
                                        </p:tav>
                                        <p:tav tm="100000">
                                          <p:val>
                                            <p:strVal val="#ppt_w"/>
                                          </p:val>
                                        </p:tav>
                                      </p:tavLst>
                                    </p:anim>
                                    <p:anim calcmode="lin" valueType="num">
                                      <p:cBhvr>
                                        <p:cTn id="33" dur="500" fill="hold"/>
                                        <p:tgtEl>
                                          <p:spTgt spid="74"/>
                                        </p:tgtEl>
                                        <p:attrNameLst>
                                          <p:attrName>ppt_h</p:attrName>
                                        </p:attrNameLst>
                                      </p:cBhvr>
                                      <p:tavLst>
                                        <p:tav tm="0">
                                          <p:val>
                                            <p:fltVal val="0"/>
                                          </p:val>
                                        </p:tav>
                                        <p:tav tm="100000">
                                          <p:val>
                                            <p:strVal val="#ppt_h"/>
                                          </p:val>
                                        </p:tav>
                                      </p:tavLst>
                                    </p:anim>
                                    <p:animEffect transition="in" filter="fade">
                                      <p:cBhvr>
                                        <p:cTn id="34" dur="500"/>
                                        <p:tgtEl>
                                          <p:spTgt spid="7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Effect transition="in" filter="fade">
                                      <p:cBhvr>
                                        <p:cTn id="39" dur="500"/>
                                        <p:tgtEl>
                                          <p:spTgt spid="3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5"/>
                                        </p:tgtEl>
                                        <p:attrNameLst>
                                          <p:attrName>style.visibility</p:attrName>
                                        </p:attrNameLst>
                                      </p:cBhvr>
                                      <p:to>
                                        <p:strVal val="visible"/>
                                      </p:to>
                                    </p:set>
                                    <p:anim calcmode="lin" valueType="num">
                                      <p:cBhvr>
                                        <p:cTn id="42" dur="500" fill="hold"/>
                                        <p:tgtEl>
                                          <p:spTgt spid="75"/>
                                        </p:tgtEl>
                                        <p:attrNameLst>
                                          <p:attrName>ppt_w</p:attrName>
                                        </p:attrNameLst>
                                      </p:cBhvr>
                                      <p:tavLst>
                                        <p:tav tm="0">
                                          <p:val>
                                            <p:fltVal val="0"/>
                                          </p:val>
                                        </p:tav>
                                        <p:tav tm="100000">
                                          <p:val>
                                            <p:strVal val="#ppt_w"/>
                                          </p:val>
                                        </p:tav>
                                      </p:tavLst>
                                    </p:anim>
                                    <p:anim calcmode="lin" valueType="num">
                                      <p:cBhvr>
                                        <p:cTn id="43" dur="500" fill="hold"/>
                                        <p:tgtEl>
                                          <p:spTgt spid="75"/>
                                        </p:tgtEl>
                                        <p:attrNameLst>
                                          <p:attrName>ppt_h</p:attrName>
                                        </p:attrNameLst>
                                      </p:cBhvr>
                                      <p:tavLst>
                                        <p:tav tm="0">
                                          <p:val>
                                            <p:fltVal val="0"/>
                                          </p:val>
                                        </p:tav>
                                        <p:tav tm="100000">
                                          <p:val>
                                            <p:strVal val="#ppt_h"/>
                                          </p:val>
                                        </p:tav>
                                      </p:tavLst>
                                    </p:anim>
                                    <p:animEffect transition="in" filter="fade">
                                      <p:cBhvr>
                                        <p:cTn id="44" dur="500"/>
                                        <p:tgtEl>
                                          <p:spTgt spid="75"/>
                                        </p:tgtEl>
                                      </p:cBhvr>
                                    </p:animEffect>
                                  </p:childTnLst>
                                </p:cTn>
                              </p:par>
                              <p:par>
                                <p:cTn id="45" presetID="12" presetClass="entr" presetSubtype="2"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anim calcmode="lin" valueType="num">
                                      <p:cBhvr additive="base">
                                        <p:cTn id="47" dur="500"/>
                                        <p:tgtEl>
                                          <p:spTgt spid="91"/>
                                        </p:tgtEl>
                                        <p:attrNameLst>
                                          <p:attrName>ppt_x</p:attrName>
                                        </p:attrNameLst>
                                      </p:cBhvr>
                                      <p:tavLst>
                                        <p:tav tm="0">
                                          <p:val>
                                            <p:strVal val="#ppt_x+#ppt_w*1.125000"/>
                                          </p:val>
                                        </p:tav>
                                        <p:tav tm="100000">
                                          <p:val>
                                            <p:strVal val="#ppt_x"/>
                                          </p:val>
                                        </p:tav>
                                      </p:tavLst>
                                    </p:anim>
                                    <p:animEffect transition="in" filter="wipe(left)">
                                      <p:cBhvr>
                                        <p:cTn id="48" dur="500"/>
                                        <p:tgtEl>
                                          <p:spTgt spid="91"/>
                                        </p:tgtEl>
                                      </p:cBhvr>
                                    </p:animEffect>
                                  </p:childTnLst>
                                </p:cTn>
                              </p:par>
                              <p:par>
                                <p:cTn id="49" presetID="12" presetClass="entr" presetSubtype="2"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anim calcmode="lin" valueType="num">
                                      <p:cBhvr additive="base">
                                        <p:cTn id="51" dur="500"/>
                                        <p:tgtEl>
                                          <p:spTgt spid="94"/>
                                        </p:tgtEl>
                                        <p:attrNameLst>
                                          <p:attrName>ppt_x</p:attrName>
                                        </p:attrNameLst>
                                      </p:cBhvr>
                                      <p:tavLst>
                                        <p:tav tm="0">
                                          <p:val>
                                            <p:strVal val="#ppt_x+#ppt_w*1.125000"/>
                                          </p:val>
                                        </p:tav>
                                        <p:tav tm="100000">
                                          <p:val>
                                            <p:strVal val="#ppt_x"/>
                                          </p:val>
                                        </p:tav>
                                      </p:tavLst>
                                    </p:anim>
                                    <p:animEffect transition="in" filter="wipe(left)">
                                      <p:cBhvr>
                                        <p:cTn id="52" dur="500"/>
                                        <p:tgtEl>
                                          <p:spTgt spid="94"/>
                                        </p:tgtEl>
                                      </p:cBhvr>
                                    </p:animEffect>
                                  </p:childTnLst>
                                </p:cTn>
                              </p:par>
                            </p:childTnLst>
                          </p:cTn>
                        </p:par>
                        <p:par>
                          <p:cTn id="53" fill="hold">
                            <p:stCondLst>
                              <p:cond delay="5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68"/>
                                        </p:tgtEl>
                                        <p:attrNameLst>
                                          <p:attrName>style.visibility</p:attrName>
                                        </p:attrNameLst>
                                      </p:cBhvr>
                                      <p:to>
                                        <p:strVal val="visible"/>
                                      </p:to>
                                    </p:set>
                                    <p:anim calcmode="lin" valueType="num">
                                      <p:cBhvr>
                                        <p:cTn id="56"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68"/>
                                        </p:tgtEl>
                                        <p:attrNameLst>
                                          <p:attrName>ppt_y</p:attrName>
                                        </p:attrNameLst>
                                      </p:cBhvr>
                                      <p:tavLst>
                                        <p:tav tm="0">
                                          <p:val>
                                            <p:strVal val="#ppt_y"/>
                                          </p:val>
                                        </p:tav>
                                        <p:tav tm="100000">
                                          <p:val>
                                            <p:strVal val="#ppt_y"/>
                                          </p:val>
                                        </p:tav>
                                      </p:tavLst>
                                    </p:anim>
                                    <p:anim calcmode="lin" valueType="num">
                                      <p:cBhvr>
                                        <p:cTn id="58"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68"/>
                                        </p:tgtEl>
                                      </p:cBhvr>
                                    </p:animEffect>
                                  </p:childTnLst>
                                </p:cTn>
                              </p:par>
                              <p:par>
                                <p:cTn id="61" presetID="12" presetClass="entr" presetSubtype="8"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 calcmode="lin" valueType="num">
                                      <p:cBhvr additive="base">
                                        <p:cTn id="63" dur="500"/>
                                        <p:tgtEl>
                                          <p:spTgt spid="69"/>
                                        </p:tgtEl>
                                        <p:attrNameLst>
                                          <p:attrName>ppt_x</p:attrName>
                                        </p:attrNameLst>
                                      </p:cBhvr>
                                      <p:tavLst>
                                        <p:tav tm="0">
                                          <p:val>
                                            <p:strVal val="#ppt_x-#ppt_w*1.125000"/>
                                          </p:val>
                                        </p:tav>
                                        <p:tav tm="100000">
                                          <p:val>
                                            <p:strVal val="#ppt_x"/>
                                          </p:val>
                                        </p:tav>
                                      </p:tavLst>
                                    </p:anim>
                                    <p:animEffect transition="in" filter="wipe(right)">
                                      <p:cBhvr>
                                        <p:cTn id="6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74" grpId="0"/>
      <p:bldP spid="75" grpId="0"/>
      <p:bldP spid="76" grpId="0"/>
      <p:bldP spid="77" grpId="0"/>
      <p:bldP spid="91" grpId="0" animBg="1"/>
      <p:bldP spid="94"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656980" y="-28371"/>
            <a:ext cx="1090069" cy="3100177"/>
            <a:chOff x="693612" y="-428263"/>
            <a:chExt cx="1045159" cy="2972458"/>
          </a:xfrm>
        </p:grpSpPr>
        <p:grpSp>
          <p:nvGrpSpPr>
            <p:cNvPr id="18" name="组合 17"/>
            <p:cNvGrpSpPr/>
            <p:nvPr/>
          </p:nvGrpSpPr>
          <p:grpSpPr>
            <a:xfrm>
              <a:off x="693612" y="1462555"/>
              <a:ext cx="1045159" cy="1081640"/>
              <a:chOff x="-5944343" y="-364331"/>
              <a:chExt cx="1819275" cy="1882776"/>
            </a:xfrm>
          </p:grpSpPr>
          <p:sp>
            <p:nvSpPr>
              <p:cNvPr id="20"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9" name="直接连接符 18"/>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2746652" y="4067098"/>
            <a:ext cx="6924040" cy="830997"/>
          </a:xfrm>
          <a:prstGeom prst="rect">
            <a:avLst/>
          </a:prstGeom>
          <a:noFill/>
        </p:spPr>
        <p:txBody>
          <a:bodyPr wrap="square" lIns="91440" tIns="45720" rIns="91440" bIns="45720" rtlCol="0">
            <a:spAutoFit/>
          </a:bodyPr>
          <a:lstStyle/>
          <a:p>
            <a:pPr algn="ctr"/>
            <a:r>
              <a:rPr lang="zh-CN" altLang="en-US" sz="4800" dirty="0">
                <a:cs typeface="+mn-ea"/>
                <a:sym typeface="+mn-lt"/>
              </a:rPr>
              <a:t>参数选择</a:t>
            </a:r>
          </a:p>
        </p:txBody>
      </p:sp>
      <p:sp>
        <p:nvSpPr>
          <p:cNvPr id="30" name="文本框 36"/>
          <p:cNvSpPr txBox="1"/>
          <p:nvPr/>
        </p:nvSpPr>
        <p:spPr>
          <a:xfrm>
            <a:off x="3635335" y="4963394"/>
            <a:ext cx="5146675" cy="327526"/>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000"/>
              </a:lnSpc>
            </a:pPr>
            <a:r>
              <a:rPr lang="zh-CN" altLang="en-US" sz="1333" dirty="0">
                <a:solidFill>
                  <a:schemeClr val="tx2">
                    <a:lumMod val="75000"/>
                  </a:schemeClr>
                </a:solidFill>
                <a:cs typeface="+mn-ea"/>
                <a:sym typeface="+mn-lt"/>
              </a:rPr>
              <a:t>相关的参数含义详见项目文档</a:t>
            </a:r>
          </a:p>
        </p:txBody>
      </p:sp>
      <p:sp>
        <p:nvSpPr>
          <p:cNvPr id="31" name="文本框 11"/>
          <p:cNvSpPr txBox="1"/>
          <p:nvPr/>
        </p:nvSpPr>
        <p:spPr>
          <a:xfrm>
            <a:off x="4040942" y="3106634"/>
            <a:ext cx="4335463" cy="830997"/>
          </a:xfrm>
          <a:prstGeom prst="rect">
            <a:avLst/>
          </a:prstGeom>
          <a:noFill/>
        </p:spPr>
        <p:txBody>
          <a:bodyPr wrap="square" lIns="91440" tIns="45720" rIns="91440" bIns="45720" rtlCol="0">
            <a:spAutoFit/>
          </a:bodyPr>
          <a:lstStyle/>
          <a:p>
            <a:pPr algn="ctr"/>
            <a:r>
              <a:rPr lang="en-US" altLang="zh-CN" sz="4800" dirty="0">
                <a:solidFill>
                  <a:schemeClr val="accent2"/>
                </a:solidFill>
                <a:cs typeface="+mn-ea"/>
                <a:sym typeface="+mn-lt"/>
              </a:rPr>
              <a:t>PART 02</a:t>
            </a:r>
            <a:endParaRPr lang="zh-CN" altLang="en-US" sz="4800" dirty="0">
              <a:solidFill>
                <a:schemeClr val="accent2"/>
              </a:solidFill>
              <a:cs typeface="+mn-ea"/>
              <a:sym typeface="+mn-lt"/>
            </a:endParaRPr>
          </a:p>
        </p:txBody>
      </p:sp>
    </p:spTree>
    <p:extLst>
      <p:ext uri="{BB962C8B-B14F-4D97-AF65-F5344CB8AC3E}">
        <p14:creationId xmlns:p14="http://schemas.microsoft.com/office/powerpoint/2010/main" val="3515105261"/>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23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23000">
                                          <p:cBhvr additive="base">
                                            <p:cTn id="7" dur="600" fill="hold"/>
                                            <p:tgtEl>
                                              <p:spTgt spid="17"/>
                                            </p:tgtEl>
                                            <p:attrNameLst>
                                              <p:attrName>ppt_x</p:attrName>
                                            </p:attrNameLst>
                                          </p:cBhvr>
                                          <p:tavLst>
                                            <p:tav tm="0">
                                              <p:val>
                                                <p:strVal val="#ppt_x"/>
                                              </p:val>
                                            </p:tav>
                                            <p:tav tm="100000">
                                              <p:val>
                                                <p:strVal val="#ppt_x"/>
                                              </p:val>
                                            </p:tav>
                                          </p:tavLst>
                                        </p:anim>
                                        <p:anim calcmode="lin" valueType="num" p14:bounceEnd="23000">
                                          <p:cBhvr additive="base">
                                            <p:cTn id="8" dur="6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9"/>
                                            </p:tgtEl>
                                          </p:cBhvr>
                                        </p:animEffect>
                                      </p:childTnLst>
                                    </p:cTn>
                                  </p:par>
                                </p:childTnLst>
                              </p:cTn>
                            </p:par>
                            <p:par>
                              <p:cTn id="21" fill="hold">
                                <p:stCondLst>
                                  <p:cond delay="1750"/>
                                </p:stCondLst>
                                <p:childTnLst>
                                  <p:par>
                                    <p:cTn id="22" presetID="42"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600" fill="hold"/>
                                            <p:tgtEl>
                                              <p:spTgt spid="17"/>
                                            </p:tgtEl>
                                            <p:attrNameLst>
                                              <p:attrName>ppt_x</p:attrName>
                                            </p:attrNameLst>
                                          </p:cBhvr>
                                          <p:tavLst>
                                            <p:tav tm="0">
                                              <p:val>
                                                <p:strVal val="#ppt_x"/>
                                              </p:val>
                                            </p:tav>
                                            <p:tav tm="100000">
                                              <p:val>
                                                <p:strVal val="#ppt_x"/>
                                              </p:val>
                                            </p:tav>
                                          </p:tavLst>
                                        </p:anim>
                                        <p:anim calcmode="lin" valueType="num">
                                          <p:cBhvr additive="base">
                                            <p:cTn id="8" dur="6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9"/>
                                            </p:tgtEl>
                                          </p:cBhvr>
                                        </p:animEffect>
                                      </p:childTnLst>
                                    </p:cTn>
                                  </p:par>
                                </p:childTnLst>
                              </p:cTn>
                            </p:par>
                            <p:par>
                              <p:cTn id="21" fill="hold">
                                <p:stCondLst>
                                  <p:cond delay="1750"/>
                                </p:stCondLst>
                                <p:childTnLst>
                                  <p:par>
                                    <p:cTn id="22" presetID="42"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827127" y="2596991"/>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39" name="Rectangle 38"/>
          <p:cNvSpPr/>
          <p:nvPr/>
        </p:nvSpPr>
        <p:spPr>
          <a:xfrm>
            <a:off x="6769680" y="4430883"/>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40" name="Rectangle 39"/>
          <p:cNvSpPr/>
          <p:nvPr/>
        </p:nvSpPr>
        <p:spPr>
          <a:xfrm>
            <a:off x="6727149" y="2551468"/>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74" name="TextBox 73"/>
          <p:cNvSpPr txBox="1"/>
          <p:nvPr/>
        </p:nvSpPr>
        <p:spPr>
          <a:xfrm>
            <a:off x="5903350" y="4991176"/>
            <a:ext cx="6675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rPr>
              <a:t>13%</a:t>
            </a:r>
          </a:p>
        </p:txBody>
      </p:sp>
      <p:sp>
        <p:nvSpPr>
          <p:cNvPr id="75" name="TextBox 74"/>
          <p:cNvSpPr txBox="1"/>
          <p:nvPr/>
        </p:nvSpPr>
        <p:spPr>
          <a:xfrm>
            <a:off x="4403919" y="3831994"/>
            <a:ext cx="572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rPr>
              <a:t>8%</a:t>
            </a:r>
          </a:p>
        </p:txBody>
      </p:sp>
      <p:sp>
        <p:nvSpPr>
          <p:cNvPr id="76" name="TextBox 75"/>
          <p:cNvSpPr txBox="1"/>
          <p:nvPr/>
        </p:nvSpPr>
        <p:spPr>
          <a:xfrm>
            <a:off x="5507667" y="2228952"/>
            <a:ext cx="7336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FEFE"/>
                </a:solidFill>
                <a:effectLst/>
                <a:uLnTx/>
                <a:uFillTx/>
                <a:latin typeface="Agency FB"/>
                <a:ea typeface="方正细谭黑简体"/>
                <a:cs typeface="+mn-ea"/>
                <a:sym typeface="+mn-lt"/>
              </a:rPr>
              <a:t>10%</a:t>
            </a:r>
            <a:endPar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endParaRPr>
          </a:p>
        </p:txBody>
      </p:sp>
      <p:sp>
        <p:nvSpPr>
          <p:cNvPr id="77" name="TextBox 76"/>
          <p:cNvSpPr txBox="1"/>
          <p:nvPr/>
        </p:nvSpPr>
        <p:spPr>
          <a:xfrm>
            <a:off x="7218460" y="3299939"/>
            <a:ext cx="572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FEFE"/>
                </a:solidFill>
                <a:effectLst/>
                <a:uLnTx/>
                <a:uFillTx/>
                <a:latin typeface="Agency FB"/>
                <a:ea typeface="方正细谭黑简体"/>
                <a:cs typeface="+mn-ea"/>
                <a:sym typeface="+mn-lt"/>
              </a:rPr>
              <a:t>5%</a:t>
            </a:r>
            <a:endPar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endParaRPr>
          </a:p>
        </p:txBody>
      </p:sp>
      <p:sp>
        <p:nvSpPr>
          <p:cNvPr id="91" name="Freeform 90"/>
          <p:cNvSpPr/>
          <p:nvPr/>
        </p:nvSpPr>
        <p:spPr>
          <a:xfrm>
            <a:off x="8373660" y="5101485"/>
            <a:ext cx="727294" cy="459344"/>
          </a:xfrm>
          <a:custGeom>
            <a:avLst/>
            <a:gdLst>
              <a:gd name="connsiteX0" fmla="*/ 0 w 1010093"/>
              <a:gd name="connsiteY0" fmla="*/ 308344 h 637953"/>
              <a:gd name="connsiteX1" fmla="*/ 287079 w 1010093"/>
              <a:gd name="connsiteY1" fmla="*/ 637953 h 637953"/>
              <a:gd name="connsiteX2" fmla="*/ 1010093 w 1010093"/>
              <a:gd name="connsiteY2" fmla="*/ 0 h 637953"/>
            </a:gdLst>
            <a:ahLst/>
            <a:cxnLst>
              <a:cxn ang="0">
                <a:pos x="connsiteX0" y="connsiteY0"/>
              </a:cxn>
              <a:cxn ang="0">
                <a:pos x="connsiteX1" y="connsiteY1"/>
              </a:cxn>
              <a:cxn ang="0">
                <a:pos x="connsiteX2" y="connsiteY2"/>
              </a:cxn>
            </a:cxnLst>
            <a:rect l="l" t="t" r="r" b="b"/>
            <a:pathLst>
              <a:path w="1010093" h="637953">
                <a:moveTo>
                  <a:pt x="0" y="308344"/>
                </a:moveTo>
                <a:lnTo>
                  <a:pt x="287079" y="637953"/>
                </a:lnTo>
                <a:lnTo>
                  <a:pt x="1010093" y="0"/>
                </a:lnTo>
              </a:path>
            </a:pathLst>
          </a:custGeom>
          <a:noFill/>
          <a:ln w="190500">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gency FB"/>
              <a:ea typeface="方正细谭黑简体"/>
              <a:cs typeface="+mn-ea"/>
              <a:sym typeface="+mn-lt"/>
            </a:endParaRPr>
          </a:p>
        </p:txBody>
      </p:sp>
      <p:sp>
        <p:nvSpPr>
          <p:cNvPr id="94" name="TextBox 93"/>
          <p:cNvSpPr txBox="1"/>
          <p:nvPr/>
        </p:nvSpPr>
        <p:spPr>
          <a:xfrm>
            <a:off x="1592294" y="2620041"/>
            <a:ext cx="9007412" cy="868892"/>
          </a:xfrm>
          <a:prstGeom prst="rect">
            <a:avLst/>
          </a:prstGeom>
          <a:noFill/>
        </p:spPr>
        <p:txBody>
          <a:bodyPr wrap="square" numCol="1" spcCol="45720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noProof="0" dirty="0">
                <a:solidFill>
                  <a:srgbClr val="000000"/>
                </a:solidFill>
                <a:latin typeface="Agency FB"/>
                <a:ea typeface="方正细谭黑简体"/>
                <a:cs typeface="+mn-ea"/>
                <a:sym typeface="+mn-lt"/>
              </a:rPr>
              <a:t>训练采用金字塔网络（</a:t>
            </a:r>
            <a:r>
              <a:rPr lang="en-US" altLang="zh-CN" noProof="0" dirty="0">
                <a:solidFill>
                  <a:srgbClr val="000000"/>
                </a:solidFill>
                <a:latin typeface="Agency FB"/>
                <a:ea typeface="方正细谭黑简体"/>
                <a:cs typeface="+mn-ea"/>
                <a:sym typeface="+mn-lt"/>
              </a:rPr>
              <a:t>depth</a:t>
            </a:r>
            <a:r>
              <a:rPr lang="zh-CN" altLang="en-US" dirty="0">
                <a:solidFill>
                  <a:srgbClr val="000000"/>
                </a:solidFill>
                <a:latin typeface="Agency FB"/>
                <a:ea typeface="方正细谭黑简体"/>
                <a:cs typeface="+mn-ea"/>
                <a:sym typeface="+mn-lt"/>
              </a:rPr>
              <a:t>为</a:t>
            </a:r>
            <a:r>
              <a:rPr lang="en-US" altLang="zh-CN" dirty="0">
                <a:solidFill>
                  <a:srgbClr val="000000"/>
                </a:solidFill>
                <a:latin typeface="Agency FB"/>
                <a:ea typeface="方正细谭黑简体"/>
                <a:cs typeface="+mn-ea"/>
                <a:sym typeface="+mn-lt"/>
              </a:rPr>
              <a:t>100</a:t>
            </a:r>
            <a:r>
              <a:rPr lang="zh-CN" altLang="en-US" dirty="0">
                <a:solidFill>
                  <a:srgbClr val="000000"/>
                </a:solidFill>
                <a:latin typeface="Agency FB"/>
                <a:ea typeface="方正细谭黑简体"/>
                <a:cs typeface="+mn-ea"/>
                <a:sym typeface="+mn-lt"/>
              </a:rPr>
              <a:t>，</a:t>
            </a:r>
            <a:r>
              <a:rPr lang="en-US" altLang="zh-CN" dirty="0">
                <a:solidFill>
                  <a:srgbClr val="000000"/>
                </a:solidFill>
                <a:latin typeface="Agency FB"/>
                <a:ea typeface="方正细谭黑简体"/>
                <a:cs typeface="+mn-ea"/>
                <a:sym typeface="+mn-lt"/>
              </a:rPr>
              <a:t>alpha</a:t>
            </a:r>
            <a:r>
              <a:rPr lang="zh-CN" altLang="en-US" dirty="0">
                <a:solidFill>
                  <a:srgbClr val="000000"/>
                </a:solidFill>
                <a:latin typeface="Agency FB"/>
                <a:ea typeface="方正细谭黑简体"/>
                <a:cs typeface="+mn-ea"/>
                <a:sym typeface="+mn-lt"/>
              </a:rPr>
              <a:t>为</a:t>
            </a:r>
            <a:r>
              <a:rPr lang="en-US" altLang="zh-CN" dirty="0">
                <a:solidFill>
                  <a:srgbClr val="000000"/>
                </a:solidFill>
                <a:latin typeface="Agency FB"/>
                <a:ea typeface="方正细谭黑简体"/>
                <a:cs typeface="+mn-ea"/>
                <a:sym typeface="+mn-lt"/>
              </a:rPr>
              <a:t>120</a:t>
            </a:r>
            <a:r>
              <a:rPr lang="zh-CN" altLang="en-US" noProof="0" dirty="0">
                <a:solidFill>
                  <a:srgbClr val="000000"/>
                </a:solidFill>
                <a:latin typeface="Agency FB"/>
                <a:ea typeface="方正细谭黑简体"/>
                <a:cs typeface="+mn-ea"/>
                <a:sym typeface="+mn-lt"/>
              </a:rPr>
              <a:t>），批量为</a:t>
            </a:r>
            <a:r>
              <a:rPr lang="en-US" altLang="zh-CN" noProof="0" dirty="0">
                <a:solidFill>
                  <a:srgbClr val="000000"/>
                </a:solidFill>
                <a:latin typeface="Agency FB"/>
                <a:ea typeface="方正细谭黑简体"/>
                <a:cs typeface="+mn-ea"/>
                <a:sym typeface="+mn-lt"/>
              </a:rPr>
              <a:t>32</a:t>
            </a:r>
            <a:r>
              <a:rPr lang="zh-CN" altLang="en-US" noProof="0" dirty="0">
                <a:solidFill>
                  <a:srgbClr val="000000"/>
                </a:solidFill>
                <a:latin typeface="Agency FB"/>
                <a:ea typeface="方正细谭黑简体"/>
                <a:cs typeface="+mn-ea"/>
                <a:sym typeface="+mn-lt"/>
              </a:rPr>
              <a:t>个，训练周期为</a:t>
            </a:r>
            <a:r>
              <a:rPr lang="en-US" altLang="zh-CN" dirty="0">
                <a:solidFill>
                  <a:srgbClr val="000000"/>
                </a:solidFill>
                <a:latin typeface="Agency FB"/>
                <a:ea typeface="方正细谭黑简体"/>
                <a:cs typeface="+mn-ea"/>
                <a:sym typeface="+mn-lt"/>
              </a:rPr>
              <a:t>36</a:t>
            </a:r>
            <a:r>
              <a:rPr lang="zh-CN" altLang="en-US" dirty="0">
                <a:solidFill>
                  <a:srgbClr val="000000"/>
                </a:solidFill>
                <a:latin typeface="Agency FB"/>
                <a:ea typeface="方正细谭黑简体"/>
                <a:cs typeface="+mn-ea"/>
                <a:sym typeface="+mn-lt"/>
              </a:rPr>
              <a:t>。学习速率从</a:t>
            </a:r>
            <a:r>
              <a:rPr lang="en-US" altLang="zh-CN" dirty="0">
                <a:solidFill>
                  <a:srgbClr val="000000"/>
                </a:solidFill>
                <a:latin typeface="Agency FB"/>
                <a:ea typeface="方正细谭黑简体"/>
                <a:cs typeface="+mn-ea"/>
                <a:sym typeface="+mn-lt"/>
              </a:rPr>
              <a:t>0.25</a:t>
            </a:r>
            <a:r>
              <a:rPr lang="zh-CN" altLang="en-US" dirty="0">
                <a:solidFill>
                  <a:srgbClr val="000000"/>
                </a:solidFill>
                <a:latin typeface="Agency FB"/>
                <a:ea typeface="方正细谭黑简体"/>
                <a:cs typeface="+mn-ea"/>
                <a:sym typeface="+mn-lt"/>
              </a:rPr>
              <a:t>开始，在</a:t>
            </a:r>
            <a:r>
              <a:rPr lang="en-US" altLang="zh-CN" dirty="0">
                <a:solidFill>
                  <a:srgbClr val="000000"/>
                </a:solidFill>
                <a:latin typeface="Agency FB"/>
                <a:ea typeface="方正细谭黑简体"/>
                <a:cs typeface="+mn-ea"/>
                <a:sym typeface="+mn-lt"/>
              </a:rPr>
              <a:t>18</a:t>
            </a:r>
            <a:r>
              <a:rPr lang="zh-CN" altLang="en-US" dirty="0">
                <a:solidFill>
                  <a:srgbClr val="000000"/>
                </a:solidFill>
                <a:latin typeface="Agency FB"/>
                <a:ea typeface="方正细谭黑简体"/>
                <a:cs typeface="+mn-ea"/>
                <a:sym typeface="+mn-lt"/>
              </a:rPr>
              <a:t>和</a:t>
            </a:r>
            <a:r>
              <a:rPr lang="en-US" altLang="zh-CN" dirty="0">
                <a:solidFill>
                  <a:srgbClr val="000000"/>
                </a:solidFill>
                <a:latin typeface="Agency FB"/>
                <a:ea typeface="方正细谭黑简体"/>
                <a:cs typeface="+mn-ea"/>
                <a:sym typeface="+mn-lt"/>
              </a:rPr>
              <a:t>27</a:t>
            </a:r>
            <a:r>
              <a:rPr lang="zh-CN" altLang="en-US" dirty="0">
                <a:solidFill>
                  <a:srgbClr val="000000"/>
                </a:solidFill>
                <a:latin typeface="Agency FB"/>
                <a:ea typeface="方正细谭黑简体"/>
                <a:cs typeface="+mn-ea"/>
                <a:sym typeface="+mn-lt"/>
              </a:rPr>
              <a:t>世代衰减</a:t>
            </a:r>
            <a:r>
              <a:rPr lang="en-US" altLang="zh-CN" dirty="0">
                <a:solidFill>
                  <a:srgbClr val="000000"/>
                </a:solidFill>
                <a:latin typeface="Agency FB"/>
                <a:ea typeface="方正细谭黑简体"/>
                <a:cs typeface="+mn-ea"/>
                <a:sym typeface="+mn-lt"/>
              </a:rPr>
              <a:t>0.1</a:t>
            </a:r>
            <a:r>
              <a:rPr lang="zh-CN" altLang="en-US" dirty="0">
                <a:solidFill>
                  <a:srgbClr val="000000"/>
                </a:solidFill>
                <a:latin typeface="Agency FB"/>
                <a:ea typeface="方正细谭黑简体"/>
                <a:cs typeface="+mn-ea"/>
                <a:sym typeface="+mn-lt"/>
              </a:rPr>
              <a:t>倍。</a:t>
            </a:r>
            <a:endParaRPr kumimoji="0" lang="en-US" sz="1800" b="0" i="0" u="none" strike="noStrike" kern="1200" cap="none" spc="0" normalizeH="0" baseline="0" noProof="0" dirty="0">
              <a:ln>
                <a:noFill/>
              </a:ln>
              <a:solidFill>
                <a:srgbClr val="000000"/>
              </a:solidFill>
              <a:effectLst/>
              <a:uLnTx/>
              <a:uFillTx/>
              <a:latin typeface="Agency FB"/>
              <a:ea typeface="方正细谭黑简体"/>
              <a:cs typeface="+mn-ea"/>
              <a:sym typeface="+mn-lt"/>
            </a:endParaRPr>
          </a:p>
        </p:txBody>
      </p:sp>
      <p:grpSp>
        <p:nvGrpSpPr>
          <p:cNvPr id="52" name="组合 51"/>
          <p:cNvGrpSpPr/>
          <p:nvPr/>
        </p:nvGrpSpPr>
        <p:grpSpPr>
          <a:xfrm>
            <a:off x="377018" y="-11911"/>
            <a:ext cx="629517" cy="1073043"/>
            <a:chOff x="1775252" y="2062276"/>
            <a:chExt cx="1045160" cy="1781528"/>
          </a:xfrm>
        </p:grpSpPr>
        <p:grpSp>
          <p:nvGrpSpPr>
            <p:cNvPr id="53" name="组合 52"/>
            <p:cNvGrpSpPr/>
            <p:nvPr/>
          </p:nvGrpSpPr>
          <p:grpSpPr>
            <a:xfrm>
              <a:off x="1775252" y="2763988"/>
              <a:ext cx="1045160" cy="1079816"/>
              <a:chOff x="-4061568" y="1901032"/>
              <a:chExt cx="1819276" cy="1879600"/>
            </a:xfrm>
          </p:grpSpPr>
          <p:sp>
            <p:nvSpPr>
              <p:cNvPr id="5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5"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grpSp>
        <p:cxnSp>
          <p:nvCxnSpPr>
            <p:cNvPr id="54" name="直接连接符 53"/>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163756" y="440455"/>
            <a:ext cx="3663371" cy="584775"/>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000000"/>
                </a:solidFill>
                <a:latin typeface="Agency FB"/>
                <a:ea typeface="方正细谭黑简体"/>
                <a:cs typeface="+mn-ea"/>
                <a:sym typeface="+mn-lt"/>
              </a:rPr>
              <a:t>训练参数</a:t>
            </a:r>
            <a:endParaRPr kumimoji="0" lang="zh-CN" altLang="en-US" sz="3200" b="0" i="0" u="none" strike="noStrike" kern="1200" cap="none" spc="0" normalizeH="0" baseline="0" noProof="0" dirty="0">
              <a:ln>
                <a:noFill/>
              </a:ln>
              <a:solidFill>
                <a:srgbClr val="000000"/>
              </a:solidFill>
              <a:effectLst/>
              <a:uLnTx/>
              <a:uFillTx/>
              <a:latin typeface="Agency FB"/>
              <a:ea typeface="方正细谭黑简体"/>
              <a:cs typeface="+mn-ea"/>
              <a:sym typeface="+mn-lt"/>
            </a:endParaRPr>
          </a:p>
        </p:txBody>
      </p:sp>
      <p:grpSp>
        <p:nvGrpSpPr>
          <p:cNvPr id="69" name="Group 105">
            <a:extLst>
              <a:ext uri="{FF2B5EF4-FFF2-40B4-BE49-F238E27FC236}">
                <a16:creationId xmlns:a16="http://schemas.microsoft.com/office/drawing/2014/main" id="{8D951E68-9168-4A97-825C-C7710E6753B2}"/>
              </a:ext>
            </a:extLst>
          </p:cNvPr>
          <p:cNvGrpSpPr/>
          <p:nvPr/>
        </p:nvGrpSpPr>
        <p:grpSpPr>
          <a:xfrm>
            <a:off x="514347" y="1510480"/>
            <a:ext cx="917170" cy="1818326"/>
            <a:chOff x="2573939" y="4310398"/>
            <a:chExt cx="482134" cy="955851"/>
          </a:xfrm>
        </p:grpSpPr>
        <p:sp>
          <p:nvSpPr>
            <p:cNvPr id="70" name="Freeform 106">
              <a:extLst>
                <a:ext uri="{FF2B5EF4-FFF2-40B4-BE49-F238E27FC236}">
                  <a16:creationId xmlns:a16="http://schemas.microsoft.com/office/drawing/2014/main" id="{6694A135-2FAE-411D-A8C6-40E7FAB237AD}"/>
                </a:ext>
              </a:extLst>
            </p:cNvPr>
            <p:cNvSpPr/>
            <p:nvPr/>
          </p:nvSpPr>
          <p:spPr>
            <a:xfrm>
              <a:off x="2573939" y="4310398"/>
              <a:ext cx="449263" cy="948826"/>
            </a:xfrm>
            <a:custGeom>
              <a:avLst/>
              <a:gdLst>
                <a:gd name="connsiteX0" fmla="*/ 426005 w 426795"/>
                <a:gd name="connsiteY0" fmla="*/ 0 h 901374"/>
                <a:gd name="connsiteX1" fmla="*/ 426005 w 426795"/>
                <a:gd name="connsiteY1" fmla="*/ 6 h 901374"/>
                <a:gd name="connsiteX2" fmla="*/ 426011 w 426795"/>
                <a:gd name="connsiteY2" fmla="*/ 0 h 901374"/>
                <a:gd name="connsiteX3" fmla="*/ 426005 w 426795"/>
                <a:gd name="connsiteY3" fmla="*/ 15 h 901374"/>
                <a:gd name="connsiteX4" fmla="*/ 426795 w 426795"/>
                <a:gd name="connsiteY4" fmla="*/ 119349 h 901374"/>
                <a:gd name="connsiteX5" fmla="*/ 88362 w 426795"/>
                <a:gd name="connsiteY5" fmla="*/ 901374 h 901374"/>
                <a:gd name="connsiteX6" fmla="*/ 44180 w 426795"/>
                <a:gd name="connsiteY6" fmla="*/ 882261 h 901374"/>
                <a:gd name="connsiteX7" fmla="*/ 42503 w 426795"/>
                <a:gd name="connsiteY7" fmla="*/ 886136 h 901374"/>
                <a:gd name="connsiteX8" fmla="*/ 0 w 426795"/>
                <a:gd name="connsiteY8" fmla="*/ 863162 h 901374"/>
                <a:gd name="connsiteX9" fmla="*/ 5 w 426795"/>
                <a:gd name="connsiteY9" fmla="*/ 863151 h 901374"/>
                <a:gd name="connsiteX10" fmla="*/ 0 w 426795"/>
                <a:gd name="connsiteY10" fmla="*/ 863149 h 901374"/>
                <a:gd name="connsiteX11" fmla="*/ 338452 w 426795"/>
                <a:gd name="connsiteY11" fmla="*/ 81124 h 901374"/>
                <a:gd name="connsiteX12" fmla="*/ 338455 w 426795"/>
                <a:gd name="connsiteY12" fmla="*/ 81121 h 901374"/>
                <a:gd name="connsiteX13" fmla="*/ 338462 w 426795"/>
                <a:gd name="connsiteY13" fmla="*/ 81106 h 901374"/>
                <a:gd name="connsiteX14" fmla="*/ 390847 w 426795"/>
                <a:gd name="connsiteY14" fmla="*/ 32577 h 90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795" h="901374">
                  <a:moveTo>
                    <a:pt x="426005" y="0"/>
                  </a:moveTo>
                  <a:lnTo>
                    <a:pt x="426005" y="6"/>
                  </a:lnTo>
                  <a:lnTo>
                    <a:pt x="426011" y="0"/>
                  </a:lnTo>
                  <a:lnTo>
                    <a:pt x="426005" y="15"/>
                  </a:lnTo>
                  <a:lnTo>
                    <a:pt x="426795" y="119349"/>
                  </a:lnTo>
                  <a:lnTo>
                    <a:pt x="88362" y="901374"/>
                  </a:lnTo>
                  <a:lnTo>
                    <a:pt x="44180" y="882261"/>
                  </a:lnTo>
                  <a:lnTo>
                    <a:pt x="42503" y="886136"/>
                  </a:lnTo>
                  <a:cubicBezTo>
                    <a:pt x="27375" y="879654"/>
                    <a:pt x="13254" y="871942"/>
                    <a:pt x="0" y="863162"/>
                  </a:cubicBezTo>
                  <a:lnTo>
                    <a:pt x="5" y="863151"/>
                  </a:lnTo>
                  <a:lnTo>
                    <a:pt x="0" y="863149"/>
                  </a:lnTo>
                  <a:cubicBezTo>
                    <a:pt x="0" y="863149"/>
                    <a:pt x="338452" y="81124"/>
                    <a:pt x="338452" y="81124"/>
                  </a:cubicBezTo>
                  <a:lnTo>
                    <a:pt x="338455" y="81121"/>
                  </a:lnTo>
                  <a:lnTo>
                    <a:pt x="338462" y="81106"/>
                  </a:lnTo>
                  <a:lnTo>
                    <a:pt x="390847" y="32577"/>
                  </a:lnTo>
                  <a:close/>
                </a:path>
              </a:pathLst>
            </a:custGeom>
            <a:solidFill>
              <a:srgbClr val="010101">
                <a:alpha val="20000"/>
              </a:srgbClr>
            </a:solidFill>
            <a:ln w="12700">
              <a:miter lim="400000"/>
            </a:ln>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grpSp>
          <p:nvGrpSpPr>
            <p:cNvPr id="95" name="Group 107">
              <a:extLst>
                <a:ext uri="{FF2B5EF4-FFF2-40B4-BE49-F238E27FC236}">
                  <a16:creationId xmlns:a16="http://schemas.microsoft.com/office/drawing/2014/main" id="{C73038C6-1DCE-4920-B7AC-CC3EBB1DC88E}"/>
                </a:ext>
              </a:extLst>
            </p:cNvPr>
            <p:cNvGrpSpPr/>
            <p:nvPr/>
          </p:nvGrpSpPr>
          <p:grpSpPr>
            <a:xfrm>
              <a:off x="2610883" y="4313565"/>
              <a:ext cx="445190" cy="952684"/>
              <a:chOff x="2617315" y="4626760"/>
              <a:chExt cx="445190" cy="952684"/>
            </a:xfrm>
          </p:grpSpPr>
          <p:sp>
            <p:nvSpPr>
              <p:cNvPr id="96" name="Shape 63">
                <a:extLst>
                  <a:ext uri="{FF2B5EF4-FFF2-40B4-BE49-F238E27FC236}">
                    <a16:creationId xmlns:a16="http://schemas.microsoft.com/office/drawing/2014/main" id="{1D66E084-16FF-4E4D-A08E-FAF79E4B2A25}"/>
                  </a:ext>
                </a:extLst>
              </p:cNvPr>
              <p:cNvSpPr/>
              <p:nvPr/>
            </p:nvSpPr>
            <p:spPr>
              <a:xfrm>
                <a:off x="2617315" y="4626760"/>
                <a:ext cx="444292" cy="952684"/>
              </a:xfrm>
              <a:custGeom>
                <a:avLst/>
                <a:gdLst/>
                <a:ahLst/>
                <a:cxnLst>
                  <a:cxn ang="0">
                    <a:pos x="wd2" y="hd2"/>
                  </a:cxn>
                  <a:cxn ang="5400000">
                    <a:pos x="wd2" y="hd2"/>
                  </a:cxn>
                  <a:cxn ang="10800000">
                    <a:pos x="wd2" y="hd2"/>
                  </a:cxn>
                  <a:cxn ang="16200000">
                    <a:pos x="wd2" y="hd2"/>
                  </a:cxn>
                </a:cxnLst>
                <a:rect l="0" t="0" r="r" b="b"/>
                <a:pathLst>
                  <a:path w="21427" h="21519" extrusionOk="0">
                    <a:moveTo>
                      <a:pt x="17167" y="1832"/>
                    </a:moveTo>
                    <a:lnTo>
                      <a:pt x="21389" y="0"/>
                    </a:lnTo>
                    <a:lnTo>
                      <a:pt x="21427" y="2696"/>
                    </a:lnTo>
                    <a:lnTo>
                      <a:pt x="4364" y="21161"/>
                    </a:lnTo>
                    <a:cubicBezTo>
                      <a:pt x="4087" y="21461"/>
                      <a:pt x="3338" y="21600"/>
                      <a:pt x="2699" y="21471"/>
                    </a:cubicBezTo>
                    <a:lnTo>
                      <a:pt x="763" y="21078"/>
                    </a:lnTo>
                    <a:cubicBezTo>
                      <a:pt x="123" y="20948"/>
                      <a:pt x="-173" y="20597"/>
                      <a:pt x="103" y="20298"/>
                    </a:cubicBezTo>
                    <a:cubicBezTo>
                      <a:pt x="103" y="20298"/>
                      <a:pt x="17167" y="1832"/>
                      <a:pt x="17167" y="1832"/>
                    </a:cubicBezTo>
                    <a:close/>
                  </a:path>
                </a:pathLst>
              </a:custGeom>
              <a:solidFill>
                <a:schemeClr val="bg2">
                  <a:lumMod val="5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7" name="Shape 64">
                <a:extLst>
                  <a:ext uri="{FF2B5EF4-FFF2-40B4-BE49-F238E27FC236}">
                    <a16:creationId xmlns:a16="http://schemas.microsoft.com/office/drawing/2014/main" id="{BAFA6A49-EA58-4E8A-B9BB-882ACBAAE8E0}"/>
                  </a:ext>
                </a:extLst>
              </p:cNvPr>
              <p:cNvSpPr/>
              <p:nvPr/>
            </p:nvSpPr>
            <p:spPr>
              <a:xfrm>
                <a:off x="2617315" y="4626760"/>
                <a:ext cx="443513" cy="941849"/>
              </a:xfrm>
              <a:custGeom>
                <a:avLst/>
                <a:gdLst/>
                <a:ahLst/>
                <a:cxnLst>
                  <a:cxn ang="0">
                    <a:pos x="wd2" y="hd2"/>
                  </a:cxn>
                  <a:cxn ang="5400000">
                    <a:pos x="wd2" y="hd2"/>
                  </a:cxn>
                  <a:cxn ang="10800000">
                    <a:pos x="wd2" y="hd2"/>
                  </a:cxn>
                  <a:cxn ang="16200000">
                    <a:pos x="wd2" y="hd2"/>
                  </a:cxn>
                </a:cxnLst>
                <a:rect l="0" t="0" r="r" b="b"/>
                <a:pathLst>
                  <a:path w="21427" h="21600" extrusionOk="0">
                    <a:moveTo>
                      <a:pt x="17197" y="1860"/>
                    </a:moveTo>
                    <a:lnTo>
                      <a:pt x="21427" y="0"/>
                    </a:lnTo>
                    <a:lnTo>
                      <a:pt x="19248" y="2390"/>
                    </a:lnTo>
                    <a:lnTo>
                      <a:pt x="1735" y="21600"/>
                    </a:lnTo>
                    <a:lnTo>
                      <a:pt x="765" y="21400"/>
                    </a:lnTo>
                    <a:cubicBezTo>
                      <a:pt x="124" y="21269"/>
                      <a:pt x="-173" y="20912"/>
                      <a:pt x="104" y="20609"/>
                    </a:cubicBezTo>
                    <a:cubicBezTo>
                      <a:pt x="104" y="20609"/>
                      <a:pt x="17197" y="1860"/>
                      <a:pt x="17197" y="1860"/>
                    </a:cubicBezTo>
                    <a:close/>
                  </a:path>
                </a:pathLst>
              </a:custGeom>
              <a:solidFill>
                <a:srgbClr val="010101"/>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8" name="Shape 67">
                <a:extLst>
                  <a:ext uri="{FF2B5EF4-FFF2-40B4-BE49-F238E27FC236}">
                    <a16:creationId xmlns:a16="http://schemas.microsoft.com/office/drawing/2014/main" id="{57C482F2-0990-4F52-B2D1-B386C4D66CF0}"/>
                  </a:ext>
                </a:extLst>
              </p:cNvPr>
              <p:cNvSpPr/>
              <p:nvPr/>
            </p:nvSpPr>
            <p:spPr>
              <a:xfrm>
                <a:off x="2647907" y="4626760"/>
                <a:ext cx="414598" cy="873190"/>
              </a:xfrm>
              <a:custGeom>
                <a:avLst/>
                <a:gdLst/>
                <a:ahLst/>
                <a:cxnLst>
                  <a:cxn ang="0">
                    <a:pos x="wd2" y="hd2"/>
                  </a:cxn>
                  <a:cxn ang="5400000">
                    <a:pos x="wd2" y="hd2"/>
                  </a:cxn>
                  <a:cxn ang="10800000">
                    <a:pos x="wd2" y="hd2"/>
                  </a:cxn>
                  <a:cxn ang="16200000">
                    <a:pos x="wd2" y="hd2"/>
                  </a:cxn>
                </a:cxnLst>
                <a:rect l="0" t="0" r="r" b="b"/>
                <a:pathLst>
                  <a:path w="21600" h="21600" extrusionOk="0">
                    <a:moveTo>
                      <a:pt x="16998" y="2006"/>
                    </a:moveTo>
                    <a:lnTo>
                      <a:pt x="21559" y="0"/>
                    </a:lnTo>
                    <a:lnTo>
                      <a:pt x="21600" y="2953"/>
                    </a:lnTo>
                    <a:lnTo>
                      <a:pt x="4603" y="21600"/>
                    </a:lnTo>
                    <a:cubicBezTo>
                      <a:pt x="2846" y="21405"/>
                      <a:pt x="1329" y="21086"/>
                      <a:pt x="0" y="20654"/>
                    </a:cubicBezTo>
                    <a:cubicBezTo>
                      <a:pt x="0" y="20654"/>
                      <a:pt x="16998" y="2006"/>
                      <a:pt x="16998" y="2006"/>
                    </a:cubicBezTo>
                    <a:close/>
                  </a:path>
                </a:pathLst>
              </a:custGeom>
              <a:solidFill>
                <a:schemeClr val="accent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9" name="Shape 68">
                <a:extLst>
                  <a:ext uri="{FF2B5EF4-FFF2-40B4-BE49-F238E27FC236}">
                    <a16:creationId xmlns:a16="http://schemas.microsoft.com/office/drawing/2014/main" id="{CCAC2685-34EB-4CFA-B6A3-E52F7CAC830B}"/>
                  </a:ext>
                </a:extLst>
              </p:cNvPr>
              <p:cNvSpPr/>
              <p:nvPr/>
            </p:nvSpPr>
            <p:spPr>
              <a:xfrm>
                <a:off x="2647907" y="4626760"/>
                <a:ext cx="413815" cy="858239"/>
              </a:xfrm>
              <a:custGeom>
                <a:avLst/>
                <a:gdLst/>
                <a:ahLst/>
                <a:cxnLst>
                  <a:cxn ang="0">
                    <a:pos x="wd2" y="hd2"/>
                  </a:cxn>
                  <a:cxn ang="5400000">
                    <a:pos x="wd2" y="hd2"/>
                  </a:cxn>
                  <a:cxn ang="10800000">
                    <a:pos x="wd2" y="hd2"/>
                  </a:cxn>
                  <a:cxn ang="16200000">
                    <a:pos x="wd2" y="hd2"/>
                  </a:cxn>
                </a:cxnLst>
                <a:rect l="0" t="0" r="r" b="b"/>
                <a:pathLst>
                  <a:path w="21600" h="21600" extrusionOk="0">
                    <a:moveTo>
                      <a:pt x="17030" y="2041"/>
                    </a:moveTo>
                    <a:lnTo>
                      <a:pt x="21600" y="0"/>
                    </a:lnTo>
                    <a:lnTo>
                      <a:pt x="19245" y="2623"/>
                    </a:lnTo>
                    <a:lnTo>
                      <a:pt x="2212" y="21600"/>
                    </a:lnTo>
                    <a:cubicBezTo>
                      <a:pt x="1419" y="21436"/>
                      <a:pt x="685" y="21240"/>
                      <a:pt x="0" y="21014"/>
                    </a:cubicBezTo>
                    <a:cubicBezTo>
                      <a:pt x="0" y="21014"/>
                      <a:pt x="17030" y="2041"/>
                      <a:pt x="17030" y="2041"/>
                    </a:cubicBezTo>
                    <a:close/>
                  </a:path>
                </a:pathLst>
              </a:custGeom>
              <a:solidFill>
                <a:schemeClr val="accent5">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100" name="Shape 69">
                <a:extLst>
                  <a:ext uri="{FF2B5EF4-FFF2-40B4-BE49-F238E27FC236}">
                    <a16:creationId xmlns:a16="http://schemas.microsoft.com/office/drawing/2014/main" id="{3E0D0FD3-C860-4274-A8A4-3EB22C95CD4C}"/>
                  </a:ext>
                </a:extLst>
              </p:cNvPr>
              <p:cNvSpPr/>
              <p:nvPr/>
            </p:nvSpPr>
            <p:spPr>
              <a:xfrm>
                <a:off x="2972654" y="4626760"/>
                <a:ext cx="88346" cy="119346"/>
              </a:xfrm>
              <a:custGeom>
                <a:avLst/>
                <a:gdLst/>
                <a:ahLst/>
                <a:cxnLst>
                  <a:cxn ang="0">
                    <a:pos x="wd2" y="hd2"/>
                  </a:cxn>
                  <a:cxn ang="5400000">
                    <a:pos x="wd2" y="hd2"/>
                  </a:cxn>
                  <a:cxn ang="10800000">
                    <a:pos x="wd2" y="hd2"/>
                  </a:cxn>
                  <a:cxn ang="16200000">
                    <a:pos x="wd2" y="hd2"/>
                  </a:cxn>
                </a:cxnLst>
                <a:rect l="0" t="0" r="r" b="b"/>
                <a:pathLst>
                  <a:path w="21600" h="21600" extrusionOk="0">
                    <a:moveTo>
                      <a:pt x="0" y="14680"/>
                    </a:moveTo>
                    <a:lnTo>
                      <a:pt x="21407" y="0"/>
                    </a:lnTo>
                    <a:lnTo>
                      <a:pt x="21600" y="21600"/>
                    </a:lnTo>
                    <a:cubicBezTo>
                      <a:pt x="17892" y="20973"/>
                      <a:pt x="14124" y="20065"/>
                      <a:pt x="10377" y="18865"/>
                    </a:cubicBezTo>
                    <a:cubicBezTo>
                      <a:pt x="6630" y="17665"/>
                      <a:pt x="3155" y="16252"/>
                      <a:pt x="0" y="14680"/>
                    </a:cubicBezTo>
                    <a:close/>
                  </a:path>
                </a:pathLst>
              </a:custGeom>
              <a:solidFill>
                <a:srgbClr val="FFFFFF">
                  <a:alpha val="55000"/>
                </a:srgb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101" name="Shape 71">
                <a:extLst>
                  <a:ext uri="{FF2B5EF4-FFF2-40B4-BE49-F238E27FC236}">
                    <a16:creationId xmlns:a16="http://schemas.microsoft.com/office/drawing/2014/main" id="{D4B1CCF8-31B3-4E6E-ADED-0B9F88F0966A}"/>
                  </a:ext>
                </a:extLst>
              </p:cNvPr>
              <p:cNvSpPr/>
              <p:nvPr/>
            </p:nvSpPr>
            <p:spPr>
              <a:xfrm>
                <a:off x="3031485" y="4626760"/>
                <a:ext cx="29203" cy="39432"/>
              </a:xfrm>
              <a:custGeom>
                <a:avLst/>
                <a:gdLst/>
                <a:ahLst/>
                <a:cxnLst>
                  <a:cxn ang="0">
                    <a:pos x="wd2" y="hd2"/>
                  </a:cxn>
                  <a:cxn ang="5400000">
                    <a:pos x="wd2" y="hd2"/>
                  </a:cxn>
                  <a:cxn ang="10800000">
                    <a:pos x="wd2" y="hd2"/>
                  </a:cxn>
                  <a:cxn ang="16200000">
                    <a:pos x="wd2" y="hd2"/>
                  </a:cxn>
                </a:cxnLst>
                <a:rect l="0" t="0" r="r" b="b"/>
                <a:pathLst>
                  <a:path w="21600" h="21600" extrusionOk="0">
                    <a:moveTo>
                      <a:pt x="0" y="14681"/>
                    </a:moveTo>
                    <a:lnTo>
                      <a:pt x="21403" y="0"/>
                    </a:lnTo>
                    <a:lnTo>
                      <a:pt x="21600" y="21600"/>
                    </a:lnTo>
                    <a:cubicBezTo>
                      <a:pt x="17892" y="20973"/>
                      <a:pt x="14117" y="20061"/>
                      <a:pt x="10378" y="18867"/>
                    </a:cubicBezTo>
                    <a:cubicBezTo>
                      <a:pt x="6635" y="17665"/>
                      <a:pt x="3156" y="16250"/>
                      <a:pt x="0" y="14681"/>
                    </a:cubicBezTo>
                    <a:close/>
                  </a:path>
                </a:pathLst>
              </a:custGeom>
              <a:solidFill>
                <a:schemeClr val="bg2">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grpSp>
      </p:grpSp>
      <p:pic>
        <p:nvPicPr>
          <p:cNvPr id="2" name="图片 1">
            <a:extLst>
              <a:ext uri="{FF2B5EF4-FFF2-40B4-BE49-F238E27FC236}">
                <a16:creationId xmlns:a16="http://schemas.microsoft.com/office/drawing/2014/main" id="{64C430C1-201D-4BD4-9104-679B36026BD1}"/>
              </a:ext>
            </a:extLst>
          </p:cNvPr>
          <p:cNvPicPr>
            <a:picLocks noChangeAspect="1"/>
          </p:cNvPicPr>
          <p:nvPr/>
        </p:nvPicPr>
        <p:blipFill>
          <a:blip r:embed="rId3"/>
          <a:stretch>
            <a:fillRect/>
          </a:stretch>
        </p:blipFill>
        <p:spPr>
          <a:xfrm>
            <a:off x="9160618" y="3731870"/>
            <a:ext cx="914479" cy="1828959"/>
          </a:xfrm>
          <a:prstGeom prst="rect">
            <a:avLst/>
          </a:prstGeom>
        </p:spPr>
      </p:pic>
      <p:sp>
        <p:nvSpPr>
          <p:cNvPr id="35" name="TextBox 93">
            <a:extLst>
              <a:ext uri="{FF2B5EF4-FFF2-40B4-BE49-F238E27FC236}">
                <a16:creationId xmlns:a16="http://schemas.microsoft.com/office/drawing/2014/main" id="{C51781A9-DADA-4C3C-83AC-ADFD4D21B98C}"/>
              </a:ext>
            </a:extLst>
          </p:cNvPr>
          <p:cNvSpPr txBox="1"/>
          <p:nvPr/>
        </p:nvSpPr>
        <p:spPr>
          <a:xfrm>
            <a:off x="1592294" y="3469354"/>
            <a:ext cx="9007412" cy="1708288"/>
          </a:xfrm>
          <a:prstGeom prst="rect">
            <a:avLst/>
          </a:prstGeom>
          <a:noFill/>
        </p:spPr>
        <p:txBody>
          <a:bodyPr wrap="square" numCol="1" spcCol="457200" rtlCol="0">
            <a:spAutoFit/>
          </a:bodyPr>
          <a:lstStyle/>
          <a:p>
            <a:pPr lvl="0">
              <a:lnSpc>
                <a:spcPct val="150000"/>
              </a:lnSpc>
            </a:pPr>
            <a:r>
              <a:rPr kumimoji="0" lang="en-US" sz="1800" b="0" i="0" u="none" strike="noStrike" kern="1200" cap="none" spc="0" normalizeH="0" baseline="0" noProof="0" dirty="0" err="1">
                <a:ln>
                  <a:noFill/>
                </a:ln>
                <a:solidFill>
                  <a:srgbClr val="000000"/>
                </a:solidFill>
                <a:effectLst/>
                <a:uLnTx/>
                <a:uFillTx/>
                <a:latin typeface="Agency FB"/>
                <a:ea typeface="方正细谭黑简体"/>
                <a:cs typeface="+mn-ea"/>
                <a:sym typeface="+mn-lt"/>
              </a:rPr>
              <a:t>C</a:t>
            </a:r>
            <a:r>
              <a:rPr kumimoji="0" lang="en-US" altLang="zh-CN" sz="1800" b="0" i="0" u="none" strike="noStrike" kern="1200" cap="none" spc="0" normalizeH="0" baseline="0" noProof="0" dirty="0" err="1">
                <a:ln>
                  <a:noFill/>
                </a:ln>
                <a:solidFill>
                  <a:srgbClr val="000000"/>
                </a:solidFill>
                <a:effectLst/>
                <a:uLnTx/>
                <a:uFillTx/>
                <a:latin typeface="Agency FB"/>
                <a:ea typeface="方正细谭黑简体"/>
                <a:cs typeface="+mn-ea"/>
                <a:sym typeface="+mn-lt"/>
              </a:rPr>
              <a:t>utMix</a:t>
            </a:r>
            <a:r>
              <a:rPr kumimoji="0" lang="zh-CN" altLang="en-US" sz="1800" b="0" i="0" u="none" strike="noStrike" kern="1200" cap="none" spc="0" normalizeH="0" baseline="0" noProof="0" dirty="0">
                <a:ln>
                  <a:noFill/>
                </a:ln>
                <a:solidFill>
                  <a:srgbClr val="000000"/>
                </a:solidFill>
                <a:effectLst/>
                <a:uLnTx/>
                <a:uFillTx/>
                <a:latin typeface="Agency FB"/>
                <a:ea typeface="方正细谭黑简体"/>
                <a:cs typeface="+mn-ea"/>
                <a:sym typeface="+mn-lt"/>
              </a:rPr>
              <a:t>的</a:t>
            </a:r>
            <a:r>
              <a:rPr kumimoji="0" lang="en-US" altLang="zh-CN" sz="1800" b="0" i="0" u="none" strike="noStrike" kern="1200" cap="none" spc="0" normalizeH="0" baseline="0" noProof="0" dirty="0">
                <a:ln>
                  <a:noFill/>
                </a:ln>
                <a:solidFill>
                  <a:srgbClr val="000000"/>
                </a:solidFill>
                <a:effectLst/>
                <a:uLnTx/>
                <a:uFillTx/>
                <a:latin typeface="Agency FB"/>
                <a:ea typeface="方正细谭黑简体"/>
                <a:cs typeface="+mn-ea"/>
                <a:sym typeface="+mn-lt"/>
              </a:rPr>
              <a:t>r</a:t>
            </a:r>
            <a:r>
              <a:rPr kumimoji="0" lang="zh-CN" altLang="en-US" sz="1800" b="0" i="0" u="none" strike="noStrike" kern="1200" cap="none" spc="0" normalizeH="0" baseline="0" noProof="0" dirty="0">
                <a:ln>
                  <a:noFill/>
                </a:ln>
                <a:solidFill>
                  <a:srgbClr val="000000"/>
                </a:solidFill>
                <a:effectLst/>
                <a:uLnTx/>
                <a:uFillTx/>
                <a:latin typeface="Agency FB"/>
                <a:ea typeface="方正细谭黑简体"/>
                <a:cs typeface="+mn-ea"/>
                <a:sym typeface="+mn-lt"/>
              </a:rPr>
              <a:t>选值为</a:t>
            </a:r>
            <a:r>
              <a:rPr kumimoji="0" lang="en-US" altLang="zh-CN" sz="1800" b="0" i="0" u="none" strike="noStrike" kern="1200" cap="none" spc="0" normalizeH="0" baseline="0" noProof="0" dirty="0">
                <a:ln>
                  <a:noFill/>
                </a:ln>
                <a:solidFill>
                  <a:srgbClr val="000000"/>
                </a:solidFill>
                <a:effectLst/>
                <a:uLnTx/>
                <a:uFillTx/>
                <a:latin typeface="Agency FB"/>
                <a:ea typeface="方正细谭黑简体"/>
                <a:cs typeface="+mn-ea"/>
                <a:sym typeface="+mn-lt"/>
              </a:rPr>
              <a:t>1</a:t>
            </a:r>
            <a:endParaRPr lang="en-US" altLang="zh-CN" noProof="0" dirty="0">
              <a:solidFill>
                <a:srgbClr val="000000"/>
              </a:solidFill>
              <a:latin typeface="Agency FB"/>
              <a:ea typeface="方正细谭黑简体"/>
              <a:cs typeface="+mn-ea"/>
              <a:sym typeface="+mn-lt"/>
            </a:endParaRPr>
          </a:p>
          <a:p>
            <a:pPr lvl="0">
              <a:lnSpc>
                <a:spcPct val="150000"/>
              </a:lnSpc>
            </a:pPr>
            <a:r>
              <a:rPr lang="en-US" altLang="zh-CN" dirty="0" err="1">
                <a:solidFill>
                  <a:srgbClr val="000000"/>
                </a:solidFill>
                <a:latin typeface="Agency FB"/>
                <a:ea typeface="方正细谭黑简体"/>
                <a:cs typeface="+mn-ea"/>
                <a:sym typeface="+mn-lt"/>
              </a:rPr>
              <a:t>StyleMix</a:t>
            </a:r>
            <a:r>
              <a:rPr lang="zh-CN" altLang="en-US" dirty="0">
                <a:solidFill>
                  <a:srgbClr val="000000"/>
                </a:solidFill>
                <a:latin typeface="Agency FB"/>
                <a:ea typeface="方正细谭黑简体"/>
                <a:cs typeface="+mn-ea"/>
                <a:sym typeface="+mn-lt"/>
              </a:rPr>
              <a:t>的</a:t>
            </a:r>
            <a:r>
              <a:rPr lang="en-US" altLang="zh-CN" dirty="0">
                <a:solidFill>
                  <a:srgbClr val="000000"/>
                </a:solidFill>
                <a:latin typeface="Agency FB"/>
                <a:ea typeface="方正细谭黑简体"/>
                <a:cs typeface="+mn-ea"/>
                <a:sym typeface="+mn-lt"/>
              </a:rPr>
              <a:t>r</a:t>
            </a:r>
            <a:r>
              <a:rPr lang="zh-CN" altLang="en-US" dirty="0">
                <a:solidFill>
                  <a:srgbClr val="000000"/>
                </a:solidFill>
                <a:latin typeface="Agency FB"/>
                <a:ea typeface="方正细谭黑简体"/>
                <a:cs typeface="+mn-ea"/>
                <a:sym typeface="+mn-lt"/>
              </a:rPr>
              <a:t>选值为</a:t>
            </a:r>
            <a:r>
              <a:rPr lang="en-US" altLang="zh-CN" dirty="0">
                <a:solidFill>
                  <a:srgbClr val="000000"/>
                </a:solidFill>
                <a:latin typeface="Agency FB"/>
                <a:ea typeface="方正细谭黑简体"/>
                <a:cs typeface="+mn-ea"/>
                <a:sym typeface="+mn-lt"/>
              </a:rPr>
              <a:t>0.7</a:t>
            </a:r>
            <a:r>
              <a:rPr lang="zh-CN" altLang="en-US" dirty="0">
                <a:solidFill>
                  <a:srgbClr val="000000"/>
                </a:solidFill>
                <a:latin typeface="Agency FB"/>
                <a:ea typeface="方正细谭黑简体"/>
                <a:cs typeface="+mn-ea"/>
                <a:sym typeface="+mn-lt"/>
              </a:rPr>
              <a:t>，随机采样两个</a:t>
            </a:r>
            <a:r>
              <a:rPr lang="en-US" altLang="zh-CN" dirty="0">
                <a:solidFill>
                  <a:srgbClr val="000000"/>
                </a:solidFill>
                <a:latin typeface="Agency FB"/>
                <a:ea typeface="方正细谭黑简体"/>
                <a:cs typeface="+mn-ea"/>
                <a:sym typeface="+mn-lt"/>
              </a:rPr>
              <a:t>r</a:t>
            </a:r>
            <a:r>
              <a:rPr lang="zh-CN" altLang="en-US" dirty="0">
                <a:solidFill>
                  <a:srgbClr val="000000"/>
                </a:solidFill>
                <a:latin typeface="Agency FB"/>
                <a:ea typeface="方正细谭黑简体"/>
                <a:cs typeface="+mn-ea"/>
                <a:sym typeface="+mn-lt"/>
              </a:rPr>
              <a:t>值服从</a:t>
            </a:r>
            <a:r>
              <a:rPr lang="en-US" altLang="zh-CN" dirty="0">
                <a:solidFill>
                  <a:srgbClr val="000000"/>
                </a:solidFill>
                <a:latin typeface="Agency FB"/>
                <a:ea typeface="方正细谭黑简体"/>
                <a:cs typeface="+mn-ea"/>
                <a:sym typeface="+mn-lt"/>
              </a:rPr>
              <a:t>Beta</a:t>
            </a:r>
            <a:r>
              <a:rPr lang="zh-CN" altLang="en-US" dirty="0">
                <a:solidFill>
                  <a:srgbClr val="000000"/>
                </a:solidFill>
                <a:latin typeface="Agency FB"/>
                <a:ea typeface="方正细谭黑简体"/>
                <a:cs typeface="+mn-ea"/>
                <a:sym typeface="+mn-lt"/>
              </a:rPr>
              <a:t>（</a:t>
            </a:r>
            <a:r>
              <a:rPr lang="en-US" altLang="zh-CN" dirty="0">
                <a:solidFill>
                  <a:srgbClr val="000000"/>
                </a:solidFill>
                <a:latin typeface="Agency FB"/>
                <a:ea typeface="方正细谭黑简体"/>
                <a:cs typeface="+mn-ea"/>
                <a:sym typeface="+mn-lt"/>
              </a:rPr>
              <a:t>0.5</a:t>
            </a:r>
            <a:r>
              <a:rPr lang="zh-CN" altLang="en-US" dirty="0">
                <a:solidFill>
                  <a:srgbClr val="000000"/>
                </a:solidFill>
                <a:latin typeface="Agency FB"/>
                <a:ea typeface="方正细谭黑简体"/>
                <a:cs typeface="+mn-ea"/>
                <a:sym typeface="+mn-lt"/>
              </a:rPr>
              <a:t>，</a:t>
            </a:r>
            <a:r>
              <a:rPr lang="en-US" altLang="zh-CN" dirty="0">
                <a:solidFill>
                  <a:srgbClr val="000000"/>
                </a:solidFill>
                <a:latin typeface="Agency FB"/>
                <a:ea typeface="方正细谭黑简体"/>
                <a:cs typeface="+mn-ea"/>
                <a:sym typeface="+mn-lt"/>
              </a:rPr>
              <a:t>0.5</a:t>
            </a:r>
            <a:r>
              <a:rPr lang="zh-CN" altLang="en-US" dirty="0">
                <a:solidFill>
                  <a:srgbClr val="000000"/>
                </a:solidFill>
                <a:latin typeface="Agency FB"/>
                <a:ea typeface="方正细谭黑简体"/>
                <a:cs typeface="+mn-ea"/>
                <a:sym typeface="+mn-lt"/>
              </a:rPr>
              <a:t>）</a:t>
            </a:r>
            <a:endParaRPr lang="en-US" altLang="zh-CN" dirty="0">
              <a:solidFill>
                <a:srgbClr val="000000"/>
              </a:solidFill>
              <a:latin typeface="Agency FB"/>
              <a:ea typeface="方正细谭黑简体"/>
              <a:cs typeface="+mn-ea"/>
              <a:sym typeface="+mn-lt"/>
            </a:endParaRPr>
          </a:p>
          <a:p>
            <a:pPr lvl="0">
              <a:lnSpc>
                <a:spcPct val="150000"/>
              </a:lnSpc>
            </a:pPr>
            <a:r>
              <a:rPr lang="en-US" altLang="zh-CN" dirty="0" err="1">
                <a:cs typeface="+mn-ea"/>
                <a:sym typeface="+mn-lt"/>
              </a:rPr>
              <a:t>StyleCutMix</a:t>
            </a:r>
            <a:r>
              <a:rPr lang="zh-CN" altLang="en-US" dirty="0">
                <a:cs typeface="+mn-ea"/>
                <a:sym typeface="+mn-lt"/>
              </a:rPr>
              <a:t>的</a:t>
            </a:r>
            <a:r>
              <a:rPr lang="en-US" altLang="zh-CN" dirty="0">
                <a:cs typeface="+mn-ea"/>
                <a:sym typeface="+mn-lt"/>
              </a:rPr>
              <a:t>r</a:t>
            </a:r>
            <a:r>
              <a:rPr lang="zh-CN" altLang="en-US" dirty="0">
                <a:cs typeface="+mn-ea"/>
                <a:sym typeface="+mn-lt"/>
              </a:rPr>
              <a:t>选值为</a:t>
            </a:r>
            <a:r>
              <a:rPr lang="en-US" altLang="zh-CN" dirty="0">
                <a:cs typeface="+mn-ea"/>
                <a:sym typeface="+mn-lt"/>
              </a:rPr>
              <a:t>0.7</a:t>
            </a:r>
            <a:r>
              <a:rPr lang="zh-CN" altLang="en-US" dirty="0">
                <a:cs typeface="+mn-ea"/>
                <a:sym typeface="+mn-lt"/>
              </a:rPr>
              <a:t>，在</a:t>
            </a:r>
            <a:r>
              <a:rPr lang="en-US" altLang="zh-CN" dirty="0">
                <a:cs typeface="+mn-ea"/>
                <a:sym typeface="+mn-lt"/>
              </a:rPr>
              <a:t>Beta</a:t>
            </a:r>
            <a:r>
              <a:rPr lang="zh-CN" altLang="en-US" dirty="0">
                <a:cs typeface="+mn-ea"/>
                <a:sym typeface="+mn-lt"/>
              </a:rPr>
              <a:t>（</a:t>
            </a:r>
            <a:r>
              <a:rPr lang="en-US" altLang="zh-CN" dirty="0">
                <a:cs typeface="+mn-ea"/>
                <a:sym typeface="+mn-lt"/>
              </a:rPr>
              <a:t>0.8</a:t>
            </a:r>
            <a:r>
              <a:rPr lang="zh-CN" altLang="en-US" dirty="0">
                <a:cs typeface="+mn-ea"/>
                <a:sym typeface="+mn-lt"/>
              </a:rPr>
              <a:t>，</a:t>
            </a:r>
            <a:r>
              <a:rPr lang="en-US" altLang="zh-CN" dirty="0">
                <a:cs typeface="+mn-ea"/>
                <a:sym typeface="+mn-lt"/>
              </a:rPr>
              <a:t>0.8</a:t>
            </a:r>
            <a:r>
              <a:rPr lang="zh-CN" altLang="en-US" dirty="0">
                <a:cs typeface="+mn-ea"/>
                <a:sym typeface="+mn-lt"/>
              </a:rPr>
              <a:t>）分布无随机抽样</a:t>
            </a:r>
            <a:endParaRPr lang="en-US" altLang="zh-CN" dirty="0">
              <a:cs typeface="+mn-ea"/>
              <a:sym typeface="+mn-lt"/>
            </a:endParaRPr>
          </a:p>
          <a:p>
            <a:pPr lvl="0">
              <a:lnSpc>
                <a:spcPct val="150000"/>
              </a:lnSpc>
            </a:pPr>
            <a:r>
              <a:rPr lang="en-US" altLang="zh-CN" dirty="0">
                <a:cs typeface="+mn-ea"/>
                <a:sym typeface="+mn-lt"/>
              </a:rPr>
              <a:t> </a:t>
            </a:r>
            <a:r>
              <a:rPr lang="en-US" altLang="zh-CN" dirty="0" err="1">
                <a:cs typeface="+mn-ea"/>
                <a:sym typeface="+mn-lt"/>
              </a:rPr>
              <a:t>StyleCutMix_Auto_Gamma</a:t>
            </a:r>
            <a:r>
              <a:rPr lang="zh-CN" altLang="en-US" dirty="0">
                <a:cs typeface="+mn-ea"/>
                <a:sym typeface="+mn-lt"/>
              </a:rPr>
              <a:t>的</a:t>
            </a:r>
            <a:r>
              <a:rPr lang="en-US" altLang="zh-CN" dirty="0">
                <a:cs typeface="+mn-ea"/>
                <a:sym typeface="+mn-lt"/>
              </a:rPr>
              <a:t>r</a:t>
            </a:r>
            <a:r>
              <a:rPr lang="zh-CN" altLang="en-US" dirty="0">
                <a:cs typeface="+mn-ea"/>
                <a:sym typeface="+mn-lt"/>
              </a:rPr>
              <a:t>选值为</a:t>
            </a:r>
            <a:r>
              <a:rPr lang="en-US" altLang="zh-CN" dirty="0">
                <a:cs typeface="+mn-ea"/>
                <a:sym typeface="+mn-lt"/>
              </a:rPr>
              <a:t>0.7</a:t>
            </a:r>
            <a:r>
              <a:rPr lang="zh-CN" altLang="en-US" dirty="0">
                <a:cs typeface="+mn-ea"/>
                <a:sym typeface="+mn-lt"/>
              </a:rPr>
              <a:t>，</a:t>
            </a:r>
            <a:r>
              <a:rPr lang="en-US" altLang="zh-CN" dirty="0">
                <a:cs typeface="+mn-ea"/>
                <a:sym typeface="+mn-lt"/>
              </a:rPr>
              <a:t>delta</a:t>
            </a:r>
            <a:r>
              <a:rPr lang="zh-CN" altLang="en-US" dirty="0">
                <a:cs typeface="+mn-ea"/>
                <a:sym typeface="+mn-lt"/>
              </a:rPr>
              <a:t>值为</a:t>
            </a:r>
            <a:r>
              <a:rPr lang="en-US" altLang="zh-CN" dirty="0">
                <a:cs typeface="+mn-ea"/>
                <a:sym typeface="+mn-lt"/>
              </a:rPr>
              <a:t>1.0</a:t>
            </a:r>
            <a:endParaRPr kumimoji="0" lang="en-US" sz="1800" b="0" i="0" u="none" strike="noStrike" kern="1200" cap="none" spc="0" normalizeH="0" baseline="0" noProof="0" dirty="0">
              <a:ln>
                <a:noFill/>
              </a:ln>
              <a:solidFill>
                <a:srgbClr val="000000"/>
              </a:solidFill>
              <a:effectLst/>
              <a:uLnTx/>
              <a:uFillTx/>
              <a:latin typeface="Agency FB"/>
              <a:ea typeface="方正细谭黑简体"/>
              <a:cs typeface="+mn-ea"/>
              <a:sym typeface="+mn-lt"/>
            </a:endParaRPr>
          </a:p>
        </p:txBody>
      </p:sp>
    </p:spTree>
    <p:extLst>
      <p:ext uri="{BB962C8B-B14F-4D97-AF65-F5344CB8AC3E}">
        <p14:creationId xmlns:p14="http://schemas.microsoft.com/office/powerpoint/2010/main" val="77338366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animEffect transition="in" filter="fade">
                                      <p:cBhvr>
                                        <p:cTn id="24" dur="500"/>
                                        <p:tgtEl>
                                          <p:spTgt spid="7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p:cTn id="32" dur="500" fill="hold"/>
                                        <p:tgtEl>
                                          <p:spTgt spid="74"/>
                                        </p:tgtEl>
                                        <p:attrNameLst>
                                          <p:attrName>ppt_w</p:attrName>
                                        </p:attrNameLst>
                                      </p:cBhvr>
                                      <p:tavLst>
                                        <p:tav tm="0">
                                          <p:val>
                                            <p:fltVal val="0"/>
                                          </p:val>
                                        </p:tav>
                                        <p:tav tm="100000">
                                          <p:val>
                                            <p:strVal val="#ppt_w"/>
                                          </p:val>
                                        </p:tav>
                                      </p:tavLst>
                                    </p:anim>
                                    <p:anim calcmode="lin" valueType="num">
                                      <p:cBhvr>
                                        <p:cTn id="33" dur="500" fill="hold"/>
                                        <p:tgtEl>
                                          <p:spTgt spid="74"/>
                                        </p:tgtEl>
                                        <p:attrNameLst>
                                          <p:attrName>ppt_h</p:attrName>
                                        </p:attrNameLst>
                                      </p:cBhvr>
                                      <p:tavLst>
                                        <p:tav tm="0">
                                          <p:val>
                                            <p:fltVal val="0"/>
                                          </p:val>
                                        </p:tav>
                                        <p:tav tm="100000">
                                          <p:val>
                                            <p:strVal val="#ppt_h"/>
                                          </p:val>
                                        </p:tav>
                                      </p:tavLst>
                                    </p:anim>
                                    <p:animEffect transition="in" filter="fade">
                                      <p:cBhvr>
                                        <p:cTn id="34" dur="500"/>
                                        <p:tgtEl>
                                          <p:spTgt spid="7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p:cTn id="37" dur="500" fill="hold"/>
                                        <p:tgtEl>
                                          <p:spTgt spid="75"/>
                                        </p:tgtEl>
                                        <p:attrNameLst>
                                          <p:attrName>ppt_w</p:attrName>
                                        </p:attrNameLst>
                                      </p:cBhvr>
                                      <p:tavLst>
                                        <p:tav tm="0">
                                          <p:val>
                                            <p:fltVal val="0"/>
                                          </p:val>
                                        </p:tav>
                                        <p:tav tm="100000">
                                          <p:val>
                                            <p:strVal val="#ppt_w"/>
                                          </p:val>
                                        </p:tav>
                                      </p:tavLst>
                                    </p:anim>
                                    <p:anim calcmode="lin" valueType="num">
                                      <p:cBhvr>
                                        <p:cTn id="38" dur="500" fill="hold"/>
                                        <p:tgtEl>
                                          <p:spTgt spid="75"/>
                                        </p:tgtEl>
                                        <p:attrNameLst>
                                          <p:attrName>ppt_h</p:attrName>
                                        </p:attrNameLst>
                                      </p:cBhvr>
                                      <p:tavLst>
                                        <p:tav tm="0">
                                          <p:val>
                                            <p:fltVal val="0"/>
                                          </p:val>
                                        </p:tav>
                                        <p:tav tm="100000">
                                          <p:val>
                                            <p:strVal val="#ppt_h"/>
                                          </p:val>
                                        </p:tav>
                                      </p:tavLst>
                                    </p:anim>
                                    <p:animEffect transition="in" filter="fade">
                                      <p:cBhvr>
                                        <p:cTn id="39" dur="500"/>
                                        <p:tgtEl>
                                          <p:spTgt spid="75"/>
                                        </p:tgtEl>
                                      </p:cBhvr>
                                    </p:animEffect>
                                  </p:childTnLst>
                                </p:cTn>
                              </p:par>
                              <p:par>
                                <p:cTn id="40" presetID="1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 calcmode="lin" valueType="num">
                                      <p:cBhvr additive="base">
                                        <p:cTn id="42" dur="500"/>
                                        <p:tgtEl>
                                          <p:spTgt spid="91"/>
                                        </p:tgtEl>
                                        <p:attrNameLst>
                                          <p:attrName>ppt_x</p:attrName>
                                        </p:attrNameLst>
                                      </p:cBhvr>
                                      <p:tavLst>
                                        <p:tav tm="0">
                                          <p:val>
                                            <p:strVal val="#ppt_x+#ppt_w*1.125000"/>
                                          </p:val>
                                        </p:tav>
                                        <p:tav tm="100000">
                                          <p:val>
                                            <p:strVal val="#ppt_x"/>
                                          </p:val>
                                        </p:tav>
                                      </p:tavLst>
                                    </p:anim>
                                    <p:animEffect transition="in" filter="wipe(left)">
                                      <p:cBhvr>
                                        <p:cTn id="43" dur="500"/>
                                        <p:tgtEl>
                                          <p:spTgt spid="91"/>
                                        </p:tgtEl>
                                      </p:cBhvr>
                                    </p:animEffect>
                                  </p:childTnLst>
                                </p:cTn>
                              </p:par>
                              <p:par>
                                <p:cTn id="44" presetID="12" presetClass="entr" presetSubtype="2"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 calcmode="lin" valueType="num">
                                      <p:cBhvr additive="base">
                                        <p:cTn id="46" dur="500"/>
                                        <p:tgtEl>
                                          <p:spTgt spid="94"/>
                                        </p:tgtEl>
                                        <p:attrNameLst>
                                          <p:attrName>ppt_x</p:attrName>
                                        </p:attrNameLst>
                                      </p:cBhvr>
                                      <p:tavLst>
                                        <p:tav tm="0">
                                          <p:val>
                                            <p:strVal val="#ppt_x+#ppt_w*1.125000"/>
                                          </p:val>
                                        </p:tav>
                                        <p:tav tm="100000">
                                          <p:val>
                                            <p:strVal val="#ppt_x"/>
                                          </p:val>
                                        </p:tav>
                                      </p:tavLst>
                                    </p:anim>
                                    <p:animEffect transition="in" filter="wipe(left)">
                                      <p:cBhvr>
                                        <p:cTn id="47" dur="500"/>
                                        <p:tgtEl>
                                          <p:spTgt spid="94"/>
                                        </p:tgtEl>
                                      </p:cBhvr>
                                    </p:animEffect>
                                  </p:childTnLst>
                                </p:cTn>
                              </p:par>
                            </p:childTnLst>
                          </p:cTn>
                        </p:par>
                        <p:par>
                          <p:cTn id="48" fill="hold">
                            <p:stCondLst>
                              <p:cond delay="5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68"/>
                                        </p:tgtEl>
                                        <p:attrNameLst>
                                          <p:attrName>style.visibility</p:attrName>
                                        </p:attrNameLst>
                                      </p:cBhvr>
                                      <p:to>
                                        <p:strVal val="visible"/>
                                      </p:to>
                                    </p:set>
                                    <p:anim calcmode="lin" valueType="num">
                                      <p:cBhvr>
                                        <p:cTn id="51"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68"/>
                                        </p:tgtEl>
                                        <p:attrNameLst>
                                          <p:attrName>ppt_y</p:attrName>
                                        </p:attrNameLst>
                                      </p:cBhvr>
                                      <p:tavLst>
                                        <p:tav tm="0">
                                          <p:val>
                                            <p:strVal val="#ppt_y"/>
                                          </p:val>
                                        </p:tav>
                                        <p:tav tm="100000">
                                          <p:val>
                                            <p:strVal val="#ppt_y"/>
                                          </p:val>
                                        </p:tav>
                                      </p:tavLst>
                                    </p:anim>
                                    <p:anim calcmode="lin" valueType="num">
                                      <p:cBhvr>
                                        <p:cTn id="53"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68"/>
                                        </p:tgtEl>
                                      </p:cBhvr>
                                    </p:animEffect>
                                  </p:childTnLst>
                                </p:cTn>
                              </p:par>
                              <p:par>
                                <p:cTn id="56" presetID="12" presetClass="entr" presetSubtype="8"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 calcmode="lin" valueType="num">
                                      <p:cBhvr additive="base">
                                        <p:cTn id="58" dur="500"/>
                                        <p:tgtEl>
                                          <p:spTgt spid="69"/>
                                        </p:tgtEl>
                                        <p:attrNameLst>
                                          <p:attrName>ppt_x</p:attrName>
                                        </p:attrNameLst>
                                      </p:cBhvr>
                                      <p:tavLst>
                                        <p:tav tm="0">
                                          <p:val>
                                            <p:strVal val="#ppt_x-#ppt_w*1.125000"/>
                                          </p:val>
                                        </p:tav>
                                        <p:tav tm="100000">
                                          <p:val>
                                            <p:strVal val="#ppt_x"/>
                                          </p:val>
                                        </p:tav>
                                      </p:tavLst>
                                    </p:anim>
                                    <p:animEffect transition="in" filter="wipe(right)">
                                      <p:cBhvr>
                                        <p:cTn id="59" dur="500"/>
                                        <p:tgtEl>
                                          <p:spTgt spid="69"/>
                                        </p:tgtEl>
                                      </p:cBhvr>
                                    </p:animEffect>
                                  </p:childTnLst>
                                </p:cTn>
                              </p:par>
                              <p:par>
                                <p:cTn id="60" presetID="12" presetClass="entr" presetSubtype="2"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p:tgtEl>
                                          <p:spTgt spid="35"/>
                                        </p:tgtEl>
                                        <p:attrNameLst>
                                          <p:attrName>ppt_x</p:attrName>
                                        </p:attrNameLst>
                                      </p:cBhvr>
                                      <p:tavLst>
                                        <p:tav tm="0">
                                          <p:val>
                                            <p:strVal val="#ppt_x+#ppt_w*1.125000"/>
                                          </p:val>
                                        </p:tav>
                                        <p:tav tm="100000">
                                          <p:val>
                                            <p:strVal val="#ppt_x"/>
                                          </p:val>
                                        </p:tav>
                                      </p:tavLst>
                                    </p:anim>
                                    <p:animEffect transition="in" filter="wipe(left)">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p:bldP spid="74" grpId="0"/>
      <p:bldP spid="75" grpId="0"/>
      <p:bldP spid="76" grpId="0"/>
      <p:bldP spid="77" grpId="0"/>
      <p:bldP spid="91" grpId="0" animBg="1"/>
      <p:bldP spid="94" grpId="0"/>
      <p:bldP spid="68"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827127" y="2596991"/>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39" name="Rectangle 38"/>
          <p:cNvSpPr/>
          <p:nvPr/>
        </p:nvSpPr>
        <p:spPr>
          <a:xfrm>
            <a:off x="6769680" y="4430883"/>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40" name="Rectangle 39"/>
          <p:cNvSpPr/>
          <p:nvPr/>
        </p:nvSpPr>
        <p:spPr>
          <a:xfrm>
            <a:off x="6727149" y="2551468"/>
            <a:ext cx="505268" cy="4770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EFEFE"/>
                </a:solidFill>
                <a:effectLst/>
                <a:uLnTx/>
                <a:uFillTx/>
                <a:latin typeface="Agency FB"/>
                <a:ea typeface="方正细谭黑简体"/>
                <a:cs typeface="+mn-ea"/>
                <a:sym typeface="+mn-lt"/>
              </a:rPr>
              <a:t></a:t>
            </a:r>
          </a:p>
        </p:txBody>
      </p:sp>
      <p:sp>
        <p:nvSpPr>
          <p:cNvPr id="74" name="TextBox 73"/>
          <p:cNvSpPr txBox="1"/>
          <p:nvPr/>
        </p:nvSpPr>
        <p:spPr>
          <a:xfrm>
            <a:off x="5903350" y="4991176"/>
            <a:ext cx="6675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rPr>
              <a:t>13%</a:t>
            </a:r>
          </a:p>
        </p:txBody>
      </p:sp>
      <p:sp>
        <p:nvSpPr>
          <p:cNvPr id="75" name="TextBox 74"/>
          <p:cNvSpPr txBox="1"/>
          <p:nvPr/>
        </p:nvSpPr>
        <p:spPr>
          <a:xfrm>
            <a:off x="4403919" y="3831994"/>
            <a:ext cx="572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rPr>
              <a:t>8%</a:t>
            </a:r>
          </a:p>
        </p:txBody>
      </p:sp>
      <p:sp>
        <p:nvSpPr>
          <p:cNvPr id="76" name="TextBox 75"/>
          <p:cNvSpPr txBox="1"/>
          <p:nvPr/>
        </p:nvSpPr>
        <p:spPr>
          <a:xfrm>
            <a:off x="5507667" y="2228952"/>
            <a:ext cx="7336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FEFE"/>
                </a:solidFill>
                <a:effectLst/>
                <a:uLnTx/>
                <a:uFillTx/>
                <a:latin typeface="Agency FB"/>
                <a:ea typeface="方正细谭黑简体"/>
                <a:cs typeface="+mn-ea"/>
                <a:sym typeface="+mn-lt"/>
              </a:rPr>
              <a:t>10%</a:t>
            </a:r>
            <a:endPar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endParaRPr>
          </a:p>
        </p:txBody>
      </p:sp>
      <p:sp>
        <p:nvSpPr>
          <p:cNvPr id="77" name="TextBox 76"/>
          <p:cNvSpPr txBox="1"/>
          <p:nvPr/>
        </p:nvSpPr>
        <p:spPr>
          <a:xfrm>
            <a:off x="7218460" y="3299939"/>
            <a:ext cx="572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FEFE"/>
                </a:solidFill>
                <a:effectLst/>
                <a:uLnTx/>
                <a:uFillTx/>
                <a:latin typeface="Agency FB"/>
                <a:ea typeface="方正细谭黑简体"/>
                <a:cs typeface="+mn-ea"/>
                <a:sym typeface="+mn-lt"/>
              </a:rPr>
              <a:t>5%</a:t>
            </a:r>
            <a:endParaRPr kumimoji="0" lang="en-US" sz="1800" b="1" i="0" u="none" strike="noStrike" kern="1200" cap="none" spc="0" normalizeH="0" baseline="0" noProof="0" dirty="0">
              <a:ln>
                <a:noFill/>
              </a:ln>
              <a:solidFill>
                <a:srgbClr val="FEFEFE"/>
              </a:solidFill>
              <a:effectLst/>
              <a:uLnTx/>
              <a:uFillTx/>
              <a:latin typeface="Agency FB"/>
              <a:ea typeface="方正细谭黑简体"/>
              <a:cs typeface="+mn-ea"/>
              <a:sym typeface="+mn-lt"/>
            </a:endParaRPr>
          </a:p>
        </p:txBody>
      </p:sp>
      <p:sp>
        <p:nvSpPr>
          <p:cNvPr id="91" name="Freeform 90"/>
          <p:cNvSpPr/>
          <p:nvPr/>
        </p:nvSpPr>
        <p:spPr>
          <a:xfrm>
            <a:off x="8373660" y="5101485"/>
            <a:ext cx="727294" cy="459344"/>
          </a:xfrm>
          <a:custGeom>
            <a:avLst/>
            <a:gdLst>
              <a:gd name="connsiteX0" fmla="*/ 0 w 1010093"/>
              <a:gd name="connsiteY0" fmla="*/ 308344 h 637953"/>
              <a:gd name="connsiteX1" fmla="*/ 287079 w 1010093"/>
              <a:gd name="connsiteY1" fmla="*/ 637953 h 637953"/>
              <a:gd name="connsiteX2" fmla="*/ 1010093 w 1010093"/>
              <a:gd name="connsiteY2" fmla="*/ 0 h 637953"/>
            </a:gdLst>
            <a:ahLst/>
            <a:cxnLst>
              <a:cxn ang="0">
                <a:pos x="connsiteX0" y="connsiteY0"/>
              </a:cxn>
              <a:cxn ang="0">
                <a:pos x="connsiteX1" y="connsiteY1"/>
              </a:cxn>
              <a:cxn ang="0">
                <a:pos x="connsiteX2" y="connsiteY2"/>
              </a:cxn>
            </a:cxnLst>
            <a:rect l="l" t="t" r="r" b="b"/>
            <a:pathLst>
              <a:path w="1010093" h="637953">
                <a:moveTo>
                  <a:pt x="0" y="308344"/>
                </a:moveTo>
                <a:lnTo>
                  <a:pt x="287079" y="637953"/>
                </a:lnTo>
                <a:lnTo>
                  <a:pt x="1010093" y="0"/>
                </a:lnTo>
              </a:path>
            </a:pathLst>
          </a:custGeom>
          <a:noFill/>
          <a:ln w="190500">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gency FB"/>
              <a:ea typeface="方正细谭黑简体"/>
              <a:cs typeface="+mn-ea"/>
              <a:sym typeface="+mn-lt"/>
            </a:endParaRPr>
          </a:p>
        </p:txBody>
      </p:sp>
      <p:sp>
        <p:nvSpPr>
          <p:cNvPr id="94" name="TextBox 93"/>
          <p:cNvSpPr txBox="1"/>
          <p:nvPr/>
        </p:nvSpPr>
        <p:spPr>
          <a:xfrm>
            <a:off x="3596941" y="2795545"/>
            <a:ext cx="9007412" cy="868892"/>
          </a:xfrm>
          <a:prstGeom prst="rect">
            <a:avLst/>
          </a:prstGeom>
          <a:noFill/>
        </p:spPr>
        <p:txBody>
          <a:bodyPr wrap="square" numCol="1" spcCol="45720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gency FB"/>
                <a:ea typeface="方正细谭黑简体"/>
                <a:cs typeface="+mn-ea"/>
                <a:sym typeface="+mn-lt"/>
              </a:rPr>
              <a:t>Fgsm</a:t>
            </a:r>
            <a:r>
              <a:rPr kumimoji="0" lang="zh-CN" altLang="en-US" sz="1800" b="0" i="0" u="none" strike="noStrike" kern="1200" cap="none" spc="0" normalizeH="0" baseline="0" noProof="0" dirty="0">
                <a:ln>
                  <a:noFill/>
                </a:ln>
                <a:solidFill>
                  <a:srgbClr val="000000"/>
                </a:solidFill>
                <a:effectLst/>
                <a:uLnTx/>
                <a:uFillTx/>
                <a:latin typeface="Agency FB"/>
                <a:ea typeface="方正细谭黑简体"/>
                <a:cs typeface="+mn-ea"/>
                <a:sym typeface="+mn-lt"/>
              </a:rPr>
              <a:t>为</a:t>
            </a:r>
            <a:r>
              <a:rPr lang="en-US" altLang="zh-CN" dirty="0">
                <a:solidFill>
                  <a:srgbClr val="000000"/>
                </a:solidFill>
                <a:latin typeface="Agency FB"/>
                <a:ea typeface="方正细谭黑简体"/>
                <a:cs typeface="+mn-ea"/>
                <a:sym typeface="+mn-lt"/>
              </a:rPr>
              <a:t>F</a:t>
            </a:r>
            <a:r>
              <a:rPr kumimoji="0" lang="en-US" altLang="zh-CN" sz="1800" b="0" i="0" u="none" strike="noStrike" kern="1200" cap="none" spc="0" normalizeH="0" baseline="0" noProof="0" dirty="0" err="1">
                <a:ln>
                  <a:noFill/>
                </a:ln>
                <a:solidFill>
                  <a:srgbClr val="000000"/>
                </a:solidFill>
                <a:effectLst/>
                <a:uLnTx/>
                <a:uFillTx/>
                <a:latin typeface="Agency FB"/>
                <a:ea typeface="方正细谭黑简体"/>
                <a:cs typeface="+mn-ea"/>
                <a:sym typeface="+mn-lt"/>
              </a:rPr>
              <a:t>alse</a:t>
            </a:r>
            <a:endParaRPr kumimoji="0" lang="en-US" altLang="zh-CN" sz="1800" b="0" i="0" u="none" strike="noStrike" kern="1200" cap="none" spc="0" normalizeH="0" baseline="0" noProof="0" dirty="0">
              <a:ln>
                <a:noFill/>
              </a:ln>
              <a:solidFill>
                <a:srgbClr val="000000"/>
              </a:solidFill>
              <a:effectLst/>
              <a:uLnTx/>
              <a:uFillTx/>
              <a:latin typeface="Agency FB"/>
              <a:ea typeface="方正细谭黑简体"/>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err="1">
                <a:solidFill>
                  <a:srgbClr val="000000"/>
                </a:solidFill>
                <a:latin typeface="Agency FB"/>
                <a:ea typeface="方正细谭黑简体"/>
                <a:cs typeface="+mn-ea"/>
                <a:sym typeface="+mn-lt"/>
              </a:rPr>
              <a:t>F</a:t>
            </a:r>
            <a:r>
              <a:rPr lang="en-US" altLang="zh-CN" dirty="0" err="1">
                <a:solidFill>
                  <a:srgbClr val="000000"/>
                </a:solidFill>
                <a:latin typeface="Agency FB"/>
                <a:ea typeface="方正细谭黑简体"/>
                <a:cs typeface="+mn-ea"/>
                <a:sym typeface="+mn-lt"/>
              </a:rPr>
              <a:t>gsm</a:t>
            </a:r>
            <a:r>
              <a:rPr lang="zh-CN" altLang="en-US" dirty="0">
                <a:solidFill>
                  <a:srgbClr val="000000"/>
                </a:solidFill>
                <a:latin typeface="Agency FB"/>
                <a:ea typeface="方正细谭黑简体"/>
                <a:cs typeface="+mn-ea"/>
                <a:sym typeface="+mn-lt"/>
              </a:rPr>
              <a:t>为</a:t>
            </a:r>
            <a:r>
              <a:rPr lang="en-US" altLang="zh-CN" dirty="0">
                <a:solidFill>
                  <a:srgbClr val="000000"/>
                </a:solidFill>
                <a:latin typeface="Agency FB"/>
                <a:ea typeface="方正细谭黑简体"/>
                <a:cs typeface="+mn-ea"/>
                <a:sym typeface="+mn-lt"/>
              </a:rPr>
              <a:t>True</a:t>
            </a:r>
            <a:r>
              <a:rPr lang="zh-CN" altLang="en-US" dirty="0">
                <a:solidFill>
                  <a:srgbClr val="000000"/>
                </a:solidFill>
                <a:latin typeface="Agency FB"/>
                <a:ea typeface="方正细谭黑简体"/>
                <a:cs typeface="+mn-ea"/>
                <a:sym typeface="+mn-lt"/>
              </a:rPr>
              <a:t>，相应的参数分别为</a:t>
            </a:r>
            <a:r>
              <a:rPr lang="en-US" altLang="zh-CN" dirty="0">
                <a:solidFill>
                  <a:srgbClr val="000000"/>
                </a:solidFill>
                <a:latin typeface="Agency FB"/>
                <a:ea typeface="方正细谭黑简体"/>
                <a:cs typeface="+mn-ea"/>
                <a:sym typeface="+mn-lt"/>
              </a:rPr>
              <a:t>1</a:t>
            </a:r>
            <a:r>
              <a:rPr lang="zh-CN" altLang="en-US" dirty="0">
                <a:solidFill>
                  <a:srgbClr val="000000"/>
                </a:solidFill>
                <a:latin typeface="Agency FB"/>
                <a:ea typeface="方正细谭黑简体"/>
                <a:cs typeface="+mn-ea"/>
                <a:sym typeface="+mn-lt"/>
              </a:rPr>
              <a:t>、</a:t>
            </a:r>
            <a:r>
              <a:rPr lang="en-US" altLang="zh-CN" dirty="0">
                <a:solidFill>
                  <a:srgbClr val="000000"/>
                </a:solidFill>
                <a:latin typeface="Agency FB"/>
                <a:ea typeface="方正细谭黑简体"/>
                <a:cs typeface="+mn-ea"/>
                <a:sym typeface="+mn-lt"/>
              </a:rPr>
              <a:t>2</a:t>
            </a:r>
            <a:r>
              <a:rPr lang="zh-CN" altLang="en-US" dirty="0">
                <a:solidFill>
                  <a:srgbClr val="000000"/>
                </a:solidFill>
                <a:latin typeface="Agency FB"/>
                <a:ea typeface="方正细谭黑简体"/>
                <a:cs typeface="+mn-ea"/>
                <a:sym typeface="+mn-lt"/>
              </a:rPr>
              <a:t>、</a:t>
            </a:r>
            <a:r>
              <a:rPr lang="en-US" altLang="zh-CN" dirty="0">
                <a:solidFill>
                  <a:srgbClr val="000000"/>
                </a:solidFill>
                <a:latin typeface="Agency FB"/>
                <a:ea typeface="方正细谭黑简体"/>
                <a:cs typeface="+mn-ea"/>
                <a:sym typeface="+mn-lt"/>
              </a:rPr>
              <a:t>4</a:t>
            </a:r>
            <a:endParaRPr kumimoji="0" lang="en-US" sz="1800" b="0" i="0" u="none" strike="noStrike" kern="1200" cap="none" spc="0" normalizeH="0" baseline="0" noProof="0" dirty="0">
              <a:ln>
                <a:noFill/>
              </a:ln>
              <a:solidFill>
                <a:srgbClr val="000000"/>
              </a:solidFill>
              <a:effectLst/>
              <a:uLnTx/>
              <a:uFillTx/>
              <a:latin typeface="Agency FB"/>
              <a:ea typeface="方正细谭黑简体"/>
              <a:cs typeface="+mn-ea"/>
              <a:sym typeface="+mn-lt"/>
            </a:endParaRPr>
          </a:p>
        </p:txBody>
      </p:sp>
      <p:grpSp>
        <p:nvGrpSpPr>
          <p:cNvPr id="52" name="组合 51"/>
          <p:cNvGrpSpPr/>
          <p:nvPr/>
        </p:nvGrpSpPr>
        <p:grpSpPr>
          <a:xfrm>
            <a:off x="377018" y="-11911"/>
            <a:ext cx="629517" cy="1073043"/>
            <a:chOff x="1775252" y="2062276"/>
            <a:chExt cx="1045160" cy="1781528"/>
          </a:xfrm>
        </p:grpSpPr>
        <p:grpSp>
          <p:nvGrpSpPr>
            <p:cNvPr id="53" name="组合 52"/>
            <p:cNvGrpSpPr/>
            <p:nvPr/>
          </p:nvGrpSpPr>
          <p:grpSpPr>
            <a:xfrm>
              <a:off x="1775252" y="2763988"/>
              <a:ext cx="1045160" cy="1079816"/>
              <a:chOff x="-4061568" y="1901032"/>
              <a:chExt cx="1819276" cy="1879600"/>
            </a:xfrm>
          </p:grpSpPr>
          <p:sp>
            <p:nvSpPr>
              <p:cNvPr id="5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5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sp>
            <p:nvSpPr>
              <p:cNvPr id="65"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gency FB"/>
                  <a:ea typeface="方正细谭黑简体"/>
                  <a:cs typeface="+mn-ea"/>
                  <a:sym typeface="+mn-lt"/>
                </a:endParaRPr>
              </a:p>
            </p:txBody>
          </p:sp>
        </p:grpSp>
        <p:cxnSp>
          <p:nvCxnSpPr>
            <p:cNvPr id="54" name="直接连接符 53"/>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163756" y="440455"/>
            <a:ext cx="3663371" cy="584775"/>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000000"/>
                </a:solidFill>
                <a:latin typeface="Agency FB"/>
                <a:ea typeface="方正细谭黑简体"/>
                <a:cs typeface="+mn-ea"/>
                <a:sym typeface="+mn-lt"/>
              </a:rPr>
              <a:t>测试参数</a:t>
            </a:r>
            <a:endParaRPr kumimoji="0" lang="zh-CN" altLang="en-US" sz="3200" b="0" i="0" u="none" strike="noStrike" kern="1200" cap="none" spc="0" normalizeH="0" baseline="0" noProof="0" dirty="0">
              <a:ln>
                <a:noFill/>
              </a:ln>
              <a:solidFill>
                <a:srgbClr val="000000"/>
              </a:solidFill>
              <a:effectLst/>
              <a:uLnTx/>
              <a:uFillTx/>
              <a:latin typeface="Agency FB"/>
              <a:ea typeface="方正细谭黑简体"/>
              <a:cs typeface="+mn-ea"/>
              <a:sym typeface="+mn-lt"/>
            </a:endParaRPr>
          </a:p>
        </p:txBody>
      </p:sp>
      <p:grpSp>
        <p:nvGrpSpPr>
          <p:cNvPr id="69" name="Group 105">
            <a:extLst>
              <a:ext uri="{FF2B5EF4-FFF2-40B4-BE49-F238E27FC236}">
                <a16:creationId xmlns:a16="http://schemas.microsoft.com/office/drawing/2014/main" id="{8D951E68-9168-4A97-825C-C7710E6753B2}"/>
              </a:ext>
            </a:extLst>
          </p:cNvPr>
          <p:cNvGrpSpPr/>
          <p:nvPr/>
        </p:nvGrpSpPr>
        <p:grpSpPr>
          <a:xfrm>
            <a:off x="1606207" y="2010948"/>
            <a:ext cx="917170" cy="1818326"/>
            <a:chOff x="2573939" y="4310398"/>
            <a:chExt cx="482134" cy="955851"/>
          </a:xfrm>
        </p:grpSpPr>
        <p:sp>
          <p:nvSpPr>
            <p:cNvPr id="70" name="Freeform 106">
              <a:extLst>
                <a:ext uri="{FF2B5EF4-FFF2-40B4-BE49-F238E27FC236}">
                  <a16:creationId xmlns:a16="http://schemas.microsoft.com/office/drawing/2014/main" id="{6694A135-2FAE-411D-A8C6-40E7FAB237AD}"/>
                </a:ext>
              </a:extLst>
            </p:cNvPr>
            <p:cNvSpPr/>
            <p:nvPr/>
          </p:nvSpPr>
          <p:spPr>
            <a:xfrm>
              <a:off x="2573939" y="4310398"/>
              <a:ext cx="449263" cy="948826"/>
            </a:xfrm>
            <a:custGeom>
              <a:avLst/>
              <a:gdLst>
                <a:gd name="connsiteX0" fmla="*/ 426005 w 426795"/>
                <a:gd name="connsiteY0" fmla="*/ 0 h 901374"/>
                <a:gd name="connsiteX1" fmla="*/ 426005 w 426795"/>
                <a:gd name="connsiteY1" fmla="*/ 6 h 901374"/>
                <a:gd name="connsiteX2" fmla="*/ 426011 w 426795"/>
                <a:gd name="connsiteY2" fmla="*/ 0 h 901374"/>
                <a:gd name="connsiteX3" fmla="*/ 426005 w 426795"/>
                <a:gd name="connsiteY3" fmla="*/ 15 h 901374"/>
                <a:gd name="connsiteX4" fmla="*/ 426795 w 426795"/>
                <a:gd name="connsiteY4" fmla="*/ 119349 h 901374"/>
                <a:gd name="connsiteX5" fmla="*/ 88362 w 426795"/>
                <a:gd name="connsiteY5" fmla="*/ 901374 h 901374"/>
                <a:gd name="connsiteX6" fmla="*/ 44180 w 426795"/>
                <a:gd name="connsiteY6" fmla="*/ 882261 h 901374"/>
                <a:gd name="connsiteX7" fmla="*/ 42503 w 426795"/>
                <a:gd name="connsiteY7" fmla="*/ 886136 h 901374"/>
                <a:gd name="connsiteX8" fmla="*/ 0 w 426795"/>
                <a:gd name="connsiteY8" fmla="*/ 863162 h 901374"/>
                <a:gd name="connsiteX9" fmla="*/ 5 w 426795"/>
                <a:gd name="connsiteY9" fmla="*/ 863151 h 901374"/>
                <a:gd name="connsiteX10" fmla="*/ 0 w 426795"/>
                <a:gd name="connsiteY10" fmla="*/ 863149 h 901374"/>
                <a:gd name="connsiteX11" fmla="*/ 338452 w 426795"/>
                <a:gd name="connsiteY11" fmla="*/ 81124 h 901374"/>
                <a:gd name="connsiteX12" fmla="*/ 338455 w 426795"/>
                <a:gd name="connsiteY12" fmla="*/ 81121 h 901374"/>
                <a:gd name="connsiteX13" fmla="*/ 338462 w 426795"/>
                <a:gd name="connsiteY13" fmla="*/ 81106 h 901374"/>
                <a:gd name="connsiteX14" fmla="*/ 390847 w 426795"/>
                <a:gd name="connsiteY14" fmla="*/ 32577 h 90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795" h="901374">
                  <a:moveTo>
                    <a:pt x="426005" y="0"/>
                  </a:moveTo>
                  <a:lnTo>
                    <a:pt x="426005" y="6"/>
                  </a:lnTo>
                  <a:lnTo>
                    <a:pt x="426011" y="0"/>
                  </a:lnTo>
                  <a:lnTo>
                    <a:pt x="426005" y="15"/>
                  </a:lnTo>
                  <a:lnTo>
                    <a:pt x="426795" y="119349"/>
                  </a:lnTo>
                  <a:lnTo>
                    <a:pt x="88362" y="901374"/>
                  </a:lnTo>
                  <a:lnTo>
                    <a:pt x="44180" y="882261"/>
                  </a:lnTo>
                  <a:lnTo>
                    <a:pt x="42503" y="886136"/>
                  </a:lnTo>
                  <a:cubicBezTo>
                    <a:pt x="27375" y="879654"/>
                    <a:pt x="13254" y="871942"/>
                    <a:pt x="0" y="863162"/>
                  </a:cubicBezTo>
                  <a:lnTo>
                    <a:pt x="5" y="863151"/>
                  </a:lnTo>
                  <a:lnTo>
                    <a:pt x="0" y="863149"/>
                  </a:lnTo>
                  <a:cubicBezTo>
                    <a:pt x="0" y="863149"/>
                    <a:pt x="338452" y="81124"/>
                    <a:pt x="338452" y="81124"/>
                  </a:cubicBezTo>
                  <a:lnTo>
                    <a:pt x="338455" y="81121"/>
                  </a:lnTo>
                  <a:lnTo>
                    <a:pt x="338462" y="81106"/>
                  </a:lnTo>
                  <a:lnTo>
                    <a:pt x="390847" y="32577"/>
                  </a:lnTo>
                  <a:close/>
                </a:path>
              </a:pathLst>
            </a:custGeom>
            <a:solidFill>
              <a:srgbClr val="010101">
                <a:alpha val="20000"/>
              </a:srgbClr>
            </a:solidFill>
            <a:ln w="12700">
              <a:miter lim="400000"/>
            </a:ln>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grpSp>
          <p:nvGrpSpPr>
            <p:cNvPr id="95" name="Group 107">
              <a:extLst>
                <a:ext uri="{FF2B5EF4-FFF2-40B4-BE49-F238E27FC236}">
                  <a16:creationId xmlns:a16="http://schemas.microsoft.com/office/drawing/2014/main" id="{C73038C6-1DCE-4920-B7AC-CC3EBB1DC88E}"/>
                </a:ext>
              </a:extLst>
            </p:cNvPr>
            <p:cNvGrpSpPr/>
            <p:nvPr/>
          </p:nvGrpSpPr>
          <p:grpSpPr>
            <a:xfrm>
              <a:off x="2610883" y="4313565"/>
              <a:ext cx="445190" cy="952684"/>
              <a:chOff x="2617315" y="4626760"/>
              <a:chExt cx="445190" cy="952684"/>
            </a:xfrm>
          </p:grpSpPr>
          <p:sp>
            <p:nvSpPr>
              <p:cNvPr id="96" name="Shape 63">
                <a:extLst>
                  <a:ext uri="{FF2B5EF4-FFF2-40B4-BE49-F238E27FC236}">
                    <a16:creationId xmlns:a16="http://schemas.microsoft.com/office/drawing/2014/main" id="{1D66E084-16FF-4E4D-A08E-FAF79E4B2A25}"/>
                  </a:ext>
                </a:extLst>
              </p:cNvPr>
              <p:cNvSpPr/>
              <p:nvPr/>
            </p:nvSpPr>
            <p:spPr>
              <a:xfrm>
                <a:off x="2617315" y="4626760"/>
                <a:ext cx="444292" cy="952684"/>
              </a:xfrm>
              <a:custGeom>
                <a:avLst/>
                <a:gdLst/>
                <a:ahLst/>
                <a:cxnLst>
                  <a:cxn ang="0">
                    <a:pos x="wd2" y="hd2"/>
                  </a:cxn>
                  <a:cxn ang="5400000">
                    <a:pos x="wd2" y="hd2"/>
                  </a:cxn>
                  <a:cxn ang="10800000">
                    <a:pos x="wd2" y="hd2"/>
                  </a:cxn>
                  <a:cxn ang="16200000">
                    <a:pos x="wd2" y="hd2"/>
                  </a:cxn>
                </a:cxnLst>
                <a:rect l="0" t="0" r="r" b="b"/>
                <a:pathLst>
                  <a:path w="21427" h="21519" extrusionOk="0">
                    <a:moveTo>
                      <a:pt x="17167" y="1832"/>
                    </a:moveTo>
                    <a:lnTo>
                      <a:pt x="21389" y="0"/>
                    </a:lnTo>
                    <a:lnTo>
                      <a:pt x="21427" y="2696"/>
                    </a:lnTo>
                    <a:lnTo>
                      <a:pt x="4364" y="21161"/>
                    </a:lnTo>
                    <a:cubicBezTo>
                      <a:pt x="4087" y="21461"/>
                      <a:pt x="3338" y="21600"/>
                      <a:pt x="2699" y="21471"/>
                    </a:cubicBezTo>
                    <a:lnTo>
                      <a:pt x="763" y="21078"/>
                    </a:lnTo>
                    <a:cubicBezTo>
                      <a:pt x="123" y="20948"/>
                      <a:pt x="-173" y="20597"/>
                      <a:pt x="103" y="20298"/>
                    </a:cubicBezTo>
                    <a:cubicBezTo>
                      <a:pt x="103" y="20298"/>
                      <a:pt x="17167" y="1832"/>
                      <a:pt x="17167" y="1832"/>
                    </a:cubicBezTo>
                    <a:close/>
                  </a:path>
                </a:pathLst>
              </a:custGeom>
              <a:solidFill>
                <a:schemeClr val="bg2">
                  <a:lumMod val="5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7" name="Shape 64">
                <a:extLst>
                  <a:ext uri="{FF2B5EF4-FFF2-40B4-BE49-F238E27FC236}">
                    <a16:creationId xmlns:a16="http://schemas.microsoft.com/office/drawing/2014/main" id="{BAFA6A49-EA58-4E8A-B9BB-882ACBAAE8E0}"/>
                  </a:ext>
                </a:extLst>
              </p:cNvPr>
              <p:cNvSpPr/>
              <p:nvPr/>
            </p:nvSpPr>
            <p:spPr>
              <a:xfrm>
                <a:off x="2617315" y="4626760"/>
                <a:ext cx="443513" cy="941849"/>
              </a:xfrm>
              <a:custGeom>
                <a:avLst/>
                <a:gdLst/>
                <a:ahLst/>
                <a:cxnLst>
                  <a:cxn ang="0">
                    <a:pos x="wd2" y="hd2"/>
                  </a:cxn>
                  <a:cxn ang="5400000">
                    <a:pos x="wd2" y="hd2"/>
                  </a:cxn>
                  <a:cxn ang="10800000">
                    <a:pos x="wd2" y="hd2"/>
                  </a:cxn>
                  <a:cxn ang="16200000">
                    <a:pos x="wd2" y="hd2"/>
                  </a:cxn>
                </a:cxnLst>
                <a:rect l="0" t="0" r="r" b="b"/>
                <a:pathLst>
                  <a:path w="21427" h="21600" extrusionOk="0">
                    <a:moveTo>
                      <a:pt x="17197" y="1860"/>
                    </a:moveTo>
                    <a:lnTo>
                      <a:pt x="21427" y="0"/>
                    </a:lnTo>
                    <a:lnTo>
                      <a:pt x="19248" y="2390"/>
                    </a:lnTo>
                    <a:lnTo>
                      <a:pt x="1735" y="21600"/>
                    </a:lnTo>
                    <a:lnTo>
                      <a:pt x="765" y="21400"/>
                    </a:lnTo>
                    <a:cubicBezTo>
                      <a:pt x="124" y="21269"/>
                      <a:pt x="-173" y="20912"/>
                      <a:pt x="104" y="20609"/>
                    </a:cubicBezTo>
                    <a:cubicBezTo>
                      <a:pt x="104" y="20609"/>
                      <a:pt x="17197" y="1860"/>
                      <a:pt x="17197" y="1860"/>
                    </a:cubicBezTo>
                    <a:close/>
                  </a:path>
                </a:pathLst>
              </a:custGeom>
              <a:solidFill>
                <a:srgbClr val="010101"/>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8" name="Shape 67">
                <a:extLst>
                  <a:ext uri="{FF2B5EF4-FFF2-40B4-BE49-F238E27FC236}">
                    <a16:creationId xmlns:a16="http://schemas.microsoft.com/office/drawing/2014/main" id="{57C482F2-0990-4F52-B2D1-B386C4D66CF0}"/>
                  </a:ext>
                </a:extLst>
              </p:cNvPr>
              <p:cNvSpPr/>
              <p:nvPr/>
            </p:nvSpPr>
            <p:spPr>
              <a:xfrm>
                <a:off x="2647907" y="4626760"/>
                <a:ext cx="414598" cy="873190"/>
              </a:xfrm>
              <a:custGeom>
                <a:avLst/>
                <a:gdLst/>
                <a:ahLst/>
                <a:cxnLst>
                  <a:cxn ang="0">
                    <a:pos x="wd2" y="hd2"/>
                  </a:cxn>
                  <a:cxn ang="5400000">
                    <a:pos x="wd2" y="hd2"/>
                  </a:cxn>
                  <a:cxn ang="10800000">
                    <a:pos x="wd2" y="hd2"/>
                  </a:cxn>
                  <a:cxn ang="16200000">
                    <a:pos x="wd2" y="hd2"/>
                  </a:cxn>
                </a:cxnLst>
                <a:rect l="0" t="0" r="r" b="b"/>
                <a:pathLst>
                  <a:path w="21600" h="21600" extrusionOk="0">
                    <a:moveTo>
                      <a:pt x="16998" y="2006"/>
                    </a:moveTo>
                    <a:lnTo>
                      <a:pt x="21559" y="0"/>
                    </a:lnTo>
                    <a:lnTo>
                      <a:pt x="21600" y="2953"/>
                    </a:lnTo>
                    <a:lnTo>
                      <a:pt x="4603" y="21600"/>
                    </a:lnTo>
                    <a:cubicBezTo>
                      <a:pt x="2846" y="21405"/>
                      <a:pt x="1329" y="21086"/>
                      <a:pt x="0" y="20654"/>
                    </a:cubicBezTo>
                    <a:cubicBezTo>
                      <a:pt x="0" y="20654"/>
                      <a:pt x="16998" y="2006"/>
                      <a:pt x="16998" y="2006"/>
                    </a:cubicBezTo>
                    <a:close/>
                  </a:path>
                </a:pathLst>
              </a:custGeom>
              <a:solidFill>
                <a:schemeClr val="accent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99" name="Shape 68">
                <a:extLst>
                  <a:ext uri="{FF2B5EF4-FFF2-40B4-BE49-F238E27FC236}">
                    <a16:creationId xmlns:a16="http://schemas.microsoft.com/office/drawing/2014/main" id="{CCAC2685-34EB-4CFA-B6A3-E52F7CAC830B}"/>
                  </a:ext>
                </a:extLst>
              </p:cNvPr>
              <p:cNvSpPr/>
              <p:nvPr/>
            </p:nvSpPr>
            <p:spPr>
              <a:xfrm>
                <a:off x="2647907" y="4626760"/>
                <a:ext cx="413815" cy="858239"/>
              </a:xfrm>
              <a:custGeom>
                <a:avLst/>
                <a:gdLst/>
                <a:ahLst/>
                <a:cxnLst>
                  <a:cxn ang="0">
                    <a:pos x="wd2" y="hd2"/>
                  </a:cxn>
                  <a:cxn ang="5400000">
                    <a:pos x="wd2" y="hd2"/>
                  </a:cxn>
                  <a:cxn ang="10800000">
                    <a:pos x="wd2" y="hd2"/>
                  </a:cxn>
                  <a:cxn ang="16200000">
                    <a:pos x="wd2" y="hd2"/>
                  </a:cxn>
                </a:cxnLst>
                <a:rect l="0" t="0" r="r" b="b"/>
                <a:pathLst>
                  <a:path w="21600" h="21600" extrusionOk="0">
                    <a:moveTo>
                      <a:pt x="17030" y="2041"/>
                    </a:moveTo>
                    <a:lnTo>
                      <a:pt x="21600" y="0"/>
                    </a:lnTo>
                    <a:lnTo>
                      <a:pt x="19245" y="2623"/>
                    </a:lnTo>
                    <a:lnTo>
                      <a:pt x="2212" y="21600"/>
                    </a:lnTo>
                    <a:cubicBezTo>
                      <a:pt x="1419" y="21436"/>
                      <a:pt x="685" y="21240"/>
                      <a:pt x="0" y="21014"/>
                    </a:cubicBezTo>
                    <a:cubicBezTo>
                      <a:pt x="0" y="21014"/>
                      <a:pt x="17030" y="2041"/>
                      <a:pt x="17030" y="2041"/>
                    </a:cubicBezTo>
                    <a:close/>
                  </a:path>
                </a:pathLst>
              </a:custGeom>
              <a:solidFill>
                <a:schemeClr val="accent5">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100" name="Shape 69">
                <a:extLst>
                  <a:ext uri="{FF2B5EF4-FFF2-40B4-BE49-F238E27FC236}">
                    <a16:creationId xmlns:a16="http://schemas.microsoft.com/office/drawing/2014/main" id="{3E0D0FD3-C860-4274-A8A4-3EB22C95CD4C}"/>
                  </a:ext>
                </a:extLst>
              </p:cNvPr>
              <p:cNvSpPr/>
              <p:nvPr/>
            </p:nvSpPr>
            <p:spPr>
              <a:xfrm>
                <a:off x="2972654" y="4626760"/>
                <a:ext cx="88346" cy="119346"/>
              </a:xfrm>
              <a:custGeom>
                <a:avLst/>
                <a:gdLst/>
                <a:ahLst/>
                <a:cxnLst>
                  <a:cxn ang="0">
                    <a:pos x="wd2" y="hd2"/>
                  </a:cxn>
                  <a:cxn ang="5400000">
                    <a:pos x="wd2" y="hd2"/>
                  </a:cxn>
                  <a:cxn ang="10800000">
                    <a:pos x="wd2" y="hd2"/>
                  </a:cxn>
                  <a:cxn ang="16200000">
                    <a:pos x="wd2" y="hd2"/>
                  </a:cxn>
                </a:cxnLst>
                <a:rect l="0" t="0" r="r" b="b"/>
                <a:pathLst>
                  <a:path w="21600" h="21600" extrusionOk="0">
                    <a:moveTo>
                      <a:pt x="0" y="14680"/>
                    </a:moveTo>
                    <a:lnTo>
                      <a:pt x="21407" y="0"/>
                    </a:lnTo>
                    <a:lnTo>
                      <a:pt x="21600" y="21600"/>
                    </a:lnTo>
                    <a:cubicBezTo>
                      <a:pt x="17892" y="20973"/>
                      <a:pt x="14124" y="20065"/>
                      <a:pt x="10377" y="18865"/>
                    </a:cubicBezTo>
                    <a:cubicBezTo>
                      <a:pt x="6630" y="17665"/>
                      <a:pt x="3155" y="16252"/>
                      <a:pt x="0" y="14680"/>
                    </a:cubicBezTo>
                    <a:close/>
                  </a:path>
                </a:pathLst>
              </a:custGeom>
              <a:solidFill>
                <a:srgbClr val="FFFFFF">
                  <a:alpha val="55000"/>
                </a:srgb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sp>
            <p:nvSpPr>
              <p:cNvPr id="101" name="Shape 71">
                <a:extLst>
                  <a:ext uri="{FF2B5EF4-FFF2-40B4-BE49-F238E27FC236}">
                    <a16:creationId xmlns:a16="http://schemas.microsoft.com/office/drawing/2014/main" id="{D4B1CCF8-31B3-4E6E-ADED-0B9F88F0966A}"/>
                  </a:ext>
                </a:extLst>
              </p:cNvPr>
              <p:cNvSpPr/>
              <p:nvPr/>
            </p:nvSpPr>
            <p:spPr>
              <a:xfrm>
                <a:off x="3031485" y="4626760"/>
                <a:ext cx="29203" cy="39432"/>
              </a:xfrm>
              <a:custGeom>
                <a:avLst/>
                <a:gdLst/>
                <a:ahLst/>
                <a:cxnLst>
                  <a:cxn ang="0">
                    <a:pos x="wd2" y="hd2"/>
                  </a:cxn>
                  <a:cxn ang="5400000">
                    <a:pos x="wd2" y="hd2"/>
                  </a:cxn>
                  <a:cxn ang="10800000">
                    <a:pos x="wd2" y="hd2"/>
                  </a:cxn>
                  <a:cxn ang="16200000">
                    <a:pos x="wd2" y="hd2"/>
                  </a:cxn>
                </a:cxnLst>
                <a:rect l="0" t="0" r="r" b="b"/>
                <a:pathLst>
                  <a:path w="21600" h="21600" extrusionOk="0">
                    <a:moveTo>
                      <a:pt x="0" y="14681"/>
                    </a:moveTo>
                    <a:lnTo>
                      <a:pt x="21403" y="0"/>
                    </a:lnTo>
                    <a:lnTo>
                      <a:pt x="21600" y="21600"/>
                    </a:lnTo>
                    <a:cubicBezTo>
                      <a:pt x="17892" y="20973"/>
                      <a:pt x="14117" y="20061"/>
                      <a:pt x="10378" y="18867"/>
                    </a:cubicBezTo>
                    <a:cubicBezTo>
                      <a:pt x="6635" y="17665"/>
                      <a:pt x="3156" y="16250"/>
                      <a:pt x="0" y="14681"/>
                    </a:cubicBezTo>
                    <a:close/>
                  </a:path>
                </a:pathLst>
              </a:custGeom>
              <a:solidFill>
                <a:schemeClr val="bg2">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a:ea typeface="方正细谭黑简体"/>
                  <a:cs typeface="+mn-ea"/>
                  <a:sym typeface="+mn-lt"/>
                </a:endParaRPr>
              </a:p>
            </p:txBody>
          </p:sp>
        </p:grpSp>
      </p:grpSp>
      <p:pic>
        <p:nvPicPr>
          <p:cNvPr id="2" name="图片 1">
            <a:extLst>
              <a:ext uri="{FF2B5EF4-FFF2-40B4-BE49-F238E27FC236}">
                <a16:creationId xmlns:a16="http://schemas.microsoft.com/office/drawing/2014/main" id="{64C430C1-201D-4BD4-9104-679B36026BD1}"/>
              </a:ext>
            </a:extLst>
          </p:cNvPr>
          <p:cNvPicPr>
            <a:picLocks noChangeAspect="1"/>
          </p:cNvPicPr>
          <p:nvPr/>
        </p:nvPicPr>
        <p:blipFill>
          <a:blip r:embed="rId3"/>
          <a:stretch>
            <a:fillRect/>
          </a:stretch>
        </p:blipFill>
        <p:spPr>
          <a:xfrm>
            <a:off x="8511134" y="2947218"/>
            <a:ext cx="914479" cy="1828959"/>
          </a:xfrm>
          <a:prstGeom prst="rect">
            <a:avLst/>
          </a:prstGeom>
        </p:spPr>
      </p:pic>
    </p:spTree>
    <p:extLst>
      <p:ext uri="{BB962C8B-B14F-4D97-AF65-F5344CB8AC3E}">
        <p14:creationId xmlns:p14="http://schemas.microsoft.com/office/powerpoint/2010/main" val="191050524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animEffect transition="in" filter="fade">
                                      <p:cBhvr>
                                        <p:cTn id="24" dur="500"/>
                                        <p:tgtEl>
                                          <p:spTgt spid="7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p:cTn id="32" dur="500" fill="hold"/>
                                        <p:tgtEl>
                                          <p:spTgt spid="74"/>
                                        </p:tgtEl>
                                        <p:attrNameLst>
                                          <p:attrName>ppt_w</p:attrName>
                                        </p:attrNameLst>
                                      </p:cBhvr>
                                      <p:tavLst>
                                        <p:tav tm="0">
                                          <p:val>
                                            <p:fltVal val="0"/>
                                          </p:val>
                                        </p:tav>
                                        <p:tav tm="100000">
                                          <p:val>
                                            <p:strVal val="#ppt_w"/>
                                          </p:val>
                                        </p:tav>
                                      </p:tavLst>
                                    </p:anim>
                                    <p:anim calcmode="lin" valueType="num">
                                      <p:cBhvr>
                                        <p:cTn id="33" dur="500" fill="hold"/>
                                        <p:tgtEl>
                                          <p:spTgt spid="74"/>
                                        </p:tgtEl>
                                        <p:attrNameLst>
                                          <p:attrName>ppt_h</p:attrName>
                                        </p:attrNameLst>
                                      </p:cBhvr>
                                      <p:tavLst>
                                        <p:tav tm="0">
                                          <p:val>
                                            <p:fltVal val="0"/>
                                          </p:val>
                                        </p:tav>
                                        <p:tav tm="100000">
                                          <p:val>
                                            <p:strVal val="#ppt_h"/>
                                          </p:val>
                                        </p:tav>
                                      </p:tavLst>
                                    </p:anim>
                                    <p:animEffect transition="in" filter="fade">
                                      <p:cBhvr>
                                        <p:cTn id="34" dur="500"/>
                                        <p:tgtEl>
                                          <p:spTgt spid="7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p:cTn id="37" dur="500" fill="hold"/>
                                        <p:tgtEl>
                                          <p:spTgt spid="75"/>
                                        </p:tgtEl>
                                        <p:attrNameLst>
                                          <p:attrName>ppt_w</p:attrName>
                                        </p:attrNameLst>
                                      </p:cBhvr>
                                      <p:tavLst>
                                        <p:tav tm="0">
                                          <p:val>
                                            <p:fltVal val="0"/>
                                          </p:val>
                                        </p:tav>
                                        <p:tav tm="100000">
                                          <p:val>
                                            <p:strVal val="#ppt_w"/>
                                          </p:val>
                                        </p:tav>
                                      </p:tavLst>
                                    </p:anim>
                                    <p:anim calcmode="lin" valueType="num">
                                      <p:cBhvr>
                                        <p:cTn id="38" dur="500" fill="hold"/>
                                        <p:tgtEl>
                                          <p:spTgt spid="75"/>
                                        </p:tgtEl>
                                        <p:attrNameLst>
                                          <p:attrName>ppt_h</p:attrName>
                                        </p:attrNameLst>
                                      </p:cBhvr>
                                      <p:tavLst>
                                        <p:tav tm="0">
                                          <p:val>
                                            <p:fltVal val="0"/>
                                          </p:val>
                                        </p:tav>
                                        <p:tav tm="100000">
                                          <p:val>
                                            <p:strVal val="#ppt_h"/>
                                          </p:val>
                                        </p:tav>
                                      </p:tavLst>
                                    </p:anim>
                                    <p:animEffect transition="in" filter="fade">
                                      <p:cBhvr>
                                        <p:cTn id="39" dur="500"/>
                                        <p:tgtEl>
                                          <p:spTgt spid="75"/>
                                        </p:tgtEl>
                                      </p:cBhvr>
                                    </p:animEffect>
                                  </p:childTnLst>
                                </p:cTn>
                              </p:par>
                              <p:par>
                                <p:cTn id="40" presetID="1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 calcmode="lin" valueType="num">
                                      <p:cBhvr additive="base">
                                        <p:cTn id="42" dur="500"/>
                                        <p:tgtEl>
                                          <p:spTgt spid="91"/>
                                        </p:tgtEl>
                                        <p:attrNameLst>
                                          <p:attrName>ppt_x</p:attrName>
                                        </p:attrNameLst>
                                      </p:cBhvr>
                                      <p:tavLst>
                                        <p:tav tm="0">
                                          <p:val>
                                            <p:strVal val="#ppt_x+#ppt_w*1.125000"/>
                                          </p:val>
                                        </p:tav>
                                        <p:tav tm="100000">
                                          <p:val>
                                            <p:strVal val="#ppt_x"/>
                                          </p:val>
                                        </p:tav>
                                      </p:tavLst>
                                    </p:anim>
                                    <p:animEffect transition="in" filter="wipe(left)">
                                      <p:cBhvr>
                                        <p:cTn id="43" dur="500"/>
                                        <p:tgtEl>
                                          <p:spTgt spid="91"/>
                                        </p:tgtEl>
                                      </p:cBhvr>
                                    </p:animEffect>
                                  </p:childTnLst>
                                </p:cTn>
                              </p:par>
                              <p:par>
                                <p:cTn id="44" presetID="12" presetClass="entr" presetSubtype="2"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 calcmode="lin" valueType="num">
                                      <p:cBhvr additive="base">
                                        <p:cTn id="46" dur="500"/>
                                        <p:tgtEl>
                                          <p:spTgt spid="94"/>
                                        </p:tgtEl>
                                        <p:attrNameLst>
                                          <p:attrName>ppt_x</p:attrName>
                                        </p:attrNameLst>
                                      </p:cBhvr>
                                      <p:tavLst>
                                        <p:tav tm="0">
                                          <p:val>
                                            <p:strVal val="#ppt_x+#ppt_w*1.125000"/>
                                          </p:val>
                                        </p:tav>
                                        <p:tav tm="100000">
                                          <p:val>
                                            <p:strVal val="#ppt_x"/>
                                          </p:val>
                                        </p:tav>
                                      </p:tavLst>
                                    </p:anim>
                                    <p:animEffect transition="in" filter="wipe(left)">
                                      <p:cBhvr>
                                        <p:cTn id="47" dur="500"/>
                                        <p:tgtEl>
                                          <p:spTgt spid="94"/>
                                        </p:tgtEl>
                                      </p:cBhvr>
                                    </p:animEffect>
                                  </p:childTnLst>
                                </p:cTn>
                              </p:par>
                            </p:childTnLst>
                          </p:cTn>
                        </p:par>
                        <p:par>
                          <p:cTn id="48" fill="hold">
                            <p:stCondLst>
                              <p:cond delay="5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68"/>
                                        </p:tgtEl>
                                        <p:attrNameLst>
                                          <p:attrName>style.visibility</p:attrName>
                                        </p:attrNameLst>
                                      </p:cBhvr>
                                      <p:to>
                                        <p:strVal val="visible"/>
                                      </p:to>
                                    </p:set>
                                    <p:anim calcmode="lin" valueType="num">
                                      <p:cBhvr>
                                        <p:cTn id="51"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68"/>
                                        </p:tgtEl>
                                        <p:attrNameLst>
                                          <p:attrName>ppt_y</p:attrName>
                                        </p:attrNameLst>
                                      </p:cBhvr>
                                      <p:tavLst>
                                        <p:tav tm="0">
                                          <p:val>
                                            <p:strVal val="#ppt_y"/>
                                          </p:val>
                                        </p:tav>
                                        <p:tav tm="100000">
                                          <p:val>
                                            <p:strVal val="#ppt_y"/>
                                          </p:val>
                                        </p:tav>
                                      </p:tavLst>
                                    </p:anim>
                                    <p:anim calcmode="lin" valueType="num">
                                      <p:cBhvr>
                                        <p:cTn id="53"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68"/>
                                        </p:tgtEl>
                                      </p:cBhvr>
                                    </p:animEffect>
                                  </p:childTnLst>
                                </p:cTn>
                              </p:par>
                              <p:par>
                                <p:cTn id="56" presetID="12" presetClass="entr" presetSubtype="8"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 calcmode="lin" valueType="num">
                                      <p:cBhvr additive="base">
                                        <p:cTn id="58" dur="500"/>
                                        <p:tgtEl>
                                          <p:spTgt spid="69"/>
                                        </p:tgtEl>
                                        <p:attrNameLst>
                                          <p:attrName>ppt_x</p:attrName>
                                        </p:attrNameLst>
                                      </p:cBhvr>
                                      <p:tavLst>
                                        <p:tav tm="0">
                                          <p:val>
                                            <p:strVal val="#ppt_x-#ppt_w*1.125000"/>
                                          </p:val>
                                        </p:tav>
                                        <p:tav tm="100000">
                                          <p:val>
                                            <p:strVal val="#ppt_x"/>
                                          </p:val>
                                        </p:tav>
                                      </p:tavLst>
                                    </p:anim>
                                    <p:animEffect transition="in" filter="wipe(right)">
                                      <p:cBhvr>
                                        <p:cTn id="5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p:bldP spid="74" grpId="0"/>
      <p:bldP spid="75" grpId="0"/>
      <p:bldP spid="76" grpId="0"/>
      <p:bldP spid="77" grpId="0"/>
      <p:bldP spid="91" grpId="0" animBg="1"/>
      <p:bldP spid="94" grpId="0"/>
      <p:bldP spid="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656980" y="-28371"/>
            <a:ext cx="1090069" cy="3100177"/>
            <a:chOff x="693612" y="-428263"/>
            <a:chExt cx="1045159" cy="2972458"/>
          </a:xfrm>
        </p:grpSpPr>
        <p:grpSp>
          <p:nvGrpSpPr>
            <p:cNvPr id="18" name="组合 17"/>
            <p:cNvGrpSpPr/>
            <p:nvPr/>
          </p:nvGrpSpPr>
          <p:grpSpPr>
            <a:xfrm>
              <a:off x="693612" y="1462555"/>
              <a:ext cx="1045159" cy="1081640"/>
              <a:chOff x="-5944343" y="-364331"/>
              <a:chExt cx="1819275" cy="1882776"/>
            </a:xfrm>
          </p:grpSpPr>
          <p:sp>
            <p:nvSpPr>
              <p:cNvPr id="20"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9" name="直接连接符 18"/>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2746652" y="4067098"/>
            <a:ext cx="6924040" cy="830997"/>
          </a:xfrm>
          <a:prstGeom prst="rect">
            <a:avLst/>
          </a:prstGeom>
          <a:noFill/>
        </p:spPr>
        <p:txBody>
          <a:bodyPr wrap="square" lIns="91440" tIns="45720" rIns="91440" bIns="45720" rtlCol="0">
            <a:spAutoFit/>
          </a:bodyPr>
          <a:lstStyle/>
          <a:p>
            <a:pPr algn="ctr"/>
            <a:r>
              <a:rPr lang="zh-CN" altLang="en-US" sz="4800" dirty="0">
                <a:cs typeface="+mn-ea"/>
                <a:sym typeface="+mn-lt"/>
              </a:rPr>
              <a:t>实验流程</a:t>
            </a:r>
          </a:p>
        </p:txBody>
      </p:sp>
      <p:sp>
        <p:nvSpPr>
          <p:cNvPr id="30" name="文本框 36"/>
          <p:cNvSpPr txBox="1"/>
          <p:nvPr/>
        </p:nvSpPr>
        <p:spPr>
          <a:xfrm>
            <a:off x="3635335" y="4963394"/>
            <a:ext cx="5146675" cy="327526"/>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000"/>
              </a:lnSpc>
            </a:pPr>
            <a:r>
              <a:rPr lang="zh-CN" altLang="en-US" sz="1333" dirty="0">
                <a:solidFill>
                  <a:schemeClr val="tx2">
                    <a:lumMod val="75000"/>
                  </a:schemeClr>
                </a:solidFill>
                <a:cs typeface="+mn-ea"/>
                <a:sym typeface="+mn-lt"/>
              </a:rPr>
              <a:t>具体流程详见运行视频</a:t>
            </a:r>
          </a:p>
        </p:txBody>
      </p:sp>
      <p:sp>
        <p:nvSpPr>
          <p:cNvPr id="31" name="文本框 11"/>
          <p:cNvSpPr txBox="1"/>
          <p:nvPr/>
        </p:nvSpPr>
        <p:spPr>
          <a:xfrm>
            <a:off x="4040942" y="3106634"/>
            <a:ext cx="4335463" cy="830997"/>
          </a:xfrm>
          <a:prstGeom prst="rect">
            <a:avLst/>
          </a:prstGeom>
          <a:noFill/>
        </p:spPr>
        <p:txBody>
          <a:bodyPr wrap="square" lIns="91440" tIns="45720" rIns="91440" bIns="45720" rtlCol="0">
            <a:spAutoFit/>
          </a:bodyPr>
          <a:lstStyle/>
          <a:p>
            <a:pPr algn="ctr"/>
            <a:r>
              <a:rPr lang="en-US" altLang="zh-CN" sz="4800" dirty="0">
                <a:solidFill>
                  <a:schemeClr val="accent2"/>
                </a:solidFill>
                <a:cs typeface="+mn-ea"/>
                <a:sym typeface="+mn-lt"/>
              </a:rPr>
              <a:t>PART 03</a:t>
            </a:r>
            <a:endParaRPr lang="zh-CN" altLang="en-US" sz="4800" dirty="0">
              <a:solidFill>
                <a:schemeClr val="accent2"/>
              </a:solidFill>
              <a:cs typeface="+mn-ea"/>
              <a:sym typeface="+mn-lt"/>
            </a:endParaRPr>
          </a:p>
        </p:txBody>
      </p:sp>
    </p:spTree>
    <p:extLst>
      <p:ext uri="{BB962C8B-B14F-4D97-AF65-F5344CB8AC3E}">
        <p14:creationId xmlns:p14="http://schemas.microsoft.com/office/powerpoint/2010/main" val="1286198881"/>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23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23000">
                                          <p:cBhvr additive="base">
                                            <p:cTn id="7" dur="600" fill="hold"/>
                                            <p:tgtEl>
                                              <p:spTgt spid="17"/>
                                            </p:tgtEl>
                                            <p:attrNameLst>
                                              <p:attrName>ppt_x</p:attrName>
                                            </p:attrNameLst>
                                          </p:cBhvr>
                                          <p:tavLst>
                                            <p:tav tm="0">
                                              <p:val>
                                                <p:strVal val="#ppt_x"/>
                                              </p:val>
                                            </p:tav>
                                            <p:tav tm="100000">
                                              <p:val>
                                                <p:strVal val="#ppt_x"/>
                                              </p:val>
                                            </p:tav>
                                          </p:tavLst>
                                        </p:anim>
                                        <p:anim calcmode="lin" valueType="num" p14:bounceEnd="23000">
                                          <p:cBhvr additive="base">
                                            <p:cTn id="8" dur="6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9"/>
                                            </p:tgtEl>
                                          </p:cBhvr>
                                        </p:animEffect>
                                      </p:childTnLst>
                                    </p:cTn>
                                  </p:par>
                                </p:childTnLst>
                              </p:cTn>
                            </p:par>
                            <p:par>
                              <p:cTn id="21" fill="hold">
                                <p:stCondLst>
                                  <p:cond delay="1750"/>
                                </p:stCondLst>
                                <p:childTnLst>
                                  <p:par>
                                    <p:cTn id="22" presetID="42"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600" fill="hold"/>
                                            <p:tgtEl>
                                              <p:spTgt spid="17"/>
                                            </p:tgtEl>
                                            <p:attrNameLst>
                                              <p:attrName>ppt_x</p:attrName>
                                            </p:attrNameLst>
                                          </p:cBhvr>
                                          <p:tavLst>
                                            <p:tav tm="0">
                                              <p:val>
                                                <p:strVal val="#ppt_x"/>
                                              </p:val>
                                            </p:tav>
                                            <p:tav tm="100000">
                                              <p:val>
                                                <p:strVal val="#ppt_x"/>
                                              </p:val>
                                            </p:tav>
                                          </p:tavLst>
                                        </p:anim>
                                        <p:anim calcmode="lin" valueType="num">
                                          <p:cBhvr additive="base">
                                            <p:cTn id="8" dur="6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9"/>
                                            </p:tgtEl>
                                          </p:cBhvr>
                                        </p:animEffect>
                                      </p:childTnLst>
                                    </p:cTn>
                                  </p:par>
                                </p:childTnLst>
                              </p:cTn>
                            </p:par>
                            <p:par>
                              <p:cTn id="21" fill="hold">
                                <p:stCondLst>
                                  <p:cond delay="1750"/>
                                </p:stCondLst>
                                <p:childTnLst>
                                  <p:par>
                                    <p:cTn id="22" presetID="42"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Callout 26"/>
          <p:cNvSpPr/>
          <p:nvPr/>
        </p:nvSpPr>
        <p:spPr>
          <a:xfrm>
            <a:off x="8455954" y="3213374"/>
            <a:ext cx="1736840" cy="1703618"/>
          </a:xfrm>
          <a:prstGeom prst="wedgeEllipseCallout">
            <a:avLst>
              <a:gd name="adj1" fmla="val -5527"/>
              <a:gd name="adj2" fmla="val 67378"/>
            </a:avLst>
          </a:prstGeom>
          <a:solidFill>
            <a:srgbClr val="0101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8" name="Oval Callout 27"/>
          <p:cNvSpPr/>
          <p:nvPr/>
        </p:nvSpPr>
        <p:spPr>
          <a:xfrm>
            <a:off x="5861540" y="2162212"/>
            <a:ext cx="1736840" cy="1703618"/>
          </a:xfrm>
          <a:prstGeom prst="wedgeEllipseCallout">
            <a:avLst>
              <a:gd name="adj1" fmla="val -5527"/>
              <a:gd name="adj2" fmla="val 67378"/>
            </a:avLst>
          </a:prstGeom>
          <a:solidFill>
            <a:srgbClr val="0101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9" name="Oval Callout 28"/>
          <p:cNvSpPr/>
          <p:nvPr/>
        </p:nvSpPr>
        <p:spPr>
          <a:xfrm>
            <a:off x="7983197" y="745077"/>
            <a:ext cx="1510276" cy="1481388"/>
          </a:xfrm>
          <a:prstGeom prst="wedgeEllipseCallout">
            <a:avLst>
              <a:gd name="adj1" fmla="val -5527"/>
              <a:gd name="adj2" fmla="val 67378"/>
            </a:avLst>
          </a:prstGeom>
          <a:solidFill>
            <a:srgbClr val="0101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0" name="Oval Callout 29"/>
          <p:cNvSpPr/>
          <p:nvPr/>
        </p:nvSpPr>
        <p:spPr>
          <a:xfrm>
            <a:off x="10192794" y="612696"/>
            <a:ext cx="1181244" cy="1158650"/>
          </a:xfrm>
          <a:prstGeom prst="wedgeEllipseCallout">
            <a:avLst>
              <a:gd name="adj1" fmla="val -5527"/>
              <a:gd name="adj2" fmla="val 67378"/>
            </a:avLst>
          </a:prstGeom>
          <a:solidFill>
            <a:srgbClr val="0101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26" name="Group 25"/>
          <p:cNvGrpSpPr/>
          <p:nvPr/>
        </p:nvGrpSpPr>
        <p:grpSpPr>
          <a:xfrm>
            <a:off x="1881961" y="1785577"/>
            <a:ext cx="10345479" cy="5093689"/>
            <a:chOff x="1881961" y="978195"/>
            <a:chExt cx="10345479" cy="5901071"/>
          </a:xfrm>
        </p:grpSpPr>
        <p:sp>
          <p:nvSpPr>
            <p:cNvPr id="3" name="Shape 6"/>
            <p:cNvSpPr/>
            <p:nvPr/>
          </p:nvSpPr>
          <p:spPr>
            <a:xfrm>
              <a:off x="1881961" y="978195"/>
              <a:ext cx="10342564" cy="58969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527"/>
                  </a:lnTo>
                  <a:cubicBezTo>
                    <a:pt x="17455" y="721"/>
                    <a:pt x="14337" y="2052"/>
                    <a:pt x="14423" y="2967"/>
                  </a:cubicBezTo>
                  <a:cubicBezTo>
                    <a:pt x="14508" y="3882"/>
                    <a:pt x="16650" y="5157"/>
                    <a:pt x="16547" y="6932"/>
                  </a:cubicBezTo>
                  <a:cubicBezTo>
                    <a:pt x="16444" y="8707"/>
                    <a:pt x="14800" y="9002"/>
                    <a:pt x="13172" y="8868"/>
                  </a:cubicBezTo>
                  <a:cubicBezTo>
                    <a:pt x="11545" y="8734"/>
                    <a:pt x="10877" y="9039"/>
                    <a:pt x="10877" y="9511"/>
                  </a:cubicBezTo>
                  <a:cubicBezTo>
                    <a:pt x="10877" y="9982"/>
                    <a:pt x="13001" y="10620"/>
                    <a:pt x="15245" y="11008"/>
                  </a:cubicBezTo>
                  <a:cubicBezTo>
                    <a:pt x="17489" y="11396"/>
                    <a:pt x="17455" y="14280"/>
                    <a:pt x="15433" y="15444"/>
                  </a:cubicBezTo>
                  <a:cubicBezTo>
                    <a:pt x="13412" y="16609"/>
                    <a:pt x="6869" y="18318"/>
                    <a:pt x="4282" y="21600"/>
                  </a:cubicBezTo>
                  <a:lnTo>
                    <a:pt x="0" y="21600"/>
                  </a:lnTo>
                  <a:cubicBezTo>
                    <a:pt x="1867" y="17208"/>
                    <a:pt x="6184" y="15722"/>
                    <a:pt x="9644" y="15056"/>
                  </a:cubicBezTo>
                  <a:cubicBezTo>
                    <a:pt x="13104" y="14391"/>
                    <a:pt x="14971" y="13753"/>
                    <a:pt x="14680" y="13143"/>
                  </a:cubicBezTo>
                  <a:cubicBezTo>
                    <a:pt x="14389" y="12533"/>
                    <a:pt x="9457" y="12470"/>
                    <a:pt x="9115" y="10196"/>
                  </a:cubicBezTo>
                  <a:cubicBezTo>
                    <a:pt x="8752" y="7787"/>
                    <a:pt x="10861" y="6973"/>
                    <a:pt x="12659" y="7232"/>
                  </a:cubicBezTo>
                  <a:cubicBezTo>
                    <a:pt x="14356" y="7476"/>
                    <a:pt x="15742" y="7292"/>
                    <a:pt x="15314" y="6377"/>
                  </a:cubicBezTo>
                  <a:cubicBezTo>
                    <a:pt x="14885" y="5462"/>
                    <a:pt x="13118" y="3639"/>
                    <a:pt x="13668" y="2443"/>
                  </a:cubicBezTo>
                  <a:cubicBezTo>
                    <a:pt x="14217" y="1248"/>
                    <a:pt x="16633" y="0"/>
                    <a:pt x="21600" y="0"/>
                  </a:cubicBezTo>
                  <a:close/>
                </a:path>
              </a:pathLst>
            </a:custGeom>
            <a:gradFill>
              <a:gsLst>
                <a:gs pos="87000">
                  <a:schemeClr val="tx1">
                    <a:alpha val="40000"/>
                  </a:schemeClr>
                </a:gs>
                <a:gs pos="36000">
                  <a:schemeClr val="bg2">
                    <a:alpha val="15000"/>
                  </a:schemeClr>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 name="Shape 7"/>
            <p:cNvSpPr/>
            <p:nvPr/>
          </p:nvSpPr>
          <p:spPr>
            <a:xfrm>
              <a:off x="2847500" y="1026110"/>
              <a:ext cx="9379940" cy="5853156"/>
            </a:xfrm>
            <a:custGeom>
              <a:avLst/>
              <a:gdLst/>
              <a:ahLst/>
              <a:cxnLst>
                <a:cxn ang="0">
                  <a:pos x="wd2" y="hd2"/>
                </a:cxn>
                <a:cxn ang="5400000">
                  <a:pos x="wd2" y="hd2"/>
                </a:cxn>
                <a:cxn ang="10800000">
                  <a:pos x="wd2" y="hd2"/>
                </a:cxn>
                <a:cxn ang="16200000">
                  <a:pos x="wd2" y="hd2"/>
                </a:cxn>
              </a:cxnLst>
              <a:rect l="0" t="0" r="r" b="b"/>
              <a:pathLst>
                <a:path w="21600" h="21599" extrusionOk="0">
                  <a:moveTo>
                    <a:pt x="21101" y="1"/>
                  </a:moveTo>
                  <a:cubicBezTo>
                    <a:pt x="20976" y="-1"/>
                    <a:pt x="20843" y="0"/>
                    <a:pt x="20704" y="3"/>
                  </a:cubicBezTo>
                  <a:lnTo>
                    <a:pt x="20706" y="129"/>
                  </a:lnTo>
                  <a:cubicBezTo>
                    <a:pt x="20844" y="126"/>
                    <a:pt x="20976" y="125"/>
                    <a:pt x="21100" y="127"/>
                  </a:cubicBezTo>
                  <a:lnTo>
                    <a:pt x="21101" y="1"/>
                  </a:lnTo>
                  <a:close/>
                  <a:moveTo>
                    <a:pt x="20431" y="35"/>
                  </a:moveTo>
                  <a:cubicBezTo>
                    <a:pt x="20303" y="41"/>
                    <a:pt x="20171" y="49"/>
                    <a:pt x="20035" y="59"/>
                  </a:cubicBezTo>
                  <a:lnTo>
                    <a:pt x="20039" y="184"/>
                  </a:lnTo>
                  <a:cubicBezTo>
                    <a:pt x="20175" y="175"/>
                    <a:pt x="20306" y="167"/>
                    <a:pt x="20434" y="161"/>
                  </a:cubicBezTo>
                  <a:lnTo>
                    <a:pt x="20431" y="35"/>
                  </a:lnTo>
                  <a:close/>
                  <a:moveTo>
                    <a:pt x="21401" y="35"/>
                  </a:moveTo>
                  <a:lnTo>
                    <a:pt x="21398" y="161"/>
                  </a:lnTo>
                  <a:cubicBezTo>
                    <a:pt x="21466" y="165"/>
                    <a:pt x="21532" y="170"/>
                    <a:pt x="21594" y="176"/>
                  </a:cubicBezTo>
                  <a:lnTo>
                    <a:pt x="21600" y="50"/>
                  </a:lnTo>
                  <a:cubicBezTo>
                    <a:pt x="21537" y="44"/>
                    <a:pt x="21470" y="39"/>
                    <a:pt x="21401" y="35"/>
                  </a:cubicBezTo>
                  <a:close/>
                  <a:moveTo>
                    <a:pt x="19761" y="71"/>
                  </a:moveTo>
                  <a:cubicBezTo>
                    <a:pt x="19631" y="82"/>
                    <a:pt x="19499" y="95"/>
                    <a:pt x="19365" y="109"/>
                  </a:cubicBezTo>
                  <a:lnTo>
                    <a:pt x="19371" y="235"/>
                  </a:lnTo>
                  <a:cubicBezTo>
                    <a:pt x="19505" y="221"/>
                    <a:pt x="19637" y="208"/>
                    <a:pt x="19766" y="197"/>
                  </a:cubicBezTo>
                  <a:lnTo>
                    <a:pt x="19761" y="71"/>
                  </a:lnTo>
                  <a:close/>
                  <a:moveTo>
                    <a:pt x="19067" y="141"/>
                  </a:moveTo>
                  <a:cubicBezTo>
                    <a:pt x="18936" y="157"/>
                    <a:pt x="18805" y="174"/>
                    <a:pt x="18672" y="193"/>
                  </a:cubicBezTo>
                  <a:lnTo>
                    <a:pt x="18680" y="318"/>
                  </a:lnTo>
                  <a:cubicBezTo>
                    <a:pt x="18813" y="299"/>
                    <a:pt x="18943" y="282"/>
                    <a:pt x="19073" y="266"/>
                  </a:cubicBezTo>
                  <a:lnTo>
                    <a:pt x="19067" y="141"/>
                  </a:lnTo>
                  <a:close/>
                  <a:moveTo>
                    <a:pt x="18396" y="247"/>
                  </a:moveTo>
                  <a:cubicBezTo>
                    <a:pt x="18266" y="268"/>
                    <a:pt x="18134" y="289"/>
                    <a:pt x="18003" y="312"/>
                  </a:cubicBezTo>
                  <a:lnTo>
                    <a:pt x="18012" y="436"/>
                  </a:lnTo>
                  <a:cubicBezTo>
                    <a:pt x="18144" y="414"/>
                    <a:pt x="18275" y="392"/>
                    <a:pt x="18405" y="372"/>
                  </a:cubicBezTo>
                  <a:lnTo>
                    <a:pt x="18396" y="247"/>
                  </a:lnTo>
                  <a:close/>
                  <a:moveTo>
                    <a:pt x="17726" y="354"/>
                  </a:moveTo>
                  <a:cubicBezTo>
                    <a:pt x="17595" y="378"/>
                    <a:pt x="17464" y="404"/>
                    <a:pt x="17333" y="431"/>
                  </a:cubicBezTo>
                  <a:lnTo>
                    <a:pt x="17345" y="556"/>
                  </a:lnTo>
                  <a:cubicBezTo>
                    <a:pt x="17476" y="529"/>
                    <a:pt x="17607" y="503"/>
                    <a:pt x="17737" y="478"/>
                  </a:cubicBezTo>
                  <a:lnTo>
                    <a:pt x="17726" y="354"/>
                  </a:lnTo>
                  <a:close/>
                  <a:moveTo>
                    <a:pt x="17055" y="495"/>
                  </a:moveTo>
                  <a:cubicBezTo>
                    <a:pt x="16924" y="524"/>
                    <a:pt x="16793" y="554"/>
                    <a:pt x="16664" y="586"/>
                  </a:cubicBezTo>
                  <a:lnTo>
                    <a:pt x="16678" y="710"/>
                  </a:lnTo>
                  <a:cubicBezTo>
                    <a:pt x="16807" y="679"/>
                    <a:pt x="16937" y="649"/>
                    <a:pt x="17068" y="620"/>
                  </a:cubicBezTo>
                  <a:lnTo>
                    <a:pt x="17055" y="495"/>
                  </a:lnTo>
                  <a:close/>
                  <a:moveTo>
                    <a:pt x="16384" y="672"/>
                  </a:moveTo>
                  <a:cubicBezTo>
                    <a:pt x="16252" y="706"/>
                    <a:pt x="16122" y="742"/>
                    <a:pt x="15994" y="779"/>
                  </a:cubicBezTo>
                  <a:lnTo>
                    <a:pt x="16011" y="903"/>
                  </a:lnTo>
                  <a:cubicBezTo>
                    <a:pt x="16138" y="866"/>
                    <a:pt x="16267" y="830"/>
                    <a:pt x="16399" y="796"/>
                  </a:cubicBezTo>
                  <a:lnTo>
                    <a:pt x="16384" y="672"/>
                  </a:lnTo>
                  <a:close/>
                  <a:moveTo>
                    <a:pt x="15712" y="849"/>
                  </a:moveTo>
                  <a:cubicBezTo>
                    <a:pt x="15580" y="890"/>
                    <a:pt x="15451" y="933"/>
                    <a:pt x="15325" y="977"/>
                  </a:cubicBezTo>
                  <a:lnTo>
                    <a:pt x="15344" y="1099"/>
                  </a:lnTo>
                  <a:cubicBezTo>
                    <a:pt x="15469" y="1056"/>
                    <a:pt x="15598" y="1012"/>
                    <a:pt x="15730" y="971"/>
                  </a:cubicBezTo>
                  <a:lnTo>
                    <a:pt x="15712" y="849"/>
                  </a:lnTo>
                  <a:close/>
                  <a:moveTo>
                    <a:pt x="15062" y="1061"/>
                  </a:moveTo>
                  <a:cubicBezTo>
                    <a:pt x="14928" y="1112"/>
                    <a:pt x="14800" y="1165"/>
                    <a:pt x="14679" y="1219"/>
                  </a:cubicBezTo>
                  <a:lnTo>
                    <a:pt x="14704" y="1339"/>
                  </a:lnTo>
                  <a:cubicBezTo>
                    <a:pt x="14823" y="1286"/>
                    <a:pt x="14951" y="1233"/>
                    <a:pt x="15084" y="1182"/>
                  </a:cubicBezTo>
                  <a:lnTo>
                    <a:pt x="15062" y="1061"/>
                  </a:lnTo>
                  <a:close/>
                  <a:moveTo>
                    <a:pt x="14407" y="1344"/>
                  </a:moveTo>
                  <a:cubicBezTo>
                    <a:pt x="14272" y="1411"/>
                    <a:pt x="14147" y="1480"/>
                    <a:pt x="14034" y="1550"/>
                  </a:cubicBezTo>
                  <a:lnTo>
                    <a:pt x="14067" y="1666"/>
                  </a:lnTo>
                  <a:cubicBezTo>
                    <a:pt x="14178" y="1598"/>
                    <a:pt x="14301" y="1530"/>
                    <a:pt x="14434" y="1463"/>
                  </a:cubicBezTo>
                  <a:lnTo>
                    <a:pt x="14407" y="1344"/>
                  </a:lnTo>
                  <a:close/>
                  <a:moveTo>
                    <a:pt x="13775" y="1733"/>
                  </a:moveTo>
                  <a:cubicBezTo>
                    <a:pt x="13638" y="1838"/>
                    <a:pt x="13524" y="1947"/>
                    <a:pt x="13436" y="2056"/>
                  </a:cubicBezTo>
                  <a:lnTo>
                    <a:pt x="13491" y="2152"/>
                  </a:lnTo>
                  <a:cubicBezTo>
                    <a:pt x="13573" y="2049"/>
                    <a:pt x="13682" y="1945"/>
                    <a:pt x="13814" y="1844"/>
                  </a:cubicBezTo>
                  <a:lnTo>
                    <a:pt x="13775" y="1733"/>
                  </a:lnTo>
                  <a:close/>
                  <a:moveTo>
                    <a:pt x="13240" y="2404"/>
                  </a:moveTo>
                  <a:cubicBezTo>
                    <a:pt x="13212" y="2490"/>
                    <a:pt x="13197" y="2577"/>
                    <a:pt x="13197" y="2664"/>
                  </a:cubicBezTo>
                  <a:cubicBezTo>
                    <a:pt x="13197" y="2694"/>
                    <a:pt x="13199" y="2723"/>
                    <a:pt x="13202" y="2754"/>
                  </a:cubicBezTo>
                  <a:cubicBezTo>
                    <a:pt x="13212" y="2842"/>
                    <a:pt x="13226" y="2930"/>
                    <a:pt x="13246" y="3014"/>
                  </a:cubicBezTo>
                  <a:lnTo>
                    <a:pt x="13326" y="2973"/>
                  </a:lnTo>
                  <a:cubicBezTo>
                    <a:pt x="13309" y="2895"/>
                    <a:pt x="13295" y="2815"/>
                    <a:pt x="13286" y="2734"/>
                  </a:cubicBezTo>
                  <a:cubicBezTo>
                    <a:pt x="13283" y="2710"/>
                    <a:pt x="13282" y="2687"/>
                    <a:pt x="13282" y="2664"/>
                  </a:cubicBezTo>
                  <a:cubicBezTo>
                    <a:pt x="13282" y="2596"/>
                    <a:pt x="13294" y="2528"/>
                    <a:pt x="13316" y="2460"/>
                  </a:cubicBezTo>
                  <a:lnTo>
                    <a:pt x="13240" y="2404"/>
                  </a:lnTo>
                  <a:close/>
                  <a:moveTo>
                    <a:pt x="13436" y="3324"/>
                  </a:moveTo>
                  <a:lnTo>
                    <a:pt x="13364" y="3392"/>
                  </a:lnTo>
                  <a:cubicBezTo>
                    <a:pt x="13432" y="3547"/>
                    <a:pt x="13518" y="3696"/>
                    <a:pt x="13626" y="3847"/>
                  </a:cubicBezTo>
                  <a:lnTo>
                    <a:pt x="13684" y="3756"/>
                  </a:lnTo>
                  <a:cubicBezTo>
                    <a:pt x="13581" y="3611"/>
                    <a:pt x="13500" y="3470"/>
                    <a:pt x="13436" y="3324"/>
                  </a:cubicBezTo>
                  <a:close/>
                  <a:moveTo>
                    <a:pt x="13895" y="4031"/>
                  </a:moveTo>
                  <a:lnTo>
                    <a:pt x="13843" y="4130"/>
                  </a:lnTo>
                  <a:cubicBezTo>
                    <a:pt x="13952" y="4255"/>
                    <a:pt x="14067" y="4374"/>
                    <a:pt x="14166" y="4473"/>
                  </a:cubicBezTo>
                  <a:cubicBezTo>
                    <a:pt x="14166" y="4473"/>
                    <a:pt x="14214" y="4369"/>
                    <a:pt x="14214" y="4369"/>
                  </a:cubicBezTo>
                  <a:cubicBezTo>
                    <a:pt x="14116" y="4271"/>
                    <a:pt x="14002" y="4154"/>
                    <a:pt x="13895" y="4031"/>
                  </a:cubicBezTo>
                  <a:close/>
                  <a:moveTo>
                    <a:pt x="14464" y="4597"/>
                  </a:moveTo>
                  <a:lnTo>
                    <a:pt x="14416" y="4701"/>
                  </a:lnTo>
                  <a:cubicBezTo>
                    <a:pt x="14514" y="4799"/>
                    <a:pt x="14627" y="4917"/>
                    <a:pt x="14733" y="5042"/>
                  </a:cubicBezTo>
                  <a:lnTo>
                    <a:pt x="14786" y="4944"/>
                  </a:lnTo>
                  <a:cubicBezTo>
                    <a:pt x="14678" y="4816"/>
                    <a:pt x="14563" y="4696"/>
                    <a:pt x="14464" y="4597"/>
                  </a:cubicBezTo>
                  <a:close/>
                  <a:moveTo>
                    <a:pt x="15004" y="5233"/>
                  </a:moveTo>
                  <a:cubicBezTo>
                    <a:pt x="15004" y="5233"/>
                    <a:pt x="14942" y="5320"/>
                    <a:pt x="14942" y="5320"/>
                  </a:cubicBezTo>
                  <a:cubicBezTo>
                    <a:pt x="15041" y="5473"/>
                    <a:pt x="15112" y="5622"/>
                    <a:pt x="15158" y="5778"/>
                  </a:cubicBezTo>
                  <a:lnTo>
                    <a:pt x="15236" y="5727"/>
                  </a:lnTo>
                  <a:cubicBezTo>
                    <a:pt x="15186" y="5557"/>
                    <a:pt x="15109" y="5396"/>
                    <a:pt x="15004" y="5233"/>
                  </a:cubicBezTo>
                  <a:close/>
                  <a:moveTo>
                    <a:pt x="15294" y="6152"/>
                  </a:moveTo>
                  <a:lnTo>
                    <a:pt x="15210" y="6161"/>
                  </a:lnTo>
                  <a:cubicBezTo>
                    <a:pt x="15211" y="6190"/>
                    <a:pt x="15211" y="6219"/>
                    <a:pt x="15211" y="6249"/>
                  </a:cubicBezTo>
                  <a:cubicBezTo>
                    <a:pt x="15211" y="6356"/>
                    <a:pt x="15202" y="6470"/>
                    <a:pt x="15183" y="6586"/>
                  </a:cubicBezTo>
                  <a:cubicBezTo>
                    <a:pt x="15176" y="6628"/>
                    <a:pt x="15167" y="6669"/>
                    <a:pt x="15158" y="6709"/>
                  </a:cubicBezTo>
                  <a:lnTo>
                    <a:pt x="15238" y="6752"/>
                  </a:lnTo>
                  <a:cubicBezTo>
                    <a:pt x="15248" y="6708"/>
                    <a:pt x="15257" y="6663"/>
                    <a:pt x="15265" y="6615"/>
                  </a:cubicBezTo>
                  <a:cubicBezTo>
                    <a:pt x="15286" y="6490"/>
                    <a:pt x="15297" y="6366"/>
                    <a:pt x="15297" y="6249"/>
                  </a:cubicBezTo>
                  <a:cubicBezTo>
                    <a:pt x="15297" y="6216"/>
                    <a:pt x="15296" y="6184"/>
                    <a:pt x="15294" y="6152"/>
                  </a:cubicBezTo>
                  <a:close/>
                  <a:moveTo>
                    <a:pt x="15037" y="7036"/>
                  </a:moveTo>
                  <a:cubicBezTo>
                    <a:pt x="14965" y="7172"/>
                    <a:pt x="14868" y="7295"/>
                    <a:pt x="14751" y="7400"/>
                  </a:cubicBezTo>
                  <a:lnTo>
                    <a:pt x="14795" y="7507"/>
                  </a:lnTo>
                  <a:cubicBezTo>
                    <a:pt x="14921" y="7394"/>
                    <a:pt x="15025" y="7262"/>
                    <a:pt x="15104" y="7115"/>
                  </a:cubicBezTo>
                  <a:lnTo>
                    <a:pt x="15037" y="7036"/>
                  </a:lnTo>
                  <a:close/>
                  <a:moveTo>
                    <a:pt x="14500" y="7602"/>
                  </a:moveTo>
                  <a:cubicBezTo>
                    <a:pt x="14390" y="7668"/>
                    <a:pt x="14265" y="7726"/>
                    <a:pt x="14130" y="7775"/>
                  </a:cubicBezTo>
                  <a:lnTo>
                    <a:pt x="14150" y="7897"/>
                  </a:lnTo>
                  <a:cubicBezTo>
                    <a:pt x="14290" y="7847"/>
                    <a:pt x="14418" y="7786"/>
                    <a:pt x="14531" y="7718"/>
                  </a:cubicBezTo>
                  <a:cubicBezTo>
                    <a:pt x="14531" y="7718"/>
                    <a:pt x="14500" y="7602"/>
                    <a:pt x="14500" y="7602"/>
                  </a:cubicBezTo>
                  <a:close/>
                  <a:moveTo>
                    <a:pt x="10089" y="7821"/>
                  </a:moveTo>
                  <a:lnTo>
                    <a:pt x="10094" y="7946"/>
                  </a:lnTo>
                  <a:cubicBezTo>
                    <a:pt x="10204" y="7937"/>
                    <a:pt x="10320" y="7938"/>
                    <a:pt x="10440" y="7949"/>
                  </a:cubicBezTo>
                  <a:lnTo>
                    <a:pt x="10484" y="7954"/>
                  </a:lnTo>
                  <a:lnTo>
                    <a:pt x="10489" y="7828"/>
                  </a:lnTo>
                  <a:lnTo>
                    <a:pt x="10445" y="7824"/>
                  </a:lnTo>
                  <a:cubicBezTo>
                    <a:pt x="10322" y="7813"/>
                    <a:pt x="10203" y="7812"/>
                    <a:pt x="10089" y="7821"/>
                  </a:cubicBezTo>
                  <a:close/>
                  <a:moveTo>
                    <a:pt x="10765" y="7850"/>
                  </a:moveTo>
                  <a:lnTo>
                    <a:pt x="10759" y="7975"/>
                  </a:lnTo>
                  <a:lnTo>
                    <a:pt x="10784" y="7978"/>
                  </a:lnTo>
                  <a:cubicBezTo>
                    <a:pt x="10904" y="7990"/>
                    <a:pt x="11028" y="8002"/>
                    <a:pt x="11153" y="8013"/>
                  </a:cubicBezTo>
                  <a:lnTo>
                    <a:pt x="11158" y="7887"/>
                  </a:lnTo>
                  <a:cubicBezTo>
                    <a:pt x="11033" y="7876"/>
                    <a:pt x="10910" y="7864"/>
                    <a:pt x="10790" y="7852"/>
                  </a:cubicBezTo>
                  <a:lnTo>
                    <a:pt x="10765" y="7850"/>
                  </a:lnTo>
                  <a:close/>
                  <a:moveTo>
                    <a:pt x="13849" y="7850"/>
                  </a:moveTo>
                  <a:cubicBezTo>
                    <a:pt x="13728" y="7880"/>
                    <a:pt x="13597" y="7905"/>
                    <a:pt x="13460" y="7925"/>
                  </a:cubicBezTo>
                  <a:cubicBezTo>
                    <a:pt x="13460" y="7925"/>
                    <a:pt x="13468" y="8050"/>
                    <a:pt x="13468" y="8050"/>
                  </a:cubicBezTo>
                  <a:cubicBezTo>
                    <a:pt x="13608" y="8030"/>
                    <a:pt x="13740" y="8004"/>
                    <a:pt x="13863" y="7973"/>
                  </a:cubicBezTo>
                  <a:lnTo>
                    <a:pt x="13849" y="7850"/>
                  </a:lnTo>
                  <a:close/>
                  <a:moveTo>
                    <a:pt x="9810" y="7885"/>
                  </a:moveTo>
                  <a:cubicBezTo>
                    <a:pt x="9673" y="7918"/>
                    <a:pt x="9542" y="7967"/>
                    <a:pt x="9420" y="8030"/>
                  </a:cubicBezTo>
                  <a:lnTo>
                    <a:pt x="9448" y="8149"/>
                  </a:lnTo>
                  <a:cubicBezTo>
                    <a:pt x="9565" y="8088"/>
                    <a:pt x="9691" y="8041"/>
                    <a:pt x="9823" y="8009"/>
                  </a:cubicBezTo>
                  <a:lnTo>
                    <a:pt x="9810" y="7885"/>
                  </a:lnTo>
                  <a:close/>
                  <a:moveTo>
                    <a:pt x="11432" y="7920"/>
                  </a:moveTo>
                  <a:lnTo>
                    <a:pt x="11428" y="8046"/>
                  </a:lnTo>
                  <a:cubicBezTo>
                    <a:pt x="11558" y="8057"/>
                    <a:pt x="11691" y="8067"/>
                    <a:pt x="11823" y="8075"/>
                  </a:cubicBezTo>
                  <a:cubicBezTo>
                    <a:pt x="11823" y="8075"/>
                    <a:pt x="11827" y="7949"/>
                    <a:pt x="11827" y="7949"/>
                  </a:cubicBezTo>
                  <a:cubicBezTo>
                    <a:pt x="11695" y="7941"/>
                    <a:pt x="11563" y="7931"/>
                    <a:pt x="11432" y="7920"/>
                  </a:cubicBezTo>
                  <a:close/>
                  <a:moveTo>
                    <a:pt x="12124" y="7956"/>
                  </a:moveTo>
                  <a:lnTo>
                    <a:pt x="12121" y="8082"/>
                  </a:lnTo>
                  <a:cubicBezTo>
                    <a:pt x="12254" y="8087"/>
                    <a:pt x="12386" y="8091"/>
                    <a:pt x="12517" y="8092"/>
                  </a:cubicBezTo>
                  <a:cubicBezTo>
                    <a:pt x="12517" y="8092"/>
                    <a:pt x="12517" y="7966"/>
                    <a:pt x="12517" y="7966"/>
                  </a:cubicBezTo>
                  <a:cubicBezTo>
                    <a:pt x="12387" y="7965"/>
                    <a:pt x="12255" y="7961"/>
                    <a:pt x="12124" y="7956"/>
                  </a:cubicBezTo>
                  <a:close/>
                  <a:moveTo>
                    <a:pt x="13184" y="7956"/>
                  </a:moveTo>
                  <a:cubicBezTo>
                    <a:pt x="13059" y="7967"/>
                    <a:pt x="12927" y="7974"/>
                    <a:pt x="12791" y="7978"/>
                  </a:cubicBezTo>
                  <a:lnTo>
                    <a:pt x="12792" y="8103"/>
                  </a:lnTo>
                  <a:cubicBezTo>
                    <a:pt x="12930" y="8099"/>
                    <a:pt x="13064" y="8093"/>
                    <a:pt x="13189" y="8082"/>
                  </a:cubicBezTo>
                  <a:lnTo>
                    <a:pt x="13184" y="7956"/>
                  </a:lnTo>
                  <a:close/>
                  <a:moveTo>
                    <a:pt x="9148" y="8203"/>
                  </a:moveTo>
                  <a:cubicBezTo>
                    <a:pt x="9019" y="8306"/>
                    <a:pt x="8910" y="8427"/>
                    <a:pt x="8822" y="8562"/>
                  </a:cubicBezTo>
                  <a:lnTo>
                    <a:pt x="8883" y="8649"/>
                  </a:lnTo>
                  <a:cubicBezTo>
                    <a:pt x="8965" y="8523"/>
                    <a:pt x="9068" y="8411"/>
                    <a:pt x="9189" y="8314"/>
                  </a:cubicBezTo>
                  <a:lnTo>
                    <a:pt x="9148" y="8203"/>
                  </a:lnTo>
                  <a:close/>
                  <a:moveTo>
                    <a:pt x="8643" y="8911"/>
                  </a:moveTo>
                  <a:cubicBezTo>
                    <a:pt x="8604" y="9040"/>
                    <a:pt x="8583" y="9173"/>
                    <a:pt x="8583" y="9306"/>
                  </a:cubicBezTo>
                  <a:cubicBezTo>
                    <a:pt x="8583" y="9378"/>
                    <a:pt x="8589" y="9451"/>
                    <a:pt x="8601" y="9522"/>
                  </a:cubicBezTo>
                  <a:cubicBezTo>
                    <a:pt x="8601" y="9522"/>
                    <a:pt x="8683" y="9491"/>
                    <a:pt x="8683" y="9491"/>
                  </a:cubicBezTo>
                  <a:cubicBezTo>
                    <a:pt x="8673" y="9430"/>
                    <a:pt x="8668" y="9368"/>
                    <a:pt x="8668" y="9306"/>
                  </a:cubicBezTo>
                  <a:cubicBezTo>
                    <a:pt x="8668" y="9191"/>
                    <a:pt x="8686" y="9075"/>
                    <a:pt x="8720" y="8962"/>
                  </a:cubicBezTo>
                  <a:lnTo>
                    <a:pt x="8643" y="8911"/>
                  </a:lnTo>
                  <a:close/>
                  <a:moveTo>
                    <a:pt x="8818" y="9830"/>
                  </a:moveTo>
                  <a:lnTo>
                    <a:pt x="8750" y="9907"/>
                  </a:lnTo>
                  <a:cubicBezTo>
                    <a:pt x="8826" y="10051"/>
                    <a:pt x="8930" y="10183"/>
                    <a:pt x="9058" y="10302"/>
                  </a:cubicBezTo>
                  <a:lnTo>
                    <a:pt x="9103" y="10196"/>
                  </a:lnTo>
                  <a:cubicBezTo>
                    <a:pt x="8983" y="10085"/>
                    <a:pt x="8887" y="9962"/>
                    <a:pt x="8818" y="9830"/>
                  </a:cubicBezTo>
                  <a:close/>
                  <a:moveTo>
                    <a:pt x="9334" y="10396"/>
                  </a:moveTo>
                  <a:lnTo>
                    <a:pt x="9300" y="10511"/>
                  </a:lnTo>
                  <a:cubicBezTo>
                    <a:pt x="9409" y="10581"/>
                    <a:pt x="9531" y="10644"/>
                    <a:pt x="9662" y="10699"/>
                  </a:cubicBezTo>
                  <a:lnTo>
                    <a:pt x="9678" y="10706"/>
                  </a:lnTo>
                  <a:lnTo>
                    <a:pt x="9701" y="10586"/>
                  </a:lnTo>
                  <a:lnTo>
                    <a:pt x="9686" y="10579"/>
                  </a:lnTo>
                  <a:cubicBezTo>
                    <a:pt x="9558" y="10525"/>
                    <a:pt x="9439" y="10463"/>
                    <a:pt x="9334" y="10396"/>
                  </a:cubicBezTo>
                  <a:close/>
                  <a:moveTo>
                    <a:pt x="9989" y="10678"/>
                  </a:moveTo>
                  <a:cubicBezTo>
                    <a:pt x="9989" y="10678"/>
                    <a:pt x="9970" y="10801"/>
                    <a:pt x="9970" y="10801"/>
                  </a:cubicBezTo>
                  <a:cubicBezTo>
                    <a:pt x="10088" y="10842"/>
                    <a:pt x="10219" y="10882"/>
                    <a:pt x="10359" y="10922"/>
                  </a:cubicBezTo>
                  <a:lnTo>
                    <a:pt x="10375" y="10798"/>
                  </a:lnTo>
                  <a:cubicBezTo>
                    <a:pt x="10236" y="10759"/>
                    <a:pt x="10106" y="10719"/>
                    <a:pt x="9989" y="10678"/>
                  </a:cubicBezTo>
                  <a:close/>
                  <a:moveTo>
                    <a:pt x="10653" y="10891"/>
                  </a:moveTo>
                  <a:cubicBezTo>
                    <a:pt x="10653" y="10891"/>
                    <a:pt x="10639" y="11014"/>
                    <a:pt x="10639" y="11014"/>
                  </a:cubicBezTo>
                  <a:cubicBezTo>
                    <a:pt x="10766" y="11046"/>
                    <a:pt x="10897" y="11076"/>
                    <a:pt x="11030" y="11106"/>
                  </a:cubicBezTo>
                  <a:lnTo>
                    <a:pt x="11043" y="10982"/>
                  </a:lnTo>
                  <a:cubicBezTo>
                    <a:pt x="10910" y="10953"/>
                    <a:pt x="10780" y="10922"/>
                    <a:pt x="10653" y="10891"/>
                  </a:cubicBezTo>
                  <a:close/>
                  <a:moveTo>
                    <a:pt x="11320" y="11032"/>
                  </a:moveTo>
                  <a:cubicBezTo>
                    <a:pt x="11320" y="11032"/>
                    <a:pt x="11308" y="11157"/>
                    <a:pt x="11308" y="11157"/>
                  </a:cubicBezTo>
                  <a:cubicBezTo>
                    <a:pt x="11438" y="11184"/>
                    <a:pt x="11569" y="11209"/>
                    <a:pt x="11701" y="11235"/>
                  </a:cubicBezTo>
                  <a:lnTo>
                    <a:pt x="11712" y="11112"/>
                  </a:lnTo>
                  <a:cubicBezTo>
                    <a:pt x="11580" y="11086"/>
                    <a:pt x="11450" y="11059"/>
                    <a:pt x="11320" y="11032"/>
                  </a:cubicBezTo>
                  <a:close/>
                  <a:moveTo>
                    <a:pt x="11989" y="11174"/>
                  </a:moveTo>
                  <a:cubicBezTo>
                    <a:pt x="11989" y="11174"/>
                    <a:pt x="11978" y="11298"/>
                    <a:pt x="11978" y="11298"/>
                  </a:cubicBezTo>
                  <a:lnTo>
                    <a:pt x="12370" y="11375"/>
                  </a:lnTo>
                  <a:lnTo>
                    <a:pt x="12381" y="11251"/>
                  </a:lnTo>
                  <a:lnTo>
                    <a:pt x="11989" y="11174"/>
                  </a:lnTo>
                  <a:close/>
                  <a:moveTo>
                    <a:pt x="12659" y="11280"/>
                  </a:moveTo>
                  <a:lnTo>
                    <a:pt x="12647" y="11404"/>
                  </a:lnTo>
                  <a:cubicBezTo>
                    <a:pt x="12779" y="11431"/>
                    <a:pt x="12910" y="11459"/>
                    <a:pt x="13039" y="11487"/>
                  </a:cubicBezTo>
                  <a:lnTo>
                    <a:pt x="13051" y="11362"/>
                  </a:lnTo>
                  <a:cubicBezTo>
                    <a:pt x="12922" y="11334"/>
                    <a:pt x="12792" y="11307"/>
                    <a:pt x="12659" y="11280"/>
                  </a:cubicBezTo>
                  <a:close/>
                  <a:moveTo>
                    <a:pt x="13330" y="11456"/>
                  </a:moveTo>
                  <a:lnTo>
                    <a:pt x="13317" y="11580"/>
                  </a:lnTo>
                  <a:cubicBezTo>
                    <a:pt x="13450" y="11612"/>
                    <a:pt x="13580" y="11645"/>
                    <a:pt x="13705" y="11680"/>
                  </a:cubicBezTo>
                  <a:lnTo>
                    <a:pt x="13721" y="11556"/>
                  </a:lnTo>
                  <a:cubicBezTo>
                    <a:pt x="13595" y="11521"/>
                    <a:pt x="13464" y="11488"/>
                    <a:pt x="13330" y="11456"/>
                  </a:cubicBezTo>
                  <a:close/>
                  <a:moveTo>
                    <a:pt x="14004" y="11633"/>
                  </a:moveTo>
                  <a:cubicBezTo>
                    <a:pt x="14004" y="11633"/>
                    <a:pt x="13986" y="11756"/>
                    <a:pt x="13986" y="11756"/>
                  </a:cubicBezTo>
                  <a:cubicBezTo>
                    <a:pt x="14125" y="11800"/>
                    <a:pt x="14253" y="11846"/>
                    <a:pt x="14368" y="11893"/>
                  </a:cubicBezTo>
                  <a:lnTo>
                    <a:pt x="14391" y="11771"/>
                  </a:lnTo>
                  <a:cubicBezTo>
                    <a:pt x="14275" y="11724"/>
                    <a:pt x="14145" y="11678"/>
                    <a:pt x="14004" y="11633"/>
                  </a:cubicBezTo>
                  <a:close/>
                  <a:moveTo>
                    <a:pt x="14659" y="11881"/>
                  </a:moveTo>
                  <a:cubicBezTo>
                    <a:pt x="14659" y="11881"/>
                    <a:pt x="14632" y="11999"/>
                    <a:pt x="14632" y="11999"/>
                  </a:cubicBezTo>
                  <a:cubicBezTo>
                    <a:pt x="14772" y="12071"/>
                    <a:pt x="14890" y="12149"/>
                    <a:pt x="14985" y="12230"/>
                  </a:cubicBezTo>
                  <a:lnTo>
                    <a:pt x="15028" y="12122"/>
                  </a:lnTo>
                  <a:cubicBezTo>
                    <a:pt x="14928" y="12037"/>
                    <a:pt x="14804" y="11956"/>
                    <a:pt x="14659" y="11881"/>
                  </a:cubicBezTo>
                  <a:close/>
                  <a:moveTo>
                    <a:pt x="15246" y="12411"/>
                  </a:moveTo>
                  <a:cubicBezTo>
                    <a:pt x="15246" y="12411"/>
                    <a:pt x="15181" y="12494"/>
                    <a:pt x="15181" y="12494"/>
                  </a:cubicBezTo>
                  <a:cubicBezTo>
                    <a:pt x="15243" y="12600"/>
                    <a:pt x="15273" y="12709"/>
                    <a:pt x="15273" y="12830"/>
                  </a:cubicBezTo>
                  <a:cubicBezTo>
                    <a:pt x="15273" y="12874"/>
                    <a:pt x="15270" y="12921"/>
                    <a:pt x="15260" y="12976"/>
                  </a:cubicBezTo>
                  <a:lnTo>
                    <a:pt x="15343" y="13001"/>
                  </a:lnTo>
                  <a:cubicBezTo>
                    <a:pt x="15353" y="12943"/>
                    <a:pt x="15359" y="12885"/>
                    <a:pt x="15359" y="12830"/>
                  </a:cubicBezTo>
                  <a:cubicBezTo>
                    <a:pt x="15359" y="12680"/>
                    <a:pt x="15321" y="12539"/>
                    <a:pt x="15246" y="12411"/>
                  </a:cubicBezTo>
                  <a:close/>
                  <a:moveTo>
                    <a:pt x="15159" y="13295"/>
                  </a:moveTo>
                  <a:cubicBezTo>
                    <a:pt x="15095" y="13434"/>
                    <a:pt x="15006" y="13569"/>
                    <a:pt x="14895" y="13696"/>
                  </a:cubicBezTo>
                  <a:lnTo>
                    <a:pt x="14947" y="13796"/>
                  </a:lnTo>
                  <a:cubicBezTo>
                    <a:pt x="15065" y="13660"/>
                    <a:pt x="15160" y="13515"/>
                    <a:pt x="15229" y="13366"/>
                  </a:cubicBezTo>
                  <a:lnTo>
                    <a:pt x="15159" y="13295"/>
                  </a:lnTo>
                  <a:close/>
                  <a:moveTo>
                    <a:pt x="14668" y="13932"/>
                  </a:moveTo>
                  <a:cubicBezTo>
                    <a:pt x="14566" y="14020"/>
                    <a:pt x="14449" y="14109"/>
                    <a:pt x="14321" y="14193"/>
                  </a:cubicBezTo>
                  <a:lnTo>
                    <a:pt x="14355" y="14308"/>
                  </a:lnTo>
                  <a:cubicBezTo>
                    <a:pt x="14486" y="14222"/>
                    <a:pt x="14607" y="14131"/>
                    <a:pt x="14712" y="14040"/>
                  </a:cubicBezTo>
                  <a:lnTo>
                    <a:pt x="14668" y="13932"/>
                  </a:lnTo>
                  <a:close/>
                  <a:moveTo>
                    <a:pt x="14070" y="14356"/>
                  </a:moveTo>
                  <a:cubicBezTo>
                    <a:pt x="13956" y="14420"/>
                    <a:pt x="13831" y="14485"/>
                    <a:pt x="13699" y="14548"/>
                  </a:cubicBezTo>
                  <a:lnTo>
                    <a:pt x="13725" y="14669"/>
                  </a:lnTo>
                  <a:cubicBezTo>
                    <a:pt x="13859" y="14605"/>
                    <a:pt x="13985" y="14538"/>
                    <a:pt x="14100" y="14473"/>
                  </a:cubicBezTo>
                  <a:lnTo>
                    <a:pt x="14070" y="14356"/>
                  </a:lnTo>
                  <a:close/>
                  <a:moveTo>
                    <a:pt x="13409" y="14674"/>
                  </a:moveTo>
                  <a:cubicBezTo>
                    <a:pt x="13288" y="14727"/>
                    <a:pt x="13161" y="14779"/>
                    <a:pt x="13030" y="14830"/>
                  </a:cubicBezTo>
                  <a:lnTo>
                    <a:pt x="13051" y="14951"/>
                  </a:lnTo>
                  <a:cubicBezTo>
                    <a:pt x="13184" y="14900"/>
                    <a:pt x="13311" y="14848"/>
                    <a:pt x="13433" y="14795"/>
                  </a:cubicBezTo>
                  <a:lnTo>
                    <a:pt x="13409" y="14674"/>
                  </a:lnTo>
                  <a:close/>
                  <a:moveTo>
                    <a:pt x="12768" y="14922"/>
                  </a:moveTo>
                  <a:cubicBezTo>
                    <a:pt x="12644" y="14967"/>
                    <a:pt x="12516" y="15011"/>
                    <a:pt x="12384" y="15055"/>
                  </a:cubicBezTo>
                  <a:lnTo>
                    <a:pt x="12403" y="15178"/>
                  </a:lnTo>
                  <a:cubicBezTo>
                    <a:pt x="12535" y="15133"/>
                    <a:pt x="12664" y="15090"/>
                    <a:pt x="12788" y="15044"/>
                  </a:cubicBezTo>
                  <a:lnTo>
                    <a:pt x="12768" y="14922"/>
                  </a:lnTo>
                  <a:close/>
                  <a:moveTo>
                    <a:pt x="12101" y="15169"/>
                  </a:moveTo>
                  <a:cubicBezTo>
                    <a:pt x="11976" y="15209"/>
                    <a:pt x="11846" y="15249"/>
                    <a:pt x="11715" y="15290"/>
                  </a:cubicBezTo>
                  <a:lnTo>
                    <a:pt x="11732" y="15413"/>
                  </a:lnTo>
                  <a:cubicBezTo>
                    <a:pt x="11864" y="15373"/>
                    <a:pt x="11993" y="15332"/>
                    <a:pt x="12119" y="15292"/>
                  </a:cubicBezTo>
                  <a:lnTo>
                    <a:pt x="12101" y="15169"/>
                  </a:lnTo>
                  <a:close/>
                  <a:moveTo>
                    <a:pt x="11456" y="15346"/>
                  </a:moveTo>
                  <a:cubicBezTo>
                    <a:pt x="11330" y="15383"/>
                    <a:pt x="11201" y="15421"/>
                    <a:pt x="11069" y="15459"/>
                  </a:cubicBezTo>
                  <a:lnTo>
                    <a:pt x="11085" y="15581"/>
                  </a:lnTo>
                  <a:cubicBezTo>
                    <a:pt x="11217" y="15544"/>
                    <a:pt x="11347" y="15507"/>
                    <a:pt x="11474" y="15470"/>
                  </a:cubicBezTo>
                  <a:lnTo>
                    <a:pt x="11456" y="15346"/>
                  </a:lnTo>
                  <a:close/>
                  <a:moveTo>
                    <a:pt x="10788" y="15558"/>
                  </a:moveTo>
                  <a:cubicBezTo>
                    <a:pt x="10661" y="15594"/>
                    <a:pt x="10531" y="15629"/>
                    <a:pt x="10400" y="15665"/>
                  </a:cubicBezTo>
                  <a:lnTo>
                    <a:pt x="10416" y="15789"/>
                  </a:lnTo>
                  <a:cubicBezTo>
                    <a:pt x="10547" y="15753"/>
                    <a:pt x="10677" y="15717"/>
                    <a:pt x="10804" y="15682"/>
                  </a:cubicBezTo>
                  <a:lnTo>
                    <a:pt x="10788" y="15558"/>
                  </a:lnTo>
                  <a:close/>
                  <a:moveTo>
                    <a:pt x="10119" y="15735"/>
                  </a:moveTo>
                  <a:cubicBezTo>
                    <a:pt x="10119" y="15735"/>
                    <a:pt x="9730" y="15840"/>
                    <a:pt x="9730" y="15840"/>
                  </a:cubicBezTo>
                  <a:lnTo>
                    <a:pt x="9745" y="15964"/>
                  </a:lnTo>
                  <a:lnTo>
                    <a:pt x="10135" y="15859"/>
                  </a:lnTo>
                  <a:lnTo>
                    <a:pt x="10119" y="15735"/>
                  </a:lnTo>
                  <a:close/>
                  <a:moveTo>
                    <a:pt x="9450" y="15912"/>
                  </a:moveTo>
                  <a:cubicBezTo>
                    <a:pt x="9450" y="15912"/>
                    <a:pt x="9061" y="16016"/>
                    <a:pt x="9061" y="16016"/>
                  </a:cubicBezTo>
                  <a:lnTo>
                    <a:pt x="9076" y="16139"/>
                  </a:lnTo>
                  <a:lnTo>
                    <a:pt x="9465" y="16035"/>
                  </a:lnTo>
                  <a:lnTo>
                    <a:pt x="9450" y="15912"/>
                  </a:lnTo>
                  <a:close/>
                  <a:moveTo>
                    <a:pt x="8780" y="16088"/>
                  </a:moveTo>
                  <a:cubicBezTo>
                    <a:pt x="8780" y="16088"/>
                    <a:pt x="8626" y="16130"/>
                    <a:pt x="8626" y="16130"/>
                  </a:cubicBezTo>
                  <a:cubicBezTo>
                    <a:pt x="8548" y="16151"/>
                    <a:pt x="8470" y="16172"/>
                    <a:pt x="8392" y="16193"/>
                  </a:cubicBezTo>
                  <a:lnTo>
                    <a:pt x="8407" y="16317"/>
                  </a:lnTo>
                  <a:cubicBezTo>
                    <a:pt x="8485" y="16296"/>
                    <a:pt x="8563" y="16275"/>
                    <a:pt x="8640" y="16254"/>
                  </a:cubicBezTo>
                  <a:lnTo>
                    <a:pt x="8795" y="16212"/>
                  </a:lnTo>
                  <a:lnTo>
                    <a:pt x="8780" y="16088"/>
                  </a:lnTo>
                  <a:close/>
                  <a:moveTo>
                    <a:pt x="8110" y="16265"/>
                  </a:moveTo>
                  <a:cubicBezTo>
                    <a:pt x="7981" y="16303"/>
                    <a:pt x="7851" y="16341"/>
                    <a:pt x="7722" y="16380"/>
                  </a:cubicBezTo>
                  <a:lnTo>
                    <a:pt x="7739" y="16503"/>
                  </a:lnTo>
                  <a:cubicBezTo>
                    <a:pt x="7868" y="16464"/>
                    <a:pt x="7997" y="16426"/>
                    <a:pt x="8126" y="16389"/>
                  </a:cubicBezTo>
                  <a:lnTo>
                    <a:pt x="8110" y="16265"/>
                  </a:lnTo>
                  <a:close/>
                  <a:moveTo>
                    <a:pt x="7464" y="16477"/>
                  </a:moveTo>
                  <a:cubicBezTo>
                    <a:pt x="7334" y="16518"/>
                    <a:pt x="7205" y="16561"/>
                    <a:pt x="7077" y="16603"/>
                  </a:cubicBezTo>
                  <a:lnTo>
                    <a:pt x="7095" y="16725"/>
                  </a:lnTo>
                  <a:cubicBezTo>
                    <a:pt x="7224" y="16682"/>
                    <a:pt x="7353" y="16641"/>
                    <a:pt x="7482" y="16600"/>
                  </a:cubicBezTo>
                  <a:lnTo>
                    <a:pt x="7464" y="16477"/>
                  </a:lnTo>
                  <a:close/>
                  <a:moveTo>
                    <a:pt x="6792" y="16690"/>
                  </a:moveTo>
                  <a:cubicBezTo>
                    <a:pt x="6663" y="16734"/>
                    <a:pt x="6535" y="16780"/>
                    <a:pt x="6407" y="16827"/>
                  </a:cubicBezTo>
                  <a:lnTo>
                    <a:pt x="6427" y="16948"/>
                  </a:lnTo>
                  <a:cubicBezTo>
                    <a:pt x="6555" y="16902"/>
                    <a:pt x="6683" y="16857"/>
                    <a:pt x="6811" y="16812"/>
                  </a:cubicBezTo>
                  <a:lnTo>
                    <a:pt x="6792" y="16690"/>
                  </a:lnTo>
                  <a:close/>
                  <a:moveTo>
                    <a:pt x="6120" y="16937"/>
                  </a:moveTo>
                  <a:cubicBezTo>
                    <a:pt x="5992" y="16986"/>
                    <a:pt x="5865" y="17035"/>
                    <a:pt x="5738" y="17085"/>
                  </a:cubicBezTo>
                  <a:lnTo>
                    <a:pt x="5760" y="17207"/>
                  </a:lnTo>
                  <a:cubicBezTo>
                    <a:pt x="5887" y="17156"/>
                    <a:pt x="6013" y="17107"/>
                    <a:pt x="6141" y="17059"/>
                  </a:cubicBezTo>
                  <a:lnTo>
                    <a:pt x="6120" y="16937"/>
                  </a:lnTo>
                  <a:close/>
                  <a:moveTo>
                    <a:pt x="5473" y="17185"/>
                  </a:moveTo>
                  <a:cubicBezTo>
                    <a:pt x="5345" y="17237"/>
                    <a:pt x="5218" y="17291"/>
                    <a:pt x="5092" y="17346"/>
                  </a:cubicBezTo>
                  <a:lnTo>
                    <a:pt x="5116" y="17467"/>
                  </a:lnTo>
                  <a:cubicBezTo>
                    <a:pt x="5242" y="17413"/>
                    <a:pt x="5368" y="17359"/>
                    <a:pt x="5496" y="17306"/>
                  </a:cubicBezTo>
                  <a:lnTo>
                    <a:pt x="5473" y="17185"/>
                  </a:lnTo>
                  <a:close/>
                  <a:moveTo>
                    <a:pt x="4824" y="17467"/>
                  </a:moveTo>
                  <a:cubicBezTo>
                    <a:pt x="4697" y="17525"/>
                    <a:pt x="4571" y="17584"/>
                    <a:pt x="4447" y="17644"/>
                  </a:cubicBezTo>
                  <a:lnTo>
                    <a:pt x="4473" y="17764"/>
                  </a:lnTo>
                  <a:cubicBezTo>
                    <a:pt x="4597" y="17704"/>
                    <a:pt x="4722" y="17646"/>
                    <a:pt x="4849" y="17588"/>
                  </a:cubicBezTo>
                  <a:lnTo>
                    <a:pt x="4824" y="17467"/>
                  </a:lnTo>
                  <a:close/>
                  <a:moveTo>
                    <a:pt x="4175" y="17786"/>
                  </a:moveTo>
                  <a:cubicBezTo>
                    <a:pt x="4049" y="17849"/>
                    <a:pt x="3924" y="17913"/>
                    <a:pt x="3801" y="17979"/>
                  </a:cubicBezTo>
                  <a:lnTo>
                    <a:pt x="3830" y="18097"/>
                  </a:lnTo>
                  <a:cubicBezTo>
                    <a:pt x="3953" y="18032"/>
                    <a:pt x="4077" y="17968"/>
                    <a:pt x="4203" y="17905"/>
                  </a:cubicBezTo>
                  <a:lnTo>
                    <a:pt x="4175" y="17786"/>
                  </a:lnTo>
                  <a:close/>
                  <a:moveTo>
                    <a:pt x="3549" y="18139"/>
                  </a:moveTo>
                  <a:cubicBezTo>
                    <a:pt x="3424" y="18209"/>
                    <a:pt x="3301" y="18280"/>
                    <a:pt x="3180" y="18353"/>
                  </a:cubicBezTo>
                  <a:lnTo>
                    <a:pt x="3212" y="18470"/>
                  </a:lnTo>
                  <a:cubicBezTo>
                    <a:pt x="3332" y="18398"/>
                    <a:pt x="3454" y="18326"/>
                    <a:pt x="3579" y="18256"/>
                  </a:cubicBezTo>
                  <a:lnTo>
                    <a:pt x="3549" y="18139"/>
                  </a:lnTo>
                  <a:close/>
                  <a:moveTo>
                    <a:pt x="2920" y="18493"/>
                  </a:moveTo>
                  <a:cubicBezTo>
                    <a:pt x="2797" y="18571"/>
                    <a:pt x="2676" y="18650"/>
                    <a:pt x="2558" y="18730"/>
                  </a:cubicBezTo>
                  <a:lnTo>
                    <a:pt x="2594" y="18844"/>
                  </a:lnTo>
                  <a:cubicBezTo>
                    <a:pt x="2711" y="18764"/>
                    <a:pt x="2831" y="18686"/>
                    <a:pt x="2954" y="18609"/>
                  </a:cubicBezTo>
                  <a:lnTo>
                    <a:pt x="2920" y="18493"/>
                  </a:lnTo>
                  <a:close/>
                  <a:moveTo>
                    <a:pt x="2290" y="18917"/>
                  </a:moveTo>
                  <a:cubicBezTo>
                    <a:pt x="2169" y="19005"/>
                    <a:pt x="2050" y="19094"/>
                    <a:pt x="1937" y="19184"/>
                  </a:cubicBezTo>
                  <a:lnTo>
                    <a:pt x="1976" y="19294"/>
                  </a:lnTo>
                  <a:cubicBezTo>
                    <a:pt x="2089" y="19205"/>
                    <a:pt x="2207" y="19117"/>
                    <a:pt x="2327" y="19030"/>
                  </a:cubicBezTo>
                  <a:lnTo>
                    <a:pt x="2290" y="18917"/>
                  </a:lnTo>
                  <a:close/>
                  <a:moveTo>
                    <a:pt x="1703" y="19377"/>
                  </a:moveTo>
                  <a:cubicBezTo>
                    <a:pt x="1585" y="19477"/>
                    <a:pt x="1470" y="19579"/>
                    <a:pt x="1363" y="19681"/>
                  </a:cubicBezTo>
                  <a:lnTo>
                    <a:pt x="1408" y="19787"/>
                  </a:lnTo>
                  <a:cubicBezTo>
                    <a:pt x="1515" y="19686"/>
                    <a:pt x="1628" y="19585"/>
                    <a:pt x="1745" y="19486"/>
                  </a:cubicBezTo>
                  <a:lnTo>
                    <a:pt x="1703" y="19377"/>
                  </a:lnTo>
                  <a:close/>
                  <a:moveTo>
                    <a:pt x="1107" y="19907"/>
                  </a:moveTo>
                  <a:cubicBezTo>
                    <a:pt x="995" y="20023"/>
                    <a:pt x="888" y="20142"/>
                    <a:pt x="789" y="20260"/>
                  </a:cubicBezTo>
                  <a:lnTo>
                    <a:pt x="842" y="20358"/>
                  </a:lnTo>
                  <a:cubicBezTo>
                    <a:pt x="939" y="20242"/>
                    <a:pt x="1045" y="20124"/>
                    <a:pt x="1156" y="20010"/>
                  </a:cubicBezTo>
                  <a:lnTo>
                    <a:pt x="1107" y="19907"/>
                  </a:lnTo>
                  <a:close/>
                  <a:moveTo>
                    <a:pt x="592" y="20544"/>
                  </a:moveTo>
                  <a:cubicBezTo>
                    <a:pt x="490" y="20681"/>
                    <a:pt x="395" y="20823"/>
                    <a:pt x="311" y="20964"/>
                  </a:cubicBezTo>
                  <a:lnTo>
                    <a:pt x="374" y="21047"/>
                  </a:lnTo>
                  <a:cubicBezTo>
                    <a:pt x="457" y="20909"/>
                    <a:pt x="549" y="20771"/>
                    <a:pt x="649" y="20637"/>
                  </a:cubicBezTo>
                  <a:lnTo>
                    <a:pt x="592" y="20544"/>
                  </a:lnTo>
                  <a:close/>
                  <a:moveTo>
                    <a:pt x="112" y="21286"/>
                  </a:moveTo>
                  <a:cubicBezTo>
                    <a:pt x="72" y="21368"/>
                    <a:pt x="34" y="21452"/>
                    <a:pt x="0" y="21534"/>
                  </a:cubicBezTo>
                  <a:lnTo>
                    <a:pt x="72" y="21599"/>
                  </a:lnTo>
                  <a:cubicBezTo>
                    <a:pt x="105" y="21520"/>
                    <a:pt x="142" y="21440"/>
                    <a:pt x="181" y="21360"/>
                  </a:cubicBezTo>
                  <a:lnTo>
                    <a:pt x="112" y="21286"/>
                  </a:ln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sp>
        <p:nvSpPr>
          <p:cNvPr id="7" name="Oval Callout 6"/>
          <p:cNvSpPr/>
          <p:nvPr/>
        </p:nvSpPr>
        <p:spPr>
          <a:xfrm>
            <a:off x="3930460" y="3625047"/>
            <a:ext cx="1980044" cy="1942170"/>
          </a:xfrm>
          <a:prstGeom prst="wedgeEllipseCallout">
            <a:avLst>
              <a:gd name="adj1" fmla="val -5527"/>
              <a:gd name="adj2" fmla="val 67378"/>
            </a:avLst>
          </a:prstGeom>
          <a:solidFill>
            <a:schemeClr val="bg1"/>
          </a:solidFill>
          <a:ln w="127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Oval 7"/>
          <p:cNvSpPr/>
          <p:nvPr/>
        </p:nvSpPr>
        <p:spPr>
          <a:xfrm>
            <a:off x="4195972" y="3878235"/>
            <a:ext cx="1449020" cy="1449020"/>
          </a:xfrm>
          <a:prstGeom prst="ellipse">
            <a:avLst/>
          </a:prstGeom>
          <a:gradFill>
            <a:gsLst>
              <a:gs pos="100000">
                <a:schemeClr val="tx2">
                  <a:lumMod val="75000"/>
                </a:schemeClr>
              </a:gs>
              <a:gs pos="0">
                <a:schemeClr val="tx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Oval Callout 10"/>
          <p:cNvSpPr/>
          <p:nvPr/>
        </p:nvSpPr>
        <p:spPr>
          <a:xfrm>
            <a:off x="8404193" y="3161101"/>
            <a:ext cx="1736840" cy="1703618"/>
          </a:xfrm>
          <a:prstGeom prst="wedgeEllipseCallout">
            <a:avLst>
              <a:gd name="adj1" fmla="val -5527"/>
              <a:gd name="adj2" fmla="val 67378"/>
            </a:avLst>
          </a:prstGeom>
          <a:gradFill>
            <a:gsLst>
              <a:gs pos="100000">
                <a:schemeClr val="accent2">
                  <a:lumMod val="75000"/>
                </a:schemeClr>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Oval 11"/>
          <p:cNvSpPr/>
          <p:nvPr/>
        </p:nvSpPr>
        <p:spPr>
          <a:xfrm>
            <a:off x="8608059" y="3347102"/>
            <a:ext cx="1329107" cy="13291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Oval Callout 14"/>
          <p:cNvSpPr/>
          <p:nvPr/>
        </p:nvSpPr>
        <p:spPr>
          <a:xfrm>
            <a:off x="5809779" y="2109939"/>
            <a:ext cx="1736840" cy="1703618"/>
          </a:xfrm>
          <a:prstGeom prst="wedgeEllipseCallout">
            <a:avLst>
              <a:gd name="adj1" fmla="val -5527"/>
              <a:gd name="adj2" fmla="val 67378"/>
            </a:avLst>
          </a:prstGeom>
          <a:gradFill>
            <a:gsLst>
              <a:gs pos="100000">
                <a:schemeClr val="accent3">
                  <a:lumMod val="75000"/>
                </a:schemeClr>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Oval 15"/>
          <p:cNvSpPr/>
          <p:nvPr/>
        </p:nvSpPr>
        <p:spPr>
          <a:xfrm>
            <a:off x="6013645" y="2295940"/>
            <a:ext cx="1329107" cy="13291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9" name="Oval Callout 18"/>
          <p:cNvSpPr/>
          <p:nvPr/>
        </p:nvSpPr>
        <p:spPr>
          <a:xfrm>
            <a:off x="7931436" y="692804"/>
            <a:ext cx="1510276" cy="1481388"/>
          </a:xfrm>
          <a:prstGeom prst="wedgeEllipseCallout">
            <a:avLst>
              <a:gd name="adj1" fmla="val -5527"/>
              <a:gd name="adj2" fmla="val 67378"/>
            </a:avLst>
          </a:prstGeom>
          <a:gradFill>
            <a:gsLst>
              <a:gs pos="100000">
                <a:schemeClr val="accent4">
                  <a:lumMod val="75000"/>
                </a:schemeClr>
              </a:gs>
              <a:gs pos="0">
                <a:schemeClr val="accent4"/>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Oval 19"/>
          <p:cNvSpPr/>
          <p:nvPr/>
        </p:nvSpPr>
        <p:spPr>
          <a:xfrm>
            <a:off x="8165354" y="912575"/>
            <a:ext cx="1042442" cy="1042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Oval Callout 22"/>
          <p:cNvSpPr/>
          <p:nvPr/>
        </p:nvSpPr>
        <p:spPr>
          <a:xfrm>
            <a:off x="10141033" y="560423"/>
            <a:ext cx="1181244" cy="1158650"/>
          </a:xfrm>
          <a:prstGeom prst="wedgeEllipseCallout">
            <a:avLst>
              <a:gd name="adj1" fmla="val -5527"/>
              <a:gd name="adj2" fmla="val 67378"/>
            </a:avLst>
          </a:prstGeom>
          <a:gradFill>
            <a:gsLst>
              <a:gs pos="100000">
                <a:schemeClr val="accent5">
                  <a:lumMod val="75000"/>
                </a:schemeClr>
              </a:gs>
              <a:gs pos="0">
                <a:schemeClr val="accent5"/>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4" name="Oval 23"/>
          <p:cNvSpPr/>
          <p:nvPr/>
        </p:nvSpPr>
        <p:spPr>
          <a:xfrm>
            <a:off x="10288493" y="709768"/>
            <a:ext cx="865060" cy="865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3" name="Rectangle 32"/>
          <p:cNvSpPr/>
          <p:nvPr/>
        </p:nvSpPr>
        <p:spPr>
          <a:xfrm>
            <a:off x="4700967" y="4037130"/>
            <a:ext cx="445955" cy="584775"/>
          </a:xfrm>
          <a:prstGeom prst="rect">
            <a:avLst/>
          </a:prstGeom>
        </p:spPr>
        <p:txBody>
          <a:bodyPr wrap="none" anchor="ctr">
            <a:spAutoFit/>
          </a:bodyPr>
          <a:lstStyle/>
          <a:p>
            <a:pPr algn="ctr"/>
            <a:r>
              <a:rPr lang="en-US" altLang="zh-CN" sz="3200" dirty="0">
                <a:solidFill>
                  <a:srgbClr val="FEFEFE"/>
                </a:solidFill>
                <a:cs typeface="+mn-ea"/>
                <a:sym typeface="+mn-lt"/>
              </a:rPr>
              <a:t>01</a:t>
            </a:r>
            <a:endParaRPr lang="en-US" sz="3200" dirty="0">
              <a:solidFill>
                <a:srgbClr val="FEFEFE"/>
              </a:solidFill>
              <a:cs typeface="+mn-ea"/>
              <a:sym typeface="+mn-lt"/>
            </a:endParaRPr>
          </a:p>
        </p:txBody>
      </p:sp>
      <p:sp>
        <p:nvSpPr>
          <p:cNvPr id="34" name="TextBox 33"/>
          <p:cNvSpPr txBox="1"/>
          <p:nvPr/>
        </p:nvSpPr>
        <p:spPr>
          <a:xfrm>
            <a:off x="4401087" y="4676209"/>
            <a:ext cx="1094782" cy="242054"/>
          </a:xfrm>
          <a:prstGeom prst="rect">
            <a:avLst/>
          </a:prstGeom>
          <a:noFill/>
        </p:spPr>
        <p:txBody>
          <a:bodyPr wrap="square" numCol="1" spcCol="0" rtlCol="0" anchor="ctr">
            <a:spAutoFit/>
          </a:bodyPr>
          <a:lstStyle/>
          <a:p>
            <a:pPr algn="ctr">
              <a:lnSpc>
                <a:spcPts val="1300"/>
              </a:lnSpc>
            </a:pPr>
            <a:r>
              <a:rPr lang="zh-CN" altLang="en-US" sz="900" b="1" dirty="0">
                <a:solidFill>
                  <a:srgbClr val="FEFEFE"/>
                </a:solidFill>
                <a:cs typeface="+mn-ea"/>
                <a:sym typeface="+mn-lt"/>
              </a:rPr>
              <a:t>配置环境</a:t>
            </a:r>
            <a:endParaRPr lang="en-US" sz="900" b="1" dirty="0">
              <a:solidFill>
                <a:srgbClr val="FEFEFE"/>
              </a:solidFill>
              <a:cs typeface="+mn-ea"/>
              <a:sym typeface="+mn-lt"/>
            </a:endParaRPr>
          </a:p>
        </p:txBody>
      </p:sp>
      <p:sp>
        <p:nvSpPr>
          <p:cNvPr id="35" name="Rectangle 34"/>
          <p:cNvSpPr/>
          <p:nvPr/>
        </p:nvSpPr>
        <p:spPr>
          <a:xfrm>
            <a:off x="8978244" y="3446479"/>
            <a:ext cx="522900" cy="584775"/>
          </a:xfrm>
          <a:prstGeom prst="rect">
            <a:avLst/>
          </a:prstGeom>
        </p:spPr>
        <p:txBody>
          <a:bodyPr wrap="none" anchor="ctr">
            <a:spAutoFit/>
          </a:bodyPr>
          <a:lstStyle/>
          <a:p>
            <a:pPr algn="ctr"/>
            <a:r>
              <a:rPr lang="en-US" sz="3200" dirty="0">
                <a:solidFill>
                  <a:schemeClr val="accent2"/>
                </a:solidFill>
                <a:cs typeface="+mn-ea"/>
                <a:sym typeface="+mn-lt"/>
              </a:rPr>
              <a:t>02</a:t>
            </a:r>
          </a:p>
        </p:txBody>
      </p:sp>
      <p:sp>
        <p:nvSpPr>
          <p:cNvPr id="36" name="TextBox 35"/>
          <p:cNvSpPr txBox="1"/>
          <p:nvPr/>
        </p:nvSpPr>
        <p:spPr>
          <a:xfrm>
            <a:off x="8715777" y="4103531"/>
            <a:ext cx="1094782" cy="246286"/>
          </a:xfrm>
          <a:prstGeom prst="rect">
            <a:avLst/>
          </a:prstGeom>
          <a:noFill/>
        </p:spPr>
        <p:txBody>
          <a:bodyPr wrap="square" numCol="1" spcCol="0" rtlCol="0" anchor="ctr">
            <a:spAutoFit/>
          </a:bodyPr>
          <a:lstStyle/>
          <a:p>
            <a:pPr algn="ctr">
              <a:lnSpc>
                <a:spcPts val="1300"/>
              </a:lnSpc>
            </a:pPr>
            <a:r>
              <a:rPr lang="zh-CN" altLang="en-US" sz="900" b="1" dirty="0">
                <a:cs typeface="+mn-ea"/>
                <a:sym typeface="+mn-lt"/>
              </a:rPr>
              <a:t>训练模型</a:t>
            </a:r>
            <a:endParaRPr lang="en-US" sz="900" b="1" dirty="0">
              <a:cs typeface="+mn-ea"/>
              <a:sym typeface="+mn-lt"/>
            </a:endParaRPr>
          </a:p>
        </p:txBody>
      </p:sp>
      <p:sp>
        <p:nvSpPr>
          <p:cNvPr id="37" name="Rectangle 36"/>
          <p:cNvSpPr/>
          <p:nvPr/>
        </p:nvSpPr>
        <p:spPr>
          <a:xfrm>
            <a:off x="8448602" y="885683"/>
            <a:ext cx="519694" cy="584775"/>
          </a:xfrm>
          <a:prstGeom prst="rect">
            <a:avLst/>
          </a:prstGeom>
        </p:spPr>
        <p:txBody>
          <a:bodyPr wrap="none" anchor="ctr">
            <a:spAutoFit/>
          </a:bodyPr>
          <a:lstStyle/>
          <a:p>
            <a:pPr algn="ctr"/>
            <a:r>
              <a:rPr lang="en-US" sz="3200" dirty="0">
                <a:solidFill>
                  <a:schemeClr val="accent4"/>
                </a:solidFill>
                <a:cs typeface="+mn-ea"/>
                <a:sym typeface="+mn-lt"/>
              </a:rPr>
              <a:t>04</a:t>
            </a:r>
          </a:p>
        </p:txBody>
      </p:sp>
      <p:sp>
        <p:nvSpPr>
          <p:cNvPr id="38" name="TextBox 37"/>
          <p:cNvSpPr txBox="1"/>
          <p:nvPr/>
        </p:nvSpPr>
        <p:spPr>
          <a:xfrm>
            <a:off x="8242155" y="1500203"/>
            <a:ext cx="868718" cy="246286"/>
          </a:xfrm>
          <a:prstGeom prst="rect">
            <a:avLst/>
          </a:prstGeom>
          <a:noFill/>
        </p:spPr>
        <p:txBody>
          <a:bodyPr wrap="square" numCol="1" spcCol="0" rtlCol="0" anchor="ctr">
            <a:spAutoFit/>
          </a:bodyPr>
          <a:lstStyle/>
          <a:p>
            <a:pPr algn="ctr">
              <a:lnSpc>
                <a:spcPts val="1300"/>
              </a:lnSpc>
            </a:pPr>
            <a:r>
              <a:rPr lang="zh-CN" altLang="en-US" sz="900" b="1" dirty="0">
                <a:cs typeface="+mn-ea"/>
                <a:sym typeface="+mn-lt"/>
              </a:rPr>
              <a:t>存储最优模型</a:t>
            </a:r>
            <a:endParaRPr lang="en-US" sz="900" b="1" dirty="0">
              <a:cs typeface="+mn-ea"/>
              <a:sym typeface="+mn-lt"/>
            </a:endParaRPr>
          </a:p>
        </p:txBody>
      </p:sp>
      <p:sp>
        <p:nvSpPr>
          <p:cNvPr id="39" name="Rectangle 38"/>
          <p:cNvSpPr/>
          <p:nvPr/>
        </p:nvSpPr>
        <p:spPr>
          <a:xfrm>
            <a:off x="6410569" y="2427670"/>
            <a:ext cx="513282" cy="553998"/>
          </a:xfrm>
          <a:prstGeom prst="rect">
            <a:avLst/>
          </a:prstGeom>
        </p:spPr>
        <p:txBody>
          <a:bodyPr wrap="none" anchor="ctr">
            <a:spAutoFit/>
          </a:bodyPr>
          <a:lstStyle/>
          <a:p>
            <a:pPr algn="ctr"/>
            <a:r>
              <a:rPr lang="en-US" sz="3000" dirty="0">
                <a:solidFill>
                  <a:schemeClr val="accent3"/>
                </a:solidFill>
                <a:cs typeface="+mn-ea"/>
                <a:sym typeface="+mn-lt"/>
              </a:rPr>
              <a:t>03</a:t>
            </a:r>
          </a:p>
        </p:txBody>
      </p:sp>
      <p:sp>
        <p:nvSpPr>
          <p:cNvPr id="40" name="TextBox 39"/>
          <p:cNvSpPr txBox="1"/>
          <p:nvPr/>
        </p:nvSpPr>
        <p:spPr>
          <a:xfrm>
            <a:off x="6294475" y="2943449"/>
            <a:ext cx="783333" cy="412998"/>
          </a:xfrm>
          <a:prstGeom prst="rect">
            <a:avLst/>
          </a:prstGeom>
          <a:noFill/>
        </p:spPr>
        <p:txBody>
          <a:bodyPr wrap="square" numCol="1" spcCol="0" rtlCol="0" anchor="ctr">
            <a:spAutoFit/>
          </a:bodyPr>
          <a:lstStyle/>
          <a:p>
            <a:pPr algn="ctr">
              <a:lnSpc>
                <a:spcPts val="1300"/>
              </a:lnSpc>
            </a:pPr>
            <a:r>
              <a:rPr lang="zh-CN" altLang="en-US" sz="900" b="1" dirty="0">
                <a:cs typeface="+mn-ea"/>
                <a:sym typeface="+mn-lt"/>
              </a:rPr>
              <a:t>可视化监控模型训练</a:t>
            </a:r>
            <a:endParaRPr lang="en-US" sz="900" b="1" dirty="0">
              <a:cs typeface="+mn-ea"/>
              <a:sym typeface="+mn-lt"/>
            </a:endParaRPr>
          </a:p>
        </p:txBody>
      </p:sp>
      <p:sp>
        <p:nvSpPr>
          <p:cNvPr id="41" name="Rectangle 40"/>
          <p:cNvSpPr/>
          <p:nvPr/>
        </p:nvSpPr>
        <p:spPr>
          <a:xfrm>
            <a:off x="10507239" y="723306"/>
            <a:ext cx="455574" cy="477054"/>
          </a:xfrm>
          <a:prstGeom prst="rect">
            <a:avLst/>
          </a:prstGeom>
        </p:spPr>
        <p:txBody>
          <a:bodyPr wrap="none" anchor="ctr">
            <a:spAutoFit/>
          </a:bodyPr>
          <a:lstStyle/>
          <a:p>
            <a:pPr algn="ctr"/>
            <a:r>
              <a:rPr lang="en-US" sz="2500" dirty="0">
                <a:solidFill>
                  <a:schemeClr val="accent5"/>
                </a:solidFill>
                <a:cs typeface="+mn-ea"/>
                <a:sym typeface="+mn-lt"/>
              </a:rPr>
              <a:t>05</a:t>
            </a:r>
          </a:p>
        </p:txBody>
      </p:sp>
      <p:sp>
        <p:nvSpPr>
          <p:cNvPr id="42" name="TextBox 41"/>
          <p:cNvSpPr txBox="1"/>
          <p:nvPr/>
        </p:nvSpPr>
        <p:spPr>
          <a:xfrm>
            <a:off x="10377169" y="1149901"/>
            <a:ext cx="708972" cy="246286"/>
          </a:xfrm>
          <a:prstGeom prst="rect">
            <a:avLst/>
          </a:prstGeom>
          <a:noFill/>
        </p:spPr>
        <p:txBody>
          <a:bodyPr wrap="square" numCol="1" spcCol="0" rtlCol="0" anchor="ctr">
            <a:spAutoFit/>
          </a:bodyPr>
          <a:lstStyle/>
          <a:p>
            <a:pPr algn="ctr">
              <a:lnSpc>
                <a:spcPts val="1300"/>
              </a:lnSpc>
            </a:pPr>
            <a:r>
              <a:rPr lang="zh-CN" altLang="en-US" sz="900" b="1" dirty="0">
                <a:cs typeface="+mn-ea"/>
                <a:sym typeface="+mn-lt"/>
              </a:rPr>
              <a:t>测试模型</a:t>
            </a:r>
            <a:endParaRPr lang="en-US" sz="900" b="1" dirty="0">
              <a:cs typeface="+mn-ea"/>
              <a:sym typeface="+mn-lt"/>
            </a:endParaRPr>
          </a:p>
        </p:txBody>
      </p:sp>
      <p:sp>
        <p:nvSpPr>
          <p:cNvPr id="47" name="Oval 46"/>
          <p:cNvSpPr/>
          <p:nvPr/>
        </p:nvSpPr>
        <p:spPr>
          <a:xfrm>
            <a:off x="1079050" y="2175296"/>
            <a:ext cx="424654" cy="424654"/>
          </a:xfrm>
          <a:prstGeom prst="ellipse">
            <a:avLst/>
          </a:pr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48" name="Oval 47"/>
          <p:cNvSpPr/>
          <p:nvPr/>
        </p:nvSpPr>
        <p:spPr>
          <a:xfrm>
            <a:off x="1079050" y="2767851"/>
            <a:ext cx="424654" cy="424654"/>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49" name="Oval 48"/>
          <p:cNvSpPr/>
          <p:nvPr/>
        </p:nvSpPr>
        <p:spPr>
          <a:xfrm>
            <a:off x="1079050" y="3363416"/>
            <a:ext cx="424654" cy="424654"/>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50" name="Oval 49"/>
          <p:cNvSpPr/>
          <p:nvPr/>
        </p:nvSpPr>
        <p:spPr>
          <a:xfrm>
            <a:off x="1079050" y="3960566"/>
            <a:ext cx="424654" cy="424654"/>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51" name="Oval 50"/>
          <p:cNvSpPr/>
          <p:nvPr/>
        </p:nvSpPr>
        <p:spPr>
          <a:xfrm>
            <a:off x="1079050" y="4568132"/>
            <a:ext cx="424654" cy="424654"/>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52" name="TextBox 51"/>
          <p:cNvSpPr txBox="1"/>
          <p:nvPr/>
        </p:nvSpPr>
        <p:spPr>
          <a:xfrm>
            <a:off x="1678141" y="2271213"/>
            <a:ext cx="1994490" cy="246286"/>
          </a:xfrm>
          <a:prstGeom prst="rect">
            <a:avLst/>
          </a:prstGeom>
          <a:noFill/>
        </p:spPr>
        <p:txBody>
          <a:bodyPr wrap="square" numCol="1" spcCol="457200" rtlCol="0">
            <a:spAutoFit/>
          </a:bodyPr>
          <a:lstStyle/>
          <a:p>
            <a:pPr>
              <a:lnSpc>
                <a:spcPts val="1200"/>
              </a:lnSpc>
            </a:pPr>
            <a:r>
              <a:rPr lang="zh-CN" altLang="en-US" sz="1200" dirty="0">
                <a:solidFill>
                  <a:schemeClr val="bg2"/>
                </a:solidFill>
                <a:cs typeface="+mn-ea"/>
                <a:sym typeface="+mn-lt"/>
              </a:rPr>
              <a:t>用</a:t>
            </a:r>
            <a:r>
              <a:rPr lang="en-US" altLang="zh-CN" sz="1200" dirty="0" err="1">
                <a:solidFill>
                  <a:schemeClr val="bg2"/>
                </a:solidFill>
                <a:cs typeface="+mn-ea"/>
                <a:sym typeface="+mn-lt"/>
              </a:rPr>
              <a:t>conda</a:t>
            </a:r>
            <a:r>
              <a:rPr lang="zh-CN" altLang="en-US" sz="1200" dirty="0">
                <a:solidFill>
                  <a:schemeClr val="bg2"/>
                </a:solidFill>
                <a:cs typeface="+mn-ea"/>
                <a:sym typeface="+mn-lt"/>
              </a:rPr>
              <a:t>配置相关虚拟环境</a:t>
            </a:r>
          </a:p>
        </p:txBody>
      </p:sp>
      <p:sp>
        <p:nvSpPr>
          <p:cNvPr id="53" name="TextBox 52"/>
          <p:cNvSpPr txBox="1"/>
          <p:nvPr/>
        </p:nvSpPr>
        <p:spPr>
          <a:xfrm>
            <a:off x="1656973" y="2752460"/>
            <a:ext cx="2015658" cy="400174"/>
          </a:xfrm>
          <a:prstGeom prst="rect">
            <a:avLst/>
          </a:prstGeom>
          <a:noFill/>
        </p:spPr>
        <p:txBody>
          <a:bodyPr wrap="square" numCol="1" spcCol="457200" rtlCol="0">
            <a:spAutoFit/>
          </a:bodyPr>
          <a:lstStyle/>
          <a:p>
            <a:pPr>
              <a:lnSpc>
                <a:spcPts val="1200"/>
              </a:lnSpc>
            </a:pPr>
            <a:r>
              <a:rPr lang="zh-CN" altLang="en-US" sz="1200" dirty="0">
                <a:solidFill>
                  <a:schemeClr val="bg2"/>
                </a:solidFill>
                <a:cs typeface="+mn-ea"/>
                <a:sym typeface="+mn-lt"/>
              </a:rPr>
              <a:t>在</a:t>
            </a:r>
            <a:r>
              <a:rPr lang="en-US" altLang="zh-CN" sz="1200" dirty="0">
                <a:solidFill>
                  <a:schemeClr val="bg2"/>
                </a:solidFill>
                <a:cs typeface="+mn-ea"/>
                <a:sym typeface="+mn-lt"/>
              </a:rPr>
              <a:t>bash</a:t>
            </a:r>
            <a:r>
              <a:rPr lang="zh-CN" altLang="en-US" sz="1200" dirty="0">
                <a:solidFill>
                  <a:schemeClr val="bg2"/>
                </a:solidFill>
                <a:cs typeface="+mn-ea"/>
                <a:sym typeface="+mn-lt"/>
              </a:rPr>
              <a:t>上运行</a:t>
            </a:r>
            <a:r>
              <a:rPr lang="en-US" altLang="zh-CN" sz="1200" dirty="0">
                <a:solidFill>
                  <a:schemeClr val="bg2"/>
                </a:solidFill>
                <a:cs typeface="+mn-ea"/>
                <a:sym typeface="+mn-lt"/>
              </a:rPr>
              <a:t>train.sh</a:t>
            </a:r>
            <a:r>
              <a:rPr lang="zh-CN" altLang="en-US" sz="1200" dirty="0">
                <a:solidFill>
                  <a:schemeClr val="bg2"/>
                </a:solidFill>
                <a:cs typeface="+mn-ea"/>
                <a:sym typeface="+mn-lt"/>
              </a:rPr>
              <a:t>脚本来通过四种策略训练模型</a:t>
            </a:r>
          </a:p>
        </p:txBody>
      </p:sp>
      <p:sp>
        <p:nvSpPr>
          <p:cNvPr id="54" name="TextBox 53"/>
          <p:cNvSpPr txBox="1"/>
          <p:nvPr/>
        </p:nvSpPr>
        <p:spPr>
          <a:xfrm>
            <a:off x="1640615" y="3321558"/>
            <a:ext cx="2085671" cy="554062"/>
          </a:xfrm>
          <a:prstGeom prst="rect">
            <a:avLst/>
          </a:prstGeom>
          <a:noFill/>
        </p:spPr>
        <p:txBody>
          <a:bodyPr wrap="square" numCol="1" spcCol="457200" rtlCol="0">
            <a:spAutoFit/>
          </a:bodyPr>
          <a:lstStyle/>
          <a:p>
            <a:pPr>
              <a:lnSpc>
                <a:spcPts val="1200"/>
              </a:lnSpc>
            </a:pPr>
            <a:r>
              <a:rPr lang="zh-CN" altLang="en-US" sz="1200" dirty="0">
                <a:solidFill>
                  <a:schemeClr val="bg2"/>
                </a:solidFill>
                <a:cs typeface="+mn-ea"/>
                <a:sym typeface="+mn-lt"/>
              </a:rPr>
              <a:t>对</a:t>
            </a:r>
            <a:r>
              <a:rPr lang="en-US" altLang="zh-CN" sz="1200" dirty="0" err="1">
                <a:solidFill>
                  <a:schemeClr val="bg2"/>
                </a:solidFill>
                <a:cs typeface="+mn-ea"/>
                <a:sym typeface="+mn-lt"/>
              </a:rPr>
              <a:t>events.out.tfevents</a:t>
            </a:r>
            <a:r>
              <a:rPr lang="zh-CN" altLang="en-US" sz="1200" dirty="0">
                <a:solidFill>
                  <a:schemeClr val="bg2"/>
                </a:solidFill>
                <a:cs typeface="+mn-ea"/>
                <a:sym typeface="+mn-lt"/>
              </a:rPr>
              <a:t>文件实时更新，并通过</a:t>
            </a:r>
            <a:r>
              <a:rPr lang="en-US" altLang="zh-CN" sz="1200" dirty="0" err="1">
                <a:solidFill>
                  <a:schemeClr val="bg2"/>
                </a:solidFill>
                <a:cs typeface="+mn-ea"/>
                <a:sym typeface="+mn-lt"/>
              </a:rPr>
              <a:t>tensorboard</a:t>
            </a:r>
            <a:r>
              <a:rPr lang="zh-CN" altLang="en-US" sz="1200" dirty="0">
                <a:solidFill>
                  <a:schemeClr val="bg2"/>
                </a:solidFill>
                <a:cs typeface="+mn-ea"/>
                <a:sym typeface="+mn-lt"/>
              </a:rPr>
              <a:t>动态监控可视化的运行结果</a:t>
            </a:r>
            <a:endParaRPr lang="en-US" altLang="zh-CN" sz="1200" dirty="0">
              <a:solidFill>
                <a:schemeClr val="bg2"/>
              </a:solidFill>
              <a:cs typeface="+mn-ea"/>
              <a:sym typeface="+mn-lt"/>
            </a:endParaRPr>
          </a:p>
        </p:txBody>
      </p:sp>
      <p:sp>
        <p:nvSpPr>
          <p:cNvPr id="55" name="TextBox 54"/>
          <p:cNvSpPr txBox="1"/>
          <p:nvPr/>
        </p:nvSpPr>
        <p:spPr>
          <a:xfrm>
            <a:off x="1692376" y="4065183"/>
            <a:ext cx="1972571" cy="246286"/>
          </a:xfrm>
          <a:prstGeom prst="rect">
            <a:avLst/>
          </a:prstGeom>
          <a:noFill/>
        </p:spPr>
        <p:txBody>
          <a:bodyPr wrap="square" numCol="1" spcCol="457200" rtlCol="0">
            <a:spAutoFit/>
          </a:bodyPr>
          <a:lstStyle/>
          <a:p>
            <a:pPr>
              <a:lnSpc>
                <a:spcPts val="1200"/>
              </a:lnSpc>
            </a:pPr>
            <a:r>
              <a:rPr lang="zh-CN" altLang="en-US" sz="1200" dirty="0">
                <a:solidFill>
                  <a:schemeClr val="bg2"/>
                </a:solidFill>
                <a:cs typeface="+mn-ea"/>
                <a:sym typeface="+mn-lt"/>
              </a:rPr>
              <a:t>动态存储最优模型结果</a:t>
            </a:r>
          </a:p>
        </p:txBody>
      </p:sp>
      <p:sp>
        <p:nvSpPr>
          <p:cNvPr id="57" name="TextBox 56"/>
          <p:cNvSpPr txBox="1"/>
          <p:nvPr/>
        </p:nvSpPr>
        <p:spPr>
          <a:xfrm flipH="1">
            <a:off x="1074453" y="2219649"/>
            <a:ext cx="414104" cy="320409"/>
          </a:xfrm>
          <a:prstGeom prst="rect">
            <a:avLst/>
          </a:prstGeom>
          <a:noFill/>
        </p:spPr>
        <p:txBody>
          <a:bodyPr wrap="square" numCol="1" spcCol="457200" rtlCol="0">
            <a:spAutoFit/>
          </a:bodyPr>
          <a:lstStyle/>
          <a:p>
            <a:pPr algn="ctr">
              <a:lnSpc>
                <a:spcPts val="2000"/>
              </a:lnSpc>
            </a:pPr>
            <a:r>
              <a:rPr lang="en-US" sz="1300">
                <a:solidFill>
                  <a:schemeClr val="bg1"/>
                </a:solidFill>
                <a:cs typeface="+mn-ea"/>
                <a:sym typeface="+mn-lt"/>
              </a:rPr>
              <a:t>01</a:t>
            </a:r>
            <a:endParaRPr lang="en-US" sz="1300" dirty="0">
              <a:solidFill>
                <a:schemeClr val="bg1"/>
              </a:solidFill>
              <a:cs typeface="+mn-ea"/>
              <a:sym typeface="+mn-lt"/>
            </a:endParaRPr>
          </a:p>
        </p:txBody>
      </p:sp>
      <p:sp>
        <p:nvSpPr>
          <p:cNvPr id="58" name="TextBox 57"/>
          <p:cNvSpPr txBox="1"/>
          <p:nvPr/>
        </p:nvSpPr>
        <p:spPr>
          <a:xfrm flipH="1">
            <a:off x="1074453" y="2783176"/>
            <a:ext cx="414104" cy="320409"/>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02</a:t>
            </a:r>
          </a:p>
        </p:txBody>
      </p:sp>
      <p:sp>
        <p:nvSpPr>
          <p:cNvPr id="59" name="TextBox 58"/>
          <p:cNvSpPr txBox="1"/>
          <p:nvPr/>
        </p:nvSpPr>
        <p:spPr>
          <a:xfrm flipH="1">
            <a:off x="1074453" y="3389233"/>
            <a:ext cx="414104" cy="320409"/>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03</a:t>
            </a:r>
          </a:p>
        </p:txBody>
      </p:sp>
      <p:sp>
        <p:nvSpPr>
          <p:cNvPr id="60" name="TextBox 59"/>
          <p:cNvSpPr txBox="1"/>
          <p:nvPr/>
        </p:nvSpPr>
        <p:spPr>
          <a:xfrm flipH="1">
            <a:off x="1074453" y="3974026"/>
            <a:ext cx="414104" cy="320409"/>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04</a:t>
            </a:r>
          </a:p>
        </p:txBody>
      </p:sp>
      <p:sp>
        <p:nvSpPr>
          <p:cNvPr id="61" name="TextBox 60"/>
          <p:cNvSpPr txBox="1"/>
          <p:nvPr/>
        </p:nvSpPr>
        <p:spPr>
          <a:xfrm flipH="1">
            <a:off x="1074453" y="4601346"/>
            <a:ext cx="414104" cy="320409"/>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05</a:t>
            </a:r>
          </a:p>
        </p:txBody>
      </p:sp>
      <p:grpSp>
        <p:nvGrpSpPr>
          <p:cNvPr id="62" name="组合 61"/>
          <p:cNvGrpSpPr/>
          <p:nvPr/>
        </p:nvGrpSpPr>
        <p:grpSpPr>
          <a:xfrm>
            <a:off x="377018" y="-11911"/>
            <a:ext cx="629517" cy="1073043"/>
            <a:chOff x="1775252" y="2062276"/>
            <a:chExt cx="1045160" cy="1781528"/>
          </a:xfrm>
        </p:grpSpPr>
        <p:grpSp>
          <p:nvGrpSpPr>
            <p:cNvPr id="63" name="组合 62"/>
            <p:cNvGrpSpPr/>
            <p:nvPr/>
          </p:nvGrpSpPr>
          <p:grpSpPr>
            <a:xfrm>
              <a:off x="1775252" y="2763988"/>
              <a:ext cx="1045160" cy="1079816"/>
              <a:chOff x="-4061568" y="1901032"/>
              <a:chExt cx="1819276" cy="1879600"/>
            </a:xfrm>
          </p:grpSpPr>
          <p:sp>
            <p:nvSpPr>
              <p:cNvPr id="6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2"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3"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64" name="直接连接符 63"/>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74" name="文本框 73"/>
          <p:cNvSpPr txBox="1"/>
          <p:nvPr/>
        </p:nvSpPr>
        <p:spPr>
          <a:xfrm>
            <a:off x="1114626" y="471174"/>
            <a:ext cx="3663371" cy="584775"/>
          </a:xfrm>
          <a:prstGeom prst="rect">
            <a:avLst/>
          </a:prstGeom>
          <a:noFill/>
        </p:spPr>
        <p:txBody>
          <a:bodyPr wrap="square" lIns="91440" tIns="45720" rIns="91440" bIns="45720" rtlCol="0">
            <a:spAutoFit/>
          </a:bodyPr>
          <a:lstStyle/>
          <a:p>
            <a:r>
              <a:rPr lang="zh-CN" altLang="en-US" sz="3200" dirty="0">
                <a:cs typeface="+mn-ea"/>
                <a:sym typeface="+mn-lt"/>
              </a:rPr>
              <a:t>实验流程</a:t>
            </a:r>
          </a:p>
        </p:txBody>
      </p:sp>
      <p:sp>
        <p:nvSpPr>
          <p:cNvPr id="75" name="TextBox 54">
            <a:extLst>
              <a:ext uri="{FF2B5EF4-FFF2-40B4-BE49-F238E27FC236}">
                <a16:creationId xmlns:a16="http://schemas.microsoft.com/office/drawing/2014/main" id="{A174CB51-312C-4553-BF73-41AF05727FEC}"/>
              </a:ext>
            </a:extLst>
          </p:cNvPr>
          <p:cNvSpPr txBox="1"/>
          <p:nvPr/>
        </p:nvSpPr>
        <p:spPr>
          <a:xfrm>
            <a:off x="1700060" y="4620606"/>
            <a:ext cx="1972571" cy="400110"/>
          </a:xfrm>
          <a:prstGeom prst="rect">
            <a:avLst/>
          </a:prstGeom>
          <a:noFill/>
        </p:spPr>
        <p:txBody>
          <a:bodyPr wrap="square" numCol="1" spcCol="457200" rtlCol="0">
            <a:spAutoFit/>
          </a:bodyPr>
          <a:lstStyle/>
          <a:p>
            <a:pPr>
              <a:lnSpc>
                <a:spcPts val="1200"/>
              </a:lnSpc>
            </a:pPr>
            <a:r>
              <a:rPr lang="zh-CN" altLang="en-US" sz="1200" dirty="0">
                <a:solidFill>
                  <a:schemeClr val="bg2"/>
                </a:solidFill>
                <a:cs typeface="+mn-ea"/>
                <a:sym typeface="+mn-lt"/>
              </a:rPr>
              <a:t>在</a:t>
            </a:r>
            <a:r>
              <a:rPr lang="en-US" altLang="zh-CN" sz="1200" dirty="0">
                <a:solidFill>
                  <a:schemeClr val="bg2"/>
                </a:solidFill>
                <a:cs typeface="+mn-ea"/>
                <a:sym typeface="+mn-lt"/>
              </a:rPr>
              <a:t>bash</a:t>
            </a:r>
            <a:r>
              <a:rPr lang="zh-CN" altLang="en-US" sz="1200" dirty="0">
                <a:solidFill>
                  <a:schemeClr val="bg2"/>
                </a:solidFill>
                <a:cs typeface="+mn-ea"/>
                <a:sym typeface="+mn-lt"/>
              </a:rPr>
              <a:t>上运行</a:t>
            </a:r>
            <a:r>
              <a:rPr lang="en-US" altLang="zh-CN" sz="1200" dirty="0">
                <a:solidFill>
                  <a:schemeClr val="bg2"/>
                </a:solidFill>
                <a:cs typeface="+mn-ea"/>
                <a:sym typeface="+mn-lt"/>
              </a:rPr>
              <a:t>test.sh</a:t>
            </a:r>
            <a:r>
              <a:rPr lang="zh-CN" altLang="en-US" sz="1200" dirty="0">
                <a:solidFill>
                  <a:schemeClr val="bg2"/>
                </a:solidFill>
                <a:cs typeface="+mn-ea"/>
                <a:sym typeface="+mn-lt"/>
              </a:rPr>
              <a:t>脚本获取实验数据</a:t>
            </a:r>
            <a:endParaRPr lang="en-US" altLang="zh-CN" sz="1200" dirty="0">
              <a:solidFill>
                <a:schemeClr val="bg2"/>
              </a:solidFill>
              <a:cs typeface="+mn-ea"/>
              <a:sym typeface="+mn-lt"/>
            </a:endParaRPr>
          </a:p>
        </p:txBody>
      </p:sp>
    </p:spTree>
    <p:extLst>
      <p:ext uri="{BB962C8B-B14F-4D97-AF65-F5344CB8AC3E}">
        <p14:creationId xmlns:p14="http://schemas.microsoft.com/office/powerpoint/2010/main" val="23178841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p:cTn id="44" dur="500" fill="hold"/>
                                        <p:tgtEl>
                                          <p:spTgt spid="37"/>
                                        </p:tgtEl>
                                        <p:attrNameLst>
                                          <p:attrName>ppt_w</p:attrName>
                                        </p:attrNameLst>
                                      </p:cBhvr>
                                      <p:tavLst>
                                        <p:tav tm="0">
                                          <p:val>
                                            <p:fltVal val="0"/>
                                          </p:val>
                                        </p:tav>
                                        <p:tav tm="100000">
                                          <p:val>
                                            <p:strVal val="#ppt_w"/>
                                          </p:val>
                                        </p:tav>
                                      </p:tavLst>
                                    </p:anim>
                                    <p:anim calcmode="lin" valueType="num">
                                      <p:cBhvr>
                                        <p:cTn id="45" dur="500" fill="hold"/>
                                        <p:tgtEl>
                                          <p:spTgt spid="37"/>
                                        </p:tgtEl>
                                        <p:attrNameLst>
                                          <p:attrName>ppt_h</p:attrName>
                                        </p:attrNameLst>
                                      </p:cBhvr>
                                      <p:tavLst>
                                        <p:tav tm="0">
                                          <p:val>
                                            <p:fltVal val="0"/>
                                          </p:val>
                                        </p:tav>
                                        <p:tav tm="100000">
                                          <p:val>
                                            <p:strVal val="#ppt_h"/>
                                          </p:val>
                                        </p:tav>
                                      </p:tavLst>
                                    </p:anim>
                                    <p:animEffect transition="in" filter="fade">
                                      <p:cBhvr>
                                        <p:cTn id="46" dur="500"/>
                                        <p:tgtEl>
                                          <p:spTgt spid="3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down)">
                                      <p:cBhvr>
                                        <p:cTn id="73" dur="500"/>
                                        <p:tgtEl>
                                          <p:spTgt spid="27"/>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down)">
                                      <p:cBhvr>
                                        <p:cTn id="76" dur="500"/>
                                        <p:tgtEl>
                                          <p:spTgt spid="11"/>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down)">
                                      <p:cBhvr>
                                        <p:cTn id="79" dur="500"/>
                                        <p:tgtEl>
                                          <p:spTgt spid="1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wipe(down)">
                                      <p:cBhvr>
                                        <p:cTn id="82" dur="500"/>
                                        <p:tgtEl>
                                          <p:spTgt spid="35"/>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down)">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fltVal val="0"/>
                                          </p:val>
                                        </p:tav>
                                        <p:tav tm="100000">
                                          <p:val>
                                            <p:strVal val="#ppt_h"/>
                                          </p:val>
                                        </p:tav>
                                      </p:tavLst>
                                    </p:anim>
                                    <p:animEffect transition="in" filter="fade">
                                      <p:cBhvr>
                                        <p:cTn id="92" dur="500"/>
                                        <p:tgtEl>
                                          <p:spTgt spid="7"/>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8"/>
                                        </p:tgtEl>
                                        <p:attrNameLst>
                                          <p:attrName>style.visibility</p:attrName>
                                        </p:attrNameLst>
                                      </p:cBhvr>
                                      <p:to>
                                        <p:strVal val="visible"/>
                                      </p:to>
                                    </p:set>
                                    <p:anim calcmode="lin" valueType="num">
                                      <p:cBhvr>
                                        <p:cTn id="95" dur="500" fill="hold"/>
                                        <p:tgtEl>
                                          <p:spTgt spid="8"/>
                                        </p:tgtEl>
                                        <p:attrNameLst>
                                          <p:attrName>ppt_w</p:attrName>
                                        </p:attrNameLst>
                                      </p:cBhvr>
                                      <p:tavLst>
                                        <p:tav tm="0">
                                          <p:val>
                                            <p:fltVal val="0"/>
                                          </p:val>
                                        </p:tav>
                                        <p:tav tm="100000">
                                          <p:val>
                                            <p:strVal val="#ppt_w"/>
                                          </p:val>
                                        </p:tav>
                                      </p:tavLst>
                                    </p:anim>
                                    <p:anim calcmode="lin" valueType="num">
                                      <p:cBhvr>
                                        <p:cTn id="96" dur="500" fill="hold"/>
                                        <p:tgtEl>
                                          <p:spTgt spid="8"/>
                                        </p:tgtEl>
                                        <p:attrNameLst>
                                          <p:attrName>ppt_h</p:attrName>
                                        </p:attrNameLst>
                                      </p:cBhvr>
                                      <p:tavLst>
                                        <p:tav tm="0">
                                          <p:val>
                                            <p:fltVal val="0"/>
                                          </p:val>
                                        </p:tav>
                                        <p:tav tm="100000">
                                          <p:val>
                                            <p:strVal val="#ppt_h"/>
                                          </p:val>
                                        </p:tav>
                                      </p:tavLst>
                                    </p:anim>
                                    <p:animEffect transition="in" filter="fade">
                                      <p:cBhvr>
                                        <p:cTn id="97" dur="500"/>
                                        <p:tgtEl>
                                          <p:spTgt spid="8"/>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ppt_w</p:attrName>
                                        </p:attrNameLst>
                                      </p:cBhvr>
                                      <p:tavLst>
                                        <p:tav tm="0">
                                          <p:val>
                                            <p:fltVal val="0"/>
                                          </p:val>
                                        </p:tav>
                                        <p:tav tm="100000">
                                          <p:val>
                                            <p:strVal val="#ppt_w"/>
                                          </p:val>
                                        </p:tav>
                                      </p:tavLst>
                                    </p:anim>
                                    <p:anim calcmode="lin" valueType="num">
                                      <p:cBhvr>
                                        <p:cTn id="101" dur="500" fill="hold"/>
                                        <p:tgtEl>
                                          <p:spTgt spid="33"/>
                                        </p:tgtEl>
                                        <p:attrNameLst>
                                          <p:attrName>ppt_h</p:attrName>
                                        </p:attrNameLst>
                                      </p:cBhvr>
                                      <p:tavLst>
                                        <p:tav tm="0">
                                          <p:val>
                                            <p:fltVal val="0"/>
                                          </p:val>
                                        </p:tav>
                                        <p:tav tm="100000">
                                          <p:val>
                                            <p:strVal val="#ppt_h"/>
                                          </p:val>
                                        </p:tav>
                                      </p:tavLst>
                                    </p:anim>
                                    <p:animEffect transition="in" filter="fade">
                                      <p:cBhvr>
                                        <p:cTn id="102" dur="500"/>
                                        <p:tgtEl>
                                          <p:spTgt spid="33"/>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p:cTn id="105" dur="500" fill="hold"/>
                                        <p:tgtEl>
                                          <p:spTgt spid="34"/>
                                        </p:tgtEl>
                                        <p:attrNameLst>
                                          <p:attrName>ppt_w</p:attrName>
                                        </p:attrNameLst>
                                      </p:cBhvr>
                                      <p:tavLst>
                                        <p:tav tm="0">
                                          <p:val>
                                            <p:fltVal val="0"/>
                                          </p:val>
                                        </p:tav>
                                        <p:tav tm="100000">
                                          <p:val>
                                            <p:strVal val="#ppt_w"/>
                                          </p:val>
                                        </p:tav>
                                      </p:tavLst>
                                    </p:anim>
                                    <p:anim calcmode="lin" valueType="num">
                                      <p:cBhvr>
                                        <p:cTn id="106" dur="500" fill="hold"/>
                                        <p:tgtEl>
                                          <p:spTgt spid="34"/>
                                        </p:tgtEl>
                                        <p:attrNameLst>
                                          <p:attrName>ppt_h</p:attrName>
                                        </p:attrNameLst>
                                      </p:cBhvr>
                                      <p:tavLst>
                                        <p:tav tm="0">
                                          <p:val>
                                            <p:fltVal val="0"/>
                                          </p:val>
                                        </p:tav>
                                        <p:tav tm="100000">
                                          <p:val>
                                            <p:strVal val="#ppt_h"/>
                                          </p:val>
                                        </p:tav>
                                      </p:tavLst>
                                    </p:anim>
                                    <p:animEffect transition="in" filter="fade">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wipe(left)">
                                      <p:cBhvr>
                                        <p:cTn id="112" dur="500"/>
                                        <p:tgtEl>
                                          <p:spTgt spid="4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wipe(left)">
                                      <p:cBhvr>
                                        <p:cTn id="115" dur="500"/>
                                        <p:tgtEl>
                                          <p:spTgt spid="48"/>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wipe(left)">
                                      <p:cBhvr>
                                        <p:cTn id="118" dur="500"/>
                                        <p:tgtEl>
                                          <p:spTgt spid="49"/>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wipe(left)">
                                      <p:cBhvr>
                                        <p:cTn id="121" dur="500"/>
                                        <p:tgtEl>
                                          <p:spTgt spid="50"/>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wipe(left)">
                                      <p:cBhvr>
                                        <p:cTn id="124" dur="500"/>
                                        <p:tgtEl>
                                          <p:spTgt spid="51"/>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animEffect transition="in" filter="wipe(left)">
                                      <p:cBhvr>
                                        <p:cTn id="127" dur="500"/>
                                        <p:tgtEl>
                                          <p:spTgt spid="52"/>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left)">
                                      <p:cBhvr>
                                        <p:cTn id="130" dur="500"/>
                                        <p:tgtEl>
                                          <p:spTgt spid="53"/>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left)">
                                      <p:cBhvr>
                                        <p:cTn id="133" dur="500"/>
                                        <p:tgtEl>
                                          <p:spTgt spid="5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57"/>
                                        </p:tgtEl>
                                        <p:attrNameLst>
                                          <p:attrName>style.visibility</p:attrName>
                                        </p:attrNameLst>
                                      </p:cBhvr>
                                      <p:to>
                                        <p:strVal val="visible"/>
                                      </p:to>
                                    </p:set>
                                    <p:animEffect transition="in" filter="wipe(left)">
                                      <p:cBhvr>
                                        <p:cTn id="139" dur="500"/>
                                        <p:tgtEl>
                                          <p:spTgt spid="57"/>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wipe(left)">
                                      <p:cBhvr>
                                        <p:cTn id="142" dur="500"/>
                                        <p:tgtEl>
                                          <p:spTgt spid="58"/>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wipe(left)">
                                      <p:cBhvr>
                                        <p:cTn id="145" dur="500"/>
                                        <p:tgtEl>
                                          <p:spTgt spid="59"/>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60"/>
                                        </p:tgtEl>
                                        <p:attrNameLst>
                                          <p:attrName>style.visibility</p:attrName>
                                        </p:attrNameLst>
                                      </p:cBhvr>
                                      <p:to>
                                        <p:strVal val="visible"/>
                                      </p:to>
                                    </p:set>
                                    <p:animEffect transition="in" filter="wipe(left)">
                                      <p:cBhvr>
                                        <p:cTn id="148" dur="500"/>
                                        <p:tgtEl>
                                          <p:spTgt spid="6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61"/>
                                        </p:tgtEl>
                                        <p:attrNameLst>
                                          <p:attrName>style.visibility</p:attrName>
                                        </p:attrNameLst>
                                      </p:cBhvr>
                                      <p:to>
                                        <p:strVal val="visible"/>
                                      </p:to>
                                    </p:set>
                                    <p:animEffect transition="in" filter="wipe(left)">
                                      <p:cBhvr>
                                        <p:cTn id="151" dur="500"/>
                                        <p:tgtEl>
                                          <p:spTgt spid="61"/>
                                        </p:tgtEl>
                                      </p:cBhvr>
                                    </p:animEffect>
                                  </p:childTnLst>
                                </p:cTn>
                              </p:par>
                            </p:childTnLst>
                          </p:cTn>
                        </p:par>
                        <p:par>
                          <p:cTn id="152" fill="hold">
                            <p:stCondLst>
                              <p:cond delay="500"/>
                            </p:stCondLst>
                            <p:childTnLst>
                              <p:par>
                                <p:cTn id="153" presetID="41" presetClass="entr" presetSubtype="0" fill="hold" grpId="0" nodeType="afterEffect">
                                  <p:stCondLst>
                                    <p:cond delay="0"/>
                                  </p:stCondLst>
                                  <p:iterate type="lt">
                                    <p:tmPct val="10000"/>
                                  </p:iterate>
                                  <p:childTnLst>
                                    <p:set>
                                      <p:cBhvr>
                                        <p:cTn id="154" dur="1" fill="hold">
                                          <p:stCondLst>
                                            <p:cond delay="0"/>
                                          </p:stCondLst>
                                        </p:cTn>
                                        <p:tgtEl>
                                          <p:spTgt spid="74"/>
                                        </p:tgtEl>
                                        <p:attrNameLst>
                                          <p:attrName>style.visibility</p:attrName>
                                        </p:attrNameLst>
                                      </p:cBhvr>
                                      <p:to>
                                        <p:strVal val="visible"/>
                                      </p:to>
                                    </p:set>
                                    <p:anim calcmode="lin" valueType="num">
                                      <p:cBhvr>
                                        <p:cTn id="155"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156" dur="500" fill="hold"/>
                                        <p:tgtEl>
                                          <p:spTgt spid="74"/>
                                        </p:tgtEl>
                                        <p:attrNameLst>
                                          <p:attrName>ppt_y</p:attrName>
                                        </p:attrNameLst>
                                      </p:cBhvr>
                                      <p:tavLst>
                                        <p:tav tm="0">
                                          <p:val>
                                            <p:strVal val="#ppt_y"/>
                                          </p:val>
                                        </p:tav>
                                        <p:tav tm="100000">
                                          <p:val>
                                            <p:strVal val="#ppt_y"/>
                                          </p:val>
                                        </p:tav>
                                      </p:tavLst>
                                    </p:anim>
                                    <p:anim calcmode="lin" valueType="num">
                                      <p:cBhvr>
                                        <p:cTn id="157"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58"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59" dur="500" tmFilter="0,0; .5, 1; 1, 1"/>
                                        <p:tgtEl>
                                          <p:spTgt spid="74"/>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75"/>
                                        </p:tgtEl>
                                        <p:attrNameLst>
                                          <p:attrName>style.visibility</p:attrName>
                                        </p:attrNameLst>
                                      </p:cBhvr>
                                      <p:to>
                                        <p:strVal val="visible"/>
                                      </p:to>
                                    </p:set>
                                    <p:animEffect transition="in" filter="wipe(left)">
                                      <p:cBhvr>
                                        <p:cTn id="16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7" grpId="0" animBg="1"/>
      <p:bldP spid="8" grpId="0" animBg="1"/>
      <p:bldP spid="11" grpId="0" animBg="1"/>
      <p:bldP spid="12" grpId="0" animBg="1"/>
      <p:bldP spid="15" grpId="0" animBg="1"/>
      <p:bldP spid="16" grpId="0" animBg="1"/>
      <p:bldP spid="19" grpId="0" animBg="1"/>
      <p:bldP spid="20" grpId="0" animBg="1"/>
      <p:bldP spid="23" grpId="0" animBg="1"/>
      <p:bldP spid="24" grpId="0" animBg="1"/>
      <p:bldP spid="33" grpId="0"/>
      <p:bldP spid="34" grpId="0"/>
      <p:bldP spid="35" grpId="0"/>
      <p:bldP spid="36" grpId="0"/>
      <p:bldP spid="37" grpId="0"/>
      <p:bldP spid="38" grpId="0"/>
      <p:bldP spid="39" grpId="0"/>
      <p:bldP spid="40" grpId="0"/>
      <p:bldP spid="41" grpId="0"/>
      <p:bldP spid="42" grpId="0"/>
      <p:bldP spid="47" grpId="0" animBg="1"/>
      <p:bldP spid="48" grpId="0" animBg="1"/>
      <p:bldP spid="49" grpId="0" animBg="1"/>
      <p:bldP spid="50" grpId="0" animBg="1"/>
      <p:bldP spid="51" grpId="0" animBg="1"/>
      <p:bldP spid="52" grpId="0"/>
      <p:bldP spid="53" grpId="0"/>
      <p:bldP spid="54" grpId="0"/>
      <p:bldP spid="55" grpId="0"/>
      <p:bldP spid="57" grpId="0"/>
      <p:bldP spid="58" grpId="0"/>
      <p:bldP spid="59" grpId="0"/>
      <p:bldP spid="60" grpId="0"/>
      <p:bldP spid="61" grpId="0"/>
      <p:bldP spid="74" grpId="0"/>
      <p:bldP spid="7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Presentation"/>
</p:tagLst>
</file>

<file path=ppt/theme/theme1.xml><?xml version="1.0" encoding="utf-8"?>
<a:theme xmlns:a="http://schemas.openxmlformats.org/drawingml/2006/main" name="Digit - Multi 1 - Bright">
  <a:themeElements>
    <a:clrScheme name="自定义 459">
      <a:dk1>
        <a:srgbClr val="000000"/>
      </a:dk1>
      <a:lt1>
        <a:srgbClr val="FFFFFF"/>
      </a:lt1>
      <a:dk2>
        <a:srgbClr val="3F3F3F"/>
      </a:dk2>
      <a:lt2>
        <a:srgbClr val="7D8287"/>
      </a:lt2>
      <a:accent1>
        <a:srgbClr val="C09CC2"/>
      </a:accent1>
      <a:accent2>
        <a:srgbClr val="594D7B"/>
      </a:accent2>
      <a:accent3>
        <a:srgbClr val="E54B81"/>
      </a:accent3>
      <a:accent4>
        <a:srgbClr val="9DD53E"/>
      </a:accent4>
      <a:accent5>
        <a:srgbClr val="C09CC2"/>
      </a:accent5>
      <a:accent6>
        <a:srgbClr val="594D7B"/>
      </a:accent6>
      <a:hlink>
        <a:srgbClr val="E54B81"/>
      </a:hlink>
      <a:folHlink>
        <a:srgbClr val="9DD53E"/>
      </a:folHlink>
    </a:clrScheme>
    <a:fontScheme name="ymhrmily">
      <a:majorFont>
        <a:latin typeface="Agency FB"/>
        <a:ea typeface="方正细谭黑简体"/>
        <a:cs typeface=""/>
      </a:majorFont>
      <a:minorFont>
        <a:latin typeface="Agency FB"/>
        <a:ea typeface="方正细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git - Multi 1 - Bright" id="{1EED83A8-EBEE-4595-BF05-49EE0B6BAEB2}" vid="{B438FD33-41AA-434C-8FF8-841AA7F524DE}"/>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 - Multi 1 - Bright</Template>
  <TotalTime>27115</TotalTime>
  <Words>606</Words>
  <Application>Microsoft Office PowerPoint</Application>
  <PresentationFormat>宽屏</PresentationFormat>
  <Paragraphs>143</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方正细谭黑简体</vt:lpstr>
      <vt:lpstr>Montserrat</vt:lpstr>
      <vt:lpstr>Montserrat Light</vt:lpstr>
      <vt:lpstr>微软雅黑</vt:lpstr>
      <vt:lpstr>Agency FB</vt:lpstr>
      <vt:lpstr>Arial</vt:lpstr>
      <vt:lpstr>Calibri</vt:lpstr>
      <vt:lpstr>Digit - Multi 1 - Bright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极简搭配</dc:title>
  <dc:creator>第一PPT</dc:creator>
  <cp:keywords>www.1ppt.com</cp:keywords>
  <dc:description>www.1ppt.com</dc:description>
  <cp:lastModifiedBy>王 子岑</cp:lastModifiedBy>
  <cp:revision>4491</cp:revision>
  <dcterms:created xsi:type="dcterms:W3CDTF">2015-09-24T05:44:04Z</dcterms:created>
  <dcterms:modified xsi:type="dcterms:W3CDTF">2021-11-29T05:04:50Z</dcterms:modified>
</cp:coreProperties>
</file>