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5" r:id="rId1"/>
    <p:sldMasterId id="2147483696" r:id="rId2"/>
  </p:sldMasterIdLst>
  <p:notesMasterIdLst>
    <p:notesMasterId r:id="rId14"/>
  </p:notesMasterIdLst>
  <p:sldIdLst>
    <p:sldId id="299" r:id="rId3"/>
    <p:sldId id="301" r:id="rId4"/>
    <p:sldId id="302" r:id="rId5"/>
    <p:sldId id="359" r:id="rId6"/>
    <p:sldId id="360" r:id="rId7"/>
    <p:sldId id="356" r:id="rId8"/>
    <p:sldId id="361" r:id="rId9"/>
    <p:sldId id="357" r:id="rId10"/>
    <p:sldId id="362" r:id="rId11"/>
    <p:sldId id="358" r:id="rId12"/>
    <p:sldId id="363"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14" autoAdjust="0"/>
  </p:normalViewPr>
  <p:slideViewPr>
    <p:cSldViewPr snapToGrid="0">
      <p:cViewPr varScale="1">
        <p:scale>
          <a:sx n="85" d="100"/>
          <a:sy n="85" d="100"/>
        </p:scale>
        <p:origin x="48" y="67"/>
      </p:cViewPr>
      <p:guideLst>
        <p:guide orient="horz" pos="1412"/>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7775C7-74D8-4EB9-9F6A-1882D547BAD7}" type="datetimeFigureOut">
              <a:rPr lang="zh-CN" altLang="en-US" smtClean="0"/>
              <a:t>2021/11/29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0FD12-3900-4BB4-BABF-7FB968CDE672}" type="slidenum">
              <a:rPr lang="zh-CN" altLang="en-US" smtClean="0"/>
              <a:t>‹#›</a:t>
            </a:fld>
            <a:endParaRPr lang="zh-CN" altLang="en-US"/>
          </a:p>
        </p:txBody>
      </p:sp>
    </p:spTree>
    <p:extLst>
      <p:ext uri="{BB962C8B-B14F-4D97-AF65-F5344CB8AC3E}">
        <p14:creationId xmlns:p14="http://schemas.microsoft.com/office/powerpoint/2010/main" val="2293720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301089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804952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p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6615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3351139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36328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p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835092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p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90965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756898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p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52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710988-E855-4931-A888-6E855B7D4E5D}"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643942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solidFill>
                  <a:prstClr val="black"/>
                </a:solidFill>
                <a:latin typeface="Calibri" panose="020F0502020204030204"/>
                <a:ea typeface="宋体" panose="02010600030101010101" pitchFamily="2" charset="-122"/>
              </a:rPr>
              <a:p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814464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9569130">
            <a:off x="-1698841" y="-630203"/>
            <a:ext cx="2772768" cy="2817907"/>
          </a:xfrm>
          <a:prstGeom prst="rect">
            <a:avLst/>
          </a:prstGeom>
        </p:spPr>
      </p:pic>
    </p:spTree>
    <p:extLst>
      <p:ext uri="{BB962C8B-B14F-4D97-AF65-F5344CB8AC3E}">
        <p14:creationId xmlns:p14="http://schemas.microsoft.com/office/powerpoint/2010/main" val="3350812734"/>
      </p:ext>
    </p:extLst>
  </p:cSld>
  <p:clrMapOvr>
    <a:masterClrMapping/>
  </p:clrMapOvr>
  <p:transition spd="slow" advTm="2000">
    <p:wip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04533820"/>
      </p:ext>
    </p:extLst>
  </p:cSld>
  <p:clrMapOvr>
    <a:masterClrMapping/>
  </p:clrMapOvr>
  <p:transition spd="slow" advTm="2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408761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00251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30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4855792"/>
      </p:ext>
    </p:extLst>
  </p:cSld>
  <p:clrMapOvr>
    <a:masterClrMapping/>
  </p:clrMapOvr>
  <p:transition spd="slow" advTm="2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94" name="图片 9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0861439">
            <a:off x="5606893" y="-1420935"/>
            <a:ext cx="8293234" cy="6858000"/>
          </a:xfrm>
          <a:prstGeom prst="rect">
            <a:avLst/>
          </a:prstGeom>
        </p:spPr>
      </p:pic>
      <p:pic>
        <p:nvPicPr>
          <p:cNvPr id="96" name="图片 9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0189857">
            <a:off x="4499105" y="1018565"/>
            <a:ext cx="8669471" cy="8619560"/>
          </a:xfrm>
          <a:prstGeom prst="rect">
            <a:avLst/>
          </a:prstGeom>
        </p:spPr>
      </p:pic>
      <p:sp>
        <p:nvSpPr>
          <p:cNvPr id="95" name="矩形 94"/>
          <p:cNvSpPr/>
          <p:nvPr userDrawn="1"/>
        </p:nvSpPr>
        <p:spPr>
          <a:xfrm>
            <a:off x="0" y="0"/>
            <a:ext cx="10572750" cy="6858000"/>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039613"/>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up)">
                                      <p:cBhvr>
                                        <p:cTn id="7" dur="1000"/>
                                        <p:tgtEl>
                                          <p:spTgt spid="94"/>
                                        </p:tgtEl>
                                      </p:cBhvr>
                                    </p:animEffect>
                                  </p:childTnLst>
                                </p:cTn>
                              </p:par>
                              <p:par>
                                <p:cTn id="8" presetID="22" presetClass="entr" presetSubtype="1" fill="hold" nodeType="withEffect">
                                  <p:stCondLst>
                                    <p:cond delay="250"/>
                                  </p:stCondLst>
                                  <p:childTnLst>
                                    <p:set>
                                      <p:cBhvr>
                                        <p:cTn id="9" dur="1" fill="hold">
                                          <p:stCondLst>
                                            <p:cond delay="0"/>
                                          </p:stCondLst>
                                        </p:cTn>
                                        <p:tgtEl>
                                          <p:spTgt spid="96"/>
                                        </p:tgtEl>
                                        <p:attrNameLst>
                                          <p:attrName>style.visibility</p:attrName>
                                        </p:attrNameLst>
                                      </p:cBhvr>
                                      <p:to>
                                        <p:strVal val="visible"/>
                                      </p:to>
                                    </p:set>
                                    <p:animEffect transition="in" filter="wipe(up)">
                                      <p:cBhvr>
                                        <p:cTn id="10"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39307833"/>
      </p:ext>
    </p:extLst>
  </p:cSld>
  <p:clrMapOvr>
    <a:masterClrMapping/>
  </p:clrMapOvr>
  <p:transition spd="slow" advTm="2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69272218"/>
      </p:ext>
    </p:extLst>
  </p:cSld>
  <p:clrMapOvr>
    <a:masterClrMapping/>
  </p:clrMapOvr>
  <p:transition spd="slow" advTm="2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87681171"/>
      </p:ext>
    </p:extLst>
  </p:cSld>
  <p:clrMapOvr>
    <a:masterClrMapping/>
  </p:clrMapOvr>
  <p:transition spd="slow" advTm="2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49188568"/>
      </p:ext>
    </p:extLst>
  </p:cSld>
  <p:clrMapOvr>
    <a:masterClrMapping/>
  </p:clrMapOvr>
  <p:transition spd="slow" advTm="2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996605" y="65901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98708896"/>
      </p:ext>
    </p:extLst>
  </p:cSld>
  <p:clrMapOvr>
    <a:masterClrMapping/>
  </p:clrMapOvr>
  <p:transition spd="slow" advTm="2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70259630"/>
      </p:ext>
    </p:extLst>
  </p:cSld>
  <p:clrMapOvr>
    <a:masterClrMapping/>
  </p:clrMapOvr>
  <p:transition spd="slow" advTm="2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54888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90" r:id="rId4"/>
    <p:sldLayoutId id="2147483691" r:id="rId5"/>
    <p:sldLayoutId id="2147483692" r:id="rId6"/>
    <p:sldLayoutId id="2147483693" r:id="rId7"/>
    <p:sldLayoutId id="2147483694" r:id="rId8"/>
    <p:sldLayoutId id="2147483695" r:id="rId9"/>
    <p:sldLayoutId id="2147483689" r:id="rId10"/>
  </p:sldLayoutIdLst>
  <p:transition spd="slow" advTm="2000">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2792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图片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861439">
            <a:off x="5606893" y="-1420935"/>
            <a:ext cx="8293234" cy="6858000"/>
          </a:xfrm>
          <a:prstGeom prst="rect">
            <a:avLst/>
          </a:prstGeom>
        </p:spPr>
      </p:pic>
      <p:sp>
        <p:nvSpPr>
          <p:cNvPr id="145" name="矩形 144"/>
          <p:cNvSpPr/>
          <p:nvPr/>
        </p:nvSpPr>
        <p:spPr>
          <a:xfrm>
            <a:off x="0" y="0"/>
            <a:ext cx="11639550" cy="6858000"/>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矩形 122"/>
          <p:cNvSpPr/>
          <p:nvPr/>
        </p:nvSpPr>
        <p:spPr>
          <a:xfrm>
            <a:off x="576776" y="942535"/>
            <a:ext cx="3522856" cy="488149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2" name="文本框 131">
            <a:extLst>
              <a:ext uri="{FF2B5EF4-FFF2-40B4-BE49-F238E27FC236}">
                <a16:creationId xmlns:a16="http://schemas.microsoft.com/office/drawing/2014/main" id="{8060FEB0-0A11-4DC3-87D3-F575798C2A86}"/>
              </a:ext>
            </a:extLst>
          </p:cNvPr>
          <p:cNvSpPr txBox="1"/>
          <p:nvPr/>
        </p:nvSpPr>
        <p:spPr>
          <a:xfrm>
            <a:off x="1072177" y="3135343"/>
            <a:ext cx="5638589" cy="662554"/>
          </a:xfrm>
          <a:prstGeom prst="rect">
            <a:avLst/>
          </a:prstGeom>
          <a:noFill/>
        </p:spPr>
        <p:txBody>
          <a:bodyPr wrap="square" rtlCol="0">
            <a:spAutoFit/>
          </a:bodyPr>
          <a:lstStyle/>
          <a:p>
            <a:pPr defTabSz="457200">
              <a:lnSpc>
                <a:spcPct val="150000"/>
              </a:lnSpc>
            </a:pPr>
            <a:r>
              <a:rPr lang="zh-CN" altLang="en-US" sz="2800" dirty="0">
                <a:solidFill>
                  <a:prstClr val="black"/>
                </a:solidFill>
                <a:effectLst>
                  <a:outerShdw blurRad="38100" dist="38100" dir="2700000" algn="tl">
                    <a:srgbClr val="000000">
                      <a:alpha val="20000"/>
                    </a:srgbClr>
                  </a:outerShdw>
                </a:effectLst>
                <a:cs typeface="+mn-ea"/>
                <a:sym typeface="+mn-lt"/>
              </a:rPr>
              <a:t>论文及工具理解</a:t>
            </a:r>
          </a:p>
        </p:txBody>
      </p:sp>
      <p:sp>
        <p:nvSpPr>
          <p:cNvPr id="143" name="矩形 142">
            <a:extLst>
              <a:ext uri="{FF2B5EF4-FFF2-40B4-BE49-F238E27FC236}">
                <a16:creationId xmlns:a16="http://schemas.microsoft.com/office/drawing/2014/main" id="{52CD480D-F2C7-4A14-9680-ADB89421C472}"/>
              </a:ext>
            </a:extLst>
          </p:cNvPr>
          <p:cNvSpPr/>
          <p:nvPr/>
        </p:nvSpPr>
        <p:spPr>
          <a:xfrm>
            <a:off x="2696720" y="4655932"/>
            <a:ext cx="1214336" cy="31005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lnSpc>
                <a:spcPct val="120000"/>
              </a:lnSpc>
            </a:pPr>
            <a:r>
              <a:rPr lang="zh-CN" altLang="en-US" sz="1050" dirty="0">
                <a:solidFill>
                  <a:prstClr val="white"/>
                </a:solidFill>
                <a:cs typeface="+mn-ea"/>
                <a:sym typeface="+mn-lt"/>
              </a:rPr>
              <a:t>王子岑</a:t>
            </a:r>
          </a:p>
        </p:txBody>
      </p:sp>
      <p:sp>
        <p:nvSpPr>
          <p:cNvPr id="137" name="文本框 136">
            <a:extLst>
              <a:ext uri="{FF2B5EF4-FFF2-40B4-BE49-F238E27FC236}">
                <a16:creationId xmlns:a16="http://schemas.microsoft.com/office/drawing/2014/main" id="{8060FEB0-0A11-4DC3-87D3-F575798C2A86}"/>
              </a:ext>
            </a:extLst>
          </p:cNvPr>
          <p:cNvSpPr txBox="1"/>
          <p:nvPr/>
        </p:nvSpPr>
        <p:spPr>
          <a:xfrm>
            <a:off x="1057647" y="2367523"/>
            <a:ext cx="5420646" cy="874407"/>
          </a:xfrm>
          <a:prstGeom prst="rect">
            <a:avLst/>
          </a:prstGeom>
          <a:noFill/>
        </p:spPr>
        <p:txBody>
          <a:bodyPr wrap="square" rtlCol="0">
            <a:spAutoFit/>
          </a:bodyPr>
          <a:lstStyle/>
          <a:p>
            <a:pPr defTabSz="457200">
              <a:lnSpc>
                <a:spcPct val="150000"/>
              </a:lnSpc>
            </a:pPr>
            <a:r>
              <a:rPr lang="en-US" altLang="zh-CN" b="1" dirty="0" err="1">
                <a:solidFill>
                  <a:prstClr val="black"/>
                </a:solidFill>
                <a:effectLst>
                  <a:outerShdw blurRad="38100" dist="38100" dir="2700000" algn="tl">
                    <a:srgbClr val="000000">
                      <a:alpha val="20000"/>
                    </a:srgbClr>
                  </a:outerShdw>
                </a:effectLst>
                <a:cs typeface="+mn-ea"/>
                <a:sym typeface="+mn-lt"/>
              </a:rPr>
              <a:t>StyleMix</a:t>
            </a:r>
            <a:r>
              <a:rPr lang="en-US" altLang="zh-CN" b="1" dirty="0">
                <a:solidFill>
                  <a:prstClr val="black"/>
                </a:solidFill>
                <a:effectLst>
                  <a:outerShdw blurRad="38100" dist="38100" dir="2700000" algn="tl">
                    <a:srgbClr val="000000">
                      <a:alpha val="20000"/>
                    </a:srgbClr>
                  </a:outerShdw>
                </a:effectLst>
                <a:cs typeface="+mn-ea"/>
                <a:sym typeface="+mn-lt"/>
              </a:rPr>
              <a:t>: Separating Content and Style for Enhanced Data Augmentation (CVPR 2021)</a:t>
            </a:r>
            <a:endParaRPr lang="zh-CN" altLang="en-US" b="1" dirty="0">
              <a:solidFill>
                <a:prstClr val="black"/>
              </a:solidFill>
              <a:effectLst>
                <a:outerShdw blurRad="38100" dist="38100" dir="2700000" algn="tl">
                  <a:srgbClr val="000000">
                    <a:alpha val="20000"/>
                  </a:srgbClr>
                </a:outerShdw>
              </a:effectLst>
              <a:cs typeface="+mn-ea"/>
              <a:sym typeface="+mn-lt"/>
            </a:endParaRPr>
          </a:p>
        </p:txBody>
      </p:sp>
      <p:cxnSp>
        <p:nvCxnSpPr>
          <p:cNvPr id="125" name="直接连接符 124"/>
          <p:cNvCxnSpPr/>
          <p:nvPr/>
        </p:nvCxnSpPr>
        <p:spPr>
          <a:xfrm>
            <a:off x="2093557" y="4810961"/>
            <a:ext cx="489294"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138" name="图片 1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112" y="1107068"/>
            <a:ext cx="8096888" cy="8050273"/>
          </a:xfrm>
          <a:prstGeom prst="rect">
            <a:avLst/>
          </a:prstGeom>
        </p:spPr>
      </p:pic>
    </p:spTree>
    <p:extLst>
      <p:ext uri="{BB962C8B-B14F-4D97-AF65-F5344CB8AC3E}">
        <p14:creationId xmlns:p14="http://schemas.microsoft.com/office/powerpoint/2010/main" val="591283274"/>
      </p:ext>
    </p:extLst>
  </p:cSld>
  <p:clrMapOvr>
    <a:masterClrMapping/>
  </p:clrMapOvr>
  <mc:AlternateContent xmlns:mc="http://schemas.openxmlformats.org/markup-compatibility/2006" xmlns:p14="http://schemas.microsoft.com/office/powerpoint/2010/main">
    <mc:Choice Requires="p14">
      <p:transition spd="slow" p14:dur="4000" advClick="0" advTm="2000">
        <p14:vortex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wipe(up)">
                                      <p:cBhvr>
                                        <p:cTn id="7" dur="1000"/>
                                        <p:tgtEl>
                                          <p:spTgt spid="138"/>
                                        </p:tgtEl>
                                      </p:cBhvr>
                                    </p:animEffect>
                                  </p:childTnLst>
                                </p:cTn>
                              </p:par>
                              <p:par>
                                <p:cTn id="8" presetID="22" presetClass="entr" presetSubtype="1"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wipe(up)">
                                      <p:cBhvr>
                                        <p:cTn id="10" dur="1000"/>
                                        <p:tgtEl>
                                          <p:spTgt spid="142"/>
                                        </p:tgtEl>
                                      </p:cBhvr>
                                    </p:animEffect>
                                  </p:childTnLst>
                                </p:cTn>
                              </p:par>
                              <p:par>
                                <p:cTn id="11" presetID="18" presetClass="entr" presetSubtype="6" fill="hold" grpId="0" nodeType="withEffect">
                                  <p:stCondLst>
                                    <p:cond delay="500"/>
                                  </p:stCondLst>
                                  <p:childTnLst>
                                    <p:set>
                                      <p:cBhvr>
                                        <p:cTn id="12" dur="1" fill="hold">
                                          <p:stCondLst>
                                            <p:cond delay="0"/>
                                          </p:stCondLst>
                                        </p:cTn>
                                        <p:tgtEl>
                                          <p:spTgt spid="123"/>
                                        </p:tgtEl>
                                        <p:attrNameLst>
                                          <p:attrName>style.visibility</p:attrName>
                                        </p:attrNameLst>
                                      </p:cBhvr>
                                      <p:to>
                                        <p:strVal val="visible"/>
                                      </p:to>
                                    </p:set>
                                    <p:animEffect transition="in" filter="strips(downRight)">
                                      <p:cBhvr>
                                        <p:cTn id="13" dur="500"/>
                                        <p:tgtEl>
                                          <p:spTgt spid="123"/>
                                        </p:tgtEl>
                                      </p:cBhvr>
                                    </p:animEffect>
                                  </p:childTnLst>
                                </p:cTn>
                              </p:par>
                              <p:par>
                                <p:cTn id="14" presetID="41" presetClass="entr" presetSubtype="0" fill="hold" grpId="0" nodeType="withEffect">
                                  <p:stCondLst>
                                    <p:cond delay="0"/>
                                  </p:stCondLst>
                                  <p:iterate type="lt">
                                    <p:tmPct val="10000"/>
                                  </p:iterate>
                                  <p:childTnLst>
                                    <p:set>
                                      <p:cBhvr>
                                        <p:cTn id="15" dur="1" fill="hold">
                                          <p:stCondLst>
                                            <p:cond delay="0"/>
                                          </p:stCondLst>
                                        </p:cTn>
                                        <p:tgtEl>
                                          <p:spTgt spid="137"/>
                                        </p:tgtEl>
                                        <p:attrNameLst>
                                          <p:attrName>style.visibility</p:attrName>
                                        </p:attrNameLst>
                                      </p:cBhvr>
                                      <p:to>
                                        <p:strVal val="visible"/>
                                      </p:to>
                                    </p:set>
                                    <p:anim calcmode="lin" valueType="num">
                                      <p:cBhvr>
                                        <p:cTn id="16" dur="500" fill="hold"/>
                                        <p:tgtEl>
                                          <p:spTgt spid="137"/>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37"/>
                                        </p:tgtEl>
                                        <p:attrNameLst>
                                          <p:attrName>ppt_y</p:attrName>
                                        </p:attrNameLst>
                                      </p:cBhvr>
                                      <p:tavLst>
                                        <p:tav tm="0">
                                          <p:val>
                                            <p:strVal val="#ppt_y"/>
                                          </p:val>
                                        </p:tav>
                                        <p:tav tm="100000">
                                          <p:val>
                                            <p:strVal val="#ppt_y"/>
                                          </p:val>
                                        </p:tav>
                                      </p:tavLst>
                                    </p:anim>
                                    <p:anim calcmode="lin" valueType="num">
                                      <p:cBhvr>
                                        <p:cTn id="18" dur="500" fill="hold"/>
                                        <p:tgtEl>
                                          <p:spTgt spid="137"/>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37"/>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37"/>
                                        </p:tgtEl>
                                      </p:cBhvr>
                                    </p:animEffect>
                                  </p:childTnLst>
                                </p:cTn>
                              </p:par>
                            </p:childTnLst>
                          </p:cTn>
                        </p:par>
                        <p:par>
                          <p:cTn id="21" fill="hold">
                            <p:stCondLst>
                              <p:cond delay="4000"/>
                            </p:stCondLst>
                            <p:childTnLst>
                              <p:par>
                                <p:cTn id="22" presetID="53" presetClass="entr" presetSubtype="16" fill="hold" grpId="0" nodeType="afterEffect">
                                  <p:stCondLst>
                                    <p:cond delay="0"/>
                                  </p:stCondLst>
                                  <p:childTnLst>
                                    <p:set>
                                      <p:cBhvr>
                                        <p:cTn id="23" dur="1" fill="hold">
                                          <p:stCondLst>
                                            <p:cond delay="0"/>
                                          </p:stCondLst>
                                        </p:cTn>
                                        <p:tgtEl>
                                          <p:spTgt spid="132"/>
                                        </p:tgtEl>
                                        <p:attrNameLst>
                                          <p:attrName>style.visibility</p:attrName>
                                        </p:attrNameLst>
                                      </p:cBhvr>
                                      <p:to>
                                        <p:strVal val="visible"/>
                                      </p:to>
                                    </p:set>
                                    <p:anim calcmode="lin" valueType="num">
                                      <p:cBhvr>
                                        <p:cTn id="24" dur="500" fill="hold"/>
                                        <p:tgtEl>
                                          <p:spTgt spid="132"/>
                                        </p:tgtEl>
                                        <p:attrNameLst>
                                          <p:attrName>ppt_w</p:attrName>
                                        </p:attrNameLst>
                                      </p:cBhvr>
                                      <p:tavLst>
                                        <p:tav tm="0">
                                          <p:val>
                                            <p:fltVal val="0"/>
                                          </p:val>
                                        </p:tav>
                                        <p:tav tm="100000">
                                          <p:val>
                                            <p:strVal val="#ppt_w"/>
                                          </p:val>
                                        </p:tav>
                                      </p:tavLst>
                                    </p:anim>
                                    <p:anim calcmode="lin" valueType="num">
                                      <p:cBhvr>
                                        <p:cTn id="25" dur="500" fill="hold"/>
                                        <p:tgtEl>
                                          <p:spTgt spid="132"/>
                                        </p:tgtEl>
                                        <p:attrNameLst>
                                          <p:attrName>ppt_h</p:attrName>
                                        </p:attrNameLst>
                                      </p:cBhvr>
                                      <p:tavLst>
                                        <p:tav tm="0">
                                          <p:val>
                                            <p:fltVal val="0"/>
                                          </p:val>
                                        </p:tav>
                                        <p:tav tm="100000">
                                          <p:val>
                                            <p:strVal val="#ppt_h"/>
                                          </p:val>
                                        </p:tav>
                                      </p:tavLst>
                                    </p:anim>
                                    <p:animEffect transition="in" filter="fade">
                                      <p:cBhvr>
                                        <p:cTn id="26" dur="500"/>
                                        <p:tgtEl>
                                          <p:spTgt spid="132"/>
                                        </p:tgtEl>
                                      </p:cBhvr>
                                    </p:animEffect>
                                  </p:childTnLst>
                                </p:cTn>
                              </p:par>
                              <p:par>
                                <p:cTn id="27" presetID="22" presetClass="entr" presetSubtype="8" fill="hold" nodeType="with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left)">
                                      <p:cBhvr>
                                        <p:cTn id="29" dur="500"/>
                                        <p:tgtEl>
                                          <p:spTgt spid="125"/>
                                        </p:tgtEl>
                                      </p:cBhvr>
                                    </p:animEffect>
                                  </p:childTnLst>
                                </p:cTn>
                              </p:par>
                            </p:childTnLst>
                          </p:cTn>
                        </p:par>
                        <p:par>
                          <p:cTn id="30" fill="hold">
                            <p:stCondLst>
                              <p:cond delay="4500"/>
                            </p:stCondLst>
                            <p:childTnLst>
                              <p:par>
                                <p:cTn id="31" presetID="2" presetClass="entr" presetSubtype="4" fill="hold" grpId="0" nodeType="afterEffect">
                                  <p:stCondLst>
                                    <p:cond delay="0"/>
                                  </p:stCondLst>
                                  <p:childTnLst>
                                    <p:set>
                                      <p:cBhvr>
                                        <p:cTn id="32" dur="1" fill="hold">
                                          <p:stCondLst>
                                            <p:cond delay="0"/>
                                          </p:stCondLst>
                                        </p:cTn>
                                        <p:tgtEl>
                                          <p:spTgt spid="143"/>
                                        </p:tgtEl>
                                        <p:attrNameLst>
                                          <p:attrName>style.visibility</p:attrName>
                                        </p:attrNameLst>
                                      </p:cBhvr>
                                      <p:to>
                                        <p:strVal val="visible"/>
                                      </p:to>
                                    </p:set>
                                    <p:anim calcmode="lin" valueType="num">
                                      <p:cBhvr additive="base">
                                        <p:cTn id="33" dur="500" fill="hold"/>
                                        <p:tgtEl>
                                          <p:spTgt spid="143"/>
                                        </p:tgtEl>
                                        <p:attrNameLst>
                                          <p:attrName>ppt_x</p:attrName>
                                        </p:attrNameLst>
                                      </p:cBhvr>
                                      <p:tavLst>
                                        <p:tav tm="0">
                                          <p:val>
                                            <p:strVal val="#ppt_x"/>
                                          </p:val>
                                        </p:tav>
                                        <p:tav tm="100000">
                                          <p:val>
                                            <p:strVal val="#ppt_x"/>
                                          </p:val>
                                        </p:tav>
                                      </p:tavLst>
                                    </p:anim>
                                    <p:anim calcmode="lin" valueType="num">
                                      <p:cBhvr additive="base">
                                        <p:cTn id="34"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32" grpId="0"/>
      <p:bldP spid="143" grpId="0" animBg="1"/>
      <p:bldP spid="1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76776" y="1114393"/>
            <a:ext cx="3062536" cy="369535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3" name="文本框 422">
            <a:extLst>
              <a:ext uri="{FF2B5EF4-FFF2-40B4-BE49-F238E27FC236}">
                <a16:creationId xmlns:a16="http://schemas.microsoft.com/office/drawing/2014/main" id="{6BB006E0-01D9-4172-B66E-3EC74AE862C2}"/>
              </a:ext>
            </a:extLst>
          </p:cNvPr>
          <p:cNvSpPr txBox="1"/>
          <p:nvPr/>
        </p:nvSpPr>
        <p:spPr>
          <a:xfrm>
            <a:off x="917861" y="2574659"/>
            <a:ext cx="5795141" cy="988347"/>
          </a:xfrm>
          <a:prstGeom prst="rect">
            <a:avLst/>
          </a:prstGeom>
          <a:noFill/>
        </p:spPr>
        <p:txBody>
          <a:bodyPr wrap="square" rtlCol="0">
            <a:spAutoFit/>
          </a:bodyPr>
          <a:lstStyle/>
          <a:p>
            <a:pPr defTabSz="457200">
              <a:lnSpc>
                <a:spcPct val="150000"/>
              </a:lnSpc>
            </a:pPr>
            <a:r>
              <a:rPr lang="en-US" altLang="zh-CN" sz="4400" b="1" dirty="0" err="1">
                <a:solidFill>
                  <a:prstClr val="black"/>
                </a:solidFill>
                <a:effectLst>
                  <a:outerShdw blurRad="38100" dist="38100" dir="2700000" algn="tl">
                    <a:srgbClr val="000000">
                      <a:alpha val="20000"/>
                    </a:srgbClr>
                  </a:outerShdw>
                </a:effectLst>
                <a:cs typeface="+mn-ea"/>
                <a:sym typeface="+mn-lt"/>
              </a:rPr>
              <a:t>StyleCutMix_Auto</a:t>
            </a:r>
            <a:endParaRPr lang="zh-CN" altLang="en-US" sz="4400" b="1" dirty="0">
              <a:solidFill>
                <a:prstClr val="black"/>
              </a:solidFill>
              <a:effectLst>
                <a:outerShdw blurRad="38100" dist="38100" dir="2700000" algn="tl">
                  <a:srgbClr val="000000">
                    <a:alpha val="20000"/>
                  </a:srgbClr>
                </a:outerShdw>
              </a:effectLst>
              <a:cs typeface="+mn-ea"/>
              <a:sym typeface="+mn-lt"/>
            </a:endParaRPr>
          </a:p>
        </p:txBody>
      </p:sp>
      <p:sp>
        <p:nvSpPr>
          <p:cNvPr id="7" name="文本框 6">
            <a:extLst>
              <a:ext uri="{FF2B5EF4-FFF2-40B4-BE49-F238E27FC236}">
                <a16:creationId xmlns:a16="http://schemas.microsoft.com/office/drawing/2014/main" id="{8060FEB0-0A11-4DC3-87D3-F575798C2A86}"/>
              </a:ext>
            </a:extLst>
          </p:cNvPr>
          <p:cNvSpPr txBox="1"/>
          <p:nvPr/>
        </p:nvSpPr>
        <p:spPr>
          <a:xfrm>
            <a:off x="917861" y="1719620"/>
            <a:ext cx="5420646" cy="743986"/>
          </a:xfrm>
          <a:prstGeom prst="rect">
            <a:avLst/>
          </a:prstGeom>
          <a:noFill/>
        </p:spPr>
        <p:txBody>
          <a:bodyPr wrap="square" rtlCol="0">
            <a:spAutoFit/>
          </a:bodyPr>
          <a:lstStyle/>
          <a:p>
            <a:pPr defTabSz="457200">
              <a:lnSpc>
                <a:spcPct val="150000"/>
              </a:lnSpc>
            </a:pPr>
            <a:r>
              <a:rPr lang="en-US" altLang="zh-CN" sz="3200" b="1" dirty="0">
                <a:solidFill>
                  <a:prstClr val="black"/>
                </a:solidFill>
                <a:effectLst>
                  <a:outerShdw blurRad="38100" dist="38100" dir="2700000" algn="tl">
                    <a:srgbClr val="000000">
                      <a:alpha val="20000"/>
                    </a:srgbClr>
                  </a:outerShdw>
                </a:effectLst>
                <a:cs typeface="+mn-ea"/>
                <a:sym typeface="+mn-lt"/>
              </a:rPr>
              <a:t>PART 04</a:t>
            </a:r>
            <a:endParaRPr lang="zh-CN" altLang="en-US" sz="3200" b="1" dirty="0">
              <a:solidFill>
                <a:prstClr val="black"/>
              </a:solidFill>
              <a:effectLst>
                <a:outerShdw blurRad="38100" dist="38100" dir="2700000" algn="tl">
                  <a:srgbClr val="000000">
                    <a:alpha val="20000"/>
                  </a:srgbClr>
                </a:outerShdw>
              </a:effectLst>
              <a:cs typeface="+mn-ea"/>
              <a:sym typeface="+mn-lt"/>
            </a:endParaRPr>
          </a:p>
        </p:txBody>
      </p:sp>
      <p:sp>
        <p:nvSpPr>
          <p:cNvPr id="9" name="文本框 8">
            <a:extLst>
              <a:ext uri="{FF2B5EF4-FFF2-40B4-BE49-F238E27FC236}">
                <a16:creationId xmlns:a16="http://schemas.microsoft.com/office/drawing/2014/main" id="{A92A4A3F-B186-4633-B3C4-EBD531B319B1}"/>
              </a:ext>
            </a:extLst>
          </p:cNvPr>
          <p:cNvSpPr txBox="1"/>
          <p:nvPr/>
        </p:nvSpPr>
        <p:spPr>
          <a:xfrm>
            <a:off x="936850" y="3740402"/>
            <a:ext cx="4780101" cy="261354"/>
          </a:xfrm>
          <a:prstGeom prst="rect">
            <a:avLst/>
          </a:prstGeom>
          <a:noFill/>
        </p:spPr>
        <p:txBody>
          <a:bodyPr wrap="square" rtlCol="0">
            <a:spAutoFit/>
          </a:bodyPr>
          <a:lstStyle/>
          <a:p>
            <a:pPr>
              <a:lnSpc>
                <a:spcPct val="120000"/>
              </a:lnSpc>
              <a:spcBef>
                <a:spcPct val="0"/>
              </a:spcBef>
            </a:pPr>
            <a:r>
              <a:rPr lang="zh-CN" altLang="en-US" sz="1000" dirty="0">
                <a:solidFill>
                  <a:schemeClr val="bg1">
                    <a:lumMod val="50000"/>
                  </a:schemeClr>
                </a:solidFill>
                <a:cs typeface="+mn-ea"/>
                <a:sym typeface="+mn-lt"/>
              </a:rPr>
              <a:t>通过图像间的类距离自动确定风格混合程度</a:t>
            </a:r>
            <a:endParaRPr lang="zh-CN" altLang="zh-CN" sz="1000" dirty="0">
              <a:solidFill>
                <a:schemeClr val="bg1">
                  <a:lumMod val="50000"/>
                </a:schemeClr>
              </a:solidFill>
              <a:cs typeface="+mn-ea"/>
              <a:sym typeface="+mn-lt"/>
            </a:endParaRPr>
          </a:p>
        </p:txBody>
      </p:sp>
      <p:cxnSp>
        <p:nvCxnSpPr>
          <p:cNvPr id="5" name="直接连接符 4"/>
          <p:cNvCxnSpPr/>
          <p:nvPr/>
        </p:nvCxnSpPr>
        <p:spPr>
          <a:xfrm>
            <a:off x="1042416" y="2610230"/>
            <a:ext cx="54864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211255"/>
      </p:ext>
    </p:extLst>
  </p:cSld>
  <p:clrMapOvr>
    <a:masterClrMapping/>
  </p:clrMapOvr>
  <mc:AlternateContent xmlns:mc="http://schemas.openxmlformats.org/markup-compatibility/2006" xmlns:p14="http://schemas.microsoft.com/office/powerpoint/2010/main">
    <mc:Choice Requires="p14">
      <p:transition spd="slow" p14:dur="1250" advClick="0" advTm="2000">
        <p14:flip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423"/>
                                        </p:tgtEl>
                                        <p:attrNameLst>
                                          <p:attrName>style.visibility</p:attrName>
                                        </p:attrNameLst>
                                      </p:cBhvr>
                                      <p:to>
                                        <p:strVal val="visible"/>
                                      </p:to>
                                    </p:set>
                                    <p:anim calcmode="lin" valueType="num">
                                      <p:cBhvr>
                                        <p:cTn id="10" dur="500" fill="hold"/>
                                        <p:tgtEl>
                                          <p:spTgt spid="423"/>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423"/>
                                        </p:tgtEl>
                                        <p:attrNameLst>
                                          <p:attrName>ppt_y</p:attrName>
                                        </p:attrNameLst>
                                      </p:cBhvr>
                                      <p:tavLst>
                                        <p:tav tm="0">
                                          <p:val>
                                            <p:strVal val="#ppt_y"/>
                                          </p:val>
                                        </p:tav>
                                        <p:tav tm="100000">
                                          <p:val>
                                            <p:strVal val="#ppt_y"/>
                                          </p:val>
                                        </p:tav>
                                      </p:tavLst>
                                    </p:anim>
                                    <p:anim calcmode="lin" valueType="num">
                                      <p:cBhvr>
                                        <p:cTn id="12" dur="500" fill="hold"/>
                                        <p:tgtEl>
                                          <p:spTgt spid="423"/>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42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423"/>
                                        </p:tgtEl>
                                      </p:cBhvr>
                                    </p:animEffect>
                                  </p:childTnLst>
                                </p:cTn>
                              </p:par>
                            </p:childTnLst>
                          </p:cTn>
                        </p:par>
                        <p:par>
                          <p:cTn id="15" fill="hold">
                            <p:stCondLst>
                              <p:cond delay="175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3"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66"/>
          <p:cNvSpPr txBox="1"/>
          <p:nvPr/>
        </p:nvSpPr>
        <p:spPr>
          <a:xfrm>
            <a:off x="1196467" y="1446519"/>
            <a:ext cx="4616405" cy="377411"/>
          </a:xfrm>
          <a:prstGeom prst="rect">
            <a:avLst/>
          </a:prstGeom>
          <a:noFill/>
        </p:spPr>
        <p:txBody>
          <a:bodyPr wrap="square" rtlCol="0">
            <a:spAutoFit/>
          </a:bodyPr>
          <a:lstStyle/>
          <a:p>
            <a:pPr algn="just">
              <a:lnSpc>
                <a:spcPct val="150000"/>
              </a:lnSpc>
            </a:pPr>
            <a:r>
              <a:rPr lang="zh-CN" altLang="en-US" sz="1400" dirty="0">
                <a:solidFill>
                  <a:prstClr val="black">
                    <a:lumMod val="65000"/>
                    <a:lumOff val="35000"/>
                  </a:prstClr>
                </a:solidFill>
                <a:cs typeface="+mn-ea"/>
                <a:sym typeface="+mn-lt"/>
              </a:rPr>
              <a:t>主要思想：通过图像间的类距离自动确定风格混合程度</a:t>
            </a:r>
          </a:p>
        </p:txBody>
      </p:sp>
      <p:sp>
        <p:nvSpPr>
          <p:cNvPr id="52" name="MH_SubTitle_1"/>
          <p:cNvSpPr/>
          <p:nvPr>
            <p:custDataLst>
              <p:tags r:id="rId1"/>
            </p:custDataLst>
          </p:nvPr>
        </p:nvSpPr>
        <p:spPr>
          <a:xfrm>
            <a:off x="7369173" y="2282480"/>
            <a:ext cx="1949011" cy="3959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50000"/>
              </a:lnSpc>
              <a:defRPr/>
            </a:pPr>
            <a:r>
              <a:rPr lang="zh-CN" altLang="en-US" sz="1600" b="1" dirty="0">
                <a:solidFill>
                  <a:prstClr val="white"/>
                </a:solidFill>
                <a:cs typeface="+mn-ea"/>
                <a:sym typeface="+mn-lt"/>
              </a:rPr>
              <a:t>财务风险</a:t>
            </a:r>
          </a:p>
        </p:txBody>
      </p:sp>
      <p:sp>
        <p:nvSpPr>
          <p:cNvPr id="9" name="文本框 8">
            <a:extLst>
              <a:ext uri="{FF2B5EF4-FFF2-40B4-BE49-F238E27FC236}">
                <a16:creationId xmlns:a16="http://schemas.microsoft.com/office/drawing/2014/main" id="{9B93AB08-CB71-4FDC-86E4-02FB8A6CC260}"/>
              </a:ext>
            </a:extLst>
          </p:cNvPr>
          <p:cNvSpPr txBox="1"/>
          <p:nvPr/>
        </p:nvSpPr>
        <p:spPr>
          <a:xfrm>
            <a:off x="834468" y="324501"/>
            <a:ext cx="3550557" cy="400110"/>
          </a:xfrm>
          <a:prstGeom prst="rect">
            <a:avLst/>
          </a:prstGeom>
          <a:noFill/>
        </p:spPr>
        <p:txBody>
          <a:bodyPr wrap="square" rtlCol="0">
            <a:spAutoFit/>
          </a:bodyPr>
          <a:lstStyle/>
          <a:p>
            <a:pPr defTabSz="457200"/>
            <a:r>
              <a:rPr lang="en-US" altLang="zh-CN" sz="2000" b="1" dirty="0" err="1">
                <a:solidFill>
                  <a:prstClr val="black"/>
                </a:solidFill>
                <a:effectLst>
                  <a:outerShdw blurRad="38100" dist="38100" dir="2700000" algn="tl">
                    <a:srgbClr val="000000">
                      <a:alpha val="20000"/>
                    </a:srgbClr>
                  </a:outerShdw>
                </a:effectLst>
                <a:cs typeface="+mn-ea"/>
                <a:sym typeface="+mn-lt"/>
              </a:rPr>
              <a:t>StyleCutMix_Auto</a:t>
            </a:r>
            <a:r>
              <a:rPr lang="zh-CN" altLang="en-US" sz="2000" b="1" dirty="0">
                <a:solidFill>
                  <a:prstClr val="black"/>
                </a:solidFill>
                <a:effectLst>
                  <a:outerShdw blurRad="38100" dist="38100" dir="2700000" algn="tl">
                    <a:srgbClr val="000000">
                      <a:alpha val="20000"/>
                    </a:srgbClr>
                  </a:outerShdw>
                </a:effectLst>
                <a:cs typeface="+mn-ea"/>
                <a:sym typeface="+mn-lt"/>
              </a:rPr>
              <a:t>方法</a:t>
            </a:r>
          </a:p>
        </p:txBody>
      </p:sp>
      <p:pic>
        <p:nvPicPr>
          <p:cNvPr id="8" name="图片 7">
            <a:extLst>
              <a:ext uri="{FF2B5EF4-FFF2-40B4-BE49-F238E27FC236}">
                <a16:creationId xmlns:a16="http://schemas.microsoft.com/office/drawing/2014/main" id="{FF0DD244-F1C2-4CD5-BF11-EABCE2194E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90321" y="-347282"/>
            <a:ext cx="6883748" cy="7552564"/>
          </a:xfrm>
          <a:prstGeom prst="rect">
            <a:avLst/>
          </a:prstGeom>
        </p:spPr>
      </p:pic>
      <p:sp>
        <p:nvSpPr>
          <p:cNvPr id="6" name="TextBox 66">
            <a:extLst>
              <a:ext uri="{FF2B5EF4-FFF2-40B4-BE49-F238E27FC236}">
                <a16:creationId xmlns:a16="http://schemas.microsoft.com/office/drawing/2014/main" id="{3BD73AB3-FEBD-48A6-92A0-21A7565E5628}"/>
              </a:ext>
            </a:extLst>
          </p:cNvPr>
          <p:cNvSpPr txBox="1"/>
          <p:nvPr/>
        </p:nvSpPr>
        <p:spPr>
          <a:xfrm>
            <a:off x="1196467" y="2101789"/>
            <a:ext cx="4616405" cy="700576"/>
          </a:xfrm>
          <a:prstGeom prst="rect">
            <a:avLst/>
          </a:prstGeom>
          <a:noFill/>
        </p:spPr>
        <p:txBody>
          <a:bodyPr wrap="square" rtlCol="0">
            <a:spAutoFit/>
          </a:bodyPr>
          <a:lstStyle/>
          <a:p>
            <a:pPr algn="just">
              <a:lnSpc>
                <a:spcPct val="150000"/>
              </a:lnSpc>
            </a:pPr>
            <a:r>
              <a:rPr lang="zh-CN" altLang="en-US" sz="1400" dirty="0">
                <a:solidFill>
                  <a:prstClr val="black">
                    <a:lumMod val="65000"/>
                    <a:lumOff val="35000"/>
                  </a:prstClr>
                </a:solidFill>
                <a:cs typeface="+mn-ea"/>
                <a:sym typeface="+mn-lt"/>
              </a:rPr>
              <a:t>通过风格距离函数</a:t>
            </a:r>
            <a:r>
              <a:rPr lang="en-US" altLang="zh-CN" sz="1400" dirty="0">
                <a:solidFill>
                  <a:prstClr val="black">
                    <a:lumMod val="65000"/>
                    <a:lumOff val="35000"/>
                  </a:prstClr>
                </a:solidFill>
                <a:cs typeface="+mn-ea"/>
                <a:sym typeface="+mn-lt"/>
              </a:rPr>
              <a:t>D</a:t>
            </a:r>
            <a:r>
              <a:rPr lang="zh-CN" altLang="en-US" sz="1400" dirty="0">
                <a:solidFill>
                  <a:prstClr val="black">
                    <a:lumMod val="65000"/>
                    <a:lumOff val="35000"/>
                  </a:prstClr>
                </a:solidFill>
                <a:cs typeface="+mn-ea"/>
                <a:sym typeface="+mn-lt"/>
              </a:rPr>
              <a:t>，用来度量输入图像所属类之间的风格差异，降低成本的同时，防止风格过度混合</a:t>
            </a:r>
          </a:p>
        </p:txBody>
      </p:sp>
      <p:pic>
        <p:nvPicPr>
          <p:cNvPr id="3" name="图片 2">
            <a:extLst>
              <a:ext uri="{FF2B5EF4-FFF2-40B4-BE49-F238E27FC236}">
                <a16:creationId xmlns:a16="http://schemas.microsoft.com/office/drawing/2014/main" id="{F8879524-4ACB-4DB9-B508-E62D76572245}"/>
              </a:ext>
            </a:extLst>
          </p:cNvPr>
          <p:cNvPicPr>
            <a:picLocks noChangeAspect="1"/>
          </p:cNvPicPr>
          <p:nvPr/>
        </p:nvPicPr>
        <p:blipFill>
          <a:blip r:embed="rId5"/>
          <a:stretch>
            <a:fillRect/>
          </a:stretch>
        </p:blipFill>
        <p:spPr>
          <a:xfrm>
            <a:off x="1138799" y="3411615"/>
            <a:ext cx="3269263" cy="327688"/>
          </a:xfrm>
          <a:prstGeom prst="rect">
            <a:avLst/>
          </a:prstGeom>
        </p:spPr>
      </p:pic>
      <p:sp>
        <p:nvSpPr>
          <p:cNvPr id="10" name="TextBox 66">
            <a:extLst>
              <a:ext uri="{FF2B5EF4-FFF2-40B4-BE49-F238E27FC236}">
                <a16:creationId xmlns:a16="http://schemas.microsoft.com/office/drawing/2014/main" id="{3538885B-0BA2-468B-AA43-7014360862D0}"/>
              </a:ext>
            </a:extLst>
          </p:cNvPr>
          <p:cNvSpPr txBox="1"/>
          <p:nvPr/>
        </p:nvSpPr>
        <p:spPr>
          <a:xfrm>
            <a:off x="4806365" y="3336917"/>
            <a:ext cx="4616405" cy="377411"/>
          </a:xfrm>
          <a:prstGeom prst="rect">
            <a:avLst/>
          </a:prstGeom>
          <a:noFill/>
        </p:spPr>
        <p:txBody>
          <a:bodyPr wrap="square" rtlCol="0">
            <a:spAutoFit/>
          </a:bodyPr>
          <a:lstStyle/>
          <a:p>
            <a:pPr algn="just">
              <a:lnSpc>
                <a:spcPct val="150000"/>
              </a:lnSpc>
            </a:pPr>
            <a:r>
              <a:rPr lang="zh-CN" altLang="en-US" sz="1400" dirty="0">
                <a:solidFill>
                  <a:prstClr val="black">
                    <a:lumMod val="65000"/>
                    <a:lumOff val="35000"/>
                  </a:prstClr>
                </a:solidFill>
                <a:cs typeface="+mn-ea"/>
                <a:sym typeface="+mn-lt"/>
              </a:rPr>
              <a:t>风格类距离函数</a:t>
            </a:r>
          </a:p>
        </p:txBody>
      </p:sp>
      <p:sp>
        <p:nvSpPr>
          <p:cNvPr id="11" name="TextBox 66">
            <a:extLst>
              <a:ext uri="{FF2B5EF4-FFF2-40B4-BE49-F238E27FC236}">
                <a16:creationId xmlns:a16="http://schemas.microsoft.com/office/drawing/2014/main" id="{56CADB32-FBAA-4D86-97C4-AD028C148A5C}"/>
              </a:ext>
            </a:extLst>
          </p:cNvPr>
          <p:cNvSpPr txBox="1"/>
          <p:nvPr/>
        </p:nvSpPr>
        <p:spPr>
          <a:xfrm>
            <a:off x="4701779" y="4247783"/>
            <a:ext cx="4616405" cy="700576"/>
          </a:xfrm>
          <a:prstGeom prst="rect">
            <a:avLst/>
          </a:prstGeom>
          <a:noFill/>
        </p:spPr>
        <p:txBody>
          <a:bodyPr wrap="square" rtlCol="0">
            <a:spAutoFit/>
          </a:bodyPr>
          <a:lstStyle/>
          <a:p>
            <a:pPr algn="just">
              <a:lnSpc>
                <a:spcPct val="150000"/>
              </a:lnSpc>
            </a:pPr>
            <a:r>
              <a:rPr lang="zh-CN" altLang="en-US" sz="1400" dirty="0">
                <a:solidFill>
                  <a:prstClr val="black">
                    <a:lumMod val="65000"/>
                    <a:lumOff val="35000"/>
                  </a:prstClr>
                </a:solidFill>
                <a:cs typeface="+mn-ea"/>
                <a:sym typeface="+mn-lt"/>
              </a:rPr>
              <a:t>通过风格类距离函数值计算影响风格混合程度的参数，其中</a:t>
            </a:r>
            <a:r>
              <a:rPr lang="el-GR" altLang="zh-CN" sz="1400" dirty="0">
                <a:solidFill>
                  <a:prstClr val="black">
                    <a:lumMod val="65000"/>
                    <a:lumOff val="35000"/>
                  </a:prstClr>
                </a:solidFill>
                <a:cs typeface="+mn-ea"/>
                <a:sym typeface="+mn-lt"/>
              </a:rPr>
              <a:t>δ</a:t>
            </a:r>
            <a:r>
              <a:rPr lang="zh-CN" altLang="en-US" sz="1400" dirty="0">
                <a:solidFill>
                  <a:prstClr val="black">
                    <a:lumMod val="65000"/>
                    <a:lumOff val="35000"/>
                  </a:prstClr>
                </a:solidFill>
                <a:cs typeface="+mn-ea"/>
                <a:sym typeface="+mn-lt"/>
              </a:rPr>
              <a:t>对应参数</a:t>
            </a:r>
            <a:r>
              <a:rPr lang="en-US" altLang="zh-CN" sz="1400" dirty="0">
                <a:solidFill>
                  <a:prstClr val="black">
                    <a:lumMod val="65000"/>
                    <a:lumOff val="35000"/>
                  </a:prstClr>
                </a:solidFill>
                <a:cs typeface="+mn-ea"/>
                <a:sym typeface="+mn-lt"/>
              </a:rPr>
              <a:t>delta</a:t>
            </a:r>
            <a:endParaRPr lang="zh-CN" altLang="en-US" sz="1400" dirty="0">
              <a:solidFill>
                <a:prstClr val="black">
                  <a:lumMod val="65000"/>
                  <a:lumOff val="35000"/>
                </a:prstClr>
              </a:solidFill>
              <a:cs typeface="+mn-ea"/>
              <a:sym typeface="+mn-lt"/>
            </a:endParaRPr>
          </a:p>
        </p:txBody>
      </p:sp>
      <p:pic>
        <p:nvPicPr>
          <p:cNvPr id="5" name="图片 4">
            <a:extLst>
              <a:ext uri="{FF2B5EF4-FFF2-40B4-BE49-F238E27FC236}">
                <a16:creationId xmlns:a16="http://schemas.microsoft.com/office/drawing/2014/main" id="{08A60C0F-3352-4427-9750-9EB0D8E8E93A}"/>
              </a:ext>
            </a:extLst>
          </p:cNvPr>
          <p:cNvPicPr>
            <a:picLocks noChangeAspect="1"/>
          </p:cNvPicPr>
          <p:nvPr/>
        </p:nvPicPr>
        <p:blipFill>
          <a:blip r:embed="rId6"/>
          <a:stretch>
            <a:fillRect/>
          </a:stretch>
        </p:blipFill>
        <p:spPr>
          <a:xfrm>
            <a:off x="1196467" y="4488669"/>
            <a:ext cx="2385267" cy="220999"/>
          </a:xfrm>
          <a:prstGeom prst="rect">
            <a:avLst/>
          </a:prstGeom>
        </p:spPr>
      </p:pic>
    </p:spTree>
    <p:extLst>
      <p:ext uri="{BB962C8B-B14F-4D97-AF65-F5344CB8AC3E}">
        <p14:creationId xmlns:p14="http://schemas.microsoft.com/office/powerpoint/2010/main" val="318583074"/>
      </p:ext>
    </p:extLst>
  </p:cSld>
  <p:clrMapOvr>
    <a:masterClrMapping/>
  </p:clrMapOvr>
  <p:transition spd="slow" advClick="0" advTm="550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grpId="0" nodeType="with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par>
                                <p:cTn id="17" presetID="22" presetClass="entr" presetSubtype="1" fill="hold" grpId="0" nodeType="withEffect">
                                  <p:stCondLst>
                                    <p:cond delay="25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074607" y="-366623"/>
            <a:ext cx="6883748" cy="7552564"/>
          </a:xfrm>
          <a:prstGeom prst="rect">
            <a:avLst/>
          </a:prstGeom>
        </p:spPr>
      </p:pic>
      <p:grpSp>
        <p:nvGrpSpPr>
          <p:cNvPr id="12" name="组合 11"/>
          <p:cNvGrpSpPr/>
          <p:nvPr/>
        </p:nvGrpSpPr>
        <p:grpSpPr>
          <a:xfrm>
            <a:off x="7452274" y="1320237"/>
            <a:ext cx="3425048" cy="709170"/>
            <a:chOff x="7705143" y="1491687"/>
            <a:chExt cx="3425048" cy="709170"/>
          </a:xfrm>
        </p:grpSpPr>
        <p:sp>
          <p:nvSpPr>
            <p:cNvPr id="11" name="矩形 10"/>
            <p:cNvSpPr/>
            <p:nvPr/>
          </p:nvSpPr>
          <p:spPr>
            <a:xfrm>
              <a:off x="7705143" y="1524000"/>
              <a:ext cx="676857" cy="676857"/>
            </a:xfrm>
            <a:prstGeom prst="rect">
              <a:avLst/>
            </a:prstGeom>
            <a:solidFill>
              <a:schemeClr val="tx1">
                <a:lumMod val="95000"/>
                <a:lumOff val="5000"/>
              </a:schemeClr>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cs typeface="+mn-ea"/>
                  <a:sym typeface="+mn-lt"/>
                </a:rPr>
                <a:t>01</a:t>
              </a:r>
              <a:endParaRPr lang="zh-CN" altLang="en-US" sz="2800" dirty="0">
                <a:cs typeface="+mn-ea"/>
                <a:sym typeface="+mn-lt"/>
              </a:endParaRPr>
            </a:p>
          </p:txBody>
        </p:sp>
        <p:sp>
          <p:nvSpPr>
            <p:cNvPr id="57" name="文本框 56">
              <a:extLst>
                <a:ext uri="{FF2B5EF4-FFF2-40B4-BE49-F238E27FC236}">
                  <a16:creationId xmlns:a16="http://schemas.microsoft.com/office/drawing/2014/main" id="{8060FEB0-0A11-4DC3-87D3-F575798C2A86}"/>
                </a:ext>
              </a:extLst>
            </p:cNvPr>
            <p:cNvSpPr txBox="1"/>
            <p:nvPr/>
          </p:nvSpPr>
          <p:spPr>
            <a:xfrm>
              <a:off x="8697423" y="1491687"/>
              <a:ext cx="2432768" cy="581057"/>
            </a:xfrm>
            <a:prstGeom prst="rect">
              <a:avLst/>
            </a:prstGeom>
            <a:noFill/>
          </p:spPr>
          <p:txBody>
            <a:bodyPr wrap="square" rtlCol="0">
              <a:spAutoFit/>
            </a:bodyPr>
            <a:lstStyle/>
            <a:p>
              <a:pPr defTabSz="457200">
                <a:lnSpc>
                  <a:spcPct val="150000"/>
                </a:lnSpc>
              </a:pPr>
              <a:r>
                <a:rPr lang="zh-CN" altLang="en-US" sz="2400" b="1" dirty="0">
                  <a:solidFill>
                    <a:prstClr val="black"/>
                  </a:solidFill>
                  <a:effectLst>
                    <a:outerShdw blurRad="38100" dist="38100" dir="2700000" algn="tl">
                      <a:srgbClr val="000000">
                        <a:alpha val="20000"/>
                      </a:srgbClr>
                    </a:outerShdw>
                  </a:effectLst>
                  <a:cs typeface="+mn-ea"/>
                  <a:sym typeface="+mn-lt"/>
                </a:rPr>
                <a:t>主要创意</a:t>
              </a:r>
            </a:p>
          </p:txBody>
        </p:sp>
      </p:grpSp>
      <p:grpSp>
        <p:nvGrpSpPr>
          <p:cNvPr id="72" name="组合 71"/>
          <p:cNvGrpSpPr/>
          <p:nvPr/>
        </p:nvGrpSpPr>
        <p:grpSpPr>
          <a:xfrm>
            <a:off x="7452274" y="2601385"/>
            <a:ext cx="3425048" cy="709170"/>
            <a:chOff x="7705143" y="1491687"/>
            <a:chExt cx="3425048" cy="709170"/>
          </a:xfrm>
        </p:grpSpPr>
        <p:sp>
          <p:nvSpPr>
            <p:cNvPr id="73" name="矩形 72"/>
            <p:cNvSpPr/>
            <p:nvPr/>
          </p:nvSpPr>
          <p:spPr>
            <a:xfrm>
              <a:off x="7705143" y="1524000"/>
              <a:ext cx="676857" cy="676857"/>
            </a:xfrm>
            <a:prstGeom prst="rect">
              <a:avLst/>
            </a:prstGeom>
            <a:solidFill>
              <a:schemeClr val="tx1">
                <a:lumMod val="95000"/>
                <a:lumOff val="5000"/>
              </a:schemeClr>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cs typeface="+mn-ea"/>
                  <a:sym typeface="+mn-lt"/>
                </a:rPr>
                <a:t>02</a:t>
              </a:r>
              <a:endParaRPr lang="zh-CN" altLang="en-US" sz="2800" dirty="0">
                <a:cs typeface="+mn-ea"/>
                <a:sym typeface="+mn-lt"/>
              </a:endParaRPr>
            </a:p>
          </p:txBody>
        </p:sp>
        <p:sp>
          <p:nvSpPr>
            <p:cNvPr id="74" name="文本框 73">
              <a:extLst>
                <a:ext uri="{FF2B5EF4-FFF2-40B4-BE49-F238E27FC236}">
                  <a16:creationId xmlns:a16="http://schemas.microsoft.com/office/drawing/2014/main" id="{8060FEB0-0A11-4DC3-87D3-F575798C2A86}"/>
                </a:ext>
              </a:extLst>
            </p:cNvPr>
            <p:cNvSpPr txBox="1"/>
            <p:nvPr/>
          </p:nvSpPr>
          <p:spPr>
            <a:xfrm>
              <a:off x="8697423" y="1491687"/>
              <a:ext cx="2432768" cy="581057"/>
            </a:xfrm>
            <a:prstGeom prst="rect">
              <a:avLst/>
            </a:prstGeom>
            <a:noFill/>
          </p:spPr>
          <p:txBody>
            <a:bodyPr wrap="square" rtlCol="0">
              <a:spAutoFit/>
            </a:bodyPr>
            <a:lstStyle/>
            <a:p>
              <a:pPr defTabSz="457200">
                <a:lnSpc>
                  <a:spcPct val="150000"/>
                </a:lnSpc>
              </a:pPr>
              <a:r>
                <a:rPr lang="en-US" altLang="zh-CN" sz="2400" b="1" dirty="0" err="1">
                  <a:solidFill>
                    <a:prstClr val="black"/>
                  </a:solidFill>
                  <a:effectLst>
                    <a:outerShdw blurRad="38100" dist="38100" dir="2700000" algn="tl">
                      <a:srgbClr val="000000">
                        <a:alpha val="20000"/>
                      </a:srgbClr>
                    </a:outerShdw>
                  </a:effectLst>
                  <a:cs typeface="+mn-ea"/>
                  <a:sym typeface="+mn-lt"/>
                </a:rPr>
                <a:t>StyleMix</a:t>
              </a:r>
              <a:endParaRPr lang="zh-CN" altLang="en-US" sz="2400" b="1" dirty="0">
                <a:solidFill>
                  <a:prstClr val="black"/>
                </a:solidFill>
                <a:effectLst>
                  <a:outerShdw blurRad="38100" dist="38100" dir="2700000" algn="tl">
                    <a:srgbClr val="000000">
                      <a:alpha val="20000"/>
                    </a:srgbClr>
                  </a:outerShdw>
                </a:effectLst>
                <a:cs typeface="+mn-ea"/>
                <a:sym typeface="+mn-lt"/>
              </a:endParaRPr>
            </a:p>
          </p:txBody>
        </p:sp>
      </p:grpSp>
      <p:grpSp>
        <p:nvGrpSpPr>
          <p:cNvPr id="76" name="组合 75"/>
          <p:cNvGrpSpPr/>
          <p:nvPr/>
        </p:nvGrpSpPr>
        <p:grpSpPr>
          <a:xfrm>
            <a:off x="7452274" y="3882533"/>
            <a:ext cx="3444098" cy="709170"/>
            <a:chOff x="7705143" y="1491687"/>
            <a:chExt cx="3444098" cy="709170"/>
          </a:xfrm>
        </p:grpSpPr>
        <p:sp>
          <p:nvSpPr>
            <p:cNvPr id="77" name="矩形 76"/>
            <p:cNvSpPr/>
            <p:nvPr/>
          </p:nvSpPr>
          <p:spPr>
            <a:xfrm>
              <a:off x="7705143" y="1524000"/>
              <a:ext cx="676857" cy="676857"/>
            </a:xfrm>
            <a:prstGeom prst="rect">
              <a:avLst/>
            </a:prstGeom>
            <a:solidFill>
              <a:schemeClr val="tx1">
                <a:lumMod val="95000"/>
                <a:lumOff val="5000"/>
              </a:schemeClr>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cs typeface="+mn-ea"/>
                  <a:sym typeface="+mn-lt"/>
                </a:rPr>
                <a:t>03</a:t>
              </a:r>
              <a:endParaRPr lang="zh-CN" altLang="en-US" sz="2800" dirty="0">
                <a:cs typeface="+mn-ea"/>
                <a:sym typeface="+mn-lt"/>
              </a:endParaRPr>
            </a:p>
          </p:txBody>
        </p:sp>
        <p:sp>
          <p:nvSpPr>
            <p:cNvPr id="78" name="文本框 77">
              <a:extLst>
                <a:ext uri="{FF2B5EF4-FFF2-40B4-BE49-F238E27FC236}">
                  <a16:creationId xmlns:a16="http://schemas.microsoft.com/office/drawing/2014/main" id="{8060FEB0-0A11-4DC3-87D3-F575798C2A86}"/>
                </a:ext>
              </a:extLst>
            </p:cNvPr>
            <p:cNvSpPr txBox="1"/>
            <p:nvPr/>
          </p:nvSpPr>
          <p:spPr>
            <a:xfrm>
              <a:off x="8716473" y="1491687"/>
              <a:ext cx="2432768" cy="581057"/>
            </a:xfrm>
            <a:prstGeom prst="rect">
              <a:avLst/>
            </a:prstGeom>
            <a:noFill/>
          </p:spPr>
          <p:txBody>
            <a:bodyPr wrap="square" rtlCol="0">
              <a:spAutoFit/>
            </a:bodyPr>
            <a:lstStyle/>
            <a:p>
              <a:pPr defTabSz="457200">
                <a:lnSpc>
                  <a:spcPct val="150000"/>
                </a:lnSpc>
              </a:pPr>
              <a:r>
                <a:rPr lang="en-US" altLang="zh-CN" sz="2400" b="1" dirty="0" err="1">
                  <a:solidFill>
                    <a:prstClr val="black"/>
                  </a:solidFill>
                  <a:effectLst>
                    <a:outerShdw blurRad="38100" dist="38100" dir="2700000" algn="tl">
                      <a:srgbClr val="000000">
                        <a:alpha val="20000"/>
                      </a:srgbClr>
                    </a:outerShdw>
                  </a:effectLst>
                  <a:cs typeface="+mn-ea"/>
                  <a:sym typeface="+mn-lt"/>
                </a:rPr>
                <a:t>StyleCutMix</a:t>
              </a:r>
              <a:endParaRPr lang="zh-CN" altLang="en-US" sz="2400" b="1" dirty="0">
                <a:solidFill>
                  <a:prstClr val="black"/>
                </a:solidFill>
                <a:effectLst>
                  <a:outerShdw blurRad="38100" dist="38100" dir="2700000" algn="tl">
                    <a:srgbClr val="000000">
                      <a:alpha val="20000"/>
                    </a:srgbClr>
                  </a:outerShdw>
                </a:effectLst>
                <a:cs typeface="+mn-ea"/>
                <a:sym typeface="+mn-lt"/>
              </a:endParaRPr>
            </a:p>
          </p:txBody>
        </p:sp>
      </p:grpSp>
      <p:grpSp>
        <p:nvGrpSpPr>
          <p:cNvPr id="80" name="组合 79"/>
          <p:cNvGrpSpPr/>
          <p:nvPr/>
        </p:nvGrpSpPr>
        <p:grpSpPr>
          <a:xfrm>
            <a:off x="7452274" y="5135991"/>
            <a:ext cx="3942988" cy="736860"/>
            <a:chOff x="7705143" y="1463997"/>
            <a:chExt cx="3942988" cy="736860"/>
          </a:xfrm>
        </p:grpSpPr>
        <p:sp>
          <p:nvSpPr>
            <p:cNvPr id="81" name="矩形 80"/>
            <p:cNvSpPr/>
            <p:nvPr/>
          </p:nvSpPr>
          <p:spPr>
            <a:xfrm>
              <a:off x="7705143" y="1524000"/>
              <a:ext cx="676857" cy="676857"/>
            </a:xfrm>
            <a:prstGeom prst="rect">
              <a:avLst/>
            </a:prstGeom>
            <a:solidFill>
              <a:schemeClr val="tx1">
                <a:lumMod val="95000"/>
                <a:lumOff val="5000"/>
              </a:schemeClr>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cs typeface="+mn-ea"/>
                  <a:sym typeface="+mn-lt"/>
                </a:rPr>
                <a:t>04</a:t>
              </a:r>
              <a:endParaRPr lang="zh-CN" altLang="en-US" sz="2800" dirty="0">
                <a:cs typeface="+mn-ea"/>
                <a:sym typeface="+mn-lt"/>
              </a:endParaRPr>
            </a:p>
          </p:txBody>
        </p:sp>
        <p:sp>
          <p:nvSpPr>
            <p:cNvPr id="82" name="文本框 81">
              <a:extLst>
                <a:ext uri="{FF2B5EF4-FFF2-40B4-BE49-F238E27FC236}">
                  <a16:creationId xmlns:a16="http://schemas.microsoft.com/office/drawing/2014/main" id="{8060FEB0-0A11-4DC3-87D3-F575798C2A86}"/>
                </a:ext>
              </a:extLst>
            </p:cNvPr>
            <p:cNvSpPr txBox="1"/>
            <p:nvPr/>
          </p:nvSpPr>
          <p:spPr>
            <a:xfrm>
              <a:off x="8716473" y="1463997"/>
              <a:ext cx="2931658" cy="581057"/>
            </a:xfrm>
            <a:prstGeom prst="rect">
              <a:avLst/>
            </a:prstGeom>
            <a:noFill/>
          </p:spPr>
          <p:txBody>
            <a:bodyPr wrap="square" rtlCol="0">
              <a:spAutoFit/>
            </a:bodyPr>
            <a:lstStyle/>
            <a:p>
              <a:pPr defTabSz="457200">
                <a:lnSpc>
                  <a:spcPct val="150000"/>
                </a:lnSpc>
              </a:pPr>
              <a:r>
                <a:rPr lang="en-US" altLang="zh-CN" sz="2400" b="1" dirty="0" err="1">
                  <a:solidFill>
                    <a:prstClr val="black"/>
                  </a:solidFill>
                  <a:effectLst>
                    <a:outerShdw blurRad="38100" dist="38100" dir="2700000" algn="tl">
                      <a:srgbClr val="000000">
                        <a:alpha val="20000"/>
                      </a:srgbClr>
                    </a:outerShdw>
                  </a:effectLst>
                  <a:cs typeface="+mn-ea"/>
                  <a:sym typeface="+mn-lt"/>
                </a:rPr>
                <a:t>StyleCutMix_Auto</a:t>
              </a:r>
              <a:endParaRPr lang="zh-CN" altLang="en-US" sz="2400" b="1" dirty="0">
                <a:solidFill>
                  <a:prstClr val="black"/>
                </a:solidFill>
                <a:effectLst>
                  <a:outerShdw blurRad="38100" dist="38100" dir="2700000" algn="tl">
                    <a:srgbClr val="000000">
                      <a:alpha val="20000"/>
                    </a:srgbClr>
                  </a:outerShdw>
                </a:effectLst>
                <a:cs typeface="+mn-ea"/>
                <a:sym typeface="+mn-lt"/>
              </a:endParaRPr>
            </a:p>
          </p:txBody>
        </p:sp>
      </p:grpSp>
      <p:grpSp>
        <p:nvGrpSpPr>
          <p:cNvPr id="15" name="组合 14"/>
          <p:cNvGrpSpPr/>
          <p:nvPr/>
        </p:nvGrpSpPr>
        <p:grpSpPr>
          <a:xfrm>
            <a:off x="2587161" y="1866900"/>
            <a:ext cx="3992647" cy="3371850"/>
            <a:chOff x="2587161" y="1866900"/>
            <a:chExt cx="3992647" cy="3371850"/>
          </a:xfrm>
        </p:grpSpPr>
        <p:grpSp>
          <p:nvGrpSpPr>
            <p:cNvPr id="10" name="组合 9"/>
            <p:cNvGrpSpPr/>
            <p:nvPr/>
          </p:nvGrpSpPr>
          <p:grpSpPr>
            <a:xfrm>
              <a:off x="2587161" y="1866900"/>
              <a:ext cx="3992647" cy="3371850"/>
              <a:chOff x="2587161" y="1866900"/>
              <a:chExt cx="3992647" cy="3371850"/>
            </a:xfrm>
          </p:grpSpPr>
          <p:sp>
            <p:nvSpPr>
              <p:cNvPr id="51" name="矩形 50"/>
              <p:cNvSpPr/>
              <p:nvPr/>
            </p:nvSpPr>
            <p:spPr>
              <a:xfrm>
                <a:off x="4454286" y="1866900"/>
                <a:ext cx="258397" cy="3371850"/>
              </a:xfrm>
              <a:prstGeom prst="rect">
                <a:avLst/>
              </a:prstGeom>
              <a:solidFill>
                <a:srgbClr val="ECECE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文本框 51">
                <a:extLst>
                  <a:ext uri="{FF2B5EF4-FFF2-40B4-BE49-F238E27FC236}">
                    <a16:creationId xmlns:a16="http://schemas.microsoft.com/office/drawing/2014/main" id="{8060FEB0-0A11-4DC3-87D3-F575798C2A86}"/>
                  </a:ext>
                </a:extLst>
              </p:cNvPr>
              <p:cNvSpPr txBox="1"/>
              <p:nvPr/>
            </p:nvSpPr>
            <p:spPr>
              <a:xfrm>
                <a:off x="3367100" y="3462400"/>
                <a:ext cx="2432768" cy="662554"/>
              </a:xfrm>
              <a:prstGeom prst="rect">
                <a:avLst/>
              </a:prstGeom>
              <a:noFill/>
            </p:spPr>
            <p:txBody>
              <a:bodyPr wrap="square" rtlCol="0">
                <a:spAutoFit/>
              </a:bodyPr>
              <a:lstStyle/>
              <a:p>
                <a:pPr algn="ctr" defTabSz="457200">
                  <a:lnSpc>
                    <a:spcPct val="150000"/>
                  </a:lnSpc>
                </a:pPr>
                <a:r>
                  <a:rPr lang="zh-CN" altLang="en-US" sz="2800" b="1" dirty="0">
                    <a:solidFill>
                      <a:prstClr val="black"/>
                    </a:solidFill>
                    <a:effectLst>
                      <a:outerShdw blurRad="38100" dist="38100" dir="2700000" algn="tl">
                        <a:srgbClr val="000000">
                          <a:alpha val="20000"/>
                        </a:srgbClr>
                      </a:outerShdw>
                    </a:effectLst>
                    <a:cs typeface="+mn-ea"/>
                    <a:sym typeface="+mn-lt"/>
                  </a:rPr>
                  <a:t>目 录</a:t>
                </a:r>
              </a:p>
            </p:txBody>
          </p:sp>
          <p:sp>
            <p:nvSpPr>
              <p:cNvPr id="53" name="文本框 52">
                <a:extLst>
                  <a:ext uri="{FF2B5EF4-FFF2-40B4-BE49-F238E27FC236}">
                    <a16:creationId xmlns:a16="http://schemas.microsoft.com/office/drawing/2014/main" id="{8060FEB0-0A11-4DC3-87D3-F575798C2A86}"/>
                  </a:ext>
                </a:extLst>
              </p:cNvPr>
              <p:cNvSpPr txBox="1"/>
              <p:nvPr/>
            </p:nvSpPr>
            <p:spPr>
              <a:xfrm>
                <a:off x="2587161" y="2591903"/>
                <a:ext cx="3992647" cy="662554"/>
              </a:xfrm>
              <a:prstGeom prst="rect">
                <a:avLst/>
              </a:prstGeom>
              <a:noFill/>
            </p:spPr>
            <p:txBody>
              <a:bodyPr wrap="square" rtlCol="0">
                <a:spAutoFit/>
              </a:bodyPr>
              <a:lstStyle/>
              <a:p>
                <a:pPr algn="ctr" defTabSz="457200">
                  <a:lnSpc>
                    <a:spcPct val="150000"/>
                  </a:lnSpc>
                </a:pPr>
                <a:r>
                  <a:rPr lang="en-US" altLang="zh-CN" sz="2800" b="1" dirty="0">
                    <a:solidFill>
                      <a:prstClr val="black"/>
                    </a:solidFill>
                    <a:effectLst>
                      <a:outerShdw blurRad="38100" dist="38100" dir="2700000" algn="tl">
                        <a:srgbClr val="000000">
                          <a:alpha val="20000"/>
                        </a:srgbClr>
                      </a:outerShdw>
                    </a:effectLst>
                    <a:cs typeface="+mn-ea"/>
                    <a:sym typeface="+mn-lt"/>
                  </a:rPr>
                  <a:t>CONTENTS</a:t>
                </a:r>
                <a:endParaRPr lang="zh-CN" altLang="en-US" sz="2800" b="1" dirty="0">
                  <a:solidFill>
                    <a:prstClr val="black"/>
                  </a:solidFill>
                  <a:effectLst>
                    <a:outerShdw blurRad="38100" dist="38100" dir="2700000" algn="tl">
                      <a:srgbClr val="000000">
                        <a:alpha val="20000"/>
                      </a:srgbClr>
                    </a:outerShdw>
                  </a:effectLst>
                  <a:cs typeface="+mn-ea"/>
                  <a:sym typeface="+mn-lt"/>
                </a:endParaRPr>
              </a:p>
            </p:txBody>
          </p:sp>
        </p:grpSp>
        <p:cxnSp>
          <p:nvCxnSpPr>
            <p:cNvPr id="14" name="直接连接符 13"/>
            <p:cNvCxnSpPr/>
            <p:nvPr/>
          </p:nvCxnSpPr>
          <p:spPr>
            <a:xfrm>
              <a:off x="4454286" y="3384695"/>
              <a:ext cx="258397"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8383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airplane"/>
      </p:transition>
    </mc:Choice>
    <mc:Fallback xmlns="">
      <p:transition spd="slow" advClick="0"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par>
                                    <p:cTn id="8" presetID="53" presetClass="entr" presetSubtype="16"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 calcmode="lin" valueType="num">
                                          <p:cBhvr>
                                            <p:cTn id="10" dur="500" fill="hold"/>
                                            <p:tgtEl>
                                              <p:spTgt spid="15"/>
                                            </p:tgtEl>
                                            <p:attrNameLst>
                                              <p:attrName>ppt_w</p:attrName>
                                            </p:attrNameLst>
                                          </p:cBhvr>
                                          <p:tavLst>
                                            <p:tav tm="0">
                                              <p:val>
                                                <p:fltVal val="0"/>
                                              </p:val>
                                            </p:tav>
                                            <p:tav tm="100000">
                                              <p:val>
                                                <p:strVal val="#ppt_w"/>
                                              </p:val>
                                            </p:tav>
                                          </p:tavLst>
                                        </p:anim>
                                        <p:anim calcmode="lin" valueType="num">
                                          <p:cBhvr>
                                            <p:cTn id="11" dur="500" fill="hold"/>
                                            <p:tgtEl>
                                              <p:spTgt spid="15"/>
                                            </p:tgtEl>
                                            <p:attrNameLst>
                                              <p:attrName>ppt_h</p:attrName>
                                            </p:attrNameLst>
                                          </p:cBhvr>
                                          <p:tavLst>
                                            <p:tav tm="0">
                                              <p:val>
                                                <p:fltVal val="0"/>
                                              </p:val>
                                            </p:tav>
                                            <p:tav tm="100000">
                                              <p:val>
                                                <p:strVal val="#ppt_h"/>
                                              </p:val>
                                            </p:tav>
                                          </p:tavLst>
                                        </p:anim>
                                        <p:animEffect transition="in" filter="fade">
                                          <p:cBhvr>
                                            <p:cTn id="12" dur="500"/>
                                            <p:tgtEl>
                                              <p:spTgt spid="15"/>
                                            </p:tgtEl>
                                          </p:cBhvr>
                                        </p:animEffect>
                                      </p:childTnLst>
                                    </p:cTn>
                                  </p:par>
                                </p:childTnLst>
                              </p:cTn>
                            </p:par>
                            <p:par>
                              <p:cTn id="13" fill="hold">
                                <p:stCondLst>
                                  <p:cond delay="750"/>
                                </p:stCondLst>
                                <p:childTnLst>
                                  <p:par>
                                    <p:cTn id="14" presetID="2" presetClass="entr" presetSubtype="2" fill="hold" nodeType="afterEffect" p14:presetBounceEnd="40000">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14:bounceEnd="40000">
                                          <p:cBhvr additive="base">
                                            <p:cTn id="16" dur="100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17" dur="10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2" presetClass="entr" presetSubtype="2" fill="hold" nodeType="afterEffect" p14:presetBounceEnd="40000">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14:bounceEnd="40000">
                                          <p:cBhvr additive="base">
                                            <p:cTn id="21" dur="1000" fill="hold"/>
                                            <p:tgtEl>
                                              <p:spTgt spid="72"/>
                                            </p:tgtEl>
                                            <p:attrNameLst>
                                              <p:attrName>ppt_x</p:attrName>
                                            </p:attrNameLst>
                                          </p:cBhvr>
                                          <p:tavLst>
                                            <p:tav tm="0">
                                              <p:val>
                                                <p:strVal val="1+#ppt_w/2"/>
                                              </p:val>
                                            </p:tav>
                                            <p:tav tm="100000">
                                              <p:val>
                                                <p:strVal val="#ppt_x"/>
                                              </p:val>
                                            </p:tav>
                                          </p:tavLst>
                                        </p:anim>
                                        <p:anim calcmode="lin" valueType="num" p14:bounceEnd="40000">
                                          <p:cBhvr additive="base">
                                            <p:cTn id="22" dur="1000" fill="hold"/>
                                            <p:tgtEl>
                                              <p:spTgt spid="72"/>
                                            </p:tgtEl>
                                            <p:attrNameLst>
                                              <p:attrName>ppt_y</p:attrName>
                                            </p:attrNameLst>
                                          </p:cBhvr>
                                          <p:tavLst>
                                            <p:tav tm="0">
                                              <p:val>
                                                <p:strVal val="#ppt_y"/>
                                              </p:val>
                                            </p:tav>
                                            <p:tav tm="100000">
                                              <p:val>
                                                <p:strVal val="#ppt_y"/>
                                              </p:val>
                                            </p:tav>
                                          </p:tavLst>
                                        </p:anim>
                                      </p:childTnLst>
                                    </p:cTn>
                                  </p:par>
                                </p:childTnLst>
                              </p:cTn>
                            </p:par>
                            <p:par>
                              <p:cTn id="23" fill="hold">
                                <p:stCondLst>
                                  <p:cond delay="2750"/>
                                </p:stCondLst>
                                <p:childTnLst>
                                  <p:par>
                                    <p:cTn id="24" presetID="2" presetClass="entr" presetSubtype="2" fill="hold" nodeType="afterEffect" p14:presetBounceEnd="40000">
                                      <p:stCondLst>
                                        <p:cond delay="0"/>
                                      </p:stCondLst>
                                      <p:childTnLst>
                                        <p:set>
                                          <p:cBhvr>
                                            <p:cTn id="25" dur="1" fill="hold">
                                              <p:stCondLst>
                                                <p:cond delay="0"/>
                                              </p:stCondLst>
                                            </p:cTn>
                                            <p:tgtEl>
                                              <p:spTgt spid="76"/>
                                            </p:tgtEl>
                                            <p:attrNameLst>
                                              <p:attrName>style.visibility</p:attrName>
                                            </p:attrNameLst>
                                          </p:cBhvr>
                                          <p:to>
                                            <p:strVal val="visible"/>
                                          </p:to>
                                        </p:set>
                                        <p:anim calcmode="lin" valueType="num" p14:bounceEnd="40000">
                                          <p:cBhvr additive="base">
                                            <p:cTn id="26" dur="1000" fill="hold"/>
                                            <p:tgtEl>
                                              <p:spTgt spid="76"/>
                                            </p:tgtEl>
                                            <p:attrNameLst>
                                              <p:attrName>ppt_x</p:attrName>
                                            </p:attrNameLst>
                                          </p:cBhvr>
                                          <p:tavLst>
                                            <p:tav tm="0">
                                              <p:val>
                                                <p:strVal val="1+#ppt_w/2"/>
                                              </p:val>
                                            </p:tav>
                                            <p:tav tm="100000">
                                              <p:val>
                                                <p:strVal val="#ppt_x"/>
                                              </p:val>
                                            </p:tav>
                                          </p:tavLst>
                                        </p:anim>
                                        <p:anim calcmode="lin" valueType="num" p14:bounceEnd="40000">
                                          <p:cBhvr additive="base">
                                            <p:cTn id="27" dur="1000" fill="hold"/>
                                            <p:tgtEl>
                                              <p:spTgt spid="76"/>
                                            </p:tgtEl>
                                            <p:attrNameLst>
                                              <p:attrName>ppt_y</p:attrName>
                                            </p:attrNameLst>
                                          </p:cBhvr>
                                          <p:tavLst>
                                            <p:tav tm="0">
                                              <p:val>
                                                <p:strVal val="#ppt_y"/>
                                              </p:val>
                                            </p:tav>
                                            <p:tav tm="100000">
                                              <p:val>
                                                <p:strVal val="#ppt_y"/>
                                              </p:val>
                                            </p:tav>
                                          </p:tavLst>
                                        </p:anim>
                                      </p:childTnLst>
                                    </p:cTn>
                                  </p:par>
                                </p:childTnLst>
                              </p:cTn>
                            </p:par>
                            <p:par>
                              <p:cTn id="28" fill="hold">
                                <p:stCondLst>
                                  <p:cond delay="3750"/>
                                </p:stCondLst>
                                <p:childTnLst>
                                  <p:par>
                                    <p:cTn id="29" presetID="2" presetClass="entr" presetSubtype="2" fill="hold" nodeType="afterEffect" p14:presetBounceEnd="40000">
                                      <p:stCondLst>
                                        <p:cond delay="0"/>
                                      </p:stCondLst>
                                      <p:childTnLst>
                                        <p:set>
                                          <p:cBhvr>
                                            <p:cTn id="30" dur="1" fill="hold">
                                              <p:stCondLst>
                                                <p:cond delay="0"/>
                                              </p:stCondLst>
                                            </p:cTn>
                                            <p:tgtEl>
                                              <p:spTgt spid="80"/>
                                            </p:tgtEl>
                                            <p:attrNameLst>
                                              <p:attrName>style.visibility</p:attrName>
                                            </p:attrNameLst>
                                          </p:cBhvr>
                                          <p:to>
                                            <p:strVal val="visible"/>
                                          </p:to>
                                        </p:set>
                                        <p:anim calcmode="lin" valueType="num" p14:bounceEnd="40000">
                                          <p:cBhvr additive="base">
                                            <p:cTn id="31" dur="100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32" dur="10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par>
                                    <p:cTn id="8" presetID="53" presetClass="entr" presetSubtype="16"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 calcmode="lin" valueType="num">
                                          <p:cBhvr>
                                            <p:cTn id="10" dur="500" fill="hold"/>
                                            <p:tgtEl>
                                              <p:spTgt spid="15"/>
                                            </p:tgtEl>
                                            <p:attrNameLst>
                                              <p:attrName>ppt_w</p:attrName>
                                            </p:attrNameLst>
                                          </p:cBhvr>
                                          <p:tavLst>
                                            <p:tav tm="0">
                                              <p:val>
                                                <p:fltVal val="0"/>
                                              </p:val>
                                            </p:tav>
                                            <p:tav tm="100000">
                                              <p:val>
                                                <p:strVal val="#ppt_w"/>
                                              </p:val>
                                            </p:tav>
                                          </p:tavLst>
                                        </p:anim>
                                        <p:anim calcmode="lin" valueType="num">
                                          <p:cBhvr>
                                            <p:cTn id="11" dur="500" fill="hold"/>
                                            <p:tgtEl>
                                              <p:spTgt spid="15"/>
                                            </p:tgtEl>
                                            <p:attrNameLst>
                                              <p:attrName>ppt_h</p:attrName>
                                            </p:attrNameLst>
                                          </p:cBhvr>
                                          <p:tavLst>
                                            <p:tav tm="0">
                                              <p:val>
                                                <p:fltVal val="0"/>
                                              </p:val>
                                            </p:tav>
                                            <p:tav tm="100000">
                                              <p:val>
                                                <p:strVal val="#ppt_h"/>
                                              </p:val>
                                            </p:tav>
                                          </p:tavLst>
                                        </p:anim>
                                        <p:animEffect transition="in" filter="fade">
                                          <p:cBhvr>
                                            <p:cTn id="12" dur="500"/>
                                            <p:tgtEl>
                                              <p:spTgt spid="15"/>
                                            </p:tgtEl>
                                          </p:cBhvr>
                                        </p:animEffect>
                                      </p:childTnLst>
                                    </p:cTn>
                                  </p:par>
                                </p:childTnLst>
                              </p:cTn>
                            </p:par>
                            <p:par>
                              <p:cTn id="13" fill="hold">
                                <p:stCondLst>
                                  <p:cond delay="750"/>
                                </p:stCondLst>
                                <p:childTnLst>
                                  <p:par>
                                    <p:cTn id="14" presetID="2" presetClass="entr" presetSubtype="2"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1000" fill="hold"/>
                                            <p:tgtEl>
                                              <p:spTgt spid="12"/>
                                            </p:tgtEl>
                                            <p:attrNameLst>
                                              <p:attrName>ppt_x</p:attrName>
                                            </p:attrNameLst>
                                          </p:cBhvr>
                                          <p:tavLst>
                                            <p:tav tm="0">
                                              <p:val>
                                                <p:strVal val="1+#ppt_w/2"/>
                                              </p:val>
                                            </p:tav>
                                            <p:tav tm="100000">
                                              <p:val>
                                                <p:strVal val="#ppt_x"/>
                                              </p:val>
                                            </p:tav>
                                          </p:tavLst>
                                        </p:anim>
                                        <p:anim calcmode="lin" valueType="num">
                                          <p:cBhvr additive="base">
                                            <p:cTn id="17" dur="10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2" presetClass="entr" presetSubtype="2" fill="hold" nodeType="afterEffect">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cBhvr additive="base">
                                            <p:cTn id="21" dur="1000" fill="hold"/>
                                            <p:tgtEl>
                                              <p:spTgt spid="72"/>
                                            </p:tgtEl>
                                            <p:attrNameLst>
                                              <p:attrName>ppt_x</p:attrName>
                                            </p:attrNameLst>
                                          </p:cBhvr>
                                          <p:tavLst>
                                            <p:tav tm="0">
                                              <p:val>
                                                <p:strVal val="1+#ppt_w/2"/>
                                              </p:val>
                                            </p:tav>
                                            <p:tav tm="100000">
                                              <p:val>
                                                <p:strVal val="#ppt_x"/>
                                              </p:val>
                                            </p:tav>
                                          </p:tavLst>
                                        </p:anim>
                                        <p:anim calcmode="lin" valueType="num">
                                          <p:cBhvr additive="base">
                                            <p:cTn id="22" dur="1000" fill="hold"/>
                                            <p:tgtEl>
                                              <p:spTgt spid="72"/>
                                            </p:tgtEl>
                                            <p:attrNameLst>
                                              <p:attrName>ppt_y</p:attrName>
                                            </p:attrNameLst>
                                          </p:cBhvr>
                                          <p:tavLst>
                                            <p:tav tm="0">
                                              <p:val>
                                                <p:strVal val="#ppt_y"/>
                                              </p:val>
                                            </p:tav>
                                            <p:tav tm="100000">
                                              <p:val>
                                                <p:strVal val="#ppt_y"/>
                                              </p:val>
                                            </p:tav>
                                          </p:tavLst>
                                        </p:anim>
                                      </p:childTnLst>
                                    </p:cTn>
                                  </p:par>
                                </p:childTnLst>
                              </p:cTn>
                            </p:par>
                            <p:par>
                              <p:cTn id="23" fill="hold">
                                <p:stCondLst>
                                  <p:cond delay="2750"/>
                                </p:stCondLst>
                                <p:childTnLst>
                                  <p:par>
                                    <p:cTn id="24" presetID="2" presetClass="entr" presetSubtype="2" fill="hold" nodeType="afterEffect">
                                      <p:stCondLst>
                                        <p:cond delay="0"/>
                                      </p:stCondLst>
                                      <p:childTnLst>
                                        <p:set>
                                          <p:cBhvr>
                                            <p:cTn id="25" dur="1" fill="hold">
                                              <p:stCondLst>
                                                <p:cond delay="0"/>
                                              </p:stCondLst>
                                            </p:cTn>
                                            <p:tgtEl>
                                              <p:spTgt spid="76"/>
                                            </p:tgtEl>
                                            <p:attrNameLst>
                                              <p:attrName>style.visibility</p:attrName>
                                            </p:attrNameLst>
                                          </p:cBhvr>
                                          <p:to>
                                            <p:strVal val="visible"/>
                                          </p:to>
                                        </p:set>
                                        <p:anim calcmode="lin" valueType="num">
                                          <p:cBhvr additive="base">
                                            <p:cTn id="26" dur="1000" fill="hold"/>
                                            <p:tgtEl>
                                              <p:spTgt spid="76"/>
                                            </p:tgtEl>
                                            <p:attrNameLst>
                                              <p:attrName>ppt_x</p:attrName>
                                            </p:attrNameLst>
                                          </p:cBhvr>
                                          <p:tavLst>
                                            <p:tav tm="0">
                                              <p:val>
                                                <p:strVal val="1+#ppt_w/2"/>
                                              </p:val>
                                            </p:tav>
                                            <p:tav tm="100000">
                                              <p:val>
                                                <p:strVal val="#ppt_x"/>
                                              </p:val>
                                            </p:tav>
                                          </p:tavLst>
                                        </p:anim>
                                        <p:anim calcmode="lin" valueType="num">
                                          <p:cBhvr additive="base">
                                            <p:cTn id="27" dur="1000" fill="hold"/>
                                            <p:tgtEl>
                                              <p:spTgt spid="76"/>
                                            </p:tgtEl>
                                            <p:attrNameLst>
                                              <p:attrName>ppt_y</p:attrName>
                                            </p:attrNameLst>
                                          </p:cBhvr>
                                          <p:tavLst>
                                            <p:tav tm="0">
                                              <p:val>
                                                <p:strVal val="#ppt_y"/>
                                              </p:val>
                                            </p:tav>
                                            <p:tav tm="100000">
                                              <p:val>
                                                <p:strVal val="#ppt_y"/>
                                              </p:val>
                                            </p:tav>
                                          </p:tavLst>
                                        </p:anim>
                                      </p:childTnLst>
                                    </p:cTn>
                                  </p:par>
                                </p:childTnLst>
                              </p:cTn>
                            </p:par>
                            <p:par>
                              <p:cTn id="28" fill="hold">
                                <p:stCondLst>
                                  <p:cond delay="3750"/>
                                </p:stCondLst>
                                <p:childTnLst>
                                  <p:par>
                                    <p:cTn id="29" presetID="2" presetClass="entr" presetSubtype="2" fill="hold" nodeType="afterEffect">
                                      <p:stCondLst>
                                        <p:cond delay="0"/>
                                      </p:stCondLst>
                                      <p:childTnLst>
                                        <p:set>
                                          <p:cBhvr>
                                            <p:cTn id="30" dur="1" fill="hold">
                                              <p:stCondLst>
                                                <p:cond delay="0"/>
                                              </p:stCondLst>
                                            </p:cTn>
                                            <p:tgtEl>
                                              <p:spTgt spid="80"/>
                                            </p:tgtEl>
                                            <p:attrNameLst>
                                              <p:attrName>style.visibility</p:attrName>
                                            </p:attrNameLst>
                                          </p:cBhvr>
                                          <p:to>
                                            <p:strVal val="visible"/>
                                          </p:to>
                                        </p:set>
                                        <p:anim calcmode="lin" valueType="num">
                                          <p:cBhvr additive="base">
                                            <p:cTn id="31" dur="1000" fill="hold"/>
                                            <p:tgtEl>
                                              <p:spTgt spid="80"/>
                                            </p:tgtEl>
                                            <p:attrNameLst>
                                              <p:attrName>ppt_x</p:attrName>
                                            </p:attrNameLst>
                                          </p:cBhvr>
                                          <p:tavLst>
                                            <p:tav tm="0">
                                              <p:val>
                                                <p:strVal val="1+#ppt_w/2"/>
                                              </p:val>
                                            </p:tav>
                                            <p:tav tm="100000">
                                              <p:val>
                                                <p:strVal val="#ppt_x"/>
                                              </p:val>
                                            </p:tav>
                                          </p:tavLst>
                                        </p:anim>
                                        <p:anim calcmode="lin" valueType="num">
                                          <p:cBhvr additive="base">
                                            <p:cTn id="32" dur="10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76776" y="1114393"/>
            <a:ext cx="3062536" cy="369535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3" name="文本框 422">
            <a:extLst>
              <a:ext uri="{FF2B5EF4-FFF2-40B4-BE49-F238E27FC236}">
                <a16:creationId xmlns:a16="http://schemas.microsoft.com/office/drawing/2014/main" id="{6BB006E0-01D9-4172-B66E-3EC74AE862C2}"/>
              </a:ext>
            </a:extLst>
          </p:cNvPr>
          <p:cNvSpPr txBox="1"/>
          <p:nvPr/>
        </p:nvSpPr>
        <p:spPr>
          <a:xfrm>
            <a:off x="899573" y="2995328"/>
            <a:ext cx="3751847" cy="769441"/>
          </a:xfrm>
          <a:prstGeom prst="rect">
            <a:avLst/>
          </a:prstGeom>
          <a:noFill/>
        </p:spPr>
        <p:txBody>
          <a:bodyPr wrap="square" rtlCol="0">
            <a:spAutoFit/>
          </a:bodyPr>
          <a:lstStyle/>
          <a:p>
            <a:pPr defTabSz="457200"/>
            <a:r>
              <a:rPr lang="zh-CN" altLang="en-US" sz="4400" b="1" dirty="0">
                <a:solidFill>
                  <a:prstClr val="black"/>
                </a:solidFill>
                <a:cs typeface="+mn-ea"/>
                <a:sym typeface="+mn-lt"/>
              </a:rPr>
              <a:t>主要创意</a:t>
            </a:r>
          </a:p>
        </p:txBody>
      </p:sp>
      <p:sp>
        <p:nvSpPr>
          <p:cNvPr id="7" name="文本框 6">
            <a:extLst>
              <a:ext uri="{FF2B5EF4-FFF2-40B4-BE49-F238E27FC236}">
                <a16:creationId xmlns:a16="http://schemas.microsoft.com/office/drawing/2014/main" id="{8060FEB0-0A11-4DC3-87D3-F575798C2A86}"/>
              </a:ext>
            </a:extLst>
          </p:cNvPr>
          <p:cNvSpPr txBox="1"/>
          <p:nvPr/>
        </p:nvSpPr>
        <p:spPr>
          <a:xfrm>
            <a:off x="917861" y="1719620"/>
            <a:ext cx="5420646" cy="743986"/>
          </a:xfrm>
          <a:prstGeom prst="rect">
            <a:avLst/>
          </a:prstGeom>
          <a:noFill/>
        </p:spPr>
        <p:txBody>
          <a:bodyPr wrap="square" rtlCol="0">
            <a:spAutoFit/>
          </a:bodyPr>
          <a:lstStyle/>
          <a:p>
            <a:pPr defTabSz="457200">
              <a:lnSpc>
                <a:spcPct val="150000"/>
              </a:lnSpc>
            </a:pPr>
            <a:r>
              <a:rPr lang="en-US" altLang="zh-CN" sz="3200" b="1" dirty="0">
                <a:solidFill>
                  <a:prstClr val="black"/>
                </a:solidFill>
                <a:effectLst>
                  <a:outerShdw blurRad="38100" dist="38100" dir="2700000" algn="tl">
                    <a:srgbClr val="000000">
                      <a:alpha val="20000"/>
                    </a:srgbClr>
                  </a:outerShdw>
                </a:effectLst>
                <a:cs typeface="+mn-ea"/>
                <a:sym typeface="+mn-lt"/>
              </a:rPr>
              <a:t>PART 01</a:t>
            </a:r>
            <a:endParaRPr lang="zh-CN" altLang="en-US" sz="3200" b="1" dirty="0">
              <a:solidFill>
                <a:prstClr val="black"/>
              </a:solidFill>
              <a:effectLst>
                <a:outerShdw blurRad="38100" dist="38100" dir="2700000" algn="tl">
                  <a:srgbClr val="000000">
                    <a:alpha val="20000"/>
                  </a:srgbClr>
                </a:outerShdw>
              </a:effectLst>
              <a:cs typeface="+mn-ea"/>
              <a:sym typeface="+mn-lt"/>
            </a:endParaRPr>
          </a:p>
        </p:txBody>
      </p:sp>
      <p:cxnSp>
        <p:nvCxnSpPr>
          <p:cNvPr id="5" name="直接连接符 4"/>
          <p:cNvCxnSpPr/>
          <p:nvPr/>
        </p:nvCxnSpPr>
        <p:spPr>
          <a:xfrm>
            <a:off x="1042416" y="2610230"/>
            <a:ext cx="54864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3B4BE77-3202-4DD2-80DD-D9ADC17B73E7}"/>
              </a:ext>
            </a:extLst>
          </p:cNvPr>
          <p:cNvSpPr txBox="1"/>
          <p:nvPr/>
        </p:nvSpPr>
        <p:spPr>
          <a:xfrm>
            <a:off x="936851" y="3740402"/>
            <a:ext cx="4549550" cy="481414"/>
          </a:xfrm>
          <a:prstGeom prst="rect">
            <a:avLst/>
          </a:prstGeom>
          <a:noFill/>
        </p:spPr>
        <p:txBody>
          <a:bodyPr wrap="square" rtlCol="0">
            <a:spAutoFit/>
          </a:bodyPr>
          <a:lstStyle/>
          <a:p>
            <a:pPr>
              <a:lnSpc>
                <a:spcPct val="120000"/>
              </a:lnSpc>
              <a:spcBef>
                <a:spcPct val="0"/>
              </a:spcBef>
            </a:pPr>
            <a:r>
              <a:rPr lang="zh-CN" altLang="en-US" sz="1100" dirty="0">
                <a:solidFill>
                  <a:schemeClr val="bg1">
                    <a:lumMod val="50000"/>
                  </a:schemeClr>
                </a:solidFill>
                <a:cs typeface="+mn-ea"/>
                <a:sym typeface="+mn-lt"/>
              </a:rPr>
              <a:t>基于</a:t>
            </a:r>
            <a:r>
              <a:rPr lang="en-US" altLang="zh-CN" sz="1100" dirty="0" err="1">
                <a:solidFill>
                  <a:schemeClr val="bg1">
                    <a:lumMod val="50000"/>
                  </a:schemeClr>
                </a:solidFill>
                <a:cs typeface="+mn-ea"/>
                <a:sym typeface="+mn-lt"/>
              </a:rPr>
              <a:t>MixUp</a:t>
            </a:r>
            <a:r>
              <a:rPr lang="zh-CN" altLang="en-US" sz="1100" dirty="0">
                <a:solidFill>
                  <a:schemeClr val="bg1">
                    <a:lumMod val="50000"/>
                  </a:schemeClr>
                </a:solidFill>
                <a:cs typeface="+mn-ea"/>
                <a:sym typeface="+mn-lt"/>
              </a:rPr>
              <a:t>和</a:t>
            </a:r>
            <a:r>
              <a:rPr lang="en-US" altLang="zh-CN" sz="1100" dirty="0" err="1">
                <a:solidFill>
                  <a:schemeClr val="bg1">
                    <a:lumMod val="50000"/>
                  </a:schemeClr>
                </a:solidFill>
                <a:cs typeface="+mn-ea"/>
                <a:sym typeface="+mn-lt"/>
              </a:rPr>
              <a:t>CutMix</a:t>
            </a:r>
            <a:r>
              <a:rPr lang="zh-CN" altLang="en-US" sz="1100" dirty="0">
                <a:solidFill>
                  <a:schemeClr val="bg1">
                    <a:lumMod val="50000"/>
                  </a:schemeClr>
                </a:solidFill>
                <a:cs typeface="+mn-ea"/>
                <a:sym typeface="+mn-lt"/>
              </a:rPr>
              <a:t>方法的基础，提出了混合两个输入图像的内容和风格的扩展，以创建更丰富和鲁棒的样本，最终提高模型训练的泛化。</a:t>
            </a:r>
            <a:endParaRPr lang="en-US" altLang="zh-CN" sz="1100" dirty="0">
              <a:solidFill>
                <a:schemeClr val="bg1">
                  <a:lumMod val="50000"/>
                </a:schemeClr>
              </a:solidFill>
              <a:cs typeface="+mn-ea"/>
              <a:sym typeface="+mn-lt"/>
            </a:endParaRPr>
          </a:p>
        </p:txBody>
      </p:sp>
    </p:spTree>
    <p:extLst>
      <p:ext uri="{BB962C8B-B14F-4D97-AF65-F5344CB8AC3E}">
        <p14:creationId xmlns:p14="http://schemas.microsoft.com/office/powerpoint/2010/main" val="1097813975"/>
      </p:ext>
    </p:extLst>
  </p:cSld>
  <p:clrMapOvr>
    <a:masterClrMapping/>
  </p:clrMapOvr>
  <mc:AlternateContent xmlns:mc="http://schemas.openxmlformats.org/markup-compatibility/2006" xmlns:p14="http://schemas.microsoft.com/office/powerpoint/2010/main">
    <mc:Choice Requires="p14">
      <p:transition spd="slow" p14:dur="1250" advClick="0" advTm="2000">
        <p14:flip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423"/>
                                        </p:tgtEl>
                                        <p:attrNameLst>
                                          <p:attrName>style.visibility</p:attrName>
                                        </p:attrNameLst>
                                      </p:cBhvr>
                                      <p:to>
                                        <p:strVal val="visible"/>
                                      </p:to>
                                    </p:set>
                                    <p:anim calcmode="lin" valueType="num">
                                      <p:cBhvr>
                                        <p:cTn id="10" dur="500" fill="hold"/>
                                        <p:tgtEl>
                                          <p:spTgt spid="423"/>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423"/>
                                        </p:tgtEl>
                                        <p:attrNameLst>
                                          <p:attrName>ppt_y</p:attrName>
                                        </p:attrNameLst>
                                      </p:cBhvr>
                                      <p:tavLst>
                                        <p:tav tm="0">
                                          <p:val>
                                            <p:strVal val="#ppt_y"/>
                                          </p:val>
                                        </p:tav>
                                        <p:tav tm="100000">
                                          <p:val>
                                            <p:strVal val="#ppt_y"/>
                                          </p:val>
                                        </p:tav>
                                      </p:tavLst>
                                    </p:anim>
                                    <p:anim calcmode="lin" valueType="num">
                                      <p:cBhvr>
                                        <p:cTn id="12" dur="500" fill="hold"/>
                                        <p:tgtEl>
                                          <p:spTgt spid="423"/>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42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423"/>
                                        </p:tgtEl>
                                      </p:cBhvr>
                                    </p:animEffect>
                                  </p:childTnLst>
                                </p:cTn>
                              </p:par>
                            </p:childTnLst>
                          </p:cTn>
                        </p:par>
                        <p:par>
                          <p:cTn id="15" fill="hold">
                            <p:stCondLst>
                              <p:cond delay="115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65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3"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66"/>
          <p:cNvSpPr txBox="1"/>
          <p:nvPr/>
        </p:nvSpPr>
        <p:spPr>
          <a:xfrm>
            <a:off x="2357718" y="2122088"/>
            <a:ext cx="4616405" cy="2639569"/>
          </a:xfrm>
          <a:prstGeom prst="rect">
            <a:avLst/>
          </a:prstGeom>
          <a:noFill/>
        </p:spPr>
        <p:txBody>
          <a:bodyPr wrap="square" rtlCol="0">
            <a:spAutoFit/>
          </a:bodyPr>
          <a:lstStyle/>
          <a:p>
            <a:pPr algn="just">
              <a:lnSpc>
                <a:spcPct val="150000"/>
              </a:lnSpc>
            </a:pPr>
            <a:r>
              <a:rPr lang="zh-CN" altLang="en-US" sz="1400" dirty="0">
                <a:solidFill>
                  <a:prstClr val="black">
                    <a:lumMod val="65000"/>
                    <a:lumOff val="35000"/>
                  </a:prstClr>
                </a:solidFill>
                <a:cs typeface="+mn-ea"/>
                <a:sym typeface="+mn-lt"/>
              </a:rPr>
              <a:t>     深度学习网络容易受到过拟合和对抗攻击的影响，数据扩充和正则化方法被积极研究来缓解这些问题。早期作品</a:t>
            </a:r>
            <a:r>
              <a:rPr lang="en-US" altLang="zh-CN" sz="1400" dirty="0" err="1">
                <a:solidFill>
                  <a:prstClr val="black">
                    <a:lumMod val="65000"/>
                    <a:lumOff val="35000"/>
                  </a:prstClr>
                </a:solidFill>
                <a:cs typeface="+mn-ea"/>
                <a:sym typeface="+mn-lt"/>
              </a:rPr>
              <a:t>Mixup</a:t>
            </a:r>
            <a:r>
              <a:rPr lang="zh-CN" altLang="en-US" sz="1400" dirty="0">
                <a:solidFill>
                  <a:prstClr val="black">
                    <a:lumMod val="65000"/>
                    <a:lumOff val="35000"/>
                  </a:prstClr>
                </a:solidFill>
                <a:cs typeface="+mn-ea"/>
                <a:sym typeface="+mn-lt"/>
              </a:rPr>
              <a:t>通过图像标签的插值混合来增强一个新样本，</a:t>
            </a:r>
            <a:r>
              <a:rPr lang="en-US" altLang="zh-CN" sz="1400" dirty="0" err="1">
                <a:solidFill>
                  <a:prstClr val="black">
                    <a:lumMod val="65000"/>
                    <a:lumOff val="35000"/>
                  </a:prstClr>
                </a:solidFill>
                <a:cs typeface="+mn-ea"/>
                <a:sym typeface="+mn-lt"/>
              </a:rPr>
              <a:t>CutMix</a:t>
            </a:r>
            <a:r>
              <a:rPr lang="zh-CN" altLang="en-US" sz="1400" dirty="0">
                <a:solidFill>
                  <a:prstClr val="black">
                    <a:lumMod val="65000"/>
                    <a:lumOff val="35000"/>
                  </a:prstClr>
                </a:solidFill>
                <a:cs typeface="+mn-ea"/>
                <a:sym typeface="+mn-lt"/>
              </a:rPr>
              <a:t>通过流行混淆正则化来提高分类性能和鲁棒性。但由于这些方法没有区分图像的内容和风格（内容主要指图像的形状和形式，风格主要指纹理和颜色），作者认为这样训练卷积神经网络倾向于专注一小部分信息来学习分类。</a:t>
            </a:r>
          </a:p>
        </p:txBody>
      </p:sp>
      <p:sp>
        <p:nvSpPr>
          <p:cNvPr id="52" name="MH_SubTitle_1"/>
          <p:cNvSpPr/>
          <p:nvPr>
            <p:custDataLst>
              <p:tags r:id="rId1"/>
            </p:custDataLst>
          </p:nvPr>
        </p:nvSpPr>
        <p:spPr>
          <a:xfrm>
            <a:off x="7369173" y="2282480"/>
            <a:ext cx="1949011" cy="3959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50000"/>
              </a:lnSpc>
              <a:defRPr/>
            </a:pPr>
            <a:r>
              <a:rPr lang="zh-CN" altLang="en-US" sz="1600" b="1" dirty="0">
                <a:solidFill>
                  <a:prstClr val="white"/>
                </a:solidFill>
                <a:cs typeface="+mn-ea"/>
                <a:sym typeface="+mn-lt"/>
              </a:rPr>
              <a:t>财务风险</a:t>
            </a:r>
          </a:p>
        </p:txBody>
      </p:sp>
      <p:sp>
        <p:nvSpPr>
          <p:cNvPr id="9" name="文本框 8">
            <a:extLst>
              <a:ext uri="{FF2B5EF4-FFF2-40B4-BE49-F238E27FC236}">
                <a16:creationId xmlns:a16="http://schemas.microsoft.com/office/drawing/2014/main" id="{9B93AB08-CB71-4FDC-86E4-02FB8A6CC260}"/>
              </a:ext>
            </a:extLst>
          </p:cNvPr>
          <p:cNvSpPr txBox="1"/>
          <p:nvPr/>
        </p:nvSpPr>
        <p:spPr>
          <a:xfrm>
            <a:off x="834468" y="324501"/>
            <a:ext cx="3550557" cy="400110"/>
          </a:xfrm>
          <a:prstGeom prst="rect">
            <a:avLst/>
          </a:prstGeom>
          <a:noFill/>
        </p:spPr>
        <p:txBody>
          <a:bodyPr wrap="square" rtlCol="0">
            <a:spAutoFit/>
          </a:bodyPr>
          <a:lstStyle/>
          <a:p>
            <a:pPr defTabSz="457200"/>
            <a:r>
              <a:rPr lang="zh-CN" altLang="en-US" sz="2000" b="1" dirty="0">
                <a:solidFill>
                  <a:prstClr val="black"/>
                </a:solidFill>
                <a:cs typeface="+mn-ea"/>
                <a:sym typeface="+mn-lt"/>
              </a:rPr>
              <a:t>背景介绍</a:t>
            </a:r>
          </a:p>
        </p:txBody>
      </p:sp>
      <p:pic>
        <p:nvPicPr>
          <p:cNvPr id="8" name="图片 7">
            <a:extLst>
              <a:ext uri="{FF2B5EF4-FFF2-40B4-BE49-F238E27FC236}">
                <a16:creationId xmlns:a16="http://schemas.microsoft.com/office/drawing/2014/main" id="{FF0DD244-F1C2-4CD5-BF11-EABCE2194E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710805" y="-334408"/>
            <a:ext cx="6883748" cy="7552564"/>
          </a:xfrm>
          <a:prstGeom prst="rect">
            <a:avLst/>
          </a:prstGeom>
        </p:spPr>
      </p:pic>
    </p:spTree>
    <p:extLst>
      <p:ext uri="{BB962C8B-B14F-4D97-AF65-F5344CB8AC3E}">
        <p14:creationId xmlns:p14="http://schemas.microsoft.com/office/powerpoint/2010/main" val="2401394152"/>
      </p:ext>
    </p:extLst>
  </p:cSld>
  <p:clrMapOvr>
    <a:masterClrMapping/>
  </p:clrMapOvr>
  <p:transition spd="slow" advClick="0" advTm="550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66"/>
          <p:cNvSpPr txBox="1"/>
          <p:nvPr/>
        </p:nvSpPr>
        <p:spPr>
          <a:xfrm>
            <a:off x="2873816" y="2166912"/>
            <a:ext cx="4616405" cy="1346907"/>
          </a:xfrm>
          <a:prstGeom prst="rect">
            <a:avLst/>
          </a:prstGeom>
          <a:noFill/>
        </p:spPr>
        <p:txBody>
          <a:bodyPr wrap="square" rtlCol="0">
            <a:spAutoFit/>
          </a:bodyPr>
          <a:lstStyle/>
          <a:p>
            <a:pPr algn="just">
              <a:lnSpc>
                <a:spcPct val="150000"/>
              </a:lnSpc>
            </a:pPr>
            <a:r>
              <a:rPr lang="zh-CN" altLang="en-US" sz="1400" dirty="0">
                <a:solidFill>
                  <a:prstClr val="black">
                    <a:lumMod val="65000"/>
                    <a:lumOff val="35000"/>
                  </a:prstClr>
                </a:solidFill>
                <a:cs typeface="+mn-ea"/>
                <a:sym typeface="+mn-lt"/>
              </a:rPr>
              <a:t>     基于这一现象，作者通过研究，认为仔细混合两个输入图像的内容和风格，有利于创建更丰富和鲁棒的样本，最终提高模型训练的泛化。这表明了深层网络会对图像的风格信息进行编码。</a:t>
            </a:r>
          </a:p>
        </p:txBody>
      </p:sp>
      <p:sp>
        <p:nvSpPr>
          <p:cNvPr id="52" name="MH_SubTitle_1"/>
          <p:cNvSpPr/>
          <p:nvPr>
            <p:custDataLst>
              <p:tags r:id="rId1"/>
            </p:custDataLst>
          </p:nvPr>
        </p:nvSpPr>
        <p:spPr>
          <a:xfrm>
            <a:off x="7369173" y="2282480"/>
            <a:ext cx="1949011" cy="3959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50000"/>
              </a:lnSpc>
              <a:defRPr/>
            </a:pPr>
            <a:r>
              <a:rPr lang="zh-CN" altLang="en-US" sz="1600" b="1" dirty="0">
                <a:solidFill>
                  <a:prstClr val="white"/>
                </a:solidFill>
                <a:cs typeface="+mn-ea"/>
                <a:sym typeface="+mn-lt"/>
              </a:rPr>
              <a:t>财务风险</a:t>
            </a:r>
          </a:p>
        </p:txBody>
      </p:sp>
      <p:sp>
        <p:nvSpPr>
          <p:cNvPr id="9" name="文本框 8">
            <a:extLst>
              <a:ext uri="{FF2B5EF4-FFF2-40B4-BE49-F238E27FC236}">
                <a16:creationId xmlns:a16="http://schemas.microsoft.com/office/drawing/2014/main" id="{9B93AB08-CB71-4FDC-86E4-02FB8A6CC260}"/>
              </a:ext>
            </a:extLst>
          </p:cNvPr>
          <p:cNvSpPr txBox="1"/>
          <p:nvPr/>
        </p:nvSpPr>
        <p:spPr>
          <a:xfrm>
            <a:off x="834468" y="324501"/>
            <a:ext cx="3550557" cy="400110"/>
          </a:xfrm>
          <a:prstGeom prst="rect">
            <a:avLst/>
          </a:prstGeom>
          <a:noFill/>
        </p:spPr>
        <p:txBody>
          <a:bodyPr wrap="square" rtlCol="0">
            <a:spAutoFit/>
          </a:bodyPr>
          <a:lstStyle/>
          <a:p>
            <a:pPr defTabSz="457200"/>
            <a:r>
              <a:rPr lang="zh-CN" altLang="en-US" sz="2000" b="1" dirty="0">
                <a:solidFill>
                  <a:prstClr val="black"/>
                </a:solidFill>
                <a:cs typeface="+mn-ea"/>
                <a:sym typeface="+mn-lt"/>
              </a:rPr>
              <a:t>创意点</a:t>
            </a:r>
          </a:p>
        </p:txBody>
      </p:sp>
      <p:pic>
        <p:nvPicPr>
          <p:cNvPr id="8" name="图片 7">
            <a:extLst>
              <a:ext uri="{FF2B5EF4-FFF2-40B4-BE49-F238E27FC236}">
                <a16:creationId xmlns:a16="http://schemas.microsoft.com/office/drawing/2014/main" id="{FF0DD244-F1C2-4CD5-BF11-EABCE2194E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710805" y="-334408"/>
            <a:ext cx="6883748" cy="7552564"/>
          </a:xfrm>
          <a:prstGeom prst="rect">
            <a:avLst/>
          </a:prstGeom>
        </p:spPr>
      </p:pic>
    </p:spTree>
    <p:extLst>
      <p:ext uri="{BB962C8B-B14F-4D97-AF65-F5344CB8AC3E}">
        <p14:creationId xmlns:p14="http://schemas.microsoft.com/office/powerpoint/2010/main" val="347866880"/>
      </p:ext>
    </p:extLst>
  </p:cSld>
  <p:clrMapOvr>
    <a:masterClrMapping/>
  </p:clrMapOvr>
  <p:transition spd="slow" advClick="0" advTm="550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76776" y="1114393"/>
            <a:ext cx="3062536" cy="369535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3" name="文本框 422">
            <a:extLst>
              <a:ext uri="{FF2B5EF4-FFF2-40B4-BE49-F238E27FC236}">
                <a16:creationId xmlns:a16="http://schemas.microsoft.com/office/drawing/2014/main" id="{6BB006E0-01D9-4172-B66E-3EC74AE862C2}"/>
              </a:ext>
            </a:extLst>
          </p:cNvPr>
          <p:cNvSpPr txBox="1"/>
          <p:nvPr/>
        </p:nvSpPr>
        <p:spPr>
          <a:xfrm>
            <a:off x="899573" y="2995328"/>
            <a:ext cx="3751847" cy="769441"/>
          </a:xfrm>
          <a:prstGeom prst="rect">
            <a:avLst/>
          </a:prstGeom>
          <a:noFill/>
        </p:spPr>
        <p:txBody>
          <a:bodyPr wrap="square" rtlCol="0">
            <a:spAutoFit/>
          </a:bodyPr>
          <a:lstStyle/>
          <a:p>
            <a:pPr defTabSz="457200"/>
            <a:r>
              <a:rPr lang="en-US" altLang="zh-CN" sz="4400" b="1" dirty="0" err="1">
                <a:solidFill>
                  <a:prstClr val="black"/>
                </a:solidFill>
                <a:cs typeface="+mn-ea"/>
                <a:sym typeface="+mn-lt"/>
              </a:rPr>
              <a:t>StyleMix</a:t>
            </a:r>
            <a:endParaRPr lang="zh-CN" altLang="en-US" sz="4400" b="1" dirty="0">
              <a:solidFill>
                <a:prstClr val="black"/>
              </a:solidFill>
              <a:cs typeface="+mn-ea"/>
              <a:sym typeface="+mn-lt"/>
            </a:endParaRPr>
          </a:p>
        </p:txBody>
      </p:sp>
      <p:sp>
        <p:nvSpPr>
          <p:cNvPr id="7" name="文本框 6">
            <a:extLst>
              <a:ext uri="{FF2B5EF4-FFF2-40B4-BE49-F238E27FC236}">
                <a16:creationId xmlns:a16="http://schemas.microsoft.com/office/drawing/2014/main" id="{8060FEB0-0A11-4DC3-87D3-F575798C2A86}"/>
              </a:ext>
            </a:extLst>
          </p:cNvPr>
          <p:cNvSpPr txBox="1"/>
          <p:nvPr/>
        </p:nvSpPr>
        <p:spPr>
          <a:xfrm>
            <a:off x="917861" y="1719620"/>
            <a:ext cx="5420646" cy="743986"/>
          </a:xfrm>
          <a:prstGeom prst="rect">
            <a:avLst/>
          </a:prstGeom>
          <a:noFill/>
        </p:spPr>
        <p:txBody>
          <a:bodyPr wrap="square" rtlCol="0">
            <a:spAutoFit/>
          </a:bodyPr>
          <a:lstStyle/>
          <a:p>
            <a:pPr defTabSz="457200">
              <a:lnSpc>
                <a:spcPct val="150000"/>
              </a:lnSpc>
            </a:pPr>
            <a:r>
              <a:rPr lang="en-US" altLang="zh-CN" sz="3200" b="1" dirty="0">
                <a:solidFill>
                  <a:prstClr val="black"/>
                </a:solidFill>
                <a:effectLst>
                  <a:outerShdw blurRad="38100" dist="38100" dir="2700000" algn="tl">
                    <a:srgbClr val="000000">
                      <a:alpha val="20000"/>
                    </a:srgbClr>
                  </a:outerShdw>
                </a:effectLst>
                <a:cs typeface="+mn-ea"/>
                <a:sym typeface="+mn-lt"/>
              </a:rPr>
              <a:t>PART 02</a:t>
            </a:r>
            <a:endParaRPr lang="zh-CN" altLang="en-US" sz="3200" b="1" dirty="0">
              <a:solidFill>
                <a:prstClr val="black"/>
              </a:solidFill>
              <a:effectLst>
                <a:outerShdw blurRad="38100" dist="38100" dir="2700000" algn="tl">
                  <a:srgbClr val="000000">
                    <a:alpha val="20000"/>
                  </a:srgbClr>
                </a:outerShdw>
              </a:effectLst>
              <a:cs typeface="+mn-ea"/>
              <a:sym typeface="+mn-lt"/>
            </a:endParaRPr>
          </a:p>
        </p:txBody>
      </p:sp>
      <p:sp>
        <p:nvSpPr>
          <p:cNvPr id="9" name="文本框 8">
            <a:extLst>
              <a:ext uri="{FF2B5EF4-FFF2-40B4-BE49-F238E27FC236}">
                <a16:creationId xmlns:a16="http://schemas.microsoft.com/office/drawing/2014/main" id="{A92A4A3F-B186-4633-B3C4-EBD531B319B1}"/>
              </a:ext>
            </a:extLst>
          </p:cNvPr>
          <p:cNvSpPr txBox="1"/>
          <p:nvPr/>
        </p:nvSpPr>
        <p:spPr>
          <a:xfrm>
            <a:off x="936850" y="3740402"/>
            <a:ext cx="4780101" cy="261354"/>
          </a:xfrm>
          <a:prstGeom prst="rect">
            <a:avLst/>
          </a:prstGeom>
          <a:noFill/>
        </p:spPr>
        <p:txBody>
          <a:bodyPr wrap="square" rtlCol="0">
            <a:spAutoFit/>
          </a:bodyPr>
          <a:lstStyle/>
          <a:p>
            <a:pPr>
              <a:lnSpc>
                <a:spcPct val="120000"/>
              </a:lnSpc>
              <a:spcBef>
                <a:spcPct val="0"/>
              </a:spcBef>
            </a:pPr>
            <a:r>
              <a:rPr lang="zh-CN" altLang="en-US" sz="1000" dirty="0">
                <a:solidFill>
                  <a:schemeClr val="bg1">
                    <a:lumMod val="50000"/>
                  </a:schemeClr>
                </a:solidFill>
                <a:cs typeface="+mn-ea"/>
                <a:sym typeface="+mn-lt"/>
              </a:rPr>
              <a:t>通过内容和风格特征的图面组合生成各种训练样本</a:t>
            </a:r>
            <a:endParaRPr lang="en-US" altLang="zh-CN" sz="1000" dirty="0">
              <a:solidFill>
                <a:schemeClr val="bg1">
                  <a:lumMod val="50000"/>
                </a:schemeClr>
              </a:solidFill>
              <a:cs typeface="+mn-ea"/>
              <a:sym typeface="+mn-lt"/>
            </a:endParaRPr>
          </a:p>
        </p:txBody>
      </p:sp>
      <p:cxnSp>
        <p:nvCxnSpPr>
          <p:cNvPr id="5" name="直接连接符 4"/>
          <p:cNvCxnSpPr/>
          <p:nvPr/>
        </p:nvCxnSpPr>
        <p:spPr>
          <a:xfrm>
            <a:off x="1042416" y="2610230"/>
            <a:ext cx="54864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24544"/>
      </p:ext>
    </p:extLst>
  </p:cSld>
  <p:clrMapOvr>
    <a:masterClrMapping/>
  </p:clrMapOvr>
  <mc:AlternateContent xmlns:mc="http://schemas.openxmlformats.org/markup-compatibility/2006" xmlns:p14="http://schemas.microsoft.com/office/powerpoint/2010/main">
    <mc:Choice Requires="p14">
      <p:transition spd="slow" p14:dur="1250" advClick="0" advTm="2000">
        <p14:flip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423"/>
                                        </p:tgtEl>
                                        <p:attrNameLst>
                                          <p:attrName>style.visibility</p:attrName>
                                        </p:attrNameLst>
                                      </p:cBhvr>
                                      <p:to>
                                        <p:strVal val="visible"/>
                                      </p:to>
                                    </p:set>
                                    <p:anim calcmode="lin" valueType="num">
                                      <p:cBhvr>
                                        <p:cTn id="10" dur="500" fill="hold"/>
                                        <p:tgtEl>
                                          <p:spTgt spid="423"/>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423"/>
                                        </p:tgtEl>
                                        <p:attrNameLst>
                                          <p:attrName>ppt_y</p:attrName>
                                        </p:attrNameLst>
                                      </p:cBhvr>
                                      <p:tavLst>
                                        <p:tav tm="0">
                                          <p:val>
                                            <p:strVal val="#ppt_y"/>
                                          </p:val>
                                        </p:tav>
                                        <p:tav tm="100000">
                                          <p:val>
                                            <p:strVal val="#ppt_y"/>
                                          </p:val>
                                        </p:tav>
                                      </p:tavLst>
                                    </p:anim>
                                    <p:anim calcmode="lin" valueType="num">
                                      <p:cBhvr>
                                        <p:cTn id="12" dur="500" fill="hold"/>
                                        <p:tgtEl>
                                          <p:spTgt spid="423"/>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42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423"/>
                                        </p:tgtEl>
                                      </p:cBhvr>
                                    </p:animEffect>
                                  </p:childTnLst>
                                </p:cTn>
                              </p:par>
                            </p:childTnLst>
                          </p:cTn>
                        </p:par>
                        <p:par>
                          <p:cTn id="15" fill="hold">
                            <p:stCondLst>
                              <p:cond delay="135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85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3"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MH_SubTitle_1"/>
          <p:cNvSpPr/>
          <p:nvPr>
            <p:custDataLst>
              <p:tags r:id="rId1"/>
            </p:custDataLst>
          </p:nvPr>
        </p:nvSpPr>
        <p:spPr>
          <a:xfrm>
            <a:off x="7369173" y="2282480"/>
            <a:ext cx="1949011" cy="3959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50000"/>
              </a:lnSpc>
              <a:defRPr/>
            </a:pPr>
            <a:r>
              <a:rPr lang="zh-CN" altLang="en-US" sz="1600" b="1" dirty="0">
                <a:solidFill>
                  <a:prstClr val="white"/>
                </a:solidFill>
                <a:cs typeface="+mn-ea"/>
                <a:sym typeface="+mn-lt"/>
              </a:rPr>
              <a:t>财务风险</a:t>
            </a:r>
          </a:p>
        </p:txBody>
      </p:sp>
      <p:sp>
        <p:nvSpPr>
          <p:cNvPr id="9" name="文本框 8">
            <a:extLst>
              <a:ext uri="{FF2B5EF4-FFF2-40B4-BE49-F238E27FC236}">
                <a16:creationId xmlns:a16="http://schemas.microsoft.com/office/drawing/2014/main" id="{9B93AB08-CB71-4FDC-86E4-02FB8A6CC260}"/>
              </a:ext>
            </a:extLst>
          </p:cNvPr>
          <p:cNvSpPr txBox="1"/>
          <p:nvPr/>
        </p:nvSpPr>
        <p:spPr>
          <a:xfrm>
            <a:off x="834468" y="324501"/>
            <a:ext cx="3550557" cy="400110"/>
          </a:xfrm>
          <a:prstGeom prst="rect">
            <a:avLst/>
          </a:prstGeom>
          <a:noFill/>
        </p:spPr>
        <p:txBody>
          <a:bodyPr wrap="square" rtlCol="0">
            <a:spAutoFit/>
          </a:bodyPr>
          <a:lstStyle/>
          <a:p>
            <a:pPr defTabSz="457200"/>
            <a:r>
              <a:rPr lang="en-US" altLang="zh-CN" sz="2000" b="1" dirty="0" err="1">
                <a:solidFill>
                  <a:prstClr val="black"/>
                </a:solidFill>
                <a:cs typeface="+mn-ea"/>
                <a:sym typeface="+mn-lt"/>
              </a:rPr>
              <a:t>StyleMix</a:t>
            </a:r>
            <a:r>
              <a:rPr lang="zh-CN" altLang="en-US" sz="2000" b="1" dirty="0">
                <a:solidFill>
                  <a:prstClr val="black"/>
                </a:solidFill>
                <a:cs typeface="+mn-ea"/>
                <a:sym typeface="+mn-lt"/>
              </a:rPr>
              <a:t>方法</a:t>
            </a:r>
          </a:p>
        </p:txBody>
      </p:sp>
      <p:pic>
        <p:nvPicPr>
          <p:cNvPr id="8" name="图片 7">
            <a:extLst>
              <a:ext uri="{FF2B5EF4-FFF2-40B4-BE49-F238E27FC236}">
                <a16:creationId xmlns:a16="http://schemas.microsoft.com/office/drawing/2014/main" id="{FF0DD244-F1C2-4CD5-BF11-EABCE2194E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876310" y="-334408"/>
            <a:ext cx="6883748" cy="7552564"/>
          </a:xfrm>
          <a:prstGeom prst="rect">
            <a:avLst/>
          </a:prstGeom>
        </p:spPr>
      </p:pic>
      <p:sp>
        <p:nvSpPr>
          <p:cNvPr id="6" name="TextBox 66">
            <a:extLst>
              <a:ext uri="{FF2B5EF4-FFF2-40B4-BE49-F238E27FC236}">
                <a16:creationId xmlns:a16="http://schemas.microsoft.com/office/drawing/2014/main" id="{2BA8BB6C-A0E0-4D5B-A947-1FA85E0D9E43}"/>
              </a:ext>
            </a:extLst>
          </p:cNvPr>
          <p:cNvSpPr txBox="1"/>
          <p:nvPr/>
        </p:nvSpPr>
        <p:spPr>
          <a:xfrm>
            <a:off x="4215175" y="4627585"/>
            <a:ext cx="6040390" cy="377411"/>
          </a:xfrm>
          <a:prstGeom prst="rect">
            <a:avLst/>
          </a:prstGeom>
          <a:noFill/>
        </p:spPr>
        <p:txBody>
          <a:bodyPr wrap="square" rtlCol="0">
            <a:spAutoFit/>
          </a:bodyPr>
          <a:lstStyle/>
          <a:p>
            <a:pPr algn="just">
              <a:lnSpc>
                <a:spcPct val="150000"/>
              </a:lnSpc>
            </a:pPr>
            <a:r>
              <a:rPr lang="zh-CN" altLang="en-US" sz="1400" dirty="0">
                <a:solidFill>
                  <a:schemeClr val="bg1">
                    <a:lumMod val="50000"/>
                  </a:schemeClr>
                </a:solidFill>
                <a:cs typeface="+mn-ea"/>
                <a:sym typeface="+mn-lt"/>
              </a:rPr>
              <a:t>图像的标签由参数</a:t>
            </a:r>
            <a:r>
              <a:rPr lang="en-US" altLang="zh-CN" sz="1400" dirty="0">
                <a:solidFill>
                  <a:schemeClr val="bg1">
                    <a:lumMod val="50000"/>
                  </a:schemeClr>
                </a:solidFill>
                <a:cs typeface="+mn-ea"/>
                <a:sym typeface="+mn-lt"/>
              </a:rPr>
              <a:t>r</a:t>
            </a:r>
            <a:r>
              <a:rPr lang="zh-CN" altLang="en-US" sz="1400" dirty="0">
                <a:solidFill>
                  <a:schemeClr val="bg1">
                    <a:lumMod val="50000"/>
                  </a:schemeClr>
                </a:solidFill>
                <a:cs typeface="+mn-ea"/>
                <a:sym typeface="+mn-lt"/>
              </a:rPr>
              <a:t>和两个符合</a:t>
            </a:r>
            <a:r>
              <a:rPr lang="en-US" altLang="zh-CN" sz="1400" dirty="0">
                <a:solidFill>
                  <a:schemeClr val="bg1">
                    <a:lumMod val="50000"/>
                  </a:schemeClr>
                </a:solidFill>
                <a:cs typeface="+mn-ea"/>
                <a:sym typeface="+mn-lt"/>
              </a:rPr>
              <a:t>beta</a:t>
            </a:r>
            <a:r>
              <a:rPr lang="zh-CN" altLang="en-US" sz="1400" dirty="0">
                <a:solidFill>
                  <a:schemeClr val="bg1">
                    <a:lumMod val="50000"/>
                  </a:schemeClr>
                </a:solidFill>
                <a:cs typeface="+mn-ea"/>
                <a:sym typeface="+mn-lt"/>
              </a:rPr>
              <a:t>分布的随机参数决定</a:t>
            </a:r>
            <a:endParaRPr lang="en-US" altLang="zh-CN" sz="1400" dirty="0">
              <a:solidFill>
                <a:schemeClr val="bg1">
                  <a:lumMod val="50000"/>
                </a:schemeClr>
              </a:solidFill>
              <a:cs typeface="+mn-ea"/>
              <a:sym typeface="+mn-lt"/>
            </a:endParaRPr>
          </a:p>
        </p:txBody>
      </p:sp>
      <p:pic>
        <p:nvPicPr>
          <p:cNvPr id="3" name="图片 2">
            <a:extLst>
              <a:ext uri="{FF2B5EF4-FFF2-40B4-BE49-F238E27FC236}">
                <a16:creationId xmlns:a16="http://schemas.microsoft.com/office/drawing/2014/main" id="{C51C1745-0782-42C5-9E7F-C1C08B337AE2}"/>
              </a:ext>
            </a:extLst>
          </p:cNvPr>
          <p:cNvPicPr>
            <a:picLocks noChangeAspect="1"/>
          </p:cNvPicPr>
          <p:nvPr/>
        </p:nvPicPr>
        <p:blipFill>
          <a:blip r:embed="rId5"/>
          <a:stretch>
            <a:fillRect/>
          </a:stretch>
        </p:blipFill>
        <p:spPr>
          <a:xfrm>
            <a:off x="1099062" y="3441873"/>
            <a:ext cx="2415749" cy="403895"/>
          </a:xfrm>
          <a:prstGeom prst="rect">
            <a:avLst/>
          </a:prstGeom>
        </p:spPr>
      </p:pic>
      <p:pic>
        <p:nvPicPr>
          <p:cNvPr id="5" name="图片 4">
            <a:extLst>
              <a:ext uri="{FF2B5EF4-FFF2-40B4-BE49-F238E27FC236}">
                <a16:creationId xmlns:a16="http://schemas.microsoft.com/office/drawing/2014/main" id="{D503215D-4DAD-4C75-B528-A77A91E83A9F}"/>
              </a:ext>
            </a:extLst>
          </p:cNvPr>
          <p:cNvPicPr>
            <a:picLocks noChangeAspect="1"/>
          </p:cNvPicPr>
          <p:nvPr/>
        </p:nvPicPr>
        <p:blipFill>
          <a:blip r:embed="rId6"/>
          <a:stretch>
            <a:fillRect/>
          </a:stretch>
        </p:blipFill>
        <p:spPr>
          <a:xfrm>
            <a:off x="1099062" y="4580051"/>
            <a:ext cx="2857748" cy="472481"/>
          </a:xfrm>
          <a:prstGeom prst="rect">
            <a:avLst/>
          </a:prstGeom>
        </p:spPr>
      </p:pic>
      <p:sp>
        <p:nvSpPr>
          <p:cNvPr id="11" name="TextBox 66">
            <a:extLst>
              <a:ext uri="{FF2B5EF4-FFF2-40B4-BE49-F238E27FC236}">
                <a16:creationId xmlns:a16="http://schemas.microsoft.com/office/drawing/2014/main" id="{8A36FB74-3BDC-475F-BF36-0A084F5CBC0D}"/>
              </a:ext>
            </a:extLst>
          </p:cNvPr>
          <p:cNvSpPr txBox="1"/>
          <p:nvPr/>
        </p:nvSpPr>
        <p:spPr>
          <a:xfrm>
            <a:off x="4172706" y="3376627"/>
            <a:ext cx="6040390" cy="377411"/>
          </a:xfrm>
          <a:prstGeom prst="rect">
            <a:avLst/>
          </a:prstGeom>
          <a:noFill/>
        </p:spPr>
        <p:txBody>
          <a:bodyPr wrap="square" rtlCol="0">
            <a:spAutoFit/>
          </a:bodyPr>
          <a:lstStyle/>
          <a:p>
            <a:pPr algn="just">
              <a:lnSpc>
                <a:spcPct val="150000"/>
              </a:lnSpc>
            </a:pPr>
            <a:r>
              <a:rPr lang="zh-CN" altLang="en-US" sz="1400" dirty="0">
                <a:solidFill>
                  <a:schemeClr val="bg1">
                    <a:lumMod val="50000"/>
                  </a:schemeClr>
                </a:solidFill>
                <a:cs typeface="+mn-ea"/>
                <a:sym typeface="+mn-lt"/>
              </a:rPr>
              <a:t>混合图像由内容和样式组件线性插值</a:t>
            </a:r>
            <a:endParaRPr lang="en-US" altLang="zh-CN" sz="1400" dirty="0">
              <a:solidFill>
                <a:schemeClr val="bg1">
                  <a:lumMod val="50000"/>
                </a:schemeClr>
              </a:solidFill>
              <a:cs typeface="+mn-ea"/>
              <a:sym typeface="+mn-lt"/>
            </a:endParaRPr>
          </a:p>
        </p:txBody>
      </p:sp>
      <p:sp>
        <p:nvSpPr>
          <p:cNvPr id="12" name="TextBox 66">
            <a:extLst>
              <a:ext uri="{FF2B5EF4-FFF2-40B4-BE49-F238E27FC236}">
                <a16:creationId xmlns:a16="http://schemas.microsoft.com/office/drawing/2014/main" id="{F45B8B24-9D37-4FC1-AD87-D5C7A7A16258}"/>
              </a:ext>
            </a:extLst>
          </p:cNvPr>
          <p:cNvSpPr txBox="1"/>
          <p:nvPr/>
        </p:nvSpPr>
        <p:spPr>
          <a:xfrm>
            <a:off x="2263342" y="1403073"/>
            <a:ext cx="6040390" cy="377411"/>
          </a:xfrm>
          <a:prstGeom prst="rect">
            <a:avLst/>
          </a:prstGeom>
          <a:noFill/>
        </p:spPr>
        <p:txBody>
          <a:bodyPr wrap="square" rtlCol="0">
            <a:spAutoFit/>
          </a:bodyPr>
          <a:lstStyle/>
          <a:p>
            <a:pPr algn="just">
              <a:lnSpc>
                <a:spcPct val="150000"/>
              </a:lnSpc>
            </a:pPr>
            <a:r>
              <a:rPr lang="zh-CN" altLang="en-US" sz="1400" dirty="0">
                <a:solidFill>
                  <a:schemeClr val="bg1">
                    <a:lumMod val="50000"/>
                  </a:schemeClr>
                </a:solidFill>
                <a:cs typeface="+mn-ea"/>
                <a:sym typeface="+mn-lt"/>
              </a:rPr>
              <a:t>主要思想：通过内容和风格特征的图面组合生成各种训练样本</a:t>
            </a:r>
            <a:endParaRPr lang="en-US" altLang="zh-CN" sz="1400" dirty="0">
              <a:solidFill>
                <a:schemeClr val="bg1">
                  <a:lumMod val="50000"/>
                </a:schemeClr>
              </a:solidFill>
              <a:cs typeface="+mn-ea"/>
              <a:sym typeface="+mn-lt"/>
            </a:endParaRPr>
          </a:p>
        </p:txBody>
      </p:sp>
      <p:pic>
        <p:nvPicPr>
          <p:cNvPr id="10" name="图片 9">
            <a:extLst>
              <a:ext uri="{FF2B5EF4-FFF2-40B4-BE49-F238E27FC236}">
                <a16:creationId xmlns:a16="http://schemas.microsoft.com/office/drawing/2014/main" id="{94A86D07-3C01-4AF6-85D7-66E51EAE56FB}"/>
              </a:ext>
            </a:extLst>
          </p:cNvPr>
          <p:cNvPicPr>
            <a:picLocks noChangeAspect="1"/>
          </p:cNvPicPr>
          <p:nvPr/>
        </p:nvPicPr>
        <p:blipFill>
          <a:blip r:embed="rId7"/>
          <a:stretch>
            <a:fillRect/>
          </a:stretch>
        </p:blipFill>
        <p:spPr>
          <a:xfrm>
            <a:off x="842089" y="2359464"/>
            <a:ext cx="2850127" cy="464860"/>
          </a:xfrm>
          <a:prstGeom prst="rect">
            <a:avLst/>
          </a:prstGeom>
        </p:spPr>
      </p:pic>
      <p:sp>
        <p:nvSpPr>
          <p:cNvPr id="15" name="TextBox 66">
            <a:extLst>
              <a:ext uri="{FF2B5EF4-FFF2-40B4-BE49-F238E27FC236}">
                <a16:creationId xmlns:a16="http://schemas.microsoft.com/office/drawing/2014/main" id="{8985DF79-E76E-4503-B5E6-B9003B2C09A8}"/>
              </a:ext>
            </a:extLst>
          </p:cNvPr>
          <p:cNvSpPr txBox="1"/>
          <p:nvPr/>
        </p:nvSpPr>
        <p:spPr>
          <a:xfrm>
            <a:off x="4172706" y="2403188"/>
            <a:ext cx="6040390" cy="377411"/>
          </a:xfrm>
          <a:prstGeom prst="rect">
            <a:avLst/>
          </a:prstGeom>
          <a:noFill/>
        </p:spPr>
        <p:txBody>
          <a:bodyPr wrap="square" rtlCol="0">
            <a:spAutoFit/>
          </a:bodyPr>
          <a:lstStyle/>
          <a:p>
            <a:pPr algn="just">
              <a:lnSpc>
                <a:spcPct val="150000"/>
              </a:lnSpc>
            </a:pPr>
            <a:r>
              <a:rPr lang="zh-CN" altLang="en-US" sz="1400" dirty="0">
                <a:solidFill>
                  <a:schemeClr val="bg1">
                    <a:lumMod val="50000"/>
                  </a:schemeClr>
                </a:solidFill>
                <a:cs typeface="+mn-ea"/>
                <a:sym typeface="+mn-lt"/>
              </a:rPr>
              <a:t>内容和样式的获取</a:t>
            </a:r>
            <a:endParaRPr lang="en-US" altLang="zh-CN" sz="1400" dirty="0">
              <a:solidFill>
                <a:schemeClr val="bg1">
                  <a:lumMod val="50000"/>
                </a:schemeClr>
              </a:solidFill>
              <a:cs typeface="+mn-ea"/>
              <a:sym typeface="+mn-lt"/>
            </a:endParaRPr>
          </a:p>
        </p:txBody>
      </p:sp>
    </p:spTree>
    <p:extLst>
      <p:ext uri="{BB962C8B-B14F-4D97-AF65-F5344CB8AC3E}">
        <p14:creationId xmlns:p14="http://schemas.microsoft.com/office/powerpoint/2010/main" val="3858083332"/>
      </p:ext>
    </p:extLst>
  </p:cSld>
  <p:clrMapOvr>
    <a:masterClrMapping/>
  </p:clrMapOvr>
  <p:transition spd="slow" advClick="0" advTm="550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par>
                                <p:cTn id="14" presetID="22" presetClass="entr" presetSubtype="1" fill="hold" grpId="0"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par>
                                <p:cTn id="17" presetID="22" presetClass="entr" presetSubtype="1"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76776" y="1114393"/>
            <a:ext cx="3062536" cy="369535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3" name="文本框 422">
            <a:extLst>
              <a:ext uri="{FF2B5EF4-FFF2-40B4-BE49-F238E27FC236}">
                <a16:creationId xmlns:a16="http://schemas.microsoft.com/office/drawing/2014/main" id="{6BB006E0-01D9-4172-B66E-3EC74AE862C2}"/>
              </a:ext>
            </a:extLst>
          </p:cNvPr>
          <p:cNvSpPr txBox="1"/>
          <p:nvPr/>
        </p:nvSpPr>
        <p:spPr>
          <a:xfrm>
            <a:off x="899573" y="2995328"/>
            <a:ext cx="3751847" cy="769441"/>
          </a:xfrm>
          <a:prstGeom prst="rect">
            <a:avLst/>
          </a:prstGeom>
          <a:noFill/>
        </p:spPr>
        <p:txBody>
          <a:bodyPr wrap="square" rtlCol="0">
            <a:spAutoFit/>
          </a:bodyPr>
          <a:lstStyle/>
          <a:p>
            <a:pPr defTabSz="457200"/>
            <a:r>
              <a:rPr lang="en-US" altLang="zh-CN" sz="4400" b="1" dirty="0" err="1">
                <a:solidFill>
                  <a:prstClr val="black"/>
                </a:solidFill>
                <a:cs typeface="+mn-ea"/>
                <a:sym typeface="+mn-lt"/>
              </a:rPr>
              <a:t>StyleCutMix</a:t>
            </a:r>
            <a:endParaRPr lang="zh-CN" altLang="en-US" sz="4400" b="1" dirty="0">
              <a:solidFill>
                <a:prstClr val="black"/>
              </a:solidFill>
              <a:cs typeface="+mn-ea"/>
              <a:sym typeface="+mn-lt"/>
            </a:endParaRPr>
          </a:p>
        </p:txBody>
      </p:sp>
      <p:sp>
        <p:nvSpPr>
          <p:cNvPr id="7" name="文本框 6">
            <a:extLst>
              <a:ext uri="{FF2B5EF4-FFF2-40B4-BE49-F238E27FC236}">
                <a16:creationId xmlns:a16="http://schemas.microsoft.com/office/drawing/2014/main" id="{8060FEB0-0A11-4DC3-87D3-F575798C2A86}"/>
              </a:ext>
            </a:extLst>
          </p:cNvPr>
          <p:cNvSpPr txBox="1"/>
          <p:nvPr/>
        </p:nvSpPr>
        <p:spPr>
          <a:xfrm>
            <a:off x="917861" y="1719620"/>
            <a:ext cx="5420646" cy="743986"/>
          </a:xfrm>
          <a:prstGeom prst="rect">
            <a:avLst/>
          </a:prstGeom>
          <a:noFill/>
        </p:spPr>
        <p:txBody>
          <a:bodyPr wrap="square" rtlCol="0">
            <a:spAutoFit/>
          </a:bodyPr>
          <a:lstStyle/>
          <a:p>
            <a:pPr defTabSz="457200">
              <a:lnSpc>
                <a:spcPct val="150000"/>
              </a:lnSpc>
            </a:pPr>
            <a:r>
              <a:rPr lang="en-US" altLang="zh-CN" sz="3200" b="1" dirty="0">
                <a:solidFill>
                  <a:prstClr val="black"/>
                </a:solidFill>
                <a:effectLst>
                  <a:outerShdw blurRad="38100" dist="38100" dir="2700000" algn="tl">
                    <a:srgbClr val="000000">
                      <a:alpha val="20000"/>
                    </a:srgbClr>
                  </a:outerShdw>
                </a:effectLst>
                <a:cs typeface="+mn-ea"/>
                <a:sym typeface="+mn-lt"/>
              </a:rPr>
              <a:t>PART 03</a:t>
            </a:r>
            <a:endParaRPr lang="zh-CN" altLang="en-US" sz="3200" b="1" dirty="0">
              <a:solidFill>
                <a:prstClr val="black"/>
              </a:solidFill>
              <a:effectLst>
                <a:outerShdw blurRad="38100" dist="38100" dir="2700000" algn="tl">
                  <a:srgbClr val="000000">
                    <a:alpha val="20000"/>
                  </a:srgbClr>
                </a:outerShdw>
              </a:effectLst>
              <a:cs typeface="+mn-ea"/>
              <a:sym typeface="+mn-lt"/>
            </a:endParaRPr>
          </a:p>
        </p:txBody>
      </p:sp>
      <p:sp>
        <p:nvSpPr>
          <p:cNvPr id="9" name="文本框 8">
            <a:extLst>
              <a:ext uri="{FF2B5EF4-FFF2-40B4-BE49-F238E27FC236}">
                <a16:creationId xmlns:a16="http://schemas.microsoft.com/office/drawing/2014/main" id="{A92A4A3F-B186-4633-B3C4-EBD531B319B1}"/>
              </a:ext>
            </a:extLst>
          </p:cNvPr>
          <p:cNvSpPr txBox="1"/>
          <p:nvPr/>
        </p:nvSpPr>
        <p:spPr>
          <a:xfrm>
            <a:off x="936850" y="3740402"/>
            <a:ext cx="4780101" cy="261354"/>
          </a:xfrm>
          <a:prstGeom prst="rect">
            <a:avLst/>
          </a:prstGeom>
          <a:noFill/>
        </p:spPr>
        <p:txBody>
          <a:bodyPr wrap="square" rtlCol="0">
            <a:spAutoFit/>
          </a:bodyPr>
          <a:lstStyle/>
          <a:p>
            <a:pPr>
              <a:lnSpc>
                <a:spcPct val="120000"/>
              </a:lnSpc>
              <a:spcBef>
                <a:spcPct val="0"/>
              </a:spcBef>
            </a:pPr>
            <a:r>
              <a:rPr lang="zh-CN" altLang="en-US" sz="1000" dirty="0">
                <a:solidFill>
                  <a:schemeClr val="bg1">
                    <a:lumMod val="50000"/>
                  </a:schemeClr>
                </a:solidFill>
                <a:cs typeface="+mn-ea"/>
                <a:sym typeface="+mn-lt"/>
              </a:rPr>
              <a:t>通过剪切粘贴的思想，对子图像级别进行操作</a:t>
            </a:r>
            <a:endParaRPr lang="zh-CN" altLang="zh-CN" sz="1000" dirty="0">
              <a:solidFill>
                <a:schemeClr val="bg1">
                  <a:lumMod val="50000"/>
                </a:schemeClr>
              </a:solidFill>
              <a:cs typeface="+mn-ea"/>
              <a:sym typeface="+mn-lt"/>
            </a:endParaRPr>
          </a:p>
        </p:txBody>
      </p:sp>
      <p:cxnSp>
        <p:nvCxnSpPr>
          <p:cNvPr id="5" name="直接连接符 4"/>
          <p:cNvCxnSpPr/>
          <p:nvPr/>
        </p:nvCxnSpPr>
        <p:spPr>
          <a:xfrm>
            <a:off x="1042416" y="2610230"/>
            <a:ext cx="548640"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761000"/>
      </p:ext>
    </p:extLst>
  </p:cSld>
  <p:clrMapOvr>
    <a:masterClrMapping/>
  </p:clrMapOvr>
  <mc:AlternateContent xmlns:mc="http://schemas.openxmlformats.org/markup-compatibility/2006" xmlns:p14="http://schemas.microsoft.com/office/powerpoint/2010/main">
    <mc:Choice Requires="p14">
      <p:transition spd="slow" p14:dur="1250" advClick="0" advTm="2000">
        <p14:flip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423"/>
                                        </p:tgtEl>
                                        <p:attrNameLst>
                                          <p:attrName>style.visibility</p:attrName>
                                        </p:attrNameLst>
                                      </p:cBhvr>
                                      <p:to>
                                        <p:strVal val="visible"/>
                                      </p:to>
                                    </p:set>
                                    <p:anim calcmode="lin" valueType="num">
                                      <p:cBhvr>
                                        <p:cTn id="10" dur="500" fill="hold"/>
                                        <p:tgtEl>
                                          <p:spTgt spid="423"/>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423"/>
                                        </p:tgtEl>
                                        <p:attrNameLst>
                                          <p:attrName>ppt_y</p:attrName>
                                        </p:attrNameLst>
                                      </p:cBhvr>
                                      <p:tavLst>
                                        <p:tav tm="0">
                                          <p:val>
                                            <p:strVal val="#ppt_y"/>
                                          </p:val>
                                        </p:tav>
                                        <p:tav tm="100000">
                                          <p:val>
                                            <p:strVal val="#ppt_y"/>
                                          </p:val>
                                        </p:tav>
                                      </p:tavLst>
                                    </p:anim>
                                    <p:anim calcmode="lin" valueType="num">
                                      <p:cBhvr>
                                        <p:cTn id="12" dur="500" fill="hold"/>
                                        <p:tgtEl>
                                          <p:spTgt spid="423"/>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42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423"/>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3"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66"/>
          <p:cNvSpPr txBox="1"/>
          <p:nvPr/>
        </p:nvSpPr>
        <p:spPr>
          <a:xfrm>
            <a:off x="1855050" y="1593171"/>
            <a:ext cx="5059949" cy="377411"/>
          </a:xfrm>
          <a:prstGeom prst="rect">
            <a:avLst/>
          </a:prstGeom>
          <a:noFill/>
        </p:spPr>
        <p:txBody>
          <a:bodyPr wrap="square" rtlCol="0">
            <a:spAutoFit/>
          </a:bodyPr>
          <a:lstStyle/>
          <a:p>
            <a:pPr algn="just">
              <a:lnSpc>
                <a:spcPct val="150000"/>
              </a:lnSpc>
            </a:pPr>
            <a:r>
              <a:rPr lang="zh-CN" altLang="en-US" sz="1400" dirty="0">
                <a:solidFill>
                  <a:schemeClr val="bg1">
                    <a:lumMod val="50000"/>
                  </a:schemeClr>
                </a:solidFill>
                <a:cs typeface="+mn-ea"/>
                <a:sym typeface="+mn-lt"/>
              </a:rPr>
              <a:t>主要思想：通过剪切粘贴的思想，对子图像级别进行操作</a:t>
            </a:r>
            <a:endParaRPr lang="zh-CN" altLang="zh-CN" sz="1400" dirty="0">
              <a:solidFill>
                <a:schemeClr val="bg1">
                  <a:lumMod val="50000"/>
                </a:schemeClr>
              </a:solidFill>
              <a:cs typeface="+mn-ea"/>
              <a:sym typeface="+mn-lt"/>
            </a:endParaRPr>
          </a:p>
        </p:txBody>
      </p:sp>
      <p:sp>
        <p:nvSpPr>
          <p:cNvPr id="52" name="MH_SubTitle_1"/>
          <p:cNvSpPr/>
          <p:nvPr>
            <p:custDataLst>
              <p:tags r:id="rId1"/>
            </p:custDataLst>
          </p:nvPr>
        </p:nvSpPr>
        <p:spPr>
          <a:xfrm>
            <a:off x="7369173" y="2282480"/>
            <a:ext cx="1949011" cy="3959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lnSpc>
                <a:spcPct val="150000"/>
              </a:lnSpc>
              <a:defRPr/>
            </a:pPr>
            <a:r>
              <a:rPr lang="zh-CN" altLang="en-US" sz="1600" b="1" dirty="0">
                <a:solidFill>
                  <a:prstClr val="white"/>
                </a:solidFill>
                <a:cs typeface="+mn-ea"/>
                <a:sym typeface="+mn-lt"/>
              </a:rPr>
              <a:t>财务风险</a:t>
            </a:r>
          </a:p>
        </p:txBody>
      </p:sp>
      <p:sp>
        <p:nvSpPr>
          <p:cNvPr id="9" name="文本框 8">
            <a:extLst>
              <a:ext uri="{FF2B5EF4-FFF2-40B4-BE49-F238E27FC236}">
                <a16:creationId xmlns:a16="http://schemas.microsoft.com/office/drawing/2014/main" id="{9B93AB08-CB71-4FDC-86E4-02FB8A6CC260}"/>
              </a:ext>
            </a:extLst>
          </p:cNvPr>
          <p:cNvSpPr txBox="1"/>
          <p:nvPr/>
        </p:nvSpPr>
        <p:spPr>
          <a:xfrm>
            <a:off x="834468" y="324501"/>
            <a:ext cx="3550557" cy="400110"/>
          </a:xfrm>
          <a:prstGeom prst="rect">
            <a:avLst/>
          </a:prstGeom>
          <a:noFill/>
        </p:spPr>
        <p:txBody>
          <a:bodyPr wrap="square" rtlCol="0">
            <a:spAutoFit/>
          </a:bodyPr>
          <a:lstStyle/>
          <a:p>
            <a:pPr defTabSz="457200"/>
            <a:r>
              <a:rPr lang="en-US" altLang="zh-CN" sz="2000" b="1" dirty="0" err="1">
                <a:solidFill>
                  <a:prstClr val="black"/>
                </a:solidFill>
                <a:cs typeface="+mn-ea"/>
                <a:sym typeface="+mn-lt"/>
              </a:rPr>
              <a:t>StyleCutMix</a:t>
            </a:r>
            <a:r>
              <a:rPr lang="zh-CN" altLang="en-US" sz="2000" b="1" dirty="0">
                <a:solidFill>
                  <a:prstClr val="black"/>
                </a:solidFill>
                <a:cs typeface="+mn-ea"/>
                <a:sym typeface="+mn-lt"/>
              </a:rPr>
              <a:t>方法</a:t>
            </a:r>
          </a:p>
        </p:txBody>
      </p:sp>
      <p:pic>
        <p:nvPicPr>
          <p:cNvPr id="8" name="图片 7">
            <a:extLst>
              <a:ext uri="{FF2B5EF4-FFF2-40B4-BE49-F238E27FC236}">
                <a16:creationId xmlns:a16="http://schemas.microsoft.com/office/drawing/2014/main" id="{FF0DD244-F1C2-4CD5-BF11-EABCE2194E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154994" y="-334408"/>
            <a:ext cx="6883748" cy="7552564"/>
          </a:xfrm>
          <a:prstGeom prst="rect">
            <a:avLst/>
          </a:prstGeom>
        </p:spPr>
      </p:pic>
      <p:pic>
        <p:nvPicPr>
          <p:cNvPr id="5" name="图片 4">
            <a:extLst>
              <a:ext uri="{FF2B5EF4-FFF2-40B4-BE49-F238E27FC236}">
                <a16:creationId xmlns:a16="http://schemas.microsoft.com/office/drawing/2014/main" id="{7ED04162-7828-4B42-956F-A43A3EB3D03C}"/>
              </a:ext>
            </a:extLst>
          </p:cNvPr>
          <p:cNvPicPr>
            <a:picLocks noChangeAspect="1"/>
          </p:cNvPicPr>
          <p:nvPr/>
        </p:nvPicPr>
        <p:blipFill>
          <a:blip r:embed="rId5"/>
          <a:stretch>
            <a:fillRect/>
          </a:stretch>
        </p:blipFill>
        <p:spPr>
          <a:xfrm>
            <a:off x="1680777" y="3798257"/>
            <a:ext cx="2804403" cy="419136"/>
          </a:xfrm>
          <a:prstGeom prst="rect">
            <a:avLst/>
          </a:prstGeom>
        </p:spPr>
      </p:pic>
      <p:pic>
        <p:nvPicPr>
          <p:cNvPr id="7" name="图片 6">
            <a:extLst>
              <a:ext uri="{FF2B5EF4-FFF2-40B4-BE49-F238E27FC236}">
                <a16:creationId xmlns:a16="http://schemas.microsoft.com/office/drawing/2014/main" id="{13420EFE-A6B2-4091-A547-65A757553E34}"/>
              </a:ext>
            </a:extLst>
          </p:cNvPr>
          <p:cNvPicPr>
            <a:picLocks noChangeAspect="1"/>
          </p:cNvPicPr>
          <p:nvPr/>
        </p:nvPicPr>
        <p:blipFill>
          <a:blip r:embed="rId6"/>
          <a:stretch>
            <a:fillRect/>
          </a:stretch>
        </p:blipFill>
        <p:spPr>
          <a:xfrm>
            <a:off x="1680777" y="4782669"/>
            <a:ext cx="2911092" cy="518205"/>
          </a:xfrm>
          <a:prstGeom prst="rect">
            <a:avLst/>
          </a:prstGeom>
        </p:spPr>
      </p:pic>
      <p:sp>
        <p:nvSpPr>
          <p:cNvPr id="12" name="TextBox 66">
            <a:extLst>
              <a:ext uri="{FF2B5EF4-FFF2-40B4-BE49-F238E27FC236}">
                <a16:creationId xmlns:a16="http://schemas.microsoft.com/office/drawing/2014/main" id="{8A74A0CA-DBDF-4C4A-A2A0-FB30771D80F2}"/>
              </a:ext>
            </a:extLst>
          </p:cNvPr>
          <p:cNvSpPr txBox="1"/>
          <p:nvPr/>
        </p:nvSpPr>
        <p:spPr>
          <a:xfrm>
            <a:off x="4871577" y="3796737"/>
            <a:ext cx="6040390" cy="377411"/>
          </a:xfrm>
          <a:prstGeom prst="rect">
            <a:avLst/>
          </a:prstGeom>
          <a:noFill/>
        </p:spPr>
        <p:txBody>
          <a:bodyPr wrap="square" rtlCol="0">
            <a:spAutoFit/>
          </a:bodyPr>
          <a:lstStyle/>
          <a:p>
            <a:pPr algn="just">
              <a:lnSpc>
                <a:spcPct val="150000"/>
              </a:lnSpc>
            </a:pPr>
            <a:r>
              <a:rPr lang="zh-CN" altLang="en-US" sz="1400" dirty="0">
                <a:solidFill>
                  <a:schemeClr val="bg1">
                    <a:lumMod val="50000"/>
                  </a:schemeClr>
                </a:solidFill>
                <a:cs typeface="+mn-ea"/>
                <a:sym typeface="+mn-lt"/>
              </a:rPr>
              <a:t>混合图像由内容和样式组件线性插值</a:t>
            </a:r>
            <a:endParaRPr lang="en-US" altLang="zh-CN" sz="1400" dirty="0">
              <a:solidFill>
                <a:schemeClr val="bg1">
                  <a:lumMod val="50000"/>
                </a:schemeClr>
              </a:solidFill>
              <a:cs typeface="+mn-ea"/>
              <a:sym typeface="+mn-lt"/>
            </a:endParaRPr>
          </a:p>
        </p:txBody>
      </p:sp>
      <p:sp>
        <p:nvSpPr>
          <p:cNvPr id="13" name="TextBox 66">
            <a:extLst>
              <a:ext uri="{FF2B5EF4-FFF2-40B4-BE49-F238E27FC236}">
                <a16:creationId xmlns:a16="http://schemas.microsoft.com/office/drawing/2014/main" id="{8F93D5EA-6B02-4922-8FA2-1AF71ABDC1FE}"/>
              </a:ext>
            </a:extLst>
          </p:cNvPr>
          <p:cNvSpPr txBox="1"/>
          <p:nvPr/>
        </p:nvSpPr>
        <p:spPr>
          <a:xfrm>
            <a:off x="4871577" y="4691483"/>
            <a:ext cx="4086844" cy="700576"/>
          </a:xfrm>
          <a:prstGeom prst="rect">
            <a:avLst/>
          </a:prstGeom>
          <a:noFill/>
        </p:spPr>
        <p:txBody>
          <a:bodyPr wrap="square" rtlCol="0">
            <a:spAutoFit/>
          </a:bodyPr>
          <a:lstStyle/>
          <a:p>
            <a:pPr algn="just">
              <a:lnSpc>
                <a:spcPct val="150000"/>
              </a:lnSpc>
            </a:pPr>
            <a:r>
              <a:rPr lang="zh-CN" altLang="en-US" sz="1400" dirty="0">
                <a:solidFill>
                  <a:schemeClr val="bg1">
                    <a:lumMod val="50000"/>
                  </a:schemeClr>
                </a:solidFill>
                <a:cs typeface="+mn-ea"/>
                <a:sym typeface="+mn-lt"/>
              </a:rPr>
              <a:t>图像的标签由参数</a:t>
            </a:r>
            <a:r>
              <a:rPr lang="en-US" altLang="zh-CN" sz="1400" dirty="0">
                <a:solidFill>
                  <a:schemeClr val="bg1">
                    <a:lumMod val="50000"/>
                  </a:schemeClr>
                </a:solidFill>
                <a:cs typeface="+mn-ea"/>
                <a:sym typeface="+mn-lt"/>
              </a:rPr>
              <a:t>r</a:t>
            </a:r>
            <a:r>
              <a:rPr lang="zh-CN" altLang="en-US" sz="1400" dirty="0">
                <a:solidFill>
                  <a:schemeClr val="bg1">
                    <a:lumMod val="50000"/>
                  </a:schemeClr>
                </a:solidFill>
                <a:cs typeface="+mn-ea"/>
                <a:sym typeface="+mn-lt"/>
              </a:rPr>
              <a:t>和两个符合</a:t>
            </a:r>
            <a:r>
              <a:rPr lang="en-US" altLang="zh-CN" sz="1400" dirty="0">
                <a:solidFill>
                  <a:schemeClr val="bg1">
                    <a:lumMod val="50000"/>
                  </a:schemeClr>
                </a:solidFill>
                <a:cs typeface="+mn-ea"/>
                <a:sym typeface="+mn-lt"/>
              </a:rPr>
              <a:t>beta</a:t>
            </a:r>
            <a:r>
              <a:rPr lang="zh-CN" altLang="en-US" sz="1400" dirty="0">
                <a:solidFill>
                  <a:schemeClr val="bg1">
                    <a:lumMod val="50000"/>
                  </a:schemeClr>
                </a:solidFill>
                <a:cs typeface="+mn-ea"/>
                <a:sym typeface="+mn-lt"/>
              </a:rPr>
              <a:t>分布的随机参数决定，其中</a:t>
            </a:r>
            <a:r>
              <a:rPr lang="el-GR" altLang="zh-CN" sz="1400" dirty="0">
                <a:solidFill>
                  <a:schemeClr val="bg1">
                    <a:lumMod val="50000"/>
                  </a:schemeClr>
                </a:solidFill>
                <a:cs typeface="+mn-ea"/>
                <a:sym typeface="+mn-lt"/>
              </a:rPr>
              <a:t>λ</a:t>
            </a:r>
            <a:r>
              <a:rPr lang="zh-CN" altLang="en-US" sz="1400" dirty="0">
                <a:solidFill>
                  <a:schemeClr val="bg1">
                    <a:lumMod val="50000"/>
                  </a:schemeClr>
                </a:solidFill>
                <a:cs typeface="+mn-ea"/>
                <a:sym typeface="+mn-lt"/>
              </a:rPr>
              <a:t>为边界框面积</a:t>
            </a:r>
            <a:endParaRPr lang="en-US" altLang="zh-CN" sz="1400" dirty="0">
              <a:solidFill>
                <a:schemeClr val="bg1">
                  <a:lumMod val="50000"/>
                </a:schemeClr>
              </a:solidFill>
              <a:cs typeface="+mn-ea"/>
              <a:sym typeface="+mn-lt"/>
            </a:endParaRPr>
          </a:p>
        </p:txBody>
      </p:sp>
      <p:sp>
        <p:nvSpPr>
          <p:cNvPr id="14" name="TextBox 66">
            <a:extLst>
              <a:ext uri="{FF2B5EF4-FFF2-40B4-BE49-F238E27FC236}">
                <a16:creationId xmlns:a16="http://schemas.microsoft.com/office/drawing/2014/main" id="{39C2848B-BB21-4A96-B19D-3081F512A6A6}"/>
              </a:ext>
            </a:extLst>
          </p:cNvPr>
          <p:cNvSpPr txBox="1"/>
          <p:nvPr/>
        </p:nvSpPr>
        <p:spPr>
          <a:xfrm>
            <a:off x="1855050" y="2263228"/>
            <a:ext cx="6966380" cy="377411"/>
          </a:xfrm>
          <a:prstGeom prst="rect">
            <a:avLst/>
          </a:prstGeom>
          <a:noFill/>
        </p:spPr>
        <p:txBody>
          <a:bodyPr wrap="square" rtlCol="0">
            <a:spAutoFit/>
          </a:bodyPr>
          <a:lstStyle/>
          <a:p>
            <a:pPr algn="just">
              <a:lnSpc>
                <a:spcPct val="150000"/>
              </a:lnSpc>
            </a:pPr>
            <a:r>
              <a:rPr lang="zh-CN" altLang="en-US" sz="1400" dirty="0">
                <a:solidFill>
                  <a:schemeClr val="bg1">
                    <a:lumMod val="50000"/>
                  </a:schemeClr>
                </a:solidFill>
                <a:cs typeface="+mn-ea"/>
                <a:sym typeface="+mn-lt"/>
              </a:rPr>
              <a:t>定义一个边界框，在框内用</a:t>
            </a:r>
            <a:r>
              <a:rPr lang="en-US" altLang="zh-CN" sz="1400" dirty="0">
                <a:solidFill>
                  <a:schemeClr val="bg1">
                    <a:lumMod val="50000"/>
                  </a:schemeClr>
                </a:solidFill>
                <a:cs typeface="+mn-ea"/>
                <a:sym typeface="+mn-lt"/>
              </a:rPr>
              <a:t>x1</a:t>
            </a:r>
            <a:r>
              <a:rPr lang="zh-CN" altLang="en-US" sz="1400" dirty="0">
                <a:solidFill>
                  <a:schemeClr val="bg1">
                    <a:lumMod val="50000"/>
                  </a:schemeClr>
                </a:solidFill>
                <a:cs typeface="+mn-ea"/>
                <a:sym typeface="+mn-lt"/>
              </a:rPr>
              <a:t>填充图像，在框外用</a:t>
            </a:r>
            <a:r>
              <a:rPr lang="en-US" altLang="zh-CN" sz="1400" dirty="0">
                <a:solidFill>
                  <a:schemeClr val="bg1">
                    <a:lumMod val="50000"/>
                  </a:schemeClr>
                </a:solidFill>
                <a:cs typeface="+mn-ea"/>
                <a:sym typeface="+mn-lt"/>
              </a:rPr>
              <a:t>x2</a:t>
            </a:r>
            <a:r>
              <a:rPr lang="zh-CN" altLang="en-US" sz="1400" dirty="0">
                <a:solidFill>
                  <a:schemeClr val="bg1">
                    <a:lumMod val="50000"/>
                  </a:schemeClr>
                </a:solidFill>
                <a:cs typeface="+mn-ea"/>
                <a:sym typeface="+mn-lt"/>
              </a:rPr>
              <a:t>填充图像来创建一个混合图像</a:t>
            </a:r>
            <a:endParaRPr lang="zh-CN" altLang="zh-CN" sz="1400" dirty="0">
              <a:solidFill>
                <a:schemeClr val="bg1">
                  <a:lumMod val="50000"/>
                </a:schemeClr>
              </a:solidFill>
              <a:cs typeface="+mn-ea"/>
              <a:sym typeface="+mn-lt"/>
            </a:endParaRPr>
          </a:p>
        </p:txBody>
      </p:sp>
      <p:pic>
        <p:nvPicPr>
          <p:cNvPr id="11" name="图片 10">
            <a:extLst>
              <a:ext uri="{FF2B5EF4-FFF2-40B4-BE49-F238E27FC236}">
                <a16:creationId xmlns:a16="http://schemas.microsoft.com/office/drawing/2014/main" id="{AC9C0D1A-47B6-4D35-B22E-ECC2ECD86892}"/>
              </a:ext>
            </a:extLst>
          </p:cNvPr>
          <p:cNvPicPr>
            <a:picLocks noChangeAspect="1"/>
          </p:cNvPicPr>
          <p:nvPr/>
        </p:nvPicPr>
        <p:blipFill>
          <a:blip r:embed="rId7"/>
          <a:stretch>
            <a:fillRect/>
          </a:stretch>
        </p:blipFill>
        <p:spPr>
          <a:xfrm>
            <a:off x="1680777" y="2928154"/>
            <a:ext cx="2484335" cy="609653"/>
          </a:xfrm>
          <a:prstGeom prst="rect">
            <a:avLst/>
          </a:prstGeom>
        </p:spPr>
      </p:pic>
      <p:sp>
        <p:nvSpPr>
          <p:cNvPr id="17" name="TextBox 66">
            <a:extLst>
              <a:ext uri="{FF2B5EF4-FFF2-40B4-BE49-F238E27FC236}">
                <a16:creationId xmlns:a16="http://schemas.microsoft.com/office/drawing/2014/main" id="{36B85439-F812-4E60-BB23-4DD60DB58527}"/>
              </a:ext>
            </a:extLst>
          </p:cNvPr>
          <p:cNvSpPr txBox="1"/>
          <p:nvPr/>
        </p:nvSpPr>
        <p:spPr>
          <a:xfrm>
            <a:off x="4847763" y="2969268"/>
            <a:ext cx="6040390" cy="377411"/>
          </a:xfrm>
          <a:prstGeom prst="rect">
            <a:avLst/>
          </a:prstGeom>
          <a:noFill/>
        </p:spPr>
        <p:txBody>
          <a:bodyPr wrap="square" rtlCol="0">
            <a:spAutoFit/>
          </a:bodyPr>
          <a:lstStyle/>
          <a:p>
            <a:pPr algn="just">
              <a:lnSpc>
                <a:spcPct val="150000"/>
              </a:lnSpc>
            </a:pPr>
            <a:r>
              <a:rPr lang="zh-CN" altLang="en-US" sz="1400" dirty="0">
                <a:solidFill>
                  <a:schemeClr val="bg1">
                    <a:lumMod val="50000"/>
                  </a:schemeClr>
                </a:solidFill>
                <a:cs typeface="+mn-ea"/>
                <a:sym typeface="+mn-lt"/>
              </a:rPr>
              <a:t>内容和样式组件的获取</a:t>
            </a:r>
            <a:endParaRPr lang="en-US" altLang="zh-CN" sz="1400" dirty="0">
              <a:solidFill>
                <a:schemeClr val="bg1">
                  <a:lumMod val="50000"/>
                </a:schemeClr>
              </a:solidFill>
              <a:cs typeface="+mn-ea"/>
              <a:sym typeface="+mn-lt"/>
            </a:endParaRPr>
          </a:p>
        </p:txBody>
      </p:sp>
    </p:spTree>
    <p:extLst>
      <p:ext uri="{BB962C8B-B14F-4D97-AF65-F5344CB8AC3E}">
        <p14:creationId xmlns:p14="http://schemas.microsoft.com/office/powerpoint/2010/main" val="3315044722"/>
      </p:ext>
    </p:extLst>
  </p:cSld>
  <p:clrMapOvr>
    <a:masterClrMapping/>
  </p:clrMapOvr>
  <p:transition spd="slow" advClick="0" advTm="550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1"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par>
                                <p:cTn id="17" presetID="22" presetClass="entr" presetSubtype="1"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par>
                                <p:cTn id="20" presetID="22" presetClass="entr" presetSubtype="1" fill="hold" grpId="0" nodeType="withEffect">
                                  <p:stCondLst>
                                    <p:cond delay="25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2" grpId="0"/>
      <p:bldP spid="13" grpId="0"/>
      <p:bldP spid="14" grpId="0"/>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C4167293-66FC-42C1-B370-34AFFFBEB1DE"/>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项目申报"/>
</p:tagLst>
</file>

<file path=ppt/tags/tag2.xml><?xml version="1.0" encoding="utf-8"?>
<p:tagLst xmlns:a="http://schemas.openxmlformats.org/drawingml/2006/main" xmlns:r="http://schemas.openxmlformats.org/officeDocument/2006/relationships" xmlns:p="http://schemas.openxmlformats.org/presentationml/2006/main">
  <p:tag name="MH" val="20160801195634"/>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01195634"/>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01195634"/>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01195634"/>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01195634"/>
  <p:tag name="MH_LIBRARY" val="GRAPHIC"/>
  <p:tag name="MH_TYPE" val="SubTitle"/>
  <p:tag name="MH_ORDER" val="1"/>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xaip44it">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Words>
  <Application>Microsoft Office PowerPoint</Application>
  <PresentationFormat>宽屏</PresentationFormat>
  <Paragraphs>61</Paragraphs>
  <Slides>11</Slides>
  <Notes>11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11</vt:i4>
      </vt:variant>
    </vt:vector>
  </HeadingPairs>
  <TitlesOfParts>
    <vt:vector size="17" baseType="lpstr">
      <vt:lpstr>等线</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极简商业计划书</dc:title>
  <dc:creator/>
  <cp:keywords>www.1ppt.com</cp:keywords>
  <dc:description>www.1ppt.com</dc:description>
  <cp:lastModifiedBy/>
  <cp:revision>1</cp:revision>
  <dcterms:created xsi:type="dcterms:W3CDTF">2020-06-11T09:12:31Z</dcterms:created>
  <dcterms:modified xsi:type="dcterms:W3CDTF">2021-11-29T05:56:09Z</dcterms:modified>
</cp:coreProperties>
</file>