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5"/>
  </p:notesMasterIdLst>
  <p:sldIdLst>
    <p:sldId id="256" r:id="rId2"/>
    <p:sldId id="554" r:id="rId3"/>
    <p:sldId id="264" r:id="rId4"/>
    <p:sldId id="555" r:id="rId5"/>
    <p:sldId id="612" r:id="rId6"/>
    <p:sldId id="613" r:id="rId7"/>
    <p:sldId id="556" r:id="rId8"/>
    <p:sldId id="558" r:id="rId9"/>
    <p:sldId id="528" r:id="rId10"/>
    <p:sldId id="334" r:id="rId11"/>
    <p:sldId id="591" r:id="rId12"/>
    <p:sldId id="592" r:id="rId13"/>
    <p:sldId id="597" r:id="rId14"/>
    <p:sldId id="559" r:id="rId15"/>
    <p:sldId id="527" r:id="rId16"/>
    <p:sldId id="562" r:id="rId17"/>
    <p:sldId id="530" r:id="rId18"/>
    <p:sldId id="598" r:id="rId19"/>
    <p:sldId id="599" r:id="rId20"/>
    <p:sldId id="606" r:id="rId21"/>
    <p:sldId id="600" r:id="rId22"/>
    <p:sldId id="607" r:id="rId23"/>
    <p:sldId id="567" r:id="rId24"/>
    <p:sldId id="563" r:id="rId25"/>
    <p:sldId id="608" r:id="rId26"/>
    <p:sldId id="609" r:id="rId27"/>
    <p:sldId id="610" r:id="rId28"/>
    <p:sldId id="611" r:id="rId29"/>
    <p:sldId id="560" r:id="rId30"/>
    <p:sldId id="549" r:id="rId31"/>
    <p:sldId id="568" r:id="rId32"/>
    <p:sldId id="603" r:id="rId33"/>
    <p:sldId id="604" r:id="rId34"/>
    <p:sldId id="569" r:id="rId35"/>
    <p:sldId id="605" r:id="rId36"/>
    <p:sldId id="561" r:id="rId37"/>
    <p:sldId id="551" r:id="rId38"/>
    <p:sldId id="575" r:id="rId39"/>
    <p:sldId id="576" r:id="rId40"/>
    <p:sldId id="533" r:id="rId41"/>
    <p:sldId id="601" r:id="rId42"/>
    <p:sldId id="602" r:id="rId43"/>
    <p:sldId id="61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1">
          <p15:clr>
            <a:srgbClr val="A4A3A4"/>
          </p15:clr>
        </p15:guide>
        <p15:guide id="2" pos="37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9215" autoAdjust="0"/>
  </p:normalViewPr>
  <p:slideViewPr>
    <p:cSldViewPr snapToGrid="0">
      <p:cViewPr varScale="1">
        <p:scale>
          <a:sx n="81" d="100"/>
          <a:sy n="81" d="100"/>
        </p:scale>
        <p:origin x="739" y="67"/>
      </p:cViewPr>
      <p:guideLst>
        <p:guide orient="horz" pos="2201"/>
        <p:guide pos="378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7FAE1-3CDB-4B16-9900-BC826497684B}" type="datetimeFigureOut">
              <a:rPr lang="zh-CN" altLang="en-US" smtClean="0"/>
              <a:t>2022/7/16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6CE8A3-6E88-4043-A1FA-B2CB20BAFD6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11</a:t>
            </a:fld>
            <a:endParaRPr lang="zh-CN" altLang="en-US"/>
          </a:p>
        </p:txBody>
      </p:sp>
    </p:spTree>
    <p:extLst>
      <p:ext uri="{BB962C8B-B14F-4D97-AF65-F5344CB8AC3E}">
        <p14:creationId xmlns:p14="http://schemas.microsoft.com/office/powerpoint/2010/main" val="621198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实现 </a:t>
            </a:r>
            <a:r>
              <a:rPr lang="en-US" altLang="zh-CN" dirty="0"/>
              <a:t>MQTT </a:t>
            </a:r>
            <a:r>
              <a:rPr lang="zh-CN" altLang="en-US" dirty="0"/>
              <a:t>协议需要客户端和服务器端通讯完成，在通讯过程中，</a:t>
            </a:r>
            <a:r>
              <a:rPr lang="en-US" altLang="zh-CN" dirty="0"/>
              <a:t>MQTT </a:t>
            </a:r>
            <a:r>
              <a:rPr lang="zh-CN" altLang="en-US" dirty="0"/>
              <a:t>协 议中有三种身份：发布者（</a:t>
            </a:r>
            <a:r>
              <a:rPr lang="en-US" altLang="zh-CN" dirty="0"/>
              <a:t>Publish</a:t>
            </a:r>
            <a:r>
              <a:rPr lang="zh-CN" altLang="en-US" dirty="0"/>
              <a:t>）、代理（</a:t>
            </a:r>
            <a:r>
              <a:rPr lang="en-US" altLang="zh-CN" dirty="0"/>
              <a:t>Broker,</a:t>
            </a:r>
            <a:r>
              <a:rPr lang="zh-CN" altLang="en-US" dirty="0"/>
              <a:t>服务器）、订阅者（</a:t>
            </a:r>
            <a:r>
              <a:rPr lang="en-US" altLang="zh-CN" dirty="0"/>
              <a:t>Subscribe</a:t>
            </a:r>
            <a:r>
              <a:rPr lang="zh-CN" altLang="en-US" dirty="0"/>
              <a:t>）。 其中，消息的发布者和订阅者都是客户端，消息代理是服务器，消息发布者可以 同时是订阅者。</a:t>
            </a:r>
            <a:endParaRPr lang="en-US" altLang="zh-CN" dirty="0"/>
          </a:p>
          <a:p>
            <a:r>
              <a:rPr lang="en-US" altLang="zh-CN" dirty="0"/>
              <a:t>MQTT </a:t>
            </a:r>
            <a:r>
              <a:rPr lang="zh-CN" altLang="en-US" dirty="0"/>
              <a:t>传输的消息分为：主题（</a:t>
            </a:r>
            <a:r>
              <a:rPr lang="en-US" altLang="zh-CN" dirty="0"/>
              <a:t>Topic</a:t>
            </a:r>
            <a:r>
              <a:rPr lang="zh-CN" altLang="en-US" dirty="0"/>
              <a:t>）和负载（</a:t>
            </a:r>
            <a:r>
              <a:rPr lang="en-US" altLang="zh-CN" dirty="0"/>
              <a:t>payload</a:t>
            </a:r>
            <a:r>
              <a:rPr lang="zh-CN" altLang="en-US" dirty="0"/>
              <a:t>）两部分： （</a:t>
            </a:r>
            <a:r>
              <a:rPr lang="en-US" altLang="zh-CN" dirty="0"/>
              <a:t>1</a:t>
            </a:r>
            <a:r>
              <a:rPr lang="zh-CN" altLang="en-US" dirty="0"/>
              <a:t>）</a:t>
            </a:r>
            <a:r>
              <a:rPr lang="en-US" altLang="zh-CN" dirty="0"/>
              <a:t>Topic</a:t>
            </a:r>
            <a:r>
              <a:rPr lang="zh-CN" altLang="en-US" dirty="0"/>
              <a:t>，可以理解为消息的类型，订阅者订阅（</a:t>
            </a:r>
            <a:r>
              <a:rPr lang="en-US" altLang="zh-CN" dirty="0"/>
              <a:t>Subscribe</a:t>
            </a:r>
            <a:r>
              <a:rPr lang="zh-CN" altLang="en-US" dirty="0"/>
              <a:t>）后，就会收到 该主题的消息内容（</a:t>
            </a:r>
            <a:r>
              <a:rPr lang="en-US" altLang="zh-CN" dirty="0"/>
              <a:t>payload</a:t>
            </a:r>
            <a:r>
              <a:rPr lang="zh-CN" altLang="en-US" dirty="0"/>
              <a:t>）； （</a:t>
            </a:r>
            <a:r>
              <a:rPr lang="en-US" altLang="zh-CN" dirty="0"/>
              <a:t>2</a:t>
            </a:r>
            <a:r>
              <a:rPr lang="zh-CN" altLang="en-US" dirty="0"/>
              <a:t>）</a:t>
            </a:r>
            <a:r>
              <a:rPr lang="en-US" altLang="zh-CN" dirty="0"/>
              <a:t>Payload</a:t>
            </a:r>
            <a:r>
              <a:rPr lang="zh-CN" altLang="en-US" dirty="0"/>
              <a:t>，可以理解为消息的内容，是指订阅者具体要使用的内容</a:t>
            </a:r>
            <a:endParaRPr lang="en-US" altLang="zh-CN" sz="1200" b="1" dirty="0">
              <a:solidFill>
                <a:srgbClr val="0406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12</a:t>
            </a:fld>
            <a:endParaRPr lang="en-US" dirty="0"/>
          </a:p>
        </p:txBody>
      </p:sp>
    </p:spTree>
    <p:extLst>
      <p:ext uri="{BB962C8B-B14F-4D97-AF65-F5344CB8AC3E}">
        <p14:creationId xmlns:p14="http://schemas.microsoft.com/office/powerpoint/2010/main" val="157198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Microsoft YaHei" panose="020B0503020204020204" pitchFamily="34" charset="-122"/>
              </a:rPr>
              <a:t>耦合是指两个或两个以上的体系或两种运动形式间通过相互作用而彼此影响以至联合起来的现象。</a:t>
            </a: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解耦就是用数学方法将两种运动分离开来处理问题，常用解耦方法就是忽略或简化对所研究问题影响较小的一种运动，只分析主要的运动</a:t>
            </a:r>
          </a:p>
          <a:p>
            <a:endParaRPr lang="en-US" altLang="zh-CN" sz="1200" b="1" dirty="0">
              <a:solidFill>
                <a:srgbClr val="0406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13</a:t>
            </a:fld>
            <a:endParaRPr lang="en-US" dirty="0"/>
          </a:p>
        </p:txBody>
      </p:sp>
    </p:spTree>
    <p:extLst>
      <p:ext uri="{BB962C8B-B14F-4D97-AF65-F5344CB8AC3E}">
        <p14:creationId xmlns:p14="http://schemas.microsoft.com/office/powerpoint/2010/main" val="1943840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14</a:t>
            </a:fld>
            <a:endParaRPr lang="zh-CN" altLang="en-US"/>
          </a:p>
        </p:txBody>
      </p:sp>
    </p:spTree>
    <p:extLst>
      <p:ext uri="{BB962C8B-B14F-4D97-AF65-F5344CB8AC3E}">
        <p14:creationId xmlns:p14="http://schemas.microsoft.com/office/powerpoint/2010/main" val="3696078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首先提出一种威胁模型</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三个可能的缺陷可能导致这种攻击。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MQTT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代理不需要密码。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(ii)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凭证硬编码在移动应用程序或设备固件中，可以轻松提取。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(iii)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凭证来自硬编码和随机信息，对手可以使用这些信息进行重放。</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由</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个模块组成</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16</a:t>
            </a:fld>
            <a:endParaRPr lang="zh-CN" altLang="en-US"/>
          </a:p>
        </p:txBody>
      </p:sp>
    </p:spTree>
    <p:extLst>
      <p:ext uri="{BB962C8B-B14F-4D97-AF65-F5344CB8AC3E}">
        <p14:creationId xmlns:p14="http://schemas.microsoft.com/office/powerpoint/2010/main" val="1621897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2800" b="0" i="0" dirty="0">
                <a:effectLst/>
                <a:latin typeface="Microsoft YaHei" panose="020B0503020204020204" pitchFamily="34" charset="-122"/>
                <a:ea typeface="Microsoft YaHei" panose="020B0503020204020204" pitchFamily="34" charset="-122"/>
              </a:rPr>
              <a:t>由于面向客户端的 </a:t>
            </a:r>
            <a:r>
              <a:rPr lang="en-US" altLang="zh-CN" sz="2800" b="0" i="0" dirty="0">
                <a:effectLst/>
                <a:latin typeface="Microsoft YaHei" panose="020B0503020204020204" pitchFamily="34" charset="-122"/>
                <a:ea typeface="Microsoft YaHei" panose="020B0503020204020204" pitchFamily="34" charset="-122"/>
              </a:rPr>
              <a:t>fuzzing</a:t>
            </a:r>
            <a:r>
              <a:rPr lang="zh-CN" altLang="en-US" sz="2800" b="0" i="0" dirty="0">
                <a:effectLst/>
                <a:latin typeface="Microsoft YaHei" panose="020B0503020204020204" pitchFamily="34" charset="-122"/>
                <a:ea typeface="Microsoft YaHei" panose="020B0503020204020204" pitchFamily="34" charset="-122"/>
              </a:rPr>
              <a:t>，无法通过检测目标端口是否打开来监控崩溃。 然而，控制影子代理使我们可以通过监控设备和影子代理之间的 </a:t>
            </a:r>
            <a:r>
              <a:rPr lang="en-US" altLang="zh-CN" sz="2800" b="0" i="0" dirty="0">
                <a:effectLst/>
                <a:latin typeface="Microsoft YaHei" panose="020B0503020204020204" pitchFamily="34" charset="-122"/>
                <a:ea typeface="Microsoft YaHei" panose="020B0503020204020204" pitchFamily="34" charset="-122"/>
              </a:rPr>
              <a:t>TCP </a:t>
            </a:r>
            <a:r>
              <a:rPr lang="zh-CN" altLang="en-US" sz="2800" b="0" i="0" dirty="0">
                <a:effectLst/>
                <a:latin typeface="Microsoft YaHei" panose="020B0503020204020204" pitchFamily="34" charset="-122"/>
                <a:ea typeface="Microsoft YaHei" panose="020B0503020204020204" pitchFamily="34" charset="-122"/>
              </a:rPr>
              <a:t>连接状态来检测崩溃。 通常，订阅会话不会终止，直到程序崩溃或设备关闭。 发生崩溃时，订阅者会向代理发送带有 </a:t>
            </a:r>
            <a:r>
              <a:rPr lang="en-US" altLang="zh-CN" sz="2800" b="0" i="0" dirty="0">
                <a:effectLst/>
                <a:latin typeface="Microsoft YaHei" panose="020B0503020204020204" pitchFamily="34" charset="-122"/>
                <a:ea typeface="Microsoft YaHei" panose="020B0503020204020204" pitchFamily="34" charset="-122"/>
              </a:rPr>
              <a:t>RST </a:t>
            </a:r>
            <a:r>
              <a:rPr lang="zh-CN" altLang="en-US" sz="2800" b="0" i="0" dirty="0">
                <a:effectLst/>
                <a:latin typeface="Microsoft YaHei" panose="020B0503020204020204" pitchFamily="34" charset="-122"/>
                <a:ea typeface="Microsoft YaHei" panose="020B0503020204020204" pitchFamily="34" charset="-122"/>
              </a:rPr>
              <a:t>或 </a:t>
            </a:r>
            <a:r>
              <a:rPr lang="en-US" altLang="zh-CN" sz="2800" b="0" i="0" dirty="0">
                <a:effectLst/>
                <a:latin typeface="Microsoft YaHei" panose="020B0503020204020204" pitchFamily="34" charset="-122"/>
                <a:ea typeface="Microsoft YaHei" panose="020B0503020204020204" pitchFamily="34" charset="-122"/>
              </a:rPr>
              <a:t>FIN </a:t>
            </a:r>
            <a:r>
              <a:rPr lang="zh-CN" altLang="en-US" sz="2800" b="0" i="0" dirty="0">
                <a:effectLst/>
                <a:latin typeface="Microsoft YaHei" panose="020B0503020204020204" pitchFamily="34" charset="-122"/>
                <a:ea typeface="Microsoft YaHei" panose="020B0503020204020204" pitchFamily="34" charset="-122"/>
              </a:rPr>
              <a:t>标志的 </a:t>
            </a:r>
            <a:r>
              <a:rPr lang="en-US" altLang="zh-CN" sz="2800" b="0" i="0" dirty="0">
                <a:effectLst/>
                <a:latin typeface="Microsoft YaHei" panose="020B0503020204020204" pitchFamily="34" charset="-122"/>
                <a:ea typeface="Microsoft YaHei" panose="020B0503020204020204" pitchFamily="34" charset="-122"/>
              </a:rPr>
              <a:t>TCP </a:t>
            </a:r>
            <a:r>
              <a:rPr lang="zh-CN" altLang="en-US" sz="2800" b="0" i="0" dirty="0">
                <a:effectLst/>
                <a:latin typeface="Microsoft YaHei" panose="020B0503020204020204" pitchFamily="34" charset="-122"/>
                <a:ea typeface="Microsoft YaHei" panose="020B0503020204020204" pitchFamily="34" charset="-122"/>
              </a:rPr>
              <a:t>数据包以终止 </a:t>
            </a:r>
            <a:r>
              <a:rPr lang="en-US" altLang="zh-CN" sz="2800" b="0" i="0" dirty="0">
                <a:effectLst/>
                <a:latin typeface="Microsoft YaHei" panose="020B0503020204020204" pitchFamily="34" charset="-122"/>
                <a:ea typeface="Microsoft YaHei" panose="020B0503020204020204" pitchFamily="34" charset="-122"/>
              </a:rPr>
              <a:t>TCP </a:t>
            </a:r>
            <a:r>
              <a:rPr lang="zh-CN" altLang="en-US" sz="2800" b="0" i="0" dirty="0">
                <a:effectLst/>
                <a:latin typeface="Microsoft YaHei" panose="020B0503020204020204" pitchFamily="34" charset="-122"/>
                <a:ea typeface="Microsoft YaHei" panose="020B0503020204020204" pitchFamily="34" charset="-122"/>
              </a:rPr>
              <a:t>连接。 这种类型的 </a:t>
            </a:r>
            <a:r>
              <a:rPr lang="en-US" altLang="zh-CN" sz="2800" b="0" i="0" dirty="0">
                <a:effectLst/>
                <a:latin typeface="Microsoft YaHei" panose="020B0503020204020204" pitchFamily="34" charset="-122"/>
                <a:ea typeface="Microsoft YaHei" panose="020B0503020204020204" pitchFamily="34" charset="-122"/>
              </a:rPr>
              <a:t>TCP </a:t>
            </a:r>
            <a:r>
              <a:rPr lang="zh-CN" altLang="en-US" sz="2800" b="0" i="0" dirty="0">
                <a:effectLst/>
                <a:latin typeface="Microsoft YaHei" panose="020B0503020204020204" pitchFamily="34" charset="-122"/>
                <a:ea typeface="Microsoft YaHei" panose="020B0503020204020204" pitchFamily="34" charset="-122"/>
              </a:rPr>
              <a:t>包在应用层不包含任何有效载荷，这是订阅者的异常行为，因为每个 </a:t>
            </a:r>
            <a:r>
              <a:rPr lang="en-US" altLang="zh-CN" sz="2800" b="0" i="0" dirty="0">
                <a:effectLst/>
                <a:latin typeface="Microsoft YaHei" panose="020B0503020204020204" pitchFamily="34" charset="-122"/>
                <a:ea typeface="Microsoft YaHei" panose="020B0503020204020204" pitchFamily="34" charset="-122"/>
              </a:rPr>
              <a:t>MQTT </a:t>
            </a:r>
            <a:r>
              <a:rPr lang="zh-CN" altLang="en-US" sz="2800" b="0" i="0" dirty="0">
                <a:effectLst/>
                <a:latin typeface="Microsoft YaHei" panose="020B0503020204020204" pitchFamily="34" charset="-122"/>
                <a:ea typeface="Microsoft YaHei" panose="020B0503020204020204" pitchFamily="34" charset="-122"/>
              </a:rPr>
              <a:t>控制包必须包含至少 </a:t>
            </a:r>
            <a:r>
              <a:rPr lang="en-US" altLang="zh-CN" sz="2800" b="0" i="0" dirty="0">
                <a:effectLst/>
                <a:latin typeface="Microsoft YaHei" panose="020B0503020204020204" pitchFamily="34" charset="-122"/>
                <a:ea typeface="Microsoft YaHei" panose="020B0503020204020204" pitchFamily="34" charset="-122"/>
              </a:rPr>
              <a:t>2 </a:t>
            </a:r>
            <a:r>
              <a:rPr lang="zh-CN" altLang="en-US" sz="2800" b="0" i="0" dirty="0">
                <a:effectLst/>
                <a:latin typeface="Microsoft YaHei" panose="020B0503020204020204" pitchFamily="34" charset="-122"/>
                <a:ea typeface="Microsoft YaHei" panose="020B0503020204020204" pitchFamily="34" charset="-122"/>
              </a:rPr>
              <a:t>个字节的固定头。 因此，影子代理通过主动监控接收到的 </a:t>
            </a:r>
            <a:r>
              <a:rPr lang="en-US" altLang="zh-CN" sz="2800" b="0" i="0" dirty="0">
                <a:effectLst/>
                <a:latin typeface="Microsoft YaHei" panose="020B0503020204020204" pitchFamily="34" charset="-122"/>
                <a:ea typeface="Microsoft YaHei" panose="020B0503020204020204" pitchFamily="34" charset="-122"/>
              </a:rPr>
              <a:t>TCP </a:t>
            </a:r>
            <a:r>
              <a:rPr lang="zh-CN" altLang="en-US" sz="2800" b="0" i="0" dirty="0">
                <a:effectLst/>
                <a:latin typeface="Microsoft YaHei" panose="020B0503020204020204" pitchFamily="34" charset="-122"/>
                <a:ea typeface="Microsoft YaHei" panose="020B0503020204020204" pitchFamily="34" charset="-122"/>
              </a:rPr>
              <a:t>数据包是否具有应用层有效负载来检测崩溃。 清单 </a:t>
            </a:r>
            <a:r>
              <a:rPr lang="en-US" altLang="zh-CN" sz="2800" b="0" i="0" dirty="0">
                <a:effectLst/>
                <a:latin typeface="Microsoft YaHei" panose="020B0503020204020204" pitchFamily="34" charset="-122"/>
                <a:ea typeface="Microsoft YaHei" panose="020B0503020204020204" pitchFamily="34" charset="-122"/>
              </a:rPr>
              <a:t>1 </a:t>
            </a:r>
            <a:r>
              <a:rPr lang="zh-CN" altLang="en-US" sz="2800" b="0" i="0" dirty="0">
                <a:effectLst/>
                <a:latin typeface="Microsoft YaHei" panose="020B0503020204020204" pitchFamily="34" charset="-122"/>
                <a:ea typeface="Microsoft YaHei" panose="020B0503020204020204" pitchFamily="34" charset="-122"/>
              </a:rPr>
              <a:t>是在影子代理上检测客户端崩溃的伪代码。 影子代理监控每次从 </a:t>
            </a:r>
            <a:r>
              <a:rPr lang="en-US" altLang="zh-CN" sz="2800" b="0" i="0" dirty="0">
                <a:effectLst/>
                <a:latin typeface="Microsoft YaHei" panose="020B0503020204020204" pitchFamily="34" charset="-122"/>
                <a:ea typeface="Microsoft YaHei" panose="020B0503020204020204" pitchFamily="34" charset="-122"/>
              </a:rPr>
              <a:t>MQTT </a:t>
            </a:r>
            <a:r>
              <a:rPr lang="zh-CN" altLang="en-US" sz="2800" b="0" i="0" dirty="0">
                <a:effectLst/>
                <a:latin typeface="Microsoft YaHei" panose="020B0503020204020204" pitchFamily="34" charset="-122"/>
                <a:ea typeface="Microsoft YaHei" panose="020B0503020204020204" pitchFamily="34" charset="-122"/>
              </a:rPr>
              <a:t>控制数据包的第一个字节读取的数据长度。 如果读取长度为零，则影子代理确定它已检测到崩溃。</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18</a:t>
            </a:fld>
            <a:endParaRPr lang="zh-CN" altLang="en-US"/>
          </a:p>
        </p:txBody>
      </p:sp>
    </p:spTree>
    <p:extLst>
      <p:ext uri="{BB962C8B-B14F-4D97-AF65-F5344CB8AC3E}">
        <p14:creationId xmlns:p14="http://schemas.microsoft.com/office/powerpoint/2010/main" val="2877391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19</a:t>
            </a:fld>
            <a:endParaRPr lang="zh-CN" altLang="en-US"/>
          </a:p>
        </p:txBody>
      </p:sp>
    </p:spTree>
    <p:extLst>
      <p:ext uri="{BB962C8B-B14F-4D97-AF65-F5344CB8AC3E}">
        <p14:creationId xmlns:p14="http://schemas.microsoft.com/office/powerpoint/2010/main" val="2010944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94E52"/>
                </a:solidFill>
                <a:effectLst/>
                <a:latin typeface="-apple-system"/>
              </a:rPr>
              <a:t>清华大学网络科学与网络空间研究所的博士后研究员</a:t>
            </a:r>
            <a:endParaRPr lang="en-US" altLang="zh-CN" sz="1200" b="1" dirty="0">
              <a:solidFill>
                <a:srgbClr val="0406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extLst>
      <p:ext uri="{BB962C8B-B14F-4D97-AF65-F5344CB8AC3E}">
        <p14:creationId xmlns:p14="http://schemas.microsoft.com/office/powerpoint/2010/main" val="157198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20</a:t>
            </a:fld>
            <a:endParaRPr lang="zh-CN" altLang="en-US"/>
          </a:p>
        </p:txBody>
      </p:sp>
    </p:spTree>
    <p:extLst>
      <p:ext uri="{BB962C8B-B14F-4D97-AF65-F5344CB8AC3E}">
        <p14:creationId xmlns:p14="http://schemas.microsoft.com/office/powerpoint/2010/main" val="820405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21</a:t>
            </a:fld>
            <a:endParaRPr lang="zh-CN" altLang="en-US"/>
          </a:p>
        </p:txBody>
      </p:sp>
    </p:spTree>
    <p:extLst>
      <p:ext uri="{BB962C8B-B14F-4D97-AF65-F5344CB8AC3E}">
        <p14:creationId xmlns:p14="http://schemas.microsoft.com/office/powerpoint/2010/main" val="2706411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22</a:t>
            </a:fld>
            <a:endParaRPr lang="zh-CN" altLang="en-US"/>
          </a:p>
        </p:txBody>
      </p:sp>
    </p:spTree>
    <p:extLst>
      <p:ext uri="{BB962C8B-B14F-4D97-AF65-F5344CB8AC3E}">
        <p14:creationId xmlns:p14="http://schemas.microsoft.com/office/powerpoint/2010/main" val="1910592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23</a:t>
            </a:fld>
            <a:endParaRPr lang="zh-CN" altLang="en-US"/>
          </a:p>
        </p:txBody>
      </p:sp>
    </p:spTree>
    <p:extLst>
      <p:ext uri="{BB962C8B-B14F-4D97-AF65-F5344CB8AC3E}">
        <p14:creationId xmlns:p14="http://schemas.microsoft.com/office/powerpoint/2010/main" val="3600172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脚本首先定位调用者函数（第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行和第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行）以在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Android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应用程序中搜索硬编码的用户名（第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行和第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行）。因为变量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v3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用于存储与用户名相关的参数，所以脚本会跟踪从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v3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到其数据源的数据流，即常量字符串“用户名”。</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24</a:t>
            </a:fld>
            <a:endParaRPr lang="zh-CN" altLang="en-US"/>
          </a:p>
        </p:txBody>
      </p:sp>
    </p:spTree>
    <p:extLst>
      <p:ext uri="{BB962C8B-B14F-4D97-AF65-F5344CB8AC3E}">
        <p14:creationId xmlns:p14="http://schemas.microsoft.com/office/powerpoint/2010/main" val="18668640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脚本首先定位调用者函数（第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行和第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行）以在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Android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应用程序中搜索硬编码的用户名（第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行和第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行）。因为变量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v3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用于存储与用户名相关的参数，所以脚本会跟踪从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v3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到其数据源的数据流，即常量字符串“用户名”。</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25</a:t>
            </a:fld>
            <a:endParaRPr lang="zh-CN" altLang="en-US"/>
          </a:p>
        </p:txBody>
      </p:sp>
    </p:spTree>
    <p:extLst>
      <p:ext uri="{BB962C8B-B14F-4D97-AF65-F5344CB8AC3E}">
        <p14:creationId xmlns:p14="http://schemas.microsoft.com/office/powerpoint/2010/main" val="3994872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脚本首先定位调用者函数（第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行和第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行）以在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Android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应用程序中搜索硬编码的用户名（第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行和第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行）。因为变量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v3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用于存储与用户名相关的参数，所以脚本会跟踪从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v3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到其数据源的数据流，即常量字符串“用户名”。</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26</a:t>
            </a:fld>
            <a:endParaRPr lang="zh-CN" altLang="en-US"/>
          </a:p>
        </p:txBody>
      </p:sp>
    </p:spTree>
    <p:extLst>
      <p:ext uri="{BB962C8B-B14F-4D97-AF65-F5344CB8AC3E}">
        <p14:creationId xmlns:p14="http://schemas.microsoft.com/office/powerpoint/2010/main" val="523332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27</a:t>
            </a:fld>
            <a:endParaRPr lang="zh-CN" altLang="en-US"/>
          </a:p>
        </p:txBody>
      </p:sp>
    </p:spTree>
    <p:extLst>
      <p:ext uri="{BB962C8B-B14F-4D97-AF65-F5344CB8AC3E}">
        <p14:creationId xmlns:p14="http://schemas.microsoft.com/office/powerpoint/2010/main" val="3123839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与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COTOPAXI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不同，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BOOFUZZ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需要手动创建的模板来指导模糊测试过程。 由于这个工具不直接支持面向客户端的测试，我们结合影子代理来辅助实验。</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28</a:t>
            </a:fld>
            <a:endParaRPr lang="zh-CN" altLang="en-US"/>
          </a:p>
        </p:txBody>
      </p:sp>
    </p:spTree>
    <p:extLst>
      <p:ext uri="{BB962C8B-B14F-4D97-AF65-F5344CB8AC3E}">
        <p14:creationId xmlns:p14="http://schemas.microsoft.com/office/powerpoint/2010/main" val="3356638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29</a:t>
            </a:fld>
            <a:endParaRPr lang="zh-CN" altLang="en-US"/>
          </a:p>
        </p:txBody>
      </p:sp>
    </p:spTree>
    <p:extLst>
      <p:ext uri="{BB962C8B-B14F-4D97-AF65-F5344CB8AC3E}">
        <p14:creationId xmlns:p14="http://schemas.microsoft.com/office/powerpoint/2010/main" val="3582316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en-US" altLang="zh-CN" b="0" i="0" dirty="0">
                <a:solidFill>
                  <a:srgbClr val="494E52"/>
                </a:solidFill>
                <a:effectLst/>
                <a:latin typeface="-apple-system"/>
              </a:rPr>
              <a:t>2019 - </a:t>
            </a:r>
            <a:r>
              <a:rPr lang="zh-CN" altLang="en-US" b="0" i="0" dirty="0">
                <a:solidFill>
                  <a:srgbClr val="494E52"/>
                </a:solidFill>
                <a:effectLst/>
                <a:latin typeface="-apple-system"/>
              </a:rPr>
              <a:t>至今</a:t>
            </a:r>
            <a:r>
              <a:rPr lang="en-US" altLang="zh-CN" b="0" i="0" dirty="0">
                <a:solidFill>
                  <a:srgbClr val="494E52"/>
                </a:solidFill>
                <a:effectLst/>
                <a:latin typeface="-apple-system"/>
              </a:rPr>
              <a:t>: </a:t>
            </a:r>
            <a:r>
              <a:rPr lang="zh-CN" altLang="en-US" b="0" i="0" dirty="0">
                <a:solidFill>
                  <a:srgbClr val="494E52"/>
                </a:solidFill>
                <a:effectLst/>
                <a:latin typeface="-apple-system"/>
              </a:rPr>
              <a:t>清华大学，网络科学与网络空间研究院，硕士生（网络空间安全）</a:t>
            </a: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en-US" altLang="zh-CN" sz="1800" dirty="0">
              <a:effectLst/>
              <a:highlight>
                <a:srgbClr val="FFFF00"/>
              </a:highlight>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31</a:t>
            </a:fld>
            <a:endParaRPr lang="zh-CN" altLang="en-US"/>
          </a:p>
        </p:txBody>
      </p:sp>
    </p:spTree>
    <p:extLst>
      <p:ext uri="{BB962C8B-B14F-4D97-AF65-F5344CB8AC3E}">
        <p14:creationId xmlns:p14="http://schemas.microsoft.com/office/powerpoint/2010/main" val="36594858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800" dirty="0">
                <a:effectLst/>
                <a:highlight>
                  <a:srgbClr val="FFFF00"/>
                </a:highlight>
                <a:ea typeface="Microsoft YaHei" panose="020B0503020204020204" pitchFamily="34" charset="-122"/>
              </a:rPr>
              <a:t>我们在 </a:t>
            </a:r>
            <a:r>
              <a:rPr lang="en-US" altLang="zh-CN" sz="1800" dirty="0">
                <a:effectLst/>
                <a:highlight>
                  <a:srgbClr val="FFFF00"/>
                </a:highlight>
                <a:ea typeface="Microsoft YaHei" panose="020B0503020204020204" pitchFamily="34" charset="-122"/>
              </a:rPr>
              <a:t>COTOPAXI v.1.7.0</a:t>
            </a:r>
            <a:r>
              <a:rPr lang="zh-CN" altLang="en-US" sz="1800" dirty="0">
                <a:effectLst/>
                <a:highlight>
                  <a:srgbClr val="FFFF00"/>
                </a:highlight>
                <a:ea typeface="Microsoft YaHei" panose="020B0503020204020204" pitchFamily="34" charset="-122"/>
              </a:rPr>
              <a:t>（提交前的最新版本）上进行了实验，并使用 </a:t>
            </a:r>
            <a:r>
              <a:rPr lang="en-US" altLang="zh-CN" sz="1800" dirty="0">
                <a:effectLst/>
                <a:highlight>
                  <a:srgbClr val="FFFF00"/>
                </a:highlight>
                <a:ea typeface="Microsoft YaHei" panose="020B0503020204020204" pitchFamily="34" charset="-122"/>
              </a:rPr>
              <a:t>MQTT </a:t>
            </a:r>
            <a:r>
              <a:rPr lang="zh-CN" altLang="en-US" sz="1800" dirty="0">
                <a:effectLst/>
                <a:highlight>
                  <a:srgbClr val="FFFF00"/>
                </a:highlight>
                <a:ea typeface="Microsoft YaHei" panose="020B0503020204020204" pitchFamily="34" charset="-122"/>
              </a:rPr>
              <a:t>协议启动了客户端 </a:t>
            </a:r>
            <a:r>
              <a:rPr lang="en-US" altLang="zh-CN" sz="1800" dirty="0">
                <a:effectLst/>
                <a:highlight>
                  <a:srgbClr val="FFFF00"/>
                </a:highlight>
                <a:ea typeface="Microsoft YaHei" panose="020B0503020204020204" pitchFamily="34" charset="-122"/>
              </a:rPr>
              <a:t>proto </a:t>
            </a:r>
            <a:r>
              <a:rPr lang="en-US" altLang="zh-CN" sz="1800" dirty="0" err="1">
                <a:effectLst/>
                <a:highlight>
                  <a:srgbClr val="FFFF00"/>
                </a:highlight>
                <a:ea typeface="Microsoft YaHei" panose="020B0503020204020204" pitchFamily="34" charset="-122"/>
              </a:rPr>
              <a:t>fuzzer</a:t>
            </a:r>
            <a:r>
              <a:rPr lang="zh-CN" altLang="en-US" sz="1800" dirty="0">
                <a:effectLst/>
                <a:highlight>
                  <a:srgbClr val="FFFF00"/>
                </a:highlight>
                <a:ea typeface="Microsoft YaHei" panose="020B0503020204020204" pitchFamily="34" charset="-122"/>
              </a:rPr>
              <a:t>。 因此，我们将流量从原始代理重定向到 </a:t>
            </a:r>
            <a:r>
              <a:rPr lang="en-US" altLang="zh-CN" sz="1800" dirty="0">
                <a:effectLst/>
                <a:highlight>
                  <a:srgbClr val="FFFF00"/>
                </a:highlight>
                <a:ea typeface="Microsoft YaHei" panose="020B0503020204020204" pitchFamily="34" charset="-122"/>
              </a:rPr>
              <a:t>COTOPAXI </a:t>
            </a:r>
            <a:r>
              <a:rPr lang="zh-CN" altLang="en-US" sz="1800" dirty="0">
                <a:effectLst/>
                <a:highlight>
                  <a:srgbClr val="FFFF00"/>
                </a:highlight>
                <a:ea typeface="Microsoft YaHei" panose="020B0503020204020204" pitchFamily="34" charset="-122"/>
              </a:rPr>
              <a:t>服务器，并设法让客户端连接到它。 但是，每次设备尝试发送 </a:t>
            </a:r>
            <a:r>
              <a:rPr lang="en-US" altLang="zh-CN" sz="1800" dirty="0">
                <a:effectLst/>
                <a:highlight>
                  <a:srgbClr val="FFFF00"/>
                </a:highlight>
                <a:ea typeface="Microsoft YaHei" panose="020B0503020204020204" pitchFamily="34" charset="-122"/>
              </a:rPr>
              <a:t>CONNECT </a:t>
            </a:r>
            <a:r>
              <a:rPr lang="zh-CN" altLang="en-US" sz="1800" dirty="0">
                <a:effectLst/>
                <a:highlight>
                  <a:srgbClr val="FFFF00"/>
                </a:highlight>
                <a:ea typeface="Microsoft YaHei" panose="020B0503020204020204" pitchFamily="34" charset="-122"/>
              </a:rPr>
              <a:t>控制数据包以连接到服务器时，</a:t>
            </a:r>
            <a:r>
              <a:rPr lang="en-US" altLang="zh-CN" sz="1800" dirty="0">
                <a:effectLst/>
                <a:highlight>
                  <a:srgbClr val="FFFF00"/>
                </a:highlight>
                <a:ea typeface="Microsoft YaHei" panose="020B0503020204020204" pitchFamily="34" charset="-122"/>
              </a:rPr>
              <a:t>COTOPAXI </a:t>
            </a:r>
            <a:r>
              <a:rPr lang="zh-CN" altLang="en-US" sz="1800" dirty="0">
                <a:effectLst/>
                <a:highlight>
                  <a:srgbClr val="FFFF00"/>
                </a:highlight>
                <a:ea typeface="Microsoft YaHei" panose="020B0503020204020204" pitchFamily="34" charset="-122"/>
              </a:rPr>
              <a:t>只返回一个带有随机负载的原始 </a:t>
            </a:r>
            <a:r>
              <a:rPr lang="en-US" altLang="zh-CN" sz="1800" dirty="0">
                <a:effectLst/>
                <a:highlight>
                  <a:srgbClr val="FFFF00"/>
                </a:highlight>
                <a:ea typeface="Microsoft YaHei" panose="020B0503020204020204" pitchFamily="34" charset="-122"/>
              </a:rPr>
              <a:t>TCP </a:t>
            </a:r>
            <a:r>
              <a:rPr lang="zh-CN" altLang="en-US" sz="1800" dirty="0">
                <a:effectLst/>
                <a:highlight>
                  <a:srgbClr val="FFFF00"/>
                </a:highlight>
                <a:ea typeface="Microsoft YaHei" panose="020B0503020204020204" pitchFamily="34" charset="-122"/>
              </a:rPr>
              <a:t>数据包，而不是预期的 </a:t>
            </a:r>
            <a:r>
              <a:rPr lang="en-US" altLang="zh-CN" sz="1800" dirty="0">
                <a:effectLst/>
                <a:highlight>
                  <a:srgbClr val="FFFF00"/>
                </a:highlight>
                <a:ea typeface="Microsoft YaHei" panose="020B0503020204020204" pitchFamily="34" charset="-122"/>
              </a:rPr>
              <a:t>CONNACK </a:t>
            </a:r>
            <a:r>
              <a:rPr lang="zh-CN" altLang="en-US" sz="1800" dirty="0">
                <a:effectLst/>
                <a:highlight>
                  <a:srgbClr val="FFFF00"/>
                </a:highlight>
                <a:ea typeface="Microsoft YaHei" panose="020B0503020204020204" pitchFamily="34" charset="-122"/>
              </a:rPr>
              <a:t>数据包。 它会阻止客户端与 </a:t>
            </a:r>
            <a:r>
              <a:rPr lang="en-US" altLang="zh-CN" sz="1800" dirty="0">
                <a:effectLst/>
                <a:highlight>
                  <a:srgbClr val="FFFF00"/>
                </a:highlight>
                <a:ea typeface="Microsoft YaHei" panose="020B0503020204020204" pitchFamily="34" charset="-122"/>
              </a:rPr>
              <a:t>COTOPAXI </a:t>
            </a:r>
            <a:r>
              <a:rPr lang="zh-CN" altLang="en-US" sz="1800" dirty="0">
                <a:effectLst/>
                <a:highlight>
                  <a:srgbClr val="FFFF00"/>
                </a:highlight>
                <a:ea typeface="Microsoft YaHei" panose="020B0503020204020204" pitchFamily="34" charset="-122"/>
              </a:rPr>
              <a:t>成功建立 </a:t>
            </a:r>
            <a:r>
              <a:rPr lang="en-US" altLang="zh-CN" sz="1800" dirty="0">
                <a:effectLst/>
                <a:highlight>
                  <a:srgbClr val="FFFF00"/>
                </a:highlight>
                <a:ea typeface="Microsoft YaHei" panose="020B0503020204020204" pitchFamily="34" charset="-122"/>
              </a:rPr>
              <a:t>MQTT </a:t>
            </a:r>
            <a:r>
              <a:rPr lang="zh-CN" altLang="en-US" sz="1800" dirty="0">
                <a:effectLst/>
                <a:highlight>
                  <a:srgbClr val="FFFF00"/>
                </a:highlight>
                <a:ea typeface="Microsoft YaHei" panose="020B0503020204020204" pitchFamily="34" charset="-122"/>
              </a:rPr>
              <a:t>连接，因此无法在 </a:t>
            </a:r>
            <a:r>
              <a:rPr lang="en-US" altLang="zh-CN" sz="1800" dirty="0">
                <a:effectLst/>
                <a:highlight>
                  <a:srgbClr val="FFFF00"/>
                </a:highlight>
                <a:ea typeface="Microsoft YaHei" panose="020B0503020204020204" pitchFamily="34" charset="-122"/>
              </a:rPr>
              <a:t>MQTT </a:t>
            </a:r>
            <a:r>
              <a:rPr lang="zh-CN" altLang="en-US" sz="1800" dirty="0">
                <a:effectLst/>
                <a:highlight>
                  <a:srgbClr val="FFFF00"/>
                </a:highlight>
                <a:ea typeface="Microsoft YaHei" panose="020B0503020204020204" pitchFamily="34" charset="-122"/>
              </a:rPr>
              <a:t>消息解析阶段进行模糊测试。 我们分析了</a:t>
            </a:r>
            <a:r>
              <a:rPr lang="en-US" altLang="zh-CN" sz="1800" dirty="0">
                <a:effectLst/>
                <a:highlight>
                  <a:srgbClr val="FFFF00"/>
                </a:highlight>
                <a:ea typeface="Microsoft YaHei" panose="020B0503020204020204" pitchFamily="34" charset="-122"/>
              </a:rPr>
              <a:t>COTOPAXI</a:t>
            </a:r>
            <a:r>
              <a:rPr lang="zh-CN" altLang="en-US" sz="1800" dirty="0">
                <a:effectLst/>
                <a:highlight>
                  <a:srgbClr val="FFFF00"/>
                </a:highlight>
                <a:ea typeface="Microsoft YaHei" panose="020B0503020204020204" pitchFamily="34" charset="-122"/>
              </a:rPr>
              <a:t>的源码，发现该模块没有按照具体的应用层协议设置服务器，只是监听一个</a:t>
            </a:r>
            <a:r>
              <a:rPr lang="en-US" altLang="zh-CN" sz="1800" dirty="0">
                <a:effectLst/>
                <a:highlight>
                  <a:srgbClr val="FFFF00"/>
                </a:highlight>
                <a:ea typeface="Microsoft YaHei" panose="020B0503020204020204" pitchFamily="34" charset="-122"/>
              </a:rPr>
              <a:t>TCP</a:t>
            </a:r>
            <a:r>
              <a:rPr lang="zh-CN" altLang="en-US" sz="1800" dirty="0">
                <a:effectLst/>
                <a:highlight>
                  <a:srgbClr val="FFFF00"/>
                </a:highlight>
                <a:ea typeface="Microsoft YaHei" panose="020B0503020204020204" pitchFamily="34" charset="-122"/>
              </a:rPr>
              <a:t>或</a:t>
            </a:r>
            <a:r>
              <a:rPr lang="en-US" altLang="zh-CN" sz="1800" dirty="0">
                <a:effectLst/>
                <a:highlight>
                  <a:srgbClr val="FFFF00"/>
                </a:highlight>
                <a:ea typeface="Microsoft YaHei" panose="020B0503020204020204" pitchFamily="34" charset="-122"/>
              </a:rPr>
              <a:t>UDP</a:t>
            </a:r>
            <a:r>
              <a:rPr lang="zh-CN" altLang="en-US" sz="1800" dirty="0">
                <a:effectLst/>
                <a:highlight>
                  <a:srgbClr val="FFFF00"/>
                </a:highlight>
                <a:ea typeface="Microsoft YaHei" panose="020B0503020204020204" pitchFamily="34" charset="-122"/>
              </a:rPr>
              <a:t>端口，等待请求，返回随机数据。</a:t>
            </a:r>
            <a:r>
              <a:rPr lang="en-US" altLang="zh-CN" sz="1800" dirty="0">
                <a:effectLst/>
                <a:highlight>
                  <a:srgbClr val="FFFF00"/>
                </a:highlight>
                <a:ea typeface="Microsoft YaHei" panose="020B0503020204020204" pitchFamily="34" charset="-122"/>
              </a:rPr>
              <a:t>COTOPAXI </a:t>
            </a:r>
            <a:r>
              <a:rPr lang="zh-CN" altLang="en-US" sz="1800" dirty="0">
                <a:effectLst/>
                <a:highlight>
                  <a:srgbClr val="FFFF00"/>
                </a:highlight>
                <a:ea typeface="Microsoft YaHei" panose="020B0503020204020204" pitchFamily="34" charset="-122"/>
              </a:rPr>
              <a:t>不遵循协议状态机来建立完整的 </a:t>
            </a:r>
            <a:r>
              <a:rPr lang="en-US" altLang="zh-CN" sz="1800" dirty="0">
                <a:effectLst/>
                <a:highlight>
                  <a:srgbClr val="FFFF00"/>
                </a:highlight>
                <a:ea typeface="Microsoft YaHei" panose="020B0503020204020204" pitchFamily="34" charset="-122"/>
              </a:rPr>
              <a:t>MQTT </a:t>
            </a:r>
            <a:r>
              <a:rPr lang="zh-CN" altLang="en-US" sz="1800" dirty="0">
                <a:effectLst/>
                <a:highlight>
                  <a:srgbClr val="FFFF00"/>
                </a:highlight>
                <a:ea typeface="Microsoft YaHei" panose="020B0503020204020204" pitchFamily="34" charset="-122"/>
              </a:rPr>
              <a:t>连接。 因此，我们没有将我们的方法与该工具进行比较。</a:t>
            </a:r>
            <a:endParaRPr lang="en-US" altLang="zh-CN" sz="1800" dirty="0">
              <a:effectLst/>
              <a:highlight>
                <a:srgbClr val="FFFF00"/>
              </a:highlight>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32</a:t>
            </a:fld>
            <a:endParaRPr lang="zh-CN" altLang="en-US"/>
          </a:p>
        </p:txBody>
      </p:sp>
    </p:spTree>
    <p:extLst>
      <p:ext uri="{BB962C8B-B14F-4D97-AF65-F5344CB8AC3E}">
        <p14:creationId xmlns:p14="http://schemas.microsoft.com/office/powerpoint/2010/main" val="3324024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zh-CN" sz="1800" dirty="0">
                <a:effectLst/>
                <a:highlight>
                  <a:srgbClr val="FFFF00"/>
                </a:highlight>
                <a:ea typeface="Microsoft YaHei" panose="020B0503020204020204" pitchFamily="34" charset="-122"/>
              </a:rPr>
              <a:t>评估的重点是聚类结果而不是关键字识别</a:t>
            </a:r>
            <a:endParaRPr lang="en-US" altLang="zh-CN" sz="1800" dirty="0">
              <a:effectLst/>
              <a:highlight>
                <a:srgbClr val="FFFF00"/>
              </a:highlight>
              <a:ea typeface="Microsoft YaHei" panose="020B0503020204020204" pitchFamily="34" charset="-122"/>
            </a:endParaRPr>
          </a:p>
          <a:p>
            <a:pPr>
              <a:lnSpc>
                <a:spcPct val="150000"/>
              </a:lnSpc>
            </a:pPr>
            <a:endParaRPr lang="en-US" altLang="zh-CN" sz="1800" dirty="0">
              <a:effectLst/>
              <a:highlight>
                <a:srgbClr val="FFFF00"/>
              </a:highlight>
              <a:ea typeface="Microsoft YaHei" panose="020B0503020204020204" pitchFamily="34" charset="-122"/>
            </a:endParaRPr>
          </a:p>
          <a:p>
            <a:pPr>
              <a:lnSpc>
                <a:spcPct val="150000"/>
              </a:lnSpc>
            </a:pPr>
            <a:r>
              <a:rPr lang="zh-CN" altLang="zh-CN" sz="1800" dirty="0">
                <a:effectLst/>
                <a:highlight>
                  <a:srgbClr val="FFFF00"/>
                </a:highlight>
                <a:ea typeface="Microsoft YaHei" panose="020B0503020204020204" pitchFamily="34" charset="-122"/>
              </a:rPr>
              <a:t>同质性意味着每个集群只包含单一消息类型的消息，而完整性意味着给定类型的所有消息都分配给同一个集群</a:t>
            </a:r>
            <a:endParaRPr lang="en-US" altLang="zh-CN" sz="1800" dirty="0">
              <a:effectLst/>
              <a:highlight>
                <a:srgbClr val="FFFF00"/>
              </a:highlight>
              <a:ea typeface="Microsoft YaHei" panose="020B0503020204020204" pitchFamily="34" charset="-122"/>
            </a:endParaRPr>
          </a:p>
          <a:p>
            <a:pPr>
              <a:lnSpc>
                <a:spcPct val="150000"/>
              </a:lnSpc>
            </a:pPr>
            <a:endParaRPr lang="en-US" altLang="zh-CN" sz="1800" dirty="0">
              <a:effectLst/>
              <a:highlight>
                <a:srgbClr val="FFFF00"/>
              </a:highlight>
              <a:ea typeface="Microsoft YaHei" panose="020B0503020204020204" pitchFamily="34" charset="-122"/>
            </a:endParaRPr>
          </a:p>
          <a:p>
            <a:pPr>
              <a:lnSpc>
                <a:spcPct val="150000"/>
              </a:lnSpc>
            </a:pPr>
            <a:r>
              <a:rPr lang="zh-CN" altLang="zh-CN" sz="1800" dirty="0">
                <a:effectLst/>
                <a:ea typeface="Microsoft YaHei" panose="020B0503020204020204" pitchFamily="34" charset="-122"/>
              </a:rPr>
              <a:t>由于</a:t>
            </a:r>
            <a:r>
              <a:rPr lang="en-US" altLang="zh-CN" sz="1800" dirty="0">
                <a:effectLst/>
                <a:ea typeface="Calibri" panose="020F0502020204030204" pitchFamily="34" charset="0"/>
              </a:rPr>
              <a:t> </a:t>
            </a:r>
            <a:r>
              <a:rPr lang="en-US" altLang="zh-CN" sz="1800" dirty="0" err="1">
                <a:effectLst/>
                <a:ea typeface="Calibri" panose="020F0502020204030204" pitchFamily="34" charset="0"/>
              </a:rPr>
              <a:t>Netzob</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和</a:t>
            </a:r>
            <a:r>
              <a:rPr lang="en-US" altLang="zh-CN" sz="1800" dirty="0">
                <a:effectLst/>
                <a:ea typeface="Calibri" panose="020F0502020204030204" pitchFamily="34" charset="0"/>
              </a:rPr>
              <a:t> Discoverer </a:t>
            </a:r>
            <a:r>
              <a:rPr lang="zh-CN" altLang="zh-CN" sz="1800" dirty="0">
                <a:effectLst/>
                <a:ea typeface="Microsoft YaHei" panose="020B0503020204020204" pitchFamily="34" charset="-122"/>
              </a:rPr>
              <a:t>只考虑来自一侧的消息，我们使用它们分别对客户端和服务器端的消息进行聚类，然后对所有聚类计算度量，而</a:t>
            </a:r>
            <a:r>
              <a:rPr lang="en-US" altLang="zh-CN" sz="1800" dirty="0">
                <a:effectLst/>
                <a:ea typeface="Calibri" panose="020F0502020204030204" pitchFamily="34" charset="0"/>
              </a:rPr>
              <a:t> NETPLIER </a:t>
            </a:r>
            <a:r>
              <a:rPr lang="zh-CN" altLang="zh-CN" sz="1800" dirty="0">
                <a:effectLst/>
                <a:ea typeface="Microsoft YaHei" panose="020B0503020204020204" pitchFamily="34" charset="-122"/>
              </a:rPr>
              <a:t>同时推断双方的关键字，</a:t>
            </a:r>
            <a:r>
              <a:rPr lang="zh-CN" altLang="zh-CN" sz="1800" dirty="0">
                <a:effectLst/>
                <a:ea typeface="微软雅黑" panose="020B0503020204020204" pitchFamily="34" charset="-122"/>
              </a:rPr>
              <a:t>其结果已经考虑了所有消息</a:t>
            </a:r>
            <a:endParaRPr lang="en-US" altLang="zh-CN" sz="1800" dirty="0">
              <a:effectLst/>
              <a:ea typeface="微软雅黑" panose="020B0503020204020204" pitchFamily="34" charset="-122"/>
            </a:endParaRPr>
          </a:p>
          <a:p>
            <a:pPr>
              <a:lnSpc>
                <a:spcPct val="150000"/>
              </a:lnSpc>
            </a:pPr>
            <a:endParaRPr lang="en-US" altLang="zh-CN" sz="1800" dirty="0">
              <a:effectLst/>
              <a:highlight>
                <a:srgbClr val="FFFF00"/>
              </a:highlight>
              <a:ea typeface="微软雅黑" panose="020B0503020204020204" pitchFamily="34" charset="-122"/>
            </a:endParaRPr>
          </a:p>
          <a:p>
            <a:pPr>
              <a:lnSpc>
                <a:spcPct val="150000"/>
              </a:lnSpc>
            </a:pPr>
            <a:r>
              <a:rPr lang="zh-CN" altLang="zh-CN" sz="1800" dirty="0">
                <a:effectLst/>
                <a:highlight>
                  <a:srgbClr val="FFFF00"/>
                </a:highlight>
                <a:ea typeface="Microsoft YaHei" panose="020B0503020204020204" pitchFamily="34" charset="-122"/>
              </a:rPr>
              <a:t>唯一的例外是</a:t>
            </a:r>
            <a:r>
              <a:rPr lang="en-US" altLang="zh-CN" sz="1800" dirty="0">
                <a:effectLst/>
                <a:highlight>
                  <a:srgbClr val="FFFF00"/>
                </a:highlight>
                <a:ea typeface="Calibri" panose="020F0502020204030204" pitchFamily="34" charset="0"/>
              </a:rPr>
              <a:t> NTP</a:t>
            </a:r>
            <a:r>
              <a:rPr lang="zh-CN" altLang="zh-CN" sz="1800" dirty="0">
                <a:effectLst/>
                <a:highlight>
                  <a:srgbClr val="FFFF00"/>
                </a:highlight>
                <a:ea typeface="Microsoft YaHei" panose="020B0503020204020204" pitchFamily="34" charset="-122"/>
              </a:rPr>
              <a:t>，</a:t>
            </a:r>
            <a:r>
              <a:rPr lang="en-US" altLang="zh-CN" sz="1800" dirty="0">
                <a:effectLst/>
                <a:highlight>
                  <a:srgbClr val="FFFF00"/>
                </a:highlight>
                <a:ea typeface="Calibri" panose="020F0502020204030204" pitchFamily="34" charset="0"/>
              </a:rPr>
              <a:t>NETPLIER </a:t>
            </a:r>
            <a:r>
              <a:rPr lang="zh-CN" altLang="zh-CN" sz="1800" dirty="0">
                <a:effectLst/>
                <a:highlight>
                  <a:srgbClr val="FFFF00"/>
                </a:highlight>
                <a:ea typeface="Microsoft YaHei" panose="020B0503020204020204" pitchFamily="34" charset="-122"/>
              </a:rPr>
              <a:t>为其生成了更多的集群并获得了</a:t>
            </a:r>
            <a:r>
              <a:rPr lang="en-US" altLang="zh-CN" sz="1800" dirty="0">
                <a:effectLst/>
                <a:highlight>
                  <a:srgbClr val="FFFF00"/>
                </a:highlight>
                <a:ea typeface="Calibri" panose="020F0502020204030204" pitchFamily="34" charset="0"/>
              </a:rPr>
              <a:t> 0.788 </a:t>
            </a:r>
            <a:r>
              <a:rPr lang="zh-CN" altLang="zh-CN" sz="1800" dirty="0">
                <a:effectLst/>
                <a:highlight>
                  <a:srgbClr val="FFFF00"/>
                </a:highlight>
                <a:ea typeface="Microsoft YaHei" panose="020B0503020204020204" pitchFamily="34" charset="-122"/>
              </a:rPr>
              <a:t>的完整性分数。</a:t>
            </a:r>
            <a:r>
              <a:rPr lang="en-US" altLang="zh-CN" sz="1800" dirty="0">
                <a:effectLst/>
                <a:highlight>
                  <a:srgbClr val="FFFF00"/>
                </a:highlight>
                <a:ea typeface="Calibri" panose="020F0502020204030204" pitchFamily="34" charset="0"/>
              </a:rPr>
              <a:t> </a:t>
            </a:r>
            <a:r>
              <a:rPr lang="zh-CN" altLang="zh-CN" sz="1800" dirty="0">
                <a:effectLst/>
                <a:highlight>
                  <a:srgbClr val="FFFF00"/>
                </a:highlight>
                <a:ea typeface="Microsoft YaHei" panose="020B0503020204020204" pitchFamily="34" charset="-122"/>
              </a:rPr>
              <a:t>这是因为</a:t>
            </a:r>
            <a:r>
              <a:rPr lang="en-US" altLang="zh-CN" sz="1800" dirty="0">
                <a:effectLst/>
                <a:highlight>
                  <a:srgbClr val="FFFF00"/>
                </a:highlight>
                <a:ea typeface="Calibri" panose="020F0502020204030204" pitchFamily="34" charset="0"/>
              </a:rPr>
              <a:t> NTP </a:t>
            </a:r>
            <a:r>
              <a:rPr lang="zh-CN" altLang="zh-CN" sz="1800" dirty="0">
                <a:effectLst/>
                <a:highlight>
                  <a:srgbClr val="FFFF00"/>
                </a:highlight>
                <a:ea typeface="Microsoft YaHei" panose="020B0503020204020204" pitchFamily="34" charset="-122"/>
              </a:rPr>
              <a:t>使用几个位来表示其关键字，而在</a:t>
            </a:r>
            <a:r>
              <a:rPr lang="en-US" altLang="zh-CN" sz="1800" dirty="0">
                <a:effectLst/>
                <a:highlight>
                  <a:srgbClr val="FFFF00"/>
                </a:highlight>
                <a:ea typeface="Calibri" panose="020F0502020204030204" pitchFamily="34" charset="0"/>
              </a:rPr>
              <a:t> NETPLIER </a:t>
            </a:r>
            <a:r>
              <a:rPr lang="zh-CN" altLang="zh-CN" sz="1800" dirty="0">
                <a:effectLst/>
                <a:highlight>
                  <a:srgbClr val="FFFF00"/>
                </a:highlight>
                <a:ea typeface="Microsoft YaHei" panose="020B0503020204020204" pitchFamily="34" charset="-122"/>
              </a:rPr>
              <a:t>中生成的最小关键字候选是一个字节</a:t>
            </a:r>
            <a:endParaRPr lang="en-US" altLang="zh-CN" sz="1800" dirty="0">
              <a:effectLst/>
              <a:highlight>
                <a:srgbClr val="FFFF00"/>
              </a:highlight>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33</a:t>
            </a:fld>
            <a:endParaRPr lang="zh-CN" altLang="en-US"/>
          </a:p>
        </p:txBody>
      </p:sp>
    </p:spTree>
    <p:extLst>
      <p:ext uri="{BB962C8B-B14F-4D97-AF65-F5344CB8AC3E}">
        <p14:creationId xmlns:p14="http://schemas.microsoft.com/office/powerpoint/2010/main" val="18487951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观察到某些二进制文</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件中包含的子程序数量少于相应源代码中的 F/FB 数量。 我们</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的仔细检查表明，这是基本编译器优化的结果，编译器会剥离</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程序从未调用过的代码</a:t>
            </a:r>
          </a:p>
        </p:txBody>
      </p:sp>
      <p:sp>
        <p:nvSpPr>
          <p:cNvPr id="4" name="灯片编号占位符 3"/>
          <p:cNvSpPr>
            <a:spLocks noGrp="1"/>
          </p:cNvSpPr>
          <p:nvPr>
            <p:ph type="sldNum" sz="quarter" idx="5"/>
          </p:nvPr>
        </p:nvSpPr>
        <p:spPr/>
        <p:txBody>
          <a:bodyPr/>
          <a:lstStyle/>
          <a:p>
            <a:fld id="{7D6CE8A3-6E88-4043-A1FA-B2CB20BAFD6F}" type="slidenum">
              <a:rPr lang="zh-CN" altLang="en-US" smtClean="0"/>
              <a:t>34</a:t>
            </a:fld>
            <a:endParaRPr lang="zh-CN" altLang="en-US"/>
          </a:p>
        </p:txBody>
      </p:sp>
    </p:spTree>
    <p:extLst>
      <p:ext uri="{BB962C8B-B14F-4D97-AF65-F5344CB8AC3E}">
        <p14:creationId xmlns:p14="http://schemas.microsoft.com/office/powerpoint/2010/main" val="37629290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观察到某些二进制文</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件中包含的子程序数量少于相应源代码中的 F/FB 数量。 我们</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的仔细检查表明，这是基本编译器优化的结果，编译器会剥离</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程序从未调用过的代码</a:t>
            </a:r>
          </a:p>
        </p:txBody>
      </p:sp>
      <p:sp>
        <p:nvSpPr>
          <p:cNvPr id="4" name="灯片编号占位符 3"/>
          <p:cNvSpPr>
            <a:spLocks noGrp="1"/>
          </p:cNvSpPr>
          <p:nvPr>
            <p:ph type="sldNum" sz="quarter" idx="5"/>
          </p:nvPr>
        </p:nvSpPr>
        <p:spPr/>
        <p:txBody>
          <a:bodyPr/>
          <a:lstStyle/>
          <a:p>
            <a:fld id="{7D6CE8A3-6E88-4043-A1FA-B2CB20BAFD6F}" type="slidenum">
              <a:rPr lang="zh-CN" altLang="en-US" smtClean="0"/>
              <a:t>35</a:t>
            </a:fld>
            <a:endParaRPr lang="zh-CN" altLang="en-US"/>
          </a:p>
        </p:txBody>
      </p:sp>
    </p:spTree>
    <p:extLst>
      <p:ext uri="{BB962C8B-B14F-4D97-AF65-F5344CB8AC3E}">
        <p14:creationId xmlns:p14="http://schemas.microsoft.com/office/powerpoint/2010/main" val="23055331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36</a:t>
            </a:fld>
            <a:endParaRPr lang="zh-CN" altLang="en-US"/>
          </a:p>
        </p:txBody>
      </p:sp>
    </p:spTree>
    <p:extLst>
      <p:ext uri="{BB962C8B-B14F-4D97-AF65-F5344CB8AC3E}">
        <p14:creationId xmlns:p14="http://schemas.microsoft.com/office/powerpoint/2010/main" val="35088651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85800" marR="0">
              <a:spcBef>
                <a:spcPts val="0"/>
              </a:spcBef>
              <a:spcAft>
                <a:spcPts val="0"/>
              </a:spcAft>
            </a:pPr>
            <a:endParaRPr lang="zh-CN" altLang="zh-CN" sz="1800" dirty="0">
              <a:effectLst/>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85800" marR="0">
              <a:spcBef>
                <a:spcPts val="0"/>
              </a:spcBef>
              <a:spcAft>
                <a:spcPts val="0"/>
              </a:spcAft>
            </a:pPr>
            <a:r>
              <a:rPr lang="zh-CN" altLang="en-US" sz="1800" dirty="0">
                <a:effectLst/>
                <a:ea typeface="Calibri" panose="020F0502020204030204" pitchFamily="34" charset="0"/>
              </a:rPr>
              <a:t>如清单 </a:t>
            </a:r>
            <a:r>
              <a:rPr lang="en-US" altLang="zh-CN" sz="1800" dirty="0">
                <a:effectLst/>
                <a:ea typeface="Calibri" panose="020F0502020204030204" pitchFamily="34" charset="0"/>
              </a:rPr>
              <a:t>6 </a:t>
            </a:r>
            <a:r>
              <a:rPr lang="zh-CN" altLang="en-US" sz="1800" dirty="0">
                <a:effectLst/>
                <a:ea typeface="Calibri" panose="020F0502020204030204" pitchFamily="34" charset="0"/>
              </a:rPr>
              <a:t>所示，“</a:t>
            </a:r>
            <a:r>
              <a:rPr lang="en-US" altLang="zh-CN" sz="1800" dirty="0" err="1">
                <a:effectLst/>
                <a:ea typeface="Calibri" panose="020F0502020204030204" pitchFamily="34" charset="0"/>
              </a:rPr>
              <a:t>sta</a:t>
            </a:r>
            <a:r>
              <a:rPr lang="en-US" altLang="zh-CN" sz="1800" dirty="0">
                <a:effectLst/>
                <a:ea typeface="Calibri" panose="020F0502020204030204" pitchFamily="34" charset="0"/>
              </a:rPr>
              <a:t> </a:t>
            </a:r>
            <a:r>
              <a:rPr lang="en-US" altLang="zh-CN" sz="1800" dirty="0" err="1">
                <a:effectLst/>
                <a:ea typeface="Calibri" panose="020F0502020204030204" pitchFamily="34" charset="0"/>
              </a:rPr>
              <a:t>bssid</a:t>
            </a:r>
            <a:r>
              <a:rPr lang="en-US" altLang="zh-CN" sz="1800" dirty="0">
                <a:effectLst/>
                <a:ea typeface="Calibri" panose="020F0502020204030204" pitchFamily="34" charset="0"/>
              </a:rPr>
              <a:t>”</a:t>
            </a:r>
            <a:r>
              <a:rPr lang="zh-CN" altLang="en-US" sz="1800" dirty="0">
                <a:effectLst/>
                <a:ea typeface="Calibri" panose="020F0502020204030204" pitchFamily="34" charset="0"/>
              </a:rPr>
              <a:t>字段的值是从消息中提取的，并最终作为参数传递给 </a:t>
            </a:r>
            <a:r>
              <a:rPr lang="en-US" altLang="zh-CN" sz="1800" dirty="0">
                <a:effectLst/>
                <a:ea typeface="Calibri" panose="020F0502020204030204" pitchFamily="34" charset="0"/>
              </a:rPr>
              <a:t>find </a:t>
            </a:r>
            <a:r>
              <a:rPr lang="zh-CN" altLang="en-US" sz="1800" dirty="0">
                <a:effectLst/>
                <a:ea typeface="Calibri" panose="020F0502020204030204" pitchFamily="34" charset="0"/>
              </a:rPr>
              <a:t>命令。 因此，同一局域网内的攻击者可以将“</a:t>
            </a:r>
            <a:r>
              <a:rPr lang="en-US" altLang="zh-CN" sz="1800" dirty="0">
                <a:effectLst/>
                <a:ea typeface="Calibri" panose="020F0502020204030204" pitchFamily="34" charset="0"/>
              </a:rPr>
              <a:t>-exec command”</a:t>
            </a:r>
            <a:r>
              <a:rPr lang="zh-CN" altLang="en-US" sz="1800" dirty="0">
                <a:effectLst/>
                <a:ea typeface="Calibri" panose="020F0502020204030204" pitchFamily="34" charset="0"/>
              </a:rPr>
              <a:t>注入“</a:t>
            </a:r>
            <a:r>
              <a:rPr lang="en-US" altLang="zh-CN" sz="1800" dirty="0">
                <a:effectLst/>
                <a:ea typeface="Calibri" panose="020F0502020204030204" pitchFamily="34" charset="0"/>
              </a:rPr>
              <a:t>BSSID”</a:t>
            </a:r>
            <a:r>
              <a:rPr lang="zh-CN" altLang="en-US" sz="1800" dirty="0">
                <a:effectLst/>
                <a:ea typeface="Calibri" panose="020F0502020204030204" pitchFamily="34" charset="0"/>
              </a:rPr>
              <a:t>变量，使设备运行恶意命令。 此漏洞由 </a:t>
            </a:r>
            <a:r>
              <a:rPr lang="en-US" altLang="zh-CN" sz="1800" dirty="0" err="1">
                <a:effectLst/>
                <a:ea typeface="Calibri" panose="020F0502020204030204" pitchFamily="34" charset="0"/>
              </a:rPr>
              <a:t>GTFOBins</a:t>
            </a:r>
            <a:r>
              <a:rPr lang="en-US" altLang="zh-CN" sz="1800" dirty="0">
                <a:effectLst/>
                <a:ea typeface="Calibri" panose="020F0502020204030204" pitchFamily="34" charset="0"/>
              </a:rPr>
              <a:t> </a:t>
            </a:r>
            <a:r>
              <a:rPr lang="zh-CN" altLang="en-US" sz="1800" dirty="0">
                <a:effectLst/>
                <a:ea typeface="Calibri" panose="020F0502020204030204" pitchFamily="34" charset="0"/>
              </a:rPr>
              <a:t>规则发现</a:t>
            </a:r>
            <a:endParaRPr lang="zh-CN" altLang="zh-CN" sz="1800" dirty="0">
              <a:effectLst/>
              <a:ea typeface="Calibri" panose="020F0502020204030204" pitchFamily="34"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38</a:t>
            </a:fld>
            <a:endParaRPr lang="zh-CN" altLang="en-US"/>
          </a:p>
        </p:txBody>
      </p:sp>
    </p:spTree>
    <p:extLst>
      <p:ext uri="{BB962C8B-B14F-4D97-AF65-F5344CB8AC3E}">
        <p14:creationId xmlns:p14="http://schemas.microsoft.com/office/powerpoint/2010/main" val="31344091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39</a:t>
            </a:fld>
            <a:endParaRPr lang="zh-CN" altLang="en-US"/>
          </a:p>
        </p:txBody>
      </p:sp>
    </p:spTree>
    <p:extLst>
      <p:ext uri="{BB962C8B-B14F-4D97-AF65-F5344CB8AC3E}">
        <p14:creationId xmlns:p14="http://schemas.microsoft.com/office/powerpoint/2010/main" val="3832343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040608"/>
                </a:solidFill>
                <a:latin typeface="Times New Roman" panose="02020603050405020304" pitchFamily="18" charset="0"/>
                <a:cs typeface="Times New Roman" panose="02020603050405020304" pitchFamily="18" charset="0"/>
              </a:rPr>
              <a:t>我是博士。 山东大学学生，郭善清教授指导。 目前，我也在奇安信科技研究院与段海欣教授和应凌云博士合作。 此外，我曾在京东和 </a:t>
            </a:r>
            <a:r>
              <a:rPr lang="en-US" altLang="zh-CN" sz="1200" dirty="0">
                <a:solidFill>
                  <a:srgbClr val="040608"/>
                </a:solidFill>
                <a:latin typeface="Times New Roman" panose="02020603050405020304" pitchFamily="18" charset="0"/>
                <a:cs typeface="Times New Roman" panose="02020603050405020304" pitchFamily="18" charset="0"/>
              </a:rPr>
              <a:t>ISCAS </a:t>
            </a:r>
            <a:r>
              <a:rPr lang="zh-CN" altLang="en-US" sz="1200" dirty="0">
                <a:solidFill>
                  <a:srgbClr val="040608"/>
                </a:solidFill>
                <a:latin typeface="Times New Roman" panose="02020603050405020304" pitchFamily="18" charset="0"/>
                <a:cs typeface="Times New Roman" panose="02020603050405020304" pitchFamily="18" charset="0"/>
              </a:rPr>
              <a:t>工作</a:t>
            </a:r>
            <a:r>
              <a:rPr lang="en-US" altLang="zh-CN" sz="1200" dirty="0">
                <a:solidFill>
                  <a:srgbClr val="040608"/>
                </a:solidFill>
                <a:latin typeface="Times New Roman" panose="02020603050405020304" pitchFamily="18" charset="0"/>
                <a:cs typeface="Times New Roman" panose="02020603050405020304" pitchFamily="18" charset="0"/>
              </a:rPr>
              <a:t>/</a:t>
            </a:r>
            <a:r>
              <a:rPr lang="zh-CN" altLang="en-US" sz="1200" dirty="0">
                <a:solidFill>
                  <a:srgbClr val="040608"/>
                </a:solidFill>
                <a:latin typeface="Times New Roman" panose="02020603050405020304" pitchFamily="18" charset="0"/>
                <a:cs typeface="Times New Roman" panose="02020603050405020304" pitchFamily="18" charset="0"/>
              </a:rPr>
              <a:t>实习过。 我的研究兴趣主要是移动安全、软件供应链安全和物联网安全。</a:t>
            </a:r>
            <a:endParaRPr lang="en-US" altLang="zh-CN" sz="1200" b="1" dirty="0">
              <a:solidFill>
                <a:srgbClr val="0406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extLst>
      <p:ext uri="{BB962C8B-B14F-4D97-AF65-F5344CB8AC3E}">
        <p14:creationId xmlns:p14="http://schemas.microsoft.com/office/powerpoint/2010/main" val="22792048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dirty="0">
                <a:latin typeface="宋体" panose="02010600030101010101" pitchFamily="2" charset="-122"/>
                <a:ea typeface="宋体" panose="02010600030101010101" pitchFamily="2" charset="-122"/>
              </a:rPr>
              <a:t>这是一种流行的嵌入式设备系统。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41</a:t>
            </a:fld>
            <a:endParaRPr lang="zh-CN" altLang="en-US"/>
          </a:p>
        </p:txBody>
      </p:sp>
    </p:spTree>
    <p:extLst>
      <p:ext uri="{BB962C8B-B14F-4D97-AF65-F5344CB8AC3E}">
        <p14:creationId xmlns:p14="http://schemas.microsoft.com/office/powerpoint/2010/main" val="29255084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42</a:t>
            </a:fld>
            <a:endParaRPr lang="zh-CN" altLang="en-US"/>
          </a:p>
        </p:txBody>
      </p:sp>
    </p:spTree>
    <p:extLst>
      <p:ext uri="{BB962C8B-B14F-4D97-AF65-F5344CB8AC3E}">
        <p14:creationId xmlns:p14="http://schemas.microsoft.com/office/powerpoint/2010/main" val="36193892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43</a:t>
            </a:fld>
            <a:endParaRPr lang="zh-CN" altLang="en-US"/>
          </a:p>
        </p:txBody>
      </p:sp>
    </p:spTree>
    <p:extLst>
      <p:ext uri="{BB962C8B-B14F-4D97-AF65-F5344CB8AC3E}">
        <p14:creationId xmlns:p14="http://schemas.microsoft.com/office/powerpoint/2010/main" val="1945372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494E52"/>
                </a:solidFill>
                <a:effectLst/>
                <a:latin typeface="-apple-system"/>
              </a:rPr>
              <a:t>段海新，清华大学网络科学与网络空间研究院教授。邮箱：</a:t>
            </a:r>
            <a:r>
              <a:rPr lang="en-US" altLang="zh-CN" b="0" i="0" dirty="0" err="1">
                <a:solidFill>
                  <a:srgbClr val="494E52"/>
                </a:solidFill>
                <a:effectLst/>
                <a:latin typeface="-apple-system"/>
              </a:rPr>
              <a:t>duanhx</a:t>
            </a:r>
            <a:r>
              <a:rPr lang="en-US" altLang="zh-CN" b="0" i="0" dirty="0">
                <a:solidFill>
                  <a:srgbClr val="494E52"/>
                </a:solidFill>
                <a:effectLst/>
                <a:latin typeface="-apple-system"/>
              </a:rPr>
              <a:t> [AT] </a:t>
            </a:r>
            <a:r>
              <a:rPr lang="en-US" altLang="zh-CN" b="0" i="0" dirty="0" err="1">
                <a:solidFill>
                  <a:srgbClr val="494E52"/>
                </a:solidFill>
                <a:effectLst/>
                <a:latin typeface="-apple-system"/>
              </a:rPr>
              <a:t>tsinghua</a:t>
            </a:r>
            <a:r>
              <a:rPr lang="en-US" altLang="zh-CN" b="0" i="0" dirty="0">
                <a:solidFill>
                  <a:srgbClr val="494E52"/>
                </a:solidFill>
                <a:effectLst/>
                <a:latin typeface="-apple-system"/>
              </a:rPr>
              <a:t> dot </a:t>
            </a:r>
            <a:r>
              <a:rPr lang="en-US" altLang="zh-CN" b="0" i="0" dirty="0" err="1">
                <a:solidFill>
                  <a:srgbClr val="494E52"/>
                </a:solidFill>
                <a:effectLst/>
                <a:latin typeface="-apple-system"/>
              </a:rPr>
              <a:t>edu</a:t>
            </a:r>
            <a:r>
              <a:rPr lang="en-US" altLang="zh-CN" b="0" i="0" dirty="0">
                <a:solidFill>
                  <a:srgbClr val="494E52"/>
                </a:solidFill>
                <a:effectLst/>
                <a:latin typeface="-apple-system"/>
              </a:rPr>
              <a:t> dot </a:t>
            </a:r>
            <a:r>
              <a:rPr lang="en-US" altLang="zh-CN" b="0" i="0" dirty="0" err="1">
                <a:solidFill>
                  <a:srgbClr val="494E52"/>
                </a:solidFill>
                <a:effectLst/>
                <a:latin typeface="-apple-system"/>
              </a:rPr>
              <a:t>cn</a:t>
            </a:r>
            <a:r>
              <a:rPr lang="en-US" altLang="zh-CN" b="0" i="0" dirty="0">
                <a:solidFill>
                  <a:srgbClr val="494E52"/>
                </a:solidFill>
                <a:effectLst/>
                <a:latin typeface="-apple-system"/>
              </a:rPr>
              <a:t> </a:t>
            </a:r>
            <a:r>
              <a:rPr lang="zh-CN" altLang="en-US" b="0" i="0" dirty="0">
                <a:solidFill>
                  <a:srgbClr val="494E52"/>
                </a:solidFill>
                <a:effectLst/>
                <a:latin typeface="-apple-system"/>
              </a:rPr>
              <a:t>办公室：清华大学</a:t>
            </a:r>
            <a:r>
              <a:rPr lang="en-US" altLang="zh-CN" b="0" i="0" dirty="0">
                <a:solidFill>
                  <a:srgbClr val="494E52"/>
                </a:solidFill>
                <a:effectLst/>
                <a:latin typeface="-apple-system"/>
              </a:rPr>
              <a:t>FIT</a:t>
            </a:r>
            <a:r>
              <a:rPr lang="zh-CN" altLang="en-US" b="0" i="0" dirty="0">
                <a:solidFill>
                  <a:srgbClr val="494E52"/>
                </a:solidFill>
                <a:effectLst/>
                <a:latin typeface="-apple-system"/>
              </a:rPr>
              <a:t>楼</a:t>
            </a:r>
            <a:r>
              <a:rPr lang="en-US" altLang="zh-CN" b="0" i="0" dirty="0">
                <a:solidFill>
                  <a:srgbClr val="494E52"/>
                </a:solidFill>
                <a:effectLst/>
                <a:latin typeface="-apple-system"/>
              </a:rPr>
              <a:t>3-211</a:t>
            </a:r>
            <a:r>
              <a:rPr lang="zh-CN" altLang="en-US" b="0" i="0" dirty="0">
                <a:solidFill>
                  <a:srgbClr val="494E52"/>
                </a:solidFill>
                <a:effectLst/>
                <a:latin typeface="-apple-system"/>
              </a:rPr>
              <a:t>室。</a:t>
            </a: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extLst>
      <p:ext uri="{BB962C8B-B14F-4D97-AF65-F5344CB8AC3E}">
        <p14:creationId xmlns:p14="http://schemas.microsoft.com/office/powerpoint/2010/main" val="3985514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494E52"/>
                </a:solidFill>
                <a:effectLst/>
                <a:latin typeface="-apple-system"/>
              </a:rPr>
              <a:t>诸葛建伟博士，清华大学网络科学与网络空间研究院副研究员，蓝莲花团队联合创始人、组织者、赞助教授。  </a:t>
            </a:r>
            <a:r>
              <a:rPr lang="en-US" altLang="zh-CN" b="0" i="0" dirty="0">
                <a:solidFill>
                  <a:srgbClr val="494E52"/>
                </a:solidFill>
                <a:effectLst/>
                <a:latin typeface="-apple-system"/>
              </a:rPr>
              <a:t>XCTF</a:t>
            </a:r>
            <a:r>
              <a:rPr lang="zh-CN" altLang="en-US" b="0" i="0" dirty="0">
                <a:solidFill>
                  <a:srgbClr val="494E52"/>
                </a:solidFill>
                <a:effectLst/>
                <a:latin typeface="-apple-system"/>
              </a:rPr>
              <a:t>国际联赛联合创始人、组织者。他的研究领域是网络和系统安全。 发表学术论文</a:t>
            </a:r>
            <a:r>
              <a:rPr lang="en-US" altLang="zh-CN" b="0" i="0" dirty="0">
                <a:solidFill>
                  <a:srgbClr val="494E52"/>
                </a:solidFill>
                <a:effectLst/>
                <a:latin typeface="-apple-system"/>
              </a:rPr>
              <a:t>80</a:t>
            </a:r>
            <a:r>
              <a:rPr lang="zh-CN" altLang="en-US" b="0" i="0" dirty="0">
                <a:solidFill>
                  <a:srgbClr val="494E52"/>
                </a:solidFill>
                <a:effectLst/>
                <a:latin typeface="-apple-system"/>
              </a:rPr>
              <a:t>余篇，出版专着</a:t>
            </a:r>
            <a:r>
              <a:rPr lang="en-US" altLang="zh-CN" b="0" i="0" dirty="0">
                <a:solidFill>
                  <a:srgbClr val="494E52"/>
                </a:solidFill>
                <a:effectLst/>
                <a:latin typeface="-apple-system"/>
              </a:rPr>
              <a:t>2</a:t>
            </a:r>
            <a:r>
              <a:rPr lang="zh-CN" altLang="en-US" b="0" i="0" dirty="0">
                <a:solidFill>
                  <a:srgbClr val="494E52"/>
                </a:solidFill>
                <a:effectLst/>
                <a:latin typeface="-apple-system"/>
              </a:rPr>
              <a:t>部，译着近</a:t>
            </a:r>
            <a:r>
              <a:rPr lang="en-US" altLang="zh-CN" b="0" i="0" dirty="0">
                <a:solidFill>
                  <a:srgbClr val="494E52"/>
                </a:solidFill>
                <a:effectLst/>
                <a:latin typeface="-apple-system"/>
              </a:rPr>
              <a:t>10</a:t>
            </a:r>
            <a:r>
              <a:rPr lang="zh-CN" altLang="en-US" b="0" i="0" dirty="0">
                <a:solidFill>
                  <a:srgbClr val="494E52"/>
                </a:solidFill>
                <a:effectLst/>
                <a:latin typeface="-apple-system"/>
              </a:rPr>
              <a:t>部。 基于谷歌学术，截至</a:t>
            </a:r>
            <a:r>
              <a:rPr lang="en-US" altLang="zh-CN" b="0" i="0" dirty="0">
                <a:solidFill>
                  <a:srgbClr val="494E52"/>
                </a:solidFill>
                <a:effectLst/>
                <a:latin typeface="-apple-system"/>
              </a:rPr>
              <a:t>2019</a:t>
            </a:r>
            <a:r>
              <a:rPr lang="zh-CN" altLang="en-US" b="0" i="0" dirty="0">
                <a:solidFill>
                  <a:srgbClr val="494E52"/>
                </a:solidFill>
                <a:effectLst/>
                <a:latin typeface="-apple-system"/>
              </a:rPr>
              <a:t>年</a:t>
            </a:r>
            <a:r>
              <a:rPr lang="en-US" altLang="zh-CN" b="0" i="0" dirty="0">
                <a:solidFill>
                  <a:srgbClr val="494E52"/>
                </a:solidFill>
                <a:effectLst/>
                <a:latin typeface="-apple-system"/>
              </a:rPr>
              <a:t>12</a:t>
            </a:r>
            <a:r>
              <a:rPr lang="zh-CN" altLang="en-US" b="0" i="0" dirty="0">
                <a:solidFill>
                  <a:srgbClr val="494E52"/>
                </a:solidFill>
                <a:effectLst/>
                <a:latin typeface="-apple-system"/>
              </a:rPr>
              <a:t>月，他的论文被引用</a:t>
            </a:r>
            <a:r>
              <a:rPr lang="en-US" altLang="zh-CN" b="0" i="0" dirty="0">
                <a:solidFill>
                  <a:srgbClr val="494E52"/>
                </a:solidFill>
                <a:effectLst/>
                <a:latin typeface="-apple-system"/>
              </a:rPr>
              <a:t>1411</a:t>
            </a:r>
            <a:r>
              <a:rPr lang="zh-CN" altLang="en-US" b="0" i="0" dirty="0">
                <a:solidFill>
                  <a:srgbClr val="494E52"/>
                </a:solidFill>
                <a:effectLst/>
                <a:latin typeface="-apple-system"/>
              </a:rPr>
              <a:t>次，发表的</a:t>
            </a:r>
            <a:r>
              <a:rPr lang="en-US" altLang="zh-CN" b="0" i="0" dirty="0">
                <a:solidFill>
                  <a:srgbClr val="494E52"/>
                </a:solidFill>
                <a:effectLst/>
                <a:latin typeface="-apple-system"/>
              </a:rPr>
              <a:t>h-index</a:t>
            </a:r>
            <a:r>
              <a:rPr lang="zh-CN" altLang="en-US" b="0" i="0" dirty="0">
                <a:solidFill>
                  <a:srgbClr val="494E52"/>
                </a:solidFill>
                <a:effectLst/>
                <a:latin typeface="-apple-system"/>
              </a:rPr>
              <a:t>为</a:t>
            </a:r>
            <a:r>
              <a:rPr lang="en-US" altLang="zh-CN" b="0" i="0" dirty="0">
                <a:solidFill>
                  <a:srgbClr val="494E52"/>
                </a:solidFill>
                <a:effectLst/>
                <a:latin typeface="-apple-system"/>
              </a:rPr>
              <a:t>19</a:t>
            </a:r>
            <a:r>
              <a:rPr lang="zh-CN" altLang="en-US" b="0" i="0" dirty="0">
                <a:solidFill>
                  <a:srgbClr val="494E52"/>
                </a:solidFill>
                <a:effectLst/>
                <a:latin typeface="-apple-system"/>
              </a:rPr>
              <a:t>。他也是</a:t>
            </a:r>
            <a:r>
              <a:rPr lang="en-US" altLang="zh-CN" b="0" i="0" dirty="0">
                <a:solidFill>
                  <a:srgbClr val="494E52"/>
                </a:solidFill>
                <a:effectLst/>
                <a:latin typeface="-apple-system"/>
              </a:rPr>
              <a:t>CCF</a:t>
            </a:r>
            <a:r>
              <a:rPr lang="zh-CN" altLang="en-US" b="0" i="0" dirty="0">
                <a:solidFill>
                  <a:srgbClr val="494E52"/>
                </a:solidFill>
                <a:effectLst/>
                <a:latin typeface="-apple-system"/>
              </a:rPr>
              <a:t>的高级会员。</a:t>
            </a:r>
          </a:p>
        </p:txBody>
      </p:sp>
      <p:sp>
        <p:nvSpPr>
          <p:cNvPr id="4" name="灯片编号占位符 3"/>
          <p:cNvSpPr>
            <a:spLocks noGrp="1"/>
          </p:cNvSpPr>
          <p:nvPr>
            <p:ph type="sldNum" sz="quarter" idx="10"/>
          </p:nvPr>
        </p:nvSpPr>
        <p:spPr/>
        <p:txBody>
          <a:bodyPr/>
          <a:lstStyle/>
          <a:p>
            <a:fld id="{E4FF5570-FE69-4FDF-99DA-8CDE436443CD}" type="slidenum">
              <a:rPr lang="en-US" smtClean="0"/>
              <a:t>6</a:t>
            </a:fld>
            <a:endParaRPr lang="en-US" dirty="0"/>
          </a:p>
        </p:txBody>
      </p:sp>
    </p:spTree>
    <p:extLst>
      <p:ext uri="{BB962C8B-B14F-4D97-AF65-F5344CB8AC3E}">
        <p14:creationId xmlns:p14="http://schemas.microsoft.com/office/powerpoint/2010/main" val="2744064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494E52"/>
                </a:solidFill>
                <a:effectLst/>
                <a:latin typeface="-apple-system"/>
              </a:rPr>
              <a:t>现在，我是清华大学网络科学与网络空间研究所的博士后研究员。我的研究涵盖网络安全、互联网测量和数据分析等一系列主题。</a:t>
            </a:r>
          </a:p>
          <a:p>
            <a:pPr algn="l"/>
            <a:r>
              <a:rPr lang="zh-CN" altLang="en-US" b="0" i="0" dirty="0">
                <a:solidFill>
                  <a:srgbClr val="494E52"/>
                </a:solidFill>
                <a:effectLst/>
                <a:latin typeface="-apple-system"/>
              </a:rPr>
              <a:t>我获得了博士学位。</a:t>
            </a:r>
            <a:r>
              <a:rPr lang="en-US" altLang="zh-CN" b="0" i="0" dirty="0">
                <a:solidFill>
                  <a:srgbClr val="494E52"/>
                </a:solidFill>
                <a:effectLst/>
                <a:latin typeface="-apple-system"/>
              </a:rPr>
              <a:t>2020</a:t>
            </a:r>
            <a:r>
              <a:rPr lang="zh-CN" altLang="en-US" b="0" i="0" dirty="0">
                <a:solidFill>
                  <a:srgbClr val="494E52"/>
                </a:solidFill>
                <a:effectLst/>
                <a:latin typeface="-apple-system"/>
              </a:rPr>
              <a:t>年毕业于清华大学，师从段海欣、刘颖。在此之前，我于</a:t>
            </a:r>
            <a:r>
              <a:rPr lang="en-US" altLang="zh-CN" b="0" i="0" dirty="0">
                <a:solidFill>
                  <a:srgbClr val="494E52"/>
                </a:solidFill>
                <a:effectLst/>
                <a:latin typeface="-apple-system"/>
              </a:rPr>
              <a:t>2015</a:t>
            </a:r>
            <a:r>
              <a:rPr lang="zh-CN" altLang="en-US" b="0" i="0" dirty="0">
                <a:solidFill>
                  <a:srgbClr val="494E52"/>
                </a:solidFill>
                <a:effectLst/>
                <a:latin typeface="-apple-system"/>
              </a:rPr>
              <a:t>年获得西安电子科技大学学士学位。</a:t>
            </a:r>
          </a:p>
          <a:p>
            <a:pPr algn="l"/>
            <a:r>
              <a:rPr lang="zh-CN" altLang="en-US" b="0" i="0" dirty="0">
                <a:solidFill>
                  <a:srgbClr val="494E52"/>
                </a:solidFill>
                <a:effectLst/>
                <a:latin typeface="-apple-system"/>
              </a:rPr>
              <a:t>自</a:t>
            </a:r>
            <a:r>
              <a:rPr lang="en-US" altLang="zh-CN" b="0" i="0" dirty="0">
                <a:solidFill>
                  <a:srgbClr val="494E52"/>
                </a:solidFill>
                <a:effectLst/>
                <a:latin typeface="-apple-system"/>
              </a:rPr>
              <a:t>2016</a:t>
            </a:r>
            <a:r>
              <a:rPr lang="zh-CN" altLang="en-US" b="0" i="0" dirty="0">
                <a:solidFill>
                  <a:srgbClr val="494E52"/>
                </a:solidFill>
                <a:effectLst/>
                <a:latin typeface="-apple-system"/>
              </a:rPr>
              <a:t>年</a:t>
            </a:r>
            <a:r>
              <a:rPr lang="en-US" altLang="zh-CN" b="0" i="0" dirty="0">
                <a:solidFill>
                  <a:srgbClr val="494E52"/>
                </a:solidFill>
                <a:effectLst/>
                <a:latin typeface="-apple-system"/>
              </a:rPr>
              <a:t>9</a:t>
            </a:r>
            <a:r>
              <a:rPr lang="zh-CN" altLang="en-US" b="0" i="0" dirty="0">
                <a:solidFill>
                  <a:srgbClr val="494E52"/>
                </a:solidFill>
                <a:effectLst/>
                <a:latin typeface="-apple-system"/>
              </a:rPr>
              <a:t>月起，在</a:t>
            </a:r>
            <a:r>
              <a:rPr lang="en-US" altLang="zh-CN" b="0" i="0" dirty="0">
                <a:solidFill>
                  <a:srgbClr val="494E52"/>
                </a:solidFill>
                <a:effectLst/>
                <a:latin typeface="-apple-system"/>
              </a:rPr>
              <a:t>360</a:t>
            </a:r>
            <a:r>
              <a:rPr lang="zh-CN" altLang="en-US" b="0" i="0" dirty="0">
                <a:solidFill>
                  <a:srgbClr val="494E52"/>
                </a:solidFill>
                <a:effectLst/>
                <a:latin typeface="-apple-system"/>
              </a:rPr>
              <a:t>网络安全研究实验室（</a:t>
            </a:r>
            <a:r>
              <a:rPr lang="en-US" altLang="zh-CN" b="0" i="0" dirty="0">
                <a:solidFill>
                  <a:srgbClr val="494E52"/>
                </a:solidFill>
                <a:effectLst/>
                <a:latin typeface="-apple-system"/>
              </a:rPr>
              <a:t>360 NETLAB</a:t>
            </a:r>
            <a:r>
              <a:rPr lang="zh-CN" altLang="en-US" b="0" i="0" dirty="0">
                <a:solidFill>
                  <a:srgbClr val="494E52"/>
                </a:solidFill>
                <a:effectLst/>
                <a:latin typeface="-apple-system"/>
              </a:rPr>
              <a:t>）担任研究实习生，师从张再峰、梁金进博士、李丰培。</a:t>
            </a:r>
          </a:p>
          <a:p>
            <a:pPr algn="l"/>
            <a:r>
              <a:rPr lang="zh-CN" altLang="en-US" b="0" i="0" dirty="0">
                <a:solidFill>
                  <a:srgbClr val="494E52"/>
                </a:solidFill>
                <a:effectLst/>
                <a:latin typeface="-apple-system"/>
              </a:rPr>
              <a:t>自 </a:t>
            </a:r>
            <a:r>
              <a:rPr lang="en-US" altLang="zh-CN" b="0" i="0" dirty="0">
                <a:solidFill>
                  <a:srgbClr val="494E52"/>
                </a:solidFill>
                <a:effectLst/>
                <a:latin typeface="-apple-system"/>
              </a:rPr>
              <a:t>2018 </a:t>
            </a:r>
            <a:r>
              <a:rPr lang="zh-CN" altLang="en-US" b="0" i="0" dirty="0">
                <a:solidFill>
                  <a:srgbClr val="494E52"/>
                </a:solidFill>
                <a:effectLst/>
                <a:latin typeface="-apple-system"/>
              </a:rPr>
              <a:t>年 </a:t>
            </a:r>
            <a:r>
              <a:rPr lang="en-US" altLang="zh-CN" b="0" i="0" dirty="0">
                <a:solidFill>
                  <a:srgbClr val="494E52"/>
                </a:solidFill>
                <a:effectLst/>
                <a:latin typeface="-apple-system"/>
              </a:rPr>
              <a:t>1 </a:t>
            </a:r>
            <a:r>
              <a:rPr lang="zh-CN" altLang="en-US" b="0" i="0" dirty="0">
                <a:solidFill>
                  <a:srgbClr val="494E52"/>
                </a:solidFill>
                <a:effectLst/>
                <a:latin typeface="-apple-system"/>
              </a:rPr>
              <a:t>月起，我在伯克利的国际计算机科学研究所 </a:t>
            </a:r>
            <a:r>
              <a:rPr lang="en-US" altLang="zh-CN" b="0" i="0" dirty="0">
                <a:solidFill>
                  <a:srgbClr val="494E52"/>
                </a:solidFill>
                <a:effectLst/>
                <a:latin typeface="-apple-system"/>
              </a:rPr>
              <a:t>(ICSI) </a:t>
            </a:r>
            <a:r>
              <a:rPr lang="zh-CN" altLang="en-US" b="0" i="0" dirty="0">
                <a:solidFill>
                  <a:srgbClr val="494E52"/>
                </a:solidFill>
                <a:effectLst/>
                <a:latin typeface="-apple-system"/>
              </a:rPr>
              <a:t>做了一年访问研究学者（网络与安全小组成员），向 </a:t>
            </a:r>
            <a:r>
              <a:rPr lang="en-US" altLang="zh-CN" b="0" i="0" dirty="0">
                <a:solidFill>
                  <a:srgbClr val="494E52"/>
                </a:solidFill>
                <a:effectLst/>
                <a:latin typeface="-apple-system"/>
              </a:rPr>
              <a:t>Vern Paxson </a:t>
            </a:r>
            <a:r>
              <a:rPr lang="zh-CN" altLang="en-US" b="0" i="0" dirty="0">
                <a:solidFill>
                  <a:srgbClr val="494E52"/>
                </a:solidFill>
                <a:effectLst/>
                <a:latin typeface="-apple-system"/>
              </a:rPr>
              <a:t>汇报工作。我真的很享受这种奇妙而美妙的体验！</a:t>
            </a: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1616494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8</a:t>
            </a:fld>
            <a:endParaRPr lang="zh-CN" altLang="en-US"/>
          </a:p>
        </p:txBody>
      </p:sp>
    </p:spTree>
    <p:extLst>
      <p:ext uri="{BB962C8B-B14F-4D97-AF65-F5344CB8AC3E}">
        <p14:creationId xmlns:p14="http://schemas.microsoft.com/office/powerpoint/2010/main" val="621198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6"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cxnSp>
        <p:nvCxnSpPr>
          <p:cNvPr id="3" name="直接连接符 2"/>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0"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7"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8"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内页">
    <p:bg>
      <p:bgPr>
        <a:solidFill>
          <a:srgbClr val="F2F2F2"/>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11" cstate="email">
            <a:duotone>
              <a:schemeClr val="bg2">
                <a:shade val="45000"/>
                <a:satMod val="135000"/>
              </a:schemeClr>
              <a:prstClr val="white"/>
            </a:duotone>
          </a:blip>
          <a:srcRect/>
          <a:stretch>
            <a:fillRect/>
          </a:stretch>
        </p:blipFill>
        <p:spPr>
          <a:xfrm>
            <a:off x="-1" y="5442444"/>
            <a:ext cx="12186319" cy="1415557"/>
          </a:xfrm>
          <a:prstGeom prst="rect">
            <a:avLst/>
          </a:prstGeom>
        </p:spPr>
      </p:pic>
      <p:sp>
        <p:nvSpPr>
          <p:cNvPr id="8" name="标题占位符 1"/>
          <p:cNvSpPr>
            <a:spLocks noGrp="1"/>
          </p:cNvSpPr>
          <p:nvPr>
            <p:ph type="title"/>
          </p:nvPr>
        </p:nvSpPr>
        <p:spPr>
          <a:xfrm>
            <a:off x="719668" y="116637"/>
            <a:ext cx="10755197" cy="912067"/>
          </a:xfrm>
          <a:prstGeom prst="rect">
            <a:avLst/>
          </a:prstGeom>
        </p:spPr>
        <p:txBody>
          <a:bodyPr vert="horz" lIns="121917" tIns="60958" rIns="121917" bIns="60958" rtlCol="0" anchor="b">
            <a:noAutofit/>
          </a:bodyPr>
          <a:lstStyle/>
          <a:p>
            <a:pPr lvl="0" defTabSz="685800"/>
            <a:r>
              <a:rPr lang="zh-CN" altLang="en-US" dirty="0"/>
              <a:t>单击此处编辑母版标题样式</a:t>
            </a:r>
          </a:p>
        </p:txBody>
      </p:sp>
      <p:sp>
        <p:nvSpPr>
          <p:cNvPr id="19" name="文本占位符 3"/>
          <p:cNvSpPr>
            <a:spLocks noGrp="1"/>
          </p:cNvSpPr>
          <p:nvPr>
            <p:ph type="body" idx="1"/>
          </p:nvPr>
        </p:nvSpPr>
        <p:spPr>
          <a:xfrm>
            <a:off x="719667" y="1149201"/>
            <a:ext cx="10749461" cy="4952511"/>
          </a:xfrm>
          <a:prstGeom prst="rect">
            <a:avLst/>
          </a:prstGeom>
        </p:spPr>
        <p:txBody>
          <a:bodyPr vert="horz" lIns="91440" tIns="45720" rIns="91440" bIns="45720" rtlCol="0">
            <a:normAutofit/>
          </a:bodyPr>
          <a:lstStyle/>
          <a:p>
            <a:pPr marL="160655" marR="0" lvl="0" indent="-160655" defTabSz="685800" fontAlgn="auto">
              <a:lnSpc>
                <a:spcPct val="120000"/>
              </a:lnSpc>
              <a:spcBef>
                <a:spcPts val="0"/>
              </a:spcBef>
              <a:spcAft>
                <a:spcPts val="0"/>
              </a:spcAft>
              <a:buClr>
                <a:srgbClr val="717171"/>
              </a:buClr>
              <a:buSzPct val="80000"/>
              <a:buFont typeface="Wingdings" panose="05000000000000000000" pitchFamily="2" charset="2"/>
              <a:buChar char="l"/>
            </a:pPr>
            <a:r>
              <a:rPr lang="zh-CN" altLang="en-US" dirty="0"/>
              <a:t>单击此处编辑母版文本样式</a:t>
            </a:r>
          </a:p>
          <a:p>
            <a:pPr marL="349250" marR="0" lvl="1" indent="-160655" defTabSz="685800" fontAlgn="auto">
              <a:lnSpc>
                <a:spcPct val="120000"/>
              </a:lnSpc>
              <a:spcBef>
                <a:spcPts val="0"/>
              </a:spcBef>
              <a:spcAft>
                <a:spcPts val="0"/>
              </a:spcAft>
              <a:buClr>
                <a:srgbClr val="717171"/>
              </a:buClr>
              <a:buSzTx/>
            </a:pPr>
            <a:r>
              <a:rPr lang="zh-CN" altLang="en-US" dirty="0"/>
              <a:t>第二级</a:t>
            </a:r>
          </a:p>
          <a:p>
            <a:pPr marL="503555" marR="0" lvl="2" indent="-160655" defTabSz="685800" fontAlgn="auto">
              <a:lnSpc>
                <a:spcPct val="120000"/>
              </a:lnSpc>
              <a:spcBef>
                <a:spcPts val="0"/>
              </a:spcBef>
              <a:spcAft>
                <a:spcPts val="0"/>
              </a:spcAft>
              <a:buClr>
                <a:srgbClr val="717171"/>
              </a:buClr>
              <a:buSzTx/>
            </a:pPr>
            <a:r>
              <a:rPr lang="zh-CN" altLang="en-US" dirty="0"/>
              <a:t>第三级</a:t>
            </a:r>
          </a:p>
          <a:p>
            <a:pPr marL="654685" marR="0" lvl="3" indent="-160655" defTabSz="685800" fontAlgn="auto">
              <a:lnSpc>
                <a:spcPct val="120000"/>
              </a:lnSpc>
              <a:spcBef>
                <a:spcPts val="0"/>
              </a:spcBef>
              <a:spcAft>
                <a:spcPts val="0"/>
              </a:spcAft>
              <a:buClr>
                <a:srgbClr val="717171"/>
              </a:buClr>
              <a:buSzTx/>
            </a:pPr>
            <a:r>
              <a:rPr lang="zh-CN" altLang="en-US" dirty="0"/>
              <a:t>第四级</a:t>
            </a:r>
          </a:p>
          <a:p>
            <a:pPr marL="808990" marR="0" lvl="4" indent="-160655" defTabSz="685800" fontAlgn="auto">
              <a:lnSpc>
                <a:spcPct val="120000"/>
              </a:lnSpc>
              <a:spcBef>
                <a:spcPts val="0"/>
              </a:spcBef>
              <a:spcAft>
                <a:spcPts val="0"/>
              </a:spcAft>
              <a:buClr>
                <a:srgbClr val="717171"/>
              </a:buClr>
              <a:buSzTx/>
            </a:pPr>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lang="zh-CN" altLang="en-US" sz="2100" b="1" kern="1200" dirty="0">
          <a:solidFill>
            <a:schemeClr val="tx1"/>
          </a:solidFill>
          <a:latin typeface="+mj-lt"/>
          <a:ea typeface="微软雅黑" panose="020B0503020204020204" pitchFamily="34" charset="-122"/>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www.app$(reboot)le.com/"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Trampoline Over the Air: Breaking in IoT Devices Through MQTT Brokers</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grpSp>
        <p:nvGrpSpPr>
          <p:cNvPr id="132" name="组合 131"/>
          <p:cNvGrpSpPr/>
          <p:nvPr/>
        </p:nvGrpSpPr>
        <p:grpSpPr>
          <a:xfrm>
            <a:off x="5874824" y="5124450"/>
            <a:ext cx="442352" cy="442352"/>
            <a:chOff x="3954830" y="5669476"/>
            <a:chExt cx="552450" cy="552450"/>
          </a:xfrm>
        </p:grpSpPr>
        <p:sp>
          <p:nvSpPr>
            <p:cNvPr id="130" name="椭圆 129"/>
            <p:cNvSpPr/>
            <p:nvPr/>
          </p:nvSpPr>
          <p:spPr>
            <a:xfrm>
              <a:off x="3954830"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1" name="组合 120"/>
            <p:cNvGrpSpPr/>
            <p:nvPr/>
          </p:nvGrpSpPr>
          <p:grpSpPr>
            <a:xfrm>
              <a:off x="4081088" y="5784382"/>
              <a:ext cx="299934" cy="322638"/>
              <a:chOff x="1574801" y="1125538"/>
              <a:chExt cx="2894012" cy="3113087"/>
            </a:xfrm>
            <a:solidFill>
              <a:schemeClr val="bg1"/>
            </a:solidFill>
          </p:grpSpPr>
          <p:sp>
            <p:nvSpPr>
              <p:cNvPr id="122" name="Freeform 5"/>
              <p:cNvSpPr>
                <a:spLocks noEditPoints="1"/>
              </p:cNvSpPr>
              <p:nvPr/>
            </p:nvSpPr>
            <p:spPr bwMode="auto">
              <a:xfrm>
                <a:off x="2524125" y="3284538"/>
                <a:ext cx="288925" cy="287337"/>
              </a:xfrm>
              <a:custGeom>
                <a:avLst/>
                <a:gdLst>
                  <a:gd name="T0" fmla="*/ 0 w 264"/>
                  <a:gd name="T1" fmla="*/ 132 h 264"/>
                  <a:gd name="T2" fmla="*/ 39 w 264"/>
                  <a:gd name="T3" fmla="*/ 226 h 264"/>
                  <a:gd name="T4" fmla="*/ 132 w 264"/>
                  <a:gd name="T5" fmla="*/ 264 h 264"/>
                  <a:gd name="T6" fmla="*/ 226 w 264"/>
                  <a:gd name="T7" fmla="*/ 226 h 264"/>
                  <a:gd name="T8" fmla="*/ 264 w 264"/>
                  <a:gd name="T9" fmla="*/ 132 h 264"/>
                  <a:gd name="T10" fmla="*/ 226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8" y="264"/>
                      <a:pt x="132" y="264"/>
                    </a:cubicBezTo>
                    <a:cubicBezTo>
                      <a:pt x="167" y="264"/>
                      <a:pt x="201" y="250"/>
                      <a:pt x="226" y="226"/>
                    </a:cubicBezTo>
                    <a:cubicBezTo>
                      <a:pt x="250" y="201"/>
                      <a:pt x="264" y="167"/>
                      <a:pt x="264" y="132"/>
                    </a:cubicBezTo>
                    <a:cubicBezTo>
                      <a:pt x="264" y="98"/>
                      <a:pt x="250" y="63"/>
                      <a:pt x="226" y="39"/>
                    </a:cubicBezTo>
                    <a:cubicBezTo>
                      <a:pt x="201" y="14"/>
                      <a:pt x="167" y="0"/>
                      <a:pt x="132" y="0"/>
                    </a:cubicBezTo>
                    <a:cubicBezTo>
                      <a:pt x="98"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6"/>
              <p:cNvSpPr>
                <a:spLocks noEditPoints="1"/>
              </p:cNvSpPr>
              <p:nvPr/>
            </p:nvSpPr>
            <p:spPr bwMode="auto">
              <a:xfrm>
                <a:off x="3230563" y="3284538"/>
                <a:ext cx="288925" cy="287337"/>
              </a:xfrm>
              <a:custGeom>
                <a:avLst/>
                <a:gdLst>
                  <a:gd name="T0" fmla="*/ 0 w 264"/>
                  <a:gd name="T1" fmla="*/ 132 h 264"/>
                  <a:gd name="T2" fmla="*/ 39 w 264"/>
                  <a:gd name="T3" fmla="*/ 226 h 264"/>
                  <a:gd name="T4" fmla="*/ 132 w 264"/>
                  <a:gd name="T5" fmla="*/ 264 h 264"/>
                  <a:gd name="T6" fmla="*/ 225 w 264"/>
                  <a:gd name="T7" fmla="*/ 226 h 264"/>
                  <a:gd name="T8" fmla="*/ 264 w 264"/>
                  <a:gd name="T9" fmla="*/ 132 h 264"/>
                  <a:gd name="T10" fmla="*/ 225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7" y="264"/>
                      <a:pt x="132" y="264"/>
                    </a:cubicBezTo>
                    <a:cubicBezTo>
                      <a:pt x="167" y="264"/>
                      <a:pt x="201" y="250"/>
                      <a:pt x="225" y="226"/>
                    </a:cubicBezTo>
                    <a:cubicBezTo>
                      <a:pt x="250" y="201"/>
                      <a:pt x="264" y="167"/>
                      <a:pt x="264" y="132"/>
                    </a:cubicBezTo>
                    <a:cubicBezTo>
                      <a:pt x="264" y="98"/>
                      <a:pt x="250" y="63"/>
                      <a:pt x="225" y="39"/>
                    </a:cubicBezTo>
                    <a:cubicBezTo>
                      <a:pt x="201" y="14"/>
                      <a:pt x="167" y="0"/>
                      <a:pt x="132" y="0"/>
                    </a:cubicBezTo>
                    <a:cubicBezTo>
                      <a:pt x="97"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7"/>
              <p:cNvSpPr>
                <a:spLocks noEditPoints="1"/>
              </p:cNvSpPr>
              <p:nvPr/>
            </p:nvSpPr>
            <p:spPr bwMode="auto">
              <a:xfrm>
                <a:off x="1574801" y="1125538"/>
                <a:ext cx="2894012" cy="1349375"/>
              </a:xfrm>
              <a:custGeom>
                <a:avLst/>
                <a:gdLst>
                  <a:gd name="T0" fmla="*/ 2649 w 2649"/>
                  <a:gd name="T1" fmla="*/ 599 h 1236"/>
                  <a:gd name="T2" fmla="*/ 1324 w 2649"/>
                  <a:gd name="T3" fmla="*/ 0 h 1236"/>
                  <a:gd name="T4" fmla="*/ 0 w 2649"/>
                  <a:gd name="T5" fmla="*/ 599 h 1236"/>
                  <a:gd name="T6" fmla="*/ 1324 w 2649"/>
                  <a:gd name="T7" fmla="*/ 1199 h 1236"/>
                  <a:gd name="T8" fmla="*/ 2495 w 2649"/>
                  <a:gd name="T9" fmla="*/ 667 h 1236"/>
                  <a:gd name="T10" fmla="*/ 2436 w 2649"/>
                  <a:gd name="T11" fmla="*/ 1236 h 1236"/>
                  <a:gd name="T12" fmla="*/ 2519 w 2649"/>
                  <a:gd name="T13" fmla="*/ 1236 h 1236"/>
                  <a:gd name="T14" fmla="*/ 2603 w 2649"/>
                  <a:gd name="T15" fmla="*/ 1236 h 1236"/>
                  <a:gd name="T16" fmla="*/ 2543 w 2649"/>
                  <a:gd name="T17" fmla="*/ 645 h 1236"/>
                  <a:gd name="T18" fmla="*/ 2649 w 2649"/>
                  <a:gd name="T19" fmla="*/ 599 h 1236"/>
                  <a:gd name="T20" fmla="*/ 2649 w 2649"/>
                  <a:gd name="T21" fmla="*/ 599 h 1236"/>
                  <a:gd name="T22" fmla="*/ 2649 w 2649"/>
                  <a:gd name="T23" fmla="*/ 599 h 1236"/>
                  <a:gd name="T24" fmla="*/ 2649 w 2649"/>
                  <a:gd name="T25" fmla="*/ 59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9" h="1236">
                    <a:moveTo>
                      <a:pt x="2649" y="599"/>
                    </a:moveTo>
                    <a:cubicBezTo>
                      <a:pt x="1324" y="0"/>
                      <a:pt x="1324" y="0"/>
                      <a:pt x="1324" y="0"/>
                    </a:cubicBezTo>
                    <a:cubicBezTo>
                      <a:pt x="0" y="599"/>
                      <a:pt x="0" y="599"/>
                      <a:pt x="0" y="599"/>
                    </a:cubicBezTo>
                    <a:cubicBezTo>
                      <a:pt x="1324" y="1199"/>
                      <a:pt x="1324" y="1199"/>
                      <a:pt x="1324" y="1199"/>
                    </a:cubicBezTo>
                    <a:cubicBezTo>
                      <a:pt x="2495" y="667"/>
                      <a:pt x="2495" y="667"/>
                      <a:pt x="2495" y="667"/>
                    </a:cubicBezTo>
                    <a:cubicBezTo>
                      <a:pt x="2490" y="924"/>
                      <a:pt x="2456" y="1209"/>
                      <a:pt x="2436" y="1236"/>
                    </a:cubicBezTo>
                    <a:cubicBezTo>
                      <a:pt x="2519" y="1236"/>
                      <a:pt x="2519" y="1236"/>
                      <a:pt x="2519" y="1236"/>
                    </a:cubicBezTo>
                    <a:cubicBezTo>
                      <a:pt x="2603" y="1236"/>
                      <a:pt x="2603" y="1236"/>
                      <a:pt x="2603" y="1236"/>
                    </a:cubicBezTo>
                    <a:cubicBezTo>
                      <a:pt x="2582" y="1209"/>
                      <a:pt x="2547" y="908"/>
                      <a:pt x="2543" y="645"/>
                    </a:cubicBezTo>
                    <a:cubicBezTo>
                      <a:pt x="2649" y="599"/>
                      <a:pt x="2649" y="599"/>
                      <a:pt x="2649" y="599"/>
                    </a:cubicBezTo>
                    <a:cubicBezTo>
                      <a:pt x="2649" y="599"/>
                      <a:pt x="2649" y="599"/>
                      <a:pt x="2649" y="599"/>
                    </a:cubicBezTo>
                    <a:moveTo>
                      <a:pt x="2649" y="599"/>
                    </a:moveTo>
                    <a:cubicBezTo>
                      <a:pt x="2649" y="599"/>
                      <a:pt x="2649" y="599"/>
                      <a:pt x="2649" y="59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8"/>
              <p:cNvSpPr>
                <a:spLocks noEditPoints="1"/>
              </p:cNvSpPr>
              <p:nvPr/>
            </p:nvSpPr>
            <p:spPr bwMode="auto">
              <a:xfrm>
                <a:off x="1787525" y="2146300"/>
                <a:ext cx="2470150" cy="2092325"/>
              </a:xfrm>
              <a:custGeom>
                <a:avLst/>
                <a:gdLst>
                  <a:gd name="T0" fmla="*/ 1130 w 2261"/>
                  <a:gd name="T1" fmla="*/ 392 h 1918"/>
                  <a:gd name="T2" fmla="*/ 313 w 2261"/>
                  <a:gd name="T3" fmla="*/ 9 h 1918"/>
                  <a:gd name="T4" fmla="*/ 0 w 2261"/>
                  <a:gd name="T5" fmla="*/ 788 h 1918"/>
                  <a:gd name="T6" fmla="*/ 1130 w 2261"/>
                  <a:gd name="T7" fmla="*/ 1918 h 1918"/>
                  <a:gd name="T8" fmla="*/ 2261 w 2261"/>
                  <a:gd name="T9" fmla="*/ 788 h 1918"/>
                  <a:gd name="T10" fmla="*/ 1939 w 2261"/>
                  <a:gd name="T11" fmla="*/ 0 h 1918"/>
                  <a:gd name="T12" fmla="*/ 1130 w 2261"/>
                  <a:gd name="T13" fmla="*/ 392 h 1918"/>
                  <a:gd name="T14" fmla="*/ 1130 w 2261"/>
                  <a:gd name="T15" fmla="*/ 392 h 1918"/>
                  <a:gd name="T16" fmla="*/ 2084 w 2261"/>
                  <a:gd name="T17" fmla="*/ 782 h 1918"/>
                  <a:gd name="T18" fmla="*/ 2084 w 2261"/>
                  <a:gd name="T19" fmla="*/ 788 h 1918"/>
                  <a:gd name="T20" fmla="*/ 1130 w 2261"/>
                  <a:gd name="T21" fmla="*/ 1742 h 1918"/>
                  <a:gd name="T22" fmla="*/ 177 w 2261"/>
                  <a:gd name="T23" fmla="*/ 821 h 1918"/>
                  <a:gd name="T24" fmla="*/ 189 w 2261"/>
                  <a:gd name="T25" fmla="*/ 837 h 1918"/>
                  <a:gd name="T26" fmla="*/ 1115 w 2261"/>
                  <a:gd name="T27" fmla="*/ 767 h 1918"/>
                  <a:gd name="T28" fmla="*/ 1247 w 2261"/>
                  <a:gd name="T29" fmla="*/ 649 h 1918"/>
                  <a:gd name="T30" fmla="*/ 1094 w 2261"/>
                  <a:gd name="T31" fmla="*/ 1043 h 1918"/>
                  <a:gd name="T32" fmla="*/ 1398 w 2261"/>
                  <a:gd name="T33" fmla="*/ 695 h 1918"/>
                  <a:gd name="T34" fmla="*/ 2060 w 2261"/>
                  <a:gd name="T35" fmla="*/ 811 h 1918"/>
                  <a:gd name="T36" fmla="*/ 2084 w 2261"/>
                  <a:gd name="T37" fmla="*/ 782 h 1918"/>
                  <a:gd name="T38" fmla="*/ 2084 w 2261"/>
                  <a:gd name="T39" fmla="*/ 782 h 1918"/>
                  <a:gd name="T40" fmla="*/ 2084 w 2261"/>
                  <a:gd name="T41" fmla="*/ 782 h 1918"/>
                  <a:gd name="T42" fmla="*/ 2084 w 2261"/>
                  <a:gd name="T43" fmla="*/ 782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1" h="1918">
                    <a:moveTo>
                      <a:pt x="1130" y="392"/>
                    </a:moveTo>
                    <a:cubicBezTo>
                      <a:pt x="313" y="9"/>
                      <a:pt x="313" y="9"/>
                      <a:pt x="313" y="9"/>
                    </a:cubicBezTo>
                    <a:cubicBezTo>
                      <a:pt x="120" y="212"/>
                      <a:pt x="0" y="486"/>
                      <a:pt x="0" y="788"/>
                    </a:cubicBezTo>
                    <a:cubicBezTo>
                      <a:pt x="0" y="1411"/>
                      <a:pt x="507" y="1918"/>
                      <a:pt x="1130" y="1918"/>
                    </a:cubicBezTo>
                    <a:cubicBezTo>
                      <a:pt x="1754" y="1918"/>
                      <a:pt x="2261" y="1411"/>
                      <a:pt x="2261" y="788"/>
                    </a:cubicBezTo>
                    <a:cubicBezTo>
                      <a:pt x="2261" y="482"/>
                      <a:pt x="2137" y="204"/>
                      <a:pt x="1939" y="0"/>
                    </a:cubicBezTo>
                    <a:cubicBezTo>
                      <a:pt x="1130" y="392"/>
                      <a:pt x="1130" y="392"/>
                      <a:pt x="1130" y="392"/>
                    </a:cubicBezTo>
                    <a:cubicBezTo>
                      <a:pt x="1130" y="392"/>
                      <a:pt x="1130" y="392"/>
                      <a:pt x="1130" y="392"/>
                    </a:cubicBezTo>
                    <a:moveTo>
                      <a:pt x="2084" y="782"/>
                    </a:moveTo>
                    <a:cubicBezTo>
                      <a:pt x="2084" y="784"/>
                      <a:pt x="2084" y="786"/>
                      <a:pt x="2084" y="788"/>
                    </a:cubicBezTo>
                    <a:cubicBezTo>
                      <a:pt x="2084" y="1314"/>
                      <a:pt x="1656" y="1742"/>
                      <a:pt x="1130" y="1742"/>
                    </a:cubicBezTo>
                    <a:cubicBezTo>
                      <a:pt x="616" y="1742"/>
                      <a:pt x="195" y="1332"/>
                      <a:pt x="177" y="821"/>
                    </a:cubicBezTo>
                    <a:cubicBezTo>
                      <a:pt x="181" y="826"/>
                      <a:pt x="185" y="832"/>
                      <a:pt x="189" y="837"/>
                    </a:cubicBezTo>
                    <a:cubicBezTo>
                      <a:pt x="358" y="1059"/>
                      <a:pt x="773" y="1028"/>
                      <a:pt x="1115" y="767"/>
                    </a:cubicBezTo>
                    <a:cubicBezTo>
                      <a:pt x="1163" y="730"/>
                      <a:pt x="1207" y="690"/>
                      <a:pt x="1247" y="649"/>
                    </a:cubicBezTo>
                    <a:cubicBezTo>
                      <a:pt x="1242" y="834"/>
                      <a:pt x="1210" y="951"/>
                      <a:pt x="1094" y="1043"/>
                    </a:cubicBezTo>
                    <a:cubicBezTo>
                      <a:pt x="1251" y="974"/>
                      <a:pt x="1343" y="834"/>
                      <a:pt x="1398" y="695"/>
                    </a:cubicBezTo>
                    <a:cubicBezTo>
                      <a:pt x="1626" y="902"/>
                      <a:pt x="1917" y="956"/>
                      <a:pt x="2060" y="811"/>
                    </a:cubicBezTo>
                    <a:cubicBezTo>
                      <a:pt x="2069" y="802"/>
                      <a:pt x="2077" y="792"/>
                      <a:pt x="2084" y="782"/>
                    </a:cubicBezTo>
                    <a:cubicBezTo>
                      <a:pt x="2084" y="782"/>
                      <a:pt x="2084" y="782"/>
                      <a:pt x="2084" y="782"/>
                    </a:cubicBezTo>
                    <a:moveTo>
                      <a:pt x="2084" y="782"/>
                    </a:moveTo>
                    <a:cubicBezTo>
                      <a:pt x="2084" y="782"/>
                      <a:pt x="2084" y="782"/>
                      <a:pt x="2084" y="78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2" name="文本框 11">
            <a:extLst>
              <a:ext uri="{FF2B5EF4-FFF2-40B4-BE49-F238E27FC236}">
                <a16:creationId xmlns:a16="http://schemas.microsoft.com/office/drawing/2014/main" id="{C62491C2-1206-47FA-B484-FE230D71C3EE}"/>
              </a:ext>
            </a:extLst>
          </p:cNvPr>
          <p:cNvSpPr txBox="1"/>
          <p:nvPr/>
        </p:nvSpPr>
        <p:spPr>
          <a:xfrm>
            <a:off x="8865110" y="3944231"/>
            <a:ext cx="2428532" cy="369332"/>
          </a:xfrm>
          <a:prstGeom prst="rect">
            <a:avLst/>
          </a:prstGeom>
          <a:noFill/>
        </p:spPr>
        <p:txBody>
          <a:bodyPr wrap="square">
            <a:spAutoFit/>
          </a:bodyPr>
          <a:lstStyle/>
          <a:p>
            <a:pPr algn="l"/>
            <a:r>
              <a:rPr lang="en-US" altLang="zh-CN" sz="1800" b="0" i="0" dirty="0">
                <a:solidFill>
                  <a:schemeClr val="bg1"/>
                </a:solidFill>
                <a:effectLst/>
                <a:latin typeface="Arial" panose="020B0604020202020204" pitchFamily="34" charset="0"/>
              </a:rPr>
              <a:t>S&amp;P 2022</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Motivation</a:t>
            </a:r>
            <a:endParaRPr lang="zh-CN" altLang="en-US" sz="28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952610" y="1330160"/>
            <a:ext cx="9012348" cy="4647426"/>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Times New Roman" panose="02020603050405020304" pitchFamily="18" charset="0"/>
              </a:rPr>
              <a:t>为什么困难</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、在</a:t>
            </a:r>
            <a:r>
              <a:rPr lang="en-US" altLang="zh-CN" sz="2000" dirty="0">
                <a:latin typeface="宋体" panose="02010600030101010101" pitchFamily="2" charset="-122"/>
                <a:ea typeface="宋体" panose="02010600030101010101" pitchFamily="2" charset="-122"/>
              </a:rPr>
              <a:t>pub/sub</a:t>
            </a:r>
            <a:r>
              <a:rPr lang="zh-CN" altLang="en-US" sz="2000" dirty="0">
                <a:latin typeface="宋体" panose="02010600030101010101" pitchFamily="2" charset="-122"/>
                <a:ea typeface="宋体" panose="02010600030101010101" pitchFamily="2" charset="-122"/>
              </a:rPr>
              <a:t>模式上模糊测试</a:t>
            </a:r>
            <a:endParaRPr lang="en-US" altLang="zh-CN" sz="20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、道德考虑</a:t>
            </a:r>
            <a:endParaRPr lang="en-US" altLang="zh-CN" sz="20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、崩溃检测（</a:t>
            </a:r>
            <a:r>
              <a:rPr lang="en-US" altLang="zh-CN" sz="2000" dirty="0">
                <a:latin typeface="宋体" panose="02010600030101010101" pitchFamily="2" charset="-122"/>
                <a:ea typeface="宋体" panose="02010600030101010101" pitchFamily="2" charset="-122"/>
              </a:rPr>
              <a:t>MQTT</a:t>
            </a:r>
            <a:r>
              <a:rPr lang="zh-CN" altLang="en-US" sz="2000" dirty="0">
                <a:latin typeface="宋体" panose="02010600030101010101" pitchFamily="2" charset="-122"/>
                <a:ea typeface="宋体" panose="02010600030101010101" pitchFamily="2" charset="-122"/>
              </a:rPr>
              <a:t>的特殊性）</a:t>
            </a:r>
            <a:endParaRPr lang="en-US" altLang="zh-CN" sz="2000" dirty="0">
              <a:latin typeface="宋体" panose="02010600030101010101" pitchFamily="2" charset="-122"/>
              <a:ea typeface="宋体" panose="02010600030101010101" pitchFamily="2" charset="-122"/>
            </a:endParaRPr>
          </a:p>
          <a:p>
            <a:endParaRPr lang="en-US" altLang="zh-CN" sz="2800" dirty="0">
              <a:latin typeface="Times New Roman" panose="02020603050405020304" pitchFamily="18" charset="0"/>
              <a:cs typeface="Times New Roman" panose="02020603050405020304" pitchFamily="18" charset="0"/>
            </a:endParaRPr>
          </a:p>
          <a:p>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dirty="0">
                <a:latin typeface="宋体" panose="02010600030101010101" pitchFamily="2" charset="-122"/>
                <a:ea typeface="宋体" panose="02010600030101010101" pitchFamily="2" charset="-122"/>
                <a:cs typeface="Times New Roman" panose="02020603050405020304" pitchFamily="18" charset="0"/>
              </a:rPr>
              <a:t>创新点</a:t>
            </a:r>
            <a:r>
              <a:rPr lang="zh-CN" altLang="en-US" sz="28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cs typeface="Times New Roman" panose="02020603050405020304" pitchFamily="18" charset="0"/>
              </a:rPr>
              <a:t>关注设备端的 </a:t>
            </a:r>
            <a:r>
              <a:rPr lang="en-US" altLang="zh-CN" sz="2000" dirty="0">
                <a:latin typeface="宋体" panose="02010600030101010101" pitchFamily="2" charset="-122"/>
                <a:ea typeface="宋体" panose="02010600030101010101" pitchFamily="2" charset="-122"/>
                <a:cs typeface="Times New Roman" panose="02020603050405020304" pitchFamily="18" charset="0"/>
              </a:rPr>
              <a:t>MQTT </a:t>
            </a:r>
            <a:r>
              <a:rPr lang="zh-CN" altLang="en-US" sz="2000" dirty="0">
                <a:latin typeface="宋体" panose="02010600030101010101" pitchFamily="2" charset="-122"/>
                <a:ea typeface="宋体" panose="02010600030101010101" pitchFamily="2" charset="-122"/>
                <a:cs typeface="Times New Roman" panose="02020603050405020304" pitchFamily="18" charset="0"/>
              </a:rPr>
              <a:t>安全问题，提出了一种全面的方法来检测解析 </a:t>
            </a:r>
            <a:r>
              <a:rPr lang="en-US" altLang="zh-CN" sz="2000" dirty="0">
                <a:latin typeface="宋体" panose="02010600030101010101" pitchFamily="2" charset="-122"/>
                <a:ea typeface="宋体" panose="02010600030101010101" pitchFamily="2" charset="-122"/>
                <a:cs typeface="Times New Roman" panose="02020603050405020304" pitchFamily="18" charset="0"/>
              </a:rPr>
              <a:t>MQTT </a:t>
            </a:r>
            <a:r>
              <a:rPr lang="zh-CN" altLang="en-US" sz="2000" dirty="0">
                <a:latin typeface="宋体" panose="02010600030101010101" pitchFamily="2" charset="-122"/>
                <a:ea typeface="宋体" panose="02010600030101010101" pitchFamily="2" charset="-122"/>
                <a:cs typeface="Times New Roman" panose="02020603050405020304" pitchFamily="18" charset="0"/>
              </a:rPr>
              <a:t>消息的漏洞。</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cs typeface="Times New Roman" panose="02020603050405020304" pitchFamily="18" charset="0"/>
              </a:rPr>
              <a:t>提出一种新的攻击模式，基于新的攻击模式，设计了</a:t>
            </a:r>
            <a:r>
              <a:rPr lang="en-US" altLang="zh-CN" sz="2000" dirty="0" err="1">
                <a:latin typeface="宋体" panose="02010600030101010101" pitchFamily="2" charset="-122"/>
                <a:ea typeface="宋体" panose="02010600030101010101" pitchFamily="2" charset="-122"/>
                <a:cs typeface="Times New Roman" panose="02020603050405020304" pitchFamily="18" charset="0"/>
              </a:rPr>
              <a:t>Shadowfuzz</a:t>
            </a:r>
            <a:r>
              <a:rPr lang="zh-CN" altLang="en-US" sz="2000" dirty="0">
                <a:latin typeface="宋体" panose="02010600030101010101" pitchFamily="2" charset="-122"/>
                <a:ea typeface="宋体" panose="02010600030101010101" pitchFamily="2" charset="-122"/>
                <a:cs typeface="Times New Roman" panose="02020603050405020304" pitchFamily="18" charset="0"/>
              </a:rPr>
              <a:t>，在</a:t>
            </a:r>
            <a:r>
              <a:rPr lang="en-US" altLang="zh-CN" sz="2000" dirty="0">
                <a:latin typeface="宋体" panose="02010600030101010101" pitchFamily="2" charset="-122"/>
                <a:ea typeface="宋体" panose="02010600030101010101" pitchFamily="2" charset="-122"/>
                <a:cs typeface="Times New Roman" panose="02020603050405020304" pitchFamily="18" charset="0"/>
              </a:rPr>
              <a:t>11</a:t>
            </a:r>
            <a:r>
              <a:rPr lang="zh-CN" altLang="en-US" sz="2000" dirty="0">
                <a:latin typeface="宋体" panose="02010600030101010101" pitchFamily="2" charset="-122"/>
                <a:ea typeface="宋体" panose="02010600030101010101" pitchFamily="2" charset="-122"/>
                <a:cs typeface="Times New Roman" panose="02020603050405020304" pitchFamily="18" charset="0"/>
              </a:rPr>
              <a:t>款设备中发现了</a:t>
            </a:r>
            <a:r>
              <a:rPr lang="en-US" altLang="zh-CN" sz="2000" dirty="0">
                <a:latin typeface="宋体" panose="02010600030101010101" pitchFamily="2" charset="-122"/>
                <a:ea typeface="宋体" panose="02010600030101010101" pitchFamily="2" charset="-122"/>
                <a:cs typeface="Times New Roman" panose="02020603050405020304" pitchFamily="18" charset="0"/>
              </a:rPr>
              <a:t>34</a:t>
            </a:r>
            <a:r>
              <a:rPr lang="zh-CN" altLang="en-US" sz="2000" dirty="0">
                <a:latin typeface="宋体" panose="02010600030101010101" pitchFamily="2" charset="-122"/>
                <a:ea typeface="宋体" panose="02010600030101010101" pitchFamily="2" charset="-122"/>
                <a:cs typeface="Times New Roman" panose="02020603050405020304" pitchFamily="18" charset="0"/>
              </a:rPr>
              <a:t>个</a:t>
            </a:r>
            <a:r>
              <a:rPr lang="en-US" altLang="zh-CN" sz="2000" dirty="0">
                <a:latin typeface="宋体" panose="02010600030101010101" pitchFamily="2" charset="-122"/>
                <a:ea typeface="宋体" panose="02010600030101010101" pitchFamily="2" charset="-122"/>
                <a:cs typeface="Times New Roman" panose="02020603050405020304" pitchFamily="18" charset="0"/>
              </a:rPr>
              <a:t>0day</a:t>
            </a:r>
          </a:p>
          <a:p>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p>
          <a:p>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MQTT</a:t>
            </a:r>
            <a:r>
              <a:rPr lang="zh-CN" altLang="en-US" sz="3600" dirty="0"/>
              <a:t>协议简介</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42743301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47310" y="164563"/>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MQTT</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协议</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29" name="文本框 28"/>
          <p:cNvSpPr txBox="1"/>
          <p:nvPr/>
        </p:nvSpPr>
        <p:spPr>
          <a:xfrm>
            <a:off x="832212" y="878574"/>
            <a:ext cx="9950059" cy="1200329"/>
          </a:xfrm>
          <a:prstGeom prst="rect">
            <a:avLst/>
          </a:prstGeom>
          <a:noFill/>
        </p:spPr>
        <p:txBody>
          <a:bodyPr wrap="square">
            <a:spAutoFit/>
          </a:bodyPr>
          <a:lstStyle/>
          <a:p>
            <a:pPr marL="285750" indent="-285750">
              <a:buFont typeface="Wingdings" panose="05000000000000000000" pitchFamily="2" charset="2"/>
              <a:buChar char="Ø"/>
            </a:pPr>
            <a:r>
              <a:rPr lang="en-US" altLang="zh-CN" sz="2400" dirty="0">
                <a:solidFill>
                  <a:srgbClr val="040608"/>
                </a:solidFill>
                <a:latin typeface="宋体" panose="02010600030101010101" pitchFamily="2" charset="-122"/>
                <a:ea typeface="宋体" panose="02010600030101010101" pitchFamily="2" charset="-122"/>
                <a:cs typeface="Times New Roman" panose="02020603050405020304" pitchFamily="18" charset="0"/>
              </a:rPr>
              <a:t>MQTT</a:t>
            </a:r>
            <a:r>
              <a:rPr lang="zh-CN" altLang="en-US" sz="2400" dirty="0">
                <a:solidFill>
                  <a:srgbClr val="040608"/>
                </a:solidFill>
                <a:latin typeface="宋体" panose="02010600030101010101" pitchFamily="2" charset="-122"/>
                <a:ea typeface="宋体" panose="02010600030101010101" pitchFamily="2" charset="-122"/>
                <a:cs typeface="Times New Roman" panose="02020603050405020304" pitchFamily="18" charset="0"/>
              </a:rPr>
              <a:t>（</a:t>
            </a:r>
            <a:r>
              <a:rPr lang="en-US" altLang="zh-CN" sz="2400" dirty="0">
                <a:solidFill>
                  <a:srgbClr val="040608"/>
                </a:solidFill>
                <a:latin typeface="宋体" panose="02010600030101010101" pitchFamily="2" charset="-122"/>
                <a:ea typeface="宋体" panose="02010600030101010101" pitchFamily="2" charset="-122"/>
                <a:cs typeface="Times New Roman" panose="02020603050405020304" pitchFamily="18" charset="0"/>
              </a:rPr>
              <a:t>Message Queuing Telemetry Transport</a:t>
            </a:r>
            <a:r>
              <a:rPr lang="zh-CN" altLang="en-US" sz="2400" dirty="0">
                <a:solidFill>
                  <a:srgbClr val="040608"/>
                </a:solidFill>
                <a:latin typeface="宋体" panose="02010600030101010101" pitchFamily="2" charset="-122"/>
                <a:ea typeface="宋体" panose="02010600030101010101" pitchFamily="2" charset="-122"/>
                <a:cs typeface="Times New Roman" panose="02020603050405020304" pitchFamily="18" charset="0"/>
              </a:rPr>
              <a:t>，消息队列遥测传输协议），是一种基于发布</a:t>
            </a:r>
            <a:r>
              <a:rPr lang="en-US" altLang="zh-CN" sz="2400" dirty="0">
                <a:solidFill>
                  <a:srgbClr val="040608"/>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dirty="0">
                <a:solidFill>
                  <a:srgbClr val="040608"/>
                </a:solidFill>
                <a:latin typeface="宋体" panose="02010600030101010101" pitchFamily="2" charset="-122"/>
                <a:ea typeface="宋体" panose="02010600030101010101" pitchFamily="2" charset="-122"/>
                <a:cs typeface="Times New Roman" panose="02020603050405020304" pitchFamily="18" charset="0"/>
              </a:rPr>
              <a:t>订阅（</a:t>
            </a:r>
            <a:r>
              <a:rPr lang="en-US" altLang="zh-CN" sz="2400" dirty="0">
                <a:solidFill>
                  <a:srgbClr val="040608"/>
                </a:solidFill>
                <a:latin typeface="宋体" panose="02010600030101010101" pitchFamily="2" charset="-122"/>
                <a:ea typeface="宋体" panose="02010600030101010101" pitchFamily="2" charset="-122"/>
                <a:cs typeface="Times New Roman" panose="02020603050405020304" pitchFamily="18" charset="0"/>
              </a:rPr>
              <a:t>publish/subscribe</a:t>
            </a:r>
            <a:r>
              <a:rPr lang="zh-CN" altLang="en-US" sz="2400" dirty="0">
                <a:solidFill>
                  <a:srgbClr val="040608"/>
                </a:solidFill>
                <a:latin typeface="宋体" panose="02010600030101010101" pitchFamily="2" charset="-122"/>
                <a:ea typeface="宋体" panose="02010600030101010101" pitchFamily="2" charset="-122"/>
                <a:cs typeface="Times New Roman" panose="02020603050405020304" pitchFamily="18" charset="0"/>
              </a:rPr>
              <a:t>）模式的“轻量级”通讯协议，该协议构建于</a:t>
            </a:r>
            <a:r>
              <a:rPr lang="en-US" altLang="zh-CN" sz="2400" dirty="0">
                <a:solidFill>
                  <a:srgbClr val="040608"/>
                </a:solidFill>
                <a:latin typeface="宋体" panose="02010600030101010101" pitchFamily="2" charset="-122"/>
                <a:ea typeface="宋体" panose="02010600030101010101" pitchFamily="2" charset="-122"/>
                <a:cs typeface="Times New Roman" panose="02020603050405020304" pitchFamily="18" charset="0"/>
              </a:rPr>
              <a:t>TCP/IP </a:t>
            </a:r>
            <a:r>
              <a:rPr lang="zh-CN" altLang="en-US" sz="2400" dirty="0">
                <a:solidFill>
                  <a:srgbClr val="040608"/>
                </a:solidFill>
                <a:latin typeface="宋体" panose="02010600030101010101" pitchFamily="2" charset="-122"/>
                <a:ea typeface="宋体" panose="02010600030101010101" pitchFamily="2" charset="-122"/>
                <a:cs typeface="Times New Roman" panose="02020603050405020304" pitchFamily="18" charset="0"/>
              </a:rPr>
              <a:t>协议上，由 </a:t>
            </a:r>
            <a:r>
              <a:rPr lang="en-US" altLang="zh-CN" sz="2400" dirty="0">
                <a:solidFill>
                  <a:srgbClr val="040608"/>
                </a:solidFill>
                <a:latin typeface="宋体" panose="02010600030101010101" pitchFamily="2" charset="-122"/>
                <a:ea typeface="宋体" panose="02010600030101010101" pitchFamily="2" charset="-122"/>
                <a:cs typeface="Times New Roman" panose="02020603050405020304" pitchFamily="18" charset="0"/>
              </a:rPr>
              <a:t>IBM </a:t>
            </a:r>
            <a:r>
              <a:rPr lang="zh-CN" altLang="en-US" sz="2400" dirty="0">
                <a:solidFill>
                  <a:srgbClr val="040608"/>
                </a:solidFill>
                <a:latin typeface="宋体" panose="02010600030101010101" pitchFamily="2" charset="-122"/>
                <a:ea typeface="宋体" panose="02010600030101010101" pitchFamily="2" charset="-122"/>
                <a:cs typeface="Times New Roman" panose="02020603050405020304" pitchFamily="18" charset="0"/>
              </a:rPr>
              <a:t>在 </a:t>
            </a:r>
            <a:r>
              <a:rPr lang="en-US" altLang="zh-CN" sz="2400" dirty="0">
                <a:solidFill>
                  <a:srgbClr val="040608"/>
                </a:solidFill>
                <a:latin typeface="宋体" panose="02010600030101010101" pitchFamily="2" charset="-122"/>
                <a:ea typeface="宋体" panose="02010600030101010101" pitchFamily="2" charset="-122"/>
                <a:cs typeface="Times New Roman" panose="02020603050405020304" pitchFamily="18" charset="0"/>
              </a:rPr>
              <a:t>1999 </a:t>
            </a:r>
            <a:r>
              <a:rPr lang="zh-CN" altLang="en-US" sz="2400" dirty="0">
                <a:solidFill>
                  <a:srgbClr val="040608"/>
                </a:solidFill>
                <a:latin typeface="宋体" panose="02010600030101010101" pitchFamily="2" charset="-122"/>
                <a:ea typeface="宋体" panose="02010600030101010101" pitchFamily="2" charset="-122"/>
                <a:cs typeface="Times New Roman" panose="02020603050405020304" pitchFamily="18" charset="0"/>
              </a:rPr>
              <a:t>年发布</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0B30A98B-0F04-372E-0D6A-D1F8933EDFB9}"/>
              </a:ext>
            </a:extLst>
          </p:cNvPr>
          <p:cNvPicPr>
            <a:picLocks noChangeAspect="1"/>
          </p:cNvPicPr>
          <p:nvPr/>
        </p:nvPicPr>
        <p:blipFill>
          <a:blip r:embed="rId3"/>
          <a:stretch>
            <a:fillRect/>
          </a:stretch>
        </p:blipFill>
        <p:spPr>
          <a:xfrm>
            <a:off x="3170086" y="2695992"/>
            <a:ext cx="5274310" cy="2460625"/>
          </a:xfrm>
          <a:prstGeom prst="rect">
            <a:avLst/>
          </a:prstGeom>
        </p:spPr>
      </p:pic>
    </p:spTree>
    <p:extLst>
      <p:ext uri="{BB962C8B-B14F-4D97-AF65-F5344CB8AC3E}">
        <p14:creationId xmlns:p14="http://schemas.microsoft.com/office/powerpoint/2010/main" val="109062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47310" y="164563"/>
            <a:ext cx="3145595"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MQTT</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协议特点</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29" name="文本框 28"/>
          <p:cNvSpPr txBox="1"/>
          <p:nvPr/>
        </p:nvSpPr>
        <p:spPr>
          <a:xfrm>
            <a:off x="798150" y="878574"/>
            <a:ext cx="9966101" cy="4524315"/>
          </a:xfrm>
          <a:prstGeom prst="rect">
            <a:avLst/>
          </a:prstGeom>
          <a:noFill/>
        </p:spPr>
        <p:txBody>
          <a:bodyPr wrap="square">
            <a:spAutoFit/>
          </a:bodyPr>
          <a:lstStyle/>
          <a:p>
            <a:r>
              <a:rPr lang="en-US" altLang="zh-CN" sz="2400" dirty="0">
                <a:latin typeface="宋体" panose="02010600030101010101" pitchFamily="2" charset="-122"/>
                <a:ea typeface="宋体" panose="02010600030101010101" pitchFamily="2" charset="-122"/>
                <a:cs typeface="Times New Roman" panose="02020603050405020304" pitchFamily="18" charset="0"/>
              </a:rPr>
              <a:t>	MQTT</a:t>
            </a:r>
            <a:r>
              <a:rPr lang="zh-CN" altLang="en-US" sz="2400" dirty="0">
                <a:latin typeface="宋体" panose="02010600030101010101" pitchFamily="2" charset="-122"/>
                <a:ea typeface="宋体" panose="02010600030101010101" pitchFamily="2" charset="-122"/>
                <a:cs typeface="Times New Roman" panose="02020603050405020304" pitchFamily="18" charset="0"/>
              </a:rPr>
              <a:t>协议是为大量计算能力有限，且工作在低带宽、不可靠的网络的远程传感器和控制设备通讯而设计的协议，它具有以下主要的几项特性：</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cs typeface="Times New Roman" panose="02020603050405020304" pitchFamily="18" charset="0"/>
              </a:rPr>
              <a:t>使用发布</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订阅消息模式，提供一对多的消息发布，解除应用程序耦合；</a:t>
            </a:r>
          </a:p>
          <a:p>
            <a:pPr marL="800100" lvl="1"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cs typeface="Times New Roman" panose="02020603050405020304" pitchFamily="18" charset="0"/>
              </a:rPr>
              <a:t>对负载内容屏蔽的消息传输；</a:t>
            </a:r>
          </a:p>
          <a:p>
            <a:pPr marL="800100" lvl="1"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cs typeface="Times New Roman" panose="02020603050405020304" pitchFamily="18" charset="0"/>
              </a:rPr>
              <a:t>使用 </a:t>
            </a:r>
            <a:r>
              <a:rPr lang="en-US" altLang="zh-CN" sz="2400" dirty="0">
                <a:latin typeface="宋体" panose="02010600030101010101" pitchFamily="2" charset="-122"/>
                <a:ea typeface="宋体" panose="02010600030101010101" pitchFamily="2" charset="-122"/>
                <a:cs typeface="Times New Roman" panose="02020603050405020304" pitchFamily="18" charset="0"/>
              </a:rPr>
              <a:t>TCP/IP </a:t>
            </a:r>
            <a:r>
              <a:rPr lang="zh-CN" altLang="en-US" sz="2400" dirty="0">
                <a:latin typeface="宋体" panose="02010600030101010101" pitchFamily="2" charset="-122"/>
                <a:ea typeface="宋体" panose="02010600030101010101" pitchFamily="2" charset="-122"/>
                <a:cs typeface="Times New Roman" panose="02020603050405020304" pitchFamily="18" charset="0"/>
              </a:rPr>
              <a:t>提供网络连接；</a:t>
            </a:r>
          </a:p>
          <a:p>
            <a:pPr marL="800100" lvl="1"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cs typeface="Times New Roman" panose="02020603050405020304" pitchFamily="18" charset="0"/>
              </a:rPr>
              <a:t>有三种消息发布服务质量：</a:t>
            </a:r>
          </a:p>
          <a:p>
            <a:pPr marL="800100" lvl="1"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cs typeface="Times New Roman" panose="02020603050405020304" pitchFamily="18" charset="0"/>
              </a:rPr>
              <a:t>小型传输，开销很小（固定长度的头部是 </a:t>
            </a:r>
            <a:r>
              <a:rPr lang="en-US" altLang="zh-CN" sz="2400" dirty="0">
                <a:latin typeface="宋体" panose="02010600030101010101" pitchFamily="2" charset="-122"/>
                <a:ea typeface="宋体" panose="02010600030101010101" pitchFamily="2" charset="-122"/>
                <a:cs typeface="Times New Roman" panose="02020603050405020304" pitchFamily="18" charset="0"/>
              </a:rPr>
              <a:t>2 </a:t>
            </a:r>
            <a:r>
              <a:rPr lang="zh-CN" altLang="en-US" sz="2400" dirty="0">
                <a:latin typeface="宋体" panose="02010600030101010101" pitchFamily="2" charset="-122"/>
                <a:ea typeface="宋体" panose="02010600030101010101" pitchFamily="2" charset="-122"/>
                <a:cs typeface="Times New Roman" panose="02020603050405020304" pitchFamily="18" charset="0"/>
              </a:rPr>
              <a:t>字节），协议交换最小化，以降低网络流量；</a:t>
            </a:r>
          </a:p>
          <a:p>
            <a:pPr marL="800100" lvl="1"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cs typeface="Times New Roman" panose="02020603050405020304" pitchFamily="18" charset="0"/>
              </a:rPr>
              <a:t>使用 </a:t>
            </a:r>
            <a:r>
              <a:rPr lang="en-US" altLang="zh-CN" sz="2400" dirty="0">
                <a:latin typeface="宋体" panose="02010600030101010101" pitchFamily="2" charset="-122"/>
                <a:ea typeface="宋体" panose="02010600030101010101" pitchFamily="2" charset="-122"/>
                <a:cs typeface="Times New Roman" panose="02020603050405020304" pitchFamily="18" charset="0"/>
              </a:rPr>
              <a:t>Last Will </a:t>
            </a:r>
            <a:r>
              <a:rPr lang="zh-CN" altLang="en-US" sz="2400" dirty="0">
                <a:latin typeface="宋体" panose="02010600030101010101" pitchFamily="2" charset="-122"/>
                <a:ea typeface="宋体" panose="02010600030101010101" pitchFamily="2" charset="-122"/>
                <a:cs typeface="Times New Roman" panose="02020603050405020304" pitchFamily="18" charset="0"/>
              </a:rPr>
              <a:t>和 </a:t>
            </a:r>
            <a:r>
              <a:rPr lang="en-US" altLang="zh-CN" sz="2400" dirty="0">
                <a:latin typeface="宋体" panose="02010600030101010101" pitchFamily="2" charset="-122"/>
                <a:ea typeface="宋体" panose="02010600030101010101" pitchFamily="2" charset="-122"/>
                <a:cs typeface="Times New Roman" panose="02020603050405020304" pitchFamily="18" charset="0"/>
              </a:rPr>
              <a:t>Testament </a:t>
            </a:r>
            <a:r>
              <a:rPr lang="zh-CN" altLang="en-US" sz="2400" dirty="0">
                <a:latin typeface="宋体" panose="02010600030101010101" pitchFamily="2" charset="-122"/>
                <a:ea typeface="宋体" panose="02010600030101010101" pitchFamily="2" charset="-122"/>
                <a:cs typeface="Times New Roman" panose="02020603050405020304" pitchFamily="18" charset="0"/>
              </a:rPr>
              <a:t>特性通知有关各方客户端异常中断的机制；</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7009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Method</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20933104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Method</a:t>
            </a:r>
            <a:endParaRPr lang="zh-CN" altLang="en-US" sz="2800" dirty="0">
              <a:latin typeface="Times New Roman" panose="02020603050405020304" pitchFamily="18" charset="0"/>
              <a:cs typeface="Times New Roman" panose="02020603050405020304" pitchFamily="18" charset="0"/>
            </a:endParaRPr>
          </a:p>
        </p:txBody>
      </p:sp>
      <p:pic>
        <p:nvPicPr>
          <p:cNvPr id="1025" name="Picture 1" descr="LAN &#10;Target &#10;O &#10;Attacker &#10;Device &#10;Broker &#10;Sl:Exploit Construction &#10;Manual Analysis &#10;Fuzzing &#10;S2:Access the Broker &#10;S3:Unauthorized Publication &#10;Extract &#10;Credential &#10;APP &#10;Figure 2: &#10;Overview of the trampoline-over-the-air attack. ">
            <a:extLst>
              <a:ext uri="{FF2B5EF4-FFF2-40B4-BE49-F238E27FC236}">
                <a16:creationId xmlns:a16="http://schemas.microsoft.com/office/drawing/2014/main" id="{9E25DA7E-DA6A-4717-A2C0-54ED71D76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107" y="2076023"/>
            <a:ext cx="9801225" cy="418147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44FD3C36-6754-490F-8760-F4A918E63319}"/>
              </a:ext>
            </a:extLst>
          </p:cNvPr>
          <p:cNvSpPr txBox="1"/>
          <p:nvPr/>
        </p:nvSpPr>
        <p:spPr>
          <a:xfrm>
            <a:off x="952107" y="1089283"/>
            <a:ext cx="8748073" cy="737510"/>
          </a:xfrm>
          <a:prstGeom prst="rect">
            <a:avLst/>
          </a:prstGeom>
          <a:noFill/>
        </p:spPr>
        <p:txBody>
          <a:bodyPr wrap="square">
            <a:spAutoFit/>
          </a:bodyPr>
          <a:lstStyle/>
          <a:p>
            <a:pPr>
              <a:lnSpc>
                <a:spcPct val="150000"/>
              </a:lnSpc>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Trampoline-over-the-air attack</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Method</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917862" y="1070498"/>
            <a:ext cx="6094428" cy="559769"/>
          </a:xfrm>
          <a:prstGeom prst="rect">
            <a:avLst/>
          </a:prstGeom>
          <a:noFill/>
        </p:spPr>
        <p:txBody>
          <a:bodyPr wrap="square">
            <a:spAutoFit/>
          </a:bodyPr>
          <a:lstStyle/>
          <a:p>
            <a:pPr>
              <a:lnSpc>
                <a:spcPct val="150000"/>
              </a:lnSpc>
            </a:pPr>
            <a:r>
              <a:rPr lang="en-US" altLang="zh-CN" sz="2400" dirty="0" err="1">
                <a:latin typeface="宋体" panose="02010600030101010101" pitchFamily="2" charset="-122"/>
                <a:ea typeface="宋体" panose="02010600030101010101" pitchFamily="2" charset="-122"/>
                <a:cs typeface="Times New Roman" panose="02020603050405020304" pitchFamily="18" charset="0"/>
              </a:rPr>
              <a:t>SHADOWFuzzER</a:t>
            </a:r>
            <a:r>
              <a:rPr lang="en-US" altLang="zh-CN" sz="2400" dirty="0">
                <a:latin typeface="宋体" panose="02010600030101010101" pitchFamily="2" charset="-122"/>
                <a:ea typeface="宋体" panose="02010600030101010101" pitchFamily="2" charset="-122"/>
                <a:cs typeface="Times New Roman" panose="02020603050405020304" pitchFamily="18" charset="0"/>
              </a:rPr>
              <a:t> overview:</a:t>
            </a:r>
          </a:p>
        </p:txBody>
      </p:sp>
      <p:pic>
        <p:nvPicPr>
          <p:cNvPr id="3" name="图片 2">
            <a:extLst>
              <a:ext uri="{FF2B5EF4-FFF2-40B4-BE49-F238E27FC236}">
                <a16:creationId xmlns:a16="http://schemas.microsoft.com/office/drawing/2014/main" id="{68C190DE-A464-43EC-B732-B6A80225FC2A}"/>
              </a:ext>
            </a:extLst>
          </p:cNvPr>
          <p:cNvPicPr>
            <a:picLocks noChangeAspect="1"/>
          </p:cNvPicPr>
          <p:nvPr/>
        </p:nvPicPr>
        <p:blipFill>
          <a:blip r:embed="rId3"/>
          <a:stretch>
            <a:fillRect/>
          </a:stretch>
        </p:blipFill>
        <p:spPr>
          <a:xfrm>
            <a:off x="1145921" y="1712465"/>
            <a:ext cx="9900157" cy="4545033"/>
          </a:xfrm>
          <a:prstGeom prst="rect">
            <a:avLst/>
          </a:prstGeom>
        </p:spPr>
      </p:pic>
    </p:spTree>
    <p:extLst>
      <p:ext uri="{BB962C8B-B14F-4D97-AF65-F5344CB8AC3E}">
        <p14:creationId xmlns:p14="http://schemas.microsoft.com/office/powerpoint/2010/main" val="277040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Method</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738752" y="1266473"/>
            <a:ext cx="4071372" cy="6575839"/>
          </a:xfrm>
          <a:prstGeom prst="rect">
            <a:avLst/>
          </a:prstGeom>
          <a:noFill/>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1</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shadow broker</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使用 </a:t>
            </a:r>
            <a:r>
              <a:rPr lang="en-US" altLang="zh-CN" dirty="0" err="1">
                <a:latin typeface="宋体" panose="02010600030101010101" pitchFamily="2" charset="-122"/>
                <a:ea typeface="宋体" panose="02010600030101010101" pitchFamily="2" charset="-122"/>
                <a:cs typeface="Times New Roman" panose="02020603050405020304" pitchFamily="18" charset="0"/>
              </a:rPr>
              <a:t>fuzzer</a:t>
            </a: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作为发布者，并利用我们控制下的</a:t>
            </a:r>
            <a:r>
              <a:rPr lang="en-US" altLang="zh-CN" dirty="0">
                <a:latin typeface="宋体" panose="02010600030101010101" pitchFamily="2" charset="-122"/>
                <a:ea typeface="宋体" panose="02010600030101010101" pitchFamily="2" charset="-122"/>
                <a:cs typeface="Times New Roman" panose="02020603050405020304" pitchFamily="18" charset="0"/>
              </a:rPr>
              <a:t>shadow</a:t>
            </a:r>
            <a:r>
              <a:rPr lang="zh-CN" altLang="en-US" dirty="0">
                <a:latin typeface="宋体" panose="02010600030101010101" pitchFamily="2" charset="-122"/>
                <a:ea typeface="宋体" panose="02010600030101010101" pitchFamily="2" charset="-122"/>
                <a:cs typeface="Times New Roman" panose="02020603050405020304" pitchFamily="18" charset="0"/>
              </a:rPr>
              <a:t>代理来接收从 </a:t>
            </a:r>
            <a:r>
              <a:rPr lang="en-US" altLang="zh-CN" dirty="0" err="1">
                <a:latin typeface="宋体" panose="02010600030101010101" pitchFamily="2" charset="-122"/>
                <a:ea typeface="宋体" panose="02010600030101010101" pitchFamily="2" charset="-122"/>
                <a:cs typeface="Times New Roman" panose="02020603050405020304" pitchFamily="18" charset="0"/>
              </a:rPr>
              <a:t>fuzzer</a:t>
            </a: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发布的测试用例并将它们转发到 </a:t>
            </a:r>
            <a:r>
              <a:rPr lang="en-US" altLang="zh-CN" dirty="0">
                <a:latin typeface="宋体" panose="02010600030101010101" pitchFamily="2" charset="-122"/>
                <a:ea typeface="宋体" panose="02010600030101010101" pitchFamily="2" charset="-122"/>
                <a:cs typeface="Times New Roman" panose="02020603050405020304" pitchFamily="18" charset="0"/>
              </a:rPr>
              <a:t>IoT </a:t>
            </a:r>
            <a:r>
              <a:rPr lang="zh-CN" altLang="en-US" dirty="0">
                <a:latin typeface="宋体" panose="02010600030101010101" pitchFamily="2" charset="-122"/>
                <a:ea typeface="宋体" panose="02010600030101010101" pitchFamily="2" charset="-122"/>
                <a:cs typeface="Times New Roman" panose="02020603050405020304" pitchFamily="18" charset="0"/>
              </a:rPr>
              <a:t>设备。</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检测</a:t>
            </a:r>
            <a:r>
              <a:rPr lang="en-US" altLang="zh-CN" dirty="0">
                <a:latin typeface="宋体" panose="02010600030101010101" pitchFamily="2" charset="-122"/>
                <a:ea typeface="宋体" panose="02010600030101010101" pitchFamily="2" charset="-122"/>
                <a:cs typeface="Times New Roman" panose="02020603050405020304" pitchFamily="18" charset="0"/>
              </a:rPr>
              <a:t>crash</a:t>
            </a:r>
            <a:r>
              <a:rPr lang="zh-CN" altLang="en-US" dirty="0">
                <a:latin typeface="宋体" panose="02010600030101010101" pitchFamily="2" charset="-122"/>
                <a:ea typeface="宋体" panose="02010600030101010101" pitchFamily="2" charset="-122"/>
                <a:cs typeface="Times New Roman" panose="02020603050405020304" pitchFamily="18" charset="0"/>
              </a:rPr>
              <a:t>手段：发生崩溃时，订阅者会向代理发送带有 </a:t>
            </a:r>
            <a:r>
              <a:rPr lang="en-US" altLang="zh-CN" dirty="0">
                <a:latin typeface="宋体" panose="02010600030101010101" pitchFamily="2" charset="-122"/>
                <a:ea typeface="宋体" panose="02010600030101010101" pitchFamily="2" charset="-122"/>
                <a:cs typeface="Times New Roman" panose="02020603050405020304" pitchFamily="18" charset="0"/>
              </a:rPr>
              <a:t>RST </a:t>
            </a:r>
            <a:r>
              <a:rPr lang="zh-CN" altLang="en-US" dirty="0">
                <a:latin typeface="宋体" panose="02010600030101010101" pitchFamily="2" charset="-122"/>
                <a:ea typeface="宋体" panose="02010600030101010101" pitchFamily="2" charset="-122"/>
                <a:cs typeface="Times New Roman" panose="02020603050405020304" pitchFamily="18" charset="0"/>
              </a:rPr>
              <a:t>或 </a:t>
            </a:r>
            <a:r>
              <a:rPr lang="en-US" altLang="zh-CN" dirty="0">
                <a:latin typeface="宋体" panose="02010600030101010101" pitchFamily="2" charset="-122"/>
                <a:ea typeface="宋体" panose="02010600030101010101" pitchFamily="2" charset="-122"/>
                <a:cs typeface="Times New Roman" panose="02020603050405020304" pitchFamily="18" charset="0"/>
              </a:rPr>
              <a:t>FIN </a:t>
            </a:r>
            <a:r>
              <a:rPr lang="zh-CN" altLang="en-US" dirty="0">
                <a:latin typeface="宋体" panose="02010600030101010101" pitchFamily="2" charset="-122"/>
                <a:ea typeface="宋体" panose="02010600030101010101" pitchFamily="2" charset="-122"/>
                <a:cs typeface="Times New Roman" panose="02020603050405020304" pitchFamily="18" charset="0"/>
              </a:rPr>
              <a:t>标志的 </a:t>
            </a:r>
            <a:r>
              <a:rPr lang="en-US" altLang="zh-CN" dirty="0">
                <a:latin typeface="宋体" panose="02010600030101010101" pitchFamily="2" charset="-122"/>
                <a:ea typeface="宋体" panose="02010600030101010101" pitchFamily="2" charset="-122"/>
                <a:cs typeface="Times New Roman" panose="02020603050405020304" pitchFamily="18" charset="0"/>
              </a:rPr>
              <a:t>TCP </a:t>
            </a:r>
            <a:r>
              <a:rPr lang="zh-CN" altLang="en-US" dirty="0">
                <a:latin typeface="宋体" panose="02010600030101010101" pitchFamily="2" charset="-122"/>
                <a:ea typeface="宋体" panose="02010600030101010101" pitchFamily="2" charset="-122"/>
                <a:cs typeface="Times New Roman" panose="02020603050405020304" pitchFamily="18" charset="0"/>
              </a:rPr>
              <a:t>数据包以终止 </a:t>
            </a:r>
            <a:r>
              <a:rPr lang="en-US" altLang="zh-CN" dirty="0">
                <a:latin typeface="宋体" panose="02010600030101010101" pitchFamily="2" charset="-122"/>
                <a:ea typeface="宋体" panose="02010600030101010101" pitchFamily="2" charset="-122"/>
                <a:cs typeface="Times New Roman" panose="02020603050405020304" pitchFamily="18" charset="0"/>
              </a:rPr>
              <a:t>TCP </a:t>
            </a:r>
            <a:r>
              <a:rPr lang="zh-CN" altLang="en-US" dirty="0">
                <a:latin typeface="宋体" panose="02010600030101010101" pitchFamily="2" charset="-122"/>
                <a:ea typeface="宋体" panose="02010600030101010101" pitchFamily="2" charset="-122"/>
                <a:cs typeface="Times New Roman" panose="02020603050405020304" pitchFamily="18" charset="0"/>
              </a:rPr>
              <a:t>连接。 这种类型的 </a:t>
            </a:r>
            <a:r>
              <a:rPr lang="en-US" altLang="zh-CN" dirty="0">
                <a:latin typeface="宋体" panose="02010600030101010101" pitchFamily="2" charset="-122"/>
                <a:ea typeface="宋体" panose="02010600030101010101" pitchFamily="2" charset="-122"/>
                <a:cs typeface="Times New Roman" panose="02020603050405020304" pitchFamily="18" charset="0"/>
              </a:rPr>
              <a:t>TCP </a:t>
            </a:r>
            <a:r>
              <a:rPr lang="zh-CN" altLang="en-US" dirty="0">
                <a:latin typeface="宋体" panose="02010600030101010101" pitchFamily="2" charset="-122"/>
                <a:ea typeface="宋体" panose="02010600030101010101" pitchFamily="2" charset="-122"/>
                <a:cs typeface="Times New Roman" panose="02020603050405020304" pitchFamily="18" charset="0"/>
              </a:rPr>
              <a:t>包在应用层不包含任何有效载荷。</a:t>
            </a:r>
          </a:p>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p>
        </p:txBody>
      </p:sp>
      <p:pic>
        <p:nvPicPr>
          <p:cNvPr id="3" name="图片 2">
            <a:extLst>
              <a:ext uri="{FF2B5EF4-FFF2-40B4-BE49-F238E27FC236}">
                <a16:creationId xmlns:a16="http://schemas.microsoft.com/office/drawing/2014/main" id="{DB581DB6-082D-4F0E-9F46-6AA5BAEF867C}"/>
              </a:ext>
            </a:extLst>
          </p:cNvPr>
          <p:cNvPicPr>
            <a:picLocks noChangeAspect="1"/>
          </p:cNvPicPr>
          <p:nvPr/>
        </p:nvPicPr>
        <p:blipFill>
          <a:blip r:embed="rId3"/>
          <a:stretch>
            <a:fillRect/>
          </a:stretch>
        </p:blipFill>
        <p:spPr>
          <a:xfrm>
            <a:off x="5656917" y="1852763"/>
            <a:ext cx="5629275" cy="3581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Method</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738752" y="1266473"/>
            <a:ext cx="6094428" cy="6714339"/>
          </a:xfrm>
          <a:prstGeom prst="rect">
            <a:avLst/>
          </a:prstGeom>
          <a:noFill/>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2</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Information Gathering</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Pre-communication Simulation</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手动分析通信数据包和 </a:t>
            </a:r>
            <a:r>
              <a:rPr lang="en-US" altLang="zh-CN" dirty="0">
                <a:latin typeface="宋体" panose="02010600030101010101" pitchFamily="2" charset="-122"/>
                <a:ea typeface="宋体" panose="02010600030101010101" pitchFamily="2" charset="-122"/>
                <a:cs typeface="Times New Roman" panose="02020603050405020304" pitchFamily="18" charset="0"/>
              </a:rPr>
              <a:t>MQTT </a:t>
            </a:r>
            <a:r>
              <a:rPr lang="zh-CN" altLang="en-US" dirty="0">
                <a:latin typeface="宋体" panose="02010600030101010101" pitchFamily="2" charset="-122"/>
                <a:ea typeface="宋体" panose="02010600030101010101" pitchFamily="2" charset="-122"/>
                <a:cs typeface="Times New Roman" panose="02020603050405020304" pitchFamily="18" charset="0"/>
              </a:rPr>
              <a:t>消息，以确定 </a:t>
            </a:r>
            <a:r>
              <a:rPr lang="en-US" altLang="zh-CN" dirty="0">
                <a:latin typeface="宋体" panose="02010600030101010101" pitchFamily="2" charset="-122"/>
                <a:ea typeface="宋体" panose="02010600030101010101" pitchFamily="2" charset="-122"/>
                <a:cs typeface="Times New Roman" panose="02020603050405020304" pitchFamily="18" charset="0"/>
              </a:rPr>
              <a:t>MQTT </a:t>
            </a:r>
            <a:r>
              <a:rPr lang="zh-CN" altLang="en-US" dirty="0">
                <a:latin typeface="宋体" panose="02010600030101010101" pitchFamily="2" charset="-122"/>
                <a:ea typeface="宋体" panose="02010600030101010101" pitchFamily="2" charset="-122"/>
                <a:cs typeface="Times New Roman" panose="02020603050405020304" pitchFamily="18" charset="0"/>
              </a:rPr>
              <a:t>通信的关键信息。</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Initial Seed Collection:</a:t>
            </a: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使用消息记录器来收集信息，触发设备控制器的 </a:t>
            </a:r>
            <a:r>
              <a:rPr lang="en-US" altLang="zh-CN" dirty="0">
                <a:latin typeface="宋体" panose="02010600030101010101" pitchFamily="2" charset="-122"/>
                <a:ea typeface="宋体" panose="02010600030101010101" pitchFamily="2" charset="-122"/>
                <a:cs typeface="Times New Roman" panose="02020603050405020304" pitchFamily="18" charset="0"/>
              </a:rPr>
              <a:t>UI </a:t>
            </a:r>
            <a:r>
              <a:rPr lang="zh-CN" altLang="en-US" dirty="0">
                <a:latin typeface="宋体" panose="02010600030101010101" pitchFamily="2" charset="-122"/>
                <a:ea typeface="宋体" panose="02010600030101010101" pitchFamily="2" charset="-122"/>
                <a:cs typeface="Times New Roman" panose="02020603050405020304" pitchFamily="18" charset="0"/>
              </a:rPr>
              <a:t>控件（例如，</a:t>
            </a:r>
            <a:r>
              <a:rPr lang="en-US" altLang="zh-CN" dirty="0">
                <a:latin typeface="宋体" panose="02010600030101010101" pitchFamily="2" charset="-122"/>
                <a:ea typeface="宋体" panose="02010600030101010101" pitchFamily="2" charset="-122"/>
                <a:cs typeface="Times New Roman" panose="02020603050405020304" pitchFamily="18" charset="0"/>
              </a:rPr>
              <a:t>Web </a:t>
            </a:r>
            <a:r>
              <a:rPr lang="zh-CN" altLang="en-US" dirty="0">
                <a:latin typeface="宋体" panose="02010600030101010101" pitchFamily="2" charset="-122"/>
                <a:ea typeface="宋体" panose="02010600030101010101" pitchFamily="2" charset="-122"/>
                <a:cs typeface="Times New Roman" panose="02020603050405020304" pitchFamily="18" charset="0"/>
              </a:rPr>
              <a:t>应用程序、移动应用程序）以生成各种 </a:t>
            </a:r>
            <a:r>
              <a:rPr lang="en-US" altLang="zh-CN" dirty="0">
                <a:latin typeface="宋体" panose="02010600030101010101" pitchFamily="2" charset="-122"/>
                <a:ea typeface="宋体" panose="02010600030101010101" pitchFamily="2" charset="-122"/>
                <a:cs typeface="Times New Roman" panose="02020603050405020304" pitchFamily="18" charset="0"/>
              </a:rPr>
              <a:t>MQTT </a:t>
            </a:r>
            <a:r>
              <a:rPr lang="zh-CN" altLang="en-US" dirty="0">
                <a:latin typeface="宋体" panose="02010600030101010101" pitchFamily="2" charset="-122"/>
                <a:ea typeface="宋体" panose="02010600030101010101" pitchFamily="2" charset="-122"/>
                <a:cs typeface="Times New Roman" panose="02020603050405020304" pitchFamily="18" charset="0"/>
              </a:rPr>
              <a:t>消息。设备充当发布者，它将这些消息发布到代理，代理将消息转发给消息记录器。最后，消息记录器将这些消息存储为初始种子。</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p>
        </p:txBody>
      </p:sp>
      <p:pic>
        <p:nvPicPr>
          <p:cNvPr id="3" name="图片 2">
            <a:extLst>
              <a:ext uri="{FF2B5EF4-FFF2-40B4-BE49-F238E27FC236}">
                <a16:creationId xmlns:a16="http://schemas.microsoft.com/office/drawing/2014/main" id="{8C5B9D5B-180C-4EF8-8E98-288E962E8CF7}"/>
              </a:ext>
            </a:extLst>
          </p:cNvPr>
          <p:cNvPicPr>
            <a:picLocks noChangeAspect="1"/>
          </p:cNvPicPr>
          <p:nvPr/>
        </p:nvPicPr>
        <p:blipFill>
          <a:blip r:embed="rId3"/>
          <a:stretch>
            <a:fillRect/>
          </a:stretch>
        </p:blipFill>
        <p:spPr>
          <a:xfrm>
            <a:off x="6691421" y="2328420"/>
            <a:ext cx="4761827" cy="3634671"/>
          </a:xfrm>
          <a:prstGeom prst="rect">
            <a:avLst/>
          </a:prstGeom>
        </p:spPr>
      </p:pic>
    </p:spTree>
    <p:extLst>
      <p:ext uri="{BB962C8B-B14F-4D97-AF65-F5344CB8AC3E}">
        <p14:creationId xmlns:p14="http://schemas.microsoft.com/office/powerpoint/2010/main" val="53154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Method</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738752" y="1266473"/>
            <a:ext cx="6094428" cy="3390352"/>
          </a:xfrm>
          <a:prstGeom prst="rect">
            <a:avLst/>
          </a:prstGeom>
          <a:noFill/>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3</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Mutation Rules</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af-ZA" altLang="zh-CN" dirty="0">
                <a:latin typeface="宋体" panose="02010600030101010101" pitchFamily="2" charset="-122"/>
                <a:ea typeface="宋体" panose="02010600030101010101" pitchFamily="2" charset="-122"/>
                <a:cs typeface="Times New Roman" panose="02020603050405020304" pitchFamily="18" charset="0"/>
              </a:rPr>
              <a:t>Rules for Command Injection</a:t>
            </a:r>
            <a:r>
              <a:rPr lang="zh-CN" altLang="en-US" dirty="0">
                <a:latin typeface="宋体" panose="02010600030101010101" pitchFamily="2" charset="-122"/>
                <a:ea typeface="宋体" panose="02010600030101010101" pitchFamily="2" charset="-122"/>
                <a:cs typeface="Times New Roman" panose="02020603050405020304" pitchFamily="18" charset="0"/>
              </a:rPr>
              <a:t>：使用</a:t>
            </a:r>
            <a:r>
              <a:rPr lang="en-US" altLang="zh-CN" dirty="0" err="1">
                <a:latin typeface="宋体" panose="02010600030101010101" pitchFamily="2" charset="-122"/>
                <a:ea typeface="宋体" panose="02010600030101010101" pitchFamily="2" charset="-122"/>
                <a:cs typeface="Times New Roman" panose="02020603050405020304" pitchFamily="18" charset="0"/>
              </a:rPr>
              <a:t>GTFOBins</a:t>
            </a:r>
            <a:r>
              <a:rPr lang="zh-CN" altLang="en-US" dirty="0">
                <a:latin typeface="宋体" panose="02010600030101010101" pitchFamily="2" charset="-122"/>
                <a:ea typeface="宋体" panose="02010600030101010101" pitchFamily="2" charset="-122"/>
                <a:cs typeface="Times New Roman" panose="02020603050405020304" pitchFamily="18" charset="0"/>
              </a:rPr>
              <a:t>工具</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dirty="0">
                <a:solidFill>
                  <a:srgbClr val="FF0000"/>
                </a:solidFill>
                <a:latin typeface="宋体" panose="02010600030101010101" pitchFamily="2" charset="-122"/>
                <a:ea typeface="宋体" panose="02010600030101010101" pitchFamily="2" charset="-122"/>
                <a:cs typeface="Times New Roman" panose="02020603050405020304" pitchFamily="18" charset="0"/>
                <a:hlinkClick r:id="rId3">
                  <a:extLst>
                    <a:ext uri="{A12FA001-AC4F-418D-AE19-62706E023703}">
                      <ahyp:hlinkClr xmlns:ahyp="http://schemas.microsoft.com/office/drawing/2018/hyperlinkcolor" val="tx"/>
                    </a:ext>
                  </a:extLst>
                </a:hlinkClick>
              </a:rPr>
              <a:t>www.app$(reboot)le.com</a:t>
            </a:r>
            <a:endParaRPr lang="en-US" altLang="zh-CN"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p>
        </p:txBody>
      </p:sp>
      <p:pic>
        <p:nvPicPr>
          <p:cNvPr id="3" name="图片 2">
            <a:extLst>
              <a:ext uri="{FF2B5EF4-FFF2-40B4-BE49-F238E27FC236}">
                <a16:creationId xmlns:a16="http://schemas.microsoft.com/office/drawing/2014/main" id="{FD93E05D-138D-4C8E-848B-EF6D069B554D}"/>
              </a:ext>
            </a:extLst>
          </p:cNvPr>
          <p:cNvPicPr>
            <a:picLocks noChangeAspect="1"/>
          </p:cNvPicPr>
          <p:nvPr/>
        </p:nvPicPr>
        <p:blipFill>
          <a:blip r:embed="rId4"/>
          <a:stretch>
            <a:fillRect/>
          </a:stretch>
        </p:blipFill>
        <p:spPr>
          <a:xfrm>
            <a:off x="557766" y="3104326"/>
            <a:ext cx="6042554" cy="2021024"/>
          </a:xfrm>
          <a:prstGeom prst="rect">
            <a:avLst/>
          </a:prstGeom>
        </p:spPr>
      </p:pic>
      <p:pic>
        <p:nvPicPr>
          <p:cNvPr id="6" name="图片 5">
            <a:extLst>
              <a:ext uri="{FF2B5EF4-FFF2-40B4-BE49-F238E27FC236}">
                <a16:creationId xmlns:a16="http://schemas.microsoft.com/office/drawing/2014/main" id="{999BCA85-A6A6-43DE-97BB-5757B0C977E5}"/>
              </a:ext>
            </a:extLst>
          </p:cNvPr>
          <p:cNvPicPr>
            <a:picLocks noChangeAspect="1"/>
          </p:cNvPicPr>
          <p:nvPr/>
        </p:nvPicPr>
        <p:blipFill>
          <a:blip r:embed="rId5"/>
          <a:stretch>
            <a:fillRect/>
          </a:stretch>
        </p:blipFill>
        <p:spPr>
          <a:xfrm>
            <a:off x="1936786" y="1123737"/>
            <a:ext cx="7870266" cy="4610525"/>
          </a:xfrm>
          <a:prstGeom prst="rect">
            <a:avLst/>
          </a:prstGeom>
        </p:spPr>
      </p:pic>
    </p:spTree>
    <p:extLst>
      <p:ext uri="{BB962C8B-B14F-4D97-AF65-F5344CB8AC3E}">
        <p14:creationId xmlns:p14="http://schemas.microsoft.com/office/powerpoint/2010/main" val="390382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pic>
        <p:nvPicPr>
          <p:cNvPr id="7" name="图片 6">
            <a:extLst>
              <a:ext uri="{FF2B5EF4-FFF2-40B4-BE49-F238E27FC236}">
                <a16:creationId xmlns:a16="http://schemas.microsoft.com/office/drawing/2014/main" id="{0C7E96DF-D61D-47EF-A83A-EC12F752200D}"/>
              </a:ext>
            </a:extLst>
          </p:cNvPr>
          <p:cNvPicPr>
            <a:picLocks noChangeAspect="1"/>
          </p:cNvPicPr>
          <p:nvPr/>
        </p:nvPicPr>
        <p:blipFill>
          <a:blip r:embed="rId3"/>
          <a:stretch>
            <a:fillRect/>
          </a:stretch>
        </p:blipFill>
        <p:spPr>
          <a:xfrm>
            <a:off x="1098116" y="1588808"/>
            <a:ext cx="9995767" cy="1927389"/>
          </a:xfrm>
          <a:prstGeom prst="rect">
            <a:avLst/>
          </a:prstGeom>
        </p:spPr>
      </p:pic>
    </p:spTree>
    <p:extLst>
      <p:ext uri="{BB962C8B-B14F-4D97-AF65-F5344CB8AC3E}">
        <p14:creationId xmlns:p14="http://schemas.microsoft.com/office/powerpoint/2010/main" val="111274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Method</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738752" y="1266473"/>
            <a:ext cx="6094428" cy="4636847"/>
          </a:xfrm>
          <a:prstGeom prst="rect">
            <a:avLst/>
          </a:prstGeom>
          <a:noFill/>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3</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Mutation Rules</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af-ZA" altLang="zh-CN" dirty="0">
                <a:latin typeface="宋体" panose="02010600030101010101" pitchFamily="2" charset="-122"/>
                <a:ea typeface="宋体" panose="02010600030101010101" pitchFamily="2" charset="-122"/>
                <a:cs typeface="Times New Roman" panose="02020603050405020304" pitchFamily="18" charset="0"/>
              </a:rPr>
              <a:t>Rules for Memory Corruption</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1</a:t>
            </a:r>
            <a:r>
              <a:rPr lang="zh-CN" altLang="en-US" dirty="0">
                <a:latin typeface="宋体" panose="02010600030101010101" pitchFamily="2" charset="-122"/>
                <a:ea typeface="宋体" panose="02010600030101010101" pitchFamily="2" charset="-122"/>
                <a:cs typeface="Times New Roman" panose="02020603050405020304" pitchFamily="18" charset="0"/>
              </a:rPr>
              <a:t>、改变字符串大小</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2</a:t>
            </a:r>
            <a:r>
              <a:rPr lang="zh-CN" altLang="en-US" dirty="0">
                <a:latin typeface="宋体" panose="02010600030101010101" pitchFamily="2" charset="-122"/>
                <a:ea typeface="宋体" panose="02010600030101010101" pitchFamily="2" charset="-122"/>
                <a:cs typeface="Times New Roman" panose="02020603050405020304" pitchFamily="18" charset="0"/>
              </a:rPr>
              <a:t>、替换算术运算的值（除</a:t>
            </a:r>
            <a:r>
              <a:rPr lang="en-US" altLang="zh-CN" dirty="0">
                <a:latin typeface="宋体" panose="02010600030101010101" pitchFamily="2" charset="-122"/>
                <a:ea typeface="宋体" panose="02010600030101010101" pitchFamily="2" charset="-122"/>
                <a:cs typeface="Times New Roman" panose="02020603050405020304" pitchFamily="18" charset="0"/>
              </a:rPr>
              <a:t>0</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3</a:t>
            </a:r>
            <a:r>
              <a:rPr lang="zh-CN" altLang="en-US" dirty="0">
                <a:latin typeface="宋体" panose="02010600030101010101" pitchFamily="2" charset="-122"/>
                <a:ea typeface="宋体" panose="02010600030101010101" pitchFamily="2" charset="-122"/>
                <a:cs typeface="Times New Roman" panose="02020603050405020304" pitchFamily="18" charset="0"/>
              </a:rPr>
              <a:t>、其他策略：</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改变</a:t>
            </a:r>
            <a:r>
              <a:rPr lang="en-US" altLang="zh-CN" dirty="0">
                <a:latin typeface="宋体" panose="02010600030101010101" pitchFamily="2" charset="-122"/>
                <a:ea typeface="宋体" panose="02010600030101010101" pitchFamily="2" charset="-122"/>
                <a:cs typeface="Times New Roman" panose="02020603050405020304" pitchFamily="18" charset="0"/>
              </a:rPr>
              <a:t>bool</a:t>
            </a:r>
            <a:r>
              <a:rPr lang="zh-CN" altLang="en-US" dirty="0">
                <a:latin typeface="宋体" panose="02010600030101010101" pitchFamily="2" charset="-122"/>
                <a:ea typeface="宋体" panose="02010600030101010101" pitchFamily="2" charset="-122"/>
                <a:cs typeface="Times New Roman" panose="02020603050405020304" pitchFamily="18" charset="0"/>
              </a:rPr>
              <a:t>值、</a:t>
            </a:r>
            <a:r>
              <a:rPr lang="en-US" altLang="zh-CN" dirty="0">
                <a:latin typeface="宋体" panose="02010600030101010101" pitchFamily="2" charset="-122"/>
                <a:ea typeface="宋体" panose="02010600030101010101" pitchFamily="2" charset="-122"/>
                <a:cs typeface="Times New Roman" panose="02020603050405020304" pitchFamily="18" charset="0"/>
              </a:rPr>
              <a:t>list</a:t>
            </a:r>
            <a:r>
              <a:rPr lang="zh-CN" altLang="en-US" dirty="0">
                <a:latin typeface="宋体" panose="02010600030101010101" pitchFamily="2" charset="-122"/>
                <a:ea typeface="宋体" panose="02010600030101010101" pitchFamily="2" charset="-122"/>
                <a:cs typeface="Times New Roman" panose="02020603050405020304" pitchFamily="18" charset="0"/>
              </a:rPr>
              <a:t>数量、改变数据类型</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350612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Method</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738752" y="1266473"/>
            <a:ext cx="6642436" cy="4082849"/>
          </a:xfrm>
          <a:prstGeom prst="rect">
            <a:avLst/>
          </a:prstGeom>
          <a:noFill/>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4</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Vulnerability Monitoring</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af-ZA" altLang="zh-CN" dirty="0">
                <a:latin typeface="宋体" panose="02010600030101010101" pitchFamily="2" charset="-122"/>
                <a:ea typeface="宋体" panose="02010600030101010101" pitchFamily="2" charset="-122"/>
                <a:cs typeface="Times New Roman" panose="02020603050405020304" pitchFamily="18" charset="0"/>
              </a:rPr>
              <a:t>Crash Monitoring</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因为</a:t>
            </a:r>
            <a:r>
              <a:rPr lang="en-US" altLang="zh-CN" dirty="0">
                <a:latin typeface="宋体" panose="02010600030101010101" pitchFamily="2" charset="-122"/>
                <a:ea typeface="宋体" panose="02010600030101010101" pitchFamily="2" charset="-122"/>
                <a:cs typeface="Times New Roman" panose="02020603050405020304" pitchFamily="18" charset="0"/>
              </a:rPr>
              <a:t>TCP</a:t>
            </a:r>
            <a:r>
              <a:rPr lang="zh-CN" altLang="en-US" dirty="0">
                <a:latin typeface="宋体" panose="02010600030101010101" pitchFamily="2" charset="-122"/>
                <a:ea typeface="宋体" panose="02010600030101010101" pitchFamily="2" charset="-122"/>
                <a:cs typeface="Times New Roman" panose="02020603050405020304" pitchFamily="18" charset="0"/>
              </a:rPr>
              <a:t>的终止包，利用</a:t>
            </a:r>
            <a:r>
              <a:rPr lang="en-US" altLang="zh-CN" dirty="0">
                <a:latin typeface="宋体" panose="02010600030101010101" pitchFamily="2" charset="-122"/>
                <a:ea typeface="宋体" panose="02010600030101010101" pitchFamily="2" charset="-122"/>
                <a:cs typeface="Times New Roman" panose="02020603050405020304" pitchFamily="18" charset="0"/>
              </a:rPr>
              <a:t>shadow</a:t>
            </a:r>
            <a:r>
              <a:rPr lang="zh-CN" altLang="en-US" dirty="0">
                <a:latin typeface="宋体" panose="02010600030101010101" pitchFamily="2" charset="-122"/>
                <a:ea typeface="宋体" panose="02010600030101010101" pitchFamily="2" charset="-122"/>
                <a:cs typeface="Times New Roman" panose="02020603050405020304" pitchFamily="18" charset="0"/>
              </a:rPr>
              <a:t>来监控订阅者和代理之间的 </a:t>
            </a:r>
            <a:r>
              <a:rPr lang="en-US" altLang="zh-CN" dirty="0">
                <a:latin typeface="宋体" panose="02010600030101010101" pitchFamily="2" charset="-122"/>
                <a:ea typeface="宋体" panose="02010600030101010101" pitchFamily="2" charset="-122"/>
                <a:cs typeface="Times New Roman" panose="02020603050405020304" pitchFamily="18" charset="0"/>
              </a:rPr>
              <a:t>TCP </a:t>
            </a:r>
            <a:r>
              <a:rPr lang="zh-CN" altLang="en-US" dirty="0">
                <a:latin typeface="宋体" panose="02010600030101010101" pitchFamily="2" charset="-122"/>
                <a:ea typeface="宋体" panose="02010600030101010101" pitchFamily="2" charset="-122"/>
                <a:cs typeface="Times New Roman" panose="02020603050405020304" pitchFamily="18" charset="0"/>
              </a:rPr>
              <a:t>连接状态。一旦订阅者崩溃，</a:t>
            </a:r>
            <a:r>
              <a:rPr lang="en-US" altLang="zh-CN" dirty="0">
                <a:latin typeface="宋体" panose="02010600030101010101" pitchFamily="2" charset="-122"/>
                <a:ea typeface="宋体" panose="02010600030101010101" pitchFamily="2" charset="-122"/>
                <a:cs typeface="Times New Roman" panose="02020603050405020304" pitchFamily="18" charset="0"/>
              </a:rPr>
              <a:t>TCP </a:t>
            </a:r>
            <a:r>
              <a:rPr lang="zh-CN" altLang="en-US" dirty="0">
                <a:latin typeface="宋体" panose="02010600030101010101" pitchFamily="2" charset="-122"/>
                <a:ea typeface="宋体" panose="02010600030101010101" pitchFamily="2" charset="-122"/>
                <a:cs typeface="Times New Roman" panose="02020603050405020304" pitchFamily="18" charset="0"/>
              </a:rPr>
              <a:t>会话将立即断开连接，影子代理会在注意到这种异常行为后立即通知 </a:t>
            </a:r>
            <a:r>
              <a:rPr lang="en-US" altLang="zh-CN" dirty="0" err="1">
                <a:latin typeface="宋体" panose="02010600030101010101" pitchFamily="2" charset="-122"/>
                <a:ea typeface="宋体" panose="02010600030101010101" pitchFamily="2" charset="-122"/>
                <a:cs typeface="Times New Roman" panose="02020603050405020304" pitchFamily="18" charset="0"/>
              </a:rPr>
              <a:t>fuzzer</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err="1">
                <a:latin typeface="宋体" panose="02010600030101010101" pitchFamily="2" charset="-122"/>
                <a:ea typeface="宋体" panose="02010600030101010101" pitchFamily="2" charset="-122"/>
                <a:cs typeface="Times New Roman" panose="02020603050405020304" pitchFamily="18" charset="0"/>
              </a:rPr>
              <a:t>fuzzer</a:t>
            </a: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收到通知后，暂停 </a:t>
            </a:r>
            <a:r>
              <a:rPr lang="en-US" altLang="zh-CN" dirty="0">
                <a:latin typeface="宋体" panose="02010600030101010101" pitchFamily="2" charset="-122"/>
                <a:ea typeface="宋体" panose="02010600030101010101" pitchFamily="2" charset="-122"/>
                <a:cs typeface="Times New Roman" panose="02020603050405020304" pitchFamily="18" charset="0"/>
              </a:rPr>
              <a:t>fuzzing </a:t>
            </a:r>
            <a:r>
              <a:rPr lang="zh-CN" altLang="en-US" dirty="0">
                <a:latin typeface="宋体" panose="02010600030101010101" pitchFamily="2" charset="-122"/>
                <a:ea typeface="宋体" panose="02010600030101010101" pitchFamily="2" charset="-122"/>
                <a:cs typeface="Times New Roman" panose="02020603050405020304" pitchFamily="18" charset="0"/>
              </a:rPr>
              <a:t>过程，并将当前消息记录为 </a:t>
            </a:r>
            <a:r>
              <a:rPr lang="en-US" altLang="zh-CN" dirty="0">
                <a:latin typeface="宋体" panose="02010600030101010101" pitchFamily="2" charset="-122"/>
                <a:ea typeface="宋体" panose="02010600030101010101" pitchFamily="2" charset="-122"/>
                <a:cs typeface="Times New Roman" panose="02020603050405020304" pitchFamily="18" charset="0"/>
              </a:rPr>
              <a:t>Proof-of-Concept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347254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Method</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738752" y="1266473"/>
            <a:ext cx="6642436" cy="3251852"/>
          </a:xfrm>
          <a:prstGeom prst="rect">
            <a:avLst/>
          </a:prstGeom>
          <a:noFill/>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4</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Vulnerability Monitoring</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af-ZA" altLang="zh-CN" dirty="0">
                <a:latin typeface="宋体" panose="02010600030101010101" pitchFamily="2" charset="-122"/>
                <a:ea typeface="宋体" panose="02010600030101010101" pitchFamily="2" charset="-122"/>
                <a:cs typeface="Times New Roman" panose="02020603050405020304" pitchFamily="18" charset="0"/>
              </a:rPr>
              <a:t>Command Injection Monitoring</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使用</a:t>
            </a:r>
            <a:r>
              <a:rPr lang="en-US" altLang="zh-CN" dirty="0">
                <a:latin typeface="宋体" panose="02010600030101010101" pitchFamily="2" charset="-122"/>
                <a:ea typeface="宋体" panose="02010600030101010101" pitchFamily="2" charset="-122"/>
                <a:cs typeface="Times New Roman" panose="02020603050405020304" pitchFamily="18" charset="0"/>
              </a:rPr>
              <a:t>ping</a:t>
            </a:r>
            <a:r>
              <a:rPr lang="zh-CN" altLang="en-US" dirty="0">
                <a:latin typeface="宋体" panose="02010600030101010101" pitchFamily="2" charset="-122"/>
                <a:ea typeface="宋体" panose="02010600030101010101" pitchFamily="2" charset="-122"/>
                <a:cs typeface="Times New Roman" panose="02020603050405020304" pitchFamily="18" charset="0"/>
              </a:rPr>
              <a:t>命令来替代一些敏感操作的命令，如果攻击成功，设备就会发送一条</a:t>
            </a:r>
            <a:r>
              <a:rPr lang="en-US" altLang="zh-CN" dirty="0">
                <a:latin typeface="宋体" panose="02010600030101010101" pitchFamily="2" charset="-122"/>
                <a:ea typeface="宋体" panose="02010600030101010101" pitchFamily="2" charset="-122"/>
                <a:cs typeface="Times New Roman" panose="02020603050405020304" pitchFamily="18" charset="0"/>
              </a:rPr>
              <a:t>ICMP Echo</a:t>
            </a:r>
            <a:r>
              <a:rPr lang="zh-CN" altLang="en-US" dirty="0">
                <a:latin typeface="宋体" panose="02010600030101010101" pitchFamily="2" charset="-122"/>
                <a:ea typeface="宋体" panose="02010600030101010101" pitchFamily="2" charset="-122"/>
                <a:cs typeface="Times New Roman" panose="02020603050405020304" pitchFamily="18" charset="0"/>
              </a:rPr>
              <a:t>包给</a:t>
            </a:r>
            <a:r>
              <a:rPr lang="en-US" altLang="zh-CN" dirty="0" err="1">
                <a:latin typeface="宋体" panose="02010600030101010101" pitchFamily="2" charset="-122"/>
                <a:ea typeface="宋体" panose="02010600030101010101" pitchFamily="2" charset="-122"/>
                <a:cs typeface="Times New Roman" panose="02020603050405020304" pitchFamily="18" charset="0"/>
              </a:rPr>
              <a:t>fuzzer</a:t>
            </a:r>
            <a:r>
              <a:rPr lang="zh-CN" altLang="en-US" dirty="0">
                <a:latin typeface="宋体" panose="02010600030101010101" pitchFamily="2" charset="-122"/>
                <a:ea typeface="宋体" panose="02010600030101010101" pitchFamily="2" charset="-122"/>
                <a:cs typeface="Times New Roman" panose="02020603050405020304" pitchFamily="18" charset="0"/>
              </a:rPr>
              <a:t>，这种做法同时也在</a:t>
            </a:r>
            <a:r>
              <a:rPr lang="en-US" altLang="zh-CN" dirty="0">
                <a:latin typeface="宋体" panose="02010600030101010101" pitchFamily="2" charset="-122"/>
                <a:ea typeface="宋体" panose="02010600030101010101" pitchFamily="2" charset="-122"/>
                <a:cs typeface="Times New Roman" panose="02020603050405020304" pitchFamily="18" charset="0"/>
              </a:rPr>
              <a:t>RTOS</a:t>
            </a:r>
            <a:r>
              <a:rPr lang="zh-CN" altLang="en-US" dirty="0">
                <a:latin typeface="宋体" panose="02010600030101010101" pitchFamily="2" charset="-122"/>
                <a:ea typeface="宋体" panose="02010600030101010101" pitchFamily="2" charset="-122"/>
                <a:cs typeface="Times New Roman" panose="02020603050405020304" pitchFamily="18" charset="0"/>
              </a:rPr>
              <a:t>上使用。</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361137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Implementation</a:t>
            </a:r>
            <a:endParaRPr lang="en-GB" altLang="zh-CN" sz="3600" dirty="0">
              <a:latin typeface="Times New Roman" panose="02020603050405020304" pitchFamily="18" charset="0"/>
              <a:cs typeface="Times New Roman" panose="02020603050405020304" pitchFamily="18" charset="0"/>
            </a:endParaRPr>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24309026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Implementation</a:t>
            </a:r>
          </a:p>
        </p:txBody>
      </p:sp>
      <p:sp>
        <p:nvSpPr>
          <p:cNvPr id="4" name="文本框 3"/>
          <p:cNvSpPr txBox="1"/>
          <p:nvPr/>
        </p:nvSpPr>
        <p:spPr>
          <a:xfrm>
            <a:off x="738752" y="1266473"/>
            <a:ext cx="9527038" cy="3944350"/>
          </a:xfrm>
          <a:prstGeom prst="rect">
            <a:avLst/>
          </a:prstGeom>
          <a:noFill/>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IoT Device Selection:</a:t>
            </a: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a:t>
            </a:r>
            <a:r>
              <a:rPr lang="af-ZA" altLang="zh-CN" dirty="0">
                <a:latin typeface="宋体" panose="02010600030101010101" pitchFamily="2" charset="-122"/>
                <a:ea typeface="宋体" panose="02010600030101010101" pitchFamily="2" charset="-122"/>
                <a:cs typeface="Times New Roman" panose="02020603050405020304" pitchFamily="18" charset="0"/>
              </a:rPr>
              <a:t>Find Anonymously Accessible Brokers:</a:t>
            </a:r>
          </a:p>
          <a:p>
            <a:pPr>
              <a:lnSpc>
                <a:spcPct val="150000"/>
              </a:lnSpc>
            </a:pPr>
            <a:r>
              <a:rPr lang="af-ZA"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在</a:t>
            </a:r>
            <a:r>
              <a:rPr lang="en-US" altLang="zh-CN" dirty="0" err="1">
                <a:latin typeface="宋体" panose="02010600030101010101" pitchFamily="2" charset="-122"/>
                <a:ea typeface="宋体" panose="02010600030101010101" pitchFamily="2" charset="-122"/>
                <a:cs typeface="Times New Roman" panose="02020603050405020304" pitchFamily="18" charset="0"/>
              </a:rPr>
              <a:t>Censys</a:t>
            </a:r>
            <a:r>
              <a:rPr lang="zh-CN" altLang="en-US" dirty="0">
                <a:latin typeface="宋体" panose="02010600030101010101" pitchFamily="2" charset="-122"/>
                <a:ea typeface="宋体" panose="02010600030101010101" pitchFamily="2" charset="-122"/>
                <a:cs typeface="Times New Roman" panose="02020603050405020304" pitchFamily="18" charset="0"/>
              </a:rPr>
              <a:t>平台上搜索：</a:t>
            </a:r>
            <a:r>
              <a:rPr lang="af-ZA" altLang="zh-CN" dirty="0">
                <a:latin typeface="宋体" panose="02010600030101010101" pitchFamily="2" charset="-122"/>
                <a:ea typeface="宋体" panose="02010600030101010101" pitchFamily="2" charset="-122"/>
                <a:cs typeface="Times New Roman" panose="02020603050405020304" pitchFamily="18" charset="0"/>
              </a:rPr>
              <a:t>Search 1.0, rules 1883.mqtt.banner.connack.raw:0 and 8883.mqtt.banner.connack.raw:0</a:t>
            </a:r>
          </a:p>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en-US" altLang="zh-CN" dirty="0">
                <a:latin typeface="宋体" panose="02010600030101010101" pitchFamily="2" charset="-122"/>
                <a:ea typeface="宋体" panose="02010600030101010101" pitchFamily="2" charset="-122"/>
                <a:cs typeface="Times New Roman" panose="02020603050405020304" pitchFamily="18" charset="0"/>
              </a:rPr>
              <a:t>Find Brokers with Hard-coded Credentials </a:t>
            </a:r>
            <a:r>
              <a:rPr lang="en-US" altLang="zh-CN" dirty="0" err="1">
                <a:latin typeface="宋体" panose="02010600030101010101" pitchFamily="2" charset="-122"/>
                <a:ea typeface="宋体" panose="02010600030101010101" pitchFamily="2" charset="-122"/>
                <a:cs typeface="Times New Roman" panose="02020603050405020304" pitchFamily="18" charset="0"/>
              </a:rPr>
              <a:t>Configured</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在敏感函数上使用</a:t>
            </a:r>
            <a:r>
              <a:rPr lang="en-US" altLang="zh-CN" dirty="0">
                <a:latin typeface="宋体" panose="02010600030101010101" pitchFamily="2" charset="-122"/>
                <a:ea typeface="宋体" panose="02010600030101010101" pitchFamily="2" charset="-122"/>
                <a:cs typeface="Times New Roman" panose="02020603050405020304" pitchFamily="18" charset="0"/>
              </a:rPr>
              <a:t>backward taint analysis</a:t>
            </a:r>
            <a:r>
              <a:rPr lang="zh-CN" altLang="en-US" dirty="0">
                <a:latin typeface="宋体" panose="02010600030101010101" pitchFamily="2" charset="-122"/>
                <a:ea typeface="宋体" panose="02010600030101010101" pitchFamily="2" charset="-122"/>
                <a:cs typeface="Times New Roman" panose="02020603050405020304" pitchFamily="18" charset="0"/>
              </a:rPr>
              <a:t>去获得相关信息</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p>
        </p:txBody>
      </p:sp>
      <p:pic>
        <p:nvPicPr>
          <p:cNvPr id="3" name="图片 2">
            <a:extLst>
              <a:ext uri="{FF2B5EF4-FFF2-40B4-BE49-F238E27FC236}">
                <a16:creationId xmlns:a16="http://schemas.microsoft.com/office/drawing/2014/main" id="{746AFEFD-F4B3-4B6E-AEF9-2515EEF399B0}"/>
              </a:ext>
            </a:extLst>
          </p:cNvPr>
          <p:cNvPicPr>
            <a:picLocks noChangeAspect="1"/>
          </p:cNvPicPr>
          <p:nvPr/>
        </p:nvPicPr>
        <p:blipFill>
          <a:blip r:embed="rId3"/>
          <a:stretch>
            <a:fillRect/>
          </a:stretch>
        </p:blipFill>
        <p:spPr>
          <a:xfrm>
            <a:off x="1920096" y="4000558"/>
            <a:ext cx="5780056" cy="2750438"/>
          </a:xfrm>
          <a:prstGeom prst="rect">
            <a:avLst/>
          </a:prstGeom>
        </p:spPr>
      </p:pic>
    </p:spTree>
    <p:extLst>
      <p:ext uri="{BB962C8B-B14F-4D97-AF65-F5344CB8AC3E}">
        <p14:creationId xmlns:p14="http://schemas.microsoft.com/office/powerpoint/2010/main" val="182157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Implementation</a:t>
            </a:r>
          </a:p>
        </p:txBody>
      </p:sp>
      <p:sp>
        <p:nvSpPr>
          <p:cNvPr id="4" name="文本框 3"/>
          <p:cNvSpPr txBox="1"/>
          <p:nvPr/>
        </p:nvSpPr>
        <p:spPr>
          <a:xfrm>
            <a:off x="738752" y="1266473"/>
            <a:ext cx="9527038" cy="2420856"/>
          </a:xfrm>
          <a:prstGeom prst="rect">
            <a:avLst/>
          </a:prstGeom>
          <a:noFill/>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IoT Device Selection:</a:t>
            </a: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a:t>
            </a:r>
            <a:r>
              <a:rPr lang="en-US" altLang="zh-CN" dirty="0">
                <a:latin typeface="宋体" panose="02010600030101010101" pitchFamily="2" charset="-122"/>
                <a:ea typeface="宋体" panose="02010600030101010101" pitchFamily="2" charset="-122"/>
                <a:cs typeface="Times New Roman" panose="02020603050405020304" pitchFamily="18" charset="0"/>
              </a:rPr>
              <a:t>Find Brokers with Dynamically Generated </a:t>
            </a:r>
            <a:r>
              <a:rPr lang="en-US" altLang="zh-CN" dirty="0" err="1">
                <a:latin typeface="宋体" panose="02010600030101010101" pitchFamily="2" charset="-122"/>
                <a:ea typeface="宋体" panose="02010600030101010101" pitchFamily="2" charset="-122"/>
                <a:cs typeface="Times New Roman" panose="02020603050405020304" pitchFamily="18" charset="0"/>
              </a:rPr>
              <a:t>Credentials</a:t>
            </a:r>
            <a:r>
              <a:rPr lang="en-US" altLang="zh-CN" dirty="0">
                <a:latin typeface="宋体" panose="02010600030101010101" pitchFamily="2" charset="-122"/>
                <a:ea typeface="宋体" panose="02010600030101010101" pitchFamily="2" charset="-122"/>
                <a:cs typeface="Times New Roman" panose="02020603050405020304" pitchFamily="18" charset="0"/>
              </a:rPr>
              <a:t> Configured</a:t>
            </a:r>
            <a:r>
              <a:rPr lang="af-ZA" altLang="zh-CN"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af-ZA"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使用手动反向分析</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336402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Implementation</a:t>
            </a:r>
          </a:p>
        </p:txBody>
      </p:sp>
      <p:sp>
        <p:nvSpPr>
          <p:cNvPr id="4" name="文本框 3"/>
          <p:cNvSpPr txBox="1"/>
          <p:nvPr/>
        </p:nvSpPr>
        <p:spPr>
          <a:xfrm>
            <a:off x="738752" y="1266473"/>
            <a:ext cx="9527038" cy="4082849"/>
          </a:xfrm>
          <a:prstGeom prst="rect">
            <a:avLst/>
          </a:prstGeom>
          <a:noFill/>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System Implementation:</a:t>
            </a: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a:t>
            </a:r>
            <a:r>
              <a:rPr lang="en-US" altLang="zh-CN" dirty="0">
                <a:latin typeface="宋体" panose="02010600030101010101" pitchFamily="2" charset="-122"/>
                <a:ea typeface="宋体" panose="02010600030101010101" pitchFamily="2" charset="-122"/>
                <a:cs typeface="Times New Roman" panose="02020603050405020304" pitchFamily="18" charset="0"/>
              </a:rPr>
              <a:t>Taint Analysis of Hard-coded Credentials</a:t>
            </a:r>
            <a:endParaRPr lang="af-ZA"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af-ZA"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基于 </a:t>
            </a:r>
            <a:r>
              <a:rPr lang="en-US" altLang="zh-CN" dirty="0">
                <a:latin typeface="宋体" panose="02010600030101010101" pitchFamily="2" charset="-122"/>
                <a:ea typeface="宋体" panose="02010600030101010101" pitchFamily="2" charset="-122"/>
                <a:cs typeface="Times New Roman" panose="02020603050405020304" pitchFamily="18" charset="0"/>
              </a:rPr>
              <a:t>Janus</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err="1">
                <a:latin typeface="宋体" panose="02010600030101010101" pitchFamily="2" charset="-122"/>
                <a:ea typeface="宋体" panose="02010600030101010101" pitchFamily="2" charset="-122"/>
                <a:cs typeface="Times New Roman" panose="02020603050405020304" pitchFamily="18" charset="0"/>
              </a:rPr>
              <a:t>Androguard</a:t>
            </a: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和 </a:t>
            </a:r>
            <a:r>
              <a:rPr lang="en-US" altLang="zh-CN" dirty="0">
                <a:latin typeface="宋体" panose="02010600030101010101" pitchFamily="2" charset="-122"/>
                <a:ea typeface="宋体" panose="02010600030101010101" pitchFamily="2" charset="-122"/>
                <a:cs typeface="Times New Roman" panose="02020603050405020304" pitchFamily="18" charset="0"/>
              </a:rPr>
              <a:t>Binary Ninja Python API </a:t>
            </a:r>
            <a:r>
              <a:rPr lang="zh-CN" altLang="en-US" dirty="0">
                <a:latin typeface="宋体" panose="02010600030101010101" pitchFamily="2" charset="-122"/>
                <a:ea typeface="宋体" panose="02010600030101010101" pitchFamily="2" charset="-122"/>
                <a:cs typeface="Times New Roman" panose="02020603050405020304" pitchFamily="18" charset="0"/>
              </a:rPr>
              <a:t>实现了该项。 对于移动应用程序分析，我们首先使用 </a:t>
            </a:r>
            <a:r>
              <a:rPr lang="en-US" altLang="zh-CN" dirty="0">
                <a:latin typeface="宋体" panose="02010600030101010101" pitchFamily="2" charset="-122"/>
                <a:ea typeface="宋体" panose="02010600030101010101" pitchFamily="2" charset="-122"/>
                <a:cs typeface="Times New Roman" panose="02020603050405020304" pitchFamily="18" charset="0"/>
              </a:rPr>
              <a:t>Janus </a:t>
            </a:r>
            <a:r>
              <a:rPr lang="zh-CN" altLang="en-US" dirty="0">
                <a:latin typeface="宋体" panose="02010600030101010101" pitchFamily="2" charset="-122"/>
                <a:ea typeface="宋体" panose="02010600030101010101" pitchFamily="2" charset="-122"/>
                <a:cs typeface="Times New Roman" panose="02020603050405020304" pitchFamily="18" charset="0"/>
              </a:rPr>
              <a:t>平台搜索使用 </a:t>
            </a:r>
            <a:r>
              <a:rPr lang="en-US" altLang="zh-CN" dirty="0" err="1">
                <a:latin typeface="宋体" panose="02010600030101010101" pitchFamily="2" charset="-122"/>
                <a:ea typeface="宋体" panose="02010600030101010101" pitchFamily="2" charset="-122"/>
                <a:cs typeface="Times New Roman" panose="02020603050405020304" pitchFamily="18" charset="0"/>
              </a:rPr>
              <a:t>Paho</a:t>
            </a:r>
            <a:r>
              <a:rPr lang="en-US" altLang="zh-CN" dirty="0">
                <a:latin typeface="宋体" panose="02010600030101010101" pitchFamily="2" charset="-122"/>
                <a:ea typeface="宋体" panose="02010600030101010101" pitchFamily="2" charset="-122"/>
                <a:cs typeface="Times New Roman" panose="02020603050405020304" pitchFamily="18" charset="0"/>
              </a:rPr>
              <a:t> Android </a:t>
            </a:r>
            <a:r>
              <a:rPr lang="zh-CN" altLang="en-US" dirty="0">
                <a:latin typeface="宋体" panose="02010600030101010101" pitchFamily="2" charset="-122"/>
                <a:ea typeface="宋体" panose="02010600030101010101" pitchFamily="2" charset="-122"/>
                <a:cs typeface="Times New Roman" panose="02020603050405020304" pitchFamily="18" charset="0"/>
              </a:rPr>
              <a:t>服务（</a:t>
            </a:r>
            <a:r>
              <a:rPr lang="en-US" altLang="zh-CN" dirty="0">
                <a:latin typeface="宋体" panose="02010600030101010101" pitchFamily="2" charset="-122"/>
                <a:ea typeface="宋体" panose="02010600030101010101" pitchFamily="2" charset="-122"/>
                <a:cs typeface="Times New Roman" panose="02020603050405020304" pitchFamily="18" charset="0"/>
              </a:rPr>
              <a:t>MQTT </a:t>
            </a:r>
            <a:r>
              <a:rPr lang="zh-CN" altLang="en-US" dirty="0">
                <a:latin typeface="宋体" panose="02010600030101010101" pitchFamily="2" charset="-122"/>
                <a:ea typeface="宋体" panose="02010600030101010101" pitchFamily="2" charset="-122"/>
                <a:cs typeface="Times New Roman" panose="02020603050405020304" pitchFamily="18" charset="0"/>
              </a:rPr>
              <a:t>客户端库）的应用程序。然后对于每个应用程序，执行反向污点分析（基于 </a:t>
            </a:r>
            <a:r>
              <a:rPr lang="en-US" altLang="zh-CN" dirty="0" err="1">
                <a:latin typeface="宋体" panose="02010600030101010101" pitchFamily="2" charset="-122"/>
                <a:ea typeface="宋体" panose="02010600030101010101" pitchFamily="2" charset="-122"/>
                <a:cs typeface="Times New Roman" panose="02020603050405020304" pitchFamily="18" charset="0"/>
              </a:rPr>
              <a:t>Androguard</a:t>
            </a:r>
            <a:r>
              <a:rPr lang="zh-CN" altLang="en-US" dirty="0">
                <a:latin typeface="宋体" panose="02010600030101010101" pitchFamily="2" charset="-122"/>
                <a:ea typeface="宋体" panose="02010600030101010101" pitchFamily="2" charset="-122"/>
                <a:cs typeface="Times New Roman" panose="02020603050405020304" pitchFamily="18" charset="0"/>
              </a:rPr>
              <a:t>实现）以定位硬编码凭证。 对于固件映像，我们利用 </a:t>
            </a:r>
            <a:r>
              <a:rPr lang="en-US" altLang="zh-CN" dirty="0">
                <a:latin typeface="宋体" panose="02010600030101010101" pitchFamily="2" charset="-122"/>
                <a:ea typeface="宋体" panose="02010600030101010101" pitchFamily="2" charset="-122"/>
                <a:cs typeface="Times New Roman" panose="02020603050405020304" pitchFamily="18" charset="0"/>
              </a:rPr>
              <a:t>Binary Ninja Python API </a:t>
            </a:r>
            <a:r>
              <a:rPr lang="zh-CN" altLang="en-US" dirty="0">
                <a:latin typeface="宋体" panose="02010600030101010101" pitchFamily="2" charset="-122"/>
                <a:ea typeface="宋体" panose="02010600030101010101" pitchFamily="2" charset="-122"/>
                <a:cs typeface="Times New Roman" panose="02020603050405020304" pitchFamily="18" charset="0"/>
              </a:rPr>
              <a:t>来检测</a:t>
            </a:r>
            <a:r>
              <a:rPr lang="en-US" altLang="zh-CN" dirty="0">
                <a:latin typeface="宋体" panose="02010600030101010101" pitchFamily="2" charset="-122"/>
                <a:ea typeface="宋体" panose="02010600030101010101" pitchFamily="2" charset="-122"/>
                <a:cs typeface="Times New Roman" panose="02020603050405020304" pitchFamily="18" charset="0"/>
              </a:rPr>
              <a:t>Hard-coded Credentials</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378440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Implementation</a:t>
            </a:r>
          </a:p>
        </p:txBody>
      </p:sp>
      <p:sp>
        <p:nvSpPr>
          <p:cNvPr id="4" name="文本框 3"/>
          <p:cNvSpPr txBox="1"/>
          <p:nvPr/>
        </p:nvSpPr>
        <p:spPr>
          <a:xfrm>
            <a:off x="738752" y="1266473"/>
            <a:ext cx="9527038" cy="4129015"/>
          </a:xfrm>
          <a:prstGeom prst="rect">
            <a:avLst/>
          </a:prstGeom>
          <a:noFill/>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System Implementation:</a:t>
            </a: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a:t>
            </a:r>
            <a:r>
              <a:rPr lang="en-US" altLang="zh-CN" dirty="0">
                <a:latin typeface="宋体" panose="02010600030101010101" pitchFamily="2" charset="-122"/>
                <a:ea typeface="宋体" panose="02010600030101010101" pitchFamily="2" charset="-122"/>
                <a:cs typeface="Times New Roman" panose="02020603050405020304" pitchFamily="18" charset="0"/>
              </a:rPr>
              <a:t>Fuzzing System</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af-ZA"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af-ZA"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修改 </a:t>
            </a:r>
            <a:r>
              <a:rPr lang="en-US" altLang="zh-CN" dirty="0" err="1">
                <a:latin typeface="宋体" panose="02010600030101010101" pitchFamily="2" charset="-122"/>
                <a:ea typeface="宋体" panose="02010600030101010101" pitchFamily="2" charset="-122"/>
                <a:cs typeface="Times New Roman" panose="02020603050405020304" pitchFamily="18" charset="0"/>
              </a:rPr>
              <a:t>Mosquitto</a:t>
            </a: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的源代码，添加代码来监控 </a:t>
            </a:r>
            <a:r>
              <a:rPr lang="en-US" altLang="zh-CN" dirty="0">
                <a:latin typeface="宋体" panose="02010600030101010101" pitchFamily="2" charset="-122"/>
                <a:ea typeface="宋体" panose="02010600030101010101" pitchFamily="2" charset="-122"/>
                <a:cs typeface="Times New Roman" panose="02020603050405020304" pitchFamily="18" charset="0"/>
              </a:rPr>
              <a:t>TCP </a:t>
            </a:r>
            <a:r>
              <a:rPr lang="zh-CN" altLang="en-US" dirty="0">
                <a:latin typeface="宋体" panose="02010600030101010101" pitchFamily="2" charset="-122"/>
                <a:ea typeface="宋体" panose="02010600030101010101" pitchFamily="2" charset="-122"/>
                <a:cs typeface="Times New Roman" panose="02020603050405020304" pitchFamily="18" charset="0"/>
              </a:rPr>
              <a:t>连接并与 </a:t>
            </a:r>
            <a:r>
              <a:rPr lang="en-US" altLang="zh-CN" dirty="0" err="1">
                <a:latin typeface="宋体" panose="02010600030101010101" pitchFamily="2" charset="-122"/>
                <a:ea typeface="宋体" panose="02010600030101010101" pitchFamily="2" charset="-122"/>
                <a:cs typeface="Times New Roman" panose="02020603050405020304" pitchFamily="18" charset="0"/>
              </a:rPr>
              <a:t>fuzzer</a:t>
            </a: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通信，</a:t>
            </a:r>
            <a:r>
              <a:rPr lang="en-US" altLang="zh-CN" dirty="0">
                <a:latin typeface="宋体" panose="02010600030101010101" pitchFamily="2" charset="-122"/>
                <a:ea typeface="宋体" panose="02010600030101010101" pitchFamily="2" charset="-122"/>
                <a:cs typeface="Times New Roman" panose="02020603050405020304" pitchFamily="18" charset="0"/>
              </a:rPr>
              <a:t>python</a:t>
            </a:r>
            <a:r>
              <a:rPr lang="zh-CN" altLang="en-US" dirty="0">
                <a:latin typeface="宋体" panose="02010600030101010101" pitchFamily="2" charset="-122"/>
                <a:ea typeface="宋体" panose="02010600030101010101" pitchFamily="2" charset="-122"/>
                <a:cs typeface="Times New Roman" panose="02020603050405020304" pitchFamily="18" charset="0"/>
              </a:rPr>
              <a:t>实现上面使用</a:t>
            </a:r>
            <a:r>
              <a:rPr lang="en-US" altLang="zh-CN" dirty="0" err="1">
                <a:latin typeface="宋体" panose="02010600030101010101" pitchFamily="2" charset="-122"/>
                <a:ea typeface="宋体" panose="02010600030101010101" pitchFamily="2" charset="-122"/>
                <a:cs typeface="Times New Roman" panose="02020603050405020304" pitchFamily="18" charset="0"/>
              </a:rPr>
              <a:t>paho</a:t>
            </a:r>
            <a:r>
              <a:rPr lang="zh-CN" altLang="en-US" dirty="0">
                <a:latin typeface="宋体" panose="02010600030101010101" pitchFamily="2" charset="-122"/>
                <a:ea typeface="宋体" panose="02010600030101010101" pitchFamily="2" charset="-122"/>
                <a:cs typeface="Times New Roman" panose="02020603050405020304" pitchFamily="18" charset="0"/>
              </a:rPr>
              <a:t>包</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Manual Efforts on Fuzzing</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lang="zh-CN" altLang="en-US" sz="2000" dirty="0">
                <a:latin typeface="宋体" panose="02010600030101010101" pitchFamily="2" charset="-122"/>
                <a:ea typeface="宋体" panose="02010600030101010101" pitchFamily="2" charset="-122"/>
                <a:cs typeface="Times New Roman" panose="02020603050405020304" pitchFamily="18" charset="0"/>
              </a:rPr>
              <a:t>更换证书：使用</a:t>
            </a:r>
            <a:r>
              <a:rPr lang="en-US" altLang="zh-CN" sz="2000" dirty="0">
                <a:latin typeface="宋体" panose="02010600030101010101" pitchFamily="2" charset="-122"/>
                <a:ea typeface="宋体" panose="02010600030101010101" pitchFamily="2" charset="-122"/>
                <a:cs typeface="Times New Roman" panose="02020603050405020304" pitchFamily="18" charset="0"/>
              </a:rPr>
              <a:t>OpenSSL</a:t>
            </a:r>
            <a:r>
              <a:rPr lang="zh-CN" altLang="en-US" sz="2000" dirty="0">
                <a:latin typeface="宋体" panose="02010600030101010101" pitchFamily="2" charset="-122"/>
                <a:ea typeface="宋体" panose="02010600030101010101" pitchFamily="2" charset="-122"/>
                <a:cs typeface="Times New Roman" panose="02020603050405020304" pitchFamily="18" charset="0"/>
              </a:rPr>
              <a:t>工具</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lang="zh-CN" altLang="en-US" sz="2000" dirty="0">
                <a:latin typeface="宋体" panose="02010600030101010101" pitchFamily="2" charset="-122"/>
                <a:ea typeface="宋体" panose="02010600030101010101" pitchFamily="2" charset="-122"/>
                <a:cs typeface="Times New Roman" panose="02020603050405020304" pitchFamily="18" charset="0"/>
              </a:rPr>
              <a:t>流量重定向：</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Local broker:</a:t>
            </a:r>
            <a:r>
              <a:rPr lang="zh-CN" altLang="en-US" sz="2000" dirty="0">
                <a:latin typeface="宋体" panose="02010600030101010101" pitchFamily="2" charset="-122"/>
                <a:ea typeface="宋体" panose="02010600030101010101" pitchFamily="2" charset="-122"/>
                <a:cs typeface="Times New Roman" panose="02020603050405020304" pitchFamily="18" charset="0"/>
              </a:rPr>
              <a:t>修改</a:t>
            </a:r>
            <a:r>
              <a:rPr lang="en-US" altLang="zh-CN" sz="2000" dirty="0">
                <a:latin typeface="宋体" panose="02010600030101010101" pitchFamily="2" charset="-122"/>
                <a:ea typeface="宋体" panose="02010600030101010101" pitchFamily="2" charset="-122"/>
                <a:cs typeface="Times New Roman" panose="02020603050405020304" pitchFamily="18" charset="0"/>
              </a:rPr>
              <a:t>host</a:t>
            </a:r>
            <a:r>
              <a:rPr lang="zh-CN" altLang="en-US" sz="2000" dirty="0">
                <a:latin typeface="宋体" panose="02010600030101010101" pitchFamily="2" charset="-122"/>
                <a:ea typeface="宋体" panose="02010600030101010101" pitchFamily="2" charset="-122"/>
                <a:cs typeface="Times New Roman" panose="02020603050405020304" pitchFamily="18" charset="0"/>
              </a:rPr>
              <a:t>文件</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Remote broker:</a:t>
            </a:r>
            <a:r>
              <a:rPr lang="zh-CN" altLang="en-US" sz="2000" dirty="0">
                <a:latin typeface="宋体" panose="02010600030101010101" pitchFamily="2" charset="-122"/>
                <a:ea typeface="宋体" panose="02010600030101010101" pitchFamily="2" charset="-122"/>
                <a:cs typeface="Times New Roman" panose="02020603050405020304" pitchFamily="18" charset="0"/>
              </a:rPr>
              <a:t>域名劫持</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8488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Implementation</a:t>
            </a:r>
          </a:p>
        </p:txBody>
      </p:sp>
      <p:sp>
        <p:nvSpPr>
          <p:cNvPr id="4" name="文本框 3"/>
          <p:cNvSpPr txBox="1"/>
          <p:nvPr/>
        </p:nvSpPr>
        <p:spPr>
          <a:xfrm>
            <a:off x="738752" y="1266473"/>
            <a:ext cx="9527038" cy="1412374"/>
          </a:xfrm>
          <a:prstGeom prst="rect">
            <a:avLst/>
          </a:prstGeom>
          <a:noFill/>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Experiment Setup:</a:t>
            </a: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a:t>
            </a:r>
            <a:r>
              <a:rPr lang="en-US" altLang="zh-CN" dirty="0">
                <a:latin typeface="宋体" panose="02010600030101010101" pitchFamily="2" charset="-122"/>
                <a:ea typeface="宋体" panose="02010600030101010101" pitchFamily="2" charset="-122"/>
                <a:cs typeface="Times New Roman" panose="02020603050405020304" pitchFamily="18" charset="0"/>
              </a:rPr>
              <a:t>Tools for Comparison</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af-ZA"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af-ZA" altLang="zh-CN" dirty="0">
                <a:latin typeface="宋体" panose="02010600030101010101" pitchFamily="2" charset="-122"/>
                <a:ea typeface="宋体" panose="02010600030101010101" pitchFamily="2" charset="-122"/>
                <a:cs typeface="Times New Roman" panose="02020603050405020304" pitchFamily="18" charset="0"/>
              </a:rPr>
              <a:t>		COTOPAXI</a:t>
            </a:r>
            <a:r>
              <a:rPr lang="zh-CN" altLang="en-US" dirty="0">
                <a:latin typeface="宋体" panose="02010600030101010101" pitchFamily="2" charset="-122"/>
                <a:ea typeface="宋体" panose="02010600030101010101" pitchFamily="2" charset="-122"/>
                <a:cs typeface="Times New Roman" panose="02020603050405020304" pitchFamily="18" charset="0"/>
              </a:rPr>
              <a:t>和</a:t>
            </a:r>
            <a:r>
              <a:rPr lang="af-ZA" altLang="zh-CN" dirty="0">
                <a:latin typeface="宋体" panose="02010600030101010101" pitchFamily="2" charset="-122"/>
                <a:ea typeface="宋体" panose="02010600030101010101" pitchFamily="2" charset="-122"/>
                <a:cs typeface="Times New Roman" panose="02020603050405020304" pitchFamily="18" charset="0"/>
              </a:rPr>
              <a:t>BOOFUZZ</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7694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Evaluation</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27932753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4" name="文本框 3"/>
          <p:cNvSpPr txBox="1"/>
          <p:nvPr/>
        </p:nvSpPr>
        <p:spPr>
          <a:xfrm>
            <a:off x="573561" y="980728"/>
            <a:ext cx="10635007" cy="1323439"/>
          </a:xfrm>
          <a:prstGeom prst="rect">
            <a:avLst/>
          </a:prstGeom>
          <a:noFill/>
        </p:spPr>
        <p:txBody>
          <a:bodyPr wrap="square">
            <a:spAutoFit/>
          </a:bodyPr>
          <a:lstStyle/>
          <a:p>
            <a:r>
              <a:rPr lang="af-ZA" altLang="zh-CN" sz="2800" b="1" i="0" dirty="0">
                <a:solidFill>
                  <a:srgbClr val="494E52"/>
                </a:solidFill>
                <a:effectLst/>
                <a:latin typeface="-apple-system"/>
              </a:rPr>
              <a:t>Huikai Xu (</a:t>
            </a:r>
            <a:r>
              <a:rPr lang="zh-CN" altLang="en-US" sz="2800" b="1" i="0" dirty="0">
                <a:solidFill>
                  <a:srgbClr val="494E52"/>
                </a:solidFill>
                <a:effectLst/>
                <a:latin typeface="-apple-system"/>
              </a:rPr>
              <a:t>徐绘凯</a:t>
            </a:r>
            <a:r>
              <a:rPr lang="en-US" altLang="zh-CN" sz="2800" b="1" i="0" dirty="0">
                <a:solidFill>
                  <a:srgbClr val="494E52"/>
                </a:solidFill>
                <a:effectLst/>
                <a:latin typeface="-apple-system"/>
              </a:rPr>
              <a:t>)</a:t>
            </a:r>
            <a:endParaRPr lang="en-US" altLang="zh-CN" sz="2800" b="0" i="0" dirty="0">
              <a:effectLst/>
              <a:latin typeface="Open Sans" panose="020B0606030504020204" pitchFamily="34" charset="0"/>
            </a:endParaRPr>
          </a:p>
          <a:p>
            <a:pPr algn="l"/>
            <a:r>
              <a:rPr lang="en-US" altLang="zh-CN" sz="2800" dirty="0">
                <a:latin typeface="Arial" panose="020B0604020202020204" pitchFamily="34" charset="0"/>
                <a:cs typeface="Times New Roman" panose="02020603050405020304" pitchFamily="18" charset="0"/>
              </a:rPr>
              <a:t>	</a:t>
            </a:r>
            <a:r>
              <a:rPr lang="en-US" altLang="zh-CN" sz="2400" dirty="0"/>
              <a:t>2019 Master student, Network and Information Security Lab, Tsinghua University.</a:t>
            </a:r>
            <a:endParaRPr lang="en-US" altLang="zh-CN" sz="2800" b="1" dirty="0">
              <a:latin typeface="Times New Roman" panose="02020603050405020304" pitchFamily="18" charset="0"/>
              <a:cs typeface="Times New Roman" panose="02020603050405020304" pitchFamily="18" charset="0"/>
            </a:endParaRPr>
          </a:p>
        </p:txBody>
      </p:sp>
      <p:sp>
        <p:nvSpPr>
          <p:cNvPr id="6" name="AutoShape 2" descr="Published By AC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9" name="图片 8">
            <a:extLst>
              <a:ext uri="{FF2B5EF4-FFF2-40B4-BE49-F238E27FC236}">
                <a16:creationId xmlns:a16="http://schemas.microsoft.com/office/drawing/2014/main" id="{1BC5F319-A80E-489A-B7A1-EDE195F50171}"/>
              </a:ext>
            </a:extLst>
          </p:cNvPr>
          <p:cNvPicPr>
            <a:picLocks noChangeAspect="1"/>
          </p:cNvPicPr>
          <p:nvPr/>
        </p:nvPicPr>
        <p:blipFill>
          <a:blip r:embed="rId3"/>
          <a:stretch>
            <a:fillRect/>
          </a:stretch>
        </p:blipFill>
        <p:spPr>
          <a:xfrm>
            <a:off x="1950562" y="3077855"/>
            <a:ext cx="3912097" cy="21423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Evaluation</a:t>
            </a:r>
          </a:p>
        </p:txBody>
      </p:sp>
      <p:sp>
        <p:nvSpPr>
          <p:cNvPr id="4" name="文本框 3"/>
          <p:cNvSpPr txBox="1"/>
          <p:nvPr/>
        </p:nvSpPr>
        <p:spPr>
          <a:xfrm>
            <a:off x="973434" y="1304100"/>
            <a:ext cx="7916042" cy="2434577"/>
          </a:xfrm>
          <a:prstGeom prst="rect">
            <a:avLst/>
          </a:prstGeom>
          <a:noFill/>
        </p:spPr>
        <p:txBody>
          <a:bodyPr wrap="square">
            <a:spAutoFit/>
          </a:bodyPr>
          <a:lstStyle/>
          <a:p>
            <a:pPr>
              <a:lnSpc>
                <a:spcPct val="150000"/>
              </a:lnSpc>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实验设置</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设计实验主要解决以下问题：</a:t>
            </a:r>
            <a:br>
              <a:rPr lang="en-US" altLang="zh-CN" dirty="0">
                <a:latin typeface="宋体" panose="02010600030101010101" pitchFamily="2" charset="-122"/>
                <a:ea typeface="宋体" panose="02010600030101010101" pitchFamily="2" charset="-122"/>
                <a:cs typeface="Times New Roman" panose="02020603050405020304" pitchFamily="18" charset="0"/>
              </a:rPr>
            </a:b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Shadowfuzz</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能否发现现实设备中的漏洞</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、这些漏洞是否可以通过提出的攻击模型来加以利用？ 这些漏洞的影响是什么？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Evaluation</a:t>
            </a:r>
          </a:p>
        </p:txBody>
      </p:sp>
      <p:sp>
        <p:nvSpPr>
          <p:cNvPr id="4" name="文本框 3"/>
          <p:cNvSpPr txBox="1"/>
          <p:nvPr/>
        </p:nvSpPr>
        <p:spPr>
          <a:xfrm>
            <a:off x="655320" y="1351280"/>
            <a:ext cx="10132996" cy="1412374"/>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Evaluation on Fuzzing:</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Real-world Vulnerabilities.</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pic>
        <p:nvPicPr>
          <p:cNvPr id="2049" name="Picture 1" descr="TABLE I: Vulnerabilities. For the bug type, NPD means NULL pointer dereference, CI represents command injection, BO means &#10;buffer overflow, TE means incorrect type conversion. For the bug effect, RCE represents remote code execution, DOS represents denial &#10;of service. # represents the number of vulnerabilities. S-cred represents shared credential. D-cred represents dynamic credential. &#10;Vulnerability &#10;Manufacturer &#10;TOPSEC &#10;Alcatel-Lucent &#10;HAN Networks &#10;etron &#10;Xiaomi &#10;Totolink &#10;SAIGT,M-Wuling &#10;Rokld &#10;Linksy s &#10;Brilliance Auto &#10;Wireless Router &#10;Access Point &#10;Access point &#10;Access Point &#10;Access Controller &#10;Smart Speaker &#10;Wireless Router &#10;Vehicle &#10;mart Speaker &#10;Wireless Router &#10;Vehicle &#10;Model &#10;TAP-62200 &#10;OAW-API 101 &#10;AP211 &#10;G500SE &#10;Xiao Al Pro &#10;TIO &#10;New Baojun &#10;Rokid Mim &#10;Velop &#10;Type &#10;NPD &#10;NPD &#10;NPD &#10;NPD &#10;BO &#10;BO &#10;Location &#10;Remote &#10;Remote &#10;Remote &#10;Remote &#10;Remote &#10;Local &#10;Remote &#10;Remote &#10;Broker &#10;Authentication &#10;S-cred &#10;3 &#10;Effect &#10;Dos &#10;Dos &#10;E, Do &#10;Dos &#10;RCE, Dos &#10;RCE &#10;RCE &#10;RCE &#10;RCE &#10;RCE &#10;RCE &#10;RCE, Dos &#10;Field &#10;Home &#10;Office &#10;Office &#10;Office &#10;Home &#10;Transportation &#10;Home &#10;Transportation ">
            <a:extLst>
              <a:ext uri="{FF2B5EF4-FFF2-40B4-BE49-F238E27FC236}">
                <a16:creationId xmlns:a16="http://schemas.microsoft.com/office/drawing/2014/main" id="{17D54EB1-86AD-41FC-8808-03A059346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976" y="2283606"/>
            <a:ext cx="9313683" cy="4088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36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Evaluation</a:t>
            </a:r>
          </a:p>
        </p:txBody>
      </p:sp>
      <p:sp>
        <p:nvSpPr>
          <p:cNvPr id="4" name="文本框 3"/>
          <p:cNvSpPr txBox="1"/>
          <p:nvPr/>
        </p:nvSpPr>
        <p:spPr>
          <a:xfrm>
            <a:off x="655320" y="1351280"/>
            <a:ext cx="10132996" cy="1412374"/>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Evaluation on Fuzzing:</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Efficiency</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a:latin typeface="宋体" panose="02010600030101010101" pitchFamily="2" charset="-122"/>
                <a:ea typeface="宋体" panose="02010600030101010101" pitchFamily="2" charset="-122"/>
                <a:cs typeface="Times New Roman" panose="02020603050405020304" pitchFamily="18" charset="0"/>
              </a:rPr>
              <a:t>	</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14C31E80-3C99-4D0E-9EEB-A42D308A81EF}"/>
              </a:ext>
            </a:extLst>
          </p:cNvPr>
          <p:cNvPicPr>
            <a:picLocks noChangeAspect="1"/>
          </p:cNvPicPr>
          <p:nvPr/>
        </p:nvPicPr>
        <p:blipFill>
          <a:blip r:embed="rId3"/>
          <a:stretch>
            <a:fillRect/>
          </a:stretch>
        </p:blipFill>
        <p:spPr>
          <a:xfrm>
            <a:off x="414337" y="3302966"/>
            <a:ext cx="11363325" cy="3419475"/>
          </a:xfrm>
          <a:prstGeom prst="rect">
            <a:avLst/>
          </a:prstGeom>
        </p:spPr>
      </p:pic>
    </p:spTree>
    <p:extLst>
      <p:ext uri="{BB962C8B-B14F-4D97-AF65-F5344CB8AC3E}">
        <p14:creationId xmlns:p14="http://schemas.microsoft.com/office/powerpoint/2010/main" val="3888752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Evaluation</a:t>
            </a:r>
          </a:p>
        </p:txBody>
      </p:sp>
      <p:sp>
        <p:nvSpPr>
          <p:cNvPr id="4" name="文本框 3"/>
          <p:cNvSpPr txBox="1"/>
          <p:nvPr/>
        </p:nvSpPr>
        <p:spPr>
          <a:xfrm>
            <a:off x="655320" y="1351280"/>
            <a:ext cx="10132996" cy="996876"/>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Evaluation on Fuzzing:</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False Positive.</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pic>
        <p:nvPicPr>
          <p:cNvPr id="3073" name="Picture 1" descr="TABLE 3: Fuzzing Accuracy. Total represents the total number &#10;of the reported bugs, ACC is the accuracy and obtained by a &#10;division operation (confirmed/reported). &#10;E8820 &#10;TAP-62200 &#10;OAW-APIIOI &#10;AP21 1 &#10;C,500SE &#10;Rokid Mini &#10;Xiao Al Pro &#10;TIO &#10;New Baojun &#10;Linksys Velop &#10;#Reported &#10;#Total #Crash &#10;13 &#10;Confirmed &#10;#Tota1 #Crash &#10;100% &#10;62.5% &#10;83.3% &#10;71.4% &#10;75% &#10;100% &#10;100% &#10;61.5% &#10;100% &#10;100% &#10;100% ">
            <a:extLst>
              <a:ext uri="{FF2B5EF4-FFF2-40B4-BE49-F238E27FC236}">
                <a16:creationId xmlns:a16="http://schemas.microsoft.com/office/drawing/2014/main" id="{5061F046-D403-478E-A06B-96EE6C26E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87" y="2828682"/>
            <a:ext cx="5734050" cy="336232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eed Message 1 &#10;'version&quot; &#10;, &quot; contents&quot; &#10;Seed Message 2 E/ &#10;'version&quot; 3&quot; , &quot; contents' &#10;Source Code • / &#10;int &#10;if (command, &#10;strncmp ( command , &#10;sprintf (s , &#10;strcat (command, s); &#10;system (command) &#10;: {&quot;command&quot;: &quot;support_cmd Ol&quot;}} &#10;: {&quot;command&quot;: &quot;tech support command 1&quot;}} &#10;tech _ support _ command &#10;' support_cmd&quot;, &#10;&quot; / tmp/ command_result &quot; &#10;&quot;, ox14u) Il ! &#10;12 &#10;Listing 4: Two seed messages and the vulnerable code fragment &#10;of Alcatel-Lucent OAW-API 101. Although different actions &#10;trigger these two seed messages, they are processed by the same &#10;piece of code. ">
            <a:extLst>
              <a:ext uri="{FF2B5EF4-FFF2-40B4-BE49-F238E27FC236}">
                <a16:creationId xmlns:a16="http://schemas.microsoft.com/office/drawing/2014/main" id="{BB94EFB6-8606-4A74-89AE-89D5710F35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1463" y="2790582"/>
            <a:ext cx="5581650"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99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Evaluation</a:t>
            </a:r>
          </a:p>
        </p:txBody>
      </p:sp>
      <p:sp>
        <p:nvSpPr>
          <p:cNvPr id="4" name="文本框 3"/>
          <p:cNvSpPr txBox="1"/>
          <p:nvPr/>
        </p:nvSpPr>
        <p:spPr>
          <a:xfrm>
            <a:off x="655320" y="1351280"/>
            <a:ext cx="6923831" cy="559769"/>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Practical Implications Evaluation</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D798CA72-95C7-47AF-82E7-B1EC45D05434}"/>
              </a:ext>
            </a:extLst>
          </p:cNvPr>
          <p:cNvPicPr>
            <a:picLocks noChangeAspect="1"/>
          </p:cNvPicPr>
          <p:nvPr/>
        </p:nvPicPr>
        <p:blipFill>
          <a:blip r:embed="rId3"/>
          <a:stretch>
            <a:fillRect/>
          </a:stretch>
        </p:blipFill>
        <p:spPr>
          <a:xfrm>
            <a:off x="1871377" y="2099035"/>
            <a:ext cx="6847347" cy="4557302"/>
          </a:xfrm>
          <a:prstGeom prst="rect">
            <a:avLst/>
          </a:prstGeom>
        </p:spPr>
      </p:pic>
    </p:spTree>
    <p:extLst>
      <p:ext uri="{BB962C8B-B14F-4D97-AF65-F5344CB8AC3E}">
        <p14:creationId xmlns:p14="http://schemas.microsoft.com/office/powerpoint/2010/main" val="3580401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Evaluation</a:t>
            </a:r>
          </a:p>
        </p:txBody>
      </p:sp>
      <p:sp>
        <p:nvSpPr>
          <p:cNvPr id="4" name="文本框 3"/>
          <p:cNvSpPr txBox="1"/>
          <p:nvPr/>
        </p:nvSpPr>
        <p:spPr>
          <a:xfrm>
            <a:off x="655320" y="1351280"/>
            <a:ext cx="9318239" cy="579967"/>
          </a:xfrm>
          <a:prstGeom prst="rect">
            <a:avLst/>
          </a:prstGeom>
          <a:noFill/>
        </p:spPr>
        <p:txBody>
          <a:bodyPr wrap="square">
            <a:spAutoFit/>
          </a:bodyPr>
          <a:lstStyle/>
          <a:p>
            <a:pPr>
              <a:lnSpc>
                <a:spcPct val="150000"/>
              </a:lnSpc>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Exploitability and Harmfulness of the Vulnerabilities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Picture 1" descr="TABLE I: Vulnerabilities. For the bug type, NPD means NULL pointer dereference, CI represents command injection, BO means &#10;buffer overflow, TE means incorrect type conversion. For the bug effect, RCE represents remote code execution, DOS represents denial &#10;of service. # represents the number of vulnerabilities. S-cred represents shared credential. D-cred represents dynamic credential. &#10;Vulnerability &#10;Manufacturer &#10;TOPSEC &#10;Alcatel-Lucent &#10;HAN Networks &#10;etron &#10;Xiaomi &#10;Totolink &#10;SAIGT,M-Wuling &#10;Rokld &#10;Linksy s &#10;Brilliance Auto &#10;Wireless Router &#10;Access Point &#10;Access point &#10;Access Point &#10;Access Controller &#10;Smart Speaker &#10;Wireless Router &#10;Vehicle &#10;mart Speaker &#10;Wireless Router &#10;Vehicle &#10;Model &#10;TAP-62200 &#10;OAW-API 101 &#10;AP211 &#10;G500SE &#10;Xiao Al Pro &#10;TIO &#10;New Baojun &#10;Rokid Mim &#10;Velop &#10;Type &#10;NPD &#10;NPD &#10;NPD &#10;NPD &#10;BO &#10;BO &#10;Location &#10;Remote &#10;Remote &#10;Remote &#10;Remote &#10;Remote &#10;Local &#10;Remote &#10;Remote &#10;Broker &#10;Authentication &#10;S-cred &#10;3 &#10;Effect &#10;Dos &#10;Dos &#10;E, Do &#10;Dos &#10;RCE, Dos &#10;RCE &#10;RCE &#10;RCE &#10;RCE &#10;RCE &#10;RCE &#10;RCE, Dos &#10;Field &#10;Home &#10;Office &#10;Office &#10;Office &#10;Home &#10;Transportation &#10;Home &#10;Transportation ">
            <a:extLst>
              <a:ext uri="{FF2B5EF4-FFF2-40B4-BE49-F238E27FC236}">
                <a16:creationId xmlns:a16="http://schemas.microsoft.com/office/drawing/2014/main" id="{00CDC55F-AC04-4B3B-9760-9EF8C992C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158" y="2168050"/>
            <a:ext cx="9313683" cy="4088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1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Case study</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23757148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Case study</a:t>
            </a:r>
          </a:p>
        </p:txBody>
      </p:sp>
      <p:sp>
        <p:nvSpPr>
          <p:cNvPr id="4" name="文本框 3"/>
          <p:cNvSpPr txBox="1"/>
          <p:nvPr/>
        </p:nvSpPr>
        <p:spPr>
          <a:xfrm>
            <a:off x="655320" y="1351280"/>
            <a:ext cx="8191901" cy="559769"/>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OAW-AP1101/TAP-62200/AP211 Access Point </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4ECEB466-E822-4EE7-9188-AD3DFA698874}"/>
              </a:ext>
            </a:extLst>
          </p:cNvPr>
          <p:cNvPicPr>
            <a:picLocks noChangeAspect="1"/>
          </p:cNvPicPr>
          <p:nvPr/>
        </p:nvPicPr>
        <p:blipFill>
          <a:blip r:embed="rId3"/>
          <a:stretch>
            <a:fillRect/>
          </a:stretch>
        </p:blipFill>
        <p:spPr>
          <a:xfrm>
            <a:off x="3309937" y="2462606"/>
            <a:ext cx="5572125" cy="36861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Case study</a:t>
            </a:r>
          </a:p>
        </p:txBody>
      </p:sp>
      <p:sp>
        <p:nvSpPr>
          <p:cNvPr id="4" name="文本框 3"/>
          <p:cNvSpPr txBox="1"/>
          <p:nvPr/>
        </p:nvSpPr>
        <p:spPr>
          <a:xfrm>
            <a:off x="655320" y="1351280"/>
            <a:ext cx="8191901" cy="559769"/>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Linksys </a:t>
            </a:r>
            <a:r>
              <a:rPr lang="en-US" altLang="zh-CN" sz="2400" b="1" dirty="0" err="1">
                <a:latin typeface="宋体" panose="02010600030101010101" pitchFamily="2" charset="-122"/>
                <a:ea typeface="宋体" panose="02010600030101010101" pitchFamily="2" charset="-122"/>
                <a:cs typeface="Times New Roman" panose="02020603050405020304" pitchFamily="18" charset="0"/>
              </a:rPr>
              <a:t>Velop</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 Wireless Router</a:t>
            </a:r>
          </a:p>
        </p:txBody>
      </p:sp>
      <p:pic>
        <p:nvPicPr>
          <p:cNvPr id="3" name="图片 2">
            <a:extLst>
              <a:ext uri="{FF2B5EF4-FFF2-40B4-BE49-F238E27FC236}">
                <a16:creationId xmlns:a16="http://schemas.microsoft.com/office/drawing/2014/main" id="{6D33D427-7FB6-46DB-9A6E-84B5B1A6EE83}"/>
              </a:ext>
            </a:extLst>
          </p:cNvPr>
          <p:cNvPicPr>
            <a:picLocks noChangeAspect="1"/>
          </p:cNvPicPr>
          <p:nvPr/>
        </p:nvPicPr>
        <p:blipFill>
          <a:blip r:embed="rId3"/>
          <a:stretch>
            <a:fillRect/>
          </a:stretch>
        </p:blipFill>
        <p:spPr>
          <a:xfrm>
            <a:off x="2468431" y="2410906"/>
            <a:ext cx="7255137" cy="3330019"/>
          </a:xfrm>
          <a:prstGeom prst="rect">
            <a:avLst/>
          </a:prstGeom>
        </p:spPr>
      </p:pic>
    </p:spTree>
    <p:extLst>
      <p:ext uri="{BB962C8B-B14F-4D97-AF65-F5344CB8AC3E}">
        <p14:creationId xmlns:p14="http://schemas.microsoft.com/office/powerpoint/2010/main" val="263869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Discussion</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22834974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4" name="文本框 3"/>
          <p:cNvSpPr txBox="1"/>
          <p:nvPr/>
        </p:nvSpPr>
        <p:spPr>
          <a:xfrm>
            <a:off x="573561" y="1012154"/>
            <a:ext cx="3857037" cy="523220"/>
          </a:xfrm>
          <a:prstGeom prst="rect">
            <a:avLst/>
          </a:prstGeom>
          <a:noFill/>
        </p:spPr>
        <p:txBody>
          <a:bodyPr wrap="square">
            <a:spAutoFit/>
          </a:bodyPr>
          <a:lstStyle/>
          <a:p>
            <a:pPr algn="l"/>
            <a:r>
              <a:rPr lang="af-ZA" altLang="zh-CN" sz="2800" b="1" i="0" dirty="0">
                <a:solidFill>
                  <a:srgbClr val="494E52"/>
                </a:solidFill>
                <a:effectLst/>
                <a:latin typeface="-apple-system"/>
              </a:rPr>
              <a:t>Qinsheng Hou (</a:t>
            </a:r>
            <a:r>
              <a:rPr lang="zh-CN" altLang="en-US" sz="2800" b="1" i="0" dirty="0">
                <a:solidFill>
                  <a:srgbClr val="494E52"/>
                </a:solidFill>
                <a:effectLst/>
                <a:latin typeface="-apple-system"/>
              </a:rPr>
              <a:t>侯勤胜</a:t>
            </a:r>
            <a:r>
              <a:rPr lang="en-US" altLang="zh-CN" sz="2800" b="1" i="0" dirty="0">
                <a:solidFill>
                  <a:srgbClr val="494E52"/>
                </a:solidFill>
                <a:effectLst/>
                <a:latin typeface="-apple-system"/>
              </a:rPr>
              <a:t>)</a:t>
            </a:r>
          </a:p>
        </p:txBody>
      </p:sp>
      <p:sp>
        <p:nvSpPr>
          <p:cNvPr id="6" name="AutoShape 2" descr="Published By AC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 name="图片 2">
            <a:extLst>
              <a:ext uri="{FF2B5EF4-FFF2-40B4-BE49-F238E27FC236}">
                <a16:creationId xmlns:a16="http://schemas.microsoft.com/office/drawing/2014/main" id="{122C7765-4500-43A9-9DDA-BC90B747A7AA}"/>
              </a:ext>
            </a:extLst>
          </p:cNvPr>
          <p:cNvPicPr>
            <a:picLocks noChangeAspect="1"/>
          </p:cNvPicPr>
          <p:nvPr/>
        </p:nvPicPr>
        <p:blipFill>
          <a:blip r:embed="rId3"/>
          <a:stretch>
            <a:fillRect/>
          </a:stretch>
        </p:blipFill>
        <p:spPr>
          <a:xfrm>
            <a:off x="724390" y="1931719"/>
            <a:ext cx="6069045" cy="4059653"/>
          </a:xfrm>
          <a:prstGeom prst="rect">
            <a:avLst/>
          </a:prstGeom>
        </p:spPr>
      </p:pic>
      <p:pic>
        <p:nvPicPr>
          <p:cNvPr id="7" name="图片 6">
            <a:extLst>
              <a:ext uri="{FF2B5EF4-FFF2-40B4-BE49-F238E27FC236}">
                <a16:creationId xmlns:a16="http://schemas.microsoft.com/office/drawing/2014/main" id="{F4E26A77-C929-470B-B269-038B6B639E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32536" y="503546"/>
            <a:ext cx="1897932" cy="1897932"/>
          </a:xfrm>
          <a:prstGeom prst="rect">
            <a:avLst/>
          </a:prstGeom>
        </p:spPr>
      </p:pic>
    </p:spTree>
    <p:extLst>
      <p:ext uri="{BB962C8B-B14F-4D97-AF65-F5344CB8AC3E}">
        <p14:creationId xmlns:p14="http://schemas.microsoft.com/office/powerpoint/2010/main" val="3440854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Discussion</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26179" y="1175264"/>
            <a:ext cx="8148852" cy="4082849"/>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cs typeface="Times New Roman" panose="02020603050405020304" pitchFamily="18" charset="0"/>
              </a:rPr>
              <a:t>现存的限制</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设备类型方面：</a:t>
            </a:r>
            <a:endParaRPr lang="en-US" altLang="zh-CN" sz="2000" dirty="0">
              <a:latin typeface="宋体" panose="02010600030101010101" pitchFamily="2" charset="-122"/>
              <a:ea typeface="宋体" panose="02010600030101010101" pitchFamily="2" charset="-122"/>
            </a:endParaRPr>
          </a:p>
          <a:p>
            <a:pPr lvl="2">
              <a:lnSpc>
                <a:spcPct val="150000"/>
              </a:lnSpc>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设备必须能够提供用于证书替换的 </a:t>
            </a:r>
            <a:r>
              <a:rPr lang="en-US" altLang="zh-CN" sz="2000" dirty="0">
                <a:latin typeface="宋体" panose="02010600030101010101" pitchFamily="2" charset="-122"/>
                <a:ea typeface="宋体" panose="02010600030101010101" pitchFamily="2" charset="-122"/>
              </a:rPr>
              <a:t>Linux shell</a:t>
            </a:r>
            <a:r>
              <a:rPr lang="zh-CN" altLang="en-US" sz="2000" dirty="0">
                <a:latin typeface="宋体" panose="02010600030101010101" pitchFamily="2" charset="-122"/>
                <a:ea typeface="宋体" panose="02010600030101010101" pitchFamily="2" charset="-122"/>
              </a:rPr>
              <a:t>。 因此，目标设备需要基于 </a:t>
            </a:r>
            <a:r>
              <a:rPr lang="en-US" altLang="zh-CN" sz="2000" dirty="0">
                <a:latin typeface="宋体" panose="02010600030101010101" pitchFamily="2" charset="-122"/>
                <a:ea typeface="宋体" panose="02010600030101010101" pitchFamily="2" charset="-122"/>
              </a:rPr>
              <a:t>Linux</a:t>
            </a:r>
            <a:r>
              <a:rPr lang="zh-CN" altLang="en-US" sz="2000" dirty="0">
                <a:latin typeface="宋体" panose="02010600030101010101" pitchFamily="2" charset="-122"/>
                <a:ea typeface="宋体" panose="02010600030101010101" pitchFamily="2" charset="-122"/>
              </a:rPr>
              <a:t>，例如 </a:t>
            </a:r>
            <a:r>
              <a:rPr lang="en-US" altLang="zh-CN" sz="2000" dirty="0">
                <a:latin typeface="宋体" panose="02010600030101010101" pitchFamily="2" charset="-122"/>
                <a:ea typeface="宋体" panose="02010600030101010101" pitchFamily="2" charset="-122"/>
              </a:rPr>
              <a:t>Open </a:t>
            </a:r>
            <a:r>
              <a:rPr lang="en-US" altLang="zh-CN" sz="2000" dirty="0" err="1">
                <a:latin typeface="宋体" panose="02010600030101010101" pitchFamily="2" charset="-122"/>
                <a:ea typeface="宋体" panose="02010600030101010101" pitchFamily="2" charset="-122"/>
              </a:rPr>
              <a:t>Wrt</a:t>
            </a:r>
            <a:endParaRPr lang="en-US" altLang="zh-CN" sz="2000" dirty="0">
              <a:latin typeface="宋体" panose="02010600030101010101" pitchFamily="2" charset="-122"/>
              <a:ea typeface="宋体" panose="02010600030101010101" pitchFamily="2" charset="-122"/>
            </a:endParaRPr>
          </a:p>
          <a:p>
            <a:pPr marL="800100" lvl="1"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设备选择方面：</a:t>
            </a:r>
            <a:endParaRPr lang="en-US" altLang="zh-CN" sz="2000" dirty="0">
              <a:latin typeface="宋体" panose="02010600030101010101" pitchFamily="2" charset="-122"/>
              <a:ea typeface="宋体" panose="02010600030101010101" pitchFamily="2" charset="-122"/>
            </a:endParaRPr>
          </a:p>
          <a:p>
            <a:pPr lvl="1">
              <a:lnSpc>
                <a:spcPct val="150000"/>
              </a:lnSpc>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在成熟的物联网云平台（例如 </a:t>
            </a:r>
            <a:r>
              <a:rPr lang="en-US" altLang="zh-CN" sz="2000" dirty="0">
                <a:latin typeface="宋体" panose="02010600030101010101" pitchFamily="2" charset="-122"/>
                <a:ea typeface="宋体" panose="02010600030101010101" pitchFamily="2" charset="-122"/>
              </a:rPr>
              <a:t>Google IoT Cloud</a:t>
            </a:r>
            <a:r>
              <a:rPr lang="zh-CN" altLang="en-US" sz="2000" dirty="0">
                <a:latin typeface="宋体" panose="02010600030101010101" pitchFamily="2" charset="-122"/>
                <a:ea typeface="宋体" panose="02010600030101010101" pitchFamily="2" charset="-122"/>
              </a:rPr>
              <a:t>、亚马逊 </a:t>
            </a:r>
            <a:r>
              <a:rPr lang="en-US" altLang="zh-CN" sz="2000" dirty="0">
                <a:latin typeface="宋体" panose="02010600030101010101" pitchFamily="2" charset="-122"/>
                <a:ea typeface="宋体" panose="02010600030101010101" pitchFamily="2" charset="-122"/>
              </a:rPr>
              <a:t>AWS</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Microsoft Azure </a:t>
            </a:r>
            <a:r>
              <a:rPr lang="zh-CN" altLang="en-US" sz="2000" dirty="0">
                <a:latin typeface="宋体" panose="02010600030101010101" pitchFamily="2" charset="-122"/>
                <a:ea typeface="宋体" panose="02010600030101010101" pitchFamily="2" charset="-122"/>
              </a:rPr>
              <a:t>和三星 </a:t>
            </a:r>
            <a:r>
              <a:rPr lang="en-US" altLang="zh-CN" sz="2000" dirty="0">
                <a:latin typeface="宋体" panose="02010600030101010101" pitchFamily="2" charset="-122"/>
                <a:ea typeface="宋体" panose="02010600030101010101" pitchFamily="2" charset="-122"/>
              </a:rPr>
              <a:t>SmartThings</a:t>
            </a:r>
            <a:r>
              <a:rPr lang="zh-CN" altLang="en-US" sz="2000" dirty="0">
                <a:latin typeface="宋体" panose="02010600030101010101" pitchFamily="2" charset="-122"/>
                <a:ea typeface="宋体" panose="02010600030101010101" pitchFamily="2" charset="-122"/>
              </a:rPr>
              <a:t>）中与代理通信的设备不太容易受到 </a:t>
            </a:r>
            <a:r>
              <a:rPr lang="en-US" altLang="zh-CN" sz="2000" dirty="0">
                <a:latin typeface="宋体" panose="02010600030101010101" pitchFamily="2" charset="-122"/>
                <a:ea typeface="宋体" panose="02010600030101010101" pitchFamily="2" charset="-122"/>
              </a:rPr>
              <a:t>Trampoline-over-the-air </a:t>
            </a:r>
            <a:r>
              <a:rPr lang="zh-CN" altLang="en-US" sz="2000" dirty="0">
                <a:latin typeface="宋体" panose="02010600030101010101" pitchFamily="2" charset="-122"/>
                <a:ea typeface="宋体" panose="02010600030101010101" pitchFamily="2" charset="-122"/>
              </a:rPr>
              <a:t>攻击，因为这些 </a:t>
            </a:r>
            <a:r>
              <a:rPr lang="en-US" altLang="zh-CN" sz="2000" dirty="0">
                <a:latin typeface="宋体" panose="02010600030101010101" pitchFamily="2" charset="-122"/>
                <a:ea typeface="宋体" panose="02010600030101010101" pitchFamily="2" charset="-122"/>
              </a:rPr>
              <a:t>MQTT </a:t>
            </a:r>
            <a:r>
              <a:rPr lang="zh-CN" altLang="en-US" sz="2000" dirty="0">
                <a:latin typeface="宋体" panose="02010600030101010101" pitchFamily="2" charset="-122"/>
                <a:ea typeface="宋体" panose="02010600030101010101" pitchFamily="2" charset="-122"/>
              </a:rPr>
              <a:t>代理的身份验证强</a:t>
            </a:r>
            <a:endParaRPr lang="en-US" altLang="zh-CN" sz="20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Coding</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384794360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Coding</a:t>
            </a:r>
            <a:endParaRPr lang="zh-CN" altLang="en-US" sz="28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FB04ED27-3A4D-4794-899C-545FDD96DB2F}"/>
              </a:ext>
            </a:extLst>
          </p:cNvPr>
          <p:cNvPicPr>
            <a:picLocks noChangeAspect="1"/>
          </p:cNvPicPr>
          <p:nvPr/>
        </p:nvPicPr>
        <p:blipFill>
          <a:blip r:embed="rId3"/>
          <a:stretch>
            <a:fillRect/>
          </a:stretch>
        </p:blipFill>
        <p:spPr>
          <a:xfrm>
            <a:off x="622641" y="1206631"/>
            <a:ext cx="6458166" cy="3740919"/>
          </a:xfrm>
          <a:prstGeom prst="rect">
            <a:avLst/>
          </a:prstGeom>
        </p:spPr>
      </p:pic>
      <p:pic>
        <p:nvPicPr>
          <p:cNvPr id="6" name="图片 5">
            <a:extLst>
              <a:ext uri="{FF2B5EF4-FFF2-40B4-BE49-F238E27FC236}">
                <a16:creationId xmlns:a16="http://schemas.microsoft.com/office/drawing/2014/main" id="{80495FCE-29EC-48A5-846A-92D8C35BB310}"/>
              </a:ext>
            </a:extLst>
          </p:cNvPr>
          <p:cNvPicPr>
            <a:picLocks noChangeAspect="1"/>
          </p:cNvPicPr>
          <p:nvPr/>
        </p:nvPicPr>
        <p:blipFill>
          <a:blip r:embed="rId4"/>
          <a:stretch>
            <a:fillRect/>
          </a:stretch>
        </p:blipFill>
        <p:spPr>
          <a:xfrm>
            <a:off x="1200690" y="1206631"/>
            <a:ext cx="8772525" cy="5276850"/>
          </a:xfrm>
          <a:prstGeom prst="rect">
            <a:avLst/>
          </a:prstGeom>
        </p:spPr>
      </p:pic>
    </p:spTree>
    <p:extLst>
      <p:ext uri="{BB962C8B-B14F-4D97-AF65-F5344CB8AC3E}">
        <p14:creationId xmlns:p14="http://schemas.microsoft.com/office/powerpoint/2010/main" val="182399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Coding</a:t>
            </a:r>
            <a:endParaRPr lang="zh-CN" altLang="en-US" sz="28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DB984F00-66E4-4FFF-B071-573EAE3F224E}"/>
              </a:ext>
            </a:extLst>
          </p:cNvPr>
          <p:cNvPicPr>
            <a:picLocks noChangeAspect="1"/>
          </p:cNvPicPr>
          <p:nvPr/>
        </p:nvPicPr>
        <p:blipFill>
          <a:blip r:embed="rId3"/>
          <a:stretch>
            <a:fillRect/>
          </a:stretch>
        </p:blipFill>
        <p:spPr>
          <a:xfrm>
            <a:off x="808250" y="1570201"/>
            <a:ext cx="7685300" cy="4362657"/>
          </a:xfrm>
          <a:prstGeom prst="rect">
            <a:avLst/>
          </a:prstGeom>
        </p:spPr>
      </p:pic>
    </p:spTree>
    <p:extLst>
      <p:ext uri="{BB962C8B-B14F-4D97-AF65-F5344CB8AC3E}">
        <p14:creationId xmlns:p14="http://schemas.microsoft.com/office/powerpoint/2010/main" val="3332581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4" name="文本框 3"/>
          <p:cNvSpPr txBox="1"/>
          <p:nvPr/>
        </p:nvSpPr>
        <p:spPr>
          <a:xfrm>
            <a:off x="707010" y="875807"/>
            <a:ext cx="2610540" cy="523220"/>
          </a:xfrm>
          <a:prstGeom prst="rect">
            <a:avLst/>
          </a:prstGeom>
          <a:noFill/>
        </p:spPr>
        <p:txBody>
          <a:bodyPr wrap="square">
            <a:spAutoFit/>
          </a:bodyPr>
          <a:lstStyle/>
          <a:p>
            <a:pPr algn="l"/>
            <a:r>
              <a:rPr lang="zh-CN" altLang="en-US" sz="2800" b="1" dirty="0">
                <a:latin typeface="Times New Roman" panose="02020603050405020304" pitchFamily="18" charset="0"/>
                <a:cs typeface="Times New Roman" panose="02020603050405020304" pitchFamily="18" charset="0"/>
              </a:rPr>
              <a:t>段海新</a:t>
            </a:r>
            <a:endParaRPr lang="en-US" altLang="zh-CN" sz="2800" b="1" dirty="0">
              <a:latin typeface="Times New Roman" panose="02020603050405020304" pitchFamily="18" charset="0"/>
              <a:cs typeface="Times New Roman" panose="02020603050405020304" pitchFamily="18" charset="0"/>
            </a:endParaRPr>
          </a:p>
        </p:txBody>
      </p:sp>
      <p:sp>
        <p:nvSpPr>
          <p:cNvPr id="6" name="AutoShape 2" descr="Published By AC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 name="图片 2">
            <a:extLst>
              <a:ext uri="{FF2B5EF4-FFF2-40B4-BE49-F238E27FC236}">
                <a16:creationId xmlns:a16="http://schemas.microsoft.com/office/drawing/2014/main" id="{95F32711-1E2A-41C7-91FB-459A80053D6E}"/>
              </a:ext>
            </a:extLst>
          </p:cNvPr>
          <p:cNvPicPr>
            <a:picLocks noChangeAspect="1"/>
          </p:cNvPicPr>
          <p:nvPr/>
        </p:nvPicPr>
        <p:blipFill>
          <a:blip r:embed="rId3"/>
          <a:stretch>
            <a:fillRect/>
          </a:stretch>
        </p:blipFill>
        <p:spPr>
          <a:xfrm>
            <a:off x="542925" y="2740187"/>
            <a:ext cx="11106150" cy="2562225"/>
          </a:xfrm>
          <a:prstGeom prst="rect">
            <a:avLst/>
          </a:prstGeom>
        </p:spPr>
      </p:pic>
      <p:pic>
        <p:nvPicPr>
          <p:cNvPr id="9" name="图片 8">
            <a:extLst>
              <a:ext uri="{FF2B5EF4-FFF2-40B4-BE49-F238E27FC236}">
                <a16:creationId xmlns:a16="http://schemas.microsoft.com/office/drawing/2014/main" id="{61000D8F-A0C8-413C-8117-0579956FBB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0120" y="336735"/>
            <a:ext cx="1454870" cy="1860650"/>
          </a:xfrm>
          <a:prstGeom prst="rect">
            <a:avLst/>
          </a:prstGeom>
        </p:spPr>
      </p:pic>
    </p:spTree>
    <p:extLst>
      <p:ext uri="{BB962C8B-B14F-4D97-AF65-F5344CB8AC3E}">
        <p14:creationId xmlns:p14="http://schemas.microsoft.com/office/powerpoint/2010/main" val="747235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4" name="文本框 3"/>
          <p:cNvSpPr txBox="1"/>
          <p:nvPr/>
        </p:nvSpPr>
        <p:spPr>
          <a:xfrm>
            <a:off x="707010" y="875807"/>
            <a:ext cx="2610540" cy="523220"/>
          </a:xfrm>
          <a:prstGeom prst="rect">
            <a:avLst/>
          </a:prstGeom>
          <a:noFill/>
        </p:spPr>
        <p:txBody>
          <a:bodyPr wrap="square">
            <a:spAutoFit/>
          </a:bodyPr>
          <a:lstStyle/>
          <a:p>
            <a:pPr algn="l"/>
            <a:r>
              <a:rPr lang="zh-CN" altLang="en-US" sz="2800" b="1" dirty="0">
                <a:latin typeface="Times New Roman" panose="02020603050405020304" pitchFamily="18" charset="0"/>
                <a:cs typeface="Times New Roman" panose="02020603050405020304" pitchFamily="18" charset="0"/>
              </a:rPr>
              <a:t>诸葛建伟</a:t>
            </a:r>
            <a:endParaRPr lang="en-US" altLang="zh-CN" sz="2800" b="1" dirty="0">
              <a:latin typeface="Times New Roman" panose="02020603050405020304" pitchFamily="18" charset="0"/>
              <a:cs typeface="Times New Roman" panose="02020603050405020304" pitchFamily="18" charset="0"/>
            </a:endParaRPr>
          </a:p>
        </p:txBody>
      </p:sp>
      <p:sp>
        <p:nvSpPr>
          <p:cNvPr id="6" name="AutoShape 2" descr="Published By AC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5" name="图片 4">
            <a:extLst>
              <a:ext uri="{FF2B5EF4-FFF2-40B4-BE49-F238E27FC236}">
                <a16:creationId xmlns:a16="http://schemas.microsoft.com/office/drawing/2014/main" id="{28E67EFB-A800-4F08-8D44-A86C2679812E}"/>
              </a:ext>
            </a:extLst>
          </p:cNvPr>
          <p:cNvPicPr>
            <a:picLocks noChangeAspect="1"/>
          </p:cNvPicPr>
          <p:nvPr/>
        </p:nvPicPr>
        <p:blipFill>
          <a:blip r:embed="rId3"/>
          <a:stretch>
            <a:fillRect/>
          </a:stretch>
        </p:blipFill>
        <p:spPr>
          <a:xfrm>
            <a:off x="819150" y="3001750"/>
            <a:ext cx="10553700" cy="2419350"/>
          </a:xfrm>
          <a:prstGeom prst="rect">
            <a:avLst/>
          </a:prstGeom>
        </p:spPr>
      </p:pic>
      <p:pic>
        <p:nvPicPr>
          <p:cNvPr id="8" name="图片 7">
            <a:extLst>
              <a:ext uri="{FF2B5EF4-FFF2-40B4-BE49-F238E27FC236}">
                <a16:creationId xmlns:a16="http://schemas.microsoft.com/office/drawing/2014/main" id="{DABA8C66-03C2-41E6-AF45-E30E43D3C5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24767" y="413720"/>
            <a:ext cx="1748083" cy="1748083"/>
          </a:xfrm>
          <a:prstGeom prst="rect">
            <a:avLst/>
          </a:prstGeom>
        </p:spPr>
      </p:pic>
    </p:spTree>
    <p:extLst>
      <p:ext uri="{BB962C8B-B14F-4D97-AF65-F5344CB8AC3E}">
        <p14:creationId xmlns:p14="http://schemas.microsoft.com/office/powerpoint/2010/main" val="397502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4" name="文本框 3"/>
          <p:cNvSpPr txBox="1"/>
          <p:nvPr/>
        </p:nvSpPr>
        <p:spPr>
          <a:xfrm>
            <a:off x="707010" y="875807"/>
            <a:ext cx="2610540" cy="523220"/>
          </a:xfrm>
          <a:prstGeom prst="rect">
            <a:avLst/>
          </a:prstGeom>
          <a:noFill/>
        </p:spPr>
        <p:txBody>
          <a:bodyPr wrap="square">
            <a:spAutoFit/>
          </a:bodyPr>
          <a:lstStyle/>
          <a:p>
            <a:pPr algn="l"/>
            <a:r>
              <a:rPr lang="zh-CN" altLang="en-US" sz="2800" b="0" i="0" dirty="0">
                <a:effectLst/>
                <a:latin typeface="Open Sans" panose="020B0606030504020204" pitchFamily="34" charset="0"/>
              </a:rPr>
              <a:t>刘宝军</a:t>
            </a:r>
            <a:endParaRPr lang="en-US" altLang="zh-CN" sz="2800" b="1" dirty="0">
              <a:latin typeface="Times New Roman" panose="02020603050405020304" pitchFamily="18" charset="0"/>
              <a:cs typeface="Times New Roman" panose="02020603050405020304" pitchFamily="18" charset="0"/>
            </a:endParaRPr>
          </a:p>
        </p:txBody>
      </p:sp>
      <p:sp>
        <p:nvSpPr>
          <p:cNvPr id="6" name="AutoShape 2" descr="Published By AC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5" name="图片 4">
            <a:extLst>
              <a:ext uri="{FF2B5EF4-FFF2-40B4-BE49-F238E27FC236}">
                <a16:creationId xmlns:a16="http://schemas.microsoft.com/office/drawing/2014/main" id="{091DF690-03E5-44CC-B67F-8A2BBEF29B9C}"/>
              </a:ext>
            </a:extLst>
          </p:cNvPr>
          <p:cNvPicPr>
            <a:picLocks noChangeAspect="1"/>
          </p:cNvPicPr>
          <p:nvPr/>
        </p:nvPicPr>
        <p:blipFill>
          <a:blip r:embed="rId3"/>
          <a:stretch>
            <a:fillRect/>
          </a:stretch>
        </p:blipFill>
        <p:spPr>
          <a:xfrm>
            <a:off x="772998" y="1589818"/>
            <a:ext cx="6469585" cy="4709332"/>
          </a:xfrm>
          <a:prstGeom prst="rect">
            <a:avLst/>
          </a:prstGeom>
        </p:spPr>
      </p:pic>
      <p:pic>
        <p:nvPicPr>
          <p:cNvPr id="8" name="图片 7">
            <a:extLst>
              <a:ext uri="{FF2B5EF4-FFF2-40B4-BE49-F238E27FC236}">
                <a16:creationId xmlns:a16="http://schemas.microsoft.com/office/drawing/2014/main" id="{0E3B004D-0788-400D-B139-6CD224EDA1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51010" y="132961"/>
            <a:ext cx="1855165" cy="2191674"/>
          </a:xfrm>
          <a:prstGeom prst="rect">
            <a:avLst/>
          </a:prstGeom>
        </p:spPr>
      </p:pic>
    </p:spTree>
    <p:extLst>
      <p:ext uri="{BB962C8B-B14F-4D97-AF65-F5344CB8AC3E}">
        <p14:creationId xmlns:p14="http://schemas.microsoft.com/office/powerpoint/2010/main" val="32493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Motivation</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252867059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Motivation</a:t>
            </a:r>
            <a:endParaRPr lang="zh-CN" altLang="en-US" sz="28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783177" y="1693671"/>
            <a:ext cx="8861271" cy="3128742"/>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Times New Roman" panose="02020603050405020304" pitchFamily="18" charset="0"/>
              </a:rPr>
              <a:t>为什么要做这个工作</a:t>
            </a:r>
            <a:r>
              <a:rPr lang="zh-CN" altLang="en-US" sz="28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Ø"/>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、随着物联网设备的增加，但是安全性却没有很好的得到考虑</a:t>
            </a:r>
          </a:p>
          <a:p>
            <a:pPr marL="800100" lvl="1" indent="-342900">
              <a:lnSpc>
                <a:spcPct val="150000"/>
              </a:lnSpc>
              <a:buFont typeface="Wingdings" panose="05000000000000000000" pitchFamily="2" charset="2"/>
              <a:buChar char="Ø"/>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、现有的多个模糊测试虽然都是针对于</a:t>
            </a:r>
            <a:r>
              <a:rPr lang="en-US" altLang="zh-CN" sz="2400" dirty="0">
                <a:latin typeface="宋体" panose="02010600030101010101" pitchFamily="2" charset="-122"/>
                <a:ea typeface="宋体" panose="02010600030101010101" pitchFamily="2" charset="-122"/>
              </a:rPr>
              <a:t>IOT</a:t>
            </a:r>
            <a:r>
              <a:rPr lang="zh-CN" altLang="en-US" sz="2400" dirty="0">
                <a:latin typeface="宋体" panose="02010600030101010101" pitchFamily="2" charset="-122"/>
                <a:ea typeface="宋体" panose="02010600030101010101" pitchFamily="2" charset="-122"/>
              </a:rPr>
              <a:t>设备，但是不适用于</a:t>
            </a:r>
            <a:r>
              <a:rPr lang="en-US" altLang="zh-CN" sz="2400" dirty="0">
                <a:latin typeface="宋体" panose="02010600030101010101" pitchFamily="2" charset="-122"/>
                <a:ea typeface="宋体" panose="02010600030101010101" pitchFamily="2" charset="-122"/>
              </a:rPr>
              <a:t>MQTT</a:t>
            </a:r>
            <a:r>
              <a:rPr lang="zh-CN" altLang="en-US" sz="2400" dirty="0">
                <a:latin typeface="宋体" panose="02010600030101010101" pitchFamily="2" charset="-122"/>
                <a:ea typeface="宋体" panose="02010600030101010101" pitchFamily="2" charset="-122"/>
              </a:rPr>
              <a:t>协议的设备</a:t>
            </a:r>
            <a:endParaRPr lang="en-US" altLang="zh-CN" sz="2400" dirty="0">
              <a:latin typeface="宋体" panose="02010600030101010101" pitchFamily="2" charset="-122"/>
              <a:ea typeface="宋体" panose="02010600030101010101" pitchFamily="2" charset="-122"/>
            </a:endParaRPr>
          </a:p>
          <a:p>
            <a:pPr lvl="1">
              <a:lnSpc>
                <a:spcPct val="150000"/>
              </a:lnSpc>
            </a:pPr>
            <a:endParaRPr lang="en-US" altLang="zh-CN" sz="20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theme/theme1.xml><?xml version="1.0" encoding="utf-8"?>
<a:theme xmlns:a="http://schemas.openxmlformats.org/drawingml/2006/main" name="第一PPT，www.1ppt.com">
  <a:themeElements>
    <a:clrScheme name="交大蓝">
      <a:dk1>
        <a:sysClr val="windowText" lastClr="000000"/>
      </a:dk1>
      <a:lt1>
        <a:sysClr val="window" lastClr="FFFFFF"/>
      </a:lt1>
      <a:dk2>
        <a:srgbClr val="44546A"/>
      </a:dk2>
      <a:lt2>
        <a:srgbClr val="E7E6E6"/>
      </a:lt2>
      <a:accent1>
        <a:srgbClr val="025483"/>
      </a:accent1>
      <a:accent2>
        <a:srgbClr val="025483"/>
      </a:accent2>
      <a:accent3>
        <a:srgbClr val="025483"/>
      </a:accent3>
      <a:accent4>
        <a:srgbClr val="025483"/>
      </a:accent4>
      <a:accent5>
        <a:srgbClr val="025483"/>
      </a:accent5>
      <a:accent6>
        <a:srgbClr val="025483"/>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4097</TotalTime>
  <Words>2642</Words>
  <Application>Microsoft Office PowerPoint</Application>
  <PresentationFormat>宽屏</PresentationFormat>
  <Paragraphs>246</Paragraphs>
  <Slides>43</Slides>
  <Notes>43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-apple-system</vt:lpstr>
      <vt:lpstr>等线</vt:lpstr>
      <vt:lpstr>宋体</vt:lpstr>
      <vt:lpstr>Microsoft YaHei</vt:lpstr>
      <vt:lpstr>Arial</vt:lpstr>
      <vt:lpstr>Calibri</vt:lpstr>
      <vt:lpstr>Open Sans</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dc:title>
  <dc:creator>第一PPT</dc:creator>
  <cp:keywords>www.1ppt.com</cp:keywords>
  <cp:lastModifiedBy>dale min</cp:lastModifiedBy>
  <cp:revision>1153</cp:revision>
  <dcterms:created xsi:type="dcterms:W3CDTF">2016-10-21T05:28:00Z</dcterms:created>
  <dcterms:modified xsi:type="dcterms:W3CDTF">2022-07-16T01:20:04Z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51668ADEE6EE4481B8DE70445DE646FB</vt:lpwstr>
  </property>
  <property fmtid="{D5CDD505-2E9C-101B-9397-08002B2CF9AE}" pid="3" name="KSOProductBuildVer">
    <vt:lpwstr>2052-11.1.0.11365</vt:lpwstr>
  </property>
</Properties>
</file>