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sldIdLst>
    <p:sldId id="365" r:id="rId2"/>
    <p:sldId id="357" r:id="rId3"/>
    <p:sldId id="468" r:id="rId4"/>
    <p:sldId id="470" r:id="rId5"/>
    <p:sldId id="502" r:id="rId6"/>
    <p:sldId id="503" r:id="rId7"/>
    <p:sldId id="504" r:id="rId8"/>
    <p:sldId id="359" r:id="rId9"/>
    <p:sldId id="417" r:id="rId10"/>
    <p:sldId id="412" r:id="rId11"/>
    <p:sldId id="416" r:id="rId12"/>
    <p:sldId id="415" r:id="rId13"/>
    <p:sldId id="393" r:id="rId14"/>
    <p:sldId id="420" r:id="rId15"/>
    <p:sldId id="456" r:id="rId16"/>
    <p:sldId id="476" r:id="rId17"/>
    <p:sldId id="477" r:id="rId18"/>
    <p:sldId id="479" r:id="rId19"/>
    <p:sldId id="478" r:id="rId20"/>
    <p:sldId id="480" r:id="rId21"/>
    <p:sldId id="481" r:id="rId22"/>
    <p:sldId id="459" r:id="rId23"/>
    <p:sldId id="482" r:id="rId24"/>
    <p:sldId id="483" r:id="rId25"/>
    <p:sldId id="484" r:id="rId26"/>
    <p:sldId id="485" r:id="rId27"/>
    <p:sldId id="461" r:id="rId28"/>
    <p:sldId id="486" r:id="rId29"/>
    <p:sldId id="487" r:id="rId30"/>
    <p:sldId id="488" r:id="rId31"/>
    <p:sldId id="489" r:id="rId32"/>
    <p:sldId id="361" r:id="rId33"/>
    <p:sldId id="445" r:id="rId34"/>
    <p:sldId id="446" r:id="rId35"/>
    <p:sldId id="490" r:id="rId36"/>
    <p:sldId id="491" r:id="rId37"/>
    <p:sldId id="492" r:id="rId38"/>
    <p:sldId id="493" r:id="rId39"/>
    <p:sldId id="494" r:id="rId40"/>
    <p:sldId id="495" r:id="rId41"/>
    <p:sldId id="496" r:id="rId42"/>
    <p:sldId id="497" r:id="rId43"/>
    <p:sldId id="498" r:id="rId44"/>
    <p:sldId id="499" r:id="rId45"/>
    <p:sldId id="500" r:id="rId46"/>
    <p:sldId id="501" r:id="rId47"/>
    <p:sldId id="362" r:id="rId48"/>
    <p:sldId id="475" r:id="rId49"/>
    <p:sldId id="363"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1C0"/>
    <a:srgbClr val="313D51"/>
    <a:srgbClr val="C00000"/>
    <a:srgbClr val="244C89"/>
    <a:srgbClr val="FFFFFF"/>
    <a:srgbClr val="433D3C"/>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19" autoAdjust="0"/>
    <p:restoredTop sz="69839" autoAdjust="0"/>
  </p:normalViewPr>
  <p:slideViewPr>
    <p:cSldViewPr snapToGrid="0">
      <p:cViewPr varScale="1">
        <p:scale>
          <a:sx n="70" d="100"/>
          <a:sy n="70" d="100"/>
        </p:scale>
        <p:origin x="2154" y="54"/>
      </p:cViewPr>
      <p:guideLst>
        <p:guide pos="4112"/>
        <p:guide pos="415"/>
        <p:guide orient="horz" pos="1457"/>
        <p:guide pos="7219"/>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351202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284735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929093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2953850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1093743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每一个节点在程序中都代表一个函数，</a:t>
            </a:r>
            <a:r>
              <a:rPr lang="zh-CN" altLang="en-US" sz="2800" b="0" i="0" dirty="0">
                <a:solidFill>
                  <a:srgbClr val="000000"/>
                </a:solidFill>
                <a:effectLst/>
                <a:latin typeface="微软雅黑" panose="020B0503020204020204" pitchFamily="34" charset="-122"/>
                <a:ea typeface="微软雅黑" panose="020B0503020204020204" pitchFamily="34" charset="-122"/>
              </a:rPr>
              <a:t>在程序调用图中具有强关系的函数聚集在一起。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926177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3379955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2225732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541531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残缺值、离群值、异常值和重复值</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3236106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120889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26</a:t>
            </a:fld>
            <a:endParaRPr lang="zh-CN" altLang="en-US"/>
          </a:p>
        </p:txBody>
      </p:sp>
    </p:spTree>
    <p:extLst>
      <p:ext uri="{BB962C8B-B14F-4D97-AF65-F5344CB8AC3E}">
        <p14:creationId xmlns:p14="http://schemas.microsoft.com/office/powerpoint/2010/main" val="1075353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n-1</a:t>
            </a:r>
            <a:r>
              <a:rPr lang="zh-CN" altLang="en-US" dirty="0"/>
              <a:t>个二进制文件的崩溃输入进行模型训练，用第</a:t>
            </a:r>
            <a:r>
              <a:rPr lang="en-US" altLang="zh-CN" dirty="0"/>
              <a:t>n</a:t>
            </a:r>
            <a:r>
              <a:rPr lang="zh-CN" altLang="en-US" dirty="0"/>
              <a:t>个二进制文件验证</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1814944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F"/>
                </a:solidFill>
                <a:effectLst/>
                <a:latin typeface="-apple-system"/>
              </a:rPr>
              <a:t>计算</a:t>
            </a:r>
            <a:r>
              <a:rPr lang="en-US" altLang="zh-CN" b="0" i="0" dirty="0">
                <a:solidFill>
                  <a:srgbClr val="24292F"/>
                </a:solidFill>
                <a:effectLst/>
                <a:latin typeface="-apple-system"/>
              </a:rPr>
              <a:t>p</a:t>
            </a:r>
            <a:r>
              <a:rPr lang="zh-CN" altLang="en-US" b="0" i="0" dirty="0">
                <a:solidFill>
                  <a:srgbClr val="24292F"/>
                </a:solidFill>
                <a:effectLst/>
                <a:latin typeface="-apple-system"/>
              </a:rPr>
              <a:t>在</a:t>
            </a:r>
            <a:r>
              <a:rPr lang="en-US" altLang="zh-CN" b="0" i="0" dirty="0" err="1">
                <a:solidFill>
                  <a:srgbClr val="24292F"/>
                </a:solidFill>
                <a:effectLst/>
                <a:latin typeface="-apple-system"/>
              </a:rPr>
              <a:t>n_branches</a:t>
            </a:r>
            <a:r>
              <a:rPr lang="zh-CN" altLang="en-US" b="0" i="0" dirty="0">
                <a:solidFill>
                  <a:srgbClr val="24292F"/>
                </a:solidFill>
                <a:effectLst/>
                <a:latin typeface="-apple-system"/>
              </a:rPr>
              <a:t>个分支中的得分均值。具体来说，</a:t>
            </a:r>
            <a:r>
              <a:rPr lang="en-US" altLang="zh-CN" b="0" i="0" dirty="0">
                <a:solidFill>
                  <a:srgbClr val="24292F"/>
                </a:solidFill>
                <a:effectLst/>
                <a:latin typeface="-apple-system"/>
              </a:rPr>
              <a:t>score_{</a:t>
            </a:r>
            <a:r>
              <a:rPr lang="en-US" altLang="zh-CN" b="0" i="0" dirty="0" err="1">
                <a:solidFill>
                  <a:srgbClr val="24292F"/>
                </a:solidFill>
                <a:effectLst/>
                <a:latin typeface="-apple-system"/>
              </a:rPr>
              <a:t>p,n_branches-i</a:t>
            </a:r>
            <a:r>
              <a:rPr lang="en-US" altLang="zh-CN" b="0" i="0" dirty="0">
                <a:solidFill>
                  <a:srgbClr val="24292F"/>
                </a:solidFill>
                <a:effectLst/>
                <a:latin typeface="-apple-system"/>
              </a:rPr>
              <a:t>}</a:t>
            </a:r>
            <a:r>
              <a:rPr lang="zh-CN" altLang="en-US" b="0" i="0" dirty="0">
                <a:solidFill>
                  <a:srgbClr val="24292F"/>
                </a:solidFill>
                <a:effectLst/>
                <a:latin typeface="-apple-system"/>
              </a:rPr>
              <a:t>表示</a:t>
            </a:r>
            <a:r>
              <a:rPr lang="en-US" altLang="zh-CN" b="0" i="0" dirty="0">
                <a:solidFill>
                  <a:srgbClr val="24292F"/>
                </a:solidFill>
                <a:effectLst/>
                <a:latin typeface="-apple-system"/>
              </a:rPr>
              <a:t>p</a:t>
            </a:r>
            <a:r>
              <a:rPr lang="zh-CN" altLang="en-US" b="0" i="0" dirty="0">
                <a:solidFill>
                  <a:srgbClr val="24292F"/>
                </a:solidFill>
                <a:effectLst/>
                <a:latin typeface="-apple-system"/>
              </a:rPr>
              <a:t>位于第</a:t>
            </a:r>
            <a:r>
              <a:rPr lang="en-US" altLang="zh-CN" b="0" i="0" dirty="0">
                <a:solidFill>
                  <a:srgbClr val="24292F"/>
                </a:solidFill>
                <a:effectLst/>
                <a:latin typeface="-apple-system"/>
              </a:rPr>
              <a:t>(</a:t>
            </a:r>
            <a:r>
              <a:rPr lang="en-US" altLang="zh-CN" b="0" i="0" dirty="0" err="1">
                <a:solidFill>
                  <a:srgbClr val="24292F"/>
                </a:solidFill>
                <a:effectLst/>
                <a:latin typeface="-apple-system"/>
              </a:rPr>
              <a:t>n_branches-i</a:t>
            </a:r>
            <a:r>
              <a:rPr lang="en-US" altLang="zh-CN" b="0" i="0" dirty="0">
                <a:solidFill>
                  <a:srgbClr val="24292F"/>
                </a:solidFill>
                <a:effectLst/>
                <a:latin typeface="-apple-system"/>
              </a:rPr>
              <a:t>)</a:t>
            </a:r>
            <a:r>
              <a:rPr lang="zh-CN" altLang="en-US" b="0" i="0" dirty="0">
                <a:solidFill>
                  <a:srgbClr val="24292F"/>
                </a:solidFill>
                <a:effectLst/>
                <a:latin typeface="-apple-system"/>
              </a:rPr>
              <a:t>个分支时的得分，</a:t>
            </a:r>
            <a:r>
              <a:rPr lang="en-US" altLang="zh-CN" b="0" i="0" dirty="0" err="1">
                <a:solidFill>
                  <a:srgbClr val="24292F"/>
                </a:solidFill>
                <a:effectLst/>
                <a:latin typeface="-apple-system"/>
              </a:rPr>
              <a:t>i</a:t>
            </a:r>
            <a:r>
              <a:rPr lang="zh-CN" altLang="en-US" b="0" i="0" dirty="0">
                <a:solidFill>
                  <a:srgbClr val="24292F"/>
                </a:solidFill>
                <a:effectLst/>
                <a:latin typeface="-apple-system"/>
              </a:rPr>
              <a:t>从</a:t>
            </a:r>
            <a:r>
              <a:rPr lang="en-US" altLang="zh-CN" b="0" i="0" dirty="0">
                <a:solidFill>
                  <a:srgbClr val="24292F"/>
                </a:solidFill>
                <a:effectLst/>
                <a:latin typeface="-apple-system"/>
              </a:rPr>
              <a:t>0</a:t>
            </a:r>
            <a:r>
              <a:rPr lang="zh-CN" altLang="en-US" b="0" i="0" dirty="0">
                <a:solidFill>
                  <a:srgbClr val="24292F"/>
                </a:solidFill>
                <a:effectLst/>
                <a:latin typeface="-apple-system"/>
              </a:rPr>
              <a:t>到</a:t>
            </a:r>
            <a:r>
              <a:rPr lang="en-US" altLang="zh-CN" b="0" i="0" dirty="0">
                <a:solidFill>
                  <a:srgbClr val="24292F"/>
                </a:solidFill>
                <a:effectLst/>
                <a:latin typeface="-apple-system"/>
              </a:rPr>
              <a:t>N</a:t>
            </a:r>
            <a:r>
              <a:rPr lang="zh-CN" altLang="en-US" b="0" i="0" dirty="0">
                <a:solidFill>
                  <a:srgbClr val="24292F"/>
                </a:solidFill>
                <a:effectLst/>
                <a:latin typeface="-apple-system"/>
              </a:rPr>
              <a:t>表示对所有</a:t>
            </a:r>
            <a:r>
              <a:rPr lang="en-US" altLang="zh-CN" b="0" i="0" dirty="0" err="1">
                <a:solidFill>
                  <a:srgbClr val="24292F"/>
                </a:solidFill>
                <a:effectLst/>
                <a:latin typeface="-apple-system"/>
              </a:rPr>
              <a:t>n_branches</a:t>
            </a:r>
            <a:r>
              <a:rPr lang="zh-CN" altLang="en-US" b="0" i="0" dirty="0">
                <a:solidFill>
                  <a:srgbClr val="24292F"/>
                </a:solidFill>
                <a:effectLst/>
                <a:latin typeface="-apple-system"/>
              </a:rPr>
              <a:t>个分支进行求和，除以</a:t>
            </a:r>
            <a:r>
              <a:rPr lang="en-US" altLang="zh-CN" b="0" i="0" dirty="0">
                <a:solidFill>
                  <a:srgbClr val="24292F"/>
                </a:solidFill>
                <a:effectLst/>
                <a:latin typeface="-apple-system"/>
              </a:rPr>
              <a:t>N</a:t>
            </a:r>
            <a:r>
              <a:rPr lang="zh-CN" altLang="en-US" b="0" i="0" dirty="0">
                <a:solidFill>
                  <a:srgbClr val="24292F"/>
                </a:solidFill>
                <a:effectLst/>
                <a:latin typeface="-apple-system"/>
              </a:rPr>
              <a:t>得到平均值。</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2840928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score(p)</a:t>
            </a:r>
            <a:r>
              <a:rPr lang="zh-CN" altLang="en-US" dirty="0"/>
              <a:t>的大小在</a:t>
            </a:r>
            <a:r>
              <a:rPr lang="en-US" altLang="zh-CN" dirty="0"/>
              <a:t>0-1</a:t>
            </a:r>
            <a:r>
              <a:rPr lang="zh-CN" altLang="en-US" dirty="0"/>
              <a:t>之间，可以表示概率</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1077662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32</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34</a:t>
            </a:fld>
            <a:endParaRPr lang="zh-CN" altLang="en-US"/>
          </a:p>
        </p:txBody>
      </p:sp>
    </p:spTree>
    <p:extLst>
      <p:ext uri="{BB962C8B-B14F-4D97-AF65-F5344CB8AC3E}">
        <p14:creationId xmlns:p14="http://schemas.microsoft.com/office/powerpoint/2010/main" val="733155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35</a:t>
            </a:fld>
            <a:endParaRPr lang="zh-CN" altLang="en-US"/>
          </a:p>
        </p:txBody>
      </p:sp>
    </p:spTree>
    <p:extLst>
      <p:ext uri="{BB962C8B-B14F-4D97-AF65-F5344CB8AC3E}">
        <p14:creationId xmlns:p14="http://schemas.microsoft.com/office/powerpoint/2010/main" val="4071630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36</a:t>
            </a:fld>
            <a:endParaRPr lang="zh-CN" altLang="en-US"/>
          </a:p>
        </p:txBody>
      </p:sp>
    </p:spTree>
    <p:extLst>
      <p:ext uri="{BB962C8B-B14F-4D97-AF65-F5344CB8AC3E}">
        <p14:creationId xmlns:p14="http://schemas.microsoft.com/office/powerpoint/2010/main" val="1241639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37</a:t>
            </a:fld>
            <a:endParaRPr lang="zh-CN" altLang="en-US"/>
          </a:p>
        </p:txBody>
      </p:sp>
    </p:spTree>
    <p:extLst>
      <p:ext uri="{BB962C8B-B14F-4D97-AF65-F5344CB8AC3E}">
        <p14:creationId xmlns:p14="http://schemas.microsoft.com/office/powerpoint/2010/main" val="1471692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38</a:t>
            </a:fld>
            <a:endParaRPr lang="zh-CN" altLang="en-US"/>
          </a:p>
        </p:txBody>
      </p:sp>
    </p:spTree>
    <p:extLst>
      <p:ext uri="{BB962C8B-B14F-4D97-AF65-F5344CB8AC3E}">
        <p14:creationId xmlns:p14="http://schemas.microsoft.com/office/powerpoint/2010/main" val="258096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8</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Open Sans" panose="020B0606030504020204" pitchFamily="34" charset="0"/>
              </a:rPr>
              <a:t>ˈ</a:t>
            </a:r>
            <a:r>
              <a:rPr lang="en-US" altLang="zh-CN" b="0" i="0" dirty="0" err="1">
                <a:solidFill>
                  <a:srgbClr val="333333"/>
                </a:solidFill>
                <a:effectLst/>
                <a:latin typeface="Open Sans" panose="020B0606030504020204" pitchFamily="34" charset="0"/>
              </a:rPr>
              <a:t>ɛstɪmeɪtəz</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此外，</a:t>
            </a:r>
            <a:r>
              <a:rPr lang="en-US" altLang="zh-CN" b="0" i="0" dirty="0" err="1">
                <a:solidFill>
                  <a:srgbClr val="333333"/>
                </a:solidFill>
                <a:effectLst/>
                <a:latin typeface="Open Sans" panose="020B0606030504020204" pitchFamily="34" charset="0"/>
              </a:rPr>
              <a:t>min_child_weight</a:t>
            </a:r>
            <a:r>
              <a:rPr lang="zh-CN" altLang="en-US" b="0" i="0" dirty="0">
                <a:solidFill>
                  <a:srgbClr val="333333"/>
                </a:solidFill>
                <a:effectLst/>
                <a:latin typeface="Open Sans" panose="020B0606030504020204" pitchFamily="34" charset="0"/>
              </a:rPr>
              <a:t>表示每个节点必须包含的数据点数量的限制。</a:t>
            </a:r>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39</a:t>
            </a:fld>
            <a:endParaRPr lang="zh-CN" altLang="en-US"/>
          </a:p>
        </p:txBody>
      </p:sp>
    </p:spTree>
    <p:extLst>
      <p:ext uri="{BB962C8B-B14F-4D97-AF65-F5344CB8AC3E}">
        <p14:creationId xmlns:p14="http://schemas.microsoft.com/office/powerpoint/2010/main" val="380210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a:t>
            </a:r>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40</a:t>
            </a:fld>
            <a:endParaRPr lang="zh-CN" altLang="en-US"/>
          </a:p>
        </p:txBody>
      </p:sp>
    </p:spTree>
    <p:extLst>
      <p:ext uri="{BB962C8B-B14F-4D97-AF65-F5344CB8AC3E}">
        <p14:creationId xmlns:p14="http://schemas.microsoft.com/office/powerpoint/2010/main" val="3500908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Open Sans" panose="020B0606030504020204" pitchFamily="34" charset="0"/>
              </a:rPr>
              <a:t>SOF</a:t>
            </a:r>
            <a:r>
              <a:rPr lang="zh-CN" altLang="en-US" b="0" i="0" dirty="0">
                <a:solidFill>
                  <a:srgbClr val="333333"/>
                </a:solidFill>
                <a:effectLst/>
                <a:latin typeface="Open Sans" panose="020B0606030504020204" pitchFamily="34" charset="0"/>
              </a:rPr>
              <a:t>：栈溢出</a:t>
            </a:r>
            <a:r>
              <a:rPr lang="en-US" altLang="zh-CN" b="0" i="0" dirty="0">
                <a:solidFill>
                  <a:srgbClr val="333333"/>
                </a:solidFill>
                <a:effectLst/>
                <a:latin typeface="Open Sans" panose="020B0606030504020204" pitchFamily="34" charset="0"/>
              </a:rPr>
              <a:t>		HOF</a:t>
            </a:r>
            <a:r>
              <a:rPr lang="zh-CN" altLang="en-US" b="0" i="0" dirty="0">
                <a:solidFill>
                  <a:srgbClr val="333333"/>
                </a:solidFill>
                <a:effectLst/>
                <a:latin typeface="Open Sans" panose="020B0606030504020204" pitchFamily="34" charset="0"/>
              </a:rPr>
              <a:t>：堆缓冲区溢出</a:t>
            </a:r>
            <a:r>
              <a:rPr lang="en-US" altLang="zh-CN" b="0" i="0" dirty="0">
                <a:solidFill>
                  <a:srgbClr val="333333"/>
                </a:solidFill>
                <a:effectLst/>
                <a:latin typeface="Open Sans" panose="020B0606030504020204" pitchFamily="34" charset="0"/>
              </a:rPr>
              <a:t>	OBR</a:t>
            </a:r>
            <a:r>
              <a:rPr lang="zh-CN" altLang="en-US" b="0" i="0" dirty="0">
                <a:solidFill>
                  <a:srgbClr val="333333"/>
                </a:solidFill>
                <a:effectLst/>
                <a:latin typeface="Open Sans" panose="020B0606030504020204" pitchFamily="34" charset="0"/>
              </a:rPr>
              <a:t>：越界读取</a:t>
            </a:r>
            <a:r>
              <a:rPr lang="en-US" altLang="zh-CN" b="0" i="0" dirty="0">
                <a:solidFill>
                  <a:srgbClr val="333333"/>
                </a:solidFill>
                <a:effectLst/>
                <a:latin typeface="Open Sans" panose="020B0606030504020204" pitchFamily="34" charset="0"/>
              </a:rPr>
              <a:t>	OBW</a:t>
            </a:r>
            <a:r>
              <a:rPr lang="zh-CN" altLang="en-US" b="0" i="0" dirty="0">
                <a:solidFill>
                  <a:srgbClr val="333333"/>
                </a:solidFill>
                <a:effectLst/>
                <a:latin typeface="Open Sans" panose="020B0606030504020204" pitchFamily="34" charset="0"/>
              </a:rPr>
              <a:t>：越界写入</a:t>
            </a:r>
            <a:r>
              <a:rPr lang="en-US" altLang="zh-CN" b="0" i="0" dirty="0">
                <a:solidFill>
                  <a:srgbClr val="333333"/>
                </a:solidFill>
                <a:effectLst/>
                <a:latin typeface="Open Sans" panose="020B0606030504020204" pitchFamily="34" charset="0"/>
              </a:rPr>
              <a:t>	INT</a:t>
            </a:r>
            <a:r>
              <a:rPr lang="zh-CN" altLang="en-US" b="0" i="0" dirty="0">
                <a:solidFill>
                  <a:srgbClr val="333333"/>
                </a:solidFill>
                <a:effectLst/>
                <a:latin typeface="Open Sans" panose="020B0606030504020204" pitchFamily="34" charset="0"/>
              </a:rPr>
              <a:t>：整形溢出</a:t>
            </a:r>
            <a:endParaRPr lang="en-US" altLang="zh-CN" b="0" i="0" dirty="0">
              <a:solidFill>
                <a:srgbClr val="333333"/>
              </a:solidFill>
              <a:effectLst/>
              <a:latin typeface="Open Sans" panose="020B0606030504020204" pitchFamily="34" charset="0"/>
            </a:endParaRPr>
          </a:p>
          <a:p>
            <a:r>
              <a:rPr lang="en-US" altLang="zh-CN" b="0" i="0" dirty="0">
                <a:solidFill>
                  <a:srgbClr val="333333"/>
                </a:solidFill>
                <a:effectLst/>
                <a:latin typeface="Open Sans" panose="020B0606030504020204" pitchFamily="34" charset="0"/>
              </a:rPr>
              <a:t>TYPE</a:t>
            </a:r>
            <a:r>
              <a:rPr lang="zh-CN" altLang="en-US" b="0" i="0" dirty="0">
                <a:solidFill>
                  <a:srgbClr val="333333"/>
                </a:solidFill>
                <a:effectLst/>
                <a:latin typeface="Open Sans" panose="020B0606030504020204" pitchFamily="34" charset="0"/>
              </a:rPr>
              <a:t>：类型混淆</a:t>
            </a:r>
            <a:r>
              <a:rPr lang="en-US" altLang="zh-CN" b="0" i="0" dirty="0">
                <a:solidFill>
                  <a:srgbClr val="333333"/>
                </a:solidFill>
                <a:effectLst/>
                <a:latin typeface="Open Sans" panose="020B0606030504020204" pitchFamily="34" charset="0"/>
              </a:rPr>
              <a:t>	PIR</a:t>
            </a:r>
            <a:r>
              <a:rPr lang="zh-CN" altLang="en-US" b="0" i="0" dirty="0">
                <a:solidFill>
                  <a:srgbClr val="333333"/>
                </a:solidFill>
                <a:effectLst/>
                <a:latin typeface="Open Sans" panose="020B0606030504020204" pitchFamily="34" charset="0"/>
              </a:rPr>
              <a:t>：</a:t>
            </a:r>
            <a:r>
              <a:rPr lang="zh-CN" altLang="en-US" b="0" i="0" dirty="0">
                <a:solidFill>
                  <a:srgbClr val="000000"/>
                </a:solidFill>
                <a:effectLst/>
                <a:latin typeface="微软雅黑" panose="020B0503020204020204" pitchFamily="34" charset="-122"/>
                <a:ea typeface="微软雅黑" panose="020B0503020204020204" pitchFamily="34" charset="-122"/>
              </a:rPr>
              <a:t>不可信指针解引用</a:t>
            </a:r>
            <a:r>
              <a:rPr lang="en-US" altLang="zh-CN" b="0" i="0" dirty="0">
                <a:solidFill>
                  <a:srgbClr val="000000"/>
                </a:solidFill>
                <a:effectLst/>
                <a:latin typeface="微软雅黑" panose="020B0503020204020204" pitchFamily="34" charset="-122"/>
                <a:ea typeface="微软雅黑" panose="020B0503020204020204" pitchFamily="34" charset="-122"/>
              </a:rPr>
              <a:t>	FMT</a:t>
            </a:r>
            <a:r>
              <a:rPr lang="zh-CN" altLang="en-US" b="0" i="0" dirty="0">
                <a:solidFill>
                  <a:srgbClr val="000000"/>
                </a:solidFill>
                <a:effectLst/>
                <a:latin typeface="微软雅黑" panose="020B0503020204020204" pitchFamily="34" charset="-122"/>
                <a:ea typeface="微软雅黑" panose="020B0503020204020204" pitchFamily="34" charset="-122"/>
              </a:rPr>
              <a:t>：格式化字符串</a:t>
            </a:r>
            <a:r>
              <a:rPr lang="en-US" altLang="zh-CN" b="0" i="0" dirty="0">
                <a:solidFill>
                  <a:srgbClr val="000000"/>
                </a:solidFill>
                <a:effectLst/>
                <a:latin typeface="微软雅黑" panose="020B0503020204020204" pitchFamily="34" charset="-122"/>
                <a:ea typeface="微软雅黑" panose="020B0503020204020204" pitchFamily="34" charset="-122"/>
              </a:rPr>
              <a:t>	X</a:t>
            </a:r>
            <a:r>
              <a:rPr lang="zh-CN" altLang="en-US" b="0" i="0" dirty="0">
                <a:solidFill>
                  <a:srgbClr val="000000"/>
                </a:solidFill>
                <a:effectLst/>
                <a:latin typeface="微软雅黑" panose="020B0503020204020204" pitchFamily="34" charset="-122"/>
                <a:ea typeface="微软雅黑" panose="020B0503020204020204" pitchFamily="34" charset="-122"/>
              </a:rPr>
              <a:t>：表示该技术没有触发任何漏洞</a:t>
            </a:r>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表</a:t>
            </a:r>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根据触发的漏洞类别标记了从时间到崩溃的综合报告。总的来说，我们在</a:t>
            </a:r>
            <a:r>
              <a:rPr lang="en-US" altLang="zh-CN" b="0" i="0" dirty="0">
                <a:solidFill>
                  <a:srgbClr val="333333"/>
                </a:solidFill>
                <a:effectLst/>
                <a:latin typeface="Open Sans" panose="020B0606030504020204" pitchFamily="34" charset="0"/>
              </a:rPr>
              <a:t>22</a:t>
            </a:r>
            <a:r>
              <a:rPr lang="zh-CN" altLang="en-US" b="0" i="0" dirty="0">
                <a:solidFill>
                  <a:srgbClr val="333333"/>
                </a:solidFill>
                <a:effectLst/>
                <a:latin typeface="Open Sans" panose="020B0606030504020204" pitchFamily="34" charset="0"/>
              </a:rPr>
              <a:t>个二进制文件中触发了</a:t>
            </a:r>
            <a:r>
              <a:rPr lang="en-US" altLang="zh-CN" b="0" i="0" dirty="0">
                <a:solidFill>
                  <a:srgbClr val="333333"/>
                </a:solidFill>
                <a:effectLst/>
                <a:latin typeface="Open Sans" panose="020B0606030504020204" pitchFamily="34" charset="0"/>
              </a:rPr>
              <a:t>24</a:t>
            </a:r>
            <a:r>
              <a:rPr lang="zh-CN" altLang="en-US" b="0" i="0" dirty="0">
                <a:solidFill>
                  <a:srgbClr val="333333"/>
                </a:solidFill>
                <a:effectLst/>
                <a:latin typeface="Open Sans" panose="020B0606030504020204" pitchFamily="34" charset="0"/>
              </a:rPr>
              <a:t>个不同的脆弱状态。</a:t>
            </a:r>
            <a:r>
              <a:rPr lang="zh-CN" altLang="en-US" dirty="0">
                <a:solidFill>
                  <a:srgbClr val="333333"/>
                </a:solidFill>
                <a:latin typeface="Open Sans" panose="020B0606030504020204" pitchFamily="34" charset="0"/>
              </a:rPr>
              <a:t>可以触发任何其他技术都无法发现的漏洞。</a:t>
            </a:r>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41</a:t>
            </a:fld>
            <a:endParaRPr lang="zh-CN" altLang="en-US"/>
          </a:p>
        </p:txBody>
      </p:sp>
    </p:spTree>
    <p:extLst>
      <p:ext uri="{BB962C8B-B14F-4D97-AF65-F5344CB8AC3E}">
        <p14:creationId xmlns:p14="http://schemas.microsoft.com/office/powerpoint/2010/main" val="1870828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42</a:t>
            </a:fld>
            <a:endParaRPr lang="zh-CN" altLang="en-US"/>
          </a:p>
        </p:txBody>
      </p:sp>
    </p:spTree>
    <p:extLst>
      <p:ext uri="{BB962C8B-B14F-4D97-AF65-F5344CB8AC3E}">
        <p14:creationId xmlns:p14="http://schemas.microsoft.com/office/powerpoint/2010/main" val="221713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43</a:t>
            </a:fld>
            <a:endParaRPr lang="zh-CN" altLang="en-US"/>
          </a:p>
        </p:txBody>
      </p:sp>
    </p:spTree>
    <p:extLst>
      <p:ext uri="{BB962C8B-B14F-4D97-AF65-F5344CB8AC3E}">
        <p14:creationId xmlns:p14="http://schemas.microsoft.com/office/powerpoint/2010/main" val="3557259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44</a:t>
            </a:fld>
            <a:endParaRPr lang="zh-CN" altLang="en-US"/>
          </a:p>
        </p:txBody>
      </p:sp>
    </p:spTree>
    <p:extLst>
      <p:ext uri="{BB962C8B-B14F-4D97-AF65-F5344CB8AC3E}">
        <p14:creationId xmlns:p14="http://schemas.microsoft.com/office/powerpoint/2010/main" val="723374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45</a:t>
            </a:fld>
            <a:endParaRPr lang="zh-CN" altLang="en-US"/>
          </a:p>
        </p:txBody>
      </p:sp>
    </p:spTree>
    <p:extLst>
      <p:ext uri="{BB962C8B-B14F-4D97-AF65-F5344CB8AC3E}">
        <p14:creationId xmlns:p14="http://schemas.microsoft.com/office/powerpoint/2010/main" val="549307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46</a:t>
            </a:fld>
            <a:endParaRPr lang="zh-CN" altLang="en-US"/>
          </a:p>
        </p:txBody>
      </p:sp>
    </p:spTree>
    <p:extLst>
      <p:ext uri="{BB962C8B-B14F-4D97-AF65-F5344CB8AC3E}">
        <p14:creationId xmlns:p14="http://schemas.microsoft.com/office/powerpoint/2010/main" val="370088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47</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49</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表明需要更复杂和实用的解决方案才能解决路径爆炸的问题。</a:t>
            </a:r>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16544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227096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322140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13</a:t>
            </a:fld>
            <a:endParaRPr lang="zh-CN" altLang="en-US"/>
          </a:p>
        </p:txBody>
      </p:sp>
    </p:spTree>
    <p:extLst>
      <p:ext uri="{BB962C8B-B14F-4D97-AF65-F5344CB8AC3E}">
        <p14:creationId xmlns:p14="http://schemas.microsoft.com/office/powerpoint/2010/main" val="2939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31373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r>
              <a:rPr lang="zh-CN" altLang="en-US" sz="2800" b="0" i="0" dirty="0">
                <a:solidFill>
                  <a:srgbClr val="333333"/>
                </a:solidFill>
                <a:effectLst/>
                <a:latin typeface="Open Sans" panose="020B0606030504020204" pitchFamily="34" charset="0"/>
              </a:rPr>
              <a:t>类似的编程模式：特定的输入</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输出函数，特定的指令序列</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1820309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653783"/>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en-US" altLang="zh-CN" sz="2000" b="1" dirty="0" err="1">
                <a:solidFill>
                  <a:schemeClr val="bg1"/>
                </a:solidFill>
                <a:latin typeface="思源黑体" panose="020B0500000000000000" pitchFamily="34" charset="-122"/>
                <a:ea typeface="思源黑体" panose="020B0500000000000000" pitchFamily="34" charset="-122"/>
              </a:rPr>
              <a:t>SyML</a:t>
            </a:r>
            <a:r>
              <a:rPr lang="en-US" altLang="zh-CN" sz="2000" b="1" dirty="0">
                <a:solidFill>
                  <a:schemeClr val="bg1"/>
                </a:solidFill>
                <a:latin typeface="思源黑体" panose="020B0500000000000000" pitchFamily="34" charset="-122"/>
                <a:ea typeface="思源黑体" panose="020B0500000000000000" pitchFamily="34" charset="-122"/>
              </a:rPr>
              <a:t>: Guiding Symbolic Execution Toward Vulnerable States Through Pattern Learning</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汇报人：张士超</a:t>
            </a:r>
          </a:p>
        </p:txBody>
      </p:sp>
      <p:sp>
        <p:nvSpPr>
          <p:cNvPr id="15" name="矩形 259"/>
          <p:cNvSpPr>
            <a:spLocks noChangeArrowheads="1"/>
          </p:cNvSpPr>
          <p:nvPr/>
        </p:nvSpPr>
        <p:spPr bwMode="auto">
          <a:xfrm>
            <a:off x="2045586" y="3850274"/>
            <a:ext cx="8335010" cy="30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1800" dirty="0">
                <a:solidFill>
                  <a:schemeClr val="bg1"/>
                </a:solidFill>
                <a:latin typeface="思源黑体" panose="020B0500000000000000" pitchFamily="34" charset="-122"/>
                <a:ea typeface="思源黑体" panose="020B0500000000000000" pitchFamily="34" charset="-122"/>
              </a:rPr>
              <a:t>2021 RAID</a:t>
            </a: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7">
                <a:solidFill>
                  <a:srgbClr val="223762"/>
                </a:solidFill>
                <a:latin typeface="思源黑体" panose="020B0500000000000000" pitchFamily="34" charset="-122"/>
                <a:ea typeface="思源黑体" panose="020B0500000000000000" pitchFamily="34" charset="-122"/>
              </a:rPr>
              <a:t>2023/04/22</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432399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Motivation</a:t>
            </a:r>
            <a:endParaRPr lang="zh-CN" altLang="en-US" sz="2400" b="1" dirty="0">
              <a:solidFill>
                <a:srgbClr val="244C89"/>
              </a:solidFill>
              <a:cs typeface="Arial" panose="020B0604020202020204" pitchFamily="34" charset="0"/>
            </a:endParaRPr>
          </a:p>
        </p:txBody>
      </p:sp>
      <p:sp>
        <p:nvSpPr>
          <p:cNvPr id="8" name="标题 1">
            <a:extLst>
              <a:ext uri="{FF2B5EF4-FFF2-40B4-BE49-F238E27FC236}">
                <a16:creationId xmlns:a16="http://schemas.microsoft.com/office/drawing/2014/main" id="{B5BC48BA-40F1-3FC1-24BA-F3122CB87C84}"/>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9" name="TextBox 28">
            <a:extLst>
              <a:ext uri="{FF2B5EF4-FFF2-40B4-BE49-F238E27FC236}">
                <a16:creationId xmlns:a16="http://schemas.microsoft.com/office/drawing/2014/main" id="{DEE145B3-40C6-339A-ED60-0666E18EE3A8}"/>
              </a:ext>
            </a:extLst>
          </p:cNvPr>
          <p:cNvSpPr txBox="1"/>
          <p:nvPr/>
        </p:nvSpPr>
        <p:spPr>
          <a:xfrm>
            <a:off x="2299474" y="1827729"/>
            <a:ext cx="7982990"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静态分析</a:t>
            </a:r>
            <a:r>
              <a:rPr lang="zh-CN" altLang="en-US" sz="1800" b="1" dirty="0">
                <a:solidFill>
                  <a:srgbClr val="4E81C0"/>
                </a:solidFill>
                <a:latin typeface="思源黑体" panose="020B0500000000000000" pitchFamily="34" charset="-122"/>
                <a:ea typeface="思源黑体" panose="020B0500000000000000" pitchFamily="34" charset="-122"/>
              </a:rPr>
              <a:t>不能精确地触发其漏洞的执行路径</a:t>
            </a:r>
            <a:r>
              <a:rPr lang="zh-CN" altLang="en-US" sz="1800" b="1" dirty="0">
                <a:solidFill>
                  <a:srgbClr val="313D51"/>
                </a:solidFill>
                <a:latin typeface="思源黑体" panose="020B0500000000000000" pitchFamily="34" charset="-122"/>
                <a:ea typeface="思源黑体" panose="020B0500000000000000" pitchFamily="34" charset="-122"/>
              </a:rPr>
              <a:t>；具体分析不能以语义上有意义的方式对程序进行推理。</a:t>
            </a:r>
          </a:p>
        </p:txBody>
      </p:sp>
      <p:sp>
        <p:nvSpPr>
          <p:cNvPr id="10" name="TextBox 28">
            <a:extLst>
              <a:ext uri="{FF2B5EF4-FFF2-40B4-BE49-F238E27FC236}">
                <a16:creationId xmlns:a16="http://schemas.microsoft.com/office/drawing/2014/main" id="{9EC30EDE-C5C5-12BE-8F12-9270DE7170E3}"/>
              </a:ext>
            </a:extLst>
          </p:cNvPr>
          <p:cNvSpPr txBox="1"/>
          <p:nvPr/>
        </p:nvSpPr>
        <p:spPr>
          <a:xfrm>
            <a:off x="2991940" y="3280111"/>
            <a:ext cx="8355583"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目前的路径爆炸缓解技术（符号辅助的模糊处理技术、执行路径合并使用静态符号执行技术等）</a:t>
            </a:r>
            <a:r>
              <a:rPr lang="zh-CN" altLang="en-US" sz="1800" b="1" dirty="0">
                <a:solidFill>
                  <a:srgbClr val="4E81C0"/>
                </a:solidFill>
                <a:latin typeface="思源黑体" panose="020B0500000000000000" pitchFamily="34" charset="-122"/>
                <a:ea typeface="思源黑体" panose="020B0500000000000000" pitchFamily="34" charset="-122"/>
              </a:rPr>
              <a:t>没有考虑导致漏洞的路径模式</a:t>
            </a:r>
            <a:r>
              <a:rPr lang="zh-CN" altLang="en-US" sz="1800" b="1" dirty="0">
                <a:solidFill>
                  <a:srgbClr val="313D51"/>
                </a:solidFill>
                <a:latin typeface="思源黑体" panose="020B0500000000000000" pitchFamily="34" charset="-122"/>
                <a:ea typeface="思源黑体" panose="020B0500000000000000" pitchFamily="34" charset="-122"/>
              </a:rPr>
              <a:t>，产生漏报。</a:t>
            </a:r>
          </a:p>
        </p:txBody>
      </p:sp>
      <p:grpSp>
        <p:nvGrpSpPr>
          <p:cNvPr id="11" name="组合 10">
            <a:extLst>
              <a:ext uri="{FF2B5EF4-FFF2-40B4-BE49-F238E27FC236}">
                <a16:creationId xmlns:a16="http://schemas.microsoft.com/office/drawing/2014/main" id="{9C1D41D8-5CBD-F49C-15FE-2CC7CC4DCC1D}"/>
              </a:ext>
            </a:extLst>
          </p:cNvPr>
          <p:cNvGrpSpPr/>
          <p:nvPr/>
        </p:nvGrpSpPr>
        <p:grpSpPr>
          <a:xfrm>
            <a:off x="890108" y="1642173"/>
            <a:ext cx="1789928" cy="2448771"/>
            <a:chOff x="6537621" y="1834072"/>
            <a:chExt cx="2245165" cy="3071572"/>
          </a:xfrm>
        </p:grpSpPr>
        <p:grpSp>
          <p:nvGrpSpPr>
            <p:cNvPr id="12" name="组合 11">
              <a:extLst>
                <a:ext uri="{FF2B5EF4-FFF2-40B4-BE49-F238E27FC236}">
                  <a16:creationId xmlns:a16="http://schemas.microsoft.com/office/drawing/2014/main" id="{13DA55EE-DBDC-C502-FE4A-24F4638D2F19}"/>
                </a:ext>
              </a:extLst>
            </p:cNvPr>
            <p:cNvGrpSpPr/>
            <p:nvPr/>
          </p:nvGrpSpPr>
          <p:grpSpPr>
            <a:xfrm>
              <a:off x="6537621" y="1834072"/>
              <a:ext cx="1264071" cy="1264071"/>
              <a:chOff x="6847086" y="2273277"/>
              <a:chExt cx="1264071" cy="1264071"/>
            </a:xfrm>
          </p:grpSpPr>
          <p:sp>
            <p:nvSpPr>
              <p:cNvPr id="18" name="Freeform 14">
                <a:extLst>
                  <a:ext uri="{FF2B5EF4-FFF2-40B4-BE49-F238E27FC236}">
                    <a16:creationId xmlns:a16="http://schemas.microsoft.com/office/drawing/2014/main" id="{D0A41514-ACBF-D5CE-B7AD-4C9D84B3203E}"/>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19" name="Freeform 15">
                <a:extLst>
                  <a:ext uri="{FF2B5EF4-FFF2-40B4-BE49-F238E27FC236}">
                    <a16:creationId xmlns:a16="http://schemas.microsoft.com/office/drawing/2014/main" id="{BFCC657F-E8AC-6E28-6E6E-2C4D11B75F2C}"/>
                  </a:ext>
                </a:extLst>
              </p:cNvPr>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13" name="组合 12">
              <a:extLst>
                <a:ext uri="{FF2B5EF4-FFF2-40B4-BE49-F238E27FC236}">
                  <a16:creationId xmlns:a16="http://schemas.microsoft.com/office/drawing/2014/main" id="{B7FDDEDF-51E7-D029-AC34-421DA0A66E3D}"/>
                </a:ext>
              </a:extLst>
            </p:cNvPr>
            <p:cNvGrpSpPr/>
            <p:nvPr/>
          </p:nvGrpSpPr>
          <p:grpSpPr>
            <a:xfrm>
              <a:off x="7518715" y="3641573"/>
              <a:ext cx="1264071" cy="1264071"/>
              <a:chOff x="7775541" y="4141250"/>
              <a:chExt cx="1264071" cy="1264071"/>
            </a:xfrm>
          </p:grpSpPr>
          <p:sp>
            <p:nvSpPr>
              <p:cNvPr id="16" name="Freeform 16">
                <a:extLst>
                  <a:ext uri="{FF2B5EF4-FFF2-40B4-BE49-F238E27FC236}">
                    <a16:creationId xmlns:a16="http://schemas.microsoft.com/office/drawing/2014/main" id="{4F2F920D-E538-84D2-85D5-0BE98DBFE277}"/>
                  </a:ext>
                </a:extLst>
              </p:cNvPr>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17" name="Freeform 17">
                <a:extLst>
                  <a:ext uri="{FF2B5EF4-FFF2-40B4-BE49-F238E27FC236}">
                    <a16:creationId xmlns:a16="http://schemas.microsoft.com/office/drawing/2014/main" id="{87C6FBB1-48EA-5988-B295-5C097C2E684A}"/>
                  </a:ext>
                </a:extLst>
              </p:cNvPr>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14" name="文本框 13">
              <a:extLst>
                <a:ext uri="{FF2B5EF4-FFF2-40B4-BE49-F238E27FC236}">
                  <a16:creationId xmlns:a16="http://schemas.microsoft.com/office/drawing/2014/main" id="{F8161769-5304-6D71-4D2C-5D8367112CBE}"/>
                </a:ext>
              </a:extLst>
            </p:cNvPr>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15" name="文本框 14">
              <a:extLst>
                <a:ext uri="{FF2B5EF4-FFF2-40B4-BE49-F238E27FC236}">
                  <a16:creationId xmlns:a16="http://schemas.microsoft.com/office/drawing/2014/main" id="{B0058FB3-D55E-8AED-7C00-FD087D6FF283}"/>
                </a:ext>
              </a:extLst>
            </p:cNvPr>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689268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Challenge</a:t>
            </a:r>
            <a:endParaRPr lang="zh-CN" altLang="en-US" sz="2400" b="1" dirty="0">
              <a:solidFill>
                <a:srgbClr val="244C89"/>
              </a:solidFill>
              <a:cs typeface="Arial" panose="020B0604020202020204" pitchFamily="34" charset="0"/>
            </a:endParaRPr>
          </a:p>
        </p:txBody>
      </p:sp>
      <p:sp>
        <p:nvSpPr>
          <p:cNvPr id="2" name="标题 1">
            <a:extLst>
              <a:ext uri="{FF2B5EF4-FFF2-40B4-BE49-F238E27FC236}">
                <a16:creationId xmlns:a16="http://schemas.microsoft.com/office/drawing/2014/main" id="{A4EAAAF0-3518-8060-72A4-E8A1140A229E}"/>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grpSp>
        <p:nvGrpSpPr>
          <p:cNvPr id="5" name="组合 4">
            <a:extLst>
              <a:ext uri="{FF2B5EF4-FFF2-40B4-BE49-F238E27FC236}">
                <a16:creationId xmlns:a16="http://schemas.microsoft.com/office/drawing/2014/main" id="{4C972BE6-DE0E-368B-A51F-0A602500A2E2}"/>
              </a:ext>
            </a:extLst>
          </p:cNvPr>
          <p:cNvGrpSpPr/>
          <p:nvPr/>
        </p:nvGrpSpPr>
        <p:grpSpPr>
          <a:xfrm>
            <a:off x="2368314" y="1991863"/>
            <a:ext cx="7896365" cy="2216174"/>
            <a:chOff x="774170" y="1664902"/>
            <a:chExt cx="9940607" cy="2789906"/>
          </a:xfrm>
        </p:grpSpPr>
        <p:sp>
          <p:nvSpPr>
            <p:cNvPr id="6" name="Freeform 6">
              <a:extLst>
                <a:ext uri="{FF2B5EF4-FFF2-40B4-BE49-F238E27FC236}">
                  <a16:creationId xmlns:a16="http://schemas.microsoft.com/office/drawing/2014/main" id="{F458E9F4-33A4-BE22-246D-6A7FE8C01282}"/>
                </a:ext>
              </a:extLst>
            </p:cNvPr>
            <p:cNvSpPr/>
            <p:nvPr/>
          </p:nvSpPr>
          <p:spPr bwMode="auto">
            <a:xfrm>
              <a:off x="774170" y="2667283"/>
              <a:ext cx="2429405"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8" name="TextBox 17">
              <a:extLst>
                <a:ext uri="{FF2B5EF4-FFF2-40B4-BE49-F238E27FC236}">
                  <a16:creationId xmlns:a16="http://schemas.microsoft.com/office/drawing/2014/main" id="{345DC90E-2A6C-1085-C16F-4D8D1F468838}"/>
                </a:ext>
              </a:extLst>
            </p:cNvPr>
            <p:cNvSpPr txBox="1"/>
            <p:nvPr/>
          </p:nvSpPr>
          <p:spPr>
            <a:xfrm>
              <a:off x="3906923" y="1664902"/>
              <a:ext cx="6807854" cy="375752"/>
            </a:xfrm>
            <a:prstGeom prst="rect">
              <a:avLst/>
            </a:prstGeom>
            <a:noFill/>
          </p:spPr>
          <p:txBody>
            <a:bodyPr wrap="square" rtlCol="0">
              <a:spAutoFit/>
            </a:bodyPr>
            <a:lstStyle/>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 name="TextBox 22">
              <a:extLst>
                <a:ext uri="{FF2B5EF4-FFF2-40B4-BE49-F238E27FC236}">
                  <a16:creationId xmlns:a16="http://schemas.microsoft.com/office/drawing/2014/main" id="{5988E8A3-9360-DD61-58CF-60C784CDEEAE}"/>
                </a:ext>
              </a:extLst>
            </p:cNvPr>
            <p:cNvSpPr txBox="1"/>
            <p:nvPr/>
          </p:nvSpPr>
          <p:spPr>
            <a:xfrm>
              <a:off x="865554" y="3254461"/>
              <a:ext cx="2212729" cy="629937"/>
            </a:xfrm>
            <a:prstGeom prst="rect">
              <a:avLst/>
            </a:prstGeom>
            <a:noFill/>
          </p:spPr>
          <p:txBody>
            <a:bodyPr wrap="square" rtlCol="0">
              <a:spAutoFit/>
            </a:bodyPr>
            <a:lstStyle/>
            <a:p>
              <a:pPr algn="ctr">
                <a:lnSpc>
                  <a:spcPct val="120000"/>
                </a:lnSpc>
              </a:pPr>
              <a:r>
                <a:rPr lang="en-US" altLang="zh-CN" sz="2400" b="1" dirty="0">
                  <a:solidFill>
                    <a:schemeClr val="bg1"/>
                  </a:solidFill>
                  <a:latin typeface="+mn-ea"/>
                </a:rPr>
                <a:t>Challenge</a:t>
              </a:r>
            </a:p>
          </p:txBody>
        </p:sp>
      </p:grpSp>
      <p:sp>
        <p:nvSpPr>
          <p:cNvPr id="15" name="标题 1">
            <a:extLst>
              <a:ext uri="{FF2B5EF4-FFF2-40B4-BE49-F238E27FC236}">
                <a16:creationId xmlns:a16="http://schemas.microsoft.com/office/drawing/2014/main" id="{48B67932-0A7D-A5F7-26BE-2CEC8B776712}"/>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grpSp>
        <p:nvGrpSpPr>
          <p:cNvPr id="16" name="组合 15">
            <a:extLst>
              <a:ext uri="{FF2B5EF4-FFF2-40B4-BE49-F238E27FC236}">
                <a16:creationId xmlns:a16="http://schemas.microsoft.com/office/drawing/2014/main" id="{F15433EF-93B0-79E9-3679-FE93A3521357}"/>
              </a:ext>
            </a:extLst>
          </p:cNvPr>
          <p:cNvGrpSpPr/>
          <p:nvPr/>
        </p:nvGrpSpPr>
        <p:grpSpPr>
          <a:xfrm>
            <a:off x="4189858" y="1991862"/>
            <a:ext cx="6373871" cy="2961741"/>
            <a:chOff x="2690813" y="1561344"/>
            <a:chExt cx="8023964" cy="3728489"/>
          </a:xfrm>
        </p:grpSpPr>
        <p:sp>
          <p:nvSpPr>
            <p:cNvPr id="18" name="Line 7">
              <a:extLst>
                <a:ext uri="{FF2B5EF4-FFF2-40B4-BE49-F238E27FC236}">
                  <a16:creationId xmlns:a16="http://schemas.microsoft.com/office/drawing/2014/main" id="{78012830-2D06-925C-3C70-0FA099C948A8}"/>
                </a:ext>
              </a:extLst>
            </p:cNvPr>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0" name="Line 13">
              <a:extLst>
                <a:ext uri="{FF2B5EF4-FFF2-40B4-BE49-F238E27FC236}">
                  <a16:creationId xmlns:a16="http://schemas.microsoft.com/office/drawing/2014/main" id="{23854B5B-4187-FAC4-7B97-55625B32C102}"/>
                </a:ext>
              </a:extLst>
            </p:cNvPr>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1" name="组合 20">
              <a:extLst>
                <a:ext uri="{FF2B5EF4-FFF2-40B4-BE49-F238E27FC236}">
                  <a16:creationId xmlns:a16="http://schemas.microsoft.com/office/drawing/2014/main" id="{38F9EFDB-B83C-B42F-655D-0D6D4B2E7714}"/>
                </a:ext>
              </a:extLst>
            </p:cNvPr>
            <p:cNvGrpSpPr/>
            <p:nvPr/>
          </p:nvGrpSpPr>
          <p:grpSpPr>
            <a:xfrm>
              <a:off x="3751263" y="1561344"/>
              <a:ext cx="6963514" cy="803489"/>
              <a:chOff x="3751263" y="1561344"/>
              <a:chExt cx="6963514" cy="803489"/>
            </a:xfrm>
          </p:grpSpPr>
          <p:sp>
            <p:nvSpPr>
              <p:cNvPr id="33" name="Rectangle 9">
                <a:extLst>
                  <a:ext uri="{FF2B5EF4-FFF2-40B4-BE49-F238E27FC236}">
                    <a16:creationId xmlns:a16="http://schemas.microsoft.com/office/drawing/2014/main" id="{36AA82F8-CB25-093E-FE90-B803C2E83054}"/>
                  </a:ext>
                </a:extLst>
              </p:cNvPr>
              <p:cNvSpPr>
                <a:spLocks noChangeArrowheads="1"/>
              </p:cNvSpPr>
              <p:nvPr/>
            </p:nvSpPr>
            <p:spPr bwMode="auto">
              <a:xfrm>
                <a:off x="3751263" y="1561344"/>
                <a:ext cx="6963514" cy="80348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17">
                <a:extLst>
                  <a:ext uri="{FF2B5EF4-FFF2-40B4-BE49-F238E27FC236}">
                    <a16:creationId xmlns:a16="http://schemas.microsoft.com/office/drawing/2014/main" id="{ED7E0AC1-AE52-3447-0735-53F184F3C846}"/>
                  </a:ext>
                </a:extLst>
              </p:cNvPr>
              <p:cNvSpPr txBox="1"/>
              <p:nvPr/>
            </p:nvSpPr>
            <p:spPr>
              <a:xfrm>
                <a:off x="3906923" y="1664902"/>
                <a:ext cx="6807854" cy="6505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如何找到能够有效区分</a:t>
                </a:r>
                <a:r>
                  <a:rPr lang="zh-CN" altLang="en-US" sz="1200" dirty="0">
                    <a:solidFill>
                      <a:srgbClr val="4E81C0"/>
                    </a:solidFill>
                    <a:latin typeface="思源黑体" panose="020B0500000000000000" pitchFamily="34" charset="-122"/>
                    <a:ea typeface="思源黑体" panose="020B0500000000000000" pitchFamily="34" charset="-122"/>
                  </a:rPr>
                  <a:t>正常执行路径和潜在漏洞状态</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的特征模式，并将其应用于符号执行过程中的路径选择和约束生成</a:t>
                </a:r>
              </a:p>
            </p:txBody>
          </p:sp>
        </p:grpSp>
      </p:grpSp>
      <p:sp>
        <p:nvSpPr>
          <p:cNvPr id="29" name="Rectangle 9">
            <a:extLst>
              <a:ext uri="{FF2B5EF4-FFF2-40B4-BE49-F238E27FC236}">
                <a16:creationId xmlns:a16="http://schemas.microsoft.com/office/drawing/2014/main" id="{1B618EF0-F5FF-4EB3-9F0B-A26DA79C363B}"/>
              </a:ext>
            </a:extLst>
          </p:cNvPr>
          <p:cNvSpPr>
            <a:spLocks noChangeArrowheads="1"/>
          </p:cNvSpPr>
          <p:nvPr/>
        </p:nvSpPr>
        <p:spPr bwMode="auto">
          <a:xfrm>
            <a:off x="5074751" y="4746816"/>
            <a:ext cx="5488978" cy="63825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dirty="0">
              <a:solidFill>
                <a:srgbClr val="213555"/>
              </a:solidFill>
            </a:endParaRPr>
          </a:p>
        </p:txBody>
      </p:sp>
      <p:sp>
        <p:nvSpPr>
          <p:cNvPr id="30" name="TextBox 21">
            <a:extLst>
              <a:ext uri="{FF2B5EF4-FFF2-40B4-BE49-F238E27FC236}">
                <a16:creationId xmlns:a16="http://schemas.microsoft.com/office/drawing/2014/main" id="{DB579F74-4072-4054-92F9-D0447D209756}"/>
              </a:ext>
            </a:extLst>
          </p:cNvPr>
          <p:cNvSpPr txBox="1"/>
          <p:nvPr/>
        </p:nvSpPr>
        <p:spPr>
          <a:xfrm>
            <a:off x="5203017" y="4863313"/>
            <a:ext cx="5360712" cy="29514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如何通过</a:t>
            </a:r>
            <a:r>
              <a:rPr lang="zh-CN" altLang="en-US" sz="1200" dirty="0">
                <a:solidFill>
                  <a:srgbClr val="4E81C0"/>
                </a:solidFill>
                <a:latin typeface="思源黑体" panose="020B0500000000000000" pitchFamily="34" charset="-122"/>
                <a:ea typeface="思源黑体" panose="020B0500000000000000" pitchFamily="34" charset="-122"/>
              </a:rPr>
              <a:t>模式学习来指导符号执行</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向存在漏洞的程序状态进行探索。</a:t>
            </a:r>
          </a:p>
        </p:txBody>
      </p:sp>
    </p:spTree>
    <p:extLst>
      <p:ext uri="{BB962C8B-B14F-4D97-AF65-F5344CB8AC3E}">
        <p14:creationId xmlns:p14="http://schemas.microsoft.com/office/powerpoint/2010/main" val="2996140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Contribution</a:t>
            </a:r>
            <a:endParaRPr lang="zh-CN" altLang="en-US" sz="2400" b="1" dirty="0">
              <a:solidFill>
                <a:srgbClr val="244C89"/>
              </a:solidFill>
              <a:cs typeface="Arial" panose="020B0604020202020204" pitchFamily="34" charset="0"/>
            </a:endParaRPr>
          </a:p>
        </p:txBody>
      </p:sp>
      <p:sp>
        <p:nvSpPr>
          <p:cNvPr id="2" name="标题 80">
            <a:extLst>
              <a:ext uri="{FF2B5EF4-FFF2-40B4-BE49-F238E27FC236}">
                <a16:creationId xmlns:a16="http://schemas.microsoft.com/office/drawing/2014/main" id="{AB7CFC02-3B7C-014E-FA5F-A975327D5313}"/>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9">
            <a:extLst>
              <a:ext uri="{FF2B5EF4-FFF2-40B4-BE49-F238E27FC236}">
                <a16:creationId xmlns:a16="http://schemas.microsoft.com/office/drawing/2014/main" id="{4827BC83-DD7F-0498-9A4C-0DB4B77F5C7D}"/>
              </a:ext>
            </a:extLst>
          </p:cNvPr>
          <p:cNvSpPr txBox="1"/>
          <p:nvPr/>
        </p:nvSpPr>
        <p:spPr>
          <a:xfrm>
            <a:off x="1406898" y="1980595"/>
            <a:ext cx="8547068" cy="396583"/>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提出了一种基于</a:t>
            </a:r>
            <a:r>
              <a:rPr lang="zh-CN" altLang="en-US" sz="1800" b="1" dirty="0">
                <a:solidFill>
                  <a:srgbClr val="4E81C0"/>
                </a:solidFill>
                <a:latin typeface="思源黑体" panose="020B0500000000000000" pitchFamily="34" charset="-122"/>
                <a:ea typeface="思源黑体" panose="020B0500000000000000" pitchFamily="34" charset="-122"/>
              </a:rPr>
              <a:t>监督机器学习</a:t>
            </a:r>
            <a:r>
              <a:rPr lang="zh-CN" altLang="en-US" sz="1800" b="1" dirty="0">
                <a:solidFill>
                  <a:srgbClr val="313D51"/>
                </a:solidFill>
                <a:latin typeface="思源黑体" panose="020B0500000000000000" pitchFamily="34" charset="-122"/>
                <a:ea typeface="思源黑体" panose="020B0500000000000000" pitchFamily="34" charset="-122"/>
              </a:rPr>
              <a:t>的新方法，用于符号执行中的路径优先级排序。</a:t>
            </a:r>
          </a:p>
        </p:txBody>
      </p:sp>
      <p:sp>
        <p:nvSpPr>
          <p:cNvPr id="6" name="TextBox 9">
            <a:extLst>
              <a:ext uri="{FF2B5EF4-FFF2-40B4-BE49-F238E27FC236}">
                <a16:creationId xmlns:a16="http://schemas.microsoft.com/office/drawing/2014/main" id="{3114B20F-BF46-4C7D-27D2-9AC9CE38C968}"/>
              </a:ext>
            </a:extLst>
          </p:cNvPr>
          <p:cNvSpPr txBox="1"/>
          <p:nvPr/>
        </p:nvSpPr>
        <p:spPr>
          <a:xfrm>
            <a:off x="1406898" y="2727251"/>
            <a:ext cx="8547068" cy="396583"/>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实现了一个能够</a:t>
            </a:r>
            <a:r>
              <a:rPr lang="zh-CN" altLang="en-US" sz="1800" b="1" dirty="0">
                <a:solidFill>
                  <a:srgbClr val="4E81C0"/>
                </a:solidFill>
                <a:latin typeface="思源黑体" panose="020B0500000000000000" pitchFamily="34" charset="-122"/>
                <a:ea typeface="思源黑体" panose="020B0500000000000000" pitchFamily="34" charset="-122"/>
              </a:rPr>
              <a:t>指导符号探索</a:t>
            </a:r>
            <a:r>
              <a:rPr lang="zh-CN" altLang="en-US" sz="1800" b="1" dirty="0">
                <a:solidFill>
                  <a:srgbClr val="313D51"/>
                </a:solidFill>
                <a:latin typeface="思源黑体" panose="020B0500000000000000" pitchFamily="34" charset="-122"/>
                <a:ea typeface="思源黑体" panose="020B0500000000000000" pitchFamily="34" charset="-122"/>
              </a:rPr>
              <a:t>脆弱状态的系统</a:t>
            </a:r>
            <a:r>
              <a:rPr lang="en-US" altLang="zh-CN" sz="1800" b="1" dirty="0" err="1">
                <a:solidFill>
                  <a:srgbClr val="313D51"/>
                </a:solidFill>
                <a:latin typeface="思源黑体" panose="020B0500000000000000" pitchFamily="34" charset="-122"/>
                <a:ea typeface="思源黑体" panose="020B0500000000000000" pitchFamily="34" charset="-122"/>
              </a:rPr>
              <a:t>SyML</a:t>
            </a:r>
            <a:r>
              <a:rPr lang="zh-CN" altLang="en-US" sz="1800" b="1" dirty="0">
                <a:solidFill>
                  <a:srgbClr val="313D51"/>
                </a:solidFill>
                <a:latin typeface="思源黑体" panose="020B0500000000000000" pitchFamily="34" charset="-122"/>
                <a:ea typeface="思源黑体" panose="020B0500000000000000" pitchFamily="34" charset="-122"/>
              </a:rPr>
              <a:t>。</a:t>
            </a:r>
          </a:p>
        </p:txBody>
      </p:sp>
      <p:sp>
        <p:nvSpPr>
          <p:cNvPr id="7" name="TextBox 9">
            <a:extLst>
              <a:ext uri="{FF2B5EF4-FFF2-40B4-BE49-F238E27FC236}">
                <a16:creationId xmlns:a16="http://schemas.microsoft.com/office/drawing/2014/main" id="{D8AB19C6-5519-7D64-C050-BA3C0EF88EEB}"/>
              </a:ext>
            </a:extLst>
          </p:cNvPr>
          <p:cNvSpPr txBox="1"/>
          <p:nvPr/>
        </p:nvSpPr>
        <p:spPr>
          <a:xfrm>
            <a:off x="1406898" y="3473907"/>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在</a:t>
            </a:r>
            <a:r>
              <a:rPr lang="en-US" altLang="zh-CN" sz="1800" b="1" dirty="0">
                <a:solidFill>
                  <a:srgbClr val="313D51"/>
                </a:solidFill>
                <a:latin typeface="思源黑体" panose="020B0500000000000000" pitchFamily="34" charset="-122"/>
                <a:ea typeface="思源黑体" panose="020B0500000000000000" pitchFamily="34" charset="-122"/>
              </a:rPr>
              <a:t>CGC</a:t>
            </a:r>
            <a:r>
              <a:rPr lang="zh-CN" altLang="en-US" sz="1800" b="1" dirty="0">
                <a:solidFill>
                  <a:srgbClr val="313D51"/>
                </a:solidFill>
                <a:latin typeface="思源黑体" panose="020B0500000000000000" pitchFamily="34" charset="-122"/>
                <a:ea typeface="思源黑体" panose="020B0500000000000000" pitchFamily="34" charset="-122"/>
              </a:rPr>
              <a:t>数据集上评估该方法，表明通过触发更多独特的漏洞，在路径优先级排序方面</a:t>
            </a:r>
            <a:r>
              <a:rPr lang="zh-CN" altLang="en-US" sz="1800" b="1" dirty="0">
                <a:solidFill>
                  <a:srgbClr val="4E81C0"/>
                </a:solidFill>
                <a:latin typeface="思源黑体" panose="020B0500000000000000" pitchFamily="34" charset="-122"/>
                <a:ea typeface="思源黑体" panose="020B0500000000000000" pitchFamily="34" charset="-122"/>
              </a:rPr>
              <a:t>优于先前的工作</a:t>
            </a:r>
            <a:r>
              <a:rPr lang="zh-CN" altLang="en-US" sz="1800" b="1" dirty="0">
                <a:solidFill>
                  <a:srgbClr val="313D51"/>
                </a:solidFill>
                <a:latin typeface="思源黑体" panose="020B0500000000000000" pitchFamily="34" charset="-122"/>
                <a:ea typeface="思源黑体" panose="020B0500000000000000" pitchFamily="34" charset="-122"/>
              </a:rPr>
              <a:t>。</a:t>
            </a:r>
          </a:p>
        </p:txBody>
      </p:sp>
      <p:sp>
        <p:nvSpPr>
          <p:cNvPr id="8" name="TextBox 9">
            <a:extLst>
              <a:ext uri="{FF2B5EF4-FFF2-40B4-BE49-F238E27FC236}">
                <a16:creationId xmlns:a16="http://schemas.microsoft.com/office/drawing/2014/main" id="{71E67369-35EB-F4FE-ED1C-6BD93B9A0BEF}"/>
              </a:ext>
            </a:extLst>
          </p:cNvPr>
          <p:cNvSpPr txBox="1"/>
          <p:nvPr/>
        </p:nvSpPr>
        <p:spPr>
          <a:xfrm>
            <a:off x="1406898" y="4527562"/>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在</a:t>
            </a:r>
            <a:r>
              <a:rPr lang="en-US" altLang="zh-CN" sz="1800" b="1" dirty="0">
                <a:solidFill>
                  <a:srgbClr val="313D51"/>
                </a:solidFill>
                <a:latin typeface="思源黑体" panose="020B0500000000000000" pitchFamily="34" charset="-122"/>
                <a:ea typeface="思源黑体" panose="020B0500000000000000" pitchFamily="34" charset="-122"/>
              </a:rPr>
              <a:t>3</a:t>
            </a:r>
            <a:r>
              <a:rPr lang="zh-CN" altLang="en-US" sz="1800" b="1" dirty="0">
                <a:solidFill>
                  <a:srgbClr val="313D51"/>
                </a:solidFill>
                <a:latin typeface="思源黑体" panose="020B0500000000000000" pitchFamily="34" charset="-122"/>
                <a:ea typeface="思源黑体" panose="020B0500000000000000" pitchFamily="34" charset="-122"/>
              </a:rPr>
              <a:t>个影响</a:t>
            </a:r>
            <a:r>
              <a:rPr lang="en-US" altLang="zh-CN" sz="1800" b="1" dirty="0">
                <a:solidFill>
                  <a:srgbClr val="313D51"/>
                </a:solidFill>
                <a:latin typeface="思源黑体" panose="020B0500000000000000" pitchFamily="34" charset="-122"/>
                <a:ea typeface="思源黑体" panose="020B0500000000000000" pitchFamily="34" charset="-122"/>
              </a:rPr>
              <a:t>Linux</a:t>
            </a:r>
            <a:r>
              <a:rPr lang="zh-CN" altLang="en-US" sz="1800" b="1" dirty="0">
                <a:solidFill>
                  <a:srgbClr val="313D51"/>
                </a:solidFill>
                <a:latin typeface="思源黑体" panose="020B0500000000000000" pitchFamily="34" charset="-122"/>
                <a:ea typeface="思源黑体" panose="020B0500000000000000" pitchFamily="34" charset="-122"/>
              </a:rPr>
              <a:t>二进制文件真实</a:t>
            </a:r>
            <a:r>
              <a:rPr lang="en-US" altLang="zh-CN" sz="1800" b="1" dirty="0">
                <a:solidFill>
                  <a:srgbClr val="313D51"/>
                </a:solidFill>
                <a:latin typeface="思源黑体" panose="020B0500000000000000" pitchFamily="34" charset="-122"/>
                <a:ea typeface="思源黑体" panose="020B0500000000000000" pitchFamily="34" charset="-122"/>
              </a:rPr>
              <a:t>CVE</a:t>
            </a:r>
            <a:r>
              <a:rPr lang="zh-CN" altLang="en-US" sz="1800" b="1" dirty="0">
                <a:solidFill>
                  <a:srgbClr val="313D51"/>
                </a:solidFill>
                <a:latin typeface="思源黑体" panose="020B0500000000000000" pitchFamily="34" charset="-122"/>
                <a:ea typeface="思源黑体" panose="020B0500000000000000" pitchFamily="34" charset="-122"/>
              </a:rPr>
              <a:t>上评估该方法，</a:t>
            </a:r>
            <a:r>
              <a:rPr lang="zh-CN" altLang="en-US" sz="1800" b="1" dirty="0">
                <a:solidFill>
                  <a:srgbClr val="4E81C0"/>
                </a:solidFill>
                <a:latin typeface="思源黑体" panose="020B0500000000000000" pitchFamily="34" charset="-122"/>
                <a:ea typeface="思源黑体" panose="020B0500000000000000" pitchFamily="34" charset="-122"/>
              </a:rPr>
              <a:t>有效转移了在</a:t>
            </a:r>
            <a:r>
              <a:rPr lang="en-US" altLang="zh-CN" sz="1800" b="1" dirty="0">
                <a:solidFill>
                  <a:srgbClr val="4E81C0"/>
                </a:solidFill>
                <a:latin typeface="思源黑体" panose="020B0500000000000000" pitchFamily="34" charset="-122"/>
                <a:ea typeface="思源黑体" panose="020B0500000000000000" pitchFamily="34" charset="-122"/>
              </a:rPr>
              <a:t>CGC</a:t>
            </a:r>
            <a:r>
              <a:rPr lang="zh-CN" altLang="en-US" sz="1800" b="1" dirty="0">
                <a:solidFill>
                  <a:srgbClr val="4E81C0"/>
                </a:solidFill>
                <a:latin typeface="思源黑体" panose="020B0500000000000000" pitchFamily="34" charset="-122"/>
                <a:ea typeface="思源黑体" panose="020B0500000000000000" pitchFamily="34" charset="-122"/>
              </a:rPr>
              <a:t>数据集上学习的模型</a:t>
            </a:r>
            <a:r>
              <a:rPr lang="zh-CN" altLang="en-US" sz="1800" b="1" dirty="0">
                <a:solidFill>
                  <a:srgbClr val="313D51"/>
                </a:solidFill>
                <a:latin typeface="思源黑体" panose="020B0500000000000000" pitchFamily="34" charset="-122"/>
                <a:ea typeface="思源黑体" panose="020B0500000000000000" pitchFamily="34" charset="-122"/>
              </a:rPr>
              <a:t>，以更好的预测精读。</a:t>
            </a:r>
          </a:p>
        </p:txBody>
      </p:sp>
    </p:spTree>
    <p:extLst>
      <p:ext uri="{BB962C8B-B14F-4D97-AF65-F5344CB8AC3E}">
        <p14:creationId xmlns:p14="http://schemas.microsoft.com/office/powerpoint/2010/main" val="3189060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87123" y="3069277"/>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Approach</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60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11" name="文本框 10">
            <a:extLst>
              <a:ext uri="{FF2B5EF4-FFF2-40B4-BE49-F238E27FC236}">
                <a16:creationId xmlns:a16="http://schemas.microsoft.com/office/drawing/2014/main" id="{2C15730C-DC6F-4326-97B9-57D0508CBAA5}"/>
              </a:ext>
            </a:extLst>
          </p:cNvPr>
          <p:cNvSpPr txBox="1"/>
          <p:nvPr/>
        </p:nvSpPr>
        <p:spPr>
          <a:xfrm>
            <a:off x="3537830" y="1075999"/>
            <a:ext cx="10118666" cy="5119350"/>
          </a:xfrm>
          <a:prstGeom prst="rect">
            <a:avLst/>
          </a:prstGeom>
          <a:noFill/>
        </p:spPr>
        <p:txBody>
          <a:bodyPr wrap="square">
            <a:spAutoFit/>
          </a:bodyPr>
          <a:lstStyle/>
          <a:p>
            <a:pPr marL="800100" lvl="1" indent="-342900" algn="just">
              <a:lnSpc>
                <a:spcPct val="150000"/>
              </a:lnSpc>
              <a:buFont typeface="Wingdings" panose="05000000000000000000" pitchFamily="2" charset="2"/>
              <a:buChar char=""/>
            </a:pPr>
            <a:r>
              <a:rPr lang="en-US" altLang="zh-CN" sz="2000" b="1" kern="100" dirty="0">
                <a:solidFill>
                  <a:srgbClr val="4E81C0"/>
                </a:solidFill>
                <a:effectLst/>
                <a:latin typeface="Arial" panose="020B0604020202020204" pitchFamily="34" charset="0"/>
                <a:ea typeface="等线" panose="02010600030101010101" pitchFamily="2" charset="-122"/>
                <a:cs typeface="Arial" panose="020B0604020202020204" pitchFamily="34" charset="0"/>
              </a:rPr>
              <a:t>Pattern learning</a:t>
            </a:r>
          </a:p>
          <a:p>
            <a:pPr marL="1257300" lvl="2" indent="-342900" algn="just">
              <a:lnSpc>
                <a:spcPct val="150000"/>
              </a:lnSpc>
              <a:buFont typeface="Wingdings" panose="05000000000000000000" pitchFamily="2" charset="2"/>
              <a:buChar char=""/>
            </a:pPr>
            <a:r>
              <a:rPr lang="en-US" altLang="zh-CN" kern="100" dirty="0">
                <a:latin typeface="Arial" panose="020B0604020202020204" pitchFamily="34" charset="0"/>
                <a:ea typeface="等线" panose="02010600030101010101" pitchFamily="2" charset="-122"/>
                <a:cs typeface="Arial" panose="020B0604020202020204" pitchFamily="34" charset="0"/>
              </a:rPr>
              <a:t>Feature Selection</a:t>
            </a:r>
          </a:p>
          <a:p>
            <a:pPr marL="1257300" lvl="2" indent="-342900" algn="just">
              <a:lnSpc>
                <a:spcPct val="150000"/>
              </a:lnSpc>
              <a:buFont typeface="Wingdings" panose="05000000000000000000" pitchFamily="2" charset="2"/>
              <a:buChar char=""/>
            </a:pPr>
            <a:r>
              <a:rPr lang="en-US" altLang="zh-CN" kern="100" dirty="0">
                <a:effectLst/>
                <a:latin typeface="Arial" panose="020B0604020202020204" pitchFamily="34" charset="0"/>
                <a:ea typeface="等线" panose="02010600030101010101" pitchFamily="2" charset="-122"/>
                <a:cs typeface="Arial" panose="020B0604020202020204" pitchFamily="34" charset="0"/>
              </a:rPr>
              <a:t>Feature Preparation</a:t>
            </a:r>
          </a:p>
          <a:p>
            <a:pPr marL="800100" lvl="1" indent="-342900" algn="just">
              <a:lnSpc>
                <a:spcPct val="150000"/>
              </a:lnSpc>
              <a:buFont typeface="Wingdings" panose="05000000000000000000" pitchFamily="2" charset="2"/>
              <a:buChar char=""/>
            </a:pPr>
            <a:r>
              <a:rPr lang="en-US" altLang="zh-CN" sz="2000" b="1" kern="100" dirty="0">
                <a:solidFill>
                  <a:srgbClr val="4E81C0"/>
                </a:solidFill>
                <a:effectLst/>
                <a:latin typeface="Arial" panose="020B0604020202020204" pitchFamily="34" charset="0"/>
                <a:ea typeface="等线" panose="02010600030101010101" pitchFamily="2" charset="-122"/>
                <a:cs typeface="Arial" panose="020B0604020202020204" pitchFamily="34" charset="0"/>
              </a:rPr>
              <a:t>Model Preparation</a:t>
            </a:r>
          </a:p>
          <a:p>
            <a:pPr marL="1257300" lvl="2" indent="-342900" algn="just">
              <a:lnSpc>
                <a:spcPct val="150000"/>
              </a:lnSpc>
              <a:buFont typeface="Wingdings" panose="05000000000000000000" pitchFamily="2" charset="2"/>
              <a:buChar char=""/>
            </a:pPr>
            <a:r>
              <a:rPr lang="en-US" altLang="zh-CN" kern="100" dirty="0">
                <a:latin typeface="Arial" panose="020B0604020202020204" pitchFamily="34" charset="0"/>
                <a:ea typeface="等线" panose="02010600030101010101" pitchFamily="2" charset="-122"/>
                <a:cs typeface="Arial" panose="020B0604020202020204" pitchFamily="34" charset="0"/>
              </a:rPr>
              <a:t>Dataset</a:t>
            </a:r>
          </a:p>
          <a:p>
            <a:pPr marL="1257300" lvl="2" indent="-342900" algn="just">
              <a:lnSpc>
                <a:spcPct val="150000"/>
              </a:lnSpc>
              <a:buFont typeface="Wingdings" panose="05000000000000000000" pitchFamily="2" charset="2"/>
              <a:buChar char=""/>
            </a:pPr>
            <a:r>
              <a:rPr lang="en-US" altLang="zh-CN" kern="100" dirty="0">
                <a:effectLst/>
                <a:latin typeface="Arial" panose="020B0604020202020204" pitchFamily="34" charset="0"/>
                <a:ea typeface="等线" panose="02010600030101010101" pitchFamily="2" charset="-122"/>
                <a:cs typeface="Arial" panose="020B0604020202020204" pitchFamily="34" charset="0"/>
              </a:rPr>
              <a:t>Feature  Extraction</a:t>
            </a:r>
          </a:p>
          <a:p>
            <a:pPr marL="1257300" lvl="2" indent="-342900" algn="just">
              <a:lnSpc>
                <a:spcPct val="150000"/>
              </a:lnSpc>
              <a:buFont typeface="Wingdings" panose="05000000000000000000" pitchFamily="2" charset="2"/>
              <a:buChar char=""/>
            </a:pPr>
            <a:r>
              <a:rPr lang="en-US" altLang="zh-CN" kern="100" dirty="0">
                <a:latin typeface="Arial" panose="020B0604020202020204" pitchFamily="34" charset="0"/>
                <a:ea typeface="等线" panose="02010600030101010101" pitchFamily="2" charset="-122"/>
                <a:cs typeface="Arial" panose="020B0604020202020204" pitchFamily="34" charset="0"/>
              </a:rPr>
              <a:t>Cleaning the Data</a:t>
            </a:r>
          </a:p>
          <a:p>
            <a:pPr marL="1257300" lvl="2" indent="-342900" algn="just">
              <a:lnSpc>
                <a:spcPct val="150000"/>
              </a:lnSpc>
              <a:buFont typeface="Wingdings" panose="05000000000000000000" pitchFamily="2" charset="2"/>
              <a:buChar char=""/>
            </a:pPr>
            <a:r>
              <a:rPr lang="en-US" altLang="zh-CN" kern="100" dirty="0">
                <a:effectLst/>
                <a:latin typeface="Arial" panose="020B0604020202020204" pitchFamily="34" charset="0"/>
                <a:ea typeface="等线" panose="02010600030101010101" pitchFamily="2" charset="-122"/>
                <a:cs typeface="Arial" panose="020B0604020202020204" pitchFamily="34" charset="0"/>
              </a:rPr>
              <a:t>Training</a:t>
            </a:r>
            <a:endParaRPr lang="zh-CN" altLang="zh-CN" kern="100" dirty="0">
              <a:effectLst/>
              <a:latin typeface="Arial" panose="020B0604020202020204" pitchFamily="34" charset="0"/>
              <a:ea typeface="等线" panose="02010600030101010101" pitchFamily="2" charset="-122"/>
              <a:cs typeface="Arial" panose="020B0604020202020204" pitchFamily="34" charset="0"/>
            </a:endParaRPr>
          </a:p>
          <a:p>
            <a:pPr marL="800100" lvl="1" indent="-342900" algn="just">
              <a:lnSpc>
                <a:spcPct val="150000"/>
              </a:lnSpc>
              <a:buFont typeface="Wingdings" panose="05000000000000000000" pitchFamily="2" charset="2"/>
              <a:buChar char=""/>
            </a:pPr>
            <a:r>
              <a:rPr lang="en-US" altLang="zh-CN" sz="2000" b="1" dirty="0">
                <a:solidFill>
                  <a:srgbClr val="4E81C0"/>
                </a:solidFill>
                <a:latin typeface="Arial" panose="020B0604020202020204" pitchFamily="34" charset="0"/>
                <a:cs typeface="Arial" panose="020B0604020202020204" pitchFamily="34" charset="0"/>
              </a:rPr>
              <a:t>Guided Symbol Execution</a:t>
            </a:r>
          </a:p>
          <a:p>
            <a:pPr marL="1257300" lvl="2" indent="-342900" algn="just">
              <a:lnSpc>
                <a:spcPct val="150000"/>
              </a:lnSpc>
              <a:buFont typeface="Wingdings" panose="05000000000000000000" pitchFamily="2" charset="2"/>
              <a:buChar char=""/>
            </a:pPr>
            <a:r>
              <a:rPr lang="en-US" altLang="zh-CN" dirty="0">
                <a:latin typeface="Arial" panose="020B0604020202020204" pitchFamily="34" charset="0"/>
                <a:cs typeface="Arial" panose="020B0604020202020204" pitchFamily="34" charset="0"/>
              </a:rPr>
              <a:t>Performance Considerations</a:t>
            </a:r>
          </a:p>
          <a:p>
            <a:pPr marL="1257300" lvl="2" indent="-342900" algn="just">
              <a:lnSpc>
                <a:spcPct val="150000"/>
              </a:lnSpc>
              <a:buFont typeface="Wingdings" panose="05000000000000000000" pitchFamily="2" charset="2"/>
              <a:buChar char=""/>
            </a:pPr>
            <a:r>
              <a:rPr lang="en-US" altLang="zh-CN" dirty="0">
                <a:latin typeface="Arial" panose="020B0604020202020204" pitchFamily="34" charset="0"/>
                <a:cs typeface="Arial" panose="020B0604020202020204" pitchFamily="34" charset="0"/>
              </a:rPr>
              <a:t>Exploration Technique</a:t>
            </a:r>
          </a:p>
          <a:p>
            <a:pPr marL="1257300" lvl="2" indent="-342900" algn="just">
              <a:lnSpc>
                <a:spcPct val="150000"/>
              </a:lnSpc>
              <a:buFont typeface="Wingdings" panose="05000000000000000000" pitchFamily="2" charset="2"/>
              <a:buChar char=""/>
            </a:pPr>
            <a:r>
              <a:rPr lang="en-US" altLang="zh-CN" dirty="0">
                <a:latin typeface="Arial" panose="020B0604020202020204" pitchFamily="34" charset="0"/>
                <a:cs typeface="Arial" panose="020B0604020202020204" pitchFamily="34" charset="0"/>
              </a:rPr>
              <a:t>Prioritization Strategies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397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007807"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Pattern Learning</a:t>
            </a:r>
            <a:endParaRPr lang="zh-CN" altLang="en-US" sz="2400" b="1" dirty="0">
              <a:solidFill>
                <a:srgbClr val="244C89"/>
              </a:solidFill>
              <a:cs typeface="Arial" panose="020B0604020202020204" pitchFamily="34" charset="0"/>
            </a:endParaRPr>
          </a:p>
        </p:txBody>
      </p:sp>
      <p:sp>
        <p:nvSpPr>
          <p:cNvPr id="10" name="文本框 9">
            <a:extLst>
              <a:ext uri="{FF2B5EF4-FFF2-40B4-BE49-F238E27FC236}">
                <a16:creationId xmlns:a16="http://schemas.microsoft.com/office/drawing/2014/main" id="{AB4CAF86-D605-4DA9-A3DB-E171FF551DA3}"/>
              </a:ext>
            </a:extLst>
          </p:cNvPr>
          <p:cNvSpPr txBox="1"/>
          <p:nvPr/>
        </p:nvSpPr>
        <p:spPr>
          <a:xfrm>
            <a:off x="1036042" y="1905431"/>
            <a:ext cx="10119916" cy="2125967"/>
          </a:xfrm>
          <a:prstGeom prst="rect">
            <a:avLst/>
          </a:prstGeom>
          <a:noFill/>
        </p:spPr>
        <p:txBody>
          <a:bodyPr wrap="square">
            <a:spAutoFit/>
          </a:bodyPr>
          <a:lstStyle/>
          <a:p>
            <a:pPr>
              <a:lnSpc>
                <a:spcPct val="150000"/>
              </a:lnSpc>
            </a:pPr>
            <a:r>
              <a:rPr lang="en-US" altLang="zh-CN" dirty="0"/>
              <a:t>    </a:t>
            </a:r>
            <a:r>
              <a:rPr lang="zh-CN" altLang="en-US" dirty="0"/>
              <a:t>执行易受攻击的代码时，只有非常</a:t>
            </a:r>
            <a:r>
              <a:rPr lang="zh-CN" altLang="en-US" dirty="0">
                <a:solidFill>
                  <a:srgbClr val="00B0F0"/>
                </a:solidFill>
              </a:rPr>
              <a:t>特定的上下文</a:t>
            </a:r>
            <a:r>
              <a:rPr lang="zh-CN" altLang="en-US" dirty="0"/>
              <a:t>才能触发该漏洞。不同的攻击代码路径通常包含类似的</a:t>
            </a:r>
            <a:r>
              <a:rPr lang="zh-CN" altLang="en-US" dirty="0">
                <a:solidFill>
                  <a:srgbClr val="00B0F0"/>
                </a:solidFill>
              </a:rPr>
              <a:t>编程模式</a:t>
            </a:r>
            <a:r>
              <a:rPr lang="zh-CN" altLang="en-US" dirty="0"/>
              <a:t>，并且可以使用优先数量的特征进行总结和描述。</a:t>
            </a:r>
            <a:endParaRPr lang="en-US" altLang="zh-CN" dirty="0"/>
          </a:p>
          <a:p>
            <a:pPr>
              <a:lnSpc>
                <a:spcPct val="150000"/>
              </a:lnSpc>
            </a:pPr>
            <a:endParaRPr lang="en-US" altLang="zh-CN" dirty="0"/>
          </a:p>
          <a:p>
            <a:pPr>
              <a:lnSpc>
                <a:spcPct val="150000"/>
              </a:lnSpc>
            </a:pPr>
            <a:r>
              <a:rPr lang="zh-CN" altLang="en-US" dirty="0"/>
              <a:t>   使用机器学习对现有数据进行</a:t>
            </a:r>
            <a:r>
              <a:rPr lang="zh-CN" altLang="en-US" dirty="0">
                <a:solidFill>
                  <a:srgbClr val="00B0F0"/>
                </a:solidFill>
              </a:rPr>
              <a:t>推理</a:t>
            </a:r>
            <a:r>
              <a:rPr lang="zh-CN" altLang="en-US" dirty="0"/>
              <a:t>，找出脆弱性路径的良好</a:t>
            </a:r>
            <a:r>
              <a:rPr lang="zh-CN" altLang="en-US" dirty="0">
                <a:solidFill>
                  <a:srgbClr val="00B0F0"/>
                </a:solidFill>
              </a:rPr>
              <a:t>指标</a:t>
            </a:r>
            <a:r>
              <a:rPr lang="zh-CN" altLang="en-US" dirty="0"/>
              <a:t>，并对未见过的样本提供准确的</a:t>
            </a:r>
            <a:r>
              <a:rPr lang="zh-CN" altLang="en-US" dirty="0">
                <a:solidFill>
                  <a:srgbClr val="00B0F0"/>
                </a:solidFill>
              </a:rPr>
              <a:t>预测</a:t>
            </a:r>
            <a:r>
              <a:rPr lang="zh-CN" altLang="en-US" dirty="0"/>
              <a:t>。然后，可以使用这样的预测来</a:t>
            </a:r>
            <a:r>
              <a:rPr lang="zh-CN" altLang="en-US" dirty="0">
                <a:solidFill>
                  <a:srgbClr val="00B0F0"/>
                </a:solidFill>
              </a:rPr>
              <a:t>引导符号执行</a:t>
            </a:r>
            <a:r>
              <a:rPr lang="zh-CN" altLang="en-US" dirty="0"/>
              <a:t>到更有趣的上下文，最终触发更复杂的漏洞。</a:t>
            </a:r>
          </a:p>
        </p:txBody>
      </p:sp>
    </p:spTree>
    <p:extLst>
      <p:ext uri="{BB962C8B-B14F-4D97-AF65-F5344CB8AC3E}">
        <p14:creationId xmlns:p14="http://schemas.microsoft.com/office/powerpoint/2010/main" val="2474766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007807"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Pattern Learning</a:t>
            </a:r>
            <a:endParaRPr lang="zh-CN" altLang="en-US" sz="2400" b="1" dirty="0">
              <a:solidFill>
                <a:srgbClr val="244C89"/>
              </a:solidFill>
              <a:cs typeface="Arial" panose="020B0604020202020204" pitchFamily="34" charset="0"/>
            </a:endParaRPr>
          </a:p>
        </p:txBody>
      </p:sp>
      <p:sp>
        <p:nvSpPr>
          <p:cNvPr id="10" name="文本框 9">
            <a:extLst>
              <a:ext uri="{FF2B5EF4-FFF2-40B4-BE49-F238E27FC236}">
                <a16:creationId xmlns:a16="http://schemas.microsoft.com/office/drawing/2014/main" id="{AB4CAF86-D605-4DA9-A3DB-E171FF551DA3}"/>
              </a:ext>
            </a:extLst>
          </p:cNvPr>
          <p:cNvSpPr txBox="1"/>
          <p:nvPr/>
        </p:nvSpPr>
        <p:spPr>
          <a:xfrm>
            <a:off x="1036042" y="1590315"/>
            <a:ext cx="3189729" cy="2957861"/>
          </a:xfrm>
          <a:prstGeom prst="rect">
            <a:avLst/>
          </a:prstGeom>
          <a:noFill/>
        </p:spPr>
        <p:txBody>
          <a:bodyPr wrap="square">
            <a:spAutoFit/>
          </a:bodyPr>
          <a:lstStyle/>
          <a:p>
            <a:pPr>
              <a:lnSpc>
                <a:spcPct val="150000"/>
              </a:lnSpc>
            </a:pPr>
            <a:r>
              <a:rPr lang="en-US" altLang="zh-CN" dirty="0"/>
              <a:t>    </a:t>
            </a:r>
            <a:r>
              <a:rPr lang="zh-CN" altLang="en-US" dirty="0"/>
              <a:t>将路径优先级问题视为一个</a:t>
            </a:r>
            <a:r>
              <a:rPr lang="zh-CN" altLang="en-US" dirty="0">
                <a:solidFill>
                  <a:srgbClr val="00B0F0"/>
                </a:solidFill>
              </a:rPr>
              <a:t>分支预测的问题</a:t>
            </a:r>
            <a:r>
              <a:rPr lang="zh-CN" altLang="en-US" dirty="0"/>
              <a:t>，因此将执行流表示为一组分支选择，其中任何分支状态都与一组特征相关联，特征可以捕获当前执行的上下文。</a:t>
            </a:r>
            <a:endParaRPr lang="en-US" altLang="zh-CN" dirty="0"/>
          </a:p>
          <a:p>
            <a:pPr>
              <a:lnSpc>
                <a:spcPct val="150000"/>
              </a:lnSpc>
            </a:pPr>
            <a:r>
              <a:rPr lang="zh-CN" altLang="en-US" dirty="0"/>
              <a:t>   </a:t>
            </a:r>
          </a:p>
        </p:txBody>
      </p:sp>
      <p:sp>
        <p:nvSpPr>
          <p:cNvPr id="6" name="文本框 5">
            <a:extLst>
              <a:ext uri="{FF2B5EF4-FFF2-40B4-BE49-F238E27FC236}">
                <a16:creationId xmlns:a16="http://schemas.microsoft.com/office/drawing/2014/main" id="{BC04DDD6-A2FA-4E0C-CDC5-151A42CA15CA}"/>
              </a:ext>
            </a:extLst>
          </p:cNvPr>
          <p:cNvSpPr txBox="1"/>
          <p:nvPr/>
        </p:nvSpPr>
        <p:spPr>
          <a:xfrm>
            <a:off x="1217964" y="1134800"/>
            <a:ext cx="6098958" cy="369332"/>
          </a:xfrm>
          <a:prstGeom prst="rect">
            <a:avLst/>
          </a:prstGeom>
          <a:noFill/>
        </p:spPr>
        <p:txBody>
          <a:bodyPr wrap="square">
            <a:spAutoFit/>
          </a:bodyPr>
          <a:lstStyle/>
          <a:p>
            <a:r>
              <a:rPr lang="en-US" altLang="zh-CN" dirty="0">
                <a:solidFill>
                  <a:srgbClr val="FF0000"/>
                </a:solidFill>
              </a:rPr>
              <a:t>Feature Selection</a:t>
            </a:r>
            <a:endParaRPr lang="zh-CN" altLang="en-US" dirty="0">
              <a:solidFill>
                <a:srgbClr val="FF0000"/>
              </a:solidFill>
            </a:endParaRPr>
          </a:p>
        </p:txBody>
      </p:sp>
      <p:pic>
        <p:nvPicPr>
          <p:cNvPr id="8" name="图片 7">
            <a:extLst>
              <a:ext uri="{FF2B5EF4-FFF2-40B4-BE49-F238E27FC236}">
                <a16:creationId xmlns:a16="http://schemas.microsoft.com/office/drawing/2014/main" id="{F045CB7C-29BD-8256-DE53-0F124E5A3495}"/>
              </a:ext>
            </a:extLst>
          </p:cNvPr>
          <p:cNvPicPr>
            <a:picLocks noChangeAspect="1"/>
          </p:cNvPicPr>
          <p:nvPr/>
        </p:nvPicPr>
        <p:blipFill>
          <a:blip r:embed="rId4"/>
          <a:stretch>
            <a:fillRect/>
          </a:stretch>
        </p:blipFill>
        <p:spPr>
          <a:xfrm>
            <a:off x="4442730" y="522085"/>
            <a:ext cx="7275794" cy="5793978"/>
          </a:xfrm>
          <a:prstGeom prst="rect">
            <a:avLst/>
          </a:prstGeom>
        </p:spPr>
      </p:pic>
    </p:spTree>
    <p:extLst>
      <p:ext uri="{BB962C8B-B14F-4D97-AF65-F5344CB8AC3E}">
        <p14:creationId xmlns:p14="http://schemas.microsoft.com/office/powerpoint/2010/main" val="3786686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007807"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Pattern Learning</a:t>
            </a:r>
            <a:endParaRPr lang="zh-CN" altLang="en-US" sz="2400" b="1" dirty="0">
              <a:solidFill>
                <a:srgbClr val="244C89"/>
              </a:solidFill>
              <a:cs typeface="Arial" panose="020B0604020202020204" pitchFamily="34" charset="0"/>
            </a:endParaRPr>
          </a:p>
        </p:txBody>
      </p:sp>
      <p:sp>
        <p:nvSpPr>
          <p:cNvPr id="10" name="文本框 9">
            <a:extLst>
              <a:ext uri="{FF2B5EF4-FFF2-40B4-BE49-F238E27FC236}">
                <a16:creationId xmlns:a16="http://schemas.microsoft.com/office/drawing/2014/main" id="{AB4CAF86-D605-4DA9-A3DB-E171FF551DA3}"/>
              </a:ext>
            </a:extLst>
          </p:cNvPr>
          <p:cNvSpPr txBox="1"/>
          <p:nvPr/>
        </p:nvSpPr>
        <p:spPr>
          <a:xfrm>
            <a:off x="719917" y="1590315"/>
            <a:ext cx="3648793" cy="378796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特征 </a:t>
            </a:r>
            <a:r>
              <a:rPr lang="en-US" altLang="zh-CN" dirty="0"/>
              <a:t>(F0)</a:t>
            </a:r>
            <a:r>
              <a:rPr lang="zh-CN" altLang="en-US" dirty="0"/>
              <a:t>表示分支</a:t>
            </a:r>
            <a:r>
              <a:rPr lang="zh-CN" altLang="en-US" dirty="0">
                <a:solidFill>
                  <a:srgbClr val="00B0F0"/>
                </a:solidFill>
              </a:rPr>
              <a:t>是否已经被访问过</a:t>
            </a:r>
            <a:r>
              <a:rPr lang="zh-CN" altLang="en-US" dirty="0"/>
              <a:t>，总结了探索的过去行为。</a:t>
            </a:r>
            <a:endParaRPr lang="en-US" altLang="zh-CN" dirty="0"/>
          </a:p>
          <a:p>
            <a:pPr marL="285750" indent="-285750">
              <a:lnSpc>
                <a:spcPct val="150000"/>
              </a:lnSpc>
              <a:buFont typeface="Wingdings" panose="05000000000000000000" pitchFamily="2" charset="2"/>
              <a:buChar char="l"/>
            </a:pPr>
            <a:r>
              <a:rPr lang="zh-CN" altLang="en-US" dirty="0"/>
              <a:t>特征</a:t>
            </a:r>
            <a:r>
              <a:rPr lang="en-US" altLang="zh-CN" dirty="0"/>
              <a:t>(F2)</a:t>
            </a:r>
            <a:r>
              <a:rPr lang="zh-CN" altLang="en-US" dirty="0"/>
              <a:t>到</a:t>
            </a:r>
            <a:r>
              <a:rPr lang="en-US" altLang="zh-CN" dirty="0"/>
              <a:t>(F5)</a:t>
            </a:r>
            <a:r>
              <a:rPr lang="zh-CN" altLang="en-US" dirty="0"/>
              <a:t>总结了程序控制流程中状态的重要性，以及</a:t>
            </a:r>
            <a:r>
              <a:rPr lang="zh-CN" altLang="en-US" dirty="0">
                <a:solidFill>
                  <a:srgbClr val="00B0F0"/>
                </a:solidFill>
              </a:rPr>
              <a:t>当前函数的特征</a:t>
            </a:r>
            <a:r>
              <a:rPr lang="zh-CN" altLang="en-US" dirty="0"/>
              <a:t>。</a:t>
            </a:r>
            <a:endParaRPr lang="en-US" altLang="zh-CN" dirty="0"/>
          </a:p>
          <a:p>
            <a:pPr marL="285750" indent="-285750">
              <a:lnSpc>
                <a:spcPct val="150000"/>
              </a:lnSpc>
              <a:buFont typeface="Wingdings" panose="05000000000000000000" pitchFamily="2" charset="2"/>
              <a:buChar char="l"/>
            </a:pPr>
            <a:r>
              <a:rPr lang="zh-CN" altLang="en-US" dirty="0"/>
              <a:t>特征</a:t>
            </a:r>
            <a:r>
              <a:rPr lang="en-US" altLang="zh-CN" dirty="0"/>
              <a:t>(F6)</a:t>
            </a:r>
            <a:r>
              <a:rPr lang="zh-CN" altLang="en-US" dirty="0"/>
              <a:t>和</a:t>
            </a:r>
            <a:r>
              <a:rPr lang="en-US" altLang="zh-CN" dirty="0"/>
              <a:t>(F7)</a:t>
            </a:r>
            <a:r>
              <a:rPr lang="zh-CN" altLang="en-US" dirty="0"/>
              <a:t>提供了关于</a:t>
            </a:r>
            <a:r>
              <a:rPr lang="en-US" altLang="zh-CN" dirty="0"/>
              <a:t>branch</a:t>
            </a:r>
            <a:r>
              <a:rPr lang="zh-CN" altLang="en-US" dirty="0"/>
              <a:t>中</a:t>
            </a:r>
            <a:r>
              <a:rPr lang="zh-CN" altLang="en-US" dirty="0">
                <a:solidFill>
                  <a:srgbClr val="00B0F0"/>
                </a:solidFill>
              </a:rPr>
              <a:t>控制流选择的上下文</a:t>
            </a:r>
            <a:r>
              <a:rPr lang="zh-CN" altLang="en-US" dirty="0"/>
              <a:t>。</a:t>
            </a:r>
            <a:endParaRPr lang="en-US" altLang="zh-CN" dirty="0"/>
          </a:p>
          <a:p>
            <a:pPr marL="285750" indent="-285750">
              <a:lnSpc>
                <a:spcPct val="150000"/>
              </a:lnSpc>
              <a:buFont typeface="Wingdings" panose="05000000000000000000" pitchFamily="2" charset="2"/>
              <a:buChar char="l"/>
            </a:pPr>
            <a:r>
              <a:rPr lang="zh-CN" altLang="en-US" dirty="0"/>
              <a:t>特征</a:t>
            </a:r>
            <a:r>
              <a:rPr lang="en-US" altLang="zh-CN" dirty="0"/>
              <a:t>(F8)</a:t>
            </a:r>
            <a:r>
              <a:rPr lang="zh-CN" altLang="en-US" dirty="0"/>
              <a:t>和</a:t>
            </a:r>
            <a:r>
              <a:rPr lang="en-US" altLang="zh-CN" dirty="0"/>
              <a:t>(F14)</a:t>
            </a:r>
            <a:r>
              <a:rPr lang="zh-CN" altLang="en-US" dirty="0"/>
              <a:t>表示分支的</a:t>
            </a:r>
            <a:r>
              <a:rPr lang="zh-CN" altLang="en-US" dirty="0">
                <a:solidFill>
                  <a:srgbClr val="00B0F0"/>
                </a:solidFill>
              </a:rPr>
              <a:t>未来和长期行为及其与环境的交互</a:t>
            </a:r>
            <a:r>
              <a:rPr lang="zh-CN" altLang="en-US" dirty="0"/>
              <a:t>。</a:t>
            </a:r>
          </a:p>
        </p:txBody>
      </p:sp>
      <p:sp>
        <p:nvSpPr>
          <p:cNvPr id="6" name="文本框 5">
            <a:extLst>
              <a:ext uri="{FF2B5EF4-FFF2-40B4-BE49-F238E27FC236}">
                <a16:creationId xmlns:a16="http://schemas.microsoft.com/office/drawing/2014/main" id="{BC04DDD6-A2FA-4E0C-CDC5-151A42CA15CA}"/>
              </a:ext>
            </a:extLst>
          </p:cNvPr>
          <p:cNvSpPr txBox="1"/>
          <p:nvPr/>
        </p:nvSpPr>
        <p:spPr>
          <a:xfrm>
            <a:off x="1217964" y="1134800"/>
            <a:ext cx="6098958" cy="369332"/>
          </a:xfrm>
          <a:prstGeom prst="rect">
            <a:avLst/>
          </a:prstGeom>
          <a:noFill/>
        </p:spPr>
        <p:txBody>
          <a:bodyPr wrap="square">
            <a:spAutoFit/>
          </a:bodyPr>
          <a:lstStyle/>
          <a:p>
            <a:r>
              <a:rPr lang="en-US" altLang="zh-CN" dirty="0">
                <a:solidFill>
                  <a:srgbClr val="FF0000"/>
                </a:solidFill>
              </a:rPr>
              <a:t>Feature Selection</a:t>
            </a:r>
            <a:endParaRPr lang="zh-CN" altLang="en-US" dirty="0">
              <a:solidFill>
                <a:srgbClr val="FF0000"/>
              </a:solidFill>
            </a:endParaRPr>
          </a:p>
        </p:txBody>
      </p:sp>
      <p:pic>
        <p:nvPicPr>
          <p:cNvPr id="14" name="图片 13">
            <a:extLst>
              <a:ext uri="{FF2B5EF4-FFF2-40B4-BE49-F238E27FC236}">
                <a16:creationId xmlns:a16="http://schemas.microsoft.com/office/drawing/2014/main" id="{C2688587-1B43-D147-C89A-7C6C07133543}"/>
              </a:ext>
            </a:extLst>
          </p:cNvPr>
          <p:cNvPicPr>
            <a:picLocks noChangeAspect="1"/>
          </p:cNvPicPr>
          <p:nvPr/>
        </p:nvPicPr>
        <p:blipFill>
          <a:blip r:embed="rId4"/>
          <a:stretch>
            <a:fillRect/>
          </a:stretch>
        </p:blipFill>
        <p:spPr>
          <a:xfrm>
            <a:off x="4442730" y="522085"/>
            <a:ext cx="7275794" cy="5793978"/>
          </a:xfrm>
          <a:prstGeom prst="rect">
            <a:avLst/>
          </a:prstGeom>
        </p:spPr>
      </p:pic>
    </p:spTree>
    <p:extLst>
      <p:ext uri="{BB962C8B-B14F-4D97-AF65-F5344CB8AC3E}">
        <p14:creationId xmlns:p14="http://schemas.microsoft.com/office/powerpoint/2010/main" val="4153076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007807"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Pattern Learning</a:t>
            </a:r>
            <a:endParaRPr lang="zh-CN" altLang="en-US" sz="2400" b="1" dirty="0">
              <a:solidFill>
                <a:srgbClr val="244C89"/>
              </a:solidFill>
              <a:cs typeface="Arial" panose="020B0604020202020204" pitchFamily="34" charset="0"/>
            </a:endParaRPr>
          </a:p>
        </p:txBody>
      </p:sp>
      <p:sp>
        <p:nvSpPr>
          <p:cNvPr id="10" name="文本框 9">
            <a:extLst>
              <a:ext uri="{FF2B5EF4-FFF2-40B4-BE49-F238E27FC236}">
                <a16:creationId xmlns:a16="http://schemas.microsoft.com/office/drawing/2014/main" id="{AB4CAF86-D605-4DA9-A3DB-E171FF551DA3}"/>
              </a:ext>
            </a:extLst>
          </p:cNvPr>
          <p:cNvSpPr txBox="1"/>
          <p:nvPr/>
        </p:nvSpPr>
        <p:spPr>
          <a:xfrm>
            <a:off x="804873" y="2940728"/>
            <a:ext cx="10582254" cy="1121846"/>
          </a:xfrm>
          <a:prstGeom prst="rect">
            <a:avLst/>
          </a:prstGeom>
          <a:noFill/>
        </p:spPr>
        <p:txBody>
          <a:bodyPr wrap="square">
            <a:spAutoFit/>
          </a:bodyPr>
          <a:lstStyle/>
          <a:p>
            <a:pPr>
              <a:lnSpc>
                <a:spcPct val="200000"/>
              </a:lnSpc>
            </a:pPr>
            <a:r>
              <a:rPr lang="zh-CN" altLang="en-US" dirty="0"/>
              <a:t> 这个窗口大小的选择是由准确性和性能原因驱动的，探索次数随着窗口大小的增大而稳步增加，并且由于我们观察到窗口大小为</a:t>
            </a:r>
            <a:r>
              <a:rPr lang="en-US" altLang="zh-CN" dirty="0"/>
              <a:t>2</a:t>
            </a:r>
            <a:r>
              <a:rPr lang="zh-CN" altLang="en-US" dirty="0"/>
              <a:t>时模型的精度达到峰值，因此我们决定在接下来的实验中使用</a:t>
            </a:r>
            <a:r>
              <a:rPr lang="en-US" altLang="zh-CN" dirty="0">
                <a:solidFill>
                  <a:srgbClr val="4E81C0"/>
                </a:solidFill>
              </a:rPr>
              <a:t>MAX_WSIZE</a:t>
            </a:r>
            <a:r>
              <a:rPr lang="zh-CN" altLang="en-US" dirty="0">
                <a:solidFill>
                  <a:srgbClr val="4E81C0"/>
                </a:solidFill>
              </a:rPr>
              <a:t>为</a:t>
            </a:r>
            <a:r>
              <a:rPr lang="en-US" altLang="zh-CN" dirty="0">
                <a:solidFill>
                  <a:srgbClr val="4E81C0"/>
                </a:solidFill>
              </a:rPr>
              <a:t>2</a:t>
            </a:r>
            <a:r>
              <a:rPr lang="zh-CN" altLang="en-US" dirty="0"/>
              <a:t>。</a:t>
            </a:r>
          </a:p>
        </p:txBody>
      </p:sp>
      <p:sp>
        <p:nvSpPr>
          <p:cNvPr id="6" name="文本框 5">
            <a:extLst>
              <a:ext uri="{FF2B5EF4-FFF2-40B4-BE49-F238E27FC236}">
                <a16:creationId xmlns:a16="http://schemas.microsoft.com/office/drawing/2014/main" id="{BC04DDD6-A2FA-4E0C-CDC5-151A42CA15CA}"/>
              </a:ext>
            </a:extLst>
          </p:cNvPr>
          <p:cNvSpPr txBox="1"/>
          <p:nvPr/>
        </p:nvSpPr>
        <p:spPr>
          <a:xfrm>
            <a:off x="1217964" y="1134800"/>
            <a:ext cx="6098958" cy="369332"/>
          </a:xfrm>
          <a:prstGeom prst="rect">
            <a:avLst/>
          </a:prstGeom>
          <a:noFill/>
        </p:spPr>
        <p:txBody>
          <a:bodyPr wrap="square">
            <a:spAutoFit/>
          </a:bodyPr>
          <a:lstStyle/>
          <a:p>
            <a:r>
              <a:rPr lang="en-US" altLang="zh-CN" dirty="0">
                <a:solidFill>
                  <a:srgbClr val="FF0000"/>
                </a:solidFill>
              </a:rPr>
              <a:t>Feature Selection</a:t>
            </a:r>
            <a:endParaRPr lang="zh-CN" altLang="en-US" dirty="0">
              <a:solidFill>
                <a:srgbClr val="FF0000"/>
              </a:solidFill>
            </a:endParaRPr>
          </a:p>
        </p:txBody>
      </p:sp>
      <p:pic>
        <p:nvPicPr>
          <p:cNvPr id="7" name="图片 6">
            <a:extLst>
              <a:ext uri="{FF2B5EF4-FFF2-40B4-BE49-F238E27FC236}">
                <a16:creationId xmlns:a16="http://schemas.microsoft.com/office/drawing/2014/main" id="{A0654250-9457-BD73-B587-BC502B5E7414}"/>
              </a:ext>
            </a:extLst>
          </p:cNvPr>
          <p:cNvPicPr>
            <a:picLocks noChangeAspect="1"/>
          </p:cNvPicPr>
          <p:nvPr/>
        </p:nvPicPr>
        <p:blipFill>
          <a:blip r:embed="rId4"/>
          <a:stretch>
            <a:fillRect/>
          </a:stretch>
        </p:blipFill>
        <p:spPr>
          <a:xfrm>
            <a:off x="7070993" y="1733642"/>
            <a:ext cx="1790476" cy="295238"/>
          </a:xfrm>
          <a:prstGeom prst="rect">
            <a:avLst/>
          </a:prstGeom>
        </p:spPr>
      </p:pic>
      <p:pic>
        <p:nvPicPr>
          <p:cNvPr id="11" name="图片 10">
            <a:extLst>
              <a:ext uri="{FF2B5EF4-FFF2-40B4-BE49-F238E27FC236}">
                <a16:creationId xmlns:a16="http://schemas.microsoft.com/office/drawing/2014/main" id="{6A375DF6-EAB0-A55F-0E61-C5AD9791CDBF}"/>
              </a:ext>
            </a:extLst>
          </p:cNvPr>
          <p:cNvPicPr>
            <a:picLocks noChangeAspect="1"/>
          </p:cNvPicPr>
          <p:nvPr/>
        </p:nvPicPr>
        <p:blipFill>
          <a:blip r:embed="rId5"/>
          <a:stretch>
            <a:fillRect/>
          </a:stretch>
        </p:blipFill>
        <p:spPr>
          <a:xfrm>
            <a:off x="7070993" y="2097678"/>
            <a:ext cx="3152381" cy="266667"/>
          </a:xfrm>
          <a:prstGeom prst="rect">
            <a:avLst/>
          </a:prstGeom>
        </p:spPr>
      </p:pic>
      <p:pic>
        <p:nvPicPr>
          <p:cNvPr id="13" name="图片 12">
            <a:extLst>
              <a:ext uri="{FF2B5EF4-FFF2-40B4-BE49-F238E27FC236}">
                <a16:creationId xmlns:a16="http://schemas.microsoft.com/office/drawing/2014/main" id="{E1848B1E-4312-8FBE-25BC-4198C55F370E}"/>
              </a:ext>
            </a:extLst>
          </p:cNvPr>
          <p:cNvPicPr>
            <a:picLocks noChangeAspect="1"/>
          </p:cNvPicPr>
          <p:nvPr/>
        </p:nvPicPr>
        <p:blipFill>
          <a:blip r:embed="rId6"/>
          <a:stretch>
            <a:fillRect/>
          </a:stretch>
        </p:blipFill>
        <p:spPr>
          <a:xfrm>
            <a:off x="7070993" y="2431455"/>
            <a:ext cx="2533333" cy="266667"/>
          </a:xfrm>
          <a:prstGeom prst="rect">
            <a:avLst/>
          </a:prstGeom>
        </p:spPr>
      </p:pic>
      <p:pic>
        <p:nvPicPr>
          <p:cNvPr id="5" name="图片 4">
            <a:extLst>
              <a:ext uri="{FF2B5EF4-FFF2-40B4-BE49-F238E27FC236}">
                <a16:creationId xmlns:a16="http://schemas.microsoft.com/office/drawing/2014/main" id="{851C2465-6049-517E-8493-26EF0DE4C0C7}"/>
              </a:ext>
            </a:extLst>
          </p:cNvPr>
          <p:cNvPicPr>
            <a:picLocks noChangeAspect="1"/>
          </p:cNvPicPr>
          <p:nvPr/>
        </p:nvPicPr>
        <p:blipFill>
          <a:blip r:embed="rId7"/>
          <a:stretch>
            <a:fillRect/>
          </a:stretch>
        </p:blipFill>
        <p:spPr>
          <a:xfrm>
            <a:off x="1217964" y="1523559"/>
            <a:ext cx="4782299" cy="1568426"/>
          </a:xfrm>
          <a:prstGeom prst="rect">
            <a:avLst/>
          </a:prstGeom>
        </p:spPr>
      </p:pic>
      <p:pic>
        <p:nvPicPr>
          <p:cNvPr id="8" name="图片 7">
            <a:extLst>
              <a:ext uri="{FF2B5EF4-FFF2-40B4-BE49-F238E27FC236}">
                <a16:creationId xmlns:a16="http://schemas.microsoft.com/office/drawing/2014/main" id="{F6D67789-4468-EECC-7FCB-8530982A06D5}"/>
              </a:ext>
            </a:extLst>
          </p:cNvPr>
          <p:cNvPicPr>
            <a:picLocks noChangeAspect="1"/>
          </p:cNvPicPr>
          <p:nvPr/>
        </p:nvPicPr>
        <p:blipFill>
          <a:blip r:embed="rId8"/>
          <a:stretch>
            <a:fillRect/>
          </a:stretch>
        </p:blipFill>
        <p:spPr>
          <a:xfrm>
            <a:off x="1924500" y="4062574"/>
            <a:ext cx="7952381" cy="2190476"/>
          </a:xfrm>
          <a:prstGeom prst="rect">
            <a:avLst/>
          </a:prstGeom>
        </p:spPr>
      </p:pic>
    </p:spTree>
    <p:extLst>
      <p:ext uri="{BB962C8B-B14F-4D97-AF65-F5344CB8AC3E}">
        <p14:creationId xmlns:p14="http://schemas.microsoft.com/office/powerpoint/2010/main" val="2788198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007807"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Pattern Learning</a:t>
            </a:r>
            <a:endParaRPr lang="zh-CN" altLang="en-US" sz="2400" b="1" dirty="0">
              <a:solidFill>
                <a:srgbClr val="244C89"/>
              </a:solidFill>
              <a:cs typeface="Arial" panose="020B0604020202020204" pitchFamily="34" charset="0"/>
            </a:endParaRPr>
          </a:p>
        </p:txBody>
      </p:sp>
      <p:sp>
        <p:nvSpPr>
          <p:cNvPr id="10" name="文本框 9">
            <a:extLst>
              <a:ext uri="{FF2B5EF4-FFF2-40B4-BE49-F238E27FC236}">
                <a16:creationId xmlns:a16="http://schemas.microsoft.com/office/drawing/2014/main" id="{AB4CAF86-D605-4DA9-A3DB-E171FF551DA3}"/>
              </a:ext>
            </a:extLst>
          </p:cNvPr>
          <p:cNvSpPr txBox="1"/>
          <p:nvPr/>
        </p:nvSpPr>
        <p:spPr>
          <a:xfrm>
            <a:off x="804873" y="2940728"/>
            <a:ext cx="10582254" cy="567848"/>
          </a:xfrm>
          <a:prstGeom prst="rect">
            <a:avLst/>
          </a:prstGeom>
          <a:noFill/>
        </p:spPr>
        <p:txBody>
          <a:bodyPr wrap="square">
            <a:spAutoFit/>
          </a:bodyPr>
          <a:lstStyle/>
          <a:p>
            <a:pPr>
              <a:lnSpc>
                <a:spcPct val="200000"/>
              </a:lnSpc>
            </a:pPr>
            <a:r>
              <a:rPr lang="zh-CN" altLang="en-US" dirty="0"/>
              <a:t>   </a:t>
            </a:r>
            <a:r>
              <a:rPr lang="zh-CN" altLang="en-US" dirty="0">
                <a:solidFill>
                  <a:srgbClr val="4E81C0"/>
                </a:solidFill>
              </a:rPr>
              <a:t>特征提取策略</a:t>
            </a:r>
            <a:r>
              <a:rPr lang="zh-CN" altLang="en-US" dirty="0"/>
              <a:t>利用执行历史和前向移动的窗口向</a:t>
            </a:r>
            <a:r>
              <a:rPr lang="en-US" altLang="zh-CN" dirty="0"/>
              <a:t>branching({3}</a:t>
            </a:r>
            <a:r>
              <a:rPr lang="zh-CN" altLang="en-US" dirty="0"/>
              <a:t>和</a:t>
            </a:r>
            <a:r>
              <a:rPr lang="en-US" altLang="zh-CN" dirty="0"/>
              <a:t>{6})</a:t>
            </a:r>
            <a:r>
              <a:rPr lang="zh-CN" altLang="en-US" dirty="0"/>
              <a:t>状态注入上下文。</a:t>
            </a:r>
          </a:p>
        </p:txBody>
      </p:sp>
      <p:sp>
        <p:nvSpPr>
          <p:cNvPr id="6" name="文本框 5">
            <a:extLst>
              <a:ext uri="{FF2B5EF4-FFF2-40B4-BE49-F238E27FC236}">
                <a16:creationId xmlns:a16="http://schemas.microsoft.com/office/drawing/2014/main" id="{BC04DDD6-A2FA-4E0C-CDC5-151A42CA15CA}"/>
              </a:ext>
            </a:extLst>
          </p:cNvPr>
          <p:cNvSpPr txBox="1"/>
          <p:nvPr/>
        </p:nvSpPr>
        <p:spPr>
          <a:xfrm>
            <a:off x="1217964" y="1134800"/>
            <a:ext cx="6098958" cy="369332"/>
          </a:xfrm>
          <a:prstGeom prst="rect">
            <a:avLst/>
          </a:prstGeom>
          <a:noFill/>
        </p:spPr>
        <p:txBody>
          <a:bodyPr wrap="square">
            <a:spAutoFit/>
          </a:bodyPr>
          <a:lstStyle/>
          <a:p>
            <a:r>
              <a:rPr lang="en-US" altLang="zh-CN" dirty="0">
                <a:solidFill>
                  <a:srgbClr val="FF0000"/>
                </a:solidFill>
              </a:rPr>
              <a:t>Feature Selection</a:t>
            </a:r>
            <a:endParaRPr lang="zh-CN" altLang="en-US" dirty="0">
              <a:solidFill>
                <a:srgbClr val="FF0000"/>
              </a:solidFill>
            </a:endParaRPr>
          </a:p>
        </p:txBody>
      </p:sp>
      <p:pic>
        <p:nvPicPr>
          <p:cNvPr id="7" name="图片 6">
            <a:extLst>
              <a:ext uri="{FF2B5EF4-FFF2-40B4-BE49-F238E27FC236}">
                <a16:creationId xmlns:a16="http://schemas.microsoft.com/office/drawing/2014/main" id="{A0654250-9457-BD73-B587-BC502B5E7414}"/>
              </a:ext>
            </a:extLst>
          </p:cNvPr>
          <p:cNvPicPr>
            <a:picLocks noChangeAspect="1"/>
          </p:cNvPicPr>
          <p:nvPr/>
        </p:nvPicPr>
        <p:blipFill>
          <a:blip r:embed="rId4"/>
          <a:stretch>
            <a:fillRect/>
          </a:stretch>
        </p:blipFill>
        <p:spPr>
          <a:xfrm>
            <a:off x="7070993" y="1733642"/>
            <a:ext cx="1790476" cy="295238"/>
          </a:xfrm>
          <a:prstGeom prst="rect">
            <a:avLst/>
          </a:prstGeom>
        </p:spPr>
      </p:pic>
      <p:pic>
        <p:nvPicPr>
          <p:cNvPr id="11" name="图片 10">
            <a:extLst>
              <a:ext uri="{FF2B5EF4-FFF2-40B4-BE49-F238E27FC236}">
                <a16:creationId xmlns:a16="http://schemas.microsoft.com/office/drawing/2014/main" id="{6A375DF6-EAB0-A55F-0E61-C5AD9791CDBF}"/>
              </a:ext>
            </a:extLst>
          </p:cNvPr>
          <p:cNvPicPr>
            <a:picLocks noChangeAspect="1"/>
          </p:cNvPicPr>
          <p:nvPr/>
        </p:nvPicPr>
        <p:blipFill>
          <a:blip r:embed="rId5"/>
          <a:stretch>
            <a:fillRect/>
          </a:stretch>
        </p:blipFill>
        <p:spPr>
          <a:xfrm>
            <a:off x="7070993" y="2097678"/>
            <a:ext cx="3152381" cy="266667"/>
          </a:xfrm>
          <a:prstGeom prst="rect">
            <a:avLst/>
          </a:prstGeom>
        </p:spPr>
      </p:pic>
      <p:pic>
        <p:nvPicPr>
          <p:cNvPr id="13" name="图片 12">
            <a:extLst>
              <a:ext uri="{FF2B5EF4-FFF2-40B4-BE49-F238E27FC236}">
                <a16:creationId xmlns:a16="http://schemas.microsoft.com/office/drawing/2014/main" id="{E1848B1E-4312-8FBE-25BC-4198C55F370E}"/>
              </a:ext>
            </a:extLst>
          </p:cNvPr>
          <p:cNvPicPr>
            <a:picLocks noChangeAspect="1"/>
          </p:cNvPicPr>
          <p:nvPr/>
        </p:nvPicPr>
        <p:blipFill>
          <a:blip r:embed="rId6"/>
          <a:stretch>
            <a:fillRect/>
          </a:stretch>
        </p:blipFill>
        <p:spPr>
          <a:xfrm>
            <a:off x="7070993" y="2431455"/>
            <a:ext cx="2533333" cy="266667"/>
          </a:xfrm>
          <a:prstGeom prst="rect">
            <a:avLst/>
          </a:prstGeom>
        </p:spPr>
      </p:pic>
      <p:pic>
        <p:nvPicPr>
          <p:cNvPr id="5" name="图片 4">
            <a:extLst>
              <a:ext uri="{FF2B5EF4-FFF2-40B4-BE49-F238E27FC236}">
                <a16:creationId xmlns:a16="http://schemas.microsoft.com/office/drawing/2014/main" id="{851C2465-6049-517E-8493-26EF0DE4C0C7}"/>
              </a:ext>
            </a:extLst>
          </p:cNvPr>
          <p:cNvPicPr>
            <a:picLocks noChangeAspect="1"/>
          </p:cNvPicPr>
          <p:nvPr/>
        </p:nvPicPr>
        <p:blipFill>
          <a:blip r:embed="rId7"/>
          <a:stretch>
            <a:fillRect/>
          </a:stretch>
        </p:blipFill>
        <p:spPr>
          <a:xfrm>
            <a:off x="1217964" y="1523559"/>
            <a:ext cx="4782299" cy="1568426"/>
          </a:xfrm>
          <a:prstGeom prst="rect">
            <a:avLst/>
          </a:prstGeom>
        </p:spPr>
      </p:pic>
      <p:sp>
        <p:nvSpPr>
          <p:cNvPr id="9" name="文本框 8">
            <a:extLst>
              <a:ext uri="{FF2B5EF4-FFF2-40B4-BE49-F238E27FC236}">
                <a16:creationId xmlns:a16="http://schemas.microsoft.com/office/drawing/2014/main" id="{BBD63556-685E-407A-EEA8-6F747B5E4A13}"/>
              </a:ext>
            </a:extLst>
          </p:cNvPr>
          <p:cNvSpPr txBox="1"/>
          <p:nvPr/>
        </p:nvSpPr>
        <p:spPr>
          <a:xfrm>
            <a:off x="972034" y="3609970"/>
            <a:ext cx="10415093" cy="2229841"/>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dirty="0"/>
              <a:t>假设MAX_WSIZE为2。在达到状态{2}后，</a:t>
            </a:r>
            <a:r>
              <a:rPr lang="zh-CN" altLang="en-US" dirty="0">
                <a:solidFill>
                  <a:srgbClr val="4E81C0"/>
                </a:solidFill>
              </a:rPr>
              <a:t>暂停符号执行</a:t>
            </a:r>
            <a:r>
              <a:rPr lang="zh-CN" altLang="en-US" dirty="0"/>
              <a:t>，并为状态{3}和{6}创建两个新的训练数据点。</a:t>
            </a:r>
            <a:endParaRPr lang="en-US" altLang="zh-CN" dirty="0"/>
          </a:p>
          <a:p>
            <a:pPr marL="285750" indent="-285750">
              <a:lnSpc>
                <a:spcPct val="200000"/>
              </a:lnSpc>
              <a:buFont typeface="Wingdings" panose="05000000000000000000" pitchFamily="2" charset="2"/>
              <a:buChar char="l"/>
            </a:pPr>
            <a:r>
              <a:rPr lang="zh-CN" altLang="en-US" dirty="0"/>
              <a:t>新的数据点被</a:t>
            </a:r>
            <a:r>
              <a:rPr lang="zh-CN" altLang="en-US" dirty="0">
                <a:solidFill>
                  <a:srgbClr val="4E81C0"/>
                </a:solidFill>
              </a:rPr>
              <a:t>标记为</a:t>
            </a:r>
            <a:r>
              <a:rPr lang="en-US" altLang="zh-CN" dirty="0">
                <a:solidFill>
                  <a:srgbClr val="4E81C0"/>
                </a:solidFill>
              </a:rPr>
              <a:t>NON-TAKEN</a:t>
            </a:r>
            <a:r>
              <a:rPr lang="zh-CN" altLang="en-US" dirty="0">
                <a:solidFill>
                  <a:srgbClr val="4E81C0"/>
                </a:solidFill>
              </a:rPr>
              <a:t>或</a:t>
            </a:r>
            <a:r>
              <a:rPr lang="en-US" altLang="zh-CN" dirty="0">
                <a:solidFill>
                  <a:srgbClr val="4E81C0"/>
                </a:solidFill>
              </a:rPr>
              <a:t>TAKEN (F1)</a:t>
            </a:r>
            <a:r>
              <a:rPr lang="zh-CN" altLang="en-US" dirty="0">
                <a:solidFill>
                  <a:srgbClr val="4E81C0"/>
                </a:solidFill>
              </a:rPr>
              <a:t>，</a:t>
            </a:r>
            <a:r>
              <a:rPr lang="zh-CN" altLang="en-US" dirty="0"/>
              <a:t>以反映实际执行的路径，并加载了状态的内部信息。</a:t>
            </a:r>
            <a:endParaRPr lang="en-US" altLang="zh-CN" dirty="0"/>
          </a:p>
          <a:p>
            <a:pPr marL="285750" indent="-285750">
              <a:lnSpc>
                <a:spcPct val="200000"/>
              </a:lnSpc>
              <a:buFont typeface="Wingdings" panose="05000000000000000000" pitchFamily="2" charset="2"/>
              <a:buChar char="l"/>
            </a:pPr>
            <a:r>
              <a:rPr lang="zh-CN" altLang="en-US" dirty="0"/>
              <a:t>然后，我们用来自</a:t>
            </a:r>
            <a:r>
              <a:rPr lang="zh-CN" altLang="en-US" dirty="0">
                <a:solidFill>
                  <a:srgbClr val="4E81C0"/>
                </a:solidFill>
              </a:rPr>
              <a:t>相同的过去执行状态</a:t>
            </a:r>
            <a:r>
              <a:rPr lang="en-US" altLang="zh-CN" dirty="0">
                <a:solidFill>
                  <a:srgbClr val="4E81C0"/>
                </a:solidFill>
              </a:rPr>
              <a:t>{0,1}</a:t>
            </a:r>
            <a:r>
              <a:rPr lang="zh-CN" altLang="en-US" dirty="0">
                <a:solidFill>
                  <a:srgbClr val="4E81C0"/>
                </a:solidFill>
              </a:rPr>
              <a:t>和父状态</a:t>
            </a:r>
            <a:r>
              <a:rPr lang="en-US" altLang="zh-CN" dirty="0">
                <a:solidFill>
                  <a:srgbClr val="4E81C0"/>
                </a:solidFill>
              </a:rPr>
              <a:t>{2}</a:t>
            </a:r>
            <a:r>
              <a:rPr lang="zh-CN" altLang="en-US" dirty="0">
                <a:solidFill>
                  <a:srgbClr val="4E81C0"/>
                </a:solidFill>
              </a:rPr>
              <a:t>的历史信息</a:t>
            </a:r>
            <a:r>
              <a:rPr lang="zh-CN" altLang="en-US" dirty="0"/>
              <a:t>来丰富这两个数据点。</a:t>
            </a:r>
            <a:endParaRPr lang="en-US" altLang="zh-CN" dirty="0"/>
          </a:p>
          <a:p>
            <a:pPr marL="285750" indent="-285750">
              <a:lnSpc>
                <a:spcPct val="200000"/>
              </a:lnSpc>
              <a:buFont typeface="Wingdings" panose="05000000000000000000" pitchFamily="2" charset="2"/>
              <a:buChar char="l"/>
            </a:pPr>
            <a:r>
              <a:rPr lang="zh-CN" altLang="en-US" dirty="0"/>
              <a:t>最后，</a:t>
            </a:r>
            <a:r>
              <a:rPr lang="zh-CN" altLang="en-US" dirty="0">
                <a:solidFill>
                  <a:srgbClr val="4E81C0"/>
                </a:solidFill>
              </a:rPr>
              <a:t>重新启动符号执行</a:t>
            </a:r>
            <a:r>
              <a:rPr lang="zh-CN" altLang="en-US" dirty="0"/>
              <a:t>，用窗口</a:t>
            </a:r>
            <a:r>
              <a:rPr lang="en-US" altLang="zh-CN" dirty="0"/>
              <a:t>{4,5}</a:t>
            </a:r>
            <a:r>
              <a:rPr lang="zh-CN" altLang="en-US" dirty="0"/>
              <a:t>的前向信息充实状态</a:t>
            </a:r>
            <a:r>
              <a:rPr lang="en-US" altLang="zh-CN" dirty="0"/>
              <a:t>{3}</a:t>
            </a:r>
            <a:r>
              <a:rPr lang="zh-CN" altLang="en-US" dirty="0"/>
              <a:t>，用窗口</a:t>
            </a:r>
            <a:r>
              <a:rPr lang="en-US" altLang="zh-CN" dirty="0"/>
              <a:t>{7}</a:t>
            </a:r>
            <a:r>
              <a:rPr lang="zh-CN" altLang="en-US" dirty="0"/>
              <a:t>的前向信息充实状态</a:t>
            </a:r>
            <a:r>
              <a:rPr lang="en-US" altLang="zh-CN" dirty="0"/>
              <a:t>{6}</a:t>
            </a:r>
            <a:r>
              <a:rPr lang="zh-CN" altLang="en-US" dirty="0"/>
              <a:t>。</a:t>
            </a:r>
          </a:p>
        </p:txBody>
      </p:sp>
    </p:spTree>
    <p:extLst>
      <p:ext uri="{BB962C8B-B14F-4D97-AF65-F5344CB8AC3E}">
        <p14:creationId xmlns:p14="http://schemas.microsoft.com/office/powerpoint/2010/main" val="7408185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83014" y="3044279"/>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Author Team</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007807"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Pattern Learning</a:t>
            </a:r>
            <a:endParaRPr lang="zh-CN" altLang="en-US" sz="2400" b="1" dirty="0">
              <a:solidFill>
                <a:srgbClr val="244C89"/>
              </a:solidFill>
              <a:cs typeface="Arial" panose="020B0604020202020204" pitchFamily="34" charset="0"/>
            </a:endParaRPr>
          </a:p>
        </p:txBody>
      </p:sp>
      <p:sp>
        <p:nvSpPr>
          <p:cNvPr id="10" name="文本框 9">
            <a:extLst>
              <a:ext uri="{FF2B5EF4-FFF2-40B4-BE49-F238E27FC236}">
                <a16:creationId xmlns:a16="http://schemas.microsoft.com/office/drawing/2014/main" id="{AB4CAF86-D605-4DA9-A3DB-E171FF551DA3}"/>
              </a:ext>
            </a:extLst>
          </p:cNvPr>
          <p:cNvSpPr txBox="1"/>
          <p:nvPr/>
        </p:nvSpPr>
        <p:spPr>
          <a:xfrm>
            <a:off x="896573" y="1504132"/>
            <a:ext cx="10582254" cy="879472"/>
          </a:xfrm>
          <a:prstGeom prst="rect">
            <a:avLst/>
          </a:prstGeom>
          <a:noFill/>
        </p:spPr>
        <p:txBody>
          <a:bodyPr wrap="square">
            <a:spAutoFit/>
          </a:bodyPr>
          <a:lstStyle/>
          <a:p>
            <a:pPr>
              <a:lnSpc>
                <a:spcPct val="150000"/>
              </a:lnSpc>
            </a:pPr>
            <a:r>
              <a:rPr lang="zh-CN" altLang="en-US" dirty="0"/>
              <a:t> 计算机不能直接对自然语言、单词和复杂的数据结构进行推理，本节描述用于方便地表示所有特征的非明显假设和转化，特征集包含两种主要类型的复杂数据：</a:t>
            </a:r>
            <a:r>
              <a:rPr lang="en-US" altLang="zh-CN" dirty="0">
                <a:solidFill>
                  <a:srgbClr val="4E81C0"/>
                </a:solidFill>
              </a:rPr>
              <a:t>communities</a:t>
            </a:r>
            <a:r>
              <a:rPr lang="zh-CN" altLang="en-US" dirty="0"/>
              <a:t>和</a:t>
            </a:r>
            <a:r>
              <a:rPr lang="en-US" altLang="zh-CN" dirty="0" err="1">
                <a:solidFill>
                  <a:srgbClr val="4E81C0"/>
                </a:solidFill>
              </a:rPr>
              <a:t>syscalls</a:t>
            </a:r>
            <a:r>
              <a:rPr lang="zh-CN" altLang="en-US" dirty="0">
                <a:solidFill>
                  <a:srgbClr val="4E81C0"/>
                </a:solidFill>
              </a:rPr>
              <a:t>。</a:t>
            </a:r>
          </a:p>
        </p:txBody>
      </p:sp>
      <p:sp>
        <p:nvSpPr>
          <p:cNvPr id="6" name="文本框 5">
            <a:extLst>
              <a:ext uri="{FF2B5EF4-FFF2-40B4-BE49-F238E27FC236}">
                <a16:creationId xmlns:a16="http://schemas.microsoft.com/office/drawing/2014/main" id="{BC04DDD6-A2FA-4E0C-CDC5-151A42CA15CA}"/>
              </a:ext>
            </a:extLst>
          </p:cNvPr>
          <p:cNvSpPr txBox="1"/>
          <p:nvPr/>
        </p:nvSpPr>
        <p:spPr>
          <a:xfrm>
            <a:off x="1217964" y="1134800"/>
            <a:ext cx="6098958" cy="369332"/>
          </a:xfrm>
          <a:prstGeom prst="rect">
            <a:avLst/>
          </a:prstGeom>
          <a:noFill/>
        </p:spPr>
        <p:txBody>
          <a:bodyPr wrap="square">
            <a:spAutoFit/>
          </a:bodyPr>
          <a:lstStyle/>
          <a:p>
            <a:r>
              <a:rPr lang="en-US" altLang="zh-CN" dirty="0">
                <a:solidFill>
                  <a:srgbClr val="FF0000"/>
                </a:solidFill>
              </a:rPr>
              <a:t>Feature Preparation</a:t>
            </a:r>
            <a:endParaRPr lang="zh-CN" altLang="en-US" dirty="0">
              <a:solidFill>
                <a:srgbClr val="FF0000"/>
              </a:solidFill>
            </a:endParaRPr>
          </a:p>
        </p:txBody>
      </p:sp>
      <p:pic>
        <p:nvPicPr>
          <p:cNvPr id="8" name="图片 7">
            <a:extLst>
              <a:ext uri="{FF2B5EF4-FFF2-40B4-BE49-F238E27FC236}">
                <a16:creationId xmlns:a16="http://schemas.microsoft.com/office/drawing/2014/main" id="{67AD2B11-2A0D-1408-7B5D-9EACF38A7D6E}"/>
              </a:ext>
            </a:extLst>
          </p:cNvPr>
          <p:cNvPicPr>
            <a:picLocks noChangeAspect="1"/>
          </p:cNvPicPr>
          <p:nvPr/>
        </p:nvPicPr>
        <p:blipFill>
          <a:blip r:embed="rId4"/>
          <a:stretch>
            <a:fillRect/>
          </a:stretch>
        </p:blipFill>
        <p:spPr>
          <a:xfrm>
            <a:off x="2883806" y="2495372"/>
            <a:ext cx="5914286" cy="3468361"/>
          </a:xfrm>
          <a:prstGeom prst="rect">
            <a:avLst/>
          </a:prstGeom>
        </p:spPr>
      </p:pic>
    </p:spTree>
    <p:extLst>
      <p:ext uri="{BB962C8B-B14F-4D97-AF65-F5344CB8AC3E}">
        <p14:creationId xmlns:p14="http://schemas.microsoft.com/office/powerpoint/2010/main" val="3951053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007807"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Pattern Learning</a:t>
            </a:r>
            <a:endParaRPr lang="zh-CN" altLang="en-US" sz="2400" b="1" dirty="0">
              <a:solidFill>
                <a:srgbClr val="244C89"/>
              </a:solidFill>
              <a:cs typeface="Arial" panose="020B0604020202020204" pitchFamily="34" charset="0"/>
            </a:endParaRPr>
          </a:p>
        </p:txBody>
      </p:sp>
      <p:sp>
        <p:nvSpPr>
          <p:cNvPr id="6" name="文本框 5">
            <a:extLst>
              <a:ext uri="{FF2B5EF4-FFF2-40B4-BE49-F238E27FC236}">
                <a16:creationId xmlns:a16="http://schemas.microsoft.com/office/drawing/2014/main" id="{BC04DDD6-A2FA-4E0C-CDC5-151A42CA15CA}"/>
              </a:ext>
            </a:extLst>
          </p:cNvPr>
          <p:cNvSpPr txBox="1"/>
          <p:nvPr/>
        </p:nvSpPr>
        <p:spPr>
          <a:xfrm>
            <a:off x="1217964" y="1134800"/>
            <a:ext cx="6098958" cy="369332"/>
          </a:xfrm>
          <a:prstGeom prst="rect">
            <a:avLst/>
          </a:prstGeom>
          <a:noFill/>
        </p:spPr>
        <p:txBody>
          <a:bodyPr wrap="square">
            <a:spAutoFit/>
          </a:bodyPr>
          <a:lstStyle/>
          <a:p>
            <a:r>
              <a:rPr lang="en-US" altLang="zh-CN" dirty="0">
                <a:solidFill>
                  <a:srgbClr val="FF0000"/>
                </a:solidFill>
              </a:rPr>
              <a:t>Feature Preparation</a:t>
            </a:r>
            <a:endParaRPr lang="zh-CN" altLang="en-US" dirty="0">
              <a:solidFill>
                <a:srgbClr val="FF0000"/>
              </a:solidFill>
            </a:endParaRPr>
          </a:p>
        </p:txBody>
      </p:sp>
      <p:pic>
        <p:nvPicPr>
          <p:cNvPr id="8" name="图片 7">
            <a:extLst>
              <a:ext uri="{FF2B5EF4-FFF2-40B4-BE49-F238E27FC236}">
                <a16:creationId xmlns:a16="http://schemas.microsoft.com/office/drawing/2014/main" id="{67AD2B11-2A0D-1408-7B5D-9EACF38A7D6E}"/>
              </a:ext>
            </a:extLst>
          </p:cNvPr>
          <p:cNvPicPr>
            <a:picLocks noChangeAspect="1"/>
          </p:cNvPicPr>
          <p:nvPr/>
        </p:nvPicPr>
        <p:blipFill>
          <a:blip r:embed="rId4"/>
          <a:stretch>
            <a:fillRect/>
          </a:stretch>
        </p:blipFill>
        <p:spPr>
          <a:xfrm>
            <a:off x="3138857" y="1144688"/>
            <a:ext cx="5914286" cy="3468361"/>
          </a:xfrm>
          <a:prstGeom prst="rect">
            <a:avLst/>
          </a:prstGeom>
        </p:spPr>
      </p:pic>
      <p:sp>
        <p:nvSpPr>
          <p:cNvPr id="7" name="文本框 6">
            <a:extLst>
              <a:ext uri="{FF2B5EF4-FFF2-40B4-BE49-F238E27FC236}">
                <a16:creationId xmlns:a16="http://schemas.microsoft.com/office/drawing/2014/main" id="{1A3D1256-F497-B414-BF0F-BBB765A6C592}"/>
              </a:ext>
            </a:extLst>
          </p:cNvPr>
          <p:cNvSpPr txBox="1"/>
          <p:nvPr/>
        </p:nvSpPr>
        <p:spPr>
          <a:xfrm>
            <a:off x="1217964" y="4622937"/>
            <a:ext cx="10115871" cy="1200329"/>
          </a:xfrm>
          <a:prstGeom prst="rect">
            <a:avLst/>
          </a:prstGeom>
          <a:noFill/>
        </p:spPr>
        <p:txBody>
          <a:bodyPr wrap="square">
            <a:spAutoFit/>
          </a:bodyPr>
          <a:lstStyle/>
          <a:p>
            <a:r>
              <a:rPr lang="en-US" altLang="zh-CN" dirty="0">
                <a:solidFill>
                  <a:srgbClr val="4E81C0"/>
                </a:solidFill>
              </a:rPr>
              <a:t>    communities</a:t>
            </a:r>
            <a:r>
              <a:rPr lang="zh-CN" altLang="en-US" dirty="0"/>
              <a:t>表示目标程序调用图中连接子系统的逻辑分区，每个社区都是程序函数的一个子集，最大限度实现了模块化。</a:t>
            </a:r>
            <a:endParaRPr lang="en-US" altLang="zh-CN" dirty="0"/>
          </a:p>
          <a:p>
            <a:r>
              <a:rPr lang="zh-CN" altLang="en-US" dirty="0"/>
              <a:t>    使用两个不同的特征来总结</a:t>
            </a:r>
            <a:r>
              <a:rPr lang="en-US" altLang="zh-CN" dirty="0"/>
              <a:t>communities</a:t>
            </a:r>
            <a:r>
              <a:rPr lang="zh-CN" altLang="en-US" dirty="0"/>
              <a:t>，</a:t>
            </a:r>
            <a:r>
              <a:rPr lang="en-US" altLang="zh-CN" dirty="0" err="1">
                <a:solidFill>
                  <a:srgbClr val="4E81C0"/>
                </a:solidFill>
              </a:rPr>
              <a:t>num_communities</a:t>
            </a:r>
            <a:r>
              <a:rPr lang="zh-CN" altLang="en-US" dirty="0"/>
              <a:t>表示当前分支中遍历的</a:t>
            </a:r>
            <a:r>
              <a:rPr lang="en-US" altLang="zh-CN" dirty="0"/>
              <a:t>communities</a:t>
            </a:r>
            <a:r>
              <a:rPr lang="zh-CN" altLang="en-US" dirty="0"/>
              <a:t>数量，</a:t>
            </a:r>
            <a:r>
              <a:rPr lang="en-US" altLang="zh-CN" dirty="0" err="1">
                <a:solidFill>
                  <a:srgbClr val="4E81C0"/>
                </a:solidFill>
              </a:rPr>
              <a:t>leave_communities</a:t>
            </a:r>
            <a:r>
              <a:rPr lang="zh-CN" altLang="en-US" dirty="0"/>
              <a:t>表示探索是否从一个逻辑子系统移动到另一个逻辑子系统。</a:t>
            </a:r>
          </a:p>
        </p:txBody>
      </p:sp>
    </p:spTree>
    <p:extLst>
      <p:ext uri="{BB962C8B-B14F-4D97-AF65-F5344CB8AC3E}">
        <p14:creationId xmlns:p14="http://schemas.microsoft.com/office/powerpoint/2010/main" val="785818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9395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Model Preparation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217964" y="1144688"/>
            <a:ext cx="6100548" cy="369332"/>
          </a:xfrm>
          <a:prstGeom prst="rect">
            <a:avLst/>
          </a:prstGeom>
          <a:noFill/>
        </p:spPr>
        <p:txBody>
          <a:bodyPr wrap="square">
            <a:spAutoFit/>
          </a:bodyPr>
          <a:lstStyle/>
          <a:p>
            <a:pPr algn="just"/>
            <a:r>
              <a:rPr lang="en-US" altLang="zh-CN"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Dataset</a:t>
            </a:r>
            <a:endParaRPr lang="zh-CN" altLang="zh-CN"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2396336"/>
            <a:ext cx="9563767" cy="875368"/>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    选择用于训练和验证的数据集是网络大挑战</a:t>
            </a:r>
            <a:r>
              <a:rPr lang="en-US" altLang="zh-CN" dirty="0">
                <a:latin typeface="Arial" panose="020B0604020202020204" pitchFamily="34" charset="0"/>
                <a:cs typeface="Arial" panose="020B0604020202020204" pitchFamily="34" charset="0"/>
              </a:rPr>
              <a:t>(CGC)</a:t>
            </a:r>
            <a:r>
              <a:rPr lang="zh-CN" altLang="en-US" dirty="0">
                <a:latin typeface="Arial" panose="020B0604020202020204" pitchFamily="34" charset="0"/>
                <a:cs typeface="Arial" panose="020B0604020202020204" pitchFamily="34" charset="0"/>
              </a:rPr>
              <a:t>数据集，由</a:t>
            </a:r>
            <a:r>
              <a:rPr lang="en-US" altLang="zh-CN" dirty="0">
                <a:solidFill>
                  <a:srgbClr val="4E81C0"/>
                </a:solidFill>
                <a:latin typeface="Arial" panose="020B0604020202020204" pitchFamily="34" charset="0"/>
                <a:cs typeface="Arial" panose="020B0604020202020204" pitchFamily="34" charset="0"/>
              </a:rPr>
              <a:t>232</a:t>
            </a:r>
            <a:r>
              <a:rPr lang="zh-CN" altLang="en-US" dirty="0">
                <a:solidFill>
                  <a:srgbClr val="4E81C0"/>
                </a:solidFill>
                <a:latin typeface="Arial" panose="020B0604020202020204" pitchFamily="34" charset="0"/>
                <a:cs typeface="Arial" panose="020B0604020202020204" pitchFamily="34" charset="0"/>
              </a:rPr>
              <a:t>个易受攻击的程序</a:t>
            </a:r>
            <a:r>
              <a:rPr lang="zh-CN" altLang="en-US" dirty="0">
                <a:latin typeface="Arial" panose="020B0604020202020204" pitchFamily="34" charset="0"/>
                <a:cs typeface="Arial" panose="020B0604020202020204" pitchFamily="34" charset="0"/>
              </a:rPr>
              <a:t>组成，有</a:t>
            </a:r>
            <a:r>
              <a:rPr lang="en-US" altLang="zh-CN" dirty="0">
                <a:solidFill>
                  <a:srgbClr val="4E81C0"/>
                </a:solidFill>
                <a:latin typeface="Arial" panose="020B0604020202020204" pitchFamily="34" charset="0"/>
                <a:cs typeface="Arial" panose="020B0604020202020204" pitchFamily="34" charset="0"/>
              </a:rPr>
              <a:t>400</a:t>
            </a:r>
            <a:r>
              <a:rPr lang="zh-CN" altLang="en-US" dirty="0">
                <a:solidFill>
                  <a:srgbClr val="4E81C0"/>
                </a:solidFill>
                <a:latin typeface="Arial" panose="020B0604020202020204" pitchFamily="34" charset="0"/>
                <a:cs typeface="Arial" panose="020B0604020202020204" pitchFamily="34" charset="0"/>
              </a:rPr>
              <a:t>多个不同的崩溃输入</a:t>
            </a:r>
            <a:r>
              <a:rPr lang="zh-CN" altLang="en-US" dirty="0">
                <a:latin typeface="Arial" panose="020B0604020202020204" pitchFamily="34" charset="0"/>
                <a:cs typeface="Arial" panose="020B0604020202020204" pitchFamily="34" charset="0"/>
              </a:rPr>
              <a:t>触发了广泛的漏洞。</a:t>
            </a:r>
          </a:p>
        </p:txBody>
      </p:sp>
    </p:spTree>
    <p:extLst>
      <p:ext uri="{BB962C8B-B14F-4D97-AF65-F5344CB8AC3E}">
        <p14:creationId xmlns:p14="http://schemas.microsoft.com/office/powerpoint/2010/main" val="2701866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9395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Model Preparation</a:t>
            </a:r>
            <a:endParaRPr lang="zh-CN" altLang="en-US" sz="2400" b="1" dirty="0">
              <a:solidFill>
                <a:srgbClr val="244C89"/>
              </a:solidFill>
              <a:cs typeface="Arial" panose="020B0604020202020204" pitchFamily="34" charset="0"/>
            </a:endParaRPr>
          </a:p>
        </p:txBody>
      </p:sp>
      <p:sp>
        <p:nvSpPr>
          <p:cNvPr id="2" name="文本框 1">
            <a:extLst>
              <a:ext uri="{FF2B5EF4-FFF2-40B4-BE49-F238E27FC236}">
                <a16:creationId xmlns:a16="http://schemas.microsoft.com/office/drawing/2014/main" id="{6897D7FB-29CD-E6F0-B845-FD991517F907}"/>
              </a:ext>
            </a:extLst>
          </p:cNvPr>
          <p:cNvSpPr txBox="1"/>
          <p:nvPr/>
        </p:nvSpPr>
        <p:spPr>
          <a:xfrm>
            <a:off x="1217963" y="1144688"/>
            <a:ext cx="6100548" cy="369332"/>
          </a:xfrm>
          <a:prstGeom prst="rect">
            <a:avLst/>
          </a:prstGeom>
          <a:noFill/>
        </p:spPr>
        <p:txBody>
          <a:bodyPr wrap="square">
            <a:spAutoFit/>
          </a:bodyPr>
          <a:lstStyle/>
          <a:p>
            <a:pPr algn="just"/>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Feature Extraction</a:t>
            </a:r>
            <a:endParaRPr lang="zh-CN" altLang="zh-CN"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6B35327-9E23-BAF3-D096-048026235BF4}"/>
              </a:ext>
            </a:extLst>
          </p:cNvPr>
          <p:cNvSpPr txBox="1"/>
          <p:nvPr/>
        </p:nvSpPr>
        <p:spPr>
          <a:xfrm>
            <a:off x="1113689" y="1683914"/>
            <a:ext cx="10212037" cy="3783856"/>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    将二进制文件转化成相关特征集，具体步骤是：</a:t>
            </a:r>
            <a:r>
              <a:rPr lang="en-US" altLang="zh-CN" dirty="0">
                <a:solidFill>
                  <a:srgbClr val="4E81C0"/>
                </a:solidFill>
                <a:latin typeface="Arial" panose="020B0604020202020204" pitchFamily="34" charset="0"/>
                <a:cs typeface="Arial" panose="020B0604020202020204" pitchFamily="34" charset="0"/>
              </a:rPr>
              <a:t>Concrete Tracing</a:t>
            </a:r>
            <a:r>
              <a:rPr lang="zh-CN" altLang="en-US" dirty="0">
                <a:solidFill>
                  <a:srgbClr val="4E81C0"/>
                </a:solidFill>
                <a:latin typeface="Arial" panose="020B0604020202020204" pitchFamily="34" charset="0"/>
                <a:cs typeface="Arial" panose="020B0604020202020204" pitchFamily="34" charset="0"/>
              </a:rPr>
              <a:t>、</a:t>
            </a:r>
            <a:r>
              <a:rPr lang="en-US" altLang="zh-CN" dirty="0">
                <a:solidFill>
                  <a:srgbClr val="4E81C0"/>
                </a:solidFill>
                <a:latin typeface="Arial" panose="020B0604020202020204" pitchFamily="34" charset="0"/>
                <a:cs typeface="Arial" panose="020B0604020202020204" pitchFamily="34" charset="0"/>
              </a:rPr>
              <a:t>Static Analysis</a:t>
            </a:r>
            <a:r>
              <a:rPr lang="zh-CN" altLang="en-US" dirty="0">
                <a:solidFill>
                  <a:srgbClr val="4E81C0"/>
                </a:solidFill>
                <a:latin typeface="Arial" panose="020B0604020202020204" pitchFamily="34" charset="0"/>
                <a:cs typeface="Arial" panose="020B0604020202020204" pitchFamily="34" charset="0"/>
              </a:rPr>
              <a:t>、</a:t>
            </a:r>
            <a:r>
              <a:rPr lang="en-US" altLang="zh-CN" dirty="0">
                <a:solidFill>
                  <a:srgbClr val="4E81C0"/>
                </a:solidFill>
                <a:latin typeface="Arial" panose="020B0604020202020204" pitchFamily="34" charset="0"/>
                <a:cs typeface="Arial" panose="020B0604020202020204" pitchFamily="34" charset="0"/>
              </a:rPr>
              <a:t>Dynamic-Symbol Tracing</a:t>
            </a:r>
          </a:p>
          <a:p>
            <a:pPr marL="285750" indent="-285750">
              <a:lnSpc>
                <a:spcPct val="150000"/>
              </a:lnSpc>
              <a:buFont typeface="Wingdings" panose="05000000000000000000" pitchFamily="2" charset="2"/>
              <a:buChar char="l"/>
            </a:pPr>
            <a:r>
              <a:rPr lang="en-US" altLang="zh-CN" dirty="0">
                <a:latin typeface="Arial" panose="020B0604020202020204" pitchFamily="34" charset="0"/>
                <a:cs typeface="Arial" panose="020B0604020202020204" pitchFamily="34" charset="0"/>
              </a:rPr>
              <a:t>Concrete Tracing</a:t>
            </a:r>
            <a:r>
              <a:rPr lang="zh-CN" altLang="en-US" dirty="0">
                <a:latin typeface="Arial" panose="020B0604020202020204" pitchFamily="34" charset="0"/>
                <a:cs typeface="Arial" panose="020B0604020202020204" pitchFamily="34" charset="0"/>
              </a:rPr>
              <a:t>：在</a:t>
            </a:r>
            <a:r>
              <a:rPr lang="en-US" altLang="zh-CN" dirty="0">
                <a:latin typeface="Arial" panose="020B0604020202020204" pitchFamily="34" charset="0"/>
                <a:cs typeface="Arial" panose="020B0604020202020204" pitchFamily="34" charset="0"/>
              </a:rPr>
              <a:t>QEMU</a:t>
            </a:r>
            <a:r>
              <a:rPr lang="zh-CN" altLang="en-US" dirty="0">
                <a:latin typeface="Arial" panose="020B0604020202020204" pitchFamily="34" charset="0"/>
                <a:cs typeface="Arial" panose="020B0604020202020204" pitchFamily="34" charset="0"/>
              </a:rPr>
              <a:t>中运行所有的二进制文件，并根据</a:t>
            </a:r>
            <a:r>
              <a:rPr lang="zh-CN" altLang="en-US" dirty="0">
                <a:solidFill>
                  <a:srgbClr val="4E81C0"/>
                </a:solidFill>
                <a:latin typeface="Arial" panose="020B0604020202020204" pitchFamily="34" charset="0"/>
                <a:cs typeface="Arial" panose="020B0604020202020204" pitchFamily="34" charset="0"/>
              </a:rPr>
              <a:t>崩溃输入集</a:t>
            </a:r>
            <a:r>
              <a:rPr lang="zh-CN" altLang="en-US" dirty="0">
                <a:latin typeface="Arial" panose="020B0604020202020204" pitchFamily="34" charset="0"/>
                <a:cs typeface="Arial" panose="020B0604020202020204" pitchFamily="34" charset="0"/>
              </a:rPr>
              <a:t>对它们进行测试，将产生多个</a:t>
            </a:r>
            <a:r>
              <a:rPr lang="zh-CN" altLang="en-US" dirty="0">
                <a:solidFill>
                  <a:srgbClr val="4E81C0"/>
                </a:solidFill>
                <a:latin typeface="Arial" panose="020B0604020202020204" pitchFamily="34" charset="0"/>
                <a:cs typeface="Arial" panose="020B0604020202020204" pitchFamily="34" charset="0"/>
              </a:rPr>
              <a:t>执行</a:t>
            </a:r>
            <a:r>
              <a:rPr lang="en-US" altLang="zh-CN" dirty="0">
                <a:solidFill>
                  <a:srgbClr val="4E81C0"/>
                </a:solidFill>
                <a:latin typeface="Arial" panose="020B0604020202020204" pitchFamily="34" charset="0"/>
                <a:cs typeface="Arial" panose="020B0604020202020204" pitchFamily="34" charset="0"/>
              </a:rPr>
              <a:t>traces</a:t>
            </a:r>
            <a:r>
              <a:rPr lang="zh-CN" altLang="en-US" dirty="0">
                <a:solidFill>
                  <a:srgbClr val="4E81C0"/>
                </a:solidFill>
                <a:latin typeface="Arial" panose="020B0604020202020204" pitchFamily="34" charset="0"/>
                <a:cs typeface="Arial" panose="020B0604020202020204" pitchFamily="34" charset="0"/>
              </a:rPr>
              <a:t>的集合</a:t>
            </a:r>
            <a:r>
              <a:rPr lang="zh-CN" altLang="en-US" dirty="0">
                <a:latin typeface="Arial" panose="020B0604020202020204" pitchFamily="34" charset="0"/>
                <a:cs typeface="Arial" panose="020B0604020202020204" pitchFamily="34" charset="0"/>
              </a:rPr>
              <a:t>，执行</a:t>
            </a:r>
            <a:r>
              <a:rPr lang="en-US" altLang="zh-CN" dirty="0">
                <a:latin typeface="Arial" panose="020B0604020202020204" pitchFamily="34" charset="0"/>
                <a:cs typeface="Arial" panose="020B0604020202020204" pitchFamily="34" charset="0"/>
              </a:rPr>
              <a:t>traces</a:t>
            </a:r>
            <a:r>
              <a:rPr lang="zh-CN" altLang="en-US" dirty="0">
                <a:latin typeface="Arial" panose="020B0604020202020204" pitchFamily="34" charset="0"/>
                <a:cs typeface="Arial" panose="020B0604020202020204" pitchFamily="34" charset="0"/>
              </a:rPr>
              <a:t>只包含已执行的基本块的列表。</a:t>
            </a:r>
            <a:endParaRPr lang="en-US" altLang="zh-CN"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l"/>
            </a:pPr>
            <a:r>
              <a:rPr lang="en-US" altLang="zh-CN" dirty="0">
                <a:latin typeface="Arial" panose="020B0604020202020204" pitchFamily="34" charset="0"/>
                <a:cs typeface="Arial" panose="020B0604020202020204" pitchFamily="34" charset="0"/>
              </a:rPr>
              <a:t>Static Analysis</a:t>
            </a:r>
            <a:r>
              <a:rPr lang="zh-CN" altLang="en-US" dirty="0">
                <a:latin typeface="Arial" panose="020B0604020202020204" pitchFamily="34" charset="0"/>
                <a:cs typeface="Arial" panose="020B0604020202020204" pitchFamily="34" charset="0"/>
              </a:rPr>
              <a:t>：收集全部静态信息，例如</a:t>
            </a:r>
            <a:r>
              <a:rPr lang="en-US" altLang="zh-CN" dirty="0">
                <a:latin typeface="Arial" panose="020B0604020202020204" pitchFamily="34" charset="0"/>
                <a:cs typeface="Arial" panose="020B0604020202020204" pitchFamily="34" charset="0"/>
              </a:rPr>
              <a:t>CFG</a:t>
            </a:r>
            <a:r>
              <a:rPr lang="zh-CN" altLang="en-US" dirty="0">
                <a:latin typeface="Arial" panose="020B0604020202020204" pitchFamily="34" charset="0"/>
                <a:cs typeface="Arial" panose="020B0604020202020204" pitchFamily="34" charset="0"/>
              </a:rPr>
              <a:t>。对</a:t>
            </a:r>
            <a:r>
              <a:rPr lang="en-US" altLang="zh-CN" dirty="0">
                <a:solidFill>
                  <a:srgbClr val="4E81C0"/>
                </a:solidFill>
                <a:latin typeface="Arial" panose="020B0604020202020204" pitchFamily="34" charset="0"/>
                <a:cs typeface="Arial" panose="020B0604020202020204" pitchFamily="34" charset="0"/>
              </a:rPr>
              <a:t>CFG</a:t>
            </a:r>
            <a:r>
              <a:rPr lang="zh-CN" altLang="en-US" dirty="0">
                <a:solidFill>
                  <a:srgbClr val="4E81C0"/>
                </a:solidFill>
                <a:latin typeface="Arial" panose="020B0604020202020204" pitchFamily="34" charset="0"/>
                <a:cs typeface="Arial" panose="020B0604020202020204" pitchFamily="34" charset="0"/>
              </a:rPr>
              <a:t>中的基本块</a:t>
            </a:r>
            <a:r>
              <a:rPr lang="zh-CN" altLang="en-US" dirty="0">
                <a:latin typeface="Arial" panose="020B0604020202020204" pitchFamily="34" charset="0"/>
                <a:cs typeface="Arial" panose="020B0604020202020204" pitchFamily="34" charset="0"/>
              </a:rPr>
              <a:t>进行对齐（即标椎化），以匹配</a:t>
            </a:r>
            <a:r>
              <a:rPr lang="en-US" altLang="zh-CN" dirty="0">
                <a:latin typeface="Arial" panose="020B0604020202020204" pitchFamily="34" charset="0"/>
                <a:cs typeface="Arial" panose="020B0604020202020204" pitchFamily="34" charset="0"/>
              </a:rPr>
              <a:t>QEMU</a:t>
            </a:r>
            <a:r>
              <a:rPr lang="zh-CN" altLang="en-US" dirty="0">
                <a:latin typeface="Arial" panose="020B0604020202020204" pitchFamily="34" charset="0"/>
                <a:cs typeface="Arial" panose="020B0604020202020204" pitchFamily="34" charset="0"/>
              </a:rPr>
              <a:t>模拟器使用的执行块，并保证任何两个基本块之间没有重叠。</a:t>
            </a:r>
            <a:endParaRPr lang="en-US" altLang="zh-CN"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l"/>
            </a:pPr>
            <a:r>
              <a:rPr lang="en-US" altLang="zh-CN" dirty="0">
                <a:latin typeface="Arial" panose="020B0604020202020204" pitchFamily="34" charset="0"/>
                <a:cs typeface="Arial" panose="020B0604020202020204" pitchFamily="34" charset="0"/>
              </a:rPr>
              <a:t>Dynamic-Symbol Tracing</a:t>
            </a:r>
            <a:r>
              <a:rPr lang="zh-CN" altLang="en-US" dirty="0">
                <a:latin typeface="Arial" panose="020B0604020202020204" pitchFamily="34" charset="0"/>
                <a:cs typeface="Arial" panose="020B0604020202020204" pitchFamily="34" charset="0"/>
              </a:rPr>
              <a:t>：使用</a:t>
            </a:r>
            <a:r>
              <a:rPr lang="en-US" altLang="zh-CN" dirty="0" err="1">
                <a:latin typeface="Arial" panose="020B0604020202020204" pitchFamily="34" charset="0"/>
                <a:cs typeface="Arial" panose="020B0604020202020204" pitchFamily="34" charset="0"/>
              </a:rPr>
              <a:t>angr</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Tracer</a:t>
            </a:r>
            <a:r>
              <a:rPr lang="zh-CN" altLang="en-US" dirty="0">
                <a:latin typeface="Arial" panose="020B0604020202020204" pitchFamily="34" charset="0"/>
                <a:cs typeface="Arial" panose="020B0604020202020204" pitchFamily="34" charset="0"/>
              </a:rPr>
              <a:t>探索技术象征性地执行崩溃的二进制文件，它迫使</a:t>
            </a:r>
            <a:r>
              <a:rPr lang="zh-CN" altLang="en-US" dirty="0">
                <a:solidFill>
                  <a:srgbClr val="4E81C0"/>
                </a:solidFill>
                <a:latin typeface="Arial" panose="020B0604020202020204" pitchFamily="34" charset="0"/>
                <a:cs typeface="Arial" panose="020B0604020202020204" pitchFamily="34" charset="0"/>
              </a:rPr>
              <a:t>执行遵循记录的</a:t>
            </a:r>
            <a:r>
              <a:rPr lang="en-US" altLang="zh-CN" dirty="0">
                <a:solidFill>
                  <a:srgbClr val="4E81C0"/>
                </a:solidFill>
                <a:latin typeface="Arial" panose="020B0604020202020204" pitchFamily="34" charset="0"/>
                <a:cs typeface="Arial" panose="020B0604020202020204" pitchFamily="34" charset="0"/>
              </a:rPr>
              <a:t>traces</a:t>
            </a:r>
            <a:r>
              <a:rPr lang="zh-CN" altLang="en-US" dirty="0">
                <a:latin typeface="Arial" panose="020B0604020202020204" pitchFamily="34" charset="0"/>
                <a:cs typeface="Arial" panose="020B0604020202020204" pitchFamily="34" charset="0"/>
              </a:rPr>
              <a:t>。符号执行在每个分支</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即到达分支时</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实际上被中断，并且为每个</a:t>
            </a:r>
            <a:r>
              <a:rPr lang="zh-CN" altLang="en-US" dirty="0">
                <a:solidFill>
                  <a:srgbClr val="4E81C0"/>
                </a:solidFill>
                <a:latin typeface="Arial" panose="020B0604020202020204" pitchFamily="34" charset="0"/>
                <a:cs typeface="Arial" panose="020B0604020202020204" pitchFamily="34" charset="0"/>
              </a:rPr>
              <a:t>结果分支创建一个新的数据点</a:t>
            </a:r>
            <a:r>
              <a:rPr lang="zh-CN" alt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21849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9395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Model Preparation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217964" y="1144688"/>
            <a:ext cx="6100548" cy="369332"/>
          </a:xfrm>
          <a:prstGeom prst="rect">
            <a:avLst/>
          </a:prstGeom>
          <a:noFill/>
        </p:spPr>
        <p:txBody>
          <a:bodyPr wrap="square">
            <a:spAutoFit/>
          </a:bodyPr>
          <a:lstStyle/>
          <a:p>
            <a:pPr algn="just"/>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Cleaning the Data</a:t>
            </a:r>
            <a:endParaRPr lang="zh-CN" altLang="zh-CN"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600203"/>
            <a:ext cx="9563767" cy="459869"/>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清除数据集中的</a:t>
            </a:r>
            <a:r>
              <a:rPr lang="en-US" altLang="zh-CN" dirty="0">
                <a:latin typeface="Arial" panose="020B0604020202020204" pitchFamily="34" charset="0"/>
                <a:cs typeface="Arial" panose="020B0604020202020204" pitchFamily="34" charset="0"/>
              </a:rPr>
              <a:t>missing values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outliers</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anomalous values</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duplicates</a:t>
            </a:r>
            <a:r>
              <a:rPr lang="zh-CN" altLang="en-US" dirty="0">
                <a:latin typeface="Arial" panose="020B0604020202020204" pitchFamily="34" charset="0"/>
                <a:cs typeface="Arial" panose="020B0604020202020204" pitchFamily="34" charset="0"/>
              </a:rPr>
              <a:t>。</a:t>
            </a:r>
          </a:p>
        </p:txBody>
      </p:sp>
      <p:sp>
        <p:nvSpPr>
          <p:cNvPr id="5" name="文本框 4">
            <a:extLst>
              <a:ext uri="{FF2B5EF4-FFF2-40B4-BE49-F238E27FC236}">
                <a16:creationId xmlns:a16="http://schemas.microsoft.com/office/drawing/2014/main" id="{E45F9EA0-04C4-360B-4C2D-D16C405B026C}"/>
              </a:ext>
            </a:extLst>
          </p:cNvPr>
          <p:cNvSpPr txBox="1"/>
          <p:nvPr/>
        </p:nvSpPr>
        <p:spPr>
          <a:xfrm>
            <a:off x="1222511" y="2271646"/>
            <a:ext cx="10079152" cy="171046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solidFill>
                  <a:srgbClr val="313D51"/>
                </a:solidFill>
              </a:rPr>
              <a:t>Missing value</a:t>
            </a:r>
            <a:r>
              <a:rPr lang="zh-CN" altLang="en-US" dirty="0"/>
              <a:t>：缺失的值，如Null，将</a:t>
            </a:r>
            <a:r>
              <a:rPr lang="zh-CN" altLang="en-US" dirty="0">
                <a:solidFill>
                  <a:srgbClr val="4E81C0"/>
                </a:solidFill>
              </a:rPr>
              <a:t>替换为零</a:t>
            </a:r>
            <a:r>
              <a:rPr lang="zh-CN" altLang="en-US" dirty="0"/>
              <a:t>，因为因为它们与没有后继的块或空快相关联。</a:t>
            </a:r>
            <a:endParaRPr lang="en-US" altLang="zh-CN" dirty="0"/>
          </a:p>
          <a:p>
            <a:pPr marL="285750" indent="-285750">
              <a:lnSpc>
                <a:spcPct val="150000"/>
              </a:lnSpc>
              <a:buFont typeface="Wingdings" panose="05000000000000000000" pitchFamily="2" charset="2"/>
              <a:buChar char="l"/>
            </a:pPr>
            <a:r>
              <a:rPr lang="en-US" altLang="zh-CN" dirty="0"/>
              <a:t>Outlies and </a:t>
            </a:r>
            <a:r>
              <a:rPr lang="en-US" altLang="zh-CN" dirty="0" err="1"/>
              <a:t>infinte</a:t>
            </a:r>
            <a:r>
              <a:rPr lang="en-US" altLang="zh-CN" dirty="0"/>
              <a:t> values</a:t>
            </a:r>
            <a:r>
              <a:rPr lang="zh-CN" altLang="en-US" dirty="0"/>
              <a:t>：离群值和无限值被调整为于</a:t>
            </a:r>
            <a:r>
              <a:rPr lang="zh-CN" altLang="en-US" dirty="0">
                <a:solidFill>
                  <a:srgbClr val="4E81C0"/>
                </a:solidFill>
              </a:rPr>
              <a:t>第</a:t>
            </a:r>
            <a:r>
              <a:rPr lang="en-US" altLang="zh-CN" dirty="0">
                <a:solidFill>
                  <a:srgbClr val="4E81C0"/>
                </a:solidFill>
              </a:rPr>
              <a:t>2</a:t>
            </a:r>
            <a:r>
              <a:rPr lang="zh-CN" altLang="en-US" dirty="0">
                <a:solidFill>
                  <a:srgbClr val="4E81C0"/>
                </a:solidFill>
              </a:rPr>
              <a:t>至</a:t>
            </a:r>
            <a:r>
              <a:rPr lang="en-US" altLang="zh-CN" dirty="0">
                <a:solidFill>
                  <a:srgbClr val="4E81C0"/>
                </a:solidFill>
              </a:rPr>
              <a:t>98</a:t>
            </a:r>
            <a:r>
              <a:rPr lang="zh-CN" altLang="en-US" dirty="0">
                <a:solidFill>
                  <a:srgbClr val="4E81C0"/>
                </a:solidFill>
              </a:rPr>
              <a:t>百分位范围</a:t>
            </a:r>
            <a:r>
              <a:rPr lang="zh-CN" altLang="en-US" dirty="0"/>
              <a:t>，以执行更稳定的模型。</a:t>
            </a:r>
            <a:endParaRPr lang="en-US" altLang="zh-CN" dirty="0"/>
          </a:p>
          <a:p>
            <a:pPr marL="285750" indent="-285750">
              <a:lnSpc>
                <a:spcPct val="150000"/>
              </a:lnSpc>
              <a:buFont typeface="Wingdings" panose="05000000000000000000" pitchFamily="2" charset="2"/>
              <a:buChar char="l"/>
            </a:pPr>
            <a:r>
              <a:rPr lang="en-US" altLang="zh-CN" dirty="0"/>
              <a:t>Duplicated data points</a:t>
            </a:r>
            <a:r>
              <a:rPr lang="zh-CN" altLang="en-US" dirty="0"/>
              <a:t>：重复的数据点，从数据集中</a:t>
            </a:r>
            <a:r>
              <a:rPr lang="zh-CN" altLang="en-US" dirty="0">
                <a:solidFill>
                  <a:srgbClr val="4E81C0"/>
                </a:solidFill>
              </a:rPr>
              <a:t>删除</a:t>
            </a:r>
            <a:r>
              <a:rPr lang="zh-CN" altLang="en-US" dirty="0"/>
              <a:t>，一些循环会产生两个相同的数据点，除了所取字段，由于模型不太可能也不希望学习精确的循环次数，因此通过忽略出口分支来处理。</a:t>
            </a:r>
          </a:p>
        </p:txBody>
      </p:sp>
      <p:sp>
        <p:nvSpPr>
          <p:cNvPr id="7" name="文本框 6">
            <a:extLst>
              <a:ext uri="{FF2B5EF4-FFF2-40B4-BE49-F238E27FC236}">
                <a16:creationId xmlns:a16="http://schemas.microsoft.com/office/drawing/2014/main" id="{4E36245B-E2B2-9541-2320-0E69BAB1CFD7}"/>
              </a:ext>
            </a:extLst>
          </p:cNvPr>
          <p:cNvSpPr txBox="1"/>
          <p:nvPr/>
        </p:nvSpPr>
        <p:spPr>
          <a:xfrm>
            <a:off x="1222512" y="4359261"/>
            <a:ext cx="6096000" cy="369332"/>
          </a:xfrm>
          <a:prstGeom prst="rect">
            <a:avLst/>
          </a:prstGeom>
          <a:noFill/>
        </p:spPr>
        <p:txBody>
          <a:bodyPr wrap="square">
            <a:spAutoFit/>
          </a:bodyPr>
          <a:lstStyle/>
          <a:p>
            <a:r>
              <a:rPr lang="zh-CN" altLang="en-US" dirty="0"/>
              <a:t>最后一步，根据正向窗口大小MAX_WSIZE</a:t>
            </a:r>
            <a:r>
              <a:rPr lang="zh-CN" altLang="en-US" dirty="0">
                <a:solidFill>
                  <a:srgbClr val="4E81C0"/>
                </a:solidFill>
              </a:rPr>
              <a:t>标准化所有特征</a:t>
            </a:r>
            <a:r>
              <a:rPr lang="zh-CN" altLang="en-US" dirty="0"/>
              <a:t>。</a:t>
            </a:r>
          </a:p>
        </p:txBody>
      </p:sp>
    </p:spTree>
    <p:extLst>
      <p:ext uri="{BB962C8B-B14F-4D97-AF65-F5344CB8AC3E}">
        <p14:creationId xmlns:p14="http://schemas.microsoft.com/office/powerpoint/2010/main" val="3058466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9395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Model Preparation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217964" y="1144688"/>
            <a:ext cx="6100548" cy="369332"/>
          </a:xfrm>
          <a:prstGeom prst="rect">
            <a:avLst/>
          </a:prstGeom>
          <a:noFill/>
        </p:spPr>
        <p:txBody>
          <a:bodyPr wrap="square">
            <a:spAutoFit/>
          </a:bodyPr>
          <a:lstStyle/>
          <a:p>
            <a:pPr algn="just"/>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Training</a:t>
            </a:r>
            <a:endParaRPr lang="zh-CN" altLang="zh-CN"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514020"/>
            <a:ext cx="9563767" cy="2537361"/>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    将预测问题定为</a:t>
            </a:r>
            <a:r>
              <a:rPr lang="zh-CN" altLang="en-US" dirty="0">
                <a:solidFill>
                  <a:srgbClr val="4E81C0"/>
                </a:solidFill>
                <a:latin typeface="Arial" panose="020B0604020202020204" pitchFamily="34" charset="0"/>
                <a:cs typeface="Arial" panose="020B0604020202020204" pitchFamily="34" charset="0"/>
              </a:rPr>
              <a:t>监督分类问题</a:t>
            </a:r>
            <a:r>
              <a:rPr lang="zh-CN" altLang="en-US" dirty="0">
                <a:latin typeface="Arial" panose="020B0604020202020204" pitchFamily="34" charset="0"/>
                <a:cs typeface="Arial" panose="020B0604020202020204" pitchFamily="34" charset="0"/>
              </a:rPr>
              <a:t>。将在分析过程中观察到所有分支决策聚合在一起，以创建训练集，训练每个模型来</a:t>
            </a:r>
            <a:r>
              <a:rPr lang="zh-CN" altLang="en-US" dirty="0">
                <a:solidFill>
                  <a:srgbClr val="4E81C0"/>
                </a:solidFill>
                <a:latin typeface="Arial" panose="020B0604020202020204" pitchFamily="34" charset="0"/>
                <a:cs typeface="Arial" panose="020B0604020202020204" pitchFamily="34" charset="0"/>
              </a:rPr>
              <a:t>预测是否应该采用分支</a:t>
            </a:r>
            <a:r>
              <a:rPr lang="zh-CN" altLang="en-US" dirty="0">
                <a:latin typeface="Arial" panose="020B0604020202020204" pitchFamily="34" charset="0"/>
                <a:cs typeface="Arial" panose="020B0604020202020204" pitchFamily="34" charset="0"/>
              </a:rPr>
              <a:t>来到达漏洞。</a:t>
            </a:r>
            <a:endParaRPr lang="en-US" altLang="zh-CN" dirty="0">
              <a:latin typeface="Arial" panose="020B0604020202020204" pitchFamily="34" charset="0"/>
              <a:cs typeface="Arial" panose="020B0604020202020204" pitchFamily="34" charset="0"/>
            </a:endParaRPr>
          </a:p>
          <a:p>
            <a:pPr>
              <a:lnSpc>
                <a:spcPct val="150000"/>
              </a:lnSpc>
            </a:pPr>
            <a:r>
              <a:rPr lang="zh-CN" altLang="en-US" dirty="0">
                <a:latin typeface="Arial" panose="020B0604020202020204" pitchFamily="34" charset="0"/>
                <a:cs typeface="Arial" panose="020B0604020202020204" pitchFamily="34" charset="0"/>
              </a:rPr>
              <a:t>    评估分类模型的指标是</a:t>
            </a:r>
            <a:r>
              <a:rPr lang="en-US" altLang="zh-CN" dirty="0">
                <a:solidFill>
                  <a:srgbClr val="4E81C0"/>
                </a:solidFill>
                <a:latin typeface="Arial" panose="020B0604020202020204" pitchFamily="34" charset="0"/>
                <a:cs typeface="Arial" panose="020B0604020202020204" pitchFamily="34" charset="0"/>
              </a:rPr>
              <a:t>F1-Score</a:t>
            </a:r>
            <a:r>
              <a:rPr lang="zh-CN" altLang="en-US" dirty="0">
                <a:latin typeface="Arial" panose="020B0604020202020204" pitchFamily="34" charset="0"/>
                <a:cs typeface="Arial" panose="020B0604020202020204" pitchFamily="34" charset="0"/>
              </a:rPr>
              <a:t>，</a:t>
            </a:r>
            <a:r>
              <a:rPr lang="en-US" altLang="zh-CN" dirty="0">
                <a:solidFill>
                  <a:srgbClr val="4E81C0"/>
                </a:solidFill>
                <a:latin typeface="Arial" panose="020B0604020202020204" pitchFamily="34" charset="0"/>
                <a:cs typeface="Arial" panose="020B0604020202020204" pitchFamily="34" charset="0"/>
              </a:rPr>
              <a:t>Accuracy</a:t>
            </a:r>
            <a:r>
              <a:rPr lang="zh-CN" altLang="en-US" dirty="0">
                <a:latin typeface="Arial" panose="020B0604020202020204" pitchFamily="34" charset="0"/>
                <a:cs typeface="Arial" panose="020B0604020202020204" pitchFamily="34" charset="0"/>
              </a:rPr>
              <a:t>，</a:t>
            </a:r>
            <a:r>
              <a:rPr lang="en-US" altLang="zh-CN" dirty="0">
                <a:solidFill>
                  <a:srgbClr val="4E81C0"/>
                </a:solidFill>
                <a:latin typeface="Arial" panose="020B0604020202020204" pitchFamily="34" charset="0"/>
                <a:cs typeface="Arial" panose="020B0604020202020204" pitchFamily="34" charset="0"/>
              </a:rPr>
              <a:t>Coverage</a:t>
            </a:r>
            <a:r>
              <a:rPr lang="zh-CN" altLang="en-US" dirty="0">
                <a:latin typeface="Arial" panose="020B0604020202020204" pitchFamily="34" charset="0"/>
                <a:cs typeface="Arial" panose="020B0604020202020204" pitchFamily="34" charset="0"/>
              </a:rPr>
              <a:t>和</a:t>
            </a:r>
            <a:r>
              <a:rPr lang="en-US" altLang="zh-CN" dirty="0">
                <a:solidFill>
                  <a:srgbClr val="4E81C0"/>
                </a:solidFill>
                <a:latin typeface="Arial" panose="020B0604020202020204" pitchFamily="34" charset="0"/>
                <a:cs typeface="Arial" panose="020B0604020202020204" pitchFamily="34" charset="0"/>
              </a:rPr>
              <a:t>time-to-score</a:t>
            </a:r>
            <a:r>
              <a:rPr lang="zh-CN" altLang="en-US" dirty="0">
                <a:latin typeface="Arial" panose="020B0604020202020204" pitchFamily="34" charset="0"/>
                <a:cs typeface="Arial" panose="020B0604020202020204" pitchFamily="34" charset="0"/>
              </a:rPr>
              <a:t>，即生成预测所需要的时间。</a:t>
            </a:r>
            <a:endParaRPr lang="en-US" altLang="zh-CN"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l"/>
            </a:pPr>
            <a:r>
              <a:rPr lang="en-US" altLang="zh-CN" dirty="0">
                <a:solidFill>
                  <a:srgbClr val="4E81C0"/>
                </a:solidFill>
                <a:latin typeface="Arial" panose="020B0604020202020204" pitchFamily="34" charset="0"/>
                <a:cs typeface="Arial" panose="020B0604020202020204" pitchFamily="34" charset="0"/>
              </a:rPr>
              <a:t>F1-Score</a:t>
            </a:r>
            <a:r>
              <a:rPr lang="zh-CN" altLang="en-US" dirty="0">
                <a:latin typeface="Arial" panose="020B0604020202020204" pitchFamily="34" charset="0"/>
                <a:cs typeface="Arial" panose="020B0604020202020204" pitchFamily="34" charset="0"/>
              </a:rPr>
              <a:t>被记为</a:t>
            </a:r>
            <a:r>
              <a:rPr lang="en-US" altLang="zh-CN" dirty="0">
                <a:latin typeface="Arial" panose="020B0604020202020204" pitchFamily="34" charset="0"/>
                <a:cs typeface="Arial" panose="020B0604020202020204" pitchFamily="34" charset="0"/>
              </a:rPr>
              <a:t>F1</a:t>
            </a:r>
            <a:r>
              <a:rPr lang="zh-CN" altLang="en-US" dirty="0">
                <a:latin typeface="Arial" panose="020B0604020202020204" pitchFamily="34" charset="0"/>
                <a:cs typeface="Arial" panose="020B0604020202020204" pitchFamily="34" charset="0"/>
              </a:rPr>
              <a:t>，为</a:t>
            </a:r>
            <a:r>
              <a:rPr lang="en-US" altLang="zh-CN" dirty="0">
                <a:latin typeface="Arial" panose="020B0604020202020204" pitchFamily="34" charset="0"/>
                <a:cs typeface="Arial" panose="020B0604020202020204" pitchFamily="34" charset="0"/>
              </a:rPr>
              <a:t>Precision</a:t>
            </a:r>
            <a:r>
              <a:rPr lang="zh-CN" altLang="en-US" dirty="0">
                <a:latin typeface="Arial" panose="020B0604020202020204" pitchFamily="34" charset="0"/>
                <a:cs typeface="Arial" panose="020B0604020202020204" pitchFamily="34" charset="0"/>
              </a:rPr>
              <a:t>（精确率，预测为正的样本中，实际为正样本的数量）和</a:t>
            </a:r>
            <a:r>
              <a:rPr lang="en-US" altLang="zh-CN" dirty="0">
                <a:latin typeface="Arial" panose="020B0604020202020204" pitchFamily="34" charset="0"/>
                <a:cs typeface="Arial" panose="020B0604020202020204" pitchFamily="34" charset="0"/>
              </a:rPr>
              <a:t>Recall</a:t>
            </a:r>
            <a:r>
              <a:rPr lang="zh-CN" altLang="en-US" dirty="0">
                <a:latin typeface="Arial" panose="020B0604020202020204" pitchFamily="34" charset="0"/>
                <a:cs typeface="Arial" panose="020B0604020202020204" pitchFamily="34" charset="0"/>
              </a:rPr>
              <a:t>（召回率，实际为正的样本被判断为正样本的比例）的加权平均值。</a:t>
            </a:r>
            <a:endParaRPr lang="en-US" altLang="zh-CN"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35333059-9FE8-68C9-F289-A8E333FFB59D}"/>
              </a:ext>
            </a:extLst>
          </p:cNvPr>
          <p:cNvPicPr>
            <a:picLocks noChangeAspect="1"/>
          </p:cNvPicPr>
          <p:nvPr/>
        </p:nvPicPr>
        <p:blipFill>
          <a:blip r:embed="rId4"/>
          <a:stretch>
            <a:fillRect/>
          </a:stretch>
        </p:blipFill>
        <p:spPr>
          <a:xfrm>
            <a:off x="4115009" y="4310866"/>
            <a:ext cx="3352381" cy="819048"/>
          </a:xfrm>
          <a:prstGeom prst="rect">
            <a:avLst/>
          </a:prstGeom>
        </p:spPr>
      </p:pic>
    </p:spTree>
    <p:extLst>
      <p:ext uri="{BB962C8B-B14F-4D97-AF65-F5344CB8AC3E}">
        <p14:creationId xmlns:p14="http://schemas.microsoft.com/office/powerpoint/2010/main" val="1914487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39395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Model Preparation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217964" y="1144688"/>
            <a:ext cx="6100548" cy="369332"/>
          </a:xfrm>
          <a:prstGeom prst="rect">
            <a:avLst/>
          </a:prstGeom>
          <a:noFill/>
        </p:spPr>
        <p:txBody>
          <a:bodyPr wrap="square">
            <a:spAutoFit/>
          </a:bodyPr>
          <a:lstStyle/>
          <a:p>
            <a:pPr algn="just"/>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Training</a:t>
            </a:r>
            <a:endParaRPr lang="zh-CN" altLang="zh-CN"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514020"/>
            <a:ext cx="9563767" cy="459869"/>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solidFill>
                  <a:srgbClr val="4E81C0"/>
                </a:solidFill>
                <a:latin typeface="Arial" panose="020B0604020202020204" pitchFamily="34" charset="0"/>
                <a:cs typeface="Arial" panose="020B0604020202020204" pitchFamily="34" charset="0"/>
              </a:rPr>
              <a:t>Accuracy</a:t>
            </a:r>
            <a:r>
              <a:rPr lang="zh-CN" altLang="en-US" dirty="0">
                <a:solidFill>
                  <a:srgbClr val="313D51"/>
                </a:solidFill>
                <a:latin typeface="Arial" panose="020B0604020202020204" pitchFamily="34" charset="0"/>
                <a:cs typeface="Arial" panose="020B0604020202020204" pitchFamily="34" charset="0"/>
              </a:rPr>
              <a:t>是正确预测的数量除以训练数据点的总数。</a:t>
            </a:r>
            <a:endParaRPr lang="en-US" altLang="zh-CN" dirty="0">
              <a:solidFill>
                <a:srgbClr val="313D5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26535303-678B-F03E-EB59-DF59CB3C8539}"/>
              </a:ext>
            </a:extLst>
          </p:cNvPr>
          <p:cNvPicPr>
            <a:picLocks noChangeAspect="1"/>
          </p:cNvPicPr>
          <p:nvPr/>
        </p:nvPicPr>
        <p:blipFill>
          <a:blip r:embed="rId4"/>
          <a:stretch>
            <a:fillRect/>
          </a:stretch>
        </p:blipFill>
        <p:spPr>
          <a:xfrm>
            <a:off x="3910285" y="2105329"/>
            <a:ext cx="4371429" cy="866667"/>
          </a:xfrm>
          <a:prstGeom prst="rect">
            <a:avLst/>
          </a:prstGeom>
        </p:spPr>
      </p:pic>
      <p:sp>
        <p:nvSpPr>
          <p:cNvPr id="7" name="文本框 6">
            <a:extLst>
              <a:ext uri="{FF2B5EF4-FFF2-40B4-BE49-F238E27FC236}">
                <a16:creationId xmlns:a16="http://schemas.microsoft.com/office/drawing/2014/main" id="{00DA9C1B-B558-B42E-102A-B19C581676F1}"/>
              </a:ext>
            </a:extLst>
          </p:cNvPr>
          <p:cNvSpPr txBox="1"/>
          <p:nvPr/>
        </p:nvSpPr>
        <p:spPr>
          <a:xfrm>
            <a:off x="1217964" y="3084049"/>
            <a:ext cx="9563767" cy="459869"/>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solidFill>
                  <a:srgbClr val="4E81C0"/>
                </a:solidFill>
                <a:latin typeface="Arial" panose="020B0604020202020204" pitchFamily="34" charset="0"/>
                <a:cs typeface="Arial" panose="020B0604020202020204" pitchFamily="34" charset="0"/>
              </a:rPr>
              <a:t>Trace Coverage</a:t>
            </a:r>
            <a:r>
              <a:rPr lang="zh-CN" altLang="en-US" dirty="0">
                <a:solidFill>
                  <a:srgbClr val="313D51"/>
                </a:solidFill>
                <a:latin typeface="Arial" panose="020B0604020202020204" pitchFamily="34" charset="0"/>
                <a:cs typeface="Arial" panose="020B0604020202020204" pitchFamily="34" charset="0"/>
              </a:rPr>
              <a:t>是一个非标准量，表示执行</a:t>
            </a:r>
            <a:r>
              <a:rPr lang="en-US" altLang="zh-CN" dirty="0">
                <a:solidFill>
                  <a:srgbClr val="313D51"/>
                </a:solidFill>
                <a:latin typeface="Arial" panose="020B0604020202020204" pitchFamily="34" charset="0"/>
                <a:cs typeface="Arial" panose="020B0604020202020204" pitchFamily="34" charset="0"/>
              </a:rPr>
              <a:t>trace</a:t>
            </a:r>
            <a:r>
              <a:rPr lang="zh-CN" altLang="en-US" dirty="0">
                <a:solidFill>
                  <a:srgbClr val="313D51"/>
                </a:solidFill>
                <a:latin typeface="Arial" panose="020B0604020202020204" pitchFamily="34" charset="0"/>
                <a:cs typeface="Arial" panose="020B0604020202020204" pitchFamily="34" charset="0"/>
              </a:rPr>
              <a:t>中至少正确预测有一次的块的比例。</a:t>
            </a:r>
            <a:endParaRPr lang="en-US" altLang="zh-CN" dirty="0">
              <a:solidFill>
                <a:srgbClr val="313D51"/>
              </a:solidFill>
              <a:latin typeface="Arial" panose="020B0604020202020204" pitchFamily="34" charset="0"/>
              <a:cs typeface="Arial" panose="020B0604020202020204" pitchFamily="34" charset="0"/>
            </a:endParaRPr>
          </a:p>
        </p:txBody>
      </p:sp>
      <p:pic>
        <p:nvPicPr>
          <p:cNvPr id="11" name="图片 10">
            <a:extLst>
              <a:ext uri="{FF2B5EF4-FFF2-40B4-BE49-F238E27FC236}">
                <a16:creationId xmlns:a16="http://schemas.microsoft.com/office/drawing/2014/main" id="{582364F5-2375-E166-5526-6C6D8748E59E}"/>
              </a:ext>
            </a:extLst>
          </p:cNvPr>
          <p:cNvPicPr>
            <a:picLocks noChangeAspect="1"/>
          </p:cNvPicPr>
          <p:nvPr/>
        </p:nvPicPr>
        <p:blipFill>
          <a:blip r:embed="rId5"/>
          <a:stretch>
            <a:fillRect/>
          </a:stretch>
        </p:blipFill>
        <p:spPr>
          <a:xfrm>
            <a:off x="3110284" y="3778385"/>
            <a:ext cx="5971429" cy="847619"/>
          </a:xfrm>
          <a:prstGeom prst="rect">
            <a:avLst/>
          </a:prstGeom>
        </p:spPr>
      </p:pic>
      <p:sp>
        <p:nvSpPr>
          <p:cNvPr id="14" name="文本框 13">
            <a:extLst>
              <a:ext uri="{FF2B5EF4-FFF2-40B4-BE49-F238E27FC236}">
                <a16:creationId xmlns:a16="http://schemas.microsoft.com/office/drawing/2014/main" id="{E3916BA9-EB29-1E89-46A7-9E2EFF9D1E75}"/>
              </a:ext>
            </a:extLst>
          </p:cNvPr>
          <p:cNvSpPr txBox="1"/>
          <p:nvPr/>
        </p:nvSpPr>
        <p:spPr>
          <a:xfrm>
            <a:off x="969310" y="4884112"/>
            <a:ext cx="10556941" cy="1200329"/>
          </a:xfrm>
          <a:prstGeom prst="rect">
            <a:avLst/>
          </a:prstGeom>
          <a:noFill/>
        </p:spPr>
        <p:txBody>
          <a:bodyPr wrap="square">
            <a:spAutoFit/>
          </a:bodyPr>
          <a:lstStyle/>
          <a:p>
            <a:r>
              <a:rPr lang="zh-CN" altLang="en-US" dirty="0"/>
              <a:t>    在单个二进制文件使用</a:t>
            </a:r>
            <a:r>
              <a:rPr lang="zh-CN" altLang="en-US" dirty="0">
                <a:solidFill>
                  <a:srgbClr val="4E81C0"/>
                </a:solidFill>
              </a:rPr>
              <a:t>交叉验证</a:t>
            </a:r>
            <a:r>
              <a:rPr lang="zh-CN" altLang="en-US" dirty="0"/>
              <a:t>来评估分类模型，其中</a:t>
            </a:r>
            <a:r>
              <a:rPr lang="en-US" altLang="zh-CN" dirty="0"/>
              <a:t>1</a:t>
            </a:r>
            <a:r>
              <a:rPr lang="zh-CN" altLang="en-US" dirty="0"/>
              <a:t>个样本点被用作验证集，其余</a:t>
            </a:r>
            <a:r>
              <a:rPr lang="en-US" altLang="zh-CN" dirty="0"/>
              <a:t>n-1</a:t>
            </a:r>
            <a:r>
              <a:rPr lang="zh-CN" altLang="en-US" dirty="0"/>
              <a:t>个样本被用作训练集，因此，模型无法从遗漏二进制中的其他漏洞中学习任何模式，这减少了偏差。然后，针对每个二进制文件训练和验证每个模型，提取上述的指标，迭代</a:t>
            </a:r>
            <a:r>
              <a:rPr lang="en-US" altLang="zh-CN" dirty="0"/>
              <a:t>n</a:t>
            </a:r>
            <a:r>
              <a:rPr lang="zh-CN" altLang="en-US" dirty="0"/>
              <a:t>轮交叉验证，防止过拟合，并评估它们在不同二进制上泛化的能力。</a:t>
            </a:r>
          </a:p>
        </p:txBody>
      </p:sp>
    </p:spTree>
    <p:extLst>
      <p:ext uri="{BB962C8B-B14F-4D97-AF65-F5344CB8AC3E}">
        <p14:creationId xmlns:p14="http://schemas.microsoft.com/office/powerpoint/2010/main" val="2919447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4364689"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Guided Symbol Execution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F547B725-C643-A904-DAA4-040D8ACC238C}"/>
              </a:ext>
            </a:extLst>
          </p:cNvPr>
          <p:cNvPicPr>
            <a:picLocks noChangeAspect="1"/>
          </p:cNvPicPr>
          <p:nvPr/>
        </p:nvPicPr>
        <p:blipFill>
          <a:blip r:embed="rId4"/>
          <a:stretch>
            <a:fillRect/>
          </a:stretch>
        </p:blipFill>
        <p:spPr>
          <a:xfrm>
            <a:off x="1996000" y="1371209"/>
            <a:ext cx="8200000" cy="3514286"/>
          </a:xfrm>
          <a:prstGeom prst="rect">
            <a:avLst/>
          </a:prstGeom>
        </p:spPr>
      </p:pic>
      <p:sp>
        <p:nvSpPr>
          <p:cNvPr id="11" name="文本框 10">
            <a:extLst>
              <a:ext uri="{FF2B5EF4-FFF2-40B4-BE49-F238E27FC236}">
                <a16:creationId xmlns:a16="http://schemas.microsoft.com/office/drawing/2014/main" id="{757BF136-CF73-610C-525E-9FA0987631BF}"/>
              </a:ext>
            </a:extLst>
          </p:cNvPr>
          <p:cNvSpPr txBox="1"/>
          <p:nvPr/>
        </p:nvSpPr>
        <p:spPr>
          <a:xfrm>
            <a:off x="1081487" y="5112016"/>
            <a:ext cx="10324450" cy="923330"/>
          </a:xfrm>
          <a:prstGeom prst="rect">
            <a:avLst/>
          </a:prstGeom>
          <a:noFill/>
        </p:spPr>
        <p:txBody>
          <a:bodyPr wrap="square">
            <a:spAutoFit/>
          </a:bodyPr>
          <a:lstStyle/>
          <a:p>
            <a:r>
              <a:rPr lang="zh-CN" altLang="en-US" dirty="0"/>
              <a:t>    描述了</a:t>
            </a:r>
            <a:r>
              <a:rPr lang="en-US" altLang="zh-CN" dirty="0">
                <a:solidFill>
                  <a:srgbClr val="4E81C0"/>
                </a:solidFill>
              </a:rPr>
              <a:t>Concrete execution</a:t>
            </a:r>
            <a:r>
              <a:rPr lang="zh-CN" altLang="en-US" dirty="0"/>
              <a:t>易受攻击的二进制文件和崩溃的输入以确定执行</a:t>
            </a:r>
            <a:r>
              <a:rPr lang="en-US" altLang="zh-CN" dirty="0"/>
              <a:t>traces</a:t>
            </a:r>
            <a:r>
              <a:rPr lang="zh-CN" altLang="en-US" dirty="0"/>
              <a:t>。然后，</a:t>
            </a:r>
            <a:r>
              <a:rPr lang="zh-CN" altLang="en-US" dirty="0">
                <a:solidFill>
                  <a:srgbClr val="4E81C0"/>
                </a:solidFill>
              </a:rPr>
              <a:t>在符号域模拟这些执行</a:t>
            </a:r>
            <a:r>
              <a:rPr lang="en-US" altLang="zh-CN" dirty="0">
                <a:solidFill>
                  <a:srgbClr val="4E81C0"/>
                </a:solidFill>
              </a:rPr>
              <a:t>traces</a:t>
            </a:r>
            <a:r>
              <a:rPr lang="zh-CN" altLang="en-US" dirty="0">
                <a:solidFill>
                  <a:srgbClr val="4E81C0"/>
                </a:solidFill>
              </a:rPr>
              <a:t>，并提取一个特征列表-数据集</a:t>
            </a:r>
            <a:r>
              <a:rPr lang="zh-CN" altLang="en-US" dirty="0"/>
              <a:t>。之后，训练了一组</a:t>
            </a:r>
            <a:r>
              <a:rPr lang="zh-CN" altLang="en-US" dirty="0">
                <a:solidFill>
                  <a:srgbClr val="4E81C0"/>
                </a:solidFill>
              </a:rPr>
              <a:t>监督学习模型</a:t>
            </a:r>
            <a:r>
              <a:rPr lang="zh-CN" altLang="en-US" dirty="0"/>
              <a:t>，并利用所学习模型的预测来</a:t>
            </a:r>
            <a:r>
              <a:rPr lang="zh-CN" altLang="en-US" dirty="0">
                <a:solidFill>
                  <a:srgbClr val="4E81C0"/>
                </a:solidFill>
              </a:rPr>
              <a:t>获得分数并指导符号执行</a:t>
            </a:r>
            <a:r>
              <a:rPr lang="zh-CN" altLang="en-US" dirty="0"/>
              <a:t>。</a:t>
            </a:r>
          </a:p>
        </p:txBody>
      </p:sp>
    </p:spTree>
    <p:extLst>
      <p:ext uri="{BB962C8B-B14F-4D97-AF65-F5344CB8AC3E}">
        <p14:creationId xmlns:p14="http://schemas.microsoft.com/office/powerpoint/2010/main" val="3871865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4364689"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Guided Symbol Execution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57BF136-CF73-610C-525E-9FA0987631BF}"/>
              </a:ext>
            </a:extLst>
          </p:cNvPr>
          <p:cNvSpPr txBox="1"/>
          <p:nvPr/>
        </p:nvSpPr>
        <p:spPr>
          <a:xfrm>
            <a:off x="933775" y="1771936"/>
            <a:ext cx="10324450" cy="646331"/>
          </a:xfrm>
          <a:prstGeom prst="rect">
            <a:avLst/>
          </a:prstGeom>
          <a:noFill/>
        </p:spPr>
        <p:txBody>
          <a:bodyPr wrap="square">
            <a:spAutoFit/>
          </a:bodyPr>
          <a:lstStyle/>
          <a:p>
            <a:r>
              <a:rPr lang="zh-CN" altLang="en-US" dirty="0"/>
              <a:t>    根据特征的数量、特征的复杂性以及模型的复杂性，特征提取的时间和评分时间可能会增长，成为分析的瓶颈，导致在可伸缩性和性能之间进行两个主要的权衡。</a:t>
            </a:r>
          </a:p>
        </p:txBody>
      </p:sp>
      <p:sp>
        <p:nvSpPr>
          <p:cNvPr id="5" name="文本框 4">
            <a:extLst>
              <a:ext uri="{FF2B5EF4-FFF2-40B4-BE49-F238E27FC236}">
                <a16:creationId xmlns:a16="http://schemas.microsoft.com/office/drawing/2014/main" id="{F205998E-A12E-3A89-D28F-DD9A771271E1}"/>
              </a:ext>
            </a:extLst>
          </p:cNvPr>
          <p:cNvSpPr txBox="1"/>
          <p:nvPr/>
        </p:nvSpPr>
        <p:spPr>
          <a:xfrm>
            <a:off x="1217964" y="1186543"/>
            <a:ext cx="6096000" cy="369332"/>
          </a:xfrm>
          <a:prstGeom prst="rect">
            <a:avLst/>
          </a:prstGeom>
          <a:noFill/>
        </p:spPr>
        <p:txBody>
          <a:bodyPr wrap="square">
            <a:spAutoFit/>
          </a:bodyPr>
          <a:lstStyle/>
          <a:p>
            <a:r>
              <a:rPr lang="zh-CN" altLang="en-US" dirty="0">
                <a:solidFill>
                  <a:srgbClr val="C00000"/>
                </a:solidFill>
              </a:rPr>
              <a:t>Performance Considerations</a:t>
            </a:r>
          </a:p>
        </p:txBody>
      </p:sp>
      <p:sp>
        <p:nvSpPr>
          <p:cNvPr id="9" name="文本框 8">
            <a:extLst>
              <a:ext uri="{FF2B5EF4-FFF2-40B4-BE49-F238E27FC236}">
                <a16:creationId xmlns:a16="http://schemas.microsoft.com/office/drawing/2014/main" id="{7EF405C2-DDF2-03AB-0BBA-B81E9D656423}"/>
              </a:ext>
            </a:extLst>
          </p:cNvPr>
          <p:cNvSpPr txBox="1"/>
          <p:nvPr/>
        </p:nvSpPr>
        <p:spPr>
          <a:xfrm>
            <a:off x="1083761" y="2690881"/>
            <a:ext cx="10174464" cy="3337837"/>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dirty="0">
                <a:solidFill>
                  <a:srgbClr val="4E81C0"/>
                </a:solidFill>
              </a:rPr>
              <a:t>Initial overhead</a:t>
            </a:r>
            <a:r>
              <a:rPr lang="zh-CN" altLang="en-US" dirty="0"/>
              <a:t>：为了避免在探索过程中产生过多的开销，就预先计算独立上下文的特征作为最初的开销，并且在分析时重用它们。包括：</a:t>
            </a:r>
            <a:r>
              <a:rPr lang="en-US" altLang="zh-CN" dirty="0"/>
              <a:t>connectivity</a:t>
            </a:r>
            <a:r>
              <a:rPr lang="zh-CN" altLang="en-US" dirty="0"/>
              <a:t>、</a:t>
            </a:r>
            <a:r>
              <a:rPr lang="en-US" altLang="zh-CN" dirty="0"/>
              <a:t>centrality</a:t>
            </a:r>
            <a:r>
              <a:rPr lang="zh-CN" altLang="en-US" dirty="0"/>
              <a:t>、</a:t>
            </a:r>
            <a:r>
              <a:rPr lang="en-US" altLang="zh-CN" dirty="0"/>
              <a:t>function size</a:t>
            </a:r>
            <a:r>
              <a:rPr lang="zh-CN" altLang="en-US" dirty="0"/>
              <a:t>、</a:t>
            </a:r>
            <a:r>
              <a:rPr lang="en-US" altLang="zh-CN" dirty="0"/>
              <a:t>function complexity</a:t>
            </a:r>
            <a:r>
              <a:rPr lang="zh-CN" altLang="en-US" dirty="0"/>
              <a:t>、</a:t>
            </a:r>
            <a:r>
              <a:rPr lang="en-US" altLang="zh-CN" dirty="0"/>
              <a:t>components information</a:t>
            </a:r>
            <a:r>
              <a:rPr lang="zh-CN" altLang="en-US" dirty="0"/>
              <a:t>和 </a:t>
            </a:r>
            <a:r>
              <a:rPr lang="en-US" altLang="zh-CN" dirty="0"/>
              <a:t>communities partitions</a:t>
            </a:r>
            <a:r>
              <a:rPr lang="zh-CN" altLang="en-US" dirty="0"/>
              <a:t>。</a:t>
            </a:r>
            <a:endParaRPr lang="en-US" altLang="zh-CN" dirty="0"/>
          </a:p>
          <a:p>
            <a:pPr marL="285750" indent="-285750">
              <a:lnSpc>
                <a:spcPct val="200000"/>
              </a:lnSpc>
              <a:buFont typeface="Wingdings" panose="05000000000000000000" pitchFamily="2" charset="2"/>
              <a:buChar char="l"/>
            </a:pPr>
            <a:r>
              <a:rPr lang="en-US" altLang="zh-CN" dirty="0">
                <a:solidFill>
                  <a:srgbClr val="4E81C0"/>
                </a:solidFill>
              </a:rPr>
              <a:t>Number of feature</a:t>
            </a:r>
            <a:r>
              <a:rPr lang="zh-CN" altLang="en-US" dirty="0"/>
              <a:t>：拥有大量特征对计算时间和模型精度不利。使用信息增益来手动检查所有的特征，并确保它们既非冗余又相关。从而产生更有效的特征提取和更有效的模型，从而提供快速预测。</a:t>
            </a:r>
          </a:p>
        </p:txBody>
      </p:sp>
    </p:spTree>
    <p:extLst>
      <p:ext uri="{BB962C8B-B14F-4D97-AF65-F5344CB8AC3E}">
        <p14:creationId xmlns:p14="http://schemas.microsoft.com/office/powerpoint/2010/main" val="321807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4364689"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Guided Symbol Execution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57BF136-CF73-610C-525E-9FA0987631BF}"/>
              </a:ext>
            </a:extLst>
          </p:cNvPr>
          <p:cNvSpPr txBox="1"/>
          <p:nvPr/>
        </p:nvSpPr>
        <p:spPr>
          <a:xfrm>
            <a:off x="933775" y="1771936"/>
            <a:ext cx="10324450" cy="369332"/>
          </a:xfrm>
          <a:prstGeom prst="rect">
            <a:avLst/>
          </a:prstGeom>
          <a:noFill/>
        </p:spPr>
        <p:txBody>
          <a:bodyPr wrap="square">
            <a:spAutoFit/>
          </a:bodyPr>
          <a:lstStyle/>
          <a:p>
            <a:r>
              <a:rPr lang="zh-CN" altLang="en-US" dirty="0"/>
              <a:t>在分析过程中，使用三个可变路径存储来表示执行：</a:t>
            </a:r>
            <a:r>
              <a:rPr lang="en-US" altLang="zh-CN" dirty="0">
                <a:solidFill>
                  <a:srgbClr val="4E81C0"/>
                </a:solidFill>
              </a:rPr>
              <a:t>active</a:t>
            </a:r>
            <a:r>
              <a:rPr lang="zh-CN" altLang="en-US" dirty="0">
                <a:solidFill>
                  <a:srgbClr val="4E81C0"/>
                </a:solidFill>
              </a:rPr>
              <a:t>、</a:t>
            </a:r>
            <a:r>
              <a:rPr lang="en-US" altLang="zh-CN" dirty="0">
                <a:solidFill>
                  <a:srgbClr val="4E81C0"/>
                </a:solidFill>
              </a:rPr>
              <a:t>deferred</a:t>
            </a:r>
            <a:r>
              <a:rPr lang="zh-CN" altLang="en-US" dirty="0">
                <a:solidFill>
                  <a:srgbClr val="4E81C0"/>
                </a:solidFill>
              </a:rPr>
              <a:t>、</a:t>
            </a:r>
            <a:r>
              <a:rPr lang="en-US" altLang="zh-CN" dirty="0">
                <a:solidFill>
                  <a:srgbClr val="4E81C0"/>
                </a:solidFill>
              </a:rPr>
              <a:t>crashed</a:t>
            </a:r>
            <a:r>
              <a:rPr lang="zh-CN" altLang="en-US" dirty="0"/>
              <a:t>。</a:t>
            </a:r>
          </a:p>
        </p:txBody>
      </p:sp>
      <p:sp>
        <p:nvSpPr>
          <p:cNvPr id="5" name="文本框 4">
            <a:extLst>
              <a:ext uri="{FF2B5EF4-FFF2-40B4-BE49-F238E27FC236}">
                <a16:creationId xmlns:a16="http://schemas.microsoft.com/office/drawing/2014/main" id="{F205998E-A12E-3A89-D28F-DD9A771271E1}"/>
              </a:ext>
            </a:extLst>
          </p:cNvPr>
          <p:cNvSpPr txBox="1"/>
          <p:nvPr/>
        </p:nvSpPr>
        <p:spPr>
          <a:xfrm>
            <a:off x="1217964" y="1186543"/>
            <a:ext cx="6096000" cy="369332"/>
          </a:xfrm>
          <a:prstGeom prst="rect">
            <a:avLst/>
          </a:prstGeom>
          <a:noFill/>
        </p:spPr>
        <p:txBody>
          <a:bodyPr wrap="square">
            <a:spAutoFit/>
          </a:bodyPr>
          <a:lstStyle/>
          <a:p>
            <a:r>
              <a:rPr lang="en-US" altLang="zh-CN" dirty="0">
                <a:solidFill>
                  <a:srgbClr val="C00000"/>
                </a:solidFill>
              </a:rPr>
              <a:t>Exploration Technique</a:t>
            </a:r>
            <a:endParaRPr lang="zh-CN" altLang="en-US" dirty="0">
              <a:solidFill>
                <a:srgbClr val="C00000"/>
              </a:solidFill>
            </a:endParaRPr>
          </a:p>
        </p:txBody>
      </p:sp>
      <p:sp>
        <p:nvSpPr>
          <p:cNvPr id="9" name="文本框 8">
            <a:extLst>
              <a:ext uri="{FF2B5EF4-FFF2-40B4-BE49-F238E27FC236}">
                <a16:creationId xmlns:a16="http://schemas.microsoft.com/office/drawing/2014/main" id="{7EF405C2-DDF2-03AB-0BBA-B81E9D656423}"/>
              </a:ext>
            </a:extLst>
          </p:cNvPr>
          <p:cNvSpPr txBox="1"/>
          <p:nvPr/>
        </p:nvSpPr>
        <p:spPr>
          <a:xfrm>
            <a:off x="1008768" y="2202980"/>
            <a:ext cx="10174464" cy="2230739"/>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dirty="0">
                <a:solidFill>
                  <a:srgbClr val="313D51"/>
                </a:solidFill>
              </a:rPr>
              <a:t>当且仅当状态被认定为</a:t>
            </a:r>
            <a:r>
              <a:rPr lang="zh-CN" altLang="en-US" dirty="0">
                <a:solidFill>
                  <a:srgbClr val="4E81C0"/>
                </a:solidFill>
              </a:rPr>
              <a:t>足够好</a:t>
            </a:r>
            <a:r>
              <a:rPr lang="zh-CN" altLang="en-US" dirty="0">
                <a:solidFill>
                  <a:srgbClr val="313D51"/>
                </a:solidFill>
              </a:rPr>
              <a:t>，可以优先排序时，才会将状态放入</a:t>
            </a:r>
            <a:r>
              <a:rPr lang="en-US" altLang="zh-CN" dirty="0">
                <a:solidFill>
                  <a:srgbClr val="4E81C0"/>
                </a:solidFill>
              </a:rPr>
              <a:t>active</a:t>
            </a:r>
            <a:r>
              <a:rPr lang="zh-CN" altLang="en-US" dirty="0">
                <a:solidFill>
                  <a:srgbClr val="313D51"/>
                </a:solidFill>
              </a:rPr>
              <a:t>存储中。一次只能在</a:t>
            </a:r>
            <a:r>
              <a:rPr lang="en-US" altLang="zh-CN" dirty="0">
                <a:solidFill>
                  <a:srgbClr val="313D51"/>
                </a:solidFill>
              </a:rPr>
              <a:t>active</a:t>
            </a:r>
            <a:r>
              <a:rPr lang="zh-CN" altLang="en-US" dirty="0">
                <a:solidFill>
                  <a:srgbClr val="313D51"/>
                </a:solidFill>
              </a:rPr>
              <a:t>存储中</a:t>
            </a:r>
            <a:r>
              <a:rPr lang="zh-CN" altLang="en-US" dirty="0">
                <a:solidFill>
                  <a:srgbClr val="4E81C0"/>
                </a:solidFill>
              </a:rPr>
              <a:t>有一个状态</a:t>
            </a:r>
            <a:r>
              <a:rPr lang="zh-CN" altLang="en-US" dirty="0">
                <a:solidFill>
                  <a:srgbClr val="313D51"/>
                </a:solidFill>
              </a:rPr>
              <a:t>。</a:t>
            </a:r>
            <a:endParaRPr lang="en-US" altLang="zh-CN" dirty="0">
              <a:solidFill>
                <a:srgbClr val="313D51"/>
              </a:solidFill>
            </a:endParaRPr>
          </a:p>
          <a:p>
            <a:pPr marL="285750" indent="-285750">
              <a:lnSpc>
                <a:spcPct val="200000"/>
              </a:lnSpc>
              <a:buFont typeface="Wingdings" panose="05000000000000000000" pitchFamily="2" charset="2"/>
              <a:buChar char="l"/>
            </a:pPr>
            <a:r>
              <a:rPr lang="zh-CN" altLang="en-US" dirty="0">
                <a:solidFill>
                  <a:srgbClr val="313D51"/>
                </a:solidFill>
              </a:rPr>
              <a:t>如果状态不是当前的选择，但是</a:t>
            </a:r>
            <a:r>
              <a:rPr lang="zh-CN" altLang="en-US" dirty="0">
                <a:solidFill>
                  <a:srgbClr val="4E81C0"/>
                </a:solidFill>
              </a:rPr>
              <a:t>可能很快会被选择</a:t>
            </a:r>
            <a:r>
              <a:rPr lang="zh-CN" altLang="en-US" dirty="0">
                <a:solidFill>
                  <a:srgbClr val="313D51"/>
                </a:solidFill>
              </a:rPr>
              <a:t>，则将它们放入</a:t>
            </a:r>
            <a:r>
              <a:rPr lang="en-US" altLang="zh-CN" dirty="0">
                <a:solidFill>
                  <a:srgbClr val="4E81C0"/>
                </a:solidFill>
              </a:rPr>
              <a:t>deferred</a:t>
            </a:r>
            <a:r>
              <a:rPr lang="zh-CN" altLang="en-US" dirty="0">
                <a:solidFill>
                  <a:srgbClr val="313D51"/>
                </a:solidFill>
              </a:rPr>
              <a:t>存储中。</a:t>
            </a:r>
            <a:endParaRPr lang="en-US" altLang="zh-CN" dirty="0">
              <a:solidFill>
                <a:srgbClr val="313D51"/>
              </a:solidFill>
            </a:endParaRPr>
          </a:p>
          <a:p>
            <a:pPr marL="285750" indent="-285750">
              <a:lnSpc>
                <a:spcPct val="200000"/>
              </a:lnSpc>
              <a:buFont typeface="Wingdings" panose="05000000000000000000" pitchFamily="2" charset="2"/>
              <a:buChar char="l"/>
            </a:pPr>
            <a:r>
              <a:rPr lang="zh-CN" altLang="en-US" dirty="0">
                <a:solidFill>
                  <a:srgbClr val="313D51"/>
                </a:solidFill>
              </a:rPr>
              <a:t>当且仅当状态导致</a:t>
            </a:r>
            <a:r>
              <a:rPr lang="zh-CN" altLang="en-US" dirty="0">
                <a:solidFill>
                  <a:srgbClr val="4E81C0"/>
                </a:solidFill>
              </a:rPr>
              <a:t>程序崩溃</a:t>
            </a:r>
            <a:r>
              <a:rPr lang="zh-CN" altLang="en-US" dirty="0">
                <a:solidFill>
                  <a:srgbClr val="313D51"/>
                </a:solidFill>
              </a:rPr>
              <a:t>时，状态才会被放入</a:t>
            </a:r>
            <a:r>
              <a:rPr lang="en-US" altLang="zh-CN" dirty="0">
                <a:solidFill>
                  <a:srgbClr val="4E81C0"/>
                </a:solidFill>
              </a:rPr>
              <a:t>crashed</a:t>
            </a:r>
            <a:r>
              <a:rPr lang="zh-CN" altLang="en-US" dirty="0">
                <a:solidFill>
                  <a:srgbClr val="313D51"/>
                </a:solidFill>
              </a:rPr>
              <a:t>存储中。</a:t>
            </a:r>
          </a:p>
        </p:txBody>
      </p:sp>
    </p:spTree>
    <p:extLst>
      <p:ext uri="{BB962C8B-B14F-4D97-AF65-F5344CB8AC3E}">
        <p14:creationId xmlns:p14="http://schemas.microsoft.com/office/powerpoint/2010/main" val="3285403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Nicola </a:t>
            </a:r>
            <a:r>
              <a:rPr lang="en-US" altLang="zh-CN" sz="1800" b="1" dirty="0" err="1">
                <a:solidFill>
                  <a:srgbClr val="313D51"/>
                </a:solidFill>
                <a:latin typeface="思源黑体" panose="020B0500000000000000" pitchFamily="34" charset="-122"/>
                <a:ea typeface="思源黑体" panose="020B0500000000000000" pitchFamily="34" charset="-122"/>
              </a:rPr>
              <a:t>Ruaro</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 name="矩形 5">
            <a:extLst>
              <a:ext uri="{FF2B5EF4-FFF2-40B4-BE49-F238E27FC236}">
                <a16:creationId xmlns:a16="http://schemas.microsoft.com/office/drawing/2014/main" id="{FE4031EB-C902-63EE-6C65-C50719528A3B}"/>
              </a:ext>
            </a:extLst>
          </p:cNvPr>
          <p:cNvSpPr/>
          <p:nvPr/>
        </p:nvSpPr>
        <p:spPr>
          <a:xfrm>
            <a:off x="4211037" y="2703871"/>
            <a:ext cx="6279850"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加州大学圣塔芭芭拉分校，博士生</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研究方向：计算机安全、系统安全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Lukas </a:t>
            </a:r>
            <a:r>
              <a:rPr lang="en-US" altLang="zh-CN" sz="1800" b="1" dirty="0" err="1">
                <a:solidFill>
                  <a:srgbClr val="313D51"/>
                </a:solidFill>
                <a:latin typeface="思源黑体" panose="020B0500000000000000" pitchFamily="34" charset="-122"/>
                <a:ea typeface="思源黑体" panose="020B0500000000000000" pitchFamily="34" charset="-122"/>
              </a:rPr>
              <a:t>Dresel</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2028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加州大学圣塔芭芭拉分校，</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Regents</a:t>
            </a: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片 21">
            <a:extLst>
              <a:ext uri="{FF2B5EF4-FFF2-40B4-BE49-F238E27FC236}">
                <a16:creationId xmlns:a16="http://schemas.microsoft.com/office/drawing/2014/main" id="{CBF139F9-13D0-734C-73FE-1017D3CC2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7691" y="1894806"/>
            <a:ext cx="1444764" cy="1701406"/>
          </a:xfrm>
          <a:prstGeom prst="rect">
            <a:avLst/>
          </a:prstGeom>
        </p:spPr>
      </p:pic>
      <p:pic>
        <p:nvPicPr>
          <p:cNvPr id="24" name="图片 23">
            <a:extLst>
              <a:ext uri="{FF2B5EF4-FFF2-40B4-BE49-F238E27FC236}">
                <a16:creationId xmlns:a16="http://schemas.microsoft.com/office/drawing/2014/main" id="{2B7375F8-8D06-CE9A-2C19-FF60913C3E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2139" y="4304643"/>
            <a:ext cx="1450480" cy="1485152"/>
          </a:xfrm>
          <a:prstGeom prst="rect">
            <a:avLst/>
          </a:prstGeom>
        </p:spPr>
      </p:pic>
      <p:pic>
        <p:nvPicPr>
          <p:cNvPr id="26" name="图片 25">
            <a:extLst>
              <a:ext uri="{FF2B5EF4-FFF2-40B4-BE49-F238E27FC236}">
                <a16:creationId xmlns:a16="http://schemas.microsoft.com/office/drawing/2014/main" id="{D8FD370F-E227-A3F1-0B1E-BE182FDB5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8602" y="1591713"/>
            <a:ext cx="7925906" cy="3400900"/>
          </a:xfrm>
          <a:prstGeom prst="rect">
            <a:avLst/>
          </a:prstGeom>
        </p:spPr>
      </p:pic>
    </p:spTree>
    <p:extLst>
      <p:ext uri="{BB962C8B-B14F-4D97-AF65-F5344CB8AC3E}">
        <p14:creationId xmlns:p14="http://schemas.microsoft.com/office/powerpoint/2010/main" val="13907785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250" fill="hold"/>
                                        <p:tgtEl>
                                          <p:spTgt spid="6"/>
                                        </p:tgtEl>
                                        <p:attrNameLst>
                                          <p:attrName>ppt_w</p:attrName>
                                        </p:attrNameLst>
                                      </p:cBhvr>
                                      <p:tavLst>
                                        <p:tav tm="0">
                                          <p:val>
                                            <p:fltVal val="0"/>
                                          </p:val>
                                        </p:tav>
                                        <p:tav tm="100000">
                                          <p:val>
                                            <p:strVal val="#ppt_w"/>
                                          </p:val>
                                        </p:tav>
                                      </p:tavLst>
                                    </p:anim>
                                    <p:anim calcmode="lin" valueType="num">
                                      <p:cBhvr>
                                        <p:cTn id="21" dur="250" fill="hold"/>
                                        <p:tgtEl>
                                          <p:spTgt spid="6"/>
                                        </p:tgtEl>
                                        <p:attrNameLst>
                                          <p:attrName>ppt_h</p:attrName>
                                        </p:attrNameLst>
                                      </p:cBhvr>
                                      <p:tavLst>
                                        <p:tav tm="0">
                                          <p:val>
                                            <p:fltVal val="0"/>
                                          </p:val>
                                        </p:tav>
                                        <p:tav tm="100000">
                                          <p:val>
                                            <p:strVal val="#ppt_h"/>
                                          </p:val>
                                        </p:tav>
                                      </p:tavLst>
                                    </p:anim>
                                    <p:animEffect transition="in" filter="fade">
                                      <p:cBhvr>
                                        <p:cTn id="22" dur="250"/>
                                        <p:tgtEl>
                                          <p:spTgt spid="6"/>
                                        </p:tgtEl>
                                      </p:cBhvr>
                                    </p:animEffect>
                                  </p:childTnLst>
                                </p:cTn>
                              </p:par>
                            </p:childTnLst>
                          </p:cTn>
                        </p:par>
                        <p:par>
                          <p:cTn id="23" fill="hold">
                            <p:stCondLst>
                              <p:cond delay="1975"/>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47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p:bldP spid="1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4364689"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Guided Symbol Execution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57BF136-CF73-610C-525E-9FA0987631BF}"/>
              </a:ext>
            </a:extLst>
          </p:cNvPr>
          <p:cNvSpPr txBox="1"/>
          <p:nvPr/>
        </p:nvSpPr>
        <p:spPr>
          <a:xfrm>
            <a:off x="933775" y="1771936"/>
            <a:ext cx="10324450" cy="879472"/>
          </a:xfrm>
          <a:prstGeom prst="rect">
            <a:avLst/>
          </a:prstGeom>
          <a:noFill/>
        </p:spPr>
        <p:txBody>
          <a:bodyPr wrap="square">
            <a:spAutoFit/>
          </a:bodyPr>
          <a:lstStyle/>
          <a:p>
            <a:pPr>
              <a:lnSpc>
                <a:spcPct val="150000"/>
              </a:lnSpc>
            </a:pPr>
            <a:r>
              <a:rPr lang="zh-CN" altLang="en-US" dirty="0"/>
              <a:t>    根据模型预测分支的分数时，引用其分支选择的</a:t>
            </a:r>
            <a:r>
              <a:rPr lang="zh-CN" altLang="en-US" dirty="0">
                <a:solidFill>
                  <a:srgbClr val="4E81C0"/>
                </a:solidFill>
              </a:rPr>
              <a:t>综合分数</a:t>
            </a:r>
            <a:r>
              <a:rPr lang="zh-CN" altLang="en-US" dirty="0"/>
              <a:t>，每当有</a:t>
            </a:r>
            <a:r>
              <a:rPr lang="zh-CN" altLang="en-US" dirty="0">
                <a:solidFill>
                  <a:srgbClr val="4E81C0"/>
                </a:solidFill>
              </a:rPr>
              <a:t>新步骤影响到相关路径时</a:t>
            </a:r>
            <a:r>
              <a:rPr lang="zh-CN" altLang="en-US" dirty="0"/>
              <a:t>，该分数就会</a:t>
            </a:r>
            <a:r>
              <a:rPr lang="zh-CN" altLang="en-US" dirty="0">
                <a:solidFill>
                  <a:srgbClr val="4E81C0"/>
                </a:solidFill>
              </a:rPr>
              <a:t>更新</a:t>
            </a:r>
            <a:r>
              <a:rPr lang="zh-CN" altLang="en-US" dirty="0"/>
              <a:t>。其中</a:t>
            </a:r>
            <a:r>
              <a:rPr lang="en-US" altLang="zh-CN" dirty="0"/>
              <a:t>N= 2</a:t>
            </a:r>
            <a:r>
              <a:rPr lang="zh-CN" altLang="en-US" dirty="0"/>
              <a:t>，滑动窗口的大小。</a:t>
            </a:r>
          </a:p>
        </p:txBody>
      </p:sp>
      <p:sp>
        <p:nvSpPr>
          <p:cNvPr id="5" name="文本框 4">
            <a:extLst>
              <a:ext uri="{FF2B5EF4-FFF2-40B4-BE49-F238E27FC236}">
                <a16:creationId xmlns:a16="http://schemas.microsoft.com/office/drawing/2014/main" id="{F205998E-A12E-3A89-D28F-DD9A771271E1}"/>
              </a:ext>
            </a:extLst>
          </p:cNvPr>
          <p:cNvSpPr txBox="1"/>
          <p:nvPr/>
        </p:nvSpPr>
        <p:spPr>
          <a:xfrm>
            <a:off x="1217964" y="1186543"/>
            <a:ext cx="6096000" cy="369332"/>
          </a:xfrm>
          <a:prstGeom prst="rect">
            <a:avLst/>
          </a:prstGeom>
          <a:noFill/>
        </p:spPr>
        <p:txBody>
          <a:bodyPr wrap="square">
            <a:spAutoFit/>
          </a:bodyPr>
          <a:lstStyle/>
          <a:p>
            <a:r>
              <a:rPr lang="en-US" altLang="zh-CN" dirty="0">
                <a:solidFill>
                  <a:srgbClr val="C00000"/>
                </a:solidFill>
              </a:rPr>
              <a:t>Prioritization Strategies</a:t>
            </a:r>
            <a:endParaRPr lang="zh-CN" altLang="en-US" dirty="0">
              <a:solidFill>
                <a:srgbClr val="C00000"/>
              </a:solidFill>
            </a:endParaRPr>
          </a:p>
        </p:txBody>
      </p:sp>
      <p:sp>
        <p:nvSpPr>
          <p:cNvPr id="9" name="文本框 8">
            <a:extLst>
              <a:ext uri="{FF2B5EF4-FFF2-40B4-BE49-F238E27FC236}">
                <a16:creationId xmlns:a16="http://schemas.microsoft.com/office/drawing/2014/main" id="{7EF405C2-DDF2-03AB-0BBA-B81E9D656423}"/>
              </a:ext>
            </a:extLst>
          </p:cNvPr>
          <p:cNvSpPr txBox="1"/>
          <p:nvPr/>
        </p:nvSpPr>
        <p:spPr>
          <a:xfrm>
            <a:off x="1008768" y="3805989"/>
            <a:ext cx="10174464" cy="1675843"/>
          </a:xfrm>
          <a:prstGeom prst="rect">
            <a:avLst/>
          </a:prstGeom>
          <a:noFill/>
        </p:spPr>
        <p:txBody>
          <a:bodyPr wrap="square">
            <a:spAutoFit/>
          </a:bodyPr>
          <a:lstStyle/>
          <a:p>
            <a:pPr>
              <a:lnSpc>
                <a:spcPct val="200000"/>
              </a:lnSpc>
            </a:pPr>
            <a:r>
              <a:rPr lang="en-US" altLang="zh-CN" dirty="0">
                <a:solidFill>
                  <a:srgbClr val="313D51"/>
                </a:solidFill>
              </a:rPr>
              <a:t>    </a:t>
            </a:r>
            <a:r>
              <a:rPr lang="zh-CN" altLang="en-US" dirty="0">
                <a:solidFill>
                  <a:srgbClr val="313D51"/>
                </a:solidFill>
              </a:rPr>
              <a:t>选择一个小的滑动窗口将重要性转移到新的分支，并有助于对得分高的路径进行优先级排序，而不会在一次错误的预测后对路径进行过高或过低的优先级排序。我们的方法</a:t>
            </a:r>
            <a:r>
              <a:rPr lang="zh-CN" altLang="en-US" dirty="0">
                <a:solidFill>
                  <a:srgbClr val="4E81C0"/>
                </a:solidFill>
              </a:rPr>
              <a:t>使用两种不同的优先及策略</a:t>
            </a:r>
            <a:r>
              <a:rPr lang="zh-CN" altLang="en-US" dirty="0">
                <a:solidFill>
                  <a:srgbClr val="313D51"/>
                </a:solidFill>
              </a:rPr>
              <a:t>。</a:t>
            </a:r>
          </a:p>
        </p:txBody>
      </p:sp>
      <p:pic>
        <p:nvPicPr>
          <p:cNvPr id="6" name="图片 5">
            <a:extLst>
              <a:ext uri="{FF2B5EF4-FFF2-40B4-BE49-F238E27FC236}">
                <a16:creationId xmlns:a16="http://schemas.microsoft.com/office/drawing/2014/main" id="{C3607C01-F55F-8228-CEE5-3453EF9273F6}"/>
              </a:ext>
            </a:extLst>
          </p:cNvPr>
          <p:cNvPicPr>
            <a:picLocks noChangeAspect="1"/>
          </p:cNvPicPr>
          <p:nvPr/>
        </p:nvPicPr>
        <p:blipFill>
          <a:blip r:embed="rId4"/>
          <a:stretch>
            <a:fillRect/>
          </a:stretch>
        </p:blipFill>
        <p:spPr>
          <a:xfrm>
            <a:off x="2191979" y="2651408"/>
            <a:ext cx="7647619" cy="1104762"/>
          </a:xfrm>
          <a:prstGeom prst="rect">
            <a:avLst/>
          </a:prstGeom>
        </p:spPr>
      </p:pic>
    </p:spTree>
    <p:extLst>
      <p:ext uri="{BB962C8B-B14F-4D97-AF65-F5344CB8AC3E}">
        <p14:creationId xmlns:p14="http://schemas.microsoft.com/office/powerpoint/2010/main" val="3112734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4364689"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Guided Symbol Execution</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57BF136-CF73-610C-525E-9FA0987631BF}"/>
              </a:ext>
            </a:extLst>
          </p:cNvPr>
          <p:cNvSpPr txBox="1"/>
          <p:nvPr/>
        </p:nvSpPr>
        <p:spPr>
          <a:xfrm>
            <a:off x="933775" y="1771936"/>
            <a:ext cx="10324450" cy="463973"/>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t>Fast Strategy</a:t>
            </a:r>
            <a:r>
              <a:rPr lang="zh-CN" altLang="en-US" dirty="0"/>
              <a:t>：该策略递归的查询模型，将分数视为绝对值，只优先考虑</a:t>
            </a:r>
            <a:r>
              <a:rPr lang="zh-CN" altLang="en-US" dirty="0">
                <a:solidFill>
                  <a:srgbClr val="4E81C0"/>
                </a:solidFill>
              </a:rPr>
              <a:t>得分最高的模型</a:t>
            </a:r>
            <a:r>
              <a:rPr lang="zh-CN" altLang="en-US" dirty="0"/>
              <a:t>。</a:t>
            </a:r>
          </a:p>
        </p:txBody>
      </p:sp>
      <p:sp>
        <p:nvSpPr>
          <p:cNvPr id="5" name="文本框 4">
            <a:extLst>
              <a:ext uri="{FF2B5EF4-FFF2-40B4-BE49-F238E27FC236}">
                <a16:creationId xmlns:a16="http://schemas.microsoft.com/office/drawing/2014/main" id="{F205998E-A12E-3A89-D28F-DD9A771271E1}"/>
              </a:ext>
            </a:extLst>
          </p:cNvPr>
          <p:cNvSpPr txBox="1"/>
          <p:nvPr/>
        </p:nvSpPr>
        <p:spPr>
          <a:xfrm>
            <a:off x="1217964" y="1186543"/>
            <a:ext cx="6096000" cy="369332"/>
          </a:xfrm>
          <a:prstGeom prst="rect">
            <a:avLst/>
          </a:prstGeom>
          <a:noFill/>
        </p:spPr>
        <p:txBody>
          <a:bodyPr wrap="square">
            <a:spAutoFit/>
          </a:bodyPr>
          <a:lstStyle/>
          <a:p>
            <a:r>
              <a:rPr lang="en-US" altLang="zh-CN" dirty="0">
                <a:solidFill>
                  <a:srgbClr val="C00000"/>
                </a:solidFill>
              </a:rPr>
              <a:t>Prioritization Strategies</a:t>
            </a:r>
            <a:endParaRPr lang="zh-CN" altLang="en-US" dirty="0">
              <a:solidFill>
                <a:srgbClr val="C00000"/>
              </a:solidFill>
            </a:endParaRPr>
          </a:p>
        </p:txBody>
      </p:sp>
      <p:pic>
        <p:nvPicPr>
          <p:cNvPr id="7" name="图片 6">
            <a:extLst>
              <a:ext uri="{FF2B5EF4-FFF2-40B4-BE49-F238E27FC236}">
                <a16:creationId xmlns:a16="http://schemas.microsoft.com/office/drawing/2014/main" id="{B22EE165-32C9-DE9A-0ACF-E4BA51658A18}"/>
              </a:ext>
            </a:extLst>
          </p:cNvPr>
          <p:cNvPicPr>
            <a:picLocks noChangeAspect="1"/>
          </p:cNvPicPr>
          <p:nvPr/>
        </p:nvPicPr>
        <p:blipFill>
          <a:blip r:embed="rId4"/>
          <a:stretch>
            <a:fillRect/>
          </a:stretch>
        </p:blipFill>
        <p:spPr>
          <a:xfrm>
            <a:off x="4105524" y="2451970"/>
            <a:ext cx="3980952" cy="752381"/>
          </a:xfrm>
          <a:prstGeom prst="rect">
            <a:avLst/>
          </a:prstGeom>
        </p:spPr>
      </p:pic>
      <p:sp>
        <p:nvSpPr>
          <p:cNvPr id="12" name="文本框 11">
            <a:extLst>
              <a:ext uri="{FF2B5EF4-FFF2-40B4-BE49-F238E27FC236}">
                <a16:creationId xmlns:a16="http://schemas.microsoft.com/office/drawing/2014/main" id="{6AF001B4-EC70-6CC1-2F88-1815507EC556}"/>
              </a:ext>
            </a:extLst>
          </p:cNvPr>
          <p:cNvSpPr txBox="1"/>
          <p:nvPr/>
        </p:nvSpPr>
        <p:spPr>
          <a:xfrm>
            <a:off x="896573" y="3429000"/>
            <a:ext cx="9755385" cy="879472"/>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Balanced Strategy：有时候路径非常相似，并且有可能不止有一条有希望的路径。因此，该策略</a:t>
            </a:r>
            <a:r>
              <a:rPr lang="zh-CN" altLang="en-US" dirty="0">
                <a:solidFill>
                  <a:srgbClr val="4E81C0"/>
                </a:solidFill>
              </a:rPr>
              <a:t>使用分数作为概率度量</a:t>
            </a:r>
            <a:r>
              <a:rPr lang="zh-CN" altLang="en-US" dirty="0"/>
              <a:t>。</a:t>
            </a:r>
          </a:p>
        </p:txBody>
      </p:sp>
      <p:pic>
        <p:nvPicPr>
          <p:cNvPr id="14" name="图片 13">
            <a:extLst>
              <a:ext uri="{FF2B5EF4-FFF2-40B4-BE49-F238E27FC236}">
                <a16:creationId xmlns:a16="http://schemas.microsoft.com/office/drawing/2014/main" id="{2B3F8F71-A7D8-30BF-BEE4-C359E1703915}"/>
              </a:ext>
            </a:extLst>
          </p:cNvPr>
          <p:cNvPicPr>
            <a:picLocks noChangeAspect="1"/>
          </p:cNvPicPr>
          <p:nvPr/>
        </p:nvPicPr>
        <p:blipFill>
          <a:blip r:embed="rId5"/>
          <a:stretch>
            <a:fillRect/>
          </a:stretch>
        </p:blipFill>
        <p:spPr>
          <a:xfrm>
            <a:off x="2967428" y="4397442"/>
            <a:ext cx="6257143" cy="580952"/>
          </a:xfrm>
          <a:prstGeom prst="rect">
            <a:avLst/>
          </a:prstGeom>
        </p:spPr>
      </p:pic>
      <p:sp>
        <p:nvSpPr>
          <p:cNvPr id="17" name="文本框 16">
            <a:extLst>
              <a:ext uri="{FF2B5EF4-FFF2-40B4-BE49-F238E27FC236}">
                <a16:creationId xmlns:a16="http://schemas.microsoft.com/office/drawing/2014/main" id="{C33DD4A7-C4BD-0244-A82F-FE7ED7F2D765}"/>
              </a:ext>
            </a:extLst>
          </p:cNvPr>
          <p:cNvSpPr txBox="1"/>
          <p:nvPr/>
        </p:nvSpPr>
        <p:spPr>
          <a:xfrm>
            <a:off x="933775" y="5070138"/>
            <a:ext cx="10087151" cy="1294970"/>
          </a:xfrm>
          <a:prstGeom prst="rect">
            <a:avLst/>
          </a:prstGeom>
          <a:noFill/>
        </p:spPr>
        <p:txBody>
          <a:bodyPr wrap="square">
            <a:spAutoFit/>
          </a:bodyPr>
          <a:lstStyle/>
          <a:p>
            <a:pPr>
              <a:lnSpc>
                <a:spcPct val="150000"/>
              </a:lnSpc>
            </a:pPr>
            <a:r>
              <a:rPr lang="zh-CN" altLang="en-US" dirty="0"/>
              <a:t>    然而，</a:t>
            </a:r>
            <a:r>
              <a:rPr lang="en-US" altLang="zh-CN" dirty="0"/>
              <a:t>Fast</a:t>
            </a:r>
            <a:r>
              <a:rPr lang="zh-CN" altLang="en-US" dirty="0"/>
              <a:t>策略可能会强迫选择一条分数最高的路径进行分析，</a:t>
            </a:r>
            <a:r>
              <a:rPr lang="en-US" altLang="zh-CN" dirty="0"/>
              <a:t>Balanced</a:t>
            </a:r>
            <a:r>
              <a:rPr lang="zh-CN" altLang="en-US" dirty="0"/>
              <a:t>策略是一种加权选择，在最有希望的道路中选择一条。将两个策略交织在一起，以提高整体有效性，并</a:t>
            </a:r>
            <a:r>
              <a:rPr lang="zh-CN" altLang="en-US" dirty="0">
                <a:solidFill>
                  <a:srgbClr val="4E81C0"/>
                </a:solidFill>
              </a:rPr>
              <a:t>防止个别策略卡住的情况</a:t>
            </a:r>
            <a:r>
              <a:rPr lang="zh-CN" altLang="en-US" dirty="0"/>
              <a:t>。</a:t>
            </a:r>
          </a:p>
        </p:txBody>
      </p:sp>
    </p:spTree>
    <p:extLst>
      <p:ext uri="{BB962C8B-B14F-4D97-AF65-F5344CB8AC3E}">
        <p14:creationId xmlns:p14="http://schemas.microsoft.com/office/powerpoint/2010/main" val="26652516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33022" y="3167117"/>
            <a:ext cx="5287161"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Evaluation</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8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3"/>
          <a:stretch>
            <a:fillRect/>
          </a:stretch>
        </p:blipFill>
        <p:spPr>
          <a:xfrm>
            <a:off x="1217964" y="614742"/>
            <a:ext cx="3718882" cy="646232"/>
          </a:xfrm>
          <a:prstGeom prst="rect">
            <a:avLst/>
          </a:prstGeom>
        </p:spPr>
      </p:pic>
      <p:sp>
        <p:nvSpPr>
          <p:cNvPr id="10" name="文本框 9">
            <a:extLst>
              <a:ext uri="{FF2B5EF4-FFF2-40B4-BE49-F238E27FC236}">
                <a16:creationId xmlns:a16="http://schemas.microsoft.com/office/drawing/2014/main" id="{B70045A0-59E8-39C8-540D-B6FD31FEDA72}"/>
              </a:ext>
            </a:extLst>
          </p:cNvPr>
          <p:cNvSpPr txBox="1"/>
          <p:nvPr/>
        </p:nvSpPr>
        <p:spPr>
          <a:xfrm>
            <a:off x="1614453" y="1840292"/>
            <a:ext cx="9831036" cy="2991588"/>
          </a:xfrm>
          <a:prstGeom prst="rect">
            <a:avLst/>
          </a:prstGeom>
          <a:noFill/>
        </p:spPr>
        <p:txBody>
          <a:bodyPr wrap="square">
            <a:spAutoFit/>
          </a:bodyPr>
          <a:lstStyle/>
          <a:p>
            <a:pPr>
              <a:lnSpc>
                <a:spcPct val="200000"/>
              </a:lnSpc>
            </a:pPr>
            <a:r>
              <a:rPr lang="zh-CN" altLang="en-US" dirty="0"/>
              <a:t>通过在</a:t>
            </a:r>
            <a:r>
              <a:rPr lang="en-US" altLang="zh-CN" dirty="0" err="1">
                <a:solidFill>
                  <a:srgbClr val="4E81C0"/>
                </a:solidFill>
              </a:rPr>
              <a:t>angr</a:t>
            </a:r>
            <a:r>
              <a:rPr lang="zh-CN" altLang="en-US" dirty="0"/>
              <a:t>框架中集成和运行每种技术，将其与最先进的路径优先级方法进行了比较。</a:t>
            </a:r>
            <a:endParaRPr lang="en-US" altLang="zh-CN" dirty="0"/>
          </a:p>
          <a:p>
            <a:pPr marL="1657350" lvl="3" indent="-285750">
              <a:lnSpc>
                <a:spcPct val="300000"/>
              </a:lnSpc>
              <a:buFont typeface="Wingdings" panose="05000000000000000000" pitchFamily="2" charset="2"/>
              <a:buChar char="u"/>
            </a:pPr>
            <a:r>
              <a:rPr lang="en-US" altLang="zh-CN" dirty="0"/>
              <a:t>KLEE</a:t>
            </a:r>
            <a:r>
              <a:rPr lang="zh-CN" altLang="en-US" dirty="0"/>
              <a:t>随机搜索。</a:t>
            </a:r>
            <a:endParaRPr lang="en-US" altLang="zh-CN" dirty="0"/>
          </a:p>
          <a:p>
            <a:pPr marL="1657350" lvl="3" indent="-285750">
              <a:lnSpc>
                <a:spcPct val="300000"/>
              </a:lnSpc>
              <a:buFont typeface="Wingdings" panose="05000000000000000000" pitchFamily="2" charset="2"/>
              <a:buChar char="u"/>
            </a:pPr>
            <a:r>
              <a:rPr lang="en-US" altLang="zh-CN" dirty="0"/>
              <a:t>KLEE</a:t>
            </a:r>
            <a:r>
              <a:rPr lang="zh-CN" altLang="en-US" dirty="0"/>
              <a:t>覆盖优化搜索。</a:t>
            </a:r>
            <a:endParaRPr lang="en-US" altLang="zh-CN" dirty="0"/>
          </a:p>
          <a:p>
            <a:pPr marL="1657350" lvl="3" indent="-285750">
              <a:lnSpc>
                <a:spcPct val="300000"/>
              </a:lnSpc>
              <a:buFont typeface="Wingdings" panose="05000000000000000000" pitchFamily="2" charset="2"/>
              <a:buChar char="u"/>
            </a:pPr>
            <a:r>
              <a:rPr lang="en-US" altLang="zh-CN" dirty="0"/>
              <a:t>AEG</a:t>
            </a:r>
            <a:r>
              <a:rPr lang="zh-CN" altLang="en-US" dirty="0"/>
              <a:t>循环耗尽搜索。</a:t>
            </a:r>
          </a:p>
        </p:txBody>
      </p:sp>
    </p:spTree>
    <p:extLst>
      <p:ext uri="{BB962C8B-B14F-4D97-AF65-F5344CB8AC3E}">
        <p14:creationId xmlns:p14="http://schemas.microsoft.com/office/powerpoint/2010/main" val="18572864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Experimental Setup</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1217964" y="1683913"/>
            <a:ext cx="9450036" cy="3891835"/>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dirty="0"/>
              <a:t>初始化</a:t>
            </a:r>
            <a:r>
              <a:rPr lang="en-US" altLang="zh-CN" dirty="0"/>
              <a:t>DSE</a:t>
            </a:r>
            <a:r>
              <a:rPr lang="zh-CN" altLang="en-US" dirty="0"/>
              <a:t>环境，并启用选项来强制执行严格的页面访问策略和</a:t>
            </a:r>
            <a:r>
              <a:rPr lang="en-US" altLang="zh-CN" dirty="0"/>
              <a:t>NX</a:t>
            </a:r>
            <a:r>
              <a:rPr lang="zh-CN" altLang="en-US" dirty="0"/>
              <a:t>内存保护，作为监事执行和检测崩溃状态的启发式方法。使用</a:t>
            </a:r>
            <a:r>
              <a:rPr lang="en-US" altLang="zh-CN" dirty="0"/>
              <a:t>QEMU</a:t>
            </a:r>
            <a:r>
              <a:rPr lang="zh-CN" altLang="en-US" dirty="0"/>
              <a:t>跟踪执行期间出现的可疑状态，并识别其他未检测到的崩溃。</a:t>
            </a:r>
            <a:endParaRPr lang="en-US" altLang="zh-CN" dirty="0"/>
          </a:p>
          <a:p>
            <a:pPr marL="285750" indent="-285750">
              <a:lnSpc>
                <a:spcPct val="200000"/>
              </a:lnSpc>
              <a:buFont typeface="Wingdings" panose="05000000000000000000" pitchFamily="2" charset="2"/>
              <a:buChar char="l"/>
            </a:pPr>
            <a:r>
              <a:rPr lang="zh-CN" altLang="en-US" dirty="0"/>
              <a:t>执行静态分析作为一个固定的初始开销，收集</a:t>
            </a:r>
            <a:r>
              <a:rPr lang="en-US" altLang="zh-CN" dirty="0"/>
              <a:t>CFG</a:t>
            </a:r>
            <a:r>
              <a:rPr lang="zh-CN" altLang="en-US" dirty="0"/>
              <a:t>和关于函数信息以及其他组件（循环、社区信息）。从这些分析中收集的信息在整个执行过程中作为特征提取的输入。</a:t>
            </a:r>
            <a:endParaRPr lang="en-US" altLang="zh-CN" dirty="0"/>
          </a:p>
          <a:p>
            <a:pPr marL="285750" indent="-285750">
              <a:lnSpc>
                <a:spcPct val="200000"/>
              </a:lnSpc>
              <a:buFont typeface="Wingdings" panose="05000000000000000000" pitchFamily="2" charset="2"/>
              <a:buChar char="l"/>
            </a:pPr>
            <a:r>
              <a:rPr lang="en-US" altLang="zh-CN" dirty="0"/>
              <a:t>Ubuntu18.04 </a:t>
            </a:r>
            <a:r>
              <a:rPr lang="zh-CN" altLang="en-US" dirty="0"/>
              <a:t>、</a:t>
            </a:r>
            <a:r>
              <a:rPr lang="en-US" altLang="zh-CN" dirty="0"/>
              <a:t>3.6GHZ</a:t>
            </a:r>
            <a:r>
              <a:rPr lang="zh-CN" altLang="en-US" dirty="0"/>
              <a:t>、</a:t>
            </a:r>
            <a:r>
              <a:rPr lang="en-US" altLang="zh-CN" dirty="0"/>
              <a:t>8GB RAM</a:t>
            </a:r>
            <a:r>
              <a:rPr lang="zh-CN" altLang="en-US" dirty="0"/>
              <a:t>，为每一个二进制文件分析分配一个</a:t>
            </a:r>
            <a:r>
              <a:rPr lang="en-US" altLang="zh-CN" dirty="0"/>
              <a:t>CPU</a:t>
            </a:r>
            <a:r>
              <a:rPr lang="zh-CN" altLang="en-US" dirty="0"/>
              <a:t>核心，运行并监控所有技术</a:t>
            </a:r>
            <a:r>
              <a:rPr lang="en-US" altLang="zh-CN" dirty="0"/>
              <a:t>24</a:t>
            </a:r>
            <a:r>
              <a:rPr lang="zh-CN" altLang="en-US" dirty="0"/>
              <a:t>小时。</a:t>
            </a:r>
          </a:p>
        </p:txBody>
      </p:sp>
    </p:spTree>
    <p:extLst>
      <p:ext uri="{BB962C8B-B14F-4D97-AF65-F5344CB8AC3E}">
        <p14:creationId xmlns:p14="http://schemas.microsoft.com/office/powerpoint/2010/main" val="3737968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Model Accuracy and Feature Evaluation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1217964" y="1515561"/>
            <a:ext cx="9754836" cy="646331"/>
          </a:xfrm>
          <a:prstGeom prst="rect">
            <a:avLst/>
          </a:prstGeom>
          <a:noFill/>
        </p:spPr>
        <p:txBody>
          <a:bodyPr wrap="square">
            <a:spAutoFit/>
          </a:bodyPr>
          <a:lstStyle/>
          <a:p>
            <a:r>
              <a:rPr lang="zh-CN" altLang="en-US" dirty="0"/>
              <a:t>训练和验证多种机器学习算法：逻辑回归、线性判别分析、</a:t>
            </a:r>
            <a:r>
              <a:rPr lang="en-US" altLang="zh-CN" dirty="0"/>
              <a:t>K</a:t>
            </a:r>
            <a:r>
              <a:rPr lang="zh-CN" altLang="en-US" dirty="0"/>
              <a:t>近邻、支持向量机、多层感知器、决策树、随机森林、</a:t>
            </a:r>
            <a:r>
              <a:rPr lang="en-US" altLang="zh-CN" dirty="0"/>
              <a:t>AdaBoost</a:t>
            </a:r>
            <a:r>
              <a:rPr lang="zh-CN" altLang="en-US" dirty="0"/>
              <a:t>和</a:t>
            </a:r>
            <a:r>
              <a:rPr lang="en-US" altLang="zh-CN" dirty="0" err="1"/>
              <a:t>XGBoost</a:t>
            </a:r>
            <a:r>
              <a:rPr lang="zh-CN" altLang="en-US" dirty="0"/>
              <a:t>。所有模型都使用</a:t>
            </a:r>
            <a:r>
              <a:rPr lang="en-US" altLang="zh-CN" dirty="0">
                <a:solidFill>
                  <a:srgbClr val="4E81C0"/>
                </a:solidFill>
              </a:rPr>
              <a:t>scikit-learn</a:t>
            </a:r>
            <a:r>
              <a:rPr lang="zh-CN" altLang="en-US" dirty="0"/>
              <a:t>机器学习框架进行实例化。</a:t>
            </a:r>
            <a:endParaRPr lang="en-US" altLang="zh-CN" dirty="0"/>
          </a:p>
        </p:txBody>
      </p:sp>
      <p:pic>
        <p:nvPicPr>
          <p:cNvPr id="4" name="图片 3">
            <a:extLst>
              <a:ext uri="{FF2B5EF4-FFF2-40B4-BE49-F238E27FC236}">
                <a16:creationId xmlns:a16="http://schemas.microsoft.com/office/drawing/2014/main" id="{3FB66EC5-291D-A8F3-71E9-80C1E8AC9AA2}"/>
              </a:ext>
            </a:extLst>
          </p:cNvPr>
          <p:cNvPicPr>
            <a:picLocks noChangeAspect="1"/>
          </p:cNvPicPr>
          <p:nvPr/>
        </p:nvPicPr>
        <p:blipFill>
          <a:blip r:embed="rId5"/>
          <a:stretch>
            <a:fillRect/>
          </a:stretch>
        </p:blipFill>
        <p:spPr>
          <a:xfrm>
            <a:off x="1572549" y="2161892"/>
            <a:ext cx="8628571" cy="4139796"/>
          </a:xfrm>
          <a:prstGeom prst="rect">
            <a:avLst/>
          </a:prstGeom>
        </p:spPr>
      </p:pic>
    </p:spTree>
    <p:extLst>
      <p:ext uri="{BB962C8B-B14F-4D97-AF65-F5344CB8AC3E}">
        <p14:creationId xmlns:p14="http://schemas.microsoft.com/office/powerpoint/2010/main" val="3640853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Model Accuracy and Feature Evaluation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1217964" y="3735736"/>
            <a:ext cx="9754836" cy="1710468"/>
          </a:xfrm>
          <a:prstGeom prst="rect">
            <a:avLst/>
          </a:prstGeom>
          <a:noFill/>
        </p:spPr>
        <p:txBody>
          <a:bodyPr wrap="square">
            <a:spAutoFit/>
          </a:bodyPr>
          <a:lstStyle/>
          <a:p>
            <a:pPr>
              <a:lnSpc>
                <a:spcPct val="150000"/>
              </a:lnSpc>
            </a:pPr>
            <a:r>
              <a:rPr lang="zh-CN" altLang="en-US" dirty="0">
                <a:solidFill>
                  <a:srgbClr val="4E81C0"/>
                </a:solidFill>
              </a:rPr>
              <a:t>    随机森林和</a:t>
            </a:r>
            <a:r>
              <a:rPr lang="en-US" altLang="zh-CN" dirty="0" err="1">
                <a:solidFill>
                  <a:srgbClr val="4E81C0"/>
                </a:solidFill>
              </a:rPr>
              <a:t>XGBoost</a:t>
            </a:r>
            <a:r>
              <a:rPr lang="zh-CN" altLang="en-US" dirty="0"/>
              <a:t>模型在准确性和</a:t>
            </a:r>
            <a:r>
              <a:rPr lang="en-US" altLang="zh-CN" dirty="0"/>
              <a:t>Trace</a:t>
            </a:r>
            <a:r>
              <a:rPr lang="zh-CN" altLang="en-US" dirty="0"/>
              <a:t>覆盖率在数据集上取得最好的结果，表明</a:t>
            </a:r>
            <a:r>
              <a:rPr lang="zh-CN" altLang="en-US" dirty="0">
                <a:solidFill>
                  <a:srgbClr val="4E81C0"/>
                </a:solidFill>
              </a:rPr>
              <a:t>非常适合指导符号执行</a:t>
            </a:r>
            <a:r>
              <a:rPr lang="zh-CN" altLang="en-US" dirty="0"/>
              <a:t>。</a:t>
            </a:r>
            <a:endParaRPr lang="en-US" altLang="zh-CN" dirty="0"/>
          </a:p>
          <a:p>
            <a:pPr>
              <a:lnSpc>
                <a:spcPct val="150000"/>
              </a:lnSpc>
            </a:pPr>
            <a:r>
              <a:rPr lang="zh-CN" altLang="en-US" dirty="0"/>
              <a:t>    将更高的准确性分数与更好的决策联系在一起。类似地，将更高的跟踪覆盖率得分与更强的模型预测稳健性联系起来。</a:t>
            </a:r>
            <a:endParaRPr lang="en-US" altLang="zh-CN" dirty="0"/>
          </a:p>
        </p:txBody>
      </p:sp>
      <p:pic>
        <p:nvPicPr>
          <p:cNvPr id="5" name="图片 4">
            <a:extLst>
              <a:ext uri="{FF2B5EF4-FFF2-40B4-BE49-F238E27FC236}">
                <a16:creationId xmlns:a16="http://schemas.microsoft.com/office/drawing/2014/main" id="{E791C459-9E71-C412-55F6-4CC0441849B2}"/>
              </a:ext>
            </a:extLst>
          </p:cNvPr>
          <p:cNvPicPr>
            <a:picLocks noChangeAspect="1"/>
          </p:cNvPicPr>
          <p:nvPr/>
        </p:nvPicPr>
        <p:blipFill>
          <a:blip r:embed="rId5"/>
          <a:stretch>
            <a:fillRect/>
          </a:stretch>
        </p:blipFill>
        <p:spPr>
          <a:xfrm>
            <a:off x="2668728" y="2647797"/>
            <a:ext cx="7111688" cy="969416"/>
          </a:xfrm>
          <a:prstGeom prst="rect">
            <a:avLst/>
          </a:prstGeom>
        </p:spPr>
      </p:pic>
      <p:pic>
        <p:nvPicPr>
          <p:cNvPr id="9" name="图片 8">
            <a:extLst>
              <a:ext uri="{FF2B5EF4-FFF2-40B4-BE49-F238E27FC236}">
                <a16:creationId xmlns:a16="http://schemas.microsoft.com/office/drawing/2014/main" id="{F0E5FDF1-0719-06C3-2948-22AA893F894A}"/>
              </a:ext>
            </a:extLst>
          </p:cNvPr>
          <p:cNvPicPr>
            <a:picLocks noChangeAspect="1"/>
          </p:cNvPicPr>
          <p:nvPr/>
        </p:nvPicPr>
        <p:blipFill>
          <a:blip r:embed="rId6"/>
          <a:stretch>
            <a:fillRect/>
          </a:stretch>
        </p:blipFill>
        <p:spPr>
          <a:xfrm>
            <a:off x="2711585" y="1827744"/>
            <a:ext cx="7025974" cy="816070"/>
          </a:xfrm>
          <a:prstGeom prst="rect">
            <a:avLst/>
          </a:prstGeom>
        </p:spPr>
      </p:pic>
    </p:spTree>
    <p:extLst>
      <p:ext uri="{BB962C8B-B14F-4D97-AF65-F5344CB8AC3E}">
        <p14:creationId xmlns:p14="http://schemas.microsoft.com/office/powerpoint/2010/main" val="1586622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Model Accuracy and Feature Evaluation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969312" y="1626199"/>
            <a:ext cx="9754836" cy="879472"/>
          </a:xfrm>
          <a:prstGeom prst="rect">
            <a:avLst/>
          </a:prstGeom>
          <a:noFill/>
        </p:spPr>
        <p:txBody>
          <a:bodyPr wrap="square">
            <a:spAutoFit/>
          </a:bodyPr>
          <a:lstStyle/>
          <a:p>
            <a:pPr>
              <a:lnSpc>
                <a:spcPct val="150000"/>
              </a:lnSpc>
            </a:pPr>
            <a:r>
              <a:rPr lang="zh-CN" altLang="en-US" dirty="0"/>
              <a:t>    通过计算它们的</a:t>
            </a:r>
            <a:r>
              <a:rPr lang="zh-CN" altLang="en-US" dirty="0">
                <a:solidFill>
                  <a:srgbClr val="4E81C0"/>
                </a:solidFill>
              </a:rPr>
              <a:t>排列重要性</a:t>
            </a:r>
            <a:r>
              <a:rPr lang="zh-CN" altLang="en-US" dirty="0"/>
              <a:t>来评估不同特征的重要性，这是一种基于每个特征引起的分数变化的估计方法。</a:t>
            </a:r>
            <a:endParaRPr lang="en-US" altLang="zh-CN" dirty="0"/>
          </a:p>
        </p:txBody>
      </p:sp>
      <p:pic>
        <p:nvPicPr>
          <p:cNvPr id="4" name="图片 3">
            <a:extLst>
              <a:ext uri="{FF2B5EF4-FFF2-40B4-BE49-F238E27FC236}">
                <a16:creationId xmlns:a16="http://schemas.microsoft.com/office/drawing/2014/main" id="{A7C75B55-FB59-4316-F0D7-CBF415C88F6F}"/>
              </a:ext>
            </a:extLst>
          </p:cNvPr>
          <p:cNvPicPr>
            <a:picLocks noChangeAspect="1"/>
          </p:cNvPicPr>
          <p:nvPr/>
        </p:nvPicPr>
        <p:blipFill>
          <a:blip r:embed="rId5"/>
          <a:stretch>
            <a:fillRect/>
          </a:stretch>
        </p:blipFill>
        <p:spPr>
          <a:xfrm>
            <a:off x="3163672" y="2127676"/>
            <a:ext cx="5366115" cy="4211382"/>
          </a:xfrm>
          <a:prstGeom prst="rect">
            <a:avLst/>
          </a:prstGeom>
        </p:spPr>
      </p:pic>
    </p:spTree>
    <p:extLst>
      <p:ext uri="{BB962C8B-B14F-4D97-AF65-F5344CB8AC3E}">
        <p14:creationId xmlns:p14="http://schemas.microsoft.com/office/powerpoint/2010/main" val="26311966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Model Accuracy and Feature Evaluation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671436" y="1832775"/>
            <a:ext cx="3266902" cy="3372462"/>
          </a:xfrm>
          <a:prstGeom prst="rect">
            <a:avLst/>
          </a:prstGeom>
          <a:noFill/>
        </p:spPr>
        <p:txBody>
          <a:bodyPr wrap="square">
            <a:spAutoFit/>
          </a:bodyPr>
          <a:lstStyle/>
          <a:p>
            <a:pPr>
              <a:lnSpc>
                <a:spcPct val="150000"/>
              </a:lnSpc>
            </a:pPr>
            <a:r>
              <a:rPr lang="zh-CN" altLang="en-US" dirty="0"/>
              <a:t>如图所示</a:t>
            </a:r>
            <a:r>
              <a:rPr lang="en-US" altLang="zh-CN" dirty="0" err="1"/>
              <a:t>XGBoost</a:t>
            </a:r>
            <a:r>
              <a:rPr lang="zh-CN" altLang="en-US" dirty="0"/>
              <a:t>和随机森林模型的特征重要性度量，发现</a:t>
            </a:r>
            <a:r>
              <a:rPr lang="zh-CN" altLang="en-US" dirty="0">
                <a:solidFill>
                  <a:srgbClr val="4E81C0"/>
                </a:solidFill>
              </a:rPr>
              <a:t>并不是所有特征都是同样重要</a:t>
            </a:r>
            <a:r>
              <a:rPr lang="zh-CN" altLang="en-US" dirty="0"/>
              <a:t>，对分类器预测贡献最大的特征是</a:t>
            </a:r>
            <a:r>
              <a:rPr lang="en-US" altLang="zh-CN" dirty="0"/>
              <a:t>number of branch visits</a:t>
            </a:r>
            <a:r>
              <a:rPr lang="zh-CN" altLang="en-US" dirty="0"/>
              <a:t>、</a:t>
            </a:r>
            <a:r>
              <a:rPr lang="en-US" altLang="zh-CN" dirty="0"/>
              <a:t>communities</a:t>
            </a:r>
            <a:r>
              <a:rPr lang="zh-CN" altLang="en-US" dirty="0"/>
              <a:t>、</a:t>
            </a:r>
            <a:r>
              <a:rPr lang="en-US" altLang="zh-CN" dirty="0"/>
              <a:t>register access</a:t>
            </a:r>
            <a:r>
              <a:rPr lang="zh-CN" altLang="en-US" dirty="0"/>
              <a:t>、</a:t>
            </a:r>
            <a:r>
              <a:rPr lang="en-US" altLang="zh-CN" dirty="0"/>
              <a:t>leave component</a:t>
            </a:r>
            <a:r>
              <a:rPr lang="zh-CN" altLang="en-US" dirty="0"/>
              <a:t>，其他特征对模型影响不大。</a:t>
            </a:r>
            <a:endParaRPr lang="en-US" altLang="zh-CN" dirty="0"/>
          </a:p>
        </p:txBody>
      </p:sp>
      <p:pic>
        <p:nvPicPr>
          <p:cNvPr id="4" name="图片 3">
            <a:extLst>
              <a:ext uri="{FF2B5EF4-FFF2-40B4-BE49-F238E27FC236}">
                <a16:creationId xmlns:a16="http://schemas.microsoft.com/office/drawing/2014/main" id="{A7C75B55-FB59-4316-F0D7-CBF415C88F6F}"/>
              </a:ext>
            </a:extLst>
          </p:cNvPr>
          <p:cNvPicPr>
            <a:picLocks noChangeAspect="1"/>
          </p:cNvPicPr>
          <p:nvPr/>
        </p:nvPicPr>
        <p:blipFill>
          <a:blip r:embed="rId5"/>
          <a:stretch>
            <a:fillRect/>
          </a:stretch>
        </p:blipFill>
        <p:spPr>
          <a:xfrm>
            <a:off x="5252150" y="1186543"/>
            <a:ext cx="6003027" cy="4711237"/>
          </a:xfrm>
          <a:prstGeom prst="rect">
            <a:avLst/>
          </a:prstGeom>
        </p:spPr>
      </p:pic>
    </p:spTree>
    <p:extLst>
      <p:ext uri="{BB962C8B-B14F-4D97-AF65-F5344CB8AC3E}">
        <p14:creationId xmlns:p14="http://schemas.microsoft.com/office/powerpoint/2010/main" val="432303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Model Accuracy and Feature Evaluation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1069644" y="1945069"/>
            <a:ext cx="10052712" cy="2542363"/>
          </a:xfrm>
          <a:prstGeom prst="rect">
            <a:avLst/>
          </a:prstGeom>
          <a:noFill/>
        </p:spPr>
        <p:txBody>
          <a:bodyPr wrap="square">
            <a:spAutoFit/>
          </a:bodyPr>
          <a:lstStyle/>
          <a:p>
            <a:pPr>
              <a:lnSpc>
                <a:spcPct val="150000"/>
              </a:lnSpc>
            </a:pPr>
            <a:r>
              <a:rPr lang="zh-CN" altLang="en-US" dirty="0"/>
              <a:t>最终确定的参数如下：</a:t>
            </a:r>
            <a:endParaRPr lang="en-US" altLang="zh-CN" dirty="0"/>
          </a:p>
          <a:p>
            <a:pPr marL="285750" indent="-285750">
              <a:lnSpc>
                <a:spcPct val="150000"/>
              </a:lnSpc>
              <a:buFont typeface="Wingdings" panose="05000000000000000000" pitchFamily="2" charset="2"/>
              <a:buChar char="l"/>
            </a:pPr>
            <a:r>
              <a:rPr lang="zh-CN" altLang="en-US" dirty="0">
                <a:solidFill>
                  <a:srgbClr val="4E81C0"/>
                </a:solidFill>
              </a:rPr>
              <a:t>随机森林</a:t>
            </a:r>
            <a:endParaRPr lang="en-US" altLang="zh-CN" dirty="0">
              <a:solidFill>
                <a:srgbClr val="4E81C0"/>
              </a:solidFill>
            </a:endParaRPr>
          </a:p>
          <a:p>
            <a:pPr>
              <a:lnSpc>
                <a:spcPct val="150000"/>
              </a:lnSpc>
            </a:pPr>
            <a:r>
              <a:rPr lang="en-US" altLang="zh-CN" dirty="0"/>
              <a:t>    </a:t>
            </a:r>
            <a:r>
              <a:rPr lang="zh-CN" altLang="en-US" dirty="0"/>
              <a:t>森林中树的最大数量</a:t>
            </a:r>
            <a:r>
              <a:rPr lang="en-US" altLang="zh-CN" dirty="0"/>
              <a:t>(</a:t>
            </a:r>
            <a:r>
              <a:rPr lang="en-US" altLang="zh-CN" dirty="0" err="1"/>
              <a:t>num_estimators</a:t>
            </a:r>
            <a:r>
              <a:rPr lang="en-US" altLang="zh-CN" dirty="0"/>
              <a:t>)</a:t>
            </a:r>
            <a:r>
              <a:rPr lang="zh-CN" altLang="en-US" dirty="0"/>
              <a:t>，每棵树的最大深度</a:t>
            </a:r>
            <a:r>
              <a:rPr lang="en-US" altLang="zh-CN" dirty="0"/>
              <a:t>(</a:t>
            </a:r>
            <a:r>
              <a:rPr lang="en-US" altLang="zh-CN" dirty="0" err="1"/>
              <a:t>max_depth</a:t>
            </a:r>
            <a:r>
              <a:rPr lang="en-US" altLang="zh-CN" dirty="0"/>
              <a:t>)</a:t>
            </a:r>
            <a:r>
              <a:rPr lang="zh-CN" altLang="en-US" dirty="0"/>
              <a:t>，以及用于分割节点的最大特征数量</a:t>
            </a:r>
            <a:r>
              <a:rPr lang="en-US" altLang="zh-CN" dirty="0"/>
              <a:t>(</a:t>
            </a:r>
            <a:r>
              <a:rPr lang="en-US" altLang="zh-CN" dirty="0" err="1"/>
              <a:t>max_features</a:t>
            </a:r>
            <a:r>
              <a:rPr lang="en-US" altLang="zh-CN" dirty="0"/>
              <a:t>)</a:t>
            </a:r>
            <a:r>
              <a:rPr lang="zh-CN" altLang="en-US" dirty="0"/>
              <a:t>。</a:t>
            </a:r>
            <a:endParaRPr lang="en-US" altLang="zh-CN" dirty="0"/>
          </a:p>
          <a:p>
            <a:pPr marL="285750" indent="-285750">
              <a:lnSpc>
                <a:spcPct val="150000"/>
              </a:lnSpc>
              <a:buFont typeface="Wingdings" panose="05000000000000000000" pitchFamily="2" charset="2"/>
              <a:buChar char="l"/>
            </a:pPr>
            <a:r>
              <a:rPr lang="en-US" altLang="zh-CN" dirty="0" err="1">
                <a:solidFill>
                  <a:srgbClr val="4E81C0"/>
                </a:solidFill>
              </a:rPr>
              <a:t>XGBoost</a:t>
            </a:r>
            <a:endParaRPr lang="en-US" altLang="zh-CN" dirty="0">
              <a:solidFill>
                <a:srgbClr val="4E81C0"/>
              </a:solidFill>
            </a:endParaRPr>
          </a:p>
          <a:p>
            <a:pPr>
              <a:lnSpc>
                <a:spcPct val="150000"/>
              </a:lnSpc>
            </a:pPr>
            <a:r>
              <a:rPr lang="en-US" altLang="zh-CN" dirty="0"/>
              <a:t>    bootstrap</a:t>
            </a:r>
            <a:r>
              <a:rPr lang="zh-CN" altLang="en-US" dirty="0"/>
              <a:t>、</a:t>
            </a:r>
            <a:r>
              <a:rPr lang="en-US" altLang="zh-CN" dirty="0" err="1"/>
              <a:t>num_estimators</a:t>
            </a:r>
            <a:r>
              <a:rPr lang="zh-CN" altLang="en-US" dirty="0"/>
              <a:t>、</a:t>
            </a:r>
            <a:r>
              <a:rPr lang="en-US" altLang="zh-CN" dirty="0" err="1"/>
              <a:t>max_depth</a:t>
            </a:r>
            <a:r>
              <a:rPr lang="zh-CN" altLang="en-US" dirty="0"/>
              <a:t>和</a:t>
            </a:r>
            <a:r>
              <a:rPr lang="en-US" altLang="zh-CN" dirty="0" err="1"/>
              <a:t>min_child_weight</a:t>
            </a:r>
            <a:r>
              <a:rPr lang="zh-CN" altLang="en-US" dirty="0"/>
              <a:t>。</a:t>
            </a:r>
            <a:endParaRPr lang="en-US" altLang="zh-CN" dirty="0"/>
          </a:p>
        </p:txBody>
      </p:sp>
      <p:sp>
        <p:nvSpPr>
          <p:cNvPr id="5" name="文本框 4">
            <a:extLst>
              <a:ext uri="{FF2B5EF4-FFF2-40B4-BE49-F238E27FC236}">
                <a16:creationId xmlns:a16="http://schemas.microsoft.com/office/drawing/2014/main" id="{C21ECA73-E0E6-9BFC-A04B-7E377E1292B7}"/>
              </a:ext>
            </a:extLst>
          </p:cNvPr>
          <p:cNvSpPr txBox="1"/>
          <p:nvPr/>
        </p:nvSpPr>
        <p:spPr>
          <a:xfrm>
            <a:off x="983108" y="4922792"/>
            <a:ext cx="10225783" cy="646331"/>
          </a:xfrm>
          <a:prstGeom prst="rect">
            <a:avLst/>
          </a:prstGeom>
          <a:noFill/>
        </p:spPr>
        <p:txBody>
          <a:bodyPr wrap="square">
            <a:spAutoFit/>
          </a:bodyPr>
          <a:lstStyle/>
          <a:p>
            <a:r>
              <a:rPr lang="zh-CN" altLang="en-US" dirty="0">
                <a:solidFill>
                  <a:srgbClr val="4E81C0"/>
                </a:solidFill>
              </a:rPr>
              <a:t>    选择</a:t>
            </a:r>
            <a:r>
              <a:rPr lang="en-US" altLang="zh-CN" dirty="0" err="1">
                <a:solidFill>
                  <a:srgbClr val="4E81C0"/>
                </a:solidFill>
              </a:rPr>
              <a:t>XGBoost</a:t>
            </a:r>
            <a:r>
              <a:rPr lang="zh-CN" altLang="en-US" dirty="0">
                <a:solidFill>
                  <a:srgbClr val="4E81C0"/>
                </a:solidFill>
              </a:rPr>
              <a:t>模型作为我们的最终模型</a:t>
            </a:r>
            <a:r>
              <a:rPr lang="zh-CN" altLang="en-US" dirty="0"/>
              <a:t>，因为它的准确性更好，得分时间更短。得到的模型使用</a:t>
            </a:r>
            <a:r>
              <a:rPr lang="en-US" altLang="zh-CN" dirty="0"/>
              <a:t>150</a:t>
            </a:r>
            <a:r>
              <a:rPr lang="zh-CN" altLang="en-US" dirty="0"/>
              <a:t>个</a:t>
            </a:r>
            <a:r>
              <a:rPr lang="en-US" altLang="zh-CN" dirty="0"/>
              <a:t>estimators</a:t>
            </a:r>
            <a:r>
              <a:rPr lang="zh-CN" altLang="en-US" dirty="0"/>
              <a:t>，每个树的最大深度限制为</a:t>
            </a:r>
            <a:r>
              <a:rPr lang="en-US" altLang="zh-CN" dirty="0"/>
              <a:t>2</a:t>
            </a:r>
            <a:r>
              <a:rPr lang="zh-CN" altLang="en-US" dirty="0"/>
              <a:t>，每个节点的最小个数为</a:t>
            </a:r>
            <a:r>
              <a:rPr lang="en-US" altLang="zh-CN" dirty="0"/>
              <a:t>6</a:t>
            </a:r>
            <a:r>
              <a:rPr lang="zh-CN" altLang="en-US" dirty="0"/>
              <a:t>个数据点。</a:t>
            </a:r>
          </a:p>
        </p:txBody>
      </p:sp>
    </p:spTree>
    <p:extLst>
      <p:ext uri="{BB962C8B-B14F-4D97-AF65-F5344CB8AC3E}">
        <p14:creationId xmlns:p14="http://schemas.microsoft.com/office/powerpoint/2010/main" val="2865756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Kyle Zeng</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Tiffany Bao</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亚利桑那州立大学，计算与增强智能学院助力教授，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研究兴趣：软件安全、自动化二进制分析技术、 软件漏洞的自主博弈理论策略</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997098B6-B04E-588C-EB56-A5E6F75E3A5D}"/>
              </a:ext>
            </a:extLst>
          </p:cNvPr>
          <p:cNvSpPr/>
          <p:nvPr/>
        </p:nvSpPr>
        <p:spPr>
          <a:xfrm>
            <a:off x="4211038" y="27555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亚利桑那州立大学计算与增强智能学院的博士生，</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研究兴趣：系统安全、软件安全、符号执行</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7" name="图片 16">
            <a:extLst>
              <a:ext uri="{FF2B5EF4-FFF2-40B4-BE49-F238E27FC236}">
                <a16:creationId xmlns:a16="http://schemas.microsoft.com/office/drawing/2014/main" id="{52588B2E-C7DB-542F-9FAA-7A47DE817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052" y="1951816"/>
            <a:ext cx="1519100" cy="1519100"/>
          </a:xfrm>
          <a:prstGeom prst="rect">
            <a:avLst/>
          </a:prstGeom>
        </p:spPr>
      </p:pic>
      <p:pic>
        <p:nvPicPr>
          <p:cNvPr id="22" name="图片 21">
            <a:extLst>
              <a:ext uri="{FF2B5EF4-FFF2-40B4-BE49-F238E27FC236}">
                <a16:creationId xmlns:a16="http://schemas.microsoft.com/office/drawing/2014/main" id="{D9748C66-09CC-5EDB-FA81-48095CFF8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000" y="4273840"/>
            <a:ext cx="1546758" cy="1546758"/>
          </a:xfrm>
          <a:prstGeom prst="rect">
            <a:avLst/>
          </a:prstGeom>
        </p:spPr>
      </p:pic>
      <p:pic>
        <p:nvPicPr>
          <p:cNvPr id="24" name="图片 23">
            <a:extLst>
              <a:ext uri="{FF2B5EF4-FFF2-40B4-BE49-F238E27FC236}">
                <a16:creationId xmlns:a16="http://schemas.microsoft.com/office/drawing/2014/main" id="{F44739AC-50FB-3661-F0D5-2E8B46BE3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7907" y="1373664"/>
            <a:ext cx="7944959" cy="4010585"/>
          </a:xfrm>
          <a:prstGeom prst="rect">
            <a:avLst/>
          </a:prstGeom>
        </p:spPr>
      </p:pic>
      <p:pic>
        <p:nvPicPr>
          <p:cNvPr id="26" name="图片 25">
            <a:extLst>
              <a:ext uri="{FF2B5EF4-FFF2-40B4-BE49-F238E27FC236}">
                <a16:creationId xmlns:a16="http://schemas.microsoft.com/office/drawing/2014/main" id="{A3ABEE42-7A55-90E2-8CA1-CFD4DA234C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7382" y="1335471"/>
            <a:ext cx="8011643" cy="4105848"/>
          </a:xfrm>
          <a:prstGeom prst="rect">
            <a:avLst/>
          </a:prstGeom>
        </p:spPr>
      </p:pic>
    </p:spTree>
    <p:extLst>
      <p:ext uri="{BB962C8B-B14F-4D97-AF65-F5344CB8AC3E}">
        <p14:creationId xmlns:p14="http://schemas.microsoft.com/office/powerpoint/2010/main" val="19070780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par>
                          <p:cTn id="32" fill="hold">
                            <p:stCondLst>
                              <p:cond delay="31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6"/>
                                        </p:tgtEl>
                                        <p:attrNameLst>
                                          <p:attrName>style.visibility</p:attrName>
                                        </p:attrNameLst>
                                      </p:cBhvr>
                                      <p:to>
                                        <p:strVal val="visible"/>
                                      </p:to>
                                    </p:set>
                                    <p:anim calcmode="lin" valueType="num">
                                      <p:cBhvr>
                                        <p:cTn id="35" dur="250" fill="hold"/>
                                        <p:tgtEl>
                                          <p:spTgt spid="6"/>
                                        </p:tgtEl>
                                        <p:attrNameLst>
                                          <p:attrName>ppt_w</p:attrName>
                                        </p:attrNameLst>
                                      </p:cBhvr>
                                      <p:tavLst>
                                        <p:tav tm="0">
                                          <p:val>
                                            <p:fltVal val="0"/>
                                          </p:val>
                                        </p:tav>
                                        <p:tav tm="100000">
                                          <p:val>
                                            <p:strVal val="#ppt_w"/>
                                          </p:val>
                                        </p:tav>
                                      </p:tavLst>
                                    </p:anim>
                                    <p:anim calcmode="lin" valueType="num">
                                      <p:cBhvr>
                                        <p:cTn id="36" dur="250" fill="hold"/>
                                        <p:tgtEl>
                                          <p:spTgt spid="6"/>
                                        </p:tgtEl>
                                        <p:attrNameLst>
                                          <p:attrName>ppt_h</p:attrName>
                                        </p:attrNameLst>
                                      </p:cBhvr>
                                      <p:tavLst>
                                        <p:tav tm="0">
                                          <p:val>
                                            <p:fltVal val="0"/>
                                          </p:val>
                                        </p:tav>
                                        <p:tav tm="100000">
                                          <p:val>
                                            <p:strVal val="#ppt_h"/>
                                          </p:val>
                                        </p:tav>
                                      </p:tavLst>
                                    </p:anim>
                                    <p:animEffect transition="in" filter="fade">
                                      <p:cBhvr>
                                        <p:cTn id="37" dur="25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Comparison with Existing Techniques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1069643" y="1820045"/>
            <a:ext cx="10052712" cy="879472"/>
          </a:xfrm>
          <a:prstGeom prst="rect">
            <a:avLst/>
          </a:prstGeom>
          <a:noFill/>
        </p:spPr>
        <p:txBody>
          <a:bodyPr wrap="square">
            <a:spAutoFit/>
          </a:bodyPr>
          <a:lstStyle/>
          <a:p>
            <a:pPr>
              <a:lnSpc>
                <a:spcPct val="150000"/>
              </a:lnSpc>
            </a:pPr>
            <a:r>
              <a:rPr lang="zh-CN" altLang="en-US" dirty="0"/>
              <a:t>    避免偏差，在</a:t>
            </a:r>
            <a:r>
              <a:rPr lang="zh-CN" altLang="en-US" dirty="0">
                <a:solidFill>
                  <a:srgbClr val="4E81C0"/>
                </a:solidFill>
              </a:rPr>
              <a:t>同一个框架（</a:t>
            </a:r>
            <a:r>
              <a:rPr lang="en-US" altLang="zh-CN" dirty="0" err="1">
                <a:solidFill>
                  <a:srgbClr val="4E81C0"/>
                </a:solidFill>
              </a:rPr>
              <a:t>angr</a:t>
            </a:r>
            <a:r>
              <a:rPr lang="zh-CN" altLang="en-US" dirty="0">
                <a:solidFill>
                  <a:srgbClr val="4E81C0"/>
                </a:solidFill>
              </a:rPr>
              <a:t>）</a:t>
            </a:r>
            <a:r>
              <a:rPr lang="zh-CN" altLang="en-US" dirty="0"/>
              <a:t>中实现所有的路径优先级技术。所有的技术都被适当的</a:t>
            </a:r>
            <a:r>
              <a:rPr lang="zh-CN" altLang="en-US" dirty="0">
                <a:solidFill>
                  <a:srgbClr val="4E81C0"/>
                </a:solidFill>
              </a:rPr>
              <a:t>初始化</a:t>
            </a:r>
            <a:r>
              <a:rPr lang="zh-CN" altLang="en-US" dirty="0"/>
              <a:t>，并</a:t>
            </a:r>
            <a:r>
              <a:rPr lang="zh-CN" altLang="en-US" dirty="0">
                <a:solidFill>
                  <a:srgbClr val="4E81C0"/>
                </a:solidFill>
              </a:rPr>
              <a:t>没有中断的运行</a:t>
            </a:r>
            <a:r>
              <a:rPr lang="zh-CN" altLang="en-US" dirty="0"/>
              <a:t>，</a:t>
            </a:r>
            <a:r>
              <a:rPr lang="zh-CN" altLang="en-US" dirty="0">
                <a:solidFill>
                  <a:srgbClr val="4E81C0"/>
                </a:solidFill>
              </a:rPr>
              <a:t>重复试验次数两次</a:t>
            </a:r>
            <a:r>
              <a:rPr lang="zh-CN" altLang="en-US" dirty="0"/>
              <a:t>，并考虑两次重复中触发的所有漏洞的</a:t>
            </a:r>
            <a:r>
              <a:rPr lang="zh-CN" altLang="en-US" dirty="0">
                <a:solidFill>
                  <a:srgbClr val="4E81C0"/>
                </a:solidFill>
              </a:rPr>
              <a:t>平均崩溃时间</a:t>
            </a:r>
            <a:r>
              <a:rPr lang="zh-CN" altLang="en-US" dirty="0"/>
              <a:t>。</a:t>
            </a:r>
            <a:endParaRPr lang="en-US" altLang="zh-CN" dirty="0"/>
          </a:p>
        </p:txBody>
      </p:sp>
      <p:sp>
        <p:nvSpPr>
          <p:cNvPr id="5" name="文本框 4">
            <a:extLst>
              <a:ext uri="{FF2B5EF4-FFF2-40B4-BE49-F238E27FC236}">
                <a16:creationId xmlns:a16="http://schemas.microsoft.com/office/drawing/2014/main" id="{C21ECA73-E0E6-9BFC-A04B-7E377E1292B7}"/>
              </a:ext>
            </a:extLst>
          </p:cNvPr>
          <p:cNvSpPr txBox="1"/>
          <p:nvPr/>
        </p:nvSpPr>
        <p:spPr>
          <a:xfrm>
            <a:off x="896572" y="2935422"/>
            <a:ext cx="10389049" cy="2229841"/>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en-US" altLang="zh-CN" dirty="0">
                <a:solidFill>
                  <a:srgbClr val="4E81C0"/>
                </a:solidFill>
              </a:rPr>
              <a:t>KLEE</a:t>
            </a:r>
            <a:r>
              <a:rPr lang="zh-CN" altLang="en-US" dirty="0">
                <a:solidFill>
                  <a:srgbClr val="4E81C0"/>
                </a:solidFill>
              </a:rPr>
              <a:t>覆盖优化：</a:t>
            </a:r>
            <a:r>
              <a:rPr lang="zh-CN" altLang="en-US" dirty="0">
                <a:solidFill>
                  <a:srgbClr val="313D51"/>
                </a:solidFill>
              </a:rPr>
              <a:t>该策略尝试选择可能在不久的将来覆盖新代码的状态。</a:t>
            </a:r>
            <a:endParaRPr lang="en-US" altLang="zh-CN" dirty="0">
              <a:solidFill>
                <a:srgbClr val="313D51"/>
              </a:solidFill>
            </a:endParaRPr>
          </a:p>
          <a:p>
            <a:pPr marL="285750" indent="-285750">
              <a:lnSpc>
                <a:spcPct val="200000"/>
              </a:lnSpc>
              <a:buFont typeface="Wingdings" panose="05000000000000000000" pitchFamily="2" charset="2"/>
              <a:buChar char="l"/>
            </a:pPr>
            <a:r>
              <a:rPr lang="en-US" altLang="zh-CN" dirty="0">
                <a:solidFill>
                  <a:srgbClr val="4E81C0"/>
                </a:solidFill>
              </a:rPr>
              <a:t>KLEE Random</a:t>
            </a:r>
            <a:r>
              <a:rPr lang="zh-CN" altLang="en-US" dirty="0"/>
              <a:t>：该策略在概念上类似于广度优先搜索。它通过从根开始遍历执行树并在分支点随机选择要遵循的分支来选择路径。</a:t>
            </a:r>
            <a:endParaRPr lang="en-US" altLang="zh-CN" dirty="0"/>
          </a:p>
          <a:p>
            <a:pPr marL="285750" indent="-285750">
              <a:lnSpc>
                <a:spcPct val="200000"/>
              </a:lnSpc>
              <a:buFont typeface="Wingdings" panose="05000000000000000000" pitchFamily="2" charset="2"/>
              <a:buChar char="l"/>
            </a:pPr>
            <a:r>
              <a:rPr lang="en-US" altLang="zh-CN" dirty="0">
                <a:solidFill>
                  <a:srgbClr val="4E81C0"/>
                </a:solidFill>
              </a:rPr>
              <a:t>AEG Loop Exhaustion</a:t>
            </a:r>
            <a:r>
              <a:rPr lang="zh-CN" altLang="en-US" dirty="0"/>
              <a:t>：每当执行遇到符号循环时，循环将被执行尽可能多的次数，直到耗尽为止。</a:t>
            </a:r>
          </a:p>
        </p:txBody>
      </p:sp>
    </p:spTree>
    <p:extLst>
      <p:ext uri="{BB962C8B-B14F-4D97-AF65-F5344CB8AC3E}">
        <p14:creationId xmlns:p14="http://schemas.microsoft.com/office/powerpoint/2010/main" val="1068414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pic>
        <p:nvPicPr>
          <p:cNvPr id="4" name="图片 3">
            <a:extLst>
              <a:ext uri="{FF2B5EF4-FFF2-40B4-BE49-F238E27FC236}">
                <a16:creationId xmlns:a16="http://schemas.microsoft.com/office/drawing/2014/main" id="{9FC7F964-E142-D2E4-5403-E7D64CA5A26F}"/>
              </a:ext>
            </a:extLst>
          </p:cNvPr>
          <p:cNvPicPr>
            <a:picLocks noChangeAspect="1"/>
          </p:cNvPicPr>
          <p:nvPr/>
        </p:nvPicPr>
        <p:blipFill>
          <a:blip r:embed="rId5"/>
          <a:stretch>
            <a:fillRect/>
          </a:stretch>
        </p:blipFill>
        <p:spPr>
          <a:xfrm>
            <a:off x="2318085" y="1101146"/>
            <a:ext cx="7427494" cy="5142112"/>
          </a:xfrm>
          <a:prstGeom prst="rect">
            <a:avLst/>
          </a:prstGeom>
        </p:spPr>
      </p:pic>
    </p:spTree>
    <p:extLst>
      <p:ext uri="{BB962C8B-B14F-4D97-AF65-F5344CB8AC3E}">
        <p14:creationId xmlns:p14="http://schemas.microsoft.com/office/powerpoint/2010/main" val="1151463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Comparison with Existing Techniques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1069644" y="5004403"/>
            <a:ext cx="10052712" cy="1294970"/>
          </a:xfrm>
          <a:prstGeom prst="rect">
            <a:avLst/>
          </a:prstGeom>
          <a:noFill/>
        </p:spPr>
        <p:txBody>
          <a:bodyPr wrap="square">
            <a:spAutoFit/>
          </a:bodyPr>
          <a:lstStyle/>
          <a:p>
            <a:pPr>
              <a:lnSpc>
                <a:spcPct val="150000"/>
              </a:lnSpc>
            </a:pPr>
            <a:r>
              <a:rPr lang="zh-CN" altLang="en-US" b="0" i="0" dirty="0">
                <a:solidFill>
                  <a:srgbClr val="333333"/>
                </a:solidFill>
                <a:effectLst/>
                <a:latin typeface="Open Sans" panose="020B0606030504020204" pitchFamily="34" charset="0"/>
              </a:rPr>
              <a:t>    在</a:t>
            </a:r>
            <a:r>
              <a:rPr lang="en-US" altLang="zh-CN" b="0" i="0" dirty="0">
                <a:solidFill>
                  <a:srgbClr val="333333"/>
                </a:solidFill>
                <a:effectLst/>
                <a:latin typeface="Open Sans" panose="020B0606030504020204" pitchFamily="34" charset="0"/>
              </a:rPr>
              <a:t>24</a:t>
            </a:r>
            <a:r>
              <a:rPr lang="zh-CN" altLang="en-US" b="0" i="0" dirty="0">
                <a:solidFill>
                  <a:srgbClr val="333333"/>
                </a:solidFill>
                <a:effectLst/>
                <a:latin typeface="Open Sans" panose="020B0606030504020204" pitchFamily="34" charset="0"/>
              </a:rPr>
              <a:t>小时的探索过程中每种技术的进展</a:t>
            </a:r>
            <a:r>
              <a:rPr lang="en-US" altLang="zh-CN" b="0" i="0" dirty="0">
                <a:solidFill>
                  <a:srgbClr val="333333"/>
                </a:solidFill>
                <a:effectLst/>
                <a:latin typeface="Open Sans" panose="020B0606030504020204" pitchFamily="34" charset="0"/>
              </a:rPr>
              <a:t>(</a:t>
            </a:r>
            <a:r>
              <a:rPr lang="zh-CN" altLang="en-US" b="0" i="0" dirty="0">
                <a:solidFill>
                  <a:srgbClr val="333333"/>
                </a:solidFill>
                <a:effectLst/>
                <a:latin typeface="Open Sans" panose="020B0606030504020204" pitchFamily="34" charset="0"/>
              </a:rPr>
              <a:t>即发现的漏洞的累积数量</a:t>
            </a:r>
            <a:r>
              <a:rPr lang="en-US" altLang="zh-CN" b="0" i="0" dirty="0">
                <a:solidFill>
                  <a:srgbClr val="333333"/>
                </a:solidFill>
                <a:effectLst/>
                <a:latin typeface="Open Sans" panose="020B0606030504020204" pitchFamily="34" charset="0"/>
              </a:rPr>
              <a:t>)</a:t>
            </a:r>
            <a:r>
              <a:rPr lang="zh-CN" altLang="en-US" b="0" i="0" dirty="0">
                <a:solidFill>
                  <a:srgbClr val="333333"/>
                </a:solidFill>
                <a:effectLst/>
                <a:latin typeface="Open Sans" panose="020B0606030504020204" pitchFamily="34" charset="0"/>
              </a:rPr>
              <a:t>。</a:t>
            </a:r>
            <a:r>
              <a:rPr lang="zh-CN" altLang="en-US" b="0" i="0" dirty="0">
                <a:solidFill>
                  <a:srgbClr val="4E81C0"/>
                </a:solidFill>
                <a:effectLst/>
                <a:latin typeface="Open Sans" panose="020B0606030504020204" pitchFamily="34" charset="0"/>
              </a:rPr>
              <a:t>在第一次崩溃后，探索不会中断</a:t>
            </a:r>
            <a:r>
              <a:rPr lang="zh-CN" altLang="en-US" b="0" i="0" dirty="0">
                <a:solidFill>
                  <a:srgbClr val="333333"/>
                </a:solidFill>
                <a:effectLst/>
                <a:latin typeface="Open Sans" panose="020B0606030504020204" pitchFamily="34" charset="0"/>
              </a:rPr>
              <a:t>，允许技术在同一个二进制文件中触发多个漏洞。</a:t>
            </a:r>
            <a:r>
              <a:rPr lang="en-US" altLang="zh-CN" b="0" i="0" dirty="0" err="1">
                <a:solidFill>
                  <a:srgbClr val="333333"/>
                </a:solidFill>
                <a:effectLst/>
                <a:latin typeface="Open Sans" panose="020B0606030504020204" pitchFamily="34" charset="0"/>
              </a:rPr>
              <a:t>SyML</a:t>
            </a:r>
            <a:r>
              <a:rPr lang="zh-CN" altLang="en-US" b="0" i="0" dirty="0">
                <a:solidFill>
                  <a:srgbClr val="333333"/>
                </a:solidFill>
                <a:effectLst/>
                <a:latin typeface="Open Sans" panose="020B0606030504020204" pitchFamily="34" charset="0"/>
              </a:rPr>
              <a:t>在</a:t>
            </a:r>
            <a:r>
              <a:rPr lang="en-US" altLang="zh-CN" b="0" i="0" dirty="0">
                <a:solidFill>
                  <a:srgbClr val="4E81C0"/>
                </a:solidFill>
                <a:effectLst/>
                <a:latin typeface="Open Sans" panose="020B0606030504020204" pitchFamily="34" charset="0"/>
              </a:rPr>
              <a:t>16</a:t>
            </a:r>
            <a:r>
              <a:rPr lang="zh-CN" altLang="en-US" b="0" i="0" dirty="0">
                <a:solidFill>
                  <a:srgbClr val="4E81C0"/>
                </a:solidFill>
                <a:effectLst/>
                <a:latin typeface="Open Sans" panose="020B0606030504020204" pitchFamily="34" charset="0"/>
              </a:rPr>
              <a:t>个二进制文件中触发了</a:t>
            </a:r>
            <a:r>
              <a:rPr lang="en-US" altLang="zh-CN" b="0" i="0" dirty="0">
                <a:solidFill>
                  <a:srgbClr val="4E81C0"/>
                </a:solidFill>
                <a:effectLst/>
                <a:latin typeface="Open Sans" panose="020B0606030504020204" pitchFamily="34" charset="0"/>
              </a:rPr>
              <a:t>18</a:t>
            </a:r>
            <a:r>
              <a:rPr lang="zh-CN" altLang="en-US" b="0" i="0" dirty="0">
                <a:solidFill>
                  <a:srgbClr val="4E81C0"/>
                </a:solidFill>
                <a:effectLst/>
                <a:latin typeface="Open Sans" panose="020B0606030504020204" pitchFamily="34" charset="0"/>
              </a:rPr>
              <a:t>个不同的漏洞</a:t>
            </a:r>
            <a:r>
              <a:rPr lang="zh-CN" altLang="en-US" dirty="0">
                <a:solidFill>
                  <a:srgbClr val="333333"/>
                </a:solidFill>
                <a:latin typeface="Open Sans" panose="020B0606030504020204" pitchFamily="34" charset="0"/>
              </a:rPr>
              <a:t>。</a:t>
            </a:r>
            <a:endParaRPr lang="en-US" altLang="zh-CN" dirty="0"/>
          </a:p>
        </p:txBody>
      </p:sp>
      <p:pic>
        <p:nvPicPr>
          <p:cNvPr id="4" name="图片 3">
            <a:extLst>
              <a:ext uri="{FF2B5EF4-FFF2-40B4-BE49-F238E27FC236}">
                <a16:creationId xmlns:a16="http://schemas.microsoft.com/office/drawing/2014/main" id="{621FDB12-B4BE-FDEC-E3F9-9837FC5B052D}"/>
              </a:ext>
            </a:extLst>
          </p:cNvPr>
          <p:cNvPicPr>
            <a:picLocks noChangeAspect="1"/>
          </p:cNvPicPr>
          <p:nvPr/>
        </p:nvPicPr>
        <p:blipFill>
          <a:blip r:embed="rId5"/>
          <a:stretch>
            <a:fillRect/>
          </a:stretch>
        </p:blipFill>
        <p:spPr>
          <a:xfrm>
            <a:off x="3731267" y="1521522"/>
            <a:ext cx="4771049" cy="3562468"/>
          </a:xfrm>
          <a:prstGeom prst="rect">
            <a:avLst/>
          </a:prstGeom>
        </p:spPr>
      </p:pic>
    </p:spTree>
    <p:extLst>
      <p:ext uri="{BB962C8B-B14F-4D97-AF65-F5344CB8AC3E}">
        <p14:creationId xmlns:p14="http://schemas.microsoft.com/office/powerpoint/2010/main" val="3263144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Score Analysis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896573" y="4822553"/>
            <a:ext cx="10052712" cy="1294970"/>
          </a:xfrm>
          <a:prstGeom prst="rect">
            <a:avLst/>
          </a:prstGeom>
          <a:noFill/>
        </p:spPr>
        <p:txBody>
          <a:bodyPr wrap="square">
            <a:spAutoFit/>
          </a:bodyPr>
          <a:lstStyle/>
          <a:p>
            <a:pPr>
              <a:lnSpc>
                <a:spcPct val="150000"/>
              </a:lnSpc>
            </a:pPr>
            <a:r>
              <a:rPr lang="zh-CN" altLang="en-US" dirty="0">
                <a:solidFill>
                  <a:srgbClr val="333333"/>
                </a:solidFill>
                <a:latin typeface="Open Sans" panose="020B0606030504020204" pitchFamily="34" charset="0"/>
              </a:rPr>
              <a:t>    程序分析中观察到类似的模式：分数</a:t>
            </a:r>
            <a:r>
              <a:rPr lang="zh-CN" altLang="en-US" dirty="0">
                <a:solidFill>
                  <a:srgbClr val="4E81C0"/>
                </a:solidFill>
                <a:latin typeface="Open Sans" panose="020B0606030504020204" pitchFamily="34" charset="0"/>
              </a:rPr>
              <a:t>开始相对较低且不稳定</a:t>
            </a:r>
            <a:r>
              <a:rPr lang="zh-CN" altLang="en-US" dirty="0">
                <a:solidFill>
                  <a:srgbClr val="333333"/>
                </a:solidFill>
                <a:latin typeface="Open Sans" panose="020B0606030504020204" pitchFamily="34" charset="0"/>
              </a:rPr>
              <a:t>，</a:t>
            </a:r>
            <a:r>
              <a:rPr lang="zh-CN" altLang="en-US" dirty="0">
                <a:solidFill>
                  <a:srgbClr val="4E81C0"/>
                </a:solidFill>
                <a:latin typeface="Open Sans" panose="020B0606030504020204" pitchFamily="34" charset="0"/>
              </a:rPr>
              <a:t>在接近漏洞时，观察到分数增加</a:t>
            </a:r>
            <a:r>
              <a:rPr lang="zh-CN" altLang="en-US" dirty="0">
                <a:solidFill>
                  <a:srgbClr val="333333"/>
                </a:solidFill>
                <a:latin typeface="Open Sans" panose="020B0606030504020204" pitchFamily="34" charset="0"/>
              </a:rPr>
              <a:t>。分数达到一个与崩溃点重合的平稳点，在急剧下降后，在平稳点保持适度稳定，直到分析中断。即使在崩溃之后，分数仍然很高，这表明系统仍然在探索接近崩溃的区域。</a:t>
            </a:r>
            <a:endParaRPr lang="en-US" altLang="zh-CN" dirty="0"/>
          </a:p>
        </p:txBody>
      </p:sp>
      <p:pic>
        <p:nvPicPr>
          <p:cNvPr id="5" name="图片 4">
            <a:extLst>
              <a:ext uri="{FF2B5EF4-FFF2-40B4-BE49-F238E27FC236}">
                <a16:creationId xmlns:a16="http://schemas.microsoft.com/office/drawing/2014/main" id="{59AB0E35-4DF6-3DB9-F9D7-9E246748818F}"/>
              </a:ext>
            </a:extLst>
          </p:cNvPr>
          <p:cNvPicPr>
            <a:picLocks noChangeAspect="1"/>
          </p:cNvPicPr>
          <p:nvPr/>
        </p:nvPicPr>
        <p:blipFill>
          <a:blip r:embed="rId5"/>
          <a:stretch>
            <a:fillRect/>
          </a:stretch>
        </p:blipFill>
        <p:spPr>
          <a:xfrm>
            <a:off x="2887578" y="1207909"/>
            <a:ext cx="5630780" cy="3614644"/>
          </a:xfrm>
          <a:prstGeom prst="rect">
            <a:avLst/>
          </a:prstGeom>
        </p:spPr>
      </p:pic>
    </p:spTree>
    <p:extLst>
      <p:ext uri="{BB962C8B-B14F-4D97-AF65-F5344CB8AC3E}">
        <p14:creationId xmlns:p14="http://schemas.microsoft.com/office/powerpoint/2010/main" val="2813549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Application to</a:t>
            </a:r>
            <a:r>
              <a:rPr lang="zh-CN" altLang="en-US" b="1" dirty="0">
                <a:solidFill>
                  <a:schemeClr val="accent1"/>
                </a:solidFill>
                <a:ea typeface="等线" panose="02010600030101010101" pitchFamily="2" charset="-122"/>
                <a:cs typeface="Times New Roman" panose="02020603050405020304" pitchFamily="18" charset="0"/>
              </a:rPr>
              <a:t> </a:t>
            </a:r>
            <a:r>
              <a:rPr lang="en-US" altLang="zh-CN" b="1" dirty="0">
                <a:solidFill>
                  <a:schemeClr val="accent1"/>
                </a:solidFill>
                <a:ea typeface="等线" panose="02010600030101010101" pitchFamily="2" charset="-122"/>
                <a:cs typeface="Times New Roman" panose="02020603050405020304" pitchFamily="18" charset="0"/>
              </a:rPr>
              <a:t>real-world Software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976783" y="1555875"/>
            <a:ext cx="10052712" cy="1294970"/>
          </a:xfrm>
          <a:prstGeom prst="rect">
            <a:avLst/>
          </a:prstGeom>
          <a:noFill/>
        </p:spPr>
        <p:txBody>
          <a:bodyPr wrap="square">
            <a:spAutoFit/>
          </a:bodyPr>
          <a:lstStyle/>
          <a:p>
            <a:pPr>
              <a:lnSpc>
                <a:spcPct val="150000"/>
              </a:lnSpc>
            </a:pPr>
            <a:r>
              <a:rPr lang="zh-CN" altLang="en-US" dirty="0">
                <a:solidFill>
                  <a:srgbClr val="333333"/>
                </a:solidFill>
                <a:latin typeface="Open Sans" panose="020B0606030504020204" pitchFamily="34" charset="0"/>
              </a:rPr>
              <a:t>    在三个</a:t>
            </a:r>
            <a:r>
              <a:rPr lang="zh-CN" altLang="en-US" dirty="0">
                <a:solidFill>
                  <a:srgbClr val="4E81C0"/>
                </a:solidFill>
                <a:latin typeface="Open Sans" panose="020B0606030504020204" pitchFamily="34" charset="0"/>
              </a:rPr>
              <a:t>真实的</a:t>
            </a:r>
            <a:r>
              <a:rPr lang="en-US" altLang="zh-CN" dirty="0">
                <a:solidFill>
                  <a:srgbClr val="4E81C0"/>
                </a:solidFill>
                <a:latin typeface="Open Sans" panose="020B0606030504020204" pitchFamily="34" charset="0"/>
              </a:rPr>
              <a:t>Linux</a:t>
            </a:r>
            <a:r>
              <a:rPr lang="zh-CN" altLang="en-US" dirty="0">
                <a:solidFill>
                  <a:srgbClr val="4E81C0"/>
                </a:solidFill>
                <a:latin typeface="Open Sans" panose="020B0606030504020204" pitchFamily="34" charset="0"/>
              </a:rPr>
              <a:t>二进制文件</a:t>
            </a:r>
            <a:r>
              <a:rPr lang="zh-CN" altLang="en-US" dirty="0">
                <a:solidFill>
                  <a:srgbClr val="333333"/>
                </a:solidFill>
                <a:latin typeface="Open Sans" panose="020B0606030504020204" pitchFamily="34" charset="0"/>
              </a:rPr>
              <a:t>上评估该方法，</a:t>
            </a:r>
            <a:r>
              <a:rPr lang="en-US" altLang="zh-CN" dirty="0">
                <a:solidFill>
                  <a:srgbClr val="333333"/>
                </a:solidFill>
                <a:latin typeface="Open Sans" panose="020B0606030504020204" pitchFamily="34" charset="0"/>
              </a:rPr>
              <a:t>asp2php (CVE-2004-1261)</a:t>
            </a:r>
            <a:r>
              <a:rPr lang="zh-CN" altLang="en-US" dirty="0">
                <a:solidFill>
                  <a:srgbClr val="333333"/>
                </a:solidFill>
                <a:latin typeface="Open Sans" panose="020B0606030504020204" pitchFamily="34" charset="0"/>
              </a:rPr>
              <a:t>、</a:t>
            </a:r>
            <a:r>
              <a:rPr lang="en-US" altLang="zh-CN" dirty="0">
                <a:solidFill>
                  <a:srgbClr val="333333"/>
                </a:solidFill>
                <a:latin typeface="Open Sans" panose="020B0606030504020204" pitchFamily="34" charset="0"/>
              </a:rPr>
              <a:t>o3read (CVE-2004-1288)</a:t>
            </a:r>
            <a:r>
              <a:rPr lang="zh-CN" altLang="en-US" dirty="0">
                <a:solidFill>
                  <a:srgbClr val="333333"/>
                </a:solidFill>
                <a:latin typeface="Open Sans" panose="020B0606030504020204" pitchFamily="34" charset="0"/>
              </a:rPr>
              <a:t>和</a:t>
            </a:r>
            <a:r>
              <a:rPr lang="en-US" altLang="zh-CN" dirty="0" err="1">
                <a:solidFill>
                  <a:srgbClr val="333333"/>
                </a:solidFill>
                <a:latin typeface="Open Sans" panose="020B0606030504020204" pitchFamily="34" charset="0"/>
              </a:rPr>
              <a:t>ringtonetools</a:t>
            </a:r>
            <a:r>
              <a:rPr lang="en-US" altLang="zh-CN" dirty="0">
                <a:solidFill>
                  <a:srgbClr val="333333"/>
                </a:solidFill>
                <a:latin typeface="Open Sans" panose="020B0606030504020204" pitchFamily="34" charset="0"/>
              </a:rPr>
              <a:t> (CVE-2004-1292)</a:t>
            </a:r>
            <a:r>
              <a:rPr lang="zh-CN" altLang="en-US" dirty="0">
                <a:solidFill>
                  <a:srgbClr val="333333"/>
                </a:solidFill>
                <a:latin typeface="Open Sans" panose="020B0606030504020204" pitchFamily="34" charset="0"/>
              </a:rPr>
              <a:t>。这</a:t>
            </a:r>
            <a:r>
              <a:rPr lang="en-US" altLang="zh-CN" dirty="0">
                <a:solidFill>
                  <a:srgbClr val="333333"/>
                </a:solidFill>
                <a:latin typeface="Open Sans" panose="020B0606030504020204" pitchFamily="34" charset="0"/>
              </a:rPr>
              <a:t>3</a:t>
            </a:r>
            <a:r>
              <a:rPr lang="zh-CN" altLang="en-US" dirty="0">
                <a:solidFill>
                  <a:srgbClr val="333333"/>
                </a:solidFill>
                <a:latin typeface="Open Sans" panose="020B0606030504020204" pitchFamily="34" charset="0"/>
              </a:rPr>
              <a:t>个漏洞由每个二进制文件解析模块中的缓冲区溢出组成。</a:t>
            </a:r>
            <a:endParaRPr lang="en-US" altLang="zh-CN" dirty="0"/>
          </a:p>
        </p:txBody>
      </p:sp>
      <p:pic>
        <p:nvPicPr>
          <p:cNvPr id="4" name="图片 3">
            <a:extLst>
              <a:ext uri="{FF2B5EF4-FFF2-40B4-BE49-F238E27FC236}">
                <a16:creationId xmlns:a16="http://schemas.microsoft.com/office/drawing/2014/main" id="{42D514FB-8213-1AEB-0A4A-F3374803822D}"/>
              </a:ext>
            </a:extLst>
          </p:cNvPr>
          <p:cNvPicPr>
            <a:picLocks noChangeAspect="1"/>
          </p:cNvPicPr>
          <p:nvPr/>
        </p:nvPicPr>
        <p:blipFill rotWithShape="1">
          <a:blip r:embed="rId5"/>
          <a:srcRect b="30528"/>
          <a:stretch/>
        </p:blipFill>
        <p:spPr>
          <a:xfrm>
            <a:off x="2938706" y="2739847"/>
            <a:ext cx="6152381" cy="1759963"/>
          </a:xfrm>
          <a:prstGeom prst="rect">
            <a:avLst/>
          </a:prstGeom>
        </p:spPr>
      </p:pic>
      <p:sp>
        <p:nvSpPr>
          <p:cNvPr id="9" name="文本框 8">
            <a:extLst>
              <a:ext uri="{FF2B5EF4-FFF2-40B4-BE49-F238E27FC236}">
                <a16:creationId xmlns:a16="http://schemas.microsoft.com/office/drawing/2014/main" id="{9AE12E49-E5E6-118B-5D1B-4C5E183EFBA4}"/>
              </a:ext>
            </a:extLst>
          </p:cNvPr>
          <p:cNvSpPr txBox="1"/>
          <p:nvPr/>
        </p:nvSpPr>
        <p:spPr>
          <a:xfrm>
            <a:off x="884815" y="4840460"/>
            <a:ext cx="10236648" cy="923330"/>
          </a:xfrm>
          <a:prstGeom prst="rect">
            <a:avLst/>
          </a:prstGeom>
          <a:noFill/>
        </p:spPr>
        <p:txBody>
          <a:bodyPr wrap="square">
            <a:spAutoFit/>
          </a:bodyPr>
          <a:lstStyle/>
          <a:p>
            <a:r>
              <a:rPr lang="zh-CN" altLang="en-US" dirty="0"/>
              <a:t>    在</a:t>
            </a:r>
            <a:r>
              <a:rPr lang="en-US" altLang="zh-CN" dirty="0"/>
              <a:t>3</a:t>
            </a:r>
            <a:r>
              <a:rPr lang="zh-CN" altLang="en-US" dirty="0"/>
              <a:t>个</a:t>
            </a:r>
            <a:r>
              <a:rPr lang="en-US" altLang="zh-CN" dirty="0"/>
              <a:t>CVE</a:t>
            </a:r>
            <a:r>
              <a:rPr lang="zh-CN" altLang="en-US" dirty="0"/>
              <a:t>上运行</a:t>
            </a:r>
            <a:r>
              <a:rPr lang="en-US" altLang="zh-CN" dirty="0" err="1"/>
              <a:t>SyML</a:t>
            </a:r>
            <a:r>
              <a:rPr lang="zh-CN" altLang="en-US" dirty="0"/>
              <a:t>来提取特征并准备数据集，之后训练和交叉验证不同的机器学习算法，表五显示了交叉验证的结果，获得最佳性能的模型是</a:t>
            </a:r>
            <a:r>
              <a:rPr lang="zh-CN" altLang="en-US" dirty="0">
                <a:solidFill>
                  <a:srgbClr val="4E81C0"/>
                </a:solidFill>
              </a:rPr>
              <a:t>随机森林模型</a:t>
            </a:r>
            <a:r>
              <a:rPr lang="zh-CN" altLang="en-US" dirty="0"/>
              <a:t>，准确率为</a:t>
            </a:r>
            <a:r>
              <a:rPr lang="en-US" altLang="zh-CN" dirty="0"/>
              <a:t>70%</a:t>
            </a:r>
            <a:r>
              <a:rPr lang="zh-CN" altLang="en-US" dirty="0"/>
              <a:t>，</a:t>
            </a:r>
            <a:r>
              <a:rPr lang="en-US" altLang="zh-CN" dirty="0"/>
              <a:t>F1</a:t>
            </a:r>
            <a:r>
              <a:rPr lang="zh-CN" altLang="en-US" dirty="0"/>
              <a:t>分数为</a:t>
            </a:r>
            <a:r>
              <a:rPr lang="en-US" altLang="zh-CN" dirty="0"/>
              <a:t>63%</a:t>
            </a:r>
            <a:r>
              <a:rPr lang="zh-CN" altLang="en-US" dirty="0"/>
              <a:t>。</a:t>
            </a:r>
            <a:r>
              <a:rPr lang="en-US" altLang="zh-CN" dirty="0"/>
              <a:t>(</a:t>
            </a:r>
            <a:r>
              <a:rPr lang="zh-CN" altLang="en-US" dirty="0"/>
              <a:t>数据集太少，不能说明模型太差</a:t>
            </a:r>
            <a:r>
              <a:rPr lang="en-US" altLang="zh-CN" dirty="0"/>
              <a:t>)</a:t>
            </a:r>
            <a:r>
              <a:rPr lang="zh-CN" altLang="en-US" dirty="0"/>
              <a:t>。</a:t>
            </a:r>
          </a:p>
        </p:txBody>
      </p:sp>
    </p:spTree>
    <p:extLst>
      <p:ext uri="{BB962C8B-B14F-4D97-AF65-F5344CB8AC3E}">
        <p14:creationId xmlns:p14="http://schemas.microsoft.com/office/powerpoint/2010/main" val="1943133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Application to</a:t>
            </a:r>
            <a:r>
              <a:rPr lang="zh-CN" altLang="en-US" b="1" dirty="0">
                <a:solidFill>
                  <a:schemeClr val="accent1"/>
                </a:solidFill>
                <a:ea typeface="等线" panose="02010600030101010101" pitchFamily="2" charset="-122"/>
                <a:cs typeface="Times New Roman" panose="02020603050405020304" pitchFamily="18" charset="0"/>
              </a:rPr>
              <a:t> </a:t>
            </a:r>
            <a:r>
              <a:rPr lang="en-US" altLang="zh-CN" b="1" dirty="0">
                <a:solidFill>
                  <a:schemeClr val="accent1"/>
                </a:solidFill>
                <a:ea typeface="等线" panose="02010600030101010101" pitchFamily="2" charset="-122"/>
                <a:cs typeface="Times New Roman" panose="02020603050405020304" pitchFamily="18" charset="0"/>
              </a:rPr>
              <a:t>real-world Software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976783" y="1555875"/>
            <a:ext cx="10052712" cy="464614"/>
          </a:xfrm>
          <a:prstGeom prst="rect">
            <a:avLst/>
          </a:prstGeom>
          <a:noFill/>
        </p:spPr>
        <p:txBody>
          <a:bodyPr wrap="square">
            <a:spAutoFit/>
          </a:bodyPr>
          <a:lstStyle/>
          <a:p>
            <a:pPr>
              <a:lnSpc>
                <a:spcPct val="150000"/>
              </a:lnSpc>
            </a:pPr>
            <a:r>
              <a:rPr lang="en-US" altLang="zh-CN" dirty="0">
                <a:solidFill>
                  <a:srgbClr val="4E81C0"/>
                </a:solidFill>
              </a:rPr>
              <a:t>Transfer Learning</a:t>
            </a:r>
            <a:r>
              <a:rPr lang="zh-CN" altLang="en-US" dirty="0"/>
              <a:t>：使用</a:t>
            </a:r>
            <a:r>
              <a:rPr lang="en-US" altLang="zh-CN" dirty="0" err="1"/>
              <a:t>XGBoost</a:t>
            </a:r>
            <a:r>
              <a:rPr lang="zh-CN" altLang="en-US" dirty="0"/>
              <a:t>模型，将其知识转移到这个新的数据集中。</a:t>
            </a:r>
            <a:endParaRPr lang="en-US" altLang="zh-CN" dirty="0"/>
          </a:p>
        </p:txBody>
      </p:sp>
      <p:sp>
        <p:nvSpPr>
          <p:cNvPr id="9" name="文本框 8">
            <a:extLst>
              <a:ext uri="{FF2B5EF4-FFF2-40B4-BE49-F238E27FC236}">
                <a16:creationId xmlns:a16="http://schemas.microsoft.com/office/drawing/2014/main" id="{9AE12E49-E5E6-118B-5D1B-4C5E183EFBA4}"/>
              </a:ext>
            </a:extLst>
          </p:cNvPr>
          <p:cNvSpPr txBox="1"/>
          <p:nvPr/>
        </p:nvSpPr>
        <p:spPr>
          <a:xfrm>
            <a:off x="976783" y="5117459"/>
            <a:ext cx="10236648" cy="369332"/>
          </a:xfrm>
          <a:prstGeom prst="rect">
            <a:avLst/>
          </a:prstGeom>
          <a:noFill/>
        </p:spPr>
        <p:txBody>
          <a:bodyPr wrap="square">
            <a:spAutoFit/>
          </a:bodyPr>
          <a:lstStyle/>
          <a:p>
            <a:r>
              <a:rPr lang="zh-CN" altLang="en-US" dirty="0"/>
              <a:t>    该组合模型获得了最佳性能，在</a:t>
            </a:r>
            <a:r>
              <a:rPr lang="en-US" altLang="zh-CN" dirty="0"/>
              <a:t>CGC</a:t>
            </a:r>
            <a:r>
              <a:rPr lang="zh-CN" altLang="en-US" dirty="0"/>
              <a:t>数据集和</a:t>
            </a:r>
            <a:r>
              <a:rPr lang="en-US" altLang="zh-CN" dirty="0"/>
              <a:t>Linux</a:t>
            </a:r>
            <a:r>
              <a:rPr lang="zh-CN" altLang="en-US" dirty="0"/>
              <a:t>数据集之间的知识转移方面显示了有希望的结果。</a:t>
            </a:r>
          </a:p>
        </p:txBody>
      </p:sp>
      <p:pic>
        <p:nvPicPr>
          <p:cNvPr id="12" name="图片 11">
            <a:extLst>
              <a:ext uri="{FF2B5EF4-FFF2-40B4-BE49-F238E27FC236}">
                <a16:creationId xmlns:a16="http://schemas.microsoft.com/office/drawing/2014/main" id="{906E00CD-3F9A-43BE-0070-429E40A79F74}"/>
              </a:ext>
            </a:extLst>
          </p:cNvPr>
          <p:cNvPicPr>
            <a:picLocks noChangeAspect="1"/>
          </p:cNvPicPr>
          <p:nvPr/>
        </p:nvPicPr>
        <p:blipFill>
          <a:blip r:embed="rId5"/>
          <a:stretch>
            <a:fillRect/>
          </a:stretch>
        </p:blipFill>
        <p:spPr>
          <a:xfrm>
            <a:off x="2980821" y="2389821"/>
            <a:ext cx="6228571" cy="2495238"/>
          </a:xfrm>
          <a:prstGeom prst="rect">
            <a:avLst/>
          </a:prstGeom>
        </p:spPr>
      </p:pic>
    </p:spTree>
    <p:extLst>
      <p:ext uri="{BB962C8B-B14F-4D97-AF65-F5344CB8AC3E}">
        <p14:creationId xmlns:p14="http://schemas.microsoft.com/office/powerpoint/2010/main" val="2989044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217964" y="1186543"/>
            <a:ext cx="6096000" cy="369332"/>
          </a:xfrm>
          <a:prstGeom prst="rect">
            <a:avLst/>
          </a:prstGeom>
          <a:noFill/>
        </p:spPr>
        <p:txBody>
          <a:bodyPr wrap="square">
            <a:spAutoFit/>
          </a:bodyPr>
          <a:lstStyle/>
          <a:p>
            <a:r>
              <a:rPr lang="en-US" altLang="zh-CN" b="1" dirty="0">
                <a:solidFill>
                  <a:schemeClr val="accent1"/>
                </a:solidFill>
                <a:ea typeface="等线" panose="02010600030101010101" pitchFamily="2" charset="-122"/>
                <a:cs typeface="Times New Roman" panose="02020603050405020304" pitchFamily="18" charset="0"/>
              </a:rPr>
              <a:t>Application to</a:t>
            </a:r>
            <a:r>
              <a:rPr lang="zh-CN" altLang="en-US" b="1" dirty="0">
                <a:solidFill>
                  <a:schemeClr val="accent1"/>
                </a:solidFill>
                <a:ea typeface="等线" panose="02010600030101010101" pitchFamily="2" charset="-122"/>
                <a:cs typeface="Times New Roman" panose="02020603050405020304" pitchFamily="18" charset="0"/>
              </a:rPr>
              <a:t> </a:t>
            </a:r>
            <a:r>
              <a:rPr lang="en-US" altLang="zh-CN" b="1" dirty="0">
                <a:solidFill>
                  <a:schemeClr val="accent1"/>
                </a:solidFill>
                <a:ea typeface="等线" panose="02010600030101010101" pitchFamily="2" charset="-122"/>
                <a:cs typeface="Times New Roman" panose="02020603050405020304" pitchFamily="18" charset="0"/>
              </a:rPr>
              <a:t>real-world Software </a:t>
            </a:r>
            <a:endParaRPr lang="zh-CN" altLang="en-US" dirty="0">
              <a:solidFill>
                <a:schemeClr val="accent1"/>
              </a:solidFill>
            </a:endParaRPr>
          </a:p>
        </p:txBody>
      </p:sp>
      <p:sp>
        <p:nvSpPr>
          <p:cNvPr id="10" name="文本框 9">
            <a:extLst>
              <a:ext uri="{FF2B5EF4-FFF2-40B4-BE49-F238E27FC236}">
                <a16:creationId xmlns:a16="http://schemas.microsoft.com/office/drawing/2014/main" id="{F459A8BF-3F35-4228-BD8E-A67CAB6D74F5}"/>
              </a:ext>
            </a:extLst>
          </p:cNvPr>
          <p:cNvSpPr txBox="1"/>
          <p:nvPr/>
        </p:nvSpPr>
        <p:spPr>
          <a:xfrm>
            <a:off x="976783" y="1555875"/>
            <a:ext cx="10052712" cy="464614"/>
          </a:xfrm>
          <a:prstGeom prst="rect">
            <a:avLst/>
          </a:prstGeom>
          <a:noFill/>
        </p:spPr>
        <p:txBody>
          <a:bodyPr wrap="square">
            <a:spAutoFit/>
          </a:bodyPr>
          <a:lstStyle/>
          <a:p>
            <a:pPr>
              <a:lnSpc>
                <a:spcPct val="150000"/>
              </a:lnSpc>
            </a:pPr>
            <a:r>
              <a:rPr lang="en-US" altLang="zh-CN" dirty="0">
                <a:solidFill>
                  <a:srgbClr val="4E81C0"/>
                </a:solidFill>
              </a:rPr>
              <a:t>Prediction Analysis</a:t>
            </a:r>
            <a:r>
              <a:rPr lang="zh-CN" altLang="en-US" dirty="0"/>
              <a:t>：评估了模型在执行</a:t>
            </a:r>
            <a:r>
              <a:rPr lang="en-US" altLang="zh-CN" dirty="0"/>
              <a:t>trace</a:t>
            </a:r>
            <a:r>
              <a:rPr lang="zh-CN" altLang="en-US" dirty="0"/>
              <a:t>的不同点上预测的准确性。</a:t>
            </a:r>
            <a:endParaRPr lang="en-US" altLang="zh-CN" dirty="0"/>
          </a:p>
        </p:txBody>
      </p:sp>
      <p:sp>
        <p:nvSpPr>
          <p:cNvPr id="9" name="文本框 8">
            <a:extLst>
              <a:ext uri="{FF2B5EF4-FFF2-40B4-BE49-F238E27FC236}">
                <a16:creationId xmlns:a16="http://schemas.microsoft.com/office/drawing/2014/main" id="{9AE12E49-E5E6-118B-5D1B-4C5E183EFBA4}"/>
              </a:ext>
            </a:extLst>
          </p:cNvPr>
          <p:cNvSpPr txBox="1"/>
          <p:nvPr/>
        </p:nvSpPr>
        <p:spPr>
          <a:xfrm>
            <a:off x="976783" y="5209792"/>
            <a:ext cx="10236648" cy="923330"/>
          </a:xfrm>
          <a:prstGeom prst="rect">
            <a:avLst/>
          </a:prstGeom>
          <a:noFill/>
        </p:spPr>
        <p:txBody>
          <a:bodyPr wrap="square">
            <a:spAutoFit/>
          </a:bodyPr>
          <a:lstStyle/>
          <a:p>
            <a:r>
              <a:rPr lang="zh-CN" altLang="en-US" dirty="0"/>
              <a:t>    在</a:t>
            </a:r>
            <a:r>
              <a:rPr lang="en-US" altLang="zh-CN" dirty="0"/>
              <a:t>3</a:t>
            </a:r>
            <a:r>
              <a:rPr lang="zh-CN" altLang="en-US" dirty="0"/>
              <a:t>个二进制文件中观察较高的整体精度，并且在接近漏洞的地方通常具有较高的精度。事实上，</a:t>
            </a:r>
            <a:r>
              <a:rPr lang="en-US" altLang="zh-CN" dirty="0"/>
              <a:t>CGC</a:t>
            </a:r>
            <a:r>
              <a:rPr lang="zh-CN" altLang="en-US" dirty="0"/>
              <a:t>二进制文件的</a:t>
            </a:r>
            <a:r>
              <a:rPr lang="zh-CN" altLang="en-US" dirty="0">
                <a:solidFill>
                  <a:srgbClr val="4E81C0"/>
                </a:solidFill>
              </a:rPr>
              <a:t>语义类似于</a:t>
            </a:r>
            <a:r>
              <a:rPr lang="en-US" altLang="zh-CN" dirty="0">
                <a:solidFill>
                  <a:srgbClr val="4E81C0"/>
                </a:solidFill>
              </a:rPr>
              <a:t>Linux X86</a:t>
            </a:r>
            <a:r>
              <a:rPr lang="zh-CN" altLang="en-US" dirty="0"/>
              <a:t>语义，这允许将从较大的</a:t>
            </a:r>
            <a:r>
              <a:rPr lang="en-US" altLang="zh-CN" dirty="0"/>
              <a:t>CGC</a:t>
            </a:r>
            <a:r>
              <a:rPr lang="zh-CN" altLang="en-US" dirty="0"/>
              <a:t>数据集学到的一些知识转移到</a:t>
            </a:r>
            <a:r>
              <a:rPr lang="en-US" altLang="zh-CN" dirty="0"/>
              <a:t>Linux</a:t>
            </a:r>
            <a:r>
              <a:rPr lang="zh-CN" altLang="en-US" dirty="0"/>
              <a:t>数据集上。</a:t>
            </a:r>
          </a:p>
        </p:txBody>
      </p:sp>
      <p:pic>
        <p:nvPicPr>
          <p:cNvPr id="4" name="图片 3">
            <a:extLst>
              <a:ext uri="{FF2B5EF4-FFF2-40B4-BE49-F238E27FC236}">
                <a16:creationId xmlns:a16="http://schemas.microsoft.com/office/drawing/2014/main" id="{3A34528C-90C9-1652-962E-F4DDB6903545}"/>
              </a:ext>
            </a:extLst>
          </p:cNvPr>
          <p:cNvPicPr>
            <a:picLocks noChangeAspect="1"/>
          </p:cNvPicPr>
          <p:nvPr/>
        </p:nvPicPr>
        <p:blipFill>
          <a:blip r:embed="rId5"/>
          <a:stretch>
            <a:fillRect/>
          </a:stretch>
        </p:blipFill>
        <p:spPr>
          <a:xfrm>
            <a:off x="3272589" y="1990023"/>
            <a:ext cx="5053262" cy="3141048"/>
          </a:xfrm>
          <a:prstGeom prst="rect">
            <a:avLst/>
          </a:prstGeom>
        </p:spPr>
      </p:pic>
    </p:spTree>
    <p:extLst>
      <p:ext uri="{BB962C8B-B14F-4D97-AF65-F5344CB8AC3E}">
        <p14:creationId xmlns:p14="http://schemas.microsoft.com/office/powerpoint/2010/main" val="4007358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15161" y="3167117"/>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Discussion</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26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461665"/>
          </a:xfrm>
          <a:prstGeom prst="rect">
            <a:avLst/>
          </a:prstGeom>
          <a:noFill/>
        </p:spPr>
        <p:txBody>
          <a:bodyPr wrap="square">
            <a:spAutoFit/>
          </a:bodyPr>
          <a:lstStyle/>
          <a:p>
            <a:r>
              <a:rPr lang="en-US" altLang="zh-CN" sz="2400" b="1" dirty="0">
                <a:solidFill>
                  <a:srgbClr val="244C89"/>
                </a:solidFill>
                <a:latin typeface="Segoe UI"/>
                <a:ea typeface="思源黑体" panose="020B0500000000000000" pitchFamily="34" charset="-122"/>
                <a:cs typeface="+mj-cs"/>
              </a:rPr>
              <a:t>Discussion</a:t>
            </a:r>
            <a:endParaRPr lang="zh-CN" altLang="en-US" dirty="0"/>
          </a:p>
        </p:txBody>
      </p:sp>
      <p:sp>
        <p:nvSpPr>
          <p:cNvPr id="8" name="文本框 7">
            <a:extLst>
              <a:ext uri="{FF2B5EF4-FFF2-40B4-BE49-F238E27FC236}">
                <a16:creationId xmlns:a16="http://schemas.microsoft.com/office/drawing/2014/main" id="{9AA31D87-4DF5-4992-A8BF-6A170DA3C641}"/>
              </a:ext>
            </a:extLst>
          </p:cNvPr>
          <p:cNvSpPr txBox="1"/>
          <p:nvPr/>
        </p:nvSpPr>
        <p:spPr>
          <a:xfrm>
            <a:off x="1406898" y="2413337"/>
            <a:ext cx="9944100" cy="2543132"/>
          </a:xfrm>
          <a:prstGeom prst="rect">
            <a:avLst/>
          </a:prstGeom>
          <a:noFill/>
        </p:spPr>
        <p:txBody>
          <a:bodyPr wrap="square">
            <a:spAutoFit/>
          </a:bodyPr>
          <a:lstStyle/>
          <a:p>
            <a:pPr marL="285750" indent="-285750" algn="l">
              <a:lnSpc>
                <a:spcPct val="15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第一次成功地使用机器学习方法来识别和排序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DSE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引擎中有趣的分支。但是这项工作的主要限制是缺乏对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Linux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软件的大规模实验。</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15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在符号域模拟程序的执行比具体域执行要困难的多；部分执行跟踪会导致不准确，并导致跟踪过程不同步，导致数据集不完整。</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150000"/>
              </a:lnSpc>
              <a:buFont typeface="Wingdings" panose="05000000000000000000" pitchFamily="2" charset="2"/>
              <a:buChar char="u"/>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CGC</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程序是静态编译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X86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二进制，其语义等同于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Linux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二进制文件，但运行在不同的操作系统上，具有更少的系统调用集。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15304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442" y="3013501"/>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en-US" altLang="zh-CN" sz="4800" b="1" dirty="0">
                <a:solidFill>
                  <a:schemeClr val="bg1"/>
                </a:solidFill>
                <a:latin typeface="思源黑体" panose="020B0500000000000000" pitchFamily="34" charset="-122"/>
                <a:ea typeface="思源黑体" panose="020B0500000000000000" pitchFamily="34" charset="-122"/>
              </a:rPr>
              <a:t>THINKS</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Mario Polino</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Andrea Continella</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特文特大学助理教授，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研究兴趣：计算机安全、系统安全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a:extLst>
              <a:ext uri="{FF2B5EF4-FFF2-40B4-BE49-F238E27FC236}">
                <a16:creationId xmlns:a16="http://schemas.microsoft.com/office/drawing/2014/main" id="{4290029E-A01D-3D63-AF00-A348D6382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77" y="2006012"/>
            <a:ext cx="1430650" cy="1430650"/>
          </a:xfrm>
          <a:prstGeom prst="rect">
            <a:avLst/>
          </a:prstGeom>
        </p:spPr>
      </p:pic>
      <p:sp>
        <p:nvSpPr>
          <p:cNvPr id="17" name="矩形 16">
            <a:extLst>
              <a:ext uri="{FF2B5EF4-FFF2-40B4-BE49-F238E27FC236}">
                <a16:creationId xmlns:a16="http://schemas.microsoft.com/office/drawing/2014/main" id="{1F6FD9B4-281D-AB06-9044-4A53369DCFE3}"/>
              </a:ext>
            </a:extLst>
          </p:cNvPr>
          <p:cNvSpPr/>
          <p:nvPr/>
        </p:nvSpPr>
        <p:spPr>
          <a:xfrm>
            <a:off x="4211038" y="2725040"/>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米兰理工大学</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研究兴趣：计算机安全、计算机科学、恶意二进制分析</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21" name="图片 20">
            <a:extLst>
              <a:ext uri="{FF2B5EF4-FFF2-40B4-BE49-F238E27FC236}">
                <a16:creationId xmlns:a16="http://schemas.microsoft.com/office/drawing/2014/main" id="{FDE9F2C3-083C-605B-06FB-F9D484B80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5448" y="4287946"/>
            <a:ext cx="1583862" cy="1583862"/>
          </a:xfrm>
          <a:prstGeom prst="rect">
            <a:avLst/>
          </a:prstGeom>
        </p:spPr>
      </p:pic>
      <p:pic>
        <p:nvPicPr>
          <p:cNvPr id="23" name="图片 22">
            <a:extLst>
              <a:ext uri="{FF2B5EF4-FFF2-40B4-BE49-F238E27FC236}">
                <a16:creationId xmlns:a16="http://schemas.microsoft.com/office/drawing/2014/main" id="{2E1506C0-8A9A-7669-24D5-5581DB911E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8547" y="1211738"/>
            <a:ext cx="8011643" cy="4429743"/>
          </a:xfrm>
          <a:prstGeom prst="rect">
            <a:avLst/>
          </a:prstGeom>
        </p:spPr>
      </p:pic>
      <p:pic>
        <p:nvPicPr>
          <p:cNvPr id="25" name="图片 24">
            <a:extLst>
              <a:ext uri="{FF2B5EF4-FFF2-40B4-BE49-F238E27FC236}">
                <a16:creationId xmlns:a16="http://schemas.microsoft.com/office/drawing/2014/main" id="{4ED01D99-C189-1AA6-C13B-3090E2948D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7097" y="628137"/>
            <a:ext cx="8002117" cy="5715798"/>
          </a:xfrm>
          <a:prstGeom prst="rect">
            <a:avLst/>
          </a:prstGeom>
        </p:spPr>
      </p:pic>
    </p:spTree>
    <p:extLst>
      <p:ext uri="{BB962C8B-B14F-4D97-AF65-F5344CB8AC3E}">
        <p14:creationId xmlns:p14="http://schemas.microsoft.com/office/powerpoint/2010/main" val="3385098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par>
                          <p:cTn id="32" fill="hold">
                            <p:stCondLst>
                              <p:cond delay="23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arn(inVertical)">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Stefano Zanero</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3025875"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Christopher Kruegel</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加州大学圣塔芭芭拉分校计算机科学系的教授，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研究兴趣：计算机安全，恶意软件分析、网络安全、网络安全漏洞分析</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1F6FD9B4-281D-AB06-9044-4A53369DCFE3}"/>
              </a:ext>
            </a:extLst>
          </p:cNvPr>
          <p:cNvSpPr/>
          <p:nvPr/>
        </p:nvSpPr>
        <p:spPr>
          <a:xfrm>
            <a:off x="4211038" y="2725040"/>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米兰理工大学，计算机工程系</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DEIB</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的正式教授，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研究兴趣：网络安全、自动化网络物理系统安全、恶意软件分析、计算机取证</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9" name="图片 18">
            <a:extLst>
              <a:ext uri="{FF2B5EF4-FFF2-40B4-BE49-F238E27FC236}">
                <a16:creationId xmlns:a16="http://schemas.microsoft.com/office/drawing/2014/main" id="{ABEB6AC3-316C-25B0-78BF-9CC321181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244" y="1951816"/>
            <a:ext cx="1048716" cy="1579244"/>
          </a:xfrm>
          <a:prstGeom prst="rect">
            <a:avLst/>
          </a:prstGeom>
        </p:spPr>
      </p:pic>
      <p:pic>
        <p:nvPicPr>
          <p:cNvPr id="21" name="图片 20">
            <a:extLst>
              <a:ext uri="{FF2B5EF4-FFF2-40B4-BE49-F238E27FC236}">
                <a16:creationId xmlns:a16="http://schemas.microsoft.com/office/drawing/2014/main" id="{0EE28192-1780-CAAD-CF3B-B009475E1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9624" y="4372122"/>
            <a:ext cx="1415510" cy="1415510"/>
          </a:xfrm>
          <a:prstGeom prst="rect">
            <a:avLst/>
          </a:prstGeom>
        </p:spPr>
      </p:pic>
      <p:pic>
        <p:nvPicPr>
          <p:cNvPr id="23" name="图片 22">
            <a:extLst>
              <a:ext uri="{FF2B5EF4-FFF2-40B4-BE49-F238E27FC236}">
                <a16:creationId xmlns:a16="http://schemas.microsoft.com/office/drawing/2014/main" id="{E05C5EC1-7B5A-4893-B092-BAEC6DAAEB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64" y="827612"/>
            <a:ext cx="7935432" cy="5277587"/>
          </a:xfrm>
          <a:prstGeom prst="rect">
            <a:avLst/>
          </a:prstGeom>
        </p:spPr>
      </p:pic>
      <p:pic>
        <p:nvPicPr>
          <p:cNvPr id="25" name="图片 24">
            <a:extLst>
              <a:ext uri="{FF2B5EF4-FFF2-40B4-BE49-F238E27FC236}">
                <a16:creationId xmlns:a16="http://schemas.microsoft.com/office/drawing/2014/main" id="{9BF7BCC2-B5D8-AB7E-3D43-3E4CB7BE9C6A}"/>
              </a:ext>
            </a:extLst>
          </p:cNvPr>
          <p:cNvPicPr>
            <a:picLocks noChangeAspect="1"/>
          </p:cNvPicPr>
          <p:nvPr/>
        </p:nvPicPr>
        <p:blipFill rotWithShape="1">
          <a:blip r:embed="rId6">
            <a:extLst>
              <a:ext uri="{28A0092B-C50C-407E-A947-70E740481C1C}">
                <a14:useLocalDpi xmlns:a14="http://schemas.microsoft.com/office/drawing/2010/main" val="0"/>
              </a:ext>
            </a:extLst>
          </a:blip>
          <a:srcRect b="8591"/>
          <a:stretch/>
        </p:blipFill>
        <p:spPr>
          <a:xfrm>
            <a:off x="2151457" y="883154"/>
            <a:ext cx="7953260" cy="5086911"/>
          </a:xfrm>
          <a:prstGeom prst="rect">
            <a:avLst/>
          </a:prstGeom>
        </p:spPr>
      </p:pic>
    </p:spTree>
    <p:extLst>
      <p:ext uri="{BB962C8B-B14F-4D97-AF65-F5344CB8AC3E}">
        <p14:creationId xmlns:p14="http://schemas.microsoft.com/office/powerpoint/2010/main" val="439420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par>
                          <p:cTn id="32" fill="hold">
                            <p:stCondLst>
                              <p:cond delay="302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Giovanni Vigna</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1F6FD9B4-281D-AB06-9044-4A53369DCFE3}"/>
              </a:ext>
            </a:extLst>
          </p:cNvPr>
          <p:cNvSpPr/>
          <p:nvPr/>
        </p:nvSpPr>
        <p:spPr>
          <a:xfrm>
            <a:off x="4211038" y="2725040"/>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计算机科学系的教授，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研究兴趣：计算机安全、网络安全、</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web</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安全、二进制安全、恶意分析</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9" name="图片 18">
            <a:extLst>
              <a:ext uri="{FF2B5EF4-FFF2-40B4-BE49-F238E27FC236}">
                <a16:creationId xmlns:a16="http://schemas.microsoft.com/office/drawing/2014/main" id="{CDA926F1-872F-16AC-0CCE-41849B64C0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2325" y="2000028"/>
            <a:ext cx="1452554" cy="1452554"/>
          </a:xfrm>
          <a:prstGeom prst="rect">
            <a:avLst/>
          </a:prstGeom>
        </p:spPr>
      </p:pic>
      <p:pic>
        <p:nvPicPr>
          <p:cNvPr id="21" name="图片 20">
            <a:extLst>
              <a:ext uri="{FF2B5EF4-FFF2-40B4-BE49-F238E27FC236}">
                <a16:creationId xmlns:a16="http://schemas.microsoft.com/office/drawing/2014/main" id="{4DE8151D-0E8F-F7DF-4C8C-58ACCD47E588}"/>
              </a:ext>
            </a:extLst>
          </p:cNvPr>
          <p:cNvPicPr>
            <a:picLocks noChangeAspect="1"/>
          </p:cNvPicPr>
          <p:nvPr/>
        </p:nvPicPr>
        <p:blipFill rotWithShape="1">
          <a:blip r:embed="rId4">
            <a:extLst>
              <a:ext uri="{28A0092B-C50C-407E-A947-70E740481C1C}">
                <a14:useLocalDpi xmlns:a14="http://schemas.microsoft.com/office/drawing/2010/main" val="0"/>
              </a:ext>
            </a:extLst>
          </a:blip>
          <a:srcRect b="9404"/>
          <a:stretch/>
        </p:blipFill>
        <p:spPr>
          <a:xfrm>
            <a:off x="2409268" y="689174"/>
            <a:ext cx="7983064" cy="5526816"/>
          </a:xfrm>
          <a:prstGeom prst="rect">
            <a:avLst/>
          </a:prstGeom>
        </p:spPr>
      </p:pic>
    </p:spTree>
    <p:extLst>
      <p:ext uri="{BB962C8B-B14F-4D97-AF65-F5344CB8AC3E}">
        <p14:creationId xmlns:p14="http://schemas.microsoft.com/office/powerpoint/2010/main" val="4230371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17"/>
                                        </p:tgtEl>
                                        <p:attrNameLst>
                                          <p:attrName>style.visibility</p:attrName>
                                        </p:attrNameLst>
                                      </p:cBhvr>
                                      <p:to>
                                        <p:strVal val="visible"/>
                                      </p:to>
                                    </p:set>
                                    <p:anim calcmode="lin" valueType="num">
                                      <p:cBhvr>
                                        <p:cTn id="16" dur="250" fill="hold"/>
                                        <p:tgtEl>
                                          <p:spTgt spid="17"/>
                                        </p:tgtEl>
                                        <p:attrNameLst>
                                          <p:attrName>ppt_w</p:attrName>
                                        </p:attrNameLst>
                                      </p:cBhvr>
                                      <p:tavLst>
                                        <p:tav tm="0">
                                          <p:val>
                                            <p:fltVal val="0"/>
                                          </p:val>
                                        </p:tav>
                                        <p:tav tm="100000">
                                          <p:val>
                                            <p:strVal val="#ppt_w"/>
                                          </p:val>
                                        </p:tav>
                                      </p:tavLst>
                                    </p:anim>
                                    <p:anim calcmode="lin" valueType="num">
                                      <p:cBhvr>
                                        <p:cTn id="17" dur="250" fill="hold"/>
                                        <p:tgtEl>
                                          <p:spTgt spid="17"/>
                                        </p:tgtEl>
                                        <p:attrNameLst>
                                          <p:attrName>ppt_h</p:attrName>
                                        </p:attrNameLst>
                                      </p:cBhvr>
                                      <p:tavLst>
                                        <p:tav tm="0">
                                          <p:val>
                                            <p:fltVal val="0"/>
                                          </p:val>
                                        </p:tav>
                                        <p:tav tm="100000">
                                          <p:val>
                                            <p:strVal val="#ppt_h"/>
                                          </p:val>
                                        </p:tav>
                                      </p:tavLst>
                                    </p:anim>
                                    <p:animEffect transition="in" filter="fade">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arn(inVertic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M&amp;C&amp;C</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Motivation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Challenges</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Contribution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218308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Background</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115CE44E-3DF7-0F4E-833E-42C8132FCF90}"/>
              </a:ext>
            </a:extLst>
          </p:cNvPr>
          <p:cNvSpPr txBox="1"/>
          <p:nvPr/>
        </p:nvSpPr>
        <p:spPr>
          <a:xfrm>
            <a:off x="896572" y="1446242"/>
            <a:ext cx="10321887" cy="2779735"/>
          </a:xfrm>
          <a:prstGeom prst="rect">
            <a:avLst/>
          </a:prstGeom>
          <a:noFill/>
        </p:spPr>
        <p:txBody>
          <a:bodyPr wrap="square">
            <a:spAutoFit/>
          </a:bodyPr>
          <a:lstStyle/>
          <a:p>
            <a:pPr marL="285750" indent="-285750">
              <a:lnSpc>
                <a:spcPct val="200000"/>
              </a:lnSpc>
              <a:buFont typeface="Wingdings" panose="05000000000000000000" pitchFamily="2" charset="2"/>
              <a:buChar char="u"/>
            </a:pPr>
            <a:r>
              <a:rPr lang="zh-CN" altLang="en-US" b="1" dirty="0">
                <a:solidFill>
                  <a:srgbClr val="4E81C0"/>
                </a:solidFill>
                <a:latin typeface="Arial" panose="020B0604020202020204" pitchFamily="34" charset="0"/>
                <a:cs typeface="Arial" panose="020B0604020202020204" pitchFamily="34" charset="0"/>
              </a:rPr>
              <a:t>有监督学习</a:t>
            </a:r>
            <a:r>
              <a:rPr lang="zh-CN" altLang="en-US" dirty="0">
                <a:latin typeface="Arial" panose="020B0604020202020204" pitchFamily="34" charset="0"/>
                <a:cs typeface="Arial" panose="020B0604020202020204" pitchFamily="34" charset="0"/>
              </a:rPr>
              <a:t>：</a:t>
            </a:r>
            <a:r>
              <a:rPr lang="zh-CN" altLang="en-US" sz="1800" dirty="0">
                <a:effectLst/>
                <a:latin typeface="Arial" panose="020B0604020202020204" pitchFamily="34" charset="0"/>
                <a:ea typeface="等线" panose="02010600030101010101" pitchFamily="2" charset="-122"/>
                <a:cs typeface="Arial" panose="020B0604020202020204" pitchFamily="34" charset="0"/>
              </a:rPr>
              <a:t>是机器学习任务的一种。它从有标记的训练数据中推导出预测函数。有标记的训练数据是指每个训练实例都包括输入和期望的输出。即给定数据，预测标签。</a:t>
            </a:r>
            <a:endParaRPr lang="en-US" altLang="zh-CN" sz="1800" dirty="0">
              <a:effectLst/>
              <a:latin typeface="Arial" panose="020B0604020202020204" pitchFamily="34" charset="0"/>
              <a:ea typeface="等线" panose="02010600030101010101" pitchFamily="2" charset="-122"/>
              <a:cs typeface="Arial" panose="020B0604020202020204" pitchFamily="34" charset="0"/>
            </a:endParaRPr>
          </a:p>
          <a:p>
            <a:pPr marL="285750" indent="-285750">
              <a:lnSpc>
                <a:spcPct val="200000"/>
              </a:lnSpc>
              <a:buFont typeface="Wingdings" panose="05000000000000000000" pitchFamily="2" charset="2"/>
              <a:buChar char="u"/>
            </a:pPr>
            <a:r>
              <a:rPr lang="en-US" altLang="zh-CN" b="1" dirty="0" err="1">
                <a:solidFill>
                  <a:srgbClr val="4E81C0"/>
                </a:solidFill>
                <a:latin typeface="Arial" panose="020B0604020202020204" pitchFamily="34" charset="0"/>
                <a:cs typeface="Arial" panose="020B0604020202020204" pitchFamily="34" charset="0"/>
              </a:rPr>
              <a:t>XGBoost</a:t>
            </a:r>
            <a:r>
              <a:rPr lang="zh-CN" altLang="en-US" b="1" dirty="0">
                <a:solidFill>
                  <a:srgbClr val="4E81C0"/>
                </a:solidFill>
                <a:latin typeface="Arial" panose="020B0604020202020204" pitchFamily="34" charset="0"/>
                <a:cs typeface="Arial" panose="020B0604020202020204" pitchFamily="34" charset="0"/>
              </a:rPr>
              <a:t>算法模型</a:t>
            </a:r>
            <a:r>
              <a:rPr lang="zh-CN" altLang="en-US" dirty="0">
                <a:latin typeface="Arial" panose="020B0604020202020204" pitchFamily="34" charset="0"/>
                <a:ea typeface="等线" panose="02010600030101010101" pitchFamily="2" charset="-122"/>
                <a:cs typeface="Arial" panose="020B0604020202020204" pitchFamily="34" charset="0"/>
              </a:rPr>
              <a:t>：是一个优化的分布式梯度增强库，旨在实现高效，灵活和便携。</a:t>
            </a:r>
            <a:endParaRPr lang="en-US" altLang="zh-CN" dirty="0">
              <a:latin typeface="Arial" panose="020B0604020202020204" pitchFamily="34" charset="0"/>
              <a:ea typeface="等线" panose="02010600030101010101" pitchFamily="2" charset="-122"/>
              <a:cs typeface="Arial" panose="020B0604020202020204" pitchFamily="34" charset="0"/>
            </a:endParaRPr>
          </a:p>
          <a:p>
            <a:pPr marL="285750" indent="-285750">
              <a:lnSpc>
                <a:spcPct val="200000"/>
              </a:lnSpc>
              <a:buFont typeface="Wingdings" panose="05000000000000000000" pitchFamily="2" charset="2"/>
              <a:buChar char="u"/>
            </a:pPr>
            <a:r>
              <a:rPr lang="zh-CN" altLang="en-US" b="1" dirty="0">
                <a:solidFill>
                  <a:srgbClr val="4E81C0"/>
                </a:solidFill>
                <a:latin typeface="Arial" panose="020B0604020202020204" pitchFamily="34" charset="0"/>
                <a:cs typeface="Arial" panose="020B0604020202020204" pitchFamily="34" charset="0"/>
              </a:rPr>
              <a:t>信息增益</a:t>
            </a:r>
            <a:r>
              <a:rPr lang="zh-CN" altLang="en-US" dirty="0">
                <a:latin typeface="Arial" panose="020B0604020202020204" pitchFamily="34" charset="0"/>
                <a:cs typeface="Arial" panose="020B0604020202020204" pitchFamily="34" charset="0"/>
              </a:rPr>
              <a:t>：是表示数据集中某个特征</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的信息使类</a:t>
            </a:r>
            <a:r>
              <a:rPr lang="en-US" altLang="zh-CN" dirty="0">
                <a:latin typeface="Arial" panose="020B0604020202020204" pitchFamily="34" charset="0"/>
                <a:cs typeface="Arial" panose="020B0604020202020204" pitchFamily="34" charset="0"/>
              </a:rPr>
              <a:t>Y</a:t>
            </a:r>
            <a:r>
              <a:rPr lang="zh-CN" altLang="en-US" dirty="0">
                <a:latin typeface="Arial" panose="020B0604020202020204" pitchFamily="34" charset="0"/>
                <a:cs typeface="Arial" panose="020B0604020202020204" pitchFamily="34" charset="0"/>
              </a:rPr>
              <a:t>的信息的不确定性减少的程度，即特征</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让类</a:t>
            </a:r>
            <a:r>
              <a:rPr lang="en-US" altLang="zh-CN" dirty="0">
                <a:latin typeface="Arial" panose="020B0604020202020204" pitchFamily="34" charset="0"/>
                <a:cs typeface="Arial" panose="020B0604020202020204" pitchFamily="34" charset="0"/>
              </a:rPr>
              <a:t>Y</a:t>
            </a:r>
            <a:r>
              <a:rPr lang="zh-CN" altLang="en-US" dirty="0">
                <a:latin typeface="Arial" panose="020B0604020202020204" pitchFamily="34" charset="0"/>
                <a:cs typeface="Arial" panose="020B0604020202020204" pitchFamily="34" charset="0"/>
              </a:rPr>
              <a:t>不确定度降低。</a:t>
            </a:r>
          </a:p>
        </p:txBody>
      </p:sp>
    </p:spTree>
    <p:extLst>
      <p:ext uri="{BB962C8B-B14F-4D97-AF65-F5344CB8AC3E}">
        <p14:creationId xmlns:p14="http://schemas.microsoft.com/office/powerpoint/2010/main" val="795401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3706</Words>
  <Application>Microsoft Office PowerPoint</Application>
  <PresentationFormat>宽屏</PresentationFormat>
  <Paragraphs>261</Paragraphs>
  <Slides>49</Slides>
  <Notes>39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-apple-system</vt:lpstr>
      <vt:lpstr>等线</vt:lpstr>
      <vt:lpstr>思源黑体</vt:lpstr>
      <vt:lpstr>微软雅黑</vt:lpstr>
      <vt:lpstr>微软雅黑 Light</vt:lpstr>
      <vt:lpstr>Agency FB</vt:lpstr>
      <vt:lpstr>Arial</vt:lpstr>
      <vt:lpstr>Calibri</vt:lpstr>
      <vt:lpstr>Open Sans</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2023-04-25T09:16:51Z</dcterms:modified>
</cp:coreProperties>
</file>