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67" r:id="rId2"/>
    <p:sldId id="380" r:id="rId3"/>
    <p:sldId id="381" r:id="rId4"/>
    <p:sldId id="383" r:id="rId5"/>
    <p:sldId id="418" r:id="rId6"/>
  </p:sldIdLst>
  <p:sldSz cx="12192000" cy="6858000"/>
  <p:notesSz cx="6858000" cy="9144000"/>
  <p:custDataLst>
    <p:tags r:id="rId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3840" userDrawn="1">
          <p15:clr>
            <a:srgbClr val="A4A3A4"/>
          </p15:clr>
        </p15:guide>
        <p15:guide id="4" pos="415" userDrawn="1">
          <p15:clr>
            <a:srgbClr val="A4A3A4"/>
          </p15:clr>
        </p15:guide>
        <p15:guide id="6" orient="horz" pos="1457" userDrawn="1">
          <p15:clr>
            <a:srgbClr val="A4A3A4"/>
          </p15:clr>
        </p15:guide>
        <p15:guide id="7" pos="7265" userDrawn="1">
          <p15:clr>
            <a:srgbClr val="A4A3A4"/>
          </p15:clr>
        </p15:guide>
        <p15:guide id="8" pos="892" userDrawn="1">
          <p15:clr>
            <a:srgbClr val="A4A3A4"/>
          </p15:clr>
        </p15:guide>
        <p15:guide id="9" pos="6788" userDrawn="1">
          <p15:clr>
            <a:srgbClr val="A4A3A4"/>
          </p15:clr>
        </p15:guide>
        <p15:guide id="10" orient="horz" pos="527" userDrawn="1">
          <p15:clr>
            <a:srgbClr val="A4A3A4"/>
          </p15:clr>
        </p15:guide>
        <p15:guide id="11" orient="horz" pos="16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4C89"/>
    <a:srgbClr val="D90944"/>
    <a:srgbClr val="F6F7F7"/>
    <a:srgbClr val="FFFFFF"/>
    <a:srgbClr val="4E81C0"/>
    <a:srgbClr val="313D51"/>
    <a:srgbClr val="433D3C"/>
    <a:srgbClr val="C00000"/>
    <a:srgbClr val="F0F2F4"/>
    <a:srgbClr val="0B2C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77491" autoAdjust="0"/>
  </p:normalViewPr>
  <p:slideViewPr>
    <p:cSldViewPr snapToGrid="0">
      <p:cViewPr varScale="1">
        <p:scale>
          <a:sx n="88" d="100"/>
          <a:sy n="88" d="100"/>
        </p:scale>
        <p:origin x="1752" y="96"/>
      </p:cViewPr>
      <p:guideLst>
        <p:guide pos="3840"/>
        <p:guide pos="415"/>
        <p:guide orient="horz" pos="1457"/>
        <p:guide pos="7265"/>
        <p:guide pos="892"/>
        <p:guide pos="6788"/>
        <p:guide orient="horz" pos="527"/>
        <p:guide orient="horz" pos="1684"/>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defRPr>
            </a:lvl1pPr>
          </a:lstStyle>
          <a:p>
            <a:fld id="{3ABB2E5B-1A0B-4F0A-9547-4FB8D13F2C5F}" type="datetimeFigureOut">
              <a:rPr lang="zh-CN" altLang="en-US" smtClean="0"/>
              <a:pPr/>
              <a:t>2023/5/18</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defRPr>
            </a:lvl1pPr>
          </a:lstStyle>
          <a:p>
            <a:fld id="{59E3CF89-91F4-45FB-A589-58532703FCA1}" type="slidenum">
              <a:rPr lang="zh-CN" altLang="en-US" smtClean="0"/>
              <a:pPr/>
              <a:t>‹#›</a:t>
            </a:fld>
            <a:endParaRPr lang="zh-CN" altLang="en-US" dirty="0"/>
          </a:p>
        </p:txBody>
      </p:sp>
    </p:spTree>
    <p:extLst>
      <p:ext uri="{BB962C8B-B14F-4D97-AF65-F5344CB8AC3E}">
        <p14:creationId xmlns:p14="http://schemas.microsoft.com/office/powerpoint/2010/main" val="423089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mn-ea"/>
        <a:cs typeface="+mn-cs"/>
      </a:defRPr>
    </a:lvl1pPr>
    <a:lvl2pPr marL="457200" algn="l" defTabSz="914400" rtl="0" eaLnBrk="1" latinLnBrk="0" hangingPunct="1">
      <a:defRPr sz="1200" kern="1200">
        <a:solidFill>
          <a:schemeClr val="tx1"/>
        </a:solidFill>
        <a:latin typeface="微软雅黑" panose="020B0503020204020204" pitchFamily="34" charset="-122"/>
        <a:ea typeface="+mn-ea"/>
        <a:cs typeface="+mn-cs"/>
      </a:defRPr>
    </a:lvl2pPr>
    <a:lvl3pPr marL="914400" algn="l" defTabSz="914400" rtl="0" eaLnBrk="1" latinLnBrk="0" hangingPunct="1">
      <a:defRPr sz="1200" kern="1200">
        <a:solidFill>
          <a:schemeClr val="tx1"/>
        </a:solidFill>
        <a:latin typeface="微软雅黑" panose="020B0503020204020204" pitchFamily="34" charset="-122"/>
        <a:ea typeface="+mn-ea"/>
        <a:cs typeface="+mn-cs"/>
      </a:defRPr>
    </a:lvl3pPr>
    <a:lvl4pPr marL="1371600" algn="l" defTabSz="914400" rtl="0" eaLnBrk="1" latinLnBrk="0" hangingPunct="1">
      <a:defRPr sz="1200" kern="1200">
        <a:solidFill>
          <a:schemeClr val="tx1"/>
        </a:solidFill>
        <a:latin typeface="微软雅黑" panose="020B0503020204020204" pitchFamily="34" charset="-122"/>
        <a:ea typeface="+mn-ea"/>
        <a:cs typeface="+mn-cs"/>
      </a:defRPr>
    </a:lvl4pPr>
    <a:lvl5pPr marL="1828800" algn="l" defTabSz="914400" rtl="0" eaLnBrk="1" latinLnBrk="0" hangingPunct="1">
      <a:defRPr sz="1200" kern="1200">
        <a:solidFill>
          <a:schemeClr val="tx1"/>
        </a:solidFill>
        <a:latin typeface="微软雅黑" panose="020B0503020204020204" pitchFamily="34" charset="-122"/>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pPr/>
              <a:t>1</a:t>
            </a:fld>
            <a:endParaRPr lang="zh-CN" altLang="en-US" dirty="0"/>
          </a:p>
        </p:txBody>
      </p:sp>
    </p:spTree>
    <p:extLst>
      <p:ext uri="{BB962C8B-B14F-4D97-AF65-F5344CB8AC3E}">
        <p14:creationId xmlns:p14="http://schemas.microsoft.com/office/powerpoint/2010/main" val="1259617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a:t>
            </a:r>
            <a:r>
              <a:rPr lang="en-US" altLang="zh-CN" b="0" i="0" dirty="0">
                <a:solidFill>
                  <a:srgbClr val="121212"/>
                </a:solidFill>
                <a:effectLst/>
                <a:latin typeface="-apple-system"/>
              </a:rPr>
              <a:t>TU Delft QS 2020 </a:t>
            </a:r>
            <a:r>
              <a:rPr lang="zh-CN" altLang="en-US" b="0" i="0" dirty="0">
                <a:solidFill>
                  <a:srgbClr val="121212"/>
                </a:solidFill>
                <a:effectLst/>
                <a:latin typeface="-apple-system"/>
              </a:rPr>
              <a:t>排名：荷兰 </a:t>
            </a:r>
            <a:r>
              <a:rPr lang="en-US" altLang="zh-CN" b="0" i="0" dirty="0">
                <a:solidFill>
                  <a:srgbClr val="121212"/>
                </a:solidFill>
                <a:effectLst/>
                <a:latin typeface="-apple-system"/>
              </a:rPr>
              <a:t>Top 1</a:t>
            </a:r>
            <a:r>
              <a:rPr lang="zh-CN" altLang="en-US" b="0" i="0" dirty="0">
                <a:solidFill>
                  <a:srgbClr val="121212"/>
                </a:solidFill>
                <a:effectLst/>
                <a:latin typeface="-apple-system"/>
              </a:rPr>
              <a:t>，世界 </a:t>
            </a:r>
            <a:r>
              <a:rPr lang="en-US" altLang="zh-CN" b="0" i="0" dirty="0">
                <a:solidFill>
                  <a:srgbClr val="121212"/>
                </a:solidFill>
                <a:effectLst/>
                <a:latin typeface="-apple-system"/>
              </a:rPr>
              <a:t>Top 50,</a:t>
            </a:r>
            <a:r>
              <a:rPr lang="zh-CN" altLang="en-US" b="0" i="0" dirty="0">
                <a:solidFill>
                  <a:srgbClr val="121212"/>
                </a:solidFill>
                <a:effectLst/>
                <a:latin typeface="-apple-system"/>
              </a:rPr>
              <a:t>电气工程专业 </a:t>
            </a:r>
            <a:r>
              <a:rPr lang="en-US" altLang="zh-CN" b="0" i="0" dirty="0">
                <a:solidFill>
                  <a:srgbClr val="121212"/>
                </a:solidFill>
                <a:effectLst/>
                <a:latin typeface="-apple-system"/>
              </a:rPr>
              <a:t>QS </a:t>
            </a:r>
            <a:r>
              <a:rPr lang="zh-CN" altLang="en-US" b="0" i="0" dirty="0">
                <a:solidFill>
                  <a:srgbClr val="121212"/>
                </a:solidFill>
                <a:effectLst/>
                <a:latin typeface="-apple-system"/>
              </a:rPr>
              <a:t>世界排名 </a:t>
            </a:r>
            <a:r>
              <a:rPr lang="en-US" altLang="zh-CN" b="0" i="0" dirty="0">
                <a:solidFill>
                  <a:srgbClr val="121212"/>
                </a:solidFill>
                <a:effectLst/>
                <a:latin typeface="-apple-system"/>
              </a:rPr>
              <a:t>16</a:t>
            </a:r>
            <a:r>
              <a:rPr lang="zh-CN" altLang="en-US" b="0" i="0" dirty="0">
                <a:solidFill>
                  <a:srgbClr val="121212"/>
                </a:solidFill>
                <a:effectLst/>
                <a:latin typeface="-apple-system"/>
              </a:rPr>
              <a:t>）</a:t>
            </a:r>
            <a:endParaRPr lang="en-US" altLang="zh-CN"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2</a:t>
            </a:fld>
            <a:endParaRPr lang="zh-CN" altLang="en-US"/>
          </a:p>
        </p:txBody>
      </p:sp>
    </p:spTree>
    <p:extLst>
      <p:ext uri="{BB962C8B-B14F-4D97-AF65-F5344CB8AC3E}">
        <p14:creationId xmlns:p14="http://schemas.microsoft.com/office/powerpoint/2010/main" val="3724817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3</a:t>
            </a:fld>
            <a:endParaRPr lang="zh-CN" altLang="en-US"/>
          </a:p>
        </p:txBody>
      </p:sp>
    </p:spTree>
    <p:extLst>
      <p:ext uri="{BB962C8B-B14F-4D97-AF65-F5344CB8AC3E}">
        <p14:creationId xmlns:p14="http://schemas.microsoft.com/office/powerpoint/2010/main" val="3065970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4</a:t>
            </a:fld>
            <a:endParaRPr lang="zh-CN" altLang="en-US"/>
          </a:p>
        </p:txBody>
      </p:sp>
    </p:spTree>
    <p:extLst>
      <p:ext uri="{BB962C8B-B14F-4D97-AF65-F5344CB8AC3E}">
        <p14:creationId xmlns:p14="http://schemas.microsoft.com/office/powerpoint/2010/main" val="2502146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5</a:t>
            </a:fld>
            <a:endParaRPr lang="zh-CN" altLang="en-US"/>
          </a:p>
        </p:txBody>
      </p:sp>
    </p:spTree>
    <p:extLst>
      <p:ext uri="{BB962C8B-B14F-4D97-AF65-F5344CB8AC3E}">
        <p14:creationId xmlns:p14="http://schemas.microsoft.com/office/powerpoint/2010/main" val="21645455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0862653C-248C-4E0A-B3F6-D91DD2A186CF}"/>
              </a:ext>
            </a:extLst>
          </p:cNvPr>
          <p:cNvGrpSpPr/>
          <p:nvPr userDrawn="1"/>
        </p:nvGrpSpPr>
        <p:grpSpPr>
          <a:xfrm>
            <a:off x="0" y="-1"/>
            <a:ext cx="12192000" cy="6858001"/>
            <a:chOff x="0" y="-1"/>
            <a:chExt cx="12192000" cy="6858001"/>
          </a:xfrm>
        </p:grpSpPr>
        <p:pic>
          <p:nvPicPr>
            <p:cNvPr id="8" name="图片 7">
              <a:extLst>
                <a:ext uri="{FF2B5EF4-FFF2-40B4-BE49-F238E27FC236}">
                  <a16:creationId xmlns:a16="http://schemas.microsoft.com/office/drawing/2014/main" id="{C063B960-916E-4A2D-8E96-53CDFA47A6F0}"/>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4255" t="7890" r="2901" b="7890"/>
            <a:stretch/>
          </p:blipFill>
          <p:spPr>
            <a:xfrm>
              <a:off x="0" y="0"/>
              <a:ext cx="12192000" cy="6858000"/>
            </a:xfrm>
            <a:prstGeom prst="rect">
              <a:avLst/>
            </a:prstGeom>
          </p:spPr>
        </p:pic>
        <p:sp>
          <p:nvSpPr>
            <p:cNvPr id="10" name="矩形 9">
              <a:extLst>
                <a:ext uri="{FF2B5EF4-FFF2-40B4-BE49-F238E27FC236}">
                  <a16:creationId xmlns:a16="http://schemas.microsoft.com/office/drawing/2014/main" id="{060B5A70-D23E-4DF9-B52D-B2F3B272B955}"/>
                </a:ext>
              </a:extLst>
            </p:cNvPr>
            <p:cNvSpPr/>
            <p:nvPr/>
          </p:nvSpPr>
          <p:spPr>
            <a:xfrm>
              <a:off x="2425700" y="-1"/>
              <a:ext cx="3670300" cy="6858001"/>
            </a:xfrm>
            <a:prstGeom prst="rect">
              <a:avLst/>
            </a:prstGeom>
            <a:gradFill flip="none" rotWithShape="1">
              <a:gsLst>
                <a:gs pos="0">
                  <a:srgbClr val="F6F7F7"/>
                </a:gs>
                <a:gs pos="97345">
                  <a:schemeClr val="bg1">
                    <a:alpha val="0"/>
                  </a:schemeClr>
                </a:gs>
                <a:gs pos="82000">
                  <a:schemeClr val="bg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grpSp>
      <p:sp>
        <p:nvSpPr>
          <p:cNvPr id="11" name="矩形 10">
            <a:extLst>
              <a:ext uri="{FF2B5EF4-FFF2-40B4-BE49-F238E27FC236}">
                <a16:creationId xmlns:a16="http://schemas.microsoft.com/office/drawing/2014/main" id="{2B3E842A-0DB3-43F8-8587-9D005160EDD7}"/>
              </a:ext>
            </a:extLst>
          </p:cNvPr>
          <p:cNvSpPr/>
          <p:nvPr userDrawn="1"/>
        </p:nvSpPr>
        <p:spPr>
          <a:xfrm flipH="1">
            <a:off x="4962521" y="6750606"/>
            <a:ext cx="2266954" cy="10739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dirty="0">
              <a:solidFill>
                <a:srgbClr val="313D51"/>
              </a:solidFill>
              <a:latin typeface="微软雅黑" panose="020B0503020204020204" pitchFamily="34" charset="-122"/>
              <a:cs typeface="+mn-ea"/>
              <a:sym typeface="+mn-lt"/>
            </a:endParaRPr>
          </a:p>
        </p:txBody>
      </p:sp>
    </p:spTree>
    <p:extLst>
      <p:ext uri="{BB962C8B-B14F-4D97-AF65-F5344CB8AC3E}">
        <p14:creationId xmlns:p14="http://schemas.microsoft.com/office/powerpoint/2010/main" val="3342576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0281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015749"/>
      </p:ext>
    </p:extLst>
  </p:cSld>
  <p:clrMap bg1="lt1" tx1="dk1" bg2="lt2" tx2="dk2" accent1="accent1" accent2="accent2" accent3="accent3" accent4="accent4" accent5="accent5" accent6="accent6" hlink="hlink" folHlink="folHlink"/>
  <p:sldLayoutIdLst>
    <p:sldLayoutId id="2147483650" r:id="rId1"/>
    <p:sldLayoutId id="214748365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A8D26317-B866-421D-B0C0-40200D2D7C54}"/>
              </a:ext>
            </a:extLst>
          </p:cNvPr>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4255" t="7890" r="2901" b="2300"/>
          <a:stretch/>
        </p:blipFill>
        <p:spPr>
          <a:xfrm>
            <a:off x="0" y="0"/>
            <a:ext cx="12192000" cy="7313228"/>
          </a:xfrm>
          <a:prstGeom prst="rect">
            <a:avLst/>
          </a:prstGeom>
        </p:spPr>
      </p:pic>
      <p:sp>
        <p:nvSpPr>
          <p:cNvPr id="5" name="文本框 4"/>
          <p:cNvSpPr txBox="1"/>
          <p:nvPr/>
        </p:nvSpPr>
        <p:spPr>
          <a:xfrm>
            <a:off x="307759" y="1094789"/>
            <a:ext cx="11576481" cy="2308324"/>
          </a:xfrm>
          <a:prstGeom prst="rect">
            <a:avLst/>
          </a:prstGeom>
          <a:noFill/>
        </p:spPr>
        <p:txBody>
          <a:bodyPr wrap="square" rtlCol="0">
            <a:spAutoFit/>
            <a:scene3d>
              <a:camera prst="orthographicFront"/>
              <a:lightRig rig="threePt" dir="t"/>
            </a:scene3d>
            <a:sp3d contourW="12700"/>
          </a:bodyPr>
          <a:lstStyle/>
          <a:p>
            <a:pPr algn="ctr">
              <a:defRPr/>
            </a:pPr>
            <a:r>
              <a:rPr lang="en-US" altLang="zh-CN" sz="3600" b="1" dirty="0">
                <a:solidFill>
                  <a:srgbClr val="244C89"/>
                </a:solidFill>
                <a:latin typeface="微软雅黑" panose="020B0503020204020204" pitchFamily="34" charset="-122"/>
                <a:ea typeface="微软雅黑" panose="020B0503020204020204" pitchFamily="34" charset="-122"/>
                <a:cs typeface="+mn-ea"/>
                <a:sym typeface="+mn-lt"/>
              </a:rPr>
              <a:t>Attack Graph Model for Cyber-Physical Power Systems using Hybrid Deep Learning</a:t>
            </a:r>
            <a:br>
              <a:rPr lang="en-US" altLang="zh-CN" sz="3600" b="1" dirty="0">
                <a:solidFill>
                  <a:srgbClr val="244C89"/>
                </a:solidFill>
                <a:latin typeface="微软雅黑" panose="020B0503020204020204" pitchFamily="34" charset="-122"/>
                <a:ea typeface="微软雅黑" panose="020B0503020204020204" pitchFamily="34" charset="-122"/>
                <a:cs typeface="+mn-ea"/>
                <a:sym typeface="+mn-lt"/>
              </a:rPr>
            </a:br>
            <a:br>
              <a:rPr lang="en-US" altLang="zh-CN" sz="3600" b="1" dirty="0">
                <a:solidFill>
                  <a:srgbClr val="244C89"/>
                </a:solidFill>
                <a:latin typeface="微软雅黑" panose="020B0503020204020204" pitchFamily="34" charset="-122"/>
                <a:ea typeface="微软雅黑" panose="020B0503020204020204" pitchFamily="34" charset="-122"/>
                <a:cs typeface="+mn-ea"/>
                <a:sym typeface="+mn-lt"/>
              </a:rPr>
            </a:br>
            <a:r>
              <a:rPr lang="zh-CN" altLang="en-US" sz="3600" b="1" dirty="0">
                <a:solidFill>
                  <a:srgbClr val="244C89"/>
                </a:solidFill>
                <a:latin typeface="微软雅黑" panose="020B0503020204020204" pitchFamily="34" charset="-122"/>
                <a:ea typeface="微软雅黑" panose="020B0503020204020204" pitchFamily="34" charset="-122"/>
                <a:cs typeface="+mn-ea"/>
                <a:sym typeface="+mn-lt"/>
              </a:rPr>
              <a:t>基于混合深度学习的信息物理电力系统攻击图模型</a:t>
            </a:r>
          </a:p>
        </p:txBody>
      </p:sp>
      <p:grpSp>
        <p:nvGrpSpPr>
          <p:cNvPr id="18" name="组合 17">
            <a:extLst>
              <a:ext uri="{FF2B5EF4-FFF2-40B4-BE49-F238E27FC236}">
                <a16:creationId xmlns:a16="http://schemas.microsoft.com/office/drawing/2014/main" id="{DB9AC784-8EDF-4FDA-9130-F608D06B7F7C}"/>
              </a:ext>
            </a:extLst>
          </p:cNvPr>
          <p:cNvGrpSpPr/>
          <p:nvPr/>
        </p:nvGrpSpPr>
        <p:grpSpPr>
          <a:xfrm>
            <a:off x="-133746" y="4009642"/>
            <a:ext cx="12459490" cy="3845071"/>
            <a:chOff x="-133745" y="4009642"/>
            <a:chExt cx="12459490" cy="3845071"/>
          </a:xfrm>
        </p:grpSpPr>
        <p:sp>
          <p:nvSpPr>
            <p:cNvPr id="19" name="任意多边形: 形状 18">
              <a:extLst>
                <a:ext uri="{FF2B5EF4-FFF2-40B4-BE49-F238E27FC236}">
                  <a16:creationId xmlns:a16="http://schemas.microsoft.com/office/drawing/2014/main" id="{DF19DD58-7076-41DE-A2B8-27D0AA51FE03}"/>
                </a:ext>
              </a:extLst>
            </p:cNvPr>
            <p:cNvSpPr/>
            <p:nvPr/>
          </p:nvSpPr>
          <p:spPr>
            <a:xfrm>
              <a:off x="-133745" y="4009642"/>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noFill/>
            <a:ln w="12700" cap="flat" cmpd="sng" algn="ctr">
              <a:solidFill>
                <a:srgbClr val="244C89"/>
              </a:solidFill>
              <a:prstDash val="solid"/>
              <a:miter lim="800000"/>
              <a:extLst>
                <a:ext uri="{C807C97D-BFC1-408E-A445-0C87EB9F89A2}">
                  <ask:lineSketchStyleProps xmlns:ask="http://schemas.microsoft.com/office/drawing/2018/sketchyshapes" sd="1219033472">
                    <a:custGeom>
                      <a:avLst/>
                      <a:gdLst>
                        <a:gd name="connsiteX0" fmla="*/ 4011197 w 12459490"/>
                        <a:gd name="connsiteY0" fmla="*/ 99 h 2918944"/>
                        <a:gd name="connsiteX1" fmla="*/ 4487364 w 12459490"/>
                        <a:gd name="connsiteY1" fmla="*/ 12000 h 2918944"/>
                        <a:gd name="connsiteX2" fmla="*/ 6229745 w 12459490"/>
                        <a:gd name="connsiteY2" fmla="*/ 888058 h 2918944"/>
                        <a:gd name="connsiteX3" fmla="*/ 7972126 w 12459490"/>
                        <a:gd name="connsiteY3" fmla="*/ 12000 h 2918944"/>
                        <a:gd name="connsiteX4" fmla="*/ 12455118 w 12459490"/>
                        <a:gd name="connsiteY4" fmla="*/ 363070 h 2918944"/>
                        <a:gd name="connsiteX5" fmla="*/ 12459490 w 12459490"/>
                        <a:gd name="connsiteY5" fmla="*/ 363624 h 2918944"/>
                        <a:gd name="connsiteX6" fmla="*/ 12459490 w 12459490"/>
                        <a:gd name="connsiteY6" fmla="*/ 2918943 h 2918944"/>
                        <a:gd name="connsiteX7" fmla="*/ 0 w 12459490"/>
                        <a:gd name="connsiteY7" fmla="*/ 2918943 h 2918944"/>
                        <a:gd name="connsiteX8" fmla="*/ 0 w 12459490"/>
                        <a:gd name="connsiteY8" fmla="*/ 363760 h 2918944"/>
                        <a:gd name="connsiteX9" fmla="*/ 570913 w 12459490"/>
                        <a:gd name="connsiteY9" fmla="*/ 292882 h 2918944"/>
                        <a:gd name="connsiteX10" fmla="*/ 4011197 w 12459490"/>
                        <a:gd name="connsiteY10" fmla="*/ 99 h 2918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59490" h="2918944" extrusionOk="0">
                          <a:moveTo>
                            <a:pt x="4011197" y="99"/>
                          </a:moveTo>
                          <a:cubicBezTo>
                            <a:pt x="4170782" y="-7881"/>
                            <a:pt x="4337074" y="4836"/>
                            <a:pt x="4487364" y="12000"/>
                          </a:cubicBezTo>
                          <a:cubicBezTo>
                            <a:pt x="5678816" y="88987"/>
                            <a:pt x="5890087" y="487338"/>
                            <a:pt x="6229745" y="888058"/>
                          </a:cubicBezTo>
                          <a:cubicBezTo>
                            <a:pt x="6487083" y="516419"/>
                            <a:pt x="6804350" y="99654"/>
                            <a:pt x="7972126" y="12000"/>
                          </a:cubicBezTo>
                          <a:cubicBezTo>
                            <a:pt x="8908819" y="-95618"/>
                            <a:pt x="10920770" y="254881"/>
                            <a:pt x="12455118" y="363070"/>
                          </a:cubicBezTo>
                          <a:cubicBezTo>
                            <a:pt x="12456278" y="363548"/>
                            <a:pt x="12457531" y="363712"/>
                            <a:pt x="12459490" y="363624"/>
                          </a:cubicBezTo>
                          <a:cubicBezTo>
                            <a:pt x="12547129" y="1636601"/>
                            <a:pt x="12386811" y="2428549"/>
                            <a:pt x="12459490" y="2918943"/>
                          </a:cubicBezTo>
                          <a:cubicBezTo>
                            <a:pt x="7634668" y="2870712"/>
                            <a:pt x="1525244" y="3003398"/>
                            <a:pt x="0" y="2918943"/>
                          </a:cubicBezTo>
                          <a:cubicBezTo>
                            <a:pt x="-38581" y="2114943"/>
                            <a:pt x="63341" y="1098990"/>
                            <a:pt x="0" y="363760"/>
                          </a:cubicBezTo>
                          <a:cubicBezTo>
                            <a:pt x="131605" y="335462"/>
                            <a:pt x="473377" y="336960"/>
                            <a:pt x="570913" y="292882"/>
                          </a:cubicBezTo>
                          <a:cubicBezTo>
                            <a:pt x="1944170" y="224378"/>
                            <a:pt x="3119675" y="83326"/>
                            <a:pt x="4011197" y="99"/>
                          </a:cubicBezTo>
                          <a:close/>
                        </a:path>
                      </a:pathLst>
                    </a:custGeom>
                    <ask:type>
                      <ask:lineSketchNone/>
                    </ask:type>
                  </ask:lineSketchStyleProps>
                </a:ext>
              </a:extLs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微软雅黑" panose="020B0503020204020204" pitchFamily="34" charset="-122"/>
                <a:cs typeface="+mn-ea"/>
                <a:sym typeface="+mn-lt"/>
              </a:endParaRPr>
            </a:p>
          </p:txBody>
        </p:sp>
        <p:sp>
          <p:nvSpPr>
            <p:cNvPr id="20" name="任意多边形: 形状 19">
              <a:extLst>
                <a:ext uri="{FF2B5EF4-FFF2-40B4-BE49-F238E27FC236}">
                  <a16:creationId xmlns:a16="http://schemas.microsoft.com/office/drawing/2014/main" id="{E5F23ADB-3869-42B1-8A2C-464DD2FE4325}"/>
                </a:ext>
              </a:extLst>
            </p:cNvPr>
            <p:cNvSpPr/>
            <p:nvPr/>
          </p:nvSpPr>
          <p:spPr>
            <a:xfrm>
              <a:off x="-133745" y="4394283"/>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solidFill>
              <a:srgbClr val="244C89"/>
            </a:solidFill>
            <a:ln w="38100" cap="flat" cmpd="sng" algn="ctr">
              <a:noFill/>
              <a:prstDash val="solid"/>
              <a:miter lim="800000"/>
            </a:ln>
            <a:effectLst>
              <a:outerShdw blurRad="635000" dist="381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微软雅黑" panose="020B0503020204020204" pitchFamily="34" charset="-122"/>
                <a:cs typeface="+mn-ea"/>
                <a:sym typeface="+mn-lt"/>
              </a:endParaRPr>
            </a:p>
          </p:txBody>
        </p:sp>
        <p:sp>
          <p:nvSpPr>
            <p:cNvPr id="21" name="任意多边形: 形状 20">
              <a:extLst>
                <a:ext uri="{FF2B5EF4-FFF2-40B4-BE49-F238E27FC236}">
                  <a16:creationId xmlns:a16="http://schemas.microsoft.com/office/drawing/2014/main" id="{30E0B07A-B6CD-47A0-B00C-4C1091F2CB79}"/>
                </a:ext>
              </a:extLst>
            </p:cNvPr>
            <p:cNvSpPr/>
            <p:nvPr/>
          </p:nvSpPr>
          <p:spPr>
            <a:xfrm>
              <a:off x="-133745" y="4935769"/>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noFill/>
            <a:ln w="38100" cap="flat" cmpd="sng" algn="ctr">
              <a:solidFill>
                <a:schemeClr val="bg1"/>
              </a:solidFill>
              <a:prstDash val="solid"/>
              <a:miter lim="800000"/>
              <a:extLst>
                <a:ext uri="{C807C97D-BFC1-408E-A445-0C87EB9F89A2}">
                  <ask:lineSketchStyleProps xmlns:ask="http://schemas.microsoft.com/office/drawing/2018/sketchyshapes" sd="1219033472">
                    <a:custGeom>
                      <a:avLst/>
                      <a:gdLst>
                        <a:gd name="connsiteX0" fmla="*/ 4011197 w 12459490"/>
                        <a:gd name="connsiteY0" fmla="*/ 99 h 2918944"/>
                        <a:gd name="connsiteX1" fmla="*/ 4487364 w 12459490"/>
                        <a:gd name="connsiteY1" fmla="*/ 12000 h 2918944"/>
                        <a:gd name="connsiteX2" fmla="*/ 6229745 w 12459490"/>
                        <a:gd name="connsiteY2" fmla="*/ 888058 h 2918944"/>
                        <a:gd name="connsiteX3" fmla="*/ 7972126 w 12459490"/>
                        <a:gd name="connsiteY3" fmla="*/ 12000 h 2918944"/>
                        <a:gd name="connsiteX4" fmla="*/ 12455118 w 12459490"/>
                        <a:gd name="connsiteY4" fmla="*/ 363070 h 2918944"/>
                        <a:gd name="connsiteX5" fmla="*/ 12459490 w 12459490"/>
                        <a:gd name="connsiteY5" fmla="*/ 363624 h 2918944"/>
                        <a:gd name="connsiteX6" fmla="*/ 12459490 w 12459490"/>
                        <a:gd name="connsiteY6" fmla="*/ 2918943 h 2918944"/>
                        <a:gd name="connsiteX7" fmla="*/ 0 w 12459490"/>
                        <a:gd name="connsiteY7" fmla="*/ 2918943 h 2918944"/>
                        <a:gd name="connsiteX8" fmla="*/ 0 w 12459490"/>
                        <a:gd name="connsiteY8" fmla="*/ 363760 h 2918944"/>
                        <a:gd name="connsiteX9" fmla="*/ 570913 w 12459490"/>
                        <a:gd name="connsiteY9" fmla="*/ 292882 h 2918944"/>
                        <a:gd name="connsiteX10" fmla="*/ 4011197 w 12459490"/>
                        <a:gd name="connsiteY10" fmla="*/ 99 h 2918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59490" h="2918944" extrusionOk="0">
                          <a:moveTo>
                            <a:pt x="4011197" y="99"/>
                          </a:moveTo>
                          <a:cubicBezTo>
                            <a:pt x="4170782" y="-7881"/>
                            <a:pt x="4337074" y="4836"/>
                            <a:pt x="4487364" y="12000"/>
                          </a:cubicBezTo>
                          <a:cubicBezTo>
                            <a:pt x="5678816" y="88987"/>
                            <a:pt x="5890087" y="487338"/>
                            <a:pt x="6229745" y="888058"/>
                          </a:cubicBezTo>
                          <a:cubicBezTo>
                            <a:pt x="6487083" y="516419"/>
                            <a:pt x="6804350" y="99654"/>
                            <a:pt x="7972126" y="12000"/>
                          </a:cubicBezTo>
                          <a:cubicBezTo>
                            <a:pt x="8908819" y="-95618"/>
                            <a:pt x="10920770" y="254881"/>
                            <a:pt x="12455118" y="363070"/>
                          </a:cubicBezTo>
                          <a:cubicBezTo>
                            <a:pt x="12456278" y="363548"/>
                            <a:pt x="12457531" y="363712"/>
                            <a:pt x="12459490" y="363624"/>
                          </a:cubicBezTo>
                          <a:cubicBezTo>
                            <a:pt x="12547129" y="1636601"/>
                            <a:pt x="12386811" y="2428549"/>
                            <a:pt x="12459490" y="2918943"/>
                          </a:cubicBezTo>
                          <a:cubicBezTo>
                            <a:pt x="7634668" y="2870712"/>
                            <a:pt x="1525244" y="3003398"/>
                            <a:pt x="0" y="2918943"/>
                          </a:cubicBezTo>
                          <a:cubicBezTo>
                            <a:pt x="-38581" y="2114943"/>
                            <a:pt x="63341" y="1098990"/>
                            <a:pt x="0" y="363760"/>
                          </a:cubicBezTo>
                          <a:cubicBezTo>
                            <a:pt x="131605" y="335462"/>
                            <a:pt x="473377" y="336960"/>
                            <a:pt x="570913" y="292882"/>
                          </a:cubicBezTo>
                          <a:cubicBezTo>
                            <a:pt x="1944170" y="224378"/>
                            <a:pt x="3119675" y="83326"/>
                            <a:pt x="4011197" y="99"/>
                          </a:cubicBezTo>
                          <a:close/>
                        </a:path>
                      </a:pathLst>
                    </a:custGeom>
                    <ask:type>
                      <ask:lineSketchNone/>
                    </ask:type>
                  </ask:lineSketchStyleProps>
                </a:ext>
              </a:extLs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微软雅黑" panose="020B0503020204020204" pitchFamily="34" charset="-122"/>
                <a:cs typeface="+mn-ea"/>
                <a:sym typeface="+mn-lt"/>
              </a:endParaRPr>
            </a:p>
          </p:txBody>
        </p:sp>
      </p:grpSp>
      <p:sp>
        <p:nvSpPr>
          <p:cNvPr id="2" name="TextBox 59">
            <a:extLst>
              <a:ext uri="{FF2B5EF4-FFF2-40B4-BE49-F238E27FC236}">
                <a16:creationId xmlns:a16="http://schemas.microsoft.com/office/drawing/2014/main" id="{B9DA3DC2-6C37-262F-B44A-AA9F907AEEAC}"/>
              </a:ext>
            </a:extLst>
          </p:cNvPr>
          <p:cNvSpPr txBox="1">
            <a:spLocks noChangeArrowheads="1"/>
          </p:cNvSpPr>
          <p:nvPr/>
        </p:nvSpPr>
        <p:spPr bwMode="auto">
          <a:xfrm>
            <a:off x="4591540" y="5909800"/>
            <a:ext cx="3996875" cy="493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2400" b="1" dirty="0">
                <a:solidFill>
                  <a:schemeClr val="bg1"/>
                </a:solidFill>
                <a:latin typeface="微软雅黑" panose="020B0503020204020204" pitchFamily="34" charset="-122"/>
                <a:ea typeface="+mn-ea"/>
                <a:cs typeface="+mn-ea"/>
                <a:sym typeface="+mn-lt"/>
              </a:rPr>
              <a:t>宋思静</a:t>
            </a:r>
            <a:r>
              <a:rPr lang="en-US" altLang="zh-CN" sz="2400" b="1" dirty="0">
                <a:solidFill>
                  <a:schemeClr val="bg1"/>
                </a:solidFill>
                <a:latin typeface="微软雅黑" panose="020B0503020204020204" pitchFamily="34" charset="-122"/>
                <a:ea typeface="+mn-ea"/>
                <a:cs typeface="+mn-ea"/>
                <a:sym typeface="+mn-lt"/>
              </a:rPr>
              <a:t>	2023.5.19</a:t>
            </a:r>
            <a:endParaRPr lang="zh-CN" altLang="en-US" sz="2400" b="1" dirty="0">
              <a:solidFill>
                <a:schemeClr val="bg1"/>
              </a:solidFill>
              <a:latin typeface="微软雅黑" panose="020B0503020204020204" pitchFamily="34" charset="-122"/>
              <a:ea typeface="+mn-ea"/>
              <a:cs typeface="+mn-ea"/>
              <a:sym typeface="+mn-lt"/>
            </a:endParaRPr>
          </a:p>
        </p:txBody>
      </p:sp>
      <p:sp>
        <p:nvSpPr>
          <p:cNvPr id="3" name="文本框 2">
            <a:extLst>
              <a:ext uri="{FF2B5EF4-FFF2-40B4-BE49-F238E27FC236}">
                <a16:creationId xmlns:a16="http://schemas.microsoft.com/office/drawing/2014/main" id="{D40F68DE-A2D0-A6E5-FBFE-C10D375AA466}"/>
              </a:ext>
            </a:extLst>
          </p:cNvPr>
          <p:cNvSpPr txBox="1"/>
          <p:nvPr/>
        </p:nvSpPr>
        <p:spPr>
          <a:xfrm>
            <a:off x="3370317" y="3646979"/>
            <a:ext cx="4586577" cy="369332"/>
          </a:xfrm>
          <a:prstGeom prst="rect">
            <a:avLst/>
          </a:prstGeom>
          <a:noFill/>
        </p:spPr>
        <p:txBody>
          <a:bodyPr wrap="none" rtlCol="0">
            <a:spAutoFit/>
          </a:bodyPr>
          <a:lstStyle/>
          <a:p>
            <a:r>
              <a:rPr lang="en-US" altLang="zh-CN" b="1" dirty="0">
                <a:solidFill>
                  <a:srgbClr val="244C89"/>
                </a:solidFill>
                <a:latin typeface="+mj-ea"/>
                <a:ea typeface="+mj-ea"/>
              </a:rPr>
              <a:t>IEEE Transactions on Smart Grid, 2023</a:t>
            </a:r>
            <a:endParaRPr lang="zh-CN" altLang="en-US" b="1" dirty="0">
              <a:solidFill>
                <a:srgbClr val="244C89"/>
              </a:solidFill>
              <a:latin typeface="+mj-ea"/>
              <a:ea typeface="+mj-ea"/>
            </a:endParaRPr>
          </a:p>
        </p:txBody>
      </p:sp>
    </p:spTree>
    <p:extLst>
      <p:ext uri="{BB962C8B-B14F-4D97-AF65-F5344CB8AC3E}">
        <p14:creationId xmlns:p14="http://schemas.microsoft.com/office/powerpoint/2010/main" val="3110985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3F52219-53A3-410B-9B88-F33896D67DEB}"/>
              </a:ext>
            </a:extLst>
          </p:cNvPr>
          <p:cNvGrpSpPr/>
          <p:nvPr/>
        </p:nvGrpSpPr>
        <p:grpSpPr>
          <a:xfrm>
            <a:off x="658813" y="258246"/>
            <a:ext cx="576262" cy="576262"/>
            <a:chOff x="416756" y="345952"/>
            <a:chExt cx="576262" cy="576262"/>
          </a:xfrm>
        </p:grpSpPr>
        <p:sp>
          <p:nvSpPr>
            <p:cNvPr id="28" name="圆角矩形 10">
              <a:extLst>
                <a:ext uri="{FF2B5EF4-FFF2-40B4-BE49-F238E27FC236}">
                  <a16:creationId xmlns:a16="http://schemas.microsoft.com/office/drawing/2014/main" id="{AA2348C3-7B14-4D54-B989-42BB46D913D6}"/>
                </a:ext>
              </a:extLst>
            </p:cNvPr>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微软雅黑" panose="020B0503020204020204" pitchFamily="34" charset="-122"/>
                <a:ea typeface="+mn-ea"/>
                <a:cs typeface="+mn-ea"/>
                <a:sym typeface="+mn-lt"/>
              </a:endParaRPr>
            </a:p>
          </p:txBody>
        </p:sp>
        <p:sp>
          <p:nvSpPr>
            <p:cNvPr id="29" name="Freeform 27">
              <a:extLst>
                <a:ext uri="{FF2B5EF4-FFF2-40B4-BE49-F238E27FC236}">
                  <a16:creationId xmlns:a16="http://schemas.microsoft.com/office/drawing/2014/main" id="{7E1C9057-2B18-4688-9A1A-761534859F3B}"/>
                </a:ext>
              </a:extLst>
            </p:cNvPr>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微软雅黑" panose="020B0503020204020204" pitchFamily="34" charset="-122"/>
                <a:cs typeface="+mn-ea"/>
                <a:sym typeface="+mn-lt"/>
              </a:endParaRPr>
            </a:p>
          </p:txBody>
        </p:sp>
      </p:grpSp>
      <p:grpSp>
        <p:nvGrpSpPr>
          <p:cNvPr id="9" name="组合 8">
            <a:extLst>
              <a:ext uri="{FF2B5EF4-FFF2-40B4-BE49-F238E27FC236}">
                <a16:creationId xmlns:a16="http://schemas.microsoft.com/office/drawing/2014/main" id="{B6C9437C-D23B-4711-9625-2537E54CBD5F}"/>
              </a:ext>
            </a:extLst>
          </p:cNvPr>
          <p:cNvGrpSpPr/>
          <p:nvPr/>
        </p:nvGrpSpPr>
        <p:grpSpPr>
          <a:xfrm>
            <a:off x="1421503" y="801950"/>
            <a:ext cx="4171536" cy="45719"/>
            <a:chOff x="6956001" y="1968700"/>
            <a:chExt cx="4171536" cy="45719"/>
          </a:xfrm>
        </p:grpSpPr>
        <p:cxnSp>
          <p:nvCxnSpPr>
            <p:cNvPr id="31" name="直接连接符 30">
              <a:extLst>
                <a:ext uri="{FF2B5EF4-FFF2-40B4-BE49-F238E27FC236}">
                  <a16:creationId xmlns:a16="http://schemas.microsoft.com/office/drawing/2014/main" id="{ECFCA1EB-4ACF-4CB5-B2CB-CDEE9AF25F45}"/>
                </a:ext>
              </a:extLst>
            </p:cNvPr>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2" name="矩形 31">
              <a:extLst>
                <a:ext uri="{FF2B5EF4-FFF2-40B4-BE49-F238E27FC236}">
                  <a16:creationId xmlns:a16="http://schemas.microsoft.com/office/drawing/2014/main" id="{5D802F7F-65D3-4873-9BDD-15A97AD773AD}"/>
                </a:ext>
              </a:extLst>
            </p:cNvPr>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dirty="0">
                <a:solidFill>
                  <a:srgbClr val="313D51"/>
                </a:solidFill>
                <a:latin typeface="微软雅黑" panose="020B0503020204020204" pitchFamily="34" charset="-122"/>
                <a:cs typeface="+mn-ea"/>
                <a:sym typeface="+mn-lt"/>
              </a:endParaRPr>
            </a:p>
          </p:txBody>
        </p:sp>
      </p:grpSp>
      <p:sp>
        <p:nvSpPr>
          <p:cNvPr id="5" name="TextBox 28">
            <a:extLst>
              <a:ext uri="{FF2B5EF4-FFF2-40B4-BE49-F238E27FC236}">
                <a16:creationId xmlns:a16="http://schemas.microsoft.com/office/drawing/2014/main" id="{E407CB91-AF72-DF81-B2A8-049A17C7EE26}"/>
              </a:ext>
            </a:extLst>
          </p:cNvPr>
          <p:cNvSpPr txBox="1"/>
          <p:nvPr/>
        </p:nvSpPr>
        <p:spPr>
          <a:xfrm>
            <a:off x="402337" y="3983284"/>
            <a:ext cx="3693766" cy="2295628"/>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err="1">
                <a:solidFill>
                  <a:srgbClr val="313D51"/>
                </a:solidFill>
                <a:ea typeface="+mn-ea"/>
                <a:cs typeface="+mn-ea"/>
                <a:sym typeface="+mn-lt"/>
              </a:rPr>
              <a:t>Alfan</a:t>
            </a:r>
            <a:r>
              <a:rPr lang="en-US" altLang="zh-CN" sz="1800" b="1" dirty="0">
                <a:solidFill>
                  <a:srgbClr val="313D51"/>
                </a:solidFill>
                <a:ea typeface="+mn-ea"/>
                <a:cs typeface="+mn-ea"/>
                <a:sym typeface="+mn-lt"/>
              </a:rPr>
              <a:t> </a:t>
            </a:r>
            <a:r>
              <a:rPr lang="en-US" altLang="zh-CN" sz="1800" b="1" dirty="0" err="1">
                <a:solidFill>
                  <a:srgbClr val="313D51"/>
                </a:solidFill>
                <a:ea typeface="+mn-ea"/>
                <a:cs typeface="+mn-ea"/>
                <a:sym typeface="+mn-lt"/>
              </a:rPr>
              <a:t>Presekal</a:t>
            </a:r>
            <a:r>
              <a:rPr lang="en-US" altLang="zh-CN" sz="1800" b="1" dirty="0">
                <a:solidFill>
                  <a:srgbClr val="313D51"/>
                </a:solidFill>
                <a:ea typeface="+mn-ea"/>
                <a:cs typeface="+mn-ea"/>
                <a:sym typeface="+mn-lt"/>
              </a:rPr>
              <a:t> </a:t>
            </a:r>
            <a:r>
              <a:rPr lang="zh-CN" altLang="en-US" sz="1800" b="1" dirty="0">
                <a:solidFill>
                  <a:srgbClr val="313D51"/>
                </a:solidFill>
                <a:ea typeface="+mn-ea"/>
                <a:cs typeface="+mn-ea"/>
                <a:sym typeface="+mn-lt"/>
              </a:rPr>
              <a:t>，</a:t>
            </a:r>
            <a:r>
              <a:rPr lang="en-US" altLang="zh-CN" sz="1800" b="1" dirty="0">
                <a:solidFill>
                  <a:srgbClr val="313D51"/>
                </a:solidFill>
                <a:ea typeface="+mn-ea"/>
                <a:cs typeface="+mn-ea"/>
                <a:sym typeface="+mn-lt"/>
              </a:rPr>
              <a:t>2016</a:t>
            </a:r>
            <a:r>
              <a:rPr lang="zh-CN" altLang="en-US" sz="1800" b="1" dirty="0">
                <a:solidFill>
                  <a:srgbClr val="313D51"/>
                </a:solidFill>
                <a:ea typeface="+mn-ea"/>
                <a:cs typeface="+mn-ea"/>
                <a:sym typeface="+mn-lt"/>
              </a:rPr>
              <a:t>年获得英国伦敦帝国理工学院计算机系安全软件系统 </a:t>
            </a:r>
            <a:r>
              <a:rPr lang="en-US" altLang="zh-CN" sz="1800" b="1" dirty="0" err="1">
                <a:solidFill>
                  <a:srgbClr val="313D51"/>
                </a:solidFill>
                <a:ea typeface="+mn-ea"/>
                <a:cs typeface="+mn-ea"/>
                <a:sym typeface="+mn-lt"/>
              </a:rPr>
              <a:t>M.Sc</a:t>
            </a:r>
            <a:r>
              <a:rPr lang="en-US" altLang="zh-CN" sz="1800" b="1" dirty="0">
                <a:solidFill>
                  <a:srgbClr val="313D51"/>
                </a:solidFill>
                <a:ea typeface="+mn-ea"/>
                <a:cs typeface="+mn-ea"/>
                <a:sym typeface="+mn-lt"/>
              </a:rPr>
              <a:t> </a:t>
            </a:r>
            <a:r>
              <a:rPr lang="zh-CN" altLang="en-US" sz="1800" b="1" dirty="0">
                <a:solidFill>
                  <a:srgbClr val="313D51"/>
                </a:solidFill>
                <a:ea typeface="+mn-ea"/>
                <a:cs typeface="+mn-ea"/>
                <a:sym typeface="+mn-lt"/>
              </a:rPr>
              <a:t>学位。荷兰代尔夫特理工大学电气可持续技术系智能电网内网络弹性电网的博士研究员。他的主要研究兴趣包括网络安全、网络物理系统和人工智能。</a:t>
            </a:r>
          </a:p>
        </p:txBody>
      </p:sp>
      <p:sp>
        <p:nvSpPr>
          <p:cNvPr id="13" name="TextBox 59">
            <a:extLst>
              <a:ext uri="{FF2B5EF4-FFF2-40B4-BE49-F238E27FC236}">
                <a16:creationId xmlns:a16="http://schemas.microsoft.com/office/drawing/2014/main" id="{6BB83280-1153-8111-8B17-7318D25F89A6}"/>
              </a:ext>
            </a:extLst>
          </p:cNvPr>
          <p:cNvSpPr txBox="1">
            <a:spLocks noChangeArrowheads="1"/>
          </p:cNvSpPr>
          <p:nvPr/>
        </p:nvSpPr>
        <p:spPr bwMode="auto">
          <a:xfrm>
            <a:off x="1339054" y="264177"/>
            <a:ext cx="2940050" cy="509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2400" b="1" dirty="0">
                <a:solidFill>
                  <a:srgbClr val="313D51"/>
                </a:solidFill>
                <a:latin typeface="微软雅黑" panose="020B0503020204020204" pitchFamily="34" charset="-122"/>
                <a:ea typeface="+mn-ea"/>
                <a:cs typeface="+mn-ea"/>
                <a:sym typeface="+mn-lt"/>
              </a:rPr>
              <a:t>Author Team</a:t>
            </a:r>
            <a:endParaRPr lang="zh-CN" altLang="en-US" sz="2400" b="1" dirty="0">
              <a:solidFill>
                <a:srgbClr val="313D51"/>
              </a:solidFill>
              <a:latin typeface="微软雅黑" panose="020B0503020204020204" pitchFamily="34" charset="-122"/>
              <a:ea typeface="+mn-ea"/>
              <a:cs typeface="+mn-ea"/>
              <a:sym typeface="+mn-lt"/>
            </a:endParaRPr>
          </a:p>
        </p:txBody>
      </p:sp>
      <p:pic>
        <p:nvPicPr>
          <p:cNvPr id="3" name="图片 2">
            <a:extLst>
              <a:ext uri="{FF2B5EF4-FFF2-40B4-BE49-F238E27FC236}">
                <a16:creationId xmlns:a16="http://schemas.microsoft.com/office/drawing/2014/main" id="{6CAAADD2-856A-3429-16E2-78207C0B6DED}"/>
              </a:ext>
            </a:extLst>
          </p:cNvPr>
          <p:cNvPicPr>
            <a:picLocks noChangeAspect="1"/>
          </p:cNvPicPr>
          <p:nvPr/>
        </p:nvPicPr>
        <p:blipFill>
          <a:blip r:embed="rId3"/>
          <a:stretch>
            <a:fillRect/>
          </a:stretch>
        </p:blipFill>
        <p:spPr>
          <a:xfrm>
            <a:off x="1289315" y="1174972"/>
            <a:ext cx="2128583" cy="2670694"/>
          </a:xfrm>
          <a:prstGeom prst="rect">
            <a:avLst/>
          </a:prstGeom>
        </p:spPr>
      </p:pic>
      <p:pic>
        <p:nvPicPr>
          <p:cNvPr id="8" name="图片 7">
            <a:extLst>
              <a:ext uri="{FF2B5EF4-FFF2-40B4-BE49-F238E27FC236}">
                <a16:creationId xmlns:a16="http://schemas.microsoft.com/office/drawing/2014/main" id="{BF4E7D1D-5750-6BDF-998C-63B93BA05B12}"/>
              </a:ext>
            </a:extLst>
          </p:cNvPr>
          <p:cNvPicPr>
            <a:picLocks noChangeAspect="1"/>
          </p:cNvPicPr>
          <p:nvPr/>
        </p:nvPicPr>
        <p:blipFill>
          <a:blip r:embed="rId4"/>
          <a:stretch>
            <a:fillRect/>
          </a:stretch>
        </p:blipFill>
        <p:spPr>
          <a:xfrm>
            <a:off x="4178087" y="801950"/>
            <a:ext cx="8013913" cy="4910332"/>
          </a:xfrm>
          <a:prstGeom prst="rect">
            <a:avLst/>
          </a:prstGeom>
        </p:spPr>
      </p:pic>
    </p:spTree>
    <p:extLst>
      <p:ext uri="{BB962C8B-B14F-4D97-AF65-F5344CB8AC3E}">
        <p14:creationId xmlns:p14="http://schemas.microsoft.com/office/powerpoint/2010/main" val="2668588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3F52219-53A3-410B-9B88-F33896D67DEB}"/>
              </a:ext>
            </a:extLst>
          </p:cNvPr>
          <p:cNvGrpSpPr/>
          <p:nvPr/>
        </p:nvGrpSpPr>
        <p:grpSpPr>
          <a:xfrm>
            <a:off x="658813" y="258246"/>
            <a:ext cx="576262" cy="576262"/>
            <a:chOff x="416756" y="345952"/>
            <a:chExt cx="576262" cy="576262"/>
          </a:xfrm>
        </p:grpSpPr>
        <p:sp>
          <p:nvSpPr>
            <p:cNvPr id="28" name="圆角矩形 10">
              <a:extLst>
                <a:ext uri="{FF2B5EF4-FFF2-40B4-BE49-F238E27FC236}">
                  <a16:creationId xmlns:a16="http://schemas.microsoft.com/office/drawing/2014/main" id="{AA2348C3-7B14-4D54-B989-42BB46D913D6}"/>
                </a:ext>
              </a:extLst>
            </p:cNvPr>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微软雅黑" panose="020B0503020204020204" pitchFamily="34" charset="-122"/>
                <a:ea typeface="+mn-ea"/>
                <a:cs typeface="+mn-ea"/>
                <a:sym typeface="+mn-lt"/>
              </a:endParaRPr>
            </a:p>
          </p:txBody>
        </p:sp>
        <p:sp>
          <p:nvSpPr>
            <p:cNvPr id="29" name="Freeform 27">
              <a:extLst>
                <a:ext uri="{FF2B5EF4-FFF2-40B4-BE49-F238E27FC236}">
                  <a16:creationId xmlns:a16="http://schemas.microsoft.com/office/drawing/2014/main" id="{7E1C9057-2B18-4688-9A1A-761534859F3B}"/>
                </a:ext>
              </a:extLst>
            </p:cNvPr>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微软雅黑" panose="020B0503020204020204" pitchFamily="34" charset="-122"/>
                <a:cs typeface="+mn-ea"/>
                <a:sym typeface="+mn-lt"/>
              </a:endParaRPr>
            </a:p>
          </p:txBody>
        </p:sp>
      </p:grpSp>
      <p:grpSp>
        <p:nvGrpSpPr>
          <p:cNvPr id="9" name="组合 8">
            <a:extLst>
              <a:ext uri="{FF2B5EF4-FFF2-40B4-BE49-F238E27FC236}">
                <a16:creationId xmlns:a16="http://schemas.microsoft.com/office/drawing/2014/main" id="{B6C9437C-D23B-4711-9625-2537E54CBD5F}"/>
              </a:ext>
            </a:extLst>
          </p:cNvPr>
          <p:cNvGrpSpPr/>
          <p:nvPr/>
        </p:nvGrpSpPr>
        <p:grpSpPr>
          <a:xfrm>
            <a:off x="1421503" y="801950"/>
            <a:ext cx="4171536" cy="45719"/>
            <a:chOff x="6956001" y="1968700"/>
            <a:chExt cx="4171536" cy="45719"/>
          </a:xfrm>
        </p:grpSpPr>
        <p:cxnSp>
          <p:nvCxnSpPr>
            <p:cNvPr id="31" name="直接连接符 30">
              <a:extLst>
                <a:ext uri="{FF2B5EF4-FFF2-40B4-BE49-F238E27FC236}">
                  <a16:creationId xmlns:a16="http://schemas.microsoft.com/office/drawing/2014/main" id="{ECFCA1EB-4ACF-4CB5-B2CB-CDEE9AF25F45}"/>
                </a:ext>
              </a:extLst>
            </p:cNvPr>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2" name="矩形 31">
              <a:extLst>
                <a:ext uri="{FF2B5EF4-FFF2-40B4-BE49-F238E27FC236}">
                  <a16:creationId xmlns:a16="http://schemas.microsoft.com/office/drawing/2014/main" id="{5D802F7F-65D3-4873-9BDD-15A97AD773AD}"/>
                </a:ext>
              </a:extLst>
            </p:cNvPr>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dirty="0">
                <a:solidFill>
                  <a:srgbClr val="313D51"/>
                </a:solidFill>
                <a:latin typeface="微软雅黑" panose="020B0503020204020204" pitchFamily="34" charset="-122"/>
                <a:cs typeface="+mn-ea"/>
                <a:sym typeface="+mn-lt"/>
              </a:endParaRPr>
            </a:p>
          </p:txBody>
        </p:sp>
      </p:grpSp>
      <p:sp>
        <p:nvSpPr>
          <p:cNvPr id="5" name="TextBox 28">
            <a:extLst>
              <a:ext uri="{FF2B5EF4-FFF2-40B4-BE49-F238E27FC236}">
                <a16:creationId xmlns:a16="http://schemas.microsoft.com/office/drawing/2014/main" id="{E407CB91-AF72-DF81-B2A8-049A17C7EE26}"/>
              </a:ext>
            </a:extLst>
          </p:cNvPr>
          <p:cNvSpPr txBox="1"/>
          <p:nvPr/>
        </p:nvSpPr>
        <p:spPr>
          <a:xfrm>
            <a:off x="528108" y="3833377"/>
            <a:ext cx="3186144" cy="2295628"/>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err="1">
                <a:solidFill>
                  <a:srgbClr val="313D51"/>
                </a:solidFill>
                <a:ea typeface="+mn-ea"/>
                <a:cs typeface="+mn-ea"/>
                <a:sym typeface="+mn-lt"/>
              </a:rPr>
              <a:t>Alexandru</a:t>
            </a:r>
            <a:r>
              <a:rPr lang="en-US" altLang="zh-CN" sz="1800" b="1" dirty="0">
                <a:solidFill>
                  <a:srgbClr val="313D51"/>
                </a:solidFill>
                <a:ea typeface="+mn-ea"/>
                <a:cs typeface="+mn-ea"/>
                <a:sym typeface="+mn-lt"/>
              </a:rPr>
              <a:t> </a:t>
            </a:r>
            <a:r>
              <a:rPr lang="en-US" altLang="zh-CN" sz="1800" b="1" dirty="0" err="1">
                <a:solidFill>
                  <a:srgbClr val="313D51"/>
                </a:solidFill>
                <a:ea typeface="+mn-ea"/>
                <a:cs typeface="+mn-ea"/>
                <a:sym typeface="+mn-lt"/>
              </a:rPr>
              <a:t>Stefanov</a:t>
            </a:r>
            <a:r>
              <a:rPr lang="zh-CN" altLang="en-US" sz="1800" b="1" dirty="0">
                <a:solidFill>
                  <a:srgbClr val="313D51"/>
                </a:solidFill>
                <a:ea typeface="+mn-ea"/>
                <a:cs typeface="+mn-ea"/>
                <a:sym typeface="+mn-lt"/>
              </a:rPr>
              <a:t>，</a:t>
            </a:r>
            <a:r>
              <a:rPr lang="en-US" altLang="zh-CN" sz="1800" b="1" dirty="0">
                <a:solidFill>
                  <a:srgbClr val="313D51"/>
                </a:solidFill>
                <a:ea typeface="+mn-ea"/>
                <a:cs typeface="+mn-ea"/>
                <a:sym typeface="+mn-lt"/>
              </a:rPr>
              <a:t>2015</a:t>
            </a:r>
            <a:r>
              <a:rPr lang="zh-CN" altLang="en-US" sz="1800" b="1" dirty="0">
                <a:solidFill>
                  <a:srgbClr val="313D51"/>
                </a:solidFill>
                <a:ea typeface="+mn-ea"/>
                <a:cs typeface="+mn-ea"/>
                <a:sym typeface="+mn-lt"/>
              </a:rPr>
              <a:t>年获得爱尔兰都柏林大学博士学位。他是荷兰代尔夫特理工大学智能电网助理教授。他的研究兴趣包括电网的网络安全、网络物理系统的弹性和下一代电网运营。</a:t>
            </a:r>
          </a:p>
        </p:txBody>
      </p:sp>
      <p:sp>
        <p:nvSpPr>
          <p:cNvPr id="13" name="TextBox 59">
            <a:extLst>
              <a:ext uri="{FF2B5EF4-FFF2-40B4-BE49-F238E27FC236}">
                <a16:creationId xmlns:a16="http://schemas.microsoft.com/office/drawing/2014/main" id="{6BB83280-1153-8111-8B17-7318D25F89A6}"/>
              </a:ext>
            </a:extLst>
          </p:cNvPr>
          <p:cNvSpPr txBox="1">
            <a:spLocks noChangeArrowheads="1"/>
          </p:cNvSpPr>
          <p:nvPr/>
        </p:nvSpPr>
        <p:spPr bwMode="auto">
          <a:xfrm>
            <a:off x="1339054" y="264177"/>
            <a:ext cx="2940050" cy="509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2400" b="1" dirty="0">
                <a:solidFill>
                  <a:srgbClr val="313D51"/>
                </a:solidFill>
                <a:latin typeface="微软雅黑" panose="020B0503020204020204" pitchFamily="34" charset="-122"/>
                <a:ea typeface="+mn-ea"/>
                <a:cs typeface="+mn-ea"/>
                <a:sym typeface="+mn-lt"/>
              </a:rPr>
              <a:t>Author Team</a:t>
            </a:r>
            <a:endParaRPr lang="zh-CN" altLang="en-US" sz="2400" b="1" dirty="0">
              <a:solidFill>
                <a:srgbClr val="313D51"/>
              </a:solidFill>
              <a:latin typeface="微软雅黑" panose="020B0503020204020204" pitchFamily="34" charset="-122"/>
              <a:ea typeface="+mn-ea"/>
              <a:cs typeface="+mn-ea"/>
              <a:sym typeface="+mn-lt"/>
            </a:endParaRPr>
          </a:p>
        </p:txBody>
      </p:sp>
      <p:pic>
        <p:nvPicPr>
          <p:cNvPr id="4" name="图片 3">
            <a:extLst>
              <a:ext uri="{FF2B5EF4-FFF2-40B4-BE49-F238E27FC236}">
                <a16:creationId xmlns:a16="http://schemas.microsoft.com/office/drawing/2014/main" id="{4613A149-7994-70FC-DE3D-D77F3215CBBD}"/>
              </a:ext>
            </a:extLst>
          </p:cNvPr>
          <p:cNvPicPr>
            <a:picLocks noChangeAspect="1"/>
          </p:cNvPicPr>
          <p:nvPr/>
        </p:nvPicPr>
        <p:blipFill>
          <a:blip r:embed="rId3"/>
          <a:stretch>
            <a:fillRect/>
          </a:stretch>
        </p:blipFill>
        <p:spPr>
          <a:xfrm>
            <a:off x="1103068" y="1313661"/>
            <a:ext cx="1883258" cy="2314115"/>
          </a:xfrm>
          <a:prstGeom prst="rect">
            <a:avLst/>
          </a:prstGeom>
        </p:spPr>
      </p:pic>
      <p:sp>
        <p:nvSpPr>
          <p:cNvPr id="8" name="TextBox 28">
            <a:extLst>
              <a:ext uri="{FF2B5EF4-FFF2-40B4-BE49-F238E27FC236}">
                <a16:creationId xmlns:a16="http://schemas.microsoft.com/office/drawing/2014/main" id="{31CA395E-DB50-4193-AC67-882D875AF92B}"/>
              </a:ext>
            </a:extLst>
          </p:cNvPr>
          <p:cNvSpPr txBox="1"/>
          <p:nvPr/>
        </p:nvSpPr>
        <p:spPr>
          <a:xfrm>
            <a:off x="4079982" y="3833377"/>
            <a:ext cx="3743231" cy="2295628"/>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a:solidFill>
                  <a:srgbClr val="313D51"/>
                </a:solidFill>
                <a:ea typeface="+mn-ea"/>
                <a:cs typeface="+mn-ea"/>
                <a:sym typeface="+mn-lt"/>
              </a:rPr>
              <a:t>Vetrivel Subramaniam Rajkumar</a:t>
            </a:r>
            <a:r>
              <a:rPr lang="zh-CN" altLang="en-US" sz="1800" b="1" dirty="0">
                <a:solidFill>
                  <a:srgbClr val="313D51"/>
                </a:solidFill>
                <a:ea typeface="+mn-ea"/>
                <a:cs typeface="+mn-ea"/>
                <a:sym typeface="+mn-lt"/>
              </a:rPr>
              <a:t>，</a:t>
            </a:r>
            <a:r>
              <a:rPr lang="en-US" altLang="zh-CN" sz="1800" b="1" dirty="0">
                <a:solidFill>
                  <a:srgbClr val="313D51"/>
                </a:solidFill>
                <a:ea typeface="+mn-ea"/>
                <a:cs typeface="+mn-ea"/>
                <a:sym typeface="+mn-lt"/>
              </a:rPr>
              <a:t>2019</a:t>
            </a:r>
            <a:r>
              <a:rPr lang="zh-CN" altLang="en-US" sz="1800" b="1" dirty="0">
                <a:solidFill>
                  <a:srgbClr val="313D51"/>
                </a:solidFill>
                <a:ea typeface="+mn-ea"/>
                <a:cs typeface="+mn-ea"/>
                <a:sym typeface="+mn-lt"/>
              </a:rPr>
              <a:t>年获得荷兰代尔夫特理工大学电力工程硕士学位，目前是荷兰代尔夫特理工大学电气可持续技术系智能电网小组的博士研究员。研究兴趣包括电网的网络安全和电力系统网络攻击的影响分析。</a:t>
            </a:r>
          </a:p>
        </p:txBody>
      </p:sp>
      <p:pic>
        <p:nvPicPr>
          <p:cNvPr id="15" name="图片 14">
            <a:extLst>
              <a:ext uri="{FF2B5EF4-FFF2-40B4-BE49-F238E27FC236}">
                <a16:creationId xmlns:a16="http://schemas.microsoft.com/office/drawing/2014/main" id="{8016C37C-96C7-5445-3B11-CBFBF082816C}"/>
              </a:ext>
            </a:extLst>
          </p:cNvPr>
          <p:cNvPicPr>
            <a:picLocks noChangeAspect="1"/>
          </p:cNvPicPr>
          <p:nvPr/>
        </p:nvPicPr>
        <p:blipFill>
          <a:blip r:embed="rId4"/>
          <a:stretch>
            <a:fillRect/>
          </a:stretch>
        </p:blipFill>
        <p:spPr>
          <a:xfrm>
            <a:off x="4776945" y="1267713"/>
            <a:ext cx="2055669" cy="2565664"/>
          </a:xfrm>
          <a:prstGeom prst="rect">
            <a:avLst/>
          </a:prstGeom>
        </p:spPr>
      </p:pic>
      <p:sp>
        <p:nvSpPr>
          <p:cNvPr id="16" name="TextBox 28">
            <a:extLst>
              <a:ext uri="{FF2B5EF4-FFF2-40B4-BE49-F238E27FC236}">
                <a16:creationId xmlns:a16="http://schemas.microsoft.com/office/drawing/2014/main" id="{91532256-8B55-7D3F-9E29-AA9B6D24A85B}"/>
              </a:ext>
            </a:extLst>
          </p:cNvPr>
          <p:cNvSpPr txBox="1"/>
          <p:nvPr/>
        </p:nvSpPr>
        <p:spPr>
          <a:xfrm>
            <a:off x="8577222" y="3874712"/>
            <a:ext cx="2825055" cy="196323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a:solidFill>
                  <a:srgbClr val="313D51"/>
                </a:solidFill>
                <a:ea typeface="+mn-ea"/>
                <a:cs typeface="+mn-ea"/>
                <a:sym typeface="+mn-lt"/>
              </a:rPr>
              <a:t>Peter </a:t>
            </a:r>
            <a:r>
              <a:rPr lang="en-US" altLang="zh-CN" sz="1800" b="1" dirty="0" err="1">
                <a:solidFill>
                  <a:srgbClr val="313D51"/>
                </a:solidFill>
                <a:ea typeface="+mn-ea"/>
                <a:cs typeface="+mn-ea"/>
                <a:sym typeface="+mn-lt"/>
              </a:rPr>
              <a:t>Palensky</a:t>
            </a:r>
            <a:r>
              <a:rPr lang="zh-CN" altLang="en-US" sz="1800" b="1" dirty="0">
                <a:solidFill>
                  <a:srgbClr val="313D51"/>
                </a:solidFill>
                <a:ea typeface="+mn-ea"/>
                <a:cs typeface="+mn-ea"/>
                <a:sym typeface="+mn-lt"/>
              </a:rPr>
              <a:t>，</a:t>
            </a:r>
            <a:r>
              <a:rPr lang="en-US" altLang="zh-CN" sz="1800" b="1" dirty="0">
                <a:solidFill>
                  <a:srgbClr val="313D51"/>
                </a:solidFill>
                <a:ea typeface="+mn-ea"/>
                <a:cs typeface="+mn-ea"/>
                <a:sym typeface="+mn-lt"/>
              </a:rPr>
              <a:t>2014</a:t>
            </a:r>
            <a:r>
              <a:rPr lang="zh-CN" altLang="en-US" sz="1800" b="1" dirty="0">
                <a:solidFill>
                  <a:srgbClr val="313D51"/>
                </a:solidFill>
                <a:ea typeface="+mn-ea"/>
                <a:cs typeface="+mn-ea"/>
                <a:sym typeface="+mn-lt"/>
              </a:rPr>
              <a:t>年，他被任命为荷兰代尔夫特理工大学智能电网正教授。他的研究兴趣包括能源自动化网络、智能电网和智能能源系统建模。</a:t>
            </a:r>
          </a:p>
        </p:txBody>
      </p:sp>
      <p:pic>
        <p:nvPicPr>
          <p:cNvPr id="18" name="图片 17">
            <a:extLst>
              <a:ext uri="{FF2B5EF4-FFF2-40B4-BE49-F238E27FC236}">
                <a16:creationId xmlns:a16="http://schemas.microsoft.com/office/drawing/2014/main" id="{93BEBFC4-636D-AA36-B2B8-05A69627625F}"/>
              </a:ext>
            </a:extLst>
          </p:cNvPr>
          <p:cNvPicPr>
            <a:picLocks noChangeAspect="1"/>
          </p:cNvPicPr>
          <p:nvPr/>
        </p:nvPicPr>
        <p:blipFill>
          <a:blip r:embed="rId5"/>
          <a:stretch>
            <a:fillRect/>
          </a:stretch>
        </p:blipFill>
        <p:spPr>
          <a:xfrm>
            <a:off x="8961916" y="1267714"/>
            <a:ext cx="2055669" cy="2606998"/>
          </a:xfrm>
          <a:prstGeom prst="rect">
            <a:avLst/>
          </a:prstGeom>
        </p:spPr>
      </p:pic>
    </p:spTree>
    <p:extLst>
      <p:ext uri="{BB962C8B-B14F-4D97-AF65-F5344CB8AC3E}">
        <p14:creationId xmlns:p14="http://schemas.microsoft.com/office/powerpoint/2010/main" val="3173182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3F52219-53A3-410B-9B88-F33896D67DEB}"/>
              </a:ext>
            </a:extLst>
          </p:cNvPr>
          <p:cNvGrpSpPr/>
          <p:nvPr/>
        </p:nvGrpSpPr>
        <p:grpSpPr>
          <a:xfrm>
            <a:off x="658813" y="258246"/>
            <a:ext cx="576262" cy="576262"/>
            <a:chOff x="416756" y="345952"/>
            <a:chExt cx="576262" cy="576262"/>
          </a:xfrm>
        </p:grpSpPr>
        <p:sp>
          <p:nvSpPr>
            <p:cNvPr id="28" name="圆角矩形 10">
              <a:extLst>
                <a:ext uri="{FF2B5EF4-FFF2-40B4-BE49-F238E27FC236}">
                  <a16:creationId xmlns:a16="http://schemas.microsoft.com/office/drawing/2014/main" id="{AA2348C3-7B14-4D54-B989-42BB46D913D6}"/>
                </a:ext>
              </a:extLst>
            </p:cNvPr>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微软雅黑" panose="020B0503020204020204" pitchFamily="34" charset="-122"/>
                <a:ea typeface="+mn-ea"/>
                <a:cs typeface="+mn-ea"/>
                <a:sym typeface="+mn-lt"/>
              </a:endParaRPr>
            </a:p>
          </p:txBody>
        </p:sp>
        <p:sp>
          <p:nvSpPr>
            <p:cNvPr id="29" name="Freeform 27">
              <a:extLst>
                <a:ext uri="{FF2B5EF4-FFF2-40B4-BE49-F238E27FC236}">
                  <a16:creationId xmlns:a16="http://schemas.microsoft.com/office/drawing/2014/main" id="{7E1C9057-2B18-4688-9A1A-761534859F3B}"/>
                </a:ext>
              </a:extLst>
            </p:cNvPr>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微软雅黑" panose="020B0503020204020204" pitchFamily="34" charset="-122"/>
                <a:cs typeface="+mn-ea"/>
                <a:sym typeface="+mn-lt"/>
              </a:endParaRPr>
            </a:p>
          </p:txBody>
        </p:sp>
      </p:grpSp>
      <p:grpSp>
        <p:nvGrpSpPr>
          <p:cNvPr id="9" name="组合 8">
            <a:extLst>
              <a:ext uri="{FF2B5EF4-FFF2-40B4-BE49-F238E27FC236}">
                <a16:creationId xmlns:a16="http://schemas.microsoft.com/office/drawing/2014/main" id="{B6C9437C-D23B-4711-9625-2537E54CBD5F}"/>
              </a:ext>
            </a:extLst>
          </p:cNvPr>
          <p:cNvGrpSpPr/>
          <p:nvPr/>
        </p:nvGrpSpPr>
        <p:grpSpPr>
          <a:xfrm>
            <a:off x="1421503" y="801950"/>
            <a:ext cx="4171536" cy="45719"/>
            <a:chOff x="6956001" y="1968700"/>
            <a:chExt cx="4171536" cy="45719"/>
          </a:xfrm>
        </p:grpSpPr>
        <p:cxnSp>
          <p:nvCxnSpPr>
            <p:cNvPr id="31" name="直接连接符 30">
              <a:extLst>
                <a:ext uri="{FF2B5EF4-FFF2-40B4-BE49-F238E27FC236}">
                  <a16:creationId xmlns:a16="http://schemas.microsoft.com/office/drawing/2014/main" id="{ECFCA1EB-4ACF-4CB5-B2CB-CDEE9AF25F45}"/>
                </a:ext>
              </a:extLst>
            </p:cNvPr>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2" name="矩形 31">
              <a:extLst>
                <a:ext uri="{FF2B5EF4-FFF2-40B4-BE49-F238E27FC236}">
                  <a16:creationId xmlns:a16="http://schemas.microsoft.com/office/drawing/2014/main" id="{5D802F7F-65D3-4873-9BDD-15A97AD773AD}"/>
                </a:ext>
              </a:extLst>
            </p:cNvPr>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dirty="0">
                <a:solidFill>
                  <a:srgbClr val="313D51"/>
                </a:solidFill>
                <a:latin typeface="微软雅黑" panose="020B0503020204020204" pitchFamily="34" charset="-122"/>
                <a:cs typeface="+mn-ea"/>
                <a:sym typeface="+mn-lt"/>
              </a:endParaRPr>
            </a:p>
          </p:txBody>
        </p:sp>
      </p:grpSp>
      <p:sp>
        <p:nvSpPr>
          <p:cNvPr id="5" name="TextBox 28">
            <a:extLst>
              <a:ext uri="{FF2B5EF4-FFF2-40B4-BE49-F238E27FC236}">
                <a16:creationId xmlns:a16="http://schemas.microsoft.com/office/drawing/2014/main" id="{E407CB91-AF72-DF81-B2A8-049A17C7EE26}"/>
              </a:ext>
            </a:extLst>
          </p:cNvPr>
          <p:cNvSpPr txBox="1"/>
          <p:nvPr/>
        </p:nvSpPr>
        <p:spPr>
          <a:xfrm>
            <a:off x="1764792" y="1296447"/>
            <a:ext cx="8321039" cy="4290021"/>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marL="285750" indent="-285750" algn="l">
              <a:lnSpc>
                <a:spcPct val="120000"/>
              </a:lnSpc>
              <a:buFont typeface="Arial" panose="020B0604020202020204" pitchFamily="34" charset="0"/>
              <a:buChar char="•"/>
            </a:pPr>
            <a:r>
              <a:rPr lang="zh-CN" altLang="en-US" sz="1800" b="1" dirty="0">
                <a:solidFill>
                  <a:srgbClr val="313D51"/>
                </a:solidFill>
                <a:ea typeface="+mn-ea"/>
                <a:cs typeface="+mn-ea"/>
                <a:sym typeface="+mn-lt"/>
              </a:rPr>
              <a:t>电力系统由复杂的物理组件组成，电力系统中的信息和通信技术已经发展成为一个高度交织的网络，该网络支持远程访问并基于以太网。此外，在电力系统的标准通信协议中可以发现一些漏洞，</a:t>
            </a:r>
            <a:r>
              <a:rPr lang="zh-CN" altLang="en-US" sz="1800" b="1" dirty="0">
                <a:solidFill>
                  <a:srgbClr val="313D51"/>
                </a:solidFill>
                <a:effectLst>
                  <a:outerShdw blurRad="38100" dist="38100" dir="2700000" algn="tl">
                    <a:srgbClr val="000000">
                      <a:alpha val="43137"/>
                    </a:srgbClr>
                  </a:outerShdw>
                </a:effectLst>
                <a:ea typeface="+mn-ea"/>
                <a:cs typeface="+mn-ea"/>
                <a:sym typeface="+mn-lt"/>
              </a:rPr>
              <a:t>包括分布式网络协议（</a:t>
            </a:r>
            <a:r>
              <a:rPr lang="en-US" altLang="zh-CN" sz="1800" b="1" dirty="0">
                <a:solidFill>
                  <a:srgbClr val="313D51"/>
                </a:solidFill>
                <a:effectLst>
                  <a:outerShdw blurRad="38100" dist="38100" dir="2700000" algn="tl">
                    <a:srgbClr val="000000">
                      <a:alpha val="43137"/>
                    </a:srgbClr>
                  </a:outerShdw>
                </a:effectLst>
                <a:ea typeface="+mn-ea"/>
                <a:cs typeface="+mn-ea"/>
                <a:sym typeface="+mn-lt"/>
              </a:rPr>
              <a:t>DNP</a:t>
            </a:r>
            <a:r>
              <a:rPr lang="zh-CN" altLang="en-US" sz="1800" b="1" dirty="0">
                <a:solidFill>
                  <a:srgbClr val="313D51"/>
                </a:solidFill>
                <a:effectLst>
                  <a:outerShdw blurRad="38100" dist="38100" dir="2700000" algn="tl">
                    <a:srgbClr val="000000">
                      <a:alpha val="43137"/>
                    </a:srgbClr>
                  </a:outerShdw>
                </a:effectLst>
                <a:ea typeface="+mn-ea"/>
                <a:cs typeface="+mn-ea"/>
                <a:sym typeface="+mn-lt"/>
              </a:rPr>
              <a:t>）</a:t>
            </a:r>
            <a:r>
              <a:rPr lang="en-US" altLang="zh-CN" sz="1800" b="1" dirty="0">
                <a:solidFill>
                  <a:srgbClr val="313D51"/>
                </a:solidFill>
                <a:effectLst>
                  <a:outerShdw blurRad="38100" dist="38100" dir="2700000" algn="tl">
                    <a:srgbClr val="000000">
                      <a:alpha val="43137"/>
                    </a:srgbClr>
                  </a:outerShdw>
                </a:effectLst>
                <a:ea typeface="+mn-ea"/>
                <a:cs typeface="+mn-ea"/>
                <a:sym typeface="+mn-lt"/>
              </a:rPr>
              <a:t>3.0</a:t>
            </a:r>
            <a:r>
              <a:rPr lang="zh-CN" altLang="en-US" sz="1800" b="1" dirty="0">
                <a:solidFill>
                  <a:srgbClr val="313D51"/>
                </a:solidFill>
                <a:effectLst>
                  <a:outerShdw blurRad="38100" dist="38100" dir="2700000" algn="tl">
                    <a:srgbClr val="000000">
                      <a:alpha val="43137"/>
                    </a:srgbClr>
                  </a:outerShdw>
                </a:effectLst>
                <a:ea typeface="+mn-ea"/>
                <a:cs typeface="+mn-ea"/>
                <a:sym typeface="+mn-lt"/>
              </a:rPr>
              <a:t>和国际电工委员会（</a:t>
            </a:r>
            <a:r>
              <a:rPr lang="en-US" altLang="zh-CN" sz="1800" b="1" dirty="0">
                <a:solidFill>
                  <a:srgbClr val="313D51"/>
                </a:solidFill>
                <a:effectLst>
                  <a:outerShdw blurRad="38100" dist="38100" dir="2700000" algn="tl">
                    <a:srgbClr val="000000">
                      <a:alpha val="43137"/>
                    </a:srgbClr>
                  </a:outerShdw>
                </a:effectLst>
                <a:ea typeface="+mn-ea"/>
                <a:cs typeface="+mn-ea"/>
                <a:sym typeface="+mn-lt"/>
              </a:rPr>
              <a:t>IEC</a:t>
            </a:r>
            <a:r>
              <a:rPr lang="zh-CN" altLang="en-US" sz="1800" b="1" dirty="0">
                <a:solidFill>
                  <a:srgbClr val="313D51"/>
                </a:solidFill>
                <a:effectLst>
                  <a:outerShdw blurRad="38100" dist="38100" dir="2700000" algn="tl">
                    <a:srgbClr val="000000">
                      <a:alpha val="43137"/>
                    </a:srgbClr>
                  </a:outerShdw>
                </a:effectLst>
                <a:ea typeface="+mn-ea"/>
                <a:cs typeface="+mn-ea"/>
                <a:sym typeface="+mn-lt"/>
              </a:rPr>
              <a:t>）</a:t>
            </a:r>
            <a:r>
              <a:rPr lang="en-US" altLang="zh-CN" sz="1800" b="1" dirty="0">
                <a:solidFill>
                  <a:srgbClr val="313D51"/>
                </a:solidFill>
                <a:effectLst>
                  <a:outerShdw blurRad="38100" dist="38100" dir="2700000" algn="tl">
                    <a:srgbClr val="000000">
                      <a:alpha val="43137"/>
                    </a:srgbClr>
                  </a:outerShdw>
                </a:effectLst>
                <a:ea typeface="+mn-ea"/>
                <a:cs typeface="+mn-ea"/>
                <a:sym typeface="+mn-lt"/>
              </a:rPr>
              <a:t>61850</a:t>
            </a:r>
            <a:r>
              <a:rPr lang="zh-CN" altLang="en-US" sz="1800" b="1" dirty="0">
                <a:solidFill>
                  <a:srgbClr val="313D51"/>
                </a:solidFill>
                <a:ea typeface="+mn-ea"/>
                <a:cs typeface="+mn-ea"/>
                <a:sym typeface="+mn-lt"/>
              </a:rPr>
              <a:t>（没有身份验证机制、没有消息完整性验证等；报文注入、拒绝服务攻击等）。</a:t>
            </a:r>
            <a:endParaRPr lang="en-US" altLang="zh-CN" sz="1800" b="1" dirty="0">
              <a:solidFill>
                <a:srgbClr val="313D51"/>
              </a:solidFill>
              <a:ea typeface="+mn-ea"/>
              <a:cs typeface="+mn-ea"/>
              <a:sym typeface="+mn-lt"/>
            </a:endParaRPr>
          </a:p>
          <a:p>
            <a:pPr marL="285750" indent="-285750" algn="l">
              <a:lnSpc>
                <a:spcPct val="120000"/>
              </a:lnSpc>
              <a:buFont typeface="Arial" panose="020B0604020202020204" pitchFamily="34" charset="0"/>
              <a:buChar char="•"/>
            </a:pPr>
            <a:endParaRPr lang="en-US" altLang="zh-CN" sz="1800" b="1" dirty="0">
              <a:solidFill>
                <a:srgbClr val="313D51"/>
              </a:solidFill>
              <a:ea typeface="+mn-ea"/>
              <a:cs typeface="+mn-ea"/>
              <a:sym typeface="+mn-lt"/>
            </a:endParaRPr>
          </a:p>
          <a:p>
            <a:pPr marL="285750" indent="-285750" algn="l">
              <a:lnSpc>
                <a:spcPct val="120000"/>
              </a:lnSpc>
              <a:buFont typeface="Arial" panose="020B0604020202020204" pitchFamily="34" charset="0"/>
              <a:buChar char="•"/>
            </a:pPr>
            <a:r>
              <a:rPr lang="zh-CN" altLang="en-US" sz="1800" b="1" dirty="0">
                <a:solidFill>
                  <a:srgbClr val="313D51"/>
                </a:solidFill>
                <a:ea typeface="+mn-ea"/>
                <a:cs typeface="+mn-ea"/>
                <a:sym typeface="+mn-lt"/>
              </a:rPr>
              <a:t>网络组件的漏洞严重威胁着网络的安全。通过利用网络中的已知或零日漏洞，如</a:t>
            </a:r>
            <a:r>
              <a:rPr lang="en-US" altLang="zh-CN" sz="1800" b="1" dirty="0">
                <a:solidFill>
                  <a:srgbClr val="313D51"/>
                </a:solidFill>
                <a:ea typeface="+mn-ea"/>
                <a:cs typeface="+mn-ea"/>
                <a:sym typeface="+mn-lt"/>
              </a:rPr>
              <a:t>SCADA</a:t>
            </a:r>
            <a:r>
              <a:rPr lang="zh-CN" altLang="en-US" sz="1800" b="1" dirty="0">
                <a:solidFill>
                  <a:srgbClr val="313D51"/>
                </a:solidFill>
                <a:ea typeface="+mn-ea"/>
                <a:cs typeface="+mn-ea"/>
                <a:sym typeface="+mn-lt"/>
              </a:rPr>
              <a:t>控制中心的局域网（</a:t>
            </a:r>
            <a:r>
              <a:rPr lang="en-US" altLang="zh-CN" sz="1800" b="1" dirty="0">
                <a:solidFill>
                  <a:srgbClr val="313D51"/>
                </a:solidFill>
                <a:ea typeface="+mn-ea"/>
                <a:cs typeface="+mn-ea"/>
                <a:sym typeface="+mn-lt"/>
              </a:rPr>
              <a:t>LANs</a:t>
            </a:r>
            <a:r>
              <a:rPr lang="zh-CN" altLang="en-US" sz="1800" b="1" dirty="0">
                <a:solidFill>
                  <a:srgbClr val="313D51"/>
                </a:solidFill>
                <a:ea typeface="+mn-ea"/>
                <a:cs typeface="+mn-ea"/>
                <a:sym typeface="+mn-lt"/>
              </a:rPr>
              <a:t>）、公司、变电站自动化系统或控制中心和变电站之间的通信链路，网络中的关键网络组件可以被操纵。因此，评估网络攻击对电力系统的影响具有重要意义。</a:t>
            </a:r>
            <a:endParaRPr lang="en-US" altLang="zh-CN" sz="1800" b="1" dirty="0">
              <a:solidFill>
                <a:srgbClr val="313D51"/>
              </a:solidFill>
              <a:ea typeface="+mn-ea"/>
              <a:cs typeface="+mn-ea"/>
              <a:sym typeface="+mn-lt"/>
            </a:endParaRPr>
          </a:p>
          <a:p>
            <a:pPr marL="285750" indent="-285750" algn="l">
              <a:lnSpc>
                <a:spcPct val="120000"/>
              </a:lnSpc>
              <a:buFont typeface="Arial" panose="020B0604020202020204" pitchFamily="34" charset="0"/>
              <a:buChar char="•"/>
            </a:pPr>
            <a:endParaRPr lang="en-US" altLang="zh-CN" sz="1800" b="1" dirty="0">
              <a:solidFill>
                <a:srgbClr val="313D51"/>
              </a:solidFill>
              <a:ea typeface="+mn-ea"/>
              <a:cs typeface="+mn-ea"/>
              <a:sym typeface="+mn-lt"/>
            </a:endParaRPr>
          </a:p>
          <a:p>
            <a:pPr marL="285750" indent="-285750" algn="l">
              <a:lnSpc>
                <a:spcPct val="120000"/>
              </a:lnSpc>
              <a:buFont typeface="Arial" panose="020B0604020202020204" pitchFamily="34" charset="0"/>
              <a:buChar char="•"/>
            </a:pPr>
            <a:r>
              <a:rPr lang="zh-CN" altLang="en-US" sz="1800" b="1" dirty="0">
                <a:solidFill>
                  <a:srgbClr val="313D51"/>
                </a:solidFill>
                <a:ea typeface="+mn-ea"/>
                <a:cs typeface="+mn-ea"/>
                <a:sym typeface="+mn-lt"/>
              </a:rPr>
              <a:t>基于物理系统的特性开展了大量评估工作，但针对网络攻击对电力系统带来的影响开展的定量工作非常有限。</a:t>
            </a:r>
          </a:p>
        </p:txBody>
      </p:sp>
      <p:sp>
        <p:nvSpPr>
          <p:cNvPr id="13" name="TextBox 59">
            <a:extLst>
              <a:ext uri="{FF2B5EF4-FFF2-40B4-BE49-F238E27FC236}">
                <a16:creationId xmlns:a16="http://schemas.microsoft.com/office/drawing/2014/main" id="{6BB83280-1153-8111-8B17-7318D25F89A6}"/>
              </a:ext>
            </a:extLst>
          </p:cNvPr>
          <p:cNvSpPr txBox="1">
            <a:spLocks noChangeArrowheads="1"/>
          </p:cNvSpPr>
          <p:nvPr/>
        </p:nvSpPr>
        <p:spPr bwMode="auto">
          <a:xfrm>
            <a:off x="1339054" y="264177"/>
            <a:ext cx="2940050" cy="509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2400" b="1" dirty="0">
                <a:solidFill>
                  <a:srgbClr val="313D51"/>
                </a:solidFill>
                <a:latin typeface="微软雅黑" panose="020B0503020204020204" pitchFamily="34" charset="-122"/>
                <a:ea typeface="+mn-ea"/>
                <a:cs typeface="+mn-ea"/>
                <a:sym typeface="+mn-lt"/>
              </a:rPr>
              <a:t>Motivation</a:t>
            </a:r>
            <a:endParaRPr lang="zh-CN" altLang="en-US" sz="2400" b="1" dirty="0">
              <a:solidFill>
                <a:srgbClr val="313D51"/>
              </a:solidFill>
              <a:latin typeface="微软雅黑" panose="020B0503020204020204" pitchFamily="34" charset="-122"/>
              <a:ea typeface="+mn-ea"/>
              <a:cs typeface="+mn-ea"/>
              <a:sym typeface="+mn-lt"/>
            </a:endParaRPr>
          </a:p>
        </p:txBody>
      </p:sp>
    </p:spTree>
    <p:extLst>
      <p:ext uri="{BB962C8B-B14F-4D97-AF65-F5344CB8AC3E}">
        <p14:creationId xmlns:p14="http://schemas.microsoft.com/office/powerpoint/2010/main" val="1569174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3F52219-53A3-410B-9B88-F33896D67DEB}"/>
              </a:ext>
            </a:extLst>
          </p:cNvPr>
          <p:cNvGrpSpPr/>
          <p:nvPr/>
        </p:nvGrpSpPr>
        <p:grpSpPr>
          <a:xfrm>
            <a:off x="658813" y="258246"/>
            <a:ext cx="576262" cy="576262"/>
            <a:chOff x="416756" y="345952"/>
            <a:chExt cx="576262" cy="576262"/>
          </a:xfrm>
        </p:grpSpPr>
        <p:sp>
          <p:nvSpPr>
            <p:cNvPr id="28" name="圆角矩形 10">
              <a:extLst>
                <a:ext uri="{FF2B5EF4-FFF2-40B4-BE49-F238E27FC236}">
                  <a16:creationId xmlns:a16="http://schemas.microsoft.com/office/drawing/2014/main" id="{AA2348C3-7B14-4D54-B989-42BB46D913D6}"/>
                </a:ext>
              </a:extLst>
            </p:cNvPr>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微软雅黑" panose="020B0503020204020204" pitchFamily="34" charset="-122"/>
                <a:ea typeface="+mn-ea"/>
                <a:cs typeface="+mn-ea"/>
                <a:sym typeface="+mn-lt"/>
              </a:endParaRPr>
            </a:p>
          </p:txBody>
        </p:sp>
        <p:sp>
          <p:nvSpPr>
            <p:cNvPr id="29" name="Freeform 27">
              <a:extLst>
                <a:ext uri="{FF2B5EF4-FFF2-40B4-BE49-F238E27FC236}">
                  <a16:creationId xmlns:a16="http://schemas.microsoft.com/office/drawing/2014/main" id="{7E1C9057-2B18-4688-9A1A-761534859F3B}"/>
                </a:ext>
              </a:extLst>
            </p:cNvPr>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微软雅黑" panose="020B0503020204020204" pitchFamily="34" charset="-122"/>
                <a:cs typeface="+mn-ea"/>
                <a:sym typeface="+mn-lt"/>
              </a:endParaRPr>
            </a:p>
          </p:txBody>
        </p:sp>
      </p:grpSp>
      <p:grpSp>
        <p:nvGrpSpPr>
          <p:cNvPr id="9" name="组合 8">
            <a:extLst>
              <a:ext uri="{FF2B5EF4-FFF2-40B4-BE49-F238E27FC236}">
                <a16:creationId xmlns:a16="http://schemas.microsoft.com/office/drawing/2014/main" id="{B6C9437C-D23B-4711-9625-2537E54CBD5F}"/>
              </a:ext>
            </a:extLst>
          </p:cNvPr>
          <p:cNvGrpSpPr/>
          <p:nvPr/>
        </p:nvGrpSpPr>
        <p:grpSpPr>
          <a:xfrm>
            <a:off x="1458079" y="811648"/>
            <a:ext cx="4171536" cy="45719"/>
            <a:chOff x="6956001" y="1968700"/>
            <a:chExt cx="4171536" cy="45719"/>
          </a:xfrm>
        </p:grpSpPr>
        <p:cxnSp>
          <p:nvCxnSpPr>
            <p:cNvPr id="31" name="直接连接符 30">
              <a:extLst>
                <a:ext uri="{FF2B5EF4-FFF2-40B4-BE49-F238E27FC236}">
                  <a16:creationId xmlns:a16="http://schemas.microsoft.com/office/drawing/2014/main" id="{ECFCA1EB-4ACF-4CB5-B2CB-CDEE9AF25F45}"/>
                </a:ext>
              </a:extLst>
            </p:cNvPr>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2" name="矩形 31">
              <a:extLst>
                <a:ext uri="{FF2B5EF4-FFF2-40B4-BE49-F238E27FC236}">
                  <a16:creationId xmlns:a16="http://schemas.microsoft.com/office/drawing/2014/main" id="{5D802F7F-65D3-4873-9BDD-15A97AD773AD}"/>
                </a:ext>
              </a:extLst>
            </p:cNvPr>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dirty="0">
                <a:solidFill>
                  <a:srgbClr val="313D51"/>
                </a:solidFill>
                <a:latin typeface="微软雅黑" panose="020B0503020204020204" pitchFamily="34" charset="-122"/>
                <a:cs typeface="+mn-ea"/>
                <a:sym typeface="+mn-lt"/>
              </a:endParaRPr>
            </a:p>
          </p:txBody>
        </p:sp>
      </p:grpSp>
      <p:sp>
        <p:nvSpPr>
          <p:cNvPr id="13" name="TextBox 59">
            <a:extLst>
              <a:ext uri="{FF2B5EF4-FFF2-40B4-BE49-F238E27FC236}">
                <a16:creationId xmlns:a16="http://schemas.microsoft.com/office/drawing/2014/main" id="{6BB83280-1153-8111-8B17-7318D25F89A6}"/>
              </a:ext>
            </a:extLst>
          </p:cNvPr>
          <p:cNvSpPr txBox="1">
            <a:spLocks noChangeArrowheads="1"/>
          </p:cNvSpPr>
          <p:nvPr/>
        </p:nvSpPr>
        <p:spPr bwMode="auto">
          <a:xfrm>
            <a:off x="1339054" y="264177"/>
            <a:ext cx="7996970"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2400" b="1" dirty="0">
                <a:solidFill>
                  <a:srgbClr val="313D51"/>
                </a:solidFill>
                <a:latin typeface="微软雅黑" panose="020B0503020204020204" pitchFamily="34" charset="-122"/>
                <a:ea typeface="+mn-ea"/>
                <a:cs typeface="+mn-ea"/>
                <a:sym typeface="+mn-lt"/>
              </a:rPr>
              <a:t>Conclusion</a:t>
            </a:r>
            <a:endParaRPr lang="zh-CN" altLang="en-US" sz="2400" b="1" dirty="0">
              <a:solidFill>
                <a:srgbClr val="313D51"/>
              </a:solidFill>
              <a:latin typeface="微软雅黑" panose="020B0503020204020204" pitchFamily="34" charset="-122"/>
              <a:ea typeface="+mn-ea"/>
              <a:cs typeface="+mn-ea"/>
              <a:sym typeface="+mn-lt"/>
            </a:endParaRPr>
          </a:p>
        </p:txBody>
      </p:sp>
      <p:sp>
        <p:nvSpPr>
          <p:cNvPr id="3" name="TextBox 28">
            <a:extLst>
              <a:ext uri="{FF2B5EF4-FFF2-40B4-BE49-F238E27FC236}">
                <a16:creationId xmlns:a16="http://schemas.microsoft.com/office/drawing/2014/main" id="{C9D80804-0D8D-45C7-8B04-553A1D8D788B}"/>
              </a:ext>
            </a:extLst>
          </p:cNvPr>
          <p:cNvSpPr txBox="1"/>
          <p:nvPr/>
        </p:nvSpPr>
        <p:spPr>
          <a:xfrm>
            <a:off x="1235075" y="1946962"/>
            <a:ext cx="9656065" cy="262802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marL="285750" indent="-285750" algn="l">
              <a:lnSpc>
                <a:spcPct val="120000"/>
              </a:lnSpc>
              <a:buFont typeface="Arial" panose="020B0604020202020204" pitchFamily="34" charset="0"/>
              <a:buChar char="•"/>
            </a:pPr>
            <a:r>
              <a:rPr lang="zh-CN" altLang="en-US" sz="1800" b="1" dirty="0">
                <a:solidFill>
                  <a:srgbClr val="313D51"/>
                </a:solidFill>
                <a:ea typeface="+mn-ea"/>
                <a:cs typeface="+mn-ea"/>
                <a:sym typeface="+mn-lt"/>
              </a:rPr>
              <a:t>在本文中，利用两个经过修改的基于</a:t>
            </a:r>
            <a:r>
              <a:rPr lang="en-US" altLang="zh-CN" sz="1800" b="1" dirty="0">
                <a:solidFill>
                  <a:srgbClr val="313D51"/>
                </a:solidFill>
                <a:ea typeface="+mn-ea"/>
                <a:cs typeface="+mn-ea"/>
                <a:sym typeface="+mn-lt"/>
              </a:rPr>
              <a:t>BN</a:t>
            </a:r>
            <a:r>
              <a:rPr lang="zh-CN" altLang="en-US" sz="1800" b="1" dirty="0">
                <a:solidFill>
                  <a:srgbClr val="313D51"/>
                </a:solidFill>
                <a:ea typeface="+mn-ea"/>
                <a:cs typeface="+mn-ea"/>
                <a:sym typeface="+mn-lt"/>
              </a:rPr>
              <a:t>的攻击图模型来评估对电力系统成功攻击的概率。通过考虑不同的网络攻击路径和攻击者的技能水平，评估了对各种网络或通信链接的成功攻击的</a:t>
            </a:r>
            <a:r>
              <a:rPr lang="en-US" altLang="zh-CN" sz="1800" b="1" dirty="0">
                <a:solidFill>
                  <a:srgbClr val="313D51"/>
                </a:solidFill>
                <a:ea typeface="+mn-ea"/>
                <a:cs typeface="+mn-ea"/>
                <a:sym typeface="+mn-lt"/>
              </a:rPr>
              <a:t>MTTC</a:t>
            </a:r>
            <a:r>
              <a:rPr lang="zh-CN" altLang="en-US" sz="1800" b="1" dirty="0">
                <a:solidFill>
                  <a:srgbClr val="313D51"/>
                </a:solidFill>
                <a:ea typeface="+mn-ea"/>
                <a:cs typeface="+mn-ea"/>
                <a:sym typeface="+mn-lt"/>
              </a:rPr>
              <a:t>。结果发现，随着更多的已知漏洞被利用，</a:t>
            </a:r>
            <a:r>
              <a:rPr lang="en-US" altLang="zh-CN" sz="1800" b="1" dirty="0">
                <a:solidFill>
                  <a:srgbClr val="313D51"/>
                </a:solidFill>
                <a:ea typeface="+mn-ea"/>
                <a:cs typeface="+mn-ea"/>
                <a:sym typeface="+mn-lt"/>
              </a:rPr>
              <a:t>MTTC</a:t>
            </a:r>
            <a:r>
              <a:rPr lang="zh-CN" altLang="en-US" sz="1800" b="1" dirty="0">
                <a:solidFill>
                  <a:srgbClr val="313D51"/>
                </a:solidFill>
                <a:ea typeface="+mn-ea"/>
                <a:cs typeface="+mn-ea"/>
                <a:sym typeface="+mn-lt"/>
              </a:rPr>
              <a:t>会更小。同时，对于技能水平较高的攻击者来说，需要的攻击时间也较少。</a:t>
            </a:r>
            <a:endParaRPr lang="en-US" altLang="zh-CN" sz="1800" b="1" dirty="0">
              <a:solidFill>
                <a:srgbClr val="313D51"/>
              </a:solidFill>
              <a:ea typeface="+mn-ea"/>
              <a:cs typeface="+mn-ea"/>
              <a:sym typeface="+mn-lt"/>
            </a:endParaRPr>
          </a:p>
          <a:p>
            <a:pPr algn="l">
              <a:lnSpc>
                <a:spcPct val="120000"/>
              </a:lnSpc>
            </a:pPr>
            <a:endParaRPr lang="en-US" altLang="zh-CN" sz="1800" b="1" dirty="0">
              <a:solidFill>
                <a:srgbClr val="313D51"/>
              </a:solidFill>
              <a:ea typeface="+mn-ea"/>
              <a:cs typeface="+mn-ea"/>
              <a:sym typeface="+mn-lt"/>
            </a:endParaRPr>
          </a:p>
          <a:p>
            <a:pPr marL="285750" indent="-285750" algn="l">
              <a:lnSpc>
                <a:spcPct val="120000"/>
              </a:lnSpc>
              <a:buFont typeface="Arial" panose="020B0604020202020204" pitchFamily="34" charset="0"/>
              <a:buChar char="•"/>
            </a:pPr>
            <a:r>
              <a:rPr lang="en-US" altLang="zh-CN" sz="1800" b="1" dirty="0">
                <a:solidFill>
                  <a:srgbClr val="313D51"/>
                </a:solidFill>
                <a:ea typeface="+mn-ea"/>
                <a:cs typeface="+mn-ea"/>
                <a:sym typeface="+mn-lt"/>
              </a:rPr>
              <a:t>LOLP</a:t>
            </a:r>
            <a:r>
              <a:rPr lang="zh-CN" altLang="en-US" sz="1800" b="1" dirty="0">
                <a:solidFill>
                  <a:srgbClr val="313D51"/>
                </a:solidFill>
                <a:ea typeface="+mn-ea"/>
                <a:cs typeface="+mn-ea"/>
                <a:sym typeface="+mn-lt"/>
              </a:rPr>
              <a:t>值是通过应用</a:t>
            </a:r>
            <a:r>
              <a:rPr lang="en-US" altLang="zh-CN" sz="1800" b="1" dirty="0">
                <a:solidFill>
                  <a:srgbClr val="313D51"/>
                </a:solidFill>
                <a:ea typeface="+mn-ea"/>
                <a:cs typeface="+mn-ea"/>
                <a:sym typeface="+mn-lt"/>
              </a:rPr>
              <a:t>IEEE RTS79</a:t>
            </a:r>
            <a:r>
              <a:rPr lang="zh-CN" altLang="en-US" sz="1800" b="1" dirty="0">
                <a:solidFill>
                  <a:srgbClr val="313D51"/>
                </a:solidFill>
                <a:ea typeface="+mn-ea"/>
                <a:cs typeface="+mn-ea"/>
                <a:sym typeface="+mn-lt"/>
              </a:rPr>
              <a:t>中的</a:t>
            </a:r>
            <a:r>
              <a:rPr lang="en-US" altLang="zh-CN" sz="1800" b="1" dirty="0">
                <a:solidFill>
                  <a:srgbClr val="313D51"/>
                </a:solidFill>
                <a:ea typeface="+mn-ea"/>
                <a:cs typeface="+mn-ea"/>
                <a:sym typeface="+mn-lt"/>
              </a:rPr>
              <a:t>MCS</a:t>
            </a:r>
            <a:r>
              <a:rPr lang="zh-CN" altLang="en-US" sz="1800" b="1" dirty="0">
                <a:solidFill>
                  <a:srgbClr val="313D51"/>
                </a:solidFill>
                <a:ea typeface="+mn-ea"/>
                <a:cs typeface="+mn-ea"/>
                <a:sym typeface="+mn-lt"/>
              </a:rPr>
              <a:t>来模拟的，由于成功攻击的概率增加的影响，发电机、输电线路和负载的跳闸次数也随之增加。可以看出，随着对目标网络组件的攻击需要较小的</a:t>
            </a:r>
            <a:r>
              <a:rPr lang="en-US" altLang="zh-CN" sz="1800" b="1" dirty="0">
                <a:solidFill>
                  <a:srgbClr val="313D51"/>
                </a:solidFill>
                <a:ea typeface="+mn-ea"/>
                <a:cs typeface="+mn-ea"/>
                <a:sym typeface="+mn-lt"/>
              </a:rPr>
              <a:t>MTTC</a:t>
            </a:r>
            <a:r>
              <a:rPr lang="zh-CN" altLang="en-US" sz="1800" b="1" dirty="0">
                <a:solidFill>
                  <a:srgbClr val="313D51"/>
                </a:solidFill>
                <a:ea typeface="+mn-ea"/>
                <a:cs typeface="+mn-ea"/>
                <a:sym typeface="+mn-lt"/>
              </a:rPr>
              <a:t>，电力系统的可靠性就会降低。</a:t>
            </a:r>
          </a:p>
        </p:txBody>
      </p:sp>
    </p:spTree>
    <p:extLst>
      <p:ext uri="{BB962C8B-B14F-4D97-AF65-F5344CB8AC3E}">
        <p14:creationId xmlns:p14="http://schemas.microsoft.com/office/powerpoint/2010/main" val="258105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51PPT模板网   www.51pptmoban.com">
  <a:themeElements>
    <a:clrScheme name="自定义 1">
      <a:dk1>
        <a:sysClr val="windowText" lastClr="000000"/>
      </a:dk1>
      <a:lt1>
        <a:sysClr val="window" lastClr="FFFFFF"/>
      </a:lt1>
      <a:dk2>
        <a:srgbClr val="44546A"/>
      </a:dk2>
      <a:lt2>
        <a:srgbClr val="F0F2F4"/>
      </a:lt2>
      <a:accent1>
        <a:srgbClr val="D90944"/>
      </a:accent1>
      <a:accent2>
        <a:srgbClr val="243B7A"/>
      </a:accent2>
      <a:accent3>
        <a:srgbClr val="5188E1"/>
      </a:accent3>
      <a:accent4>
        <a:srgbClr val="F65083"/>
      </a:accent4>
      <a:accent5>
        <a:srgbClr val="FFFFFF"/>
      </a:accent5>
      <a:accent6>
        <a:srgbClr val="FFFFFF"/>
      </a:accent6>
      <a:hlink>
        <a:srgbClr val="FFFFFF"/>
      </a:hlink>
      <a:folHlink>
        <a:srgbClr val="FFFFFF"/>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1073</TotalTime>
  <Words>555</Words>
  <Application>Microsoft Office PowerPoint</Application>
  <PresentationFormat>宽屏</PresentationFormat>
  <Paragraphs>25</Paragraphs>
  <Slides>5</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-apple-system</vt:lpstr>
      <vt:lpstr>微软雅黑</vt:lpstr>
      <vt:lpstr>Arial</vt:lpstr>
      <vt:lpstr>51PPT模板网   www.51pptmoban.com</vt:lpstr>
      <vt:lpstr>PowerPoint 演示文稿</vt:lpstr>
      <vt:lpstr>PowerPoint 演示文稿</vt:lpstr>
      <vt:lpstr>PowerPoint 演示文稿</vt:lpstr>
      <vt:lpstr>PowerPoint 演示文稿</vt:lpstr>
      <vt:lpstr>PowerPoint 演示文稿</vt:lpstr>
    </vt:vector>
  </TitlesOfParts>
  <Manager>www.51pptmoban.com</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翻开的书学术蓝简约实用毕业答辩开题报告ppt模板</dc:title>
  <dc:creator>51PPT模板网</dc:creator>
  <cp:keywords>www.51pptmoban.com</cp:keywords>
  <dc:description>www.51pptmoban.com</dc:description>
  <cp:lastModifiedBy>宋 思静</cp:lastModifiedBy>
  <cp:revision>25</cp:revision>
  <dcterms:created xsi:type="dcterms:W3CDTF">2021-05-12T03:31:37Z</dcterms:created>
  <dcterms:modified xsi:type="dcterms:W3CDTF">2023-05-18T13:15:58Z</dcterms:modified>
</cp:coreProperties>
</file>