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0" r:id="rId2"/>
    <p:sldId id="499" r:id="rId3"/>
    <p:sldId id="464" r:id="rId4"/>
    <p:sldId id="508" r:id="rId5"/>
    <p:sldId id="509" r:id="rId6"/>
    <p:sldId id="510" r:id="rId7"/>
    <p:sldId id="534" r:id="rId8"/>
    <p:sldId id="468" r:id="rId9"/>
    <p:sldId id="469" r:id="rId10"/>
    <p:sldId id="535" r:id="rId11"/>
    <p:sldId id="537" r:id="rId12"/>
    <p:sldId id="471" r:id="rId13"/>
    <p:sldId id="472" r:id="rId14"/>
    <p:sldId id="473" r:id="rId15"/>
    <p:sldId id="513" r:id="rId16"/>
    <p:sldId id="514" r:id="rId17"/>
    <p:sldId id="515" r:id="rId18"/>
    <p:sldId id="480" r:id="rId19"/>
    <p:sldId id="522" r:id="rId20"/>
    <p:sldId id="481" r:id="rId21"/>
    <p:sldId id="486" r:id="rId22"/>
    <p:sldId id="32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8" autoAdjust="0"/>
    <p:restoredTop sz="85505" autoAdjust="0"/>
  </p:normalViewPr>
  <p:slideViewPr>
    <p:cSldViewPr snapToGrid="0" showGuides="1">
      <p:cViewPr varScale="1">
        <p:scale>
          <a:sx n="107" d="100"/>
          <a:sy n="107" d="100"/>
        </p:scale>
        <p:origin x="2717"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2022/10/28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压缩代码、采样率、额外数据</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21663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301687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3053583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786011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49961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2759584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1932950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2600644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1116873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367933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4192405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2944256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351710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568393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161580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227512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6008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2022/10/28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502593" y="1875211"/>
            <a:ext cx="10606387" cy="1200329"/>
          </a:xfrm>
          <a:prstGeom prst="rect">
            <a:avLst/>
          </a:prstGeom>
          <a:noFill/>
        </p:spPr>
        <p:txBody>
          <a:bodyPr wrap="square" rtlCol="0">
            <a:spAutoFit/>
          </a:bodyPr>
          <a:lstStyle/>
          <a:p>
            <a:pPr algn="ct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ICS Protocol Fuzzing: Coverage Guided Packet Crack and Generation</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697286"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5338766" y="3927139"/>
            <a:ext cx="1514467"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DAC 2020</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35593" y="5622135"/>
            <a:ext cx="1507620" cy="707886"/>
          </a:xfrm>
          <a:prstGeom prst="rect">
            <a:avLst/>
          </a:prstGeom>
          <a:noFill/>
        </p:spPr>
        <p:txBody>
          <a:bodyPr wrap="square" rtlCol="0">
            <a:spAutoFit/>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杨亚辉</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2022.10.23</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zh-CN" altLang="en-US" sz="2000" b="1" dirty="0">
                <a:latin typeface="Times New Roman" panose="02020603050405020304" pitchFamily="18" charset="0"/>
                <a:ea typeface="楷体" panose="02010609060101010101" pitchFamily="49" charset="-122"/>
              </a:rPr>
              <a:t>基于生成的模糊测试</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4" name="文本框 3">
            <a:extLst>
              <a:ext uri="{FF2B5EF4-FFF2-40B4-BE49-F238E27FC236}">
                <a16:creationId xmlns:a16="http://schemas.microsoft.com/office/drawing/2014/main" id="{C573DDB0-6ECA-D6B4-9E1E-F715D74CC765}"/>
              </a:ext>
            </a:extLst>
          </p:cNvPr>
          <p:cNvSpPr txBox="1"/>
          <p:nvPr/>
        </p:nvSpPr>
        <p:spPr>
          <a:xfrm>
            <a:off x="1484709" y="4595651"/>
            <a:ext cx="3412413" cy="455253"/>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Peach </a:t>
            </a:r>
            <a:r>
              <a:rPr lang="en-US" altLang="zh-CN" dirty="0" err="1">
                <a:latin typeface="Times New Roman" panose="02020603050405020304" pitchFamily="18" charset="0"/>
                <a:ea typeface="楷体" panose="02010609060101010101" pitchFamily="49" charset="-122"/>
              </a:rPr>
              <a:t>Fuzzer</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中使用的数据模型</a:t>
            </a:r>
          </a:p>
        </p:txBody>
      </p:sp>
      <p:pic>
        <p:nvPicPr>
          <p:cNvPr id="6" name="图片 5">
            <a:extLst>
              <a:ext uri="{FF2B5EF4-FFF2-40B4-BE49-F238E27FC236}">
                <a16:creationId xmlns:a16="http://schemas.microsoft.com/office/drawing/2014/main" id="{9D405079-9397-DF15-9ABE-AFD300BDE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64" y="2331188"/>
            <a:ext cx="5316104" cy="2214107"/>
          </a:xfrm>
          <a:prstGeom prst="rect">
            <a:avLst/>
          </a:prstGeom>
        </p:spPr>
      </p:pic>
      <p:pic>
        <p:nvPicPr>
          <p:cNvPr id="10" name="图片 9">
            <a:extLst>
              <a:ext uri="{FF2B5EF4-FFF2-40B4-BE49-F238E27FC236}">
                <a16:creationId xmlns:a16="http://schemas.microsoft.com/office/drawing/2014/main" id="{D41588B9-0C9B-E114-6C98-766F95DD4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781" y="1435830"/>
            <a:ext cx="5441152" cy="4259949"/>
          </a:xfrm>
          <a:prstGeom prst="rect">
            <a:avLst/>
          </a:prstGeom>
        </p:spPr>
      </p:pic>
    </p:spTree>
    <p:extLst>
      <p:ext uri="{BB962C8B-B14F-4D97-AF65-F5344CB8AC3E}">
        <p14:creationId xmlns:p14="http://schemas.microsoft.com/office/powerpoint/2010/main" val="11269129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Insight</a:t>
            </a:r>
          </a:p>
        </p:txBody>
      </p:sp>
      <p:sp>
        <p:nvSpPr>
          <p:cNvPr id="9" name="文本框 8">
            <a:extLst>
              <a:ext uri="{FF2B5EF4-FFF2-40B4-BE49-F238E27FC236}">
                <a16:creationId xmlns:a16="http://schemas.microsoft.com/office/drawing/2014/main" id="{92CC79C2-DDA9-C617-10E7-6F88DC310EB5}"/>
              </a:ext>
            </a:extLst>
          </p:cNvPr>
          <p:cNvSpPr txBox="1"/>
          <p:nvPr/>
        </p:nvSpPr>
        <p:spPr>
          <a:xfrm>
            <a:off x="2636849" y="5731372"/>
            <a:ext cx="162528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insight</a:t>
            </a:r>
            <a:endParaRPr lang="zh-CN" altLang="en-US" dirty="0"/>
          </a:p>
        </p:txBody>
      </p:sp>
      <p:pic>
        <p:nvPicPr>
          <p:cNvPr id="4" name="图片 3">
            <a:extLst>
              <a:ext uri="{FF2B5EF4-FFF2-40B4-BE49-F238E27FC236}">
                <a16:creationId xmlns:a16="http://schemas.microsoft.com/office/drawing/2014/main" id="{CE6D6026-5EA5-381A-0FB2-FF3B6AAB4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93" y="1659529"/>
            <a:ext cx="6075390" cy="4036098"/>
          </a:xfrm>
          <a:prstGeom prst="rect">
            <a:avLst/>
          </a:prstGeom>
        </p:spPr>
      </p:pic>
      <p:sp>
        <p:nvSpPr>
          <p:cNvPr id="6" name="文本框 5">
            <a:extLst>
              <a:ext uri="{FF2B5EF4-FFF2-40B4-BE49-F238E27FC236}">
                <a16:creationId xmlns:a16="http://schemas.microsoft.com/office/drawing/2014/main" id="{AAAB805C-A4A2-04DA-6E04-D4992064648C}"/>
              </a:ext>
            </a:extLst>
          </p:cNvPr>
          <p:cNvSpPr txBox="1"/>
          <p:nvPr/>
        </p:nvSpPr>
        <p:spPr>
          <a:xfrm>
            <a:off x="7008346" y="1961842"/>
            <a:ext cx="4560224" cy="3363741"/>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假设在某些</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协议中有</a:t>
            </a:r>
            <a:r>
              <a:rPr lang="en-US" altLang="zh-CN" dirty="0">
                <a:latin typeface="Times New Roman" panose="02020603050405020304" pitchFamily="18" charset="0"/>
                <a:ea typeface="楷体" panose="02010609060101010101" pitchFamily="49" charset="-122"/>
              </a:rPr>
              <a:t>n</a:t>
            </a:r>
            <a:r>
              <a:rPr lang="zh-CN" altLang="en-US" dirty="0">
                <a:latin typeface="Times New Roman" panose="02020603050405020304" pitchFamily="18" charset="0"/>
                <a:ea typeface="楷体" panose="02010609060101010101" pitchFamily="49" charset="-122"/>
              </a:rPr>
              <a:t>种类型的数据包（通常由操作码字段的合法值表示），则它们的数据模型可以表示为</a:t>
            </a:r>
            <a:r>
              <a:rPr lang="en-US" altLang="zh-CN" dirty="0">
                <a:latin typeface="Times New Roman" panose="02020603050405020304" pitchFamily="18" charset="0"/>
                <a:ea typeface="楷体" panose="02010609060101010101" pitchFamily="49" charset="-122"/>
              </a:rPr>
              <a:t>M1</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M2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Mn</a:t>
            </a:r>
            <a:r>
              <a:rPr lang="zh-CN" altLang="en-US" dirty="0">
                <a:latin typeface="Times New Roman" panose="02020603050405020304" pitchFamily="18" charset="0"/>
                <a:ea typeface="楷体" panose="02010609060101010101" pitchFamily="49" charset="-122"/>
              </a:rPr>
              <a:t>。如果由</a:t>
            </a:r>
            <a:r>
              <a:rPr lang="en-US" altLang="zh-CN" dirty="0">
                <a:latin typeface="Times New Roman" panose="02020603050405020304" pitchFamily="18" charset="0"/>
                <a:ea typeface="楷体" panose="02010609060101010101" pitchFamily="49" charset="-122"/>
              </a:rPr>
              <a:t>Mi</a:t>
            </a:r>
            <a:r>
              <a:rPr lang="zh-CN" altLang="en-US" dirty="0">
                <a:latin typeface="Times New Roman" panose="02020603050405020304" pitchFamily="18" charset="0"/>
                <a:ea typeface="楷体" panose="02010609060101010101" pitchFamily="49" charset="-122"/>
              </a:rPr>
              <a:t>生成的一个种子</a:t>
            </a:r>
            <a:r>
              <a:rPr lang="en-US" altLang="zh-CN" dirty="0">
                <a:latin typeface="Times New Roman" panose="02020603050405020304" pitchFamily="18" charset="0"/>
                <a:ea typeface="楷体" panose="02010609060101010101" pitchFamily="49" charset="-122"/>
              </a:rPr>
              <a:t>Iv</a:t>
            </a:r>
            <a:r>
              <a:rPr lang="zh-CN" altLang="en-US" dirty="0">
                <a:latin typeface="Times New Roman" panose="02020603050405020304" pitchFamily="18" charset="0"/>
                <a:ea typeface="楷体" panose="02010609060101010101" pitchFamily="49" charset="-122"/>
              </a:rPr>
              <a:t>是有价值的（通常在触发新路径时标记为有价值的），那么基于不同块的相似性，在使用其他数据模型</a:t>
            </a:r>
            <a:r>
              <a:rPr lang="en-US" altLang="zh-CN" dirty="0" err="1">
                <a:latin typeface="Times New Roman" panose="02020603050405020304" pitchFamily="18" charset="0"/>
                <a:ea typeface="楷体" panose="02010609060101010101" pitchFamily="49" charset="-122"/>
              </a:rPr>
              <a:t>Mj</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1≤j≤n</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j</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i</a:t>
            </a:r>
            <a:r>
              <a:rPr lang="zh-CN" altLang="en-US" dirty="0">
                <a:latin typeface="Times New Roman" panose="02020603050405020304" pitchFamily="18" charset="0"/>
                <a:ea typeface="楷体" panose="02010609060101010101" pitchFamily="49" charset="-122"/>
              </a:rPr>
              <a:t>）生成输入时，可以利用</a:t>
            </a:r>
            <a:r>
              <a:rPr lang="en-US" altLang="zh-CN" dirty="0">
                <a:latin typeface="Times New Roman" panose="02020603050405020304" pitchFamily="18" charset="0"/>
                <a:ea typeface="楷体" panose="02010609060101010101" pitchFamily="49" charset="-122"/>
              </a:rPr>
              <a:t>Iv</a:t>
            </a:r>
            <a:r>
              <a:rPr lang="zh-CN" altLang="en-US" dirty="0">
                <a:latin typeface="Times New Roman" panose="02020603050405020304" pitchFamily="18" charset="0"/>
                <a:ea typeface="楷体" panose="02010609060101010101" pitchFamily="49" charset="-122"/>
              </a:rPr>
              <a:t>的分裂块来帮助优化路径探索。</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30919714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sp>
        <p:nvSpPr>
          <p:cNvPr id="2" name="文本框 1">
            <a:extLst>
              <a:ext uri="{FF2B5EF4-FFF2-40B4-BE49-F238E27FC236}">
                <a16:creationId xmlns:a16="http://schemas.microsoft.com/office/drawing/2014/main" id="{F0775F39-412E-9398-DCCB-1A5539D75CDF}"/>
              </a:ext>
            </a:extLst>
          </p:cNvPr>
          <p:cNvSpPr txBox="1"/>
          <p:nvPr/>
        </p:nvSpPr>
        <p:spPr>
          <a:xfrm>
            <a:off x="867850" y="1612701"/>
            <a:ext cx="10111978" cy="2948243"/>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定义</a:t>
            </a:r>
            <a:r>
              <a:rPr lang="en-US" altLang="zh-CN" b="1" dirty="0">
                <a:latin typeface="Times New Roman" panose="02020603050405020304" pitchFamily="18" charset="0"/>
                <a:ea typeface="楷体" panose="02010609060101010101" pitchFamily="49" charset="-122"/>
              </a:rPr>
              <a:t>1</a:t>
            </a:r>
            <a:r>
              <a:rPr lang="zh-CN" altLang="en-US" b="1"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实例化树。数据模型</a:t>
            </a:r>
            <a:r>
              <a:rPr lang="en-US" altLang="zh-CN" dirty="0">
                <a:latin typeface="Times New Roman" panose="02020603050405020304" pitchFamily="18" charset="0"/>
                <a:ea typeface="楷体" panose="02010609060101010101" pitchFamily="49" charset="-122"/>
              </a:rPr>
              <a:t>M</a:t>
            </a:r>
            <a:r>
              <a:rPr lang="zh-CN" altLang="en-US" dirty="0">
                <a:latin typeface="Times New Roman" panose="02020603050405020304" pitchFamily="18" charset="0"/>
                <a:ea typeface="楷体" panose="02010609060101010101" pitchFamily="49" charset="-122"/>
              </a:rPr>
              <a:t>的实例化树（简称</a:t>
            </a:r>
            <a:r>
              <a:rPr lang="en-US" altLang="zh-CN" dirty="0" err="1">
                <a:latin typeface="Times New Roman" panose="02020603050405020304" pitchFamily="18" charset="0"/>
                <a:ea typeface="楷体" panose="02010609060101010101" pitchFamily="49" charset="-122"/>
              </a:rPr>
              <a:t>InsTree</a:t>
            </a:r>
            <a:r>
              <a:rPr lang="zh-CN" altLang="en-US" dirty="0">
                <a:latin typeface="Times New Roman" panose="02020603050405020304" pitchFamily="18" charset="0"/>
                <a:ea typeface="楷体" panose="02010609060101010101" pitchFamily="49" charset="-122"/>
              </a:rPr>
              <a:t>）与数据模型树具有相同的结构（如图</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所示为数据模型树）。唯一不同的是，数据模型树的各个节点是相应数据块的构造规则，而</a:t>
            </a:r>
            <a:r>
              <a:rPr lang="en-US" altLang="zh-CN" dirty="0" err="1">
                <a:latin typeface="Times New Roman" panose="02020603050405020304" pitchFamily="18" charset="0"/>
                <a:ea typeface="楷体" panose="02010609060101010101" pitchFamily="49" charset="-122"/>
              </a:rPr>
              <a:t>InsTree</a:t>
            </a:r>
            <a:r>
              <a:rPr lang="zh-CN" altLang="en-US" dirty="0">
                <a:latin typeface="Times New Roman" panose="02020603050405020304" pitchFamily="18" charset="0"/>
                <a:ea typeface="楷体" panose="02010609060101010101" pitchFamily="49" charset="-122"/>
              </a:rPr>
              <a:t>中相应的各个节点是这些构造规则的实例化，即真实数据块。 </a:t>
            </a:r>
            <a:endParaRPr lang="en-US" altLang="zh-CN" dirty="0">
              <a:latin typeface="Times New Roman" panose="02020603050405020304" pitchFamily="18" charset="0"/>
              <a:ea typeface="楷体" panose="02010609060101010101" pitchFamily="49" charset="-122"/>
            </a:endParaRPr>
          </a:p>
          <a:p>
            <a:pPr indent="457200">
              <a:lnSpc>
                <a:spcPct val="150000"/>
              </a:lnSpc>
            </a:pP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b="1" dirty="0">
                <a:latin typeface="Times New Roman" panose="02020603050405020304" pitchFamily="18" charset="0"/>
                <a:ea typeface="楷体" panose="02010609060101010101" pitchFamily="49" charset="-122"/>
              </a:rPr>
              <a:t>定义</a:t>
            </a:r>
            <a:r>
              <a:rPr lang="en-US" altLang="zh-CN" b="1" dirty="0">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Puzzle</a:t>
            </a:r>
            <a:r>
              <a:rPr lang="zh-CN" altLang="en-US" dirty="0">
                <a:latin typeface="Times New Roman" panose="02020603050405020304" pitchFamily="18" charset="0"/>
                <a:ea typeface="楷体" panose="02010609060101010101" pitchFamily="49" charset="-122"/>
              </a:rPr>
              <a:t>。一个</a:t>
            </a:r>
            <a:r>
              <a:rPr lang="en-US" altLang="zh-CN" dirty="0">
                <a:latin typeface="Times New Roman" panose="02020603050405020304" pitchFamily="18" charset="0"/>
                <a:ea typeface="楷体" panose="02010609060101010101" pitchFamily="49" charset="-122"/>
              </a:rPr>
              <a:t>puzzle</a:t>
            </a:r>
            <a:r>
              <a:rPr lang="zh-CN" altLang="en-US" dirty="0">
                <a:latin typeface="Times New Roman" panose="02020603050405020304" pitchFamily="18" charset="0"/>
                <a:ea typeface="楷体" panose="02010609060101010101" pitchFamily="49" charset="-122"/>
              </a:rPr>
              <a:t>是指</a:t>
            </a:r>
            <a:r>
              <a:rPr lang="en-US" altLang="zh-CN" dirty="0" err="1">
                <a:latin typeface="Times New Roman" panose="02020603050405020304" pitchFamily="18" charset="0"/>
                <a:ea typeface="楷体" panose="02010609060101010101" pitchFamily="49" charset="-122"/>
              </a:rPr>
              <a:t>InsTree</a:t>
            </a:r>
            <a:r>
              <a:rPr lang="zh-CN" altLang="en-US" dirty="0">
                <a:latin typeface="Times New Roman" panose="02020603050405020304" pitchFamily="18" charset="0"/>
                <a:ea typeface="楷体" panose="02010609060101010101" pitchFamily="49" charset="-122"/>
              </a:rPr>
              <a:t>的任何子树的所有单个节点的组合，这些块按数据模型中描述的顺序组织。假设图</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所示的树的各个节点都被真实的数据块替换，那么这些单个节点</a:t>
            </a:r>
            <a:r>
              <a:rPr lang="en-US" altLang="zh-CN" dirty="0">
                <a:latin typeface="Times New Roman" panose="02020603050405020304" pitchFamily="18" charset="0"/>
                <a:ea typeface="楷体" panose="02010609060101010101" pitchFamily="49" charset="-122"/>
              </a:rPr>
              <a:t>ID</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Size</a:t>
            </a:r>
            <a:r>
              <a:rPr lang="zh-CN" altLang="en-US" dirty="0">
                <a:latin typeface="Times New Roman" panose="02020603050405020304" pitchFamily="18" charset="0"/>
                <a:ea typeface="楷体" panose="02010609060101010101" pitchFamily="49" charset="-122"/>
              </a:rPr>
              <a:t>都是</a:t>
            </a:r>
            <a:r>
              <a:rPr lang="en-US" altLang="zh-CN" dirty="0">
                <a:latin typeface="Times New Roman" panose="02020603050405020304" pitchFamily="18" charset="0"/>
                <a:ea typeface="楷体" panose="02010609060101010101" pitchFamily="49" charset="-122"/>
              </a:rPr>
              <a:t>puzzles</a:t>
            </a:r>
            <a:r>
              <a:rPr lang="zh-CN" altLang="en-US" dirty="0">
                <a:latin typeface="Times New Roman" panose="02020603050405020304" pitchFamily="18" charset="0"/>
                <a:ea typeface="楷体" panose="02010609060101010101" pitchFamily="49" charset="-122"/>
              </a:rPr>
              <a:t>，而这些子块按</a:t>
            </a:r>
            <a:r>
              <a:rPr lang="en-US" altLang="zh-CN" dirty="0" err="1">
                <a:latin typeface="Times New Roman" panose="02020603050405020304" pitchFamily="18" charset="0"/>
                <a:ea typeface="楷体" panose="02010609060101010101" pitchFamily="49" charset="-122"/>
              </a:rPr>
              <a:t>CompressionCode</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SampleRate</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ExtraData</a:t>
            </a:r>
            <a:r>
              <a:rPr lang="zh-CN" altLang="en-US" dirty="0">
                <a:latin typeface="Times New Roman" panose="02020603050405020304" pitchFamily="18" charset="0"/>
                <a:ea typeface="楷体" panose="02010609060101010101" pitchFamily="49" charset="-122"/>
              </a:rPr>
              <a:t>的组合也是一个</a:t>
            </a:r>
            <a:r>
              <a:rPr lang="en-US" altLang="zh-CN" dirty="0">
                <a:latin typeface="Times New Roman" panose="02020603050405020304" pitchFamily="18" charset="0"/>
                <a:ea typeface="楷体" panose="02010609060101010101" pitchFamily="49" charset="-122"/>
              </a:rPr>
              <a:t>puzzle</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
        <p:nvSpPr>
          <p:cNvPr id="5" name="文本框 4">
            <a:extLst>
              <a:ext uri="{FF2B5EF4-FFF2-40B4-BE49-F238E27FC236}">
                <a16:creationId xmlns:a16="http://schemas.microsoft.com/office/drawing/2014/main" id="{257A3A75-3A22-3CDF-7171-A2D985A8358C}"/>
              </a:ext>
            </a:extLst>
          </p:cNvPr>
          <p:cNvSpPr txBox="1"/>
          <p:nvPr/>
        </p:nvSpPr>
        <p:spPr>
          <a:xfrm>
            <a:off x="767556" y="1086498"/>
            <a:ext cx="609724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定义</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14399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1540D275-8DD7-E3E4-1C3A-58216728A726}"/>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系统概述</a:t>
            </a:r>
            <a:endParaRPr lang="en-US" altLang="zh-CN" sz="2000" b="1" dirty="0">
              <a:effectLst/>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sp>
        <p:nvSpPr>
          <p:cNvPr id="6" name="文本框 5">
            <a:extLst>
              <a:ext uri="{FF2B5EF4-FFF2-40B4-BE49-F238E27FC236}">
                <a16:creationId xmlns:a16="http://schemas.microsoft.com/office/drawing/2014/main" id="{8E86CAA1-4373-5F33-57C0-21263CECB0F6}"/>
              </a:ext>
            </a:extLst>
          </p:cNvPr>
          <p:cNvSpPr txBox="1"/>
          <p:nvPr/>
        </p:nvSpPr>
        <p:spPr>
          <a:xfrm>
            <a:off x="1864578" y="5360669"/>
            <a:ext cx="8934138" cy="646331"/>
          </a:xfrm>
          <a:prstGeom prst="rect">
            <a:avLst/>
          </a:prstGeom>
          <a:noFill/>
        </p:spPr>
        <p:txBody>
          <a:bodyPr wrap="square">
            <a:spAutoFit/>
          </a:bodyPr>
          <a:lstStyle/>
          <a:p>
            <a:pPr algn="ctr"/>
            <a:r>
              <a:rPr lang="en-US" altLang="zh-CN" dirty="0">
                <a:latin typeface="Times New Roman" panose="02020603050405020304" pitchFamily="18" charset="0"/>
                <a:ea typeface="楷体" panose="02010609060101010101" pitchFamily="49" charset="-122"/>
              </a:rPr>
              <a:t>Peach*</a:t>
            </a:r>
            <a:r>
              <a:rPr lang="en-US" altLang="zh-CN" dirty="0" err="1">
                <a:latin typeface="Times New Roman" panose="02020603050405020304" pitchFamily="18" charset="0"/>
                <a:ea typeface="楷体" panose="02010609060101010101" pitchFamily="49" charset="-122"/>
              </a:rPr>
              <a:t>fuzzer</a:t>
            </a:r>
            <a:r>
              <a:rPr lang="zh-CN" altLang="en-US" dirty="0">
                <a:latin typeface="Times New Roman" panose="02020603050405020304" pitchFamily="18" charset="0"/>
                <a:ea typeface="楷体" panose="02010609060101010101" pitchFamily="49" charset="-122"/>
              </a:rPr>
              <a:t>概述，包括基于覆盖率的有价值数据包识别、数据包破解以获得有用的</a:t>
            </a:r>
            <a:r>
              <a:rPr lang="en-US" altLang="zh-CN" dirty="0">
                <a:latin typeface="Times New Roman" panose="02020603050405020304" pitchFamily="18" charset="0"/>
                <a:ea typeface="楷体" panose="02010609060101010101" pitchFamily="49" charset="-122"/>
              </a:rPr>
              <a:t>puzzle</a:t>
            </a:r>
            <a:r>
              <a:rPr lang="zh-CN" altLang="en-US" dirty="0">
                <a:latin typeface="Times New Roman" panose="02020603050405020304" pitchFamily="18" charset="0"/>
                <a:ea typeface="楷体" panose="02010609060101010101" pitchFamily="49" charset="-122"/>
              </a:rPr>
              <a:t>、以及具有必要修正的语义感知新数据包生成</a:t>
            </a:r>
          </a:p>
        </p:txBody>
      </p:sp>
      <p:pic>
        <p:nvPicPr>
          <p:cNvPr id="5" name="图片 4">
            <a:extLst>
              <a:ext uri="{FF2B5EF4-FFF2-40B4-BE49-F238E27FC236}">
                <a16:creationId xmlns:a16="http://schemas.microsoft.com/office/drawing/2014/main" id="{AD8E1176-167F-A527-5C24-CC829EB36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430" y="1862656"/>
            <a:ext cx="7370570" cy="3446270"/>
          </a:xfrm>
          <a:prstGeom prst="rect">
            <a:avLst/>
          </a:prstGeom>
        </p:spPr>
      </p:pic>
    </p:spTree>
    <p:extLst>
      <p:ext uri="{BB962C8B-B14F-4D97-AF65-F5344CB8AC3E}">
        <p14:creationId xmlns:p14="http://schemas.microsoft.com/office/powerpoint/2010/main" val="286042357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A1B8D5D5-23B6-6068-A3BD-2920F4CF9DA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sp>
        <p:nvSpPr>
          <p:cNvPr id="13" name="文本框 12">
            <a:extLst>
              <a:ext uri="{FF2B5EF4-FFF2-40B4-BE49-F238E27FC236}">
                <a16:creationId xmlns:a16="http://schemas.microsoft.com/office/drawing/2014/main" id="{C51CB68E-C8E8-F08B-14CC-9A19113B4362}"/>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有价值的种子鉴定</a:t>
            </a:r>
            <a:endParaRPr lang="en-US" altLang="zh-CN" sz="2000" b="1" dirty="0">
              <a:effectLst/>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AC35E8A-F411-3A3B-39C2-61C8910C8318}"/>
              </a:ext>
            </a:extLst>
          </p:cNvPr>
          <p:cNvSpPr txBox="1"/>
          <p:nvPr/>
        </p:nvSpPr>
        <p:spPr>
          <a:xfrm>
            <a:off x="1363616" y="1480853"/>
            <a:ext cx="7841729" cy="873957"/>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使用代码覆盖率作为反馈来评估种子是否有价值，通过在目标协议程序的分支点注入插装来获得此信息。</a:t>
            </a:r>
          </a:p>
        </p:txBody>
      </p:sp>
      <p:pic>
        <p:nvPicPr>
          <p:cNvPr id="7" name="图片 6">
            <a:extLst>
              <a:ext uri="{FF2B5EF4-FFF2-40B4-BE49-F238E27FC236}">
                <a16:creationId xmlns:a16="http://schemas.microsoft.com/office/drawing/2014/main" id="{1D94131E-B4E1-94BE-1FB0-E243E4F3F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46" y="2576571"/>
            <a:ext cx="8528356" cy="1497662"/>
          </a:xfrm>
          <a:prstGeom prst="rect">
            <a:avLst/>
          </a:prstGeom>
        </p:spPr>
      </p:pic>
    </p:spTree>
    <p:extLst>
      <p:ext uri="{BB962C8B-B14F-4D97-AF65-F5344CB8AC3E}">
        <p14:creationId xmlns:p14="http://schemas.microsoft.com/office/powerpoint/2010/main" val="5590691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包拆分器</a:t>
            </a:r>
            <a:endParaRPr lang="en-US" altLang="zh-CN" sz="2000" b="1" dirty="0">
              <a:effectLst/>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A46CB825-BB1E-00D0-0D0E-7E4460D27D88}"/>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pic>
        <p:nvPicPr>
          <p:cNvPr id="4" name="图片 3">
            <a:extLst>
              <a:ext uri="{FF2B5EF4-FFF2-40B4-BE49-F238E27FC236}">
                <a16:creationId xmlns:a16="http://schemas.microsoft.com/office/drawing/2014/main" id="{DB9307A4-053F-0CE0-3781-1A56DC8F0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123" y="709245"/>
            <a:ext cx="4732430" cy="6066046"/>
          </a:xfrm>
          <a:prstGeom prst="rect">
            <a:avLst/>
          </a:prstGeom>
        </p:spPr>
      </p:pic>
    </p:spTree>
    <p:extLst>
      <p:ext uri="{BB962C8B-B14F-4D97-AF65-F5344CB8AC3E}">
        <p14:creationId xmlns:p14="http://schemas.microsoft.com/office/powerpoint/2010/main" val="16024765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语义感知生成和文件修复</a:t>
            </a:r>
            <a:endParaRPr lang="en-US" altLang="zh-CN" sz="2000" b="1" dirty="0">
              <a:effectLst/>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7D7F30A7-8D09-14F5-2503-3DF4CC99E7D4}"/>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pic>
        <p:nvPicPr>
          <p:cNvPr id="4" name="图片 3">
            <a:extLst>
              <a:ext uri="{FF2B5EF4-FFF2-40B4-BE49-F238E27FC236}">
                <a16:creationId xmlns:a16="http://schemas.microsoft.com/office/drawing/2014/main" id="{4B548F0B-94A2-3D5E-4060-05702D0AF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14" y="1535180"/>
            <a:ext cx="4579984" cy="5227306"/>
          </a:xfrm>
          <a:prstGeom prst="rect">
            <a:avLst/>
          </a:prstGeom>
        </p:spPr>
      </p:pic>
      <p:sp>
        <p:nvSpPr>
          <p:cNvPr id="7" name="文本框 6">
            <a:extLst>
              <a:ext uri="{FF2B5EF4-FFF2-40B4-BE49-F238E27FC236}">
                <a16:creationId xmlns:a16="http://schemas.microsoft.com/office/drawing/2014/main" id="{11B7055B-E5BC-B2AD-90EC-90F53EC33A38}"/>
              </a:ext>
            </a:extLst>
          </p:cNvPr>
          <p:cNvSpPr txBox="1"/>
          <p:nvPr/>
        </p:nvSpPr>
        <p:spPr>
          <a:xfrm>
            <a:off x="6941976" y="2069265"/>
            <a:ext cx="3819019" cy="377924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在获得新种子后，需要对它们进行必要的文件修复。协议包通常采用完整性约束，例如大小、长度和校验和，以确保数据的完整性。本策略生成的种子的完整性可能会受到影响，因此，设计了文件修复模块来重新建立它们的完整性。实际上，可以直接使用</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Fixup</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Relation</a:t>
            </a:r>
            <a:r>
              <a:rPr lang="zh-CN" altLang="en-US" dirty="0">
                <a:latin typeface="Times New Roman" panose="02020603050405020304" pitchFamily="18" charset="0"/>
                <a:ea typeface="楷体" panose="02010609060101010101" pitchFamily="49" charset="-122"/>
              </a:rPr>
              <a:t>机制进行文件修复。 </a:t>
            </a:r>
          </a:p>
        </p:txBody>
      </p:sp>
    </p:spTree>
    <p:extLst>
      <p:ext uri="{BB962C8B-B14F-4D97-AF65-F5344CB8AC3E}">
        <p14:creationId xmlns:p14="http://schemas.microsoft.com/office/powerpoint/2010/main" val="424507412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系统实现</a:t>
            </a:r>
            <a:endParaRPr lang="en-US" altLang="zh-CN" sz="2000" b="1" dirty="0">
              <a:effectLst/>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6DCFE81F-E5E3-8D49-5BF9-3476EC41934B}"/>
              </a:ext>
            </a:extLst>
          </p:cNvPr>
          <p:cNvSpPr txBox="1"/>
          <p:nvPr/>
        </p:nvSpPr>
        <p:spPr>
          <a:xfrm>
            <a:off x="1585914" y="1465119"/>
            <a:ext cx="9230435" cy="4197559"/>
          </a:xfrm>
          <a:prstGeom prst="rect">
            <a:avLst/>
          </a:prstGeom>
          <a:noFill/>
        </p:spPr>
        <p:txBody>
          <a:bodyPr wrap="square">
            <a:spAutoFit/>
          </a:bodyPr>
          <a:lstStyle/>
          <a:p>
            <a:pPr indent="457200">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zh-CN" altLang="en-US" dirty="0">
                <a:latin typeface="Times New Roman" panose="02020603050405020304" pitchFamily="18" charset="0"/>
                <a:ea typeface="楷体" panose="02010609060101010101" pitchFamily="49" charset="-122"/>
              </a:rPr>
              <a:t> 在</a:t>
            </a:r>
            <a:r>
              <a:rPr lang="en-US" altLang="zh-CN" dirty="0">
                <a:latin typeface="Times New Roman" panose="02020603050405020304" pitchFamily="18" charset="0"/>
                <a:ea typeface="楷体" panose="02010609060101010101" pitchFamily="49" charset="-122"/>
              </a:rPr>
              <a:t>Peach 3.0.202</a:t>
            </a:r>
            <a:r>
              <a:rPr lang="zh-CN" altLang="en-US" dirty="0">
                <a:latin typeface="Times New Roman" panose="02020603050405020304" pitchFamily="18" charset="0"/>
                <a:ea typeface="楷体" panose="02010609060101010101" pitchFamily="49" charset="-122"/>
              </a:rPr>
              <a:t>的基础上实现了</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的原型。</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在种子价值评估部分，实现了</a:t>
            </a:r>
            <a:r>
              <a:rPr lang="en-US" altLang="zh-CN" dirty="0">
                <a:latin typeface="Times New Roman" panose="02020603050405020304" pitchFamily="18" charset="0"/>
                <a:ea typeface="楷体" panose="02010609060101010101" pitchFamily="49" charset="-122"/>
              </a:rPr>
              <a:t>Peach*-clang</a:t>
            </a:r>
            <a:r>
              <a:rPr lang="zh-CN" altLang="en-US" dirty="0">
                <a:latin typeface="Times New Roman" panose="02020603050405020304" pitchFamily="18" charset="0"/>
                <a:ea typeface="楷体" panose="02010609060101010101" pitchFamily="49" charset="-122"/>
              </a:rPr>
              <a:t>，它是</a:t>
            </a:r>
            <a:r>
              <a:rPr lang="en-US" altLang="zh-CN" dirty="0">
                <a:latin typeface="Times New Roman" panose="02020603050405020304" pitchFamily="18" charset="0"/>
                <a:ea typeface="楷体" panose="02010609060101010101" pitchFamily="49" charset="-122"/>
              </a:rPr>
              <a:t>clang</a:t>
            </a:r>
            <a:r>
              <a:rPr lang="zh-CN" altLang="en-US" dirty="0">
                <a:latin typeface="Times New Roman" panose="02020603050405020304" pitchFamily="18" charset="0"/>
                <a:ea typeface="楷体" panose="02010609060101010101" pitchFamily="49" charset="-122"/>
              </a:rPr>
              <a:t>的一个包装器，允许向被测程序插入一个额外的</a:t>
            </a:r>
            <a:r>
              <a:rPr lang="en-US" altLang="zh-CN" dirty="0" err="1">
                <a:latin typeface="Times New Roman" panose="02020603050405020304" pitchFamily="18" charset="0"/>
                <a:ea typeface="楷体" panose="02010609060101010101" pitchFamily="49" charset="-122"/>
              </a:rPr>
              <a:t>llvm</a:t>
            </a:r>
            <a:r>
              <a:rPr lang="zh-CN" altLang="en-US" dirty="0">
                <a:latin typeface="Times New Roman" panose="02020603050405020304" pitchFamily="18" charset="0"/>
                <a:ea typeface="楷体" panose="02010609060101010101" pitchFamily="49" charset="-122"/>
              </a:rPr>
              <a:t>通道来收集覆盖信息。</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包破解部分添加了一个内存来存储所有正在生成的种子块，并利用存储的块语料库来构建拼图语料库。</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对于语义感知的生成和文件修复部分，添加了一个新的</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生成策略，文件修复模块基于</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的修复机制。</a:t>
            </a:r>
            <a:endParaRPr lang="en-US" altLang="zh-CN" dirty="0">
              <a:latin typeface="Times New Roman" panose="02020603050405020304" pitchFamily="18" charset="0"/>
              <a:ea typeface="楷体" panose="02010609060101010101" pitchFamily="49" charset="-122"/>
            </a:endParaRPr>
          </a:p>
          <a:p>
            <a:pPr indent="457200" algn="l">
              <a:lnSpc>
                <a:spcPct val="150000"/>
              </a:lnSpc>
            </a:pPr>
            <a:r>
              <a:rPr lang="en-US" altLang="zh-CN" dirty="0">
                <a:latin typeface="Times New Roman" panose="02020603050405020304" pitchFamily="18" charset="0"/>
                <a:ea typeface="楷体" panose="02010609060101010101" pitchFamily="49" charset="-122"/>
              </a:rPr>
              <a:t>1. </a:t>
            </a:r>
            <a:r>
              <a:rPr lang="zh-CN" altLang="en-US" dirty="0">
                <a:latin typeface="Times New Roman" panose="02020603050405020304" pitchFamily="18" charset="0"/>
                <a:ea typeface="楷体" panose="02010609060101010101" pitchFamily="49" charset="-122"/>
              </a:rPr>
              <a:t>当增加覆盖率引导的数据包破解和生成时，</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是否比</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更有效？</a:t>
            </a:r>
          </a:p>
          <a:p>
            <a:pPr indent="457200" algn="l">
              <a:lnSpc>
                <a:spcPct val="150000"/>
              </a:lnSpc>
            </a:pPr>
            <a:r>
              <a:rPr lang="en-US" altLang="zh-CN" dirty="0">
                <a:latin typeface="Times New Roman" panose="02020603050405020304" pitchFamily="18" charset="0"/>
                <a:ea typeface="楷体" panose="02010609060101010101" pitchFamily="49" charset="-122"/>
              </a:rPr>
              <a:t>2.Peach*</a:t>
            </a:r>
            <a:r>
              <a:rPr lang="zh-CN" altLang="en-US" dirty="0">
                <a:latin typeface="Times New Roman" panose="02020603050405020304" pitchFamily="18" charset="0"/>
                <a:ea typeface="楷体" panose="02010609060101010101" pitchFamily="49" charset="-122"/>
              </a:rPr>
              <a:t>在发现真实</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协议应用程序中以前未知的漏洞方面是否有效？</a:t>
            </a:r>
            <a:endParaRPr lang="en-US" altLang="zh-CN" dirty="0">
              <a:latin typeface="Times New Roman" panose="02020603050405020304" pitchFamily="18" charset="0"/>
              <a:ea typeface="楷体" panose="02010609060101010101" pitchFamily="49" charset="-122"/>
            </a:endParaRPr>
          </a:p>
          <a:p>
            <a:pPr indent="457200">
              <a:lnSpc>
                <a:spcPct val="150000"/>
              </a:lnSpc>
            </a:pPr>
            <a:endParaRPr lang="zh-CN" altLang="en-US" dirty="0">
              <a:latin typeface="Times New Roman" panose="02020603050405020304" pitchFamily="18" charset="0"/>
              <a:ea typeface="楷体" panose="02010609060101010101" pitchFamily="49" charset="-122"/>
            </a:endParaRPr>
          </a:p>
        </p:txBody>
      </p:sp>
      <p:sp>
        <p:nvSpPr>
          <p:cNvPr id="3" name="文本框 2">
            <a:extLst>
              <a:ext uri="{FF2B5EF4-FFF2-40B4-BE49-F238E27FC236}">
                <a16:creationId xmlns:a16="http://schemas.microsoft.com/office/drawing/2014/main" id="{30DAF33D-9112-3CF6-6120-89C006C26B6D}"/>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033779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C3E3BEB4-5446-4B5C-9C69-BE3BDCEB0700}"/>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A360CA14-50C1-4B7B-AE21-E3173FF5572D}"/>
              </a:ext>
            </a:extLst>
          </p:cNvPr>
          <p:cNvSpPr txBox="1"/>
          <p:nvPr/>
        </p:nvSpPr>
        <p:spPr>
          <a:xfrm>
            <a:off x="1176635" y="1535180"/>
            <a:ext cx="9838730" cy="2532745"/>
          </a:xfrm>
          <a:prstGeom prst="rect">
            <a:avLst/>
          </a:prstGeom>
          <a:noFill/>
        </p:spPr>
        <p:txBody>
          <a:bodyPr wrap="square">
            <a:spAutoFit/>
          </a:bodyPr>
          <a:lstStyle/>
          <a:p>
            <a:pPr indent="457200" algn="l">
              <a:lnSpc>
                <a:spcPct val="150000"/>
              </a:lnSpc>
            </a:pPr>
            <a:r>
              <a:rPr lang="zh-CN" altLang="en-US" dirty="0">
                <a:latin typeface="Times New Roman" panose="02020603050405020304" pitchFamily="18" charset="0"/>
                <a:ea typeface="楷体" panose="02010609060101010101" pitchFamily="49" charset="-122"/>
              </a:rPr>
              <a:t>评估了</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在几个开源</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协议项目上的性能，包括</a:t>
            </a:r>
            <a:r>
              <a:rPr lang="en-US" altLang="zh-CN" dirty="0" err="1">
                <a:latin typeface="Times New Roman" panose="02020603050405020304" pitchFamily="18" charset="0"/>
                <a:ea typeface="楷体" panose="02010609060101010101" pitchFamily="49" charset="-122"/>
              </a:rPr>
              <a:t>libmodbus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IEC104</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libiccp</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opendnp3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libiec61850</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lib60870</a:t>
            </a:r>
            <a:r>
              <a:rPr lang="zh-CN" altLang="en-US" dirty="0">
                <a:latin typeface="Times New Roman" panose="02020603050405020304" pitchFamily="18" charset="0"/>
                <a:ea typeface="楷体" panose="02010609060101010101" pitchFamily="49" charset="-122"/>
              </a:rPr>
              <a:t>。</a:t>
            </a:r>
          </a:p>
          <a:p>
            <a:pPr indent="457200" algn="l">
              <a:lnSpc>
                <a:spcPct val="150000"/>
              </a:lnSpc>
            </a:pPr>
            <a:r>
              <a:rPr lang="zh-CN" altLang="en-US" dirty="0">
                <a:latin typeface="Times New Roman" panose="02020603050405020304" pitchFamily="18" charset="0"/>
                <a:ea typeface="楷体" panose="02010609060101010101" pitchFamily="49" charset="-122"/>
              </a:rPr>
              <a:t>使用路径覆盖率和检测到的漏洞数作为度量。第一个度量用于度量模糊测试工具的有效性，而第二个度量则表示检测漏洞的能力。</a:t>
            </a:r>
            <a:endParaRPr lang="en-US" altLang="zh-CN" dirty="0">
              <a:latin typeface="Times New Roman" panose="02020603050405020304" pitchFamily="18" charset="0"/>
              <a:ea typeface="楷体" panose="02010609060101010101" pitchFamily="49" charset="-122"/>
            </a:endParaRPr>
          </a:p>
          <a:p>
            <a:pPr indent="457200" algn="l">
              <a:lnSpc>
                <a:spcPct val="150000"/>
              </a:lnSpc>
            </a:pPr>
            <a:r>
              <a:rPr lang="zh-CN" altLang="en-US" dirty="0">
                <a:latin typeface="Times New Roman" panose="02020603050405020304" pitchFamily="18" charset="0"/>
                <a:ea typeface="楷体" panose="02010609060101010101" pitchFamily="49" charset="-122"/>
              </a:rPr>
              <a:t>为了比较，在</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上都添加了路径覆盖框架，以获得模糊测试时的覆盖率。使用</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的现有</a:t>
            </a:r>
            <a:r>
              <a:rPr lang="en-US" altLang="zh-CN" dirty="0">
                <a:latin typeface="Times New Roman" panose="02020603050405020304" pitchFamily="18" charset="0"/>
                <a:ea typeface="楷体" panose="02010609060101010101" pitchFamily="49" charset="-122"/>
              </a:rPr>
              <a:t>pit</a:t>
            </a:r>
            <a:r>
              <a:rPr lang="zh-CN" altLang="en-US" dirty="0">
                <a:latin typeface="Times New Roman" panose="02020603050405020304" pitchFamily="18" charset="0"/>
                <a:ea typeface="楷体" panose="02010609060101010101" pitchFamily="49" charset="-122"/>
              </a:rPr>
              <a:t>文件指定输入格式。</a:t>
            </a:r>
            <a:endParaRPr lang="en-US" altLang="zh-CN" dirty="0">
              <a:latin typeface="Times New Roman" panose="02020603050405020304" pitchFamily="18" charset="0"/>
              <a:ea typeface="楷体" panose="02010609060101010101" pitchFamily="49" charset="-122"/>
            </a:endParaRPr>
          </a:p>
        </p:txBody>
      </p:sp>
      <p:sp>
        <p:nvSpPr>
          <p:cNvPr id="2" name="文本框 1">
            <a:extLst>
              <a:ext uri="{FF2B5EF4-FFF2-40B4-BE49-F238E27FC236}">
                <a16:creationId xmlns:a16="http://schemas.microsoft.com/office/drawing/2014/main" id="{AB421663-8C50-D510-6F8C-64B5D22257A1}"/>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实验设置</a:t>
            </a:r>
            <a:endParaRPr lang="en-US" altLang="zh-CN" sz="2000" b="1"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3091271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A360CA14-50C1-4B7B-AE21-E3173FF5572D}"/>
              </a:ext>
            </a:extLst>
          </p:cNvPr>
          <p:cNvSpPr txBox="1"/>
          <p:nvPr/>
        </p:nvSpPr>
        <p:spPr>
          <a:xfrm>
            <a:off x="1009566" y="1036838"/>
            <a:ext cx="9838730" cy="495585"/>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模糊测试性能</a:t>
            </a:r>
            <a:endParaRPr lang="en-US" altLang="zh-CN" sz="2000" b="1" dirty="0">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00880BC1-B689-E12D-8247-39079A5BCB3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AF685A84-DF55-045C-4574-7A9FC63CE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827" y="117823"/>
            <a:ext cx="4846740" cy="6622354"/>
          </a:xfrm>
          <a:prstGeom prst="rect">
            <a:avLst/>
          </a:prstGeom>
        </p:spPr>
      </p:pic>
      <p:sp>
        <p:nvSpPr>
          <p:cNvPr id="7" name="文本框 6">
            <a:extLst>
              <a:ext uri="{FF2B5EF4-FFF2-40B4-BE49-F238E27FC236}">
                <a16:creationId xmlns:a16="http://schemas.microsoft.com/office/drawing/2014/main" id="{3A1523F7-3710-F047-96DD-2C89FBAF97FC}"/>
              </a:ext>
            </a:extLst>
          </p:cNvPr>
          <p:cNvSpPr txBox="1"/>
          <p:nvPr/>
        </p:nvSpPr>
        <p:spPr>
          <a:xfrm>
            <a:off x="1363616" y="2381778"/>
            <a:ext cx="3418246" cy="128625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在选定的测试项目上运行每个模糊测试工具</a:t>
            </a:r>
            <a:r>
              <a:rPr lang="en-US" altLang="zh-CN" dirty="0">
                <a:latin typeface="Times New Roman" panose="02020603050405020304" pitchFamily="18" charset="0"/>
                <a:ea typeface="楷体" panose="02010609060101010101" pitchFamily="49" charset="-122"/>
              </a:rPr>
              <a:t>24</a:t>
            </a:r>
            <a:r>
              <a:rPr lang="zh-CN" altLang="en-US" dirty="0">
                <a:latin typeface="Times New Roman" panose="02020603050405020304" pitchFamily="18" charset="0"/>
                <a:ea typeface="楷体" panose="02010609060101010101" pitchFamily="49" charset="-122"/>
              </a:rPr>
              <a:t>小时的时间，并重复实验</a:t>
            </a:r>
            <a:r>
              <a:rPr lang="en-US" altLang="zh-CN" dirty="0">
                <a:latin typeface="Times New Roman" panose="02020603050405020304" pitchFamily="18" charset="0"/>
                <a:ea typeface="楷体" panose="02010609060101010101" pitchFamily="49" charset="-122"/>
              </a:rPr>
              <a:t>10</a:t>
            </a:r>
            <a:r>
              <a:rPr lang="zh-CN" altLang="en-US" dirty="0">
                <a:latin typeface="Times New Roman" panose="02020603050405020304" pitchFamily="18" charset="0"/>
                <a:ea typeface="楷体" panose="02010609060101010101" pitchFamily="49" charset="-122"/>
              </a:rPr>
              <a:t>次，统计实验结果。</a:t>
            </a:r>
          </a:p>
        </p:txBody>
      </p:sp>
    </p:spTree>
    <p:extLst>
      <p:ext uri="{BB962C8B-B14F-4D97-AF65-F5344CB8AC3E}">
        <p14:creationId xmlns:p14="http://schemas.microsoft.com/office/powerpoint/2010/main" val="36790565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5028556"/>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Luo</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清华大学软件学院软件系统安全保障小组成员，博士在读，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年毕业于北京邮电大学计算机学院获学士学位，主要研究方向是工控协议软件安全及漏洞挖掘等。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Polar: Function Code Aware Fuzz Testing of ICS Protocol.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Sun, (2019). ACM Transactions on Embedded Computing Systems, 18(5s), 1–22. doi:10.1145/3358227.</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Liu, Yu Jiang, 2021 58th ACM/IEEE Design Automation Conference (DAC), 10.1109/DAC18074.2021.9586321.</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8549F091-8FF4-84A8-9E4E-28552B2544CF}"/>
              </a:ext>
            </a:extLst>
          </p:cNvPr>
          <p:cNvPicPr>
            <a:picLocks noChangeAspect="1"/>
          </p:cNvPicPr>
          <p:nvPr/>
        </p:nvPicPr>
        <p:blipFill>
          <a:blip r:embed="rId3"/>
          <a:stretch>
            <a:fillRect/>
          </a:stretch>
        </p:blipFill>
        <p:spPr>
          <a:xfrm>
            <a:off x="10354439" y="1551761"/>
            <a:ext cx="1514475" cy="1485900"/>
          </a:xfrm>
          <a:prstGeom prst="rect">
            <a:avLst/>
          </a:prstGeom>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D9502228-E97B-A0E5-3A77-42EC55F5A975}"/>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E5772ED9-F883-563F-518C-22B9ED8101B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以前未知的漏洞</a:t>
            </a:r>
            <a:endParaRPr lang="en-US" altLang="zh-CN" sz="2000" b="1" dirty="0">
              <a:effectLst/>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2001776A-49EB-74A8-57D0-EAABE56EA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567" y="1450088"/>
            <a:ext cx="6083409" cy="1942918"/>
          </a:xfrm>
          <a:prstGeom prst="rect">
            <a:avLst/>
          </a:prstGeom>
        </p:spPr>
      </p:pic>
      <p:pic>
        <p:nvPicPr>
          <p:cNvPr id="7" name="图片 6">
            <a:extLst>
              <a:ext uri="{FF2B5EF4-FFF2-40B4-BE49-F238E27FC236}">
                <a16:creationId xmlns:a16="http://schemas.microsoft.com/office/drawing/2014/main" id="{67434C39-F756-5CDD-8FFA-A0D3E0CEF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185" y="3855313"/>
            <a:ext cx="5524979" cy="1074513"/>
          </a:xfrm>
          <a:prstGeom prst="rect">
            <a:avLst/>
          </a:prstGeom>
        </p:spPr>
      </p:pic>
      <p:pic>
        <p:nvPicPr>
          <p:cNvPr id="11" name="图片 10">
            <a:extLst>
              <a:ext uri="{FF2B5EF4-FFF2-40B4-BE49-F238E27FC236}">
                <a16:creationId xmlns:a16="http://schemas.microsoft.com/office/drawing/2014/main" id="{6238BF8D-D7E6-AAF0-068C-F0FAE7BA8A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1185" y="5407912"/>
            <a:ext cx="5563082" cy="1104996"/>
          </a:xfrm>
          <a:prstGeom prst="rect">
            <a:avLst/>
          </a:prstGeom>
        </p:spPr>
      </p:pic>
      <p:sp>
        <p:nvSpPr>
          <p:cNvPr id="14" name="文本框 13">
            <a:extLst>
              <a:ext uri="{FF2B5EF4-FFF2-40B4-BE49-F238E27FC236}">
                <a16:creationId xmlns:a16="http://schemas.microsoft.com/office/drawing/2014/main" id="{3A6D663E-F209-B6EB-A71B-6D5CD12C2691}"/>
              </a:ext>
            </a:extLst>
          </p:cNvPr>
          <p:cNvSpPr txBox="1"/>
          <p:nvPr/>
        </p:nvSpPr>
        <p:spPr>
          <a:xfrm>
            <a:off x="4818576" y="3506030"/>
            <a:ext cx="226538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lib60870</a:t>
            </a:r>
            <a:r>
              <a:rPr lang="zh-CN" altLang="en-US" dirty="0">
                <a:latin typeface="Times New Roman" panose="02020603050405020304" pitchFamily="18" charset="0"/>
                <a:ea typeface="楷体" panose="02010609060101010101" pitchFamily="49" charset="-122"/>
              </a:rPr>
              <a:t>的代码片段 </a:t>
            </a:r>
          </a:p>
        </p:txBody>
      </p:sp>
      <p:sp>
        <p:nvSpPr>
          <p:cNvPr id="15" name="文本框 14">
            <a:extLst>
              <a:ext uri="{FF2B5EF4-FFF2-40B4-BE49-F238E27FC236}">
                <a16:creationId xmlns:a16="http://schemas.microsoft.com/office/drawing/2014/main" id="{AA697ED8-DC52-124A-DF06-F6E932418679}"/>
              </a:ext>
            </a:extLst>
          </p:cNvPr>
          <p:cNvSpPr txBox="1"/>
          <p:nvPr/>
        </p:nvSpPr>
        <p:spPr>
          <a:xfrm>
            <a:off x="5152662" y="5033131"/>
            <a:ext cx="1597215" cy="369332"/>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漏洞调试信息</a:t>
            </a:r>
          </a:p>
        </p:txBody>
      </p:sp>
    </p:spTree>
    <p:extLst>
      <p:ext uri="{BB962C8B-B14F-4D97-AF65-F5344CB8AC3E}">
        <p14:creationId xmlns:p14="http://schemas.microsoft.com/office/powerpoint/2010/main" val="411585192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0103E3E-8AE6-40D8-9744-2DAE3AC189C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r>
              <a:rPr lang="zh-CN" altLang="en-US" sz="3600" dirty="0">
                <a:latin typeface="楷体" panose="02010609060101010101" pitchFamily="49" charset="-122"/>
                <a:ea typeface="楷体" panose="02010609060101010101" pitchFamily="49" charset="-122"/>
              </a:rPr>
              <a:t> </a:t>
            </a:r>
          </a:p>
        </p:txBody>
      </p:sp>
      <p:sp>
        <p:nvSpPr>
          <p:cNvPr id="7" name="文本框 6">
            <a:extLst>
              <a:ext uri="{FF2B5EF4-FFF2-40B4-BE49-F238E27FC236}">
                <a16:creationId xmlns:a16="http://schemas.microsoft.com/office/drawing/2014/main" id="{0C68F28C-ECAB-096B-7990-6CDC2EA48F06}"/>
              </a:ext>
            </a:extLst>
          </p:cNvPr>
          <p:cNvSpPr txBox="1"/>
          <p:nvPr/>
        </p:nvSpPr>
        <p:spPr>
          <a:xfrm>
            <a:off x="986238" y="1313341"/>
            <a:ext cx="9838730" cy="2117246"/>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需要事先知道所测协议的协议数据包结构，否则无法进行</a:t>
            </a:r>
            <a:r>
              <a:rPr lang="en-US" altLang="zh-CN" dirty="0">
                <a:latin typeface="Times New Roman" panose="02020603050405020304" pitchFamily="18" charset="0"/>
                <a:ea typeface="楷体" panose="02010609060101010101" pitchFamily="49" charset="-122"/>
              </a:rPr>
              <a:t>Pits</a:t>
            </a:r>
            <a:r>
              <a:rPr lang="zh-CN" altLang="en-US" dirty="0">
                <a:latin typeface="Times New Roman" panose="02020603050405020304" pitchFamily="18" charset="0"/>
                <a:ea typeface="楷体" panose="02010609060101010101" pitchFamily="49" charset="-122"/>
              </a:rPr>
              <a:t>文件的编写以及组包，导致生成的种子不符合协议语法规则；</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无法进行跨状态的测试，仅仅是对单个编写</a:t>
            </a:r>
            <a:r>
              <a:rPr lang="en-US" altLang="zh-CN" dirty="0">
                <a:latin typeface="Times New Roman" panose="02020603050405020304" pitchFamily="18" charset="0"/>
                <a:ea typeface="楷体" panose="02010609060101010101" pitchFamily="49" charset="-122"/>
              </a:rPr>
              <a:t>Pits</a:t>
            </a:r>
            <a:r>
              <a:rPr lang="zh-CN" altLang="en-US" dirty="0">
                <a:latin typeface="Times New Roman" panose="02020603050405020304" pitchFamily="18" charset="0"/>
                <a:ea typeface="楷体" panose="02010609060101010101" pitchFamily="49" charset="-122"/>
              </a:rPr>
              <a:t>文件的状态进行模糊测试；</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需要事先得到</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协议实现的源代码进行插桩收集反馈信息，这种方法在</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中并不通用。</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4041268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99743"/>
            <a:ext cx="9013797" cy="512088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Zuo</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清华大学软件学院软件系统安全保障小组成员，</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级硕士，目前在腾讯工作，主要研究方向为软件测试与漏洞挖掘、工控协议软件漏洞挖掘等；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Polar: Function Code Aware Fuzz Testing of ICS Protocol.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Sun, (2019). ACM Transactions on Embedded Computing Systems, 18(5s), 1–22. doi:10.1145/3358227.</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Vulnerability Detection of ICS Protocols Via Cross-State Fuzzing.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Cui and Yu Jiang. (EMSOFT 2022).</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Liu, Yu Jiang, 2021 58th ACM/IEEE Design Automation Conference (DAC), 10.1109/DAC18074.2021.9586321.</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2A9D8A87-9D9C-1BE6-CD92-3809E1656BAF}"/>
              </a:ext>
            </a:extLst>
          </p:cNvPr>
          <p:cNvPicPr>
            <a:picLocks noChangeAspect="1"/>
          </p:cNvPicPr>
          <p:nvPr/>
        </p:nvPicPr>
        <p:blipFill>
          <a:blip r:embed="rId3"/>
          <a:stretch>
            <a:fillRect/>
          </a:stretch>
        </p:blipFill>
        <p:spPr>
          <a:xfrm>
            <a:off x="10356500" y="1551761"/>
            <a:ext cx="1596784" cy="1605705"/>
          </a:xfrm>
          <a:prstGeom prst="rect">
            <a:avLst/>
          </a:prstGeom>
        </p:spPr>
      </p:pic>
    </p:spTree>
    <p:extLst>
      <p:ext uri="{BB962C8B-B14F-4D97-AF65-F5344CB8AC3E}">
        <p14:creationId xmlns:p14="http://schemas.microsoft.com/office/powerpoint/2010/main" val="214104967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978160" cy="5028556"/>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Shen</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清华大学软件学院软件系统安全保障小组成员，博士在读，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年毕业于湖南农业大学获学士学位，主要研究方向是操作系统内核安全。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Tardis: Coverage-Guided Embedded Operating System Fuzzing.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Shen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Yiru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Hao Sun, Jianzhong Liu,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Cui,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Heyuan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Shi and Yu Jiang.(EMSOFT 2022)</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KSG: Augmenting Kernel Fuzzing with System Call Specification Generation. Hao Sun,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Shen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Jianzhong Liu,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Yiru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Yu Jiang. (ATC 2022) </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HEALER: Relation Learning Guided Kernel Fuzzing. Hao Sun,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Shen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Cong Wang, Jianzhong Liu, Yu Jiang, Ting Chen and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Cui. (SOSP 2021)</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[4]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Rtkaller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State-aware Task Generation for RTOS Fuzzing.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Shen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Hao Sun, Yu Jiang,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Heyuan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Shi,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Yixiao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Wanli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Chang.(EMSOFT 2021)</a:t>
            </a:r>
          </a:p>
        </p:txBody>
      </p:sp>
      <p:pic>
        <p:nvPicPr>
          <p:cNvPr id="5" name="图片 4">
            <a:extLst>
              <a:ext uri="{FF2B5EF4-FFF2-40B4-BE49-F238E27FC236}">
                <a16:creationId xmlns:a16="http://schemas.microsoft.com/office/drawing/2014/main" id="{6734FE66-1750-32B9-D125-4450B34B5EA2}"/>
              </a:ext>
            </a:extLst>
          </p:cNvPr>
          <p:cNvPicPr>
            <a:picLocks noChangeAspect="1"/>
          </p:cNvPicPr>
          <p:nvPr/>
        </p:nvPicPr>
        <p:blipFill>
          <a:blip r:embed="rId3"/>
          <a:stretch>
            <a:fillRect/>
          </a:stretch>
        </p:blipFill>
        <p:spPr>
          <a:xfrm>
            <a:off x="10445225" y="1551761"/>
            <a:ext cx="1447362" cy="1558698"/>
          </a:xfrm>
          <a:prstGeom prst="rect">
            <a:avLst/>
          </a:prstGeom>
        </p:spPr>
      </p:pic>
    </p:spTree>
    <p:extLst>
      <p:ext uri="{BB962C8B-B14F-4D97-AF65-F5344CB8AC3E}">
        <p14:creationId xmlns:p14="http://schemas.microsoft.com/office/powerpoint/2010/main" val="37838113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793544" cy="544405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Jiao</a:t>
            </a:r>
          </a:p>
          <a:p>
            <a:pPr indent="457200"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维拉诺瓦大学电气与计算机工程系助理教授，主要研究方向为嵌入式系统、设计自动化和脑启发计算等；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AxBy-ViT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Reconfigurable Approximate Computation Bypass for Vision Transformers.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Dongning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Ma,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Xue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Qin,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Jiao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2022 23rd International Symposium on Quality Electronic Design (ISQED)</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PoisonHD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Poison Attack on Brain-Inspired Hyperdimensional Computing.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Ruixuan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Wang,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Jiao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2022 Design, Automation &amp; Test in Europe Conference &amp; Exhibition (DATE)</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Energy-Efficient Brain-Inspired Hyperdimensional Computing Using Voltage Scaling.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Sizhe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Zhang,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Ruixuan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Wang,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Dongning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Ma, Jeff Jun Zhang,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Xunzhao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Yin,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Jiao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2022 Design, Automation &amp; Test in Europe Conference &amp; Exhibition (DATE)</a:t>
            </a:r>
          </a:p>
        </p:txBody>
      </p:sp>
      <p:pic>
        <p:nvPicPr>
          <p:cNvPr id="10" name="图片 9">
            <a:extLst>
              <a:ext uri="{FF2B5EF4-FFF2-40B4-BE49-F238E27FC236}">
                <a16:creationId xmlns:a16="http://schemas.microsoft.com/office/drawing/2014/main" id="{DE82A04B-3259-6A55-AF78-D5610848812A}"/>
              </a:ext>
            </a:extLst>
          </p:cNvPr>
          <p:cNvPicPr>
            <a:picLocks noChangeAspect="1"/>
          </p:cNvPicPr>
          <p:nvPr/>
        </p:nvPicPr>
        <p:blipFill>
          <a:blip r:embed="rId3"/>
          <a:stretch>
            <a:fillRect/>
          </a:stretch>
        </p:blipFill>
        <p:spPr>
          <a:xfrm>
            <a:off x="9988253" y="1253946"/>
            <a:ext cx="1754013" cy="2120068"/>
          </a:xfrm>
          <a:prstGeom prst="rect">
            <a:avLst/>
          </a:prstGeom>
        </p:spPr>
      </p:pic>
    </p:spTree>
    <p:extLst>
      <p:ext uri="{BB962C8B-B14F-4D97-AF65-F5344CB8AC3E}">
        <p14:creationId xmlns:p14="http://schemas.microsoft.com/office/powerpoint/2010/main" val="14299072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771126" cy="5859553"/>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Wanli</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Chang</a:t>
            </a:r>
          </a:p>
          <a:p>
            <a:pPr indent="457200"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约克大学计算机科学系讲师，研究方向涵盖实时嵌入式和网络物理系统从与物理动态交互的应用软件，到编程语言、操作系统、通信协议和硬件平台的各个方面。</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Reliable Resource Sharing on Multiprocessor Mixed-Criticality Systems. Gray, I., Chen, N., Zhao, S., Burns, A. &amp;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Chang, 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IEEE Real-Time and Embedded Technology and Applications Symposium (RTAS 2022).</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Brief Industry Paper: Digital Twin for Dependable Multi-Core Real-Time Systems --- Requirements and Open Challenges. Dai, X., Zhao, S., Bate, I. J., Burns, A., Guo, X. &amp;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Chang, 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IEEE Real-Time and Embedded Technology and Applications Symposium (RTAS 2021).</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Addressing resource contention and timing predictability for multi-core architectures with shared memory interconnects. Wang, H.,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Audsley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N. C. &amp;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Chang, 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IEEE Real-Time and Embedded Technology and Applications Symposium(RTAS 2020).</a:t>
            </a:r>
          </a:p>
        </p:txBody>
      </p:sp>
      <p:pic>
        <p:nvPicPr>
          <p:cNvPr id="6" name="图片 5">
            <a:extLst>
              <a:ext uri="{FF2B5EF4-FFF2-40B4-BE49-F238E27FC236}">
                <a16:creationId xmlns:a16="http://schemas.microsoft.com/office/drawing/2014/main" id="{D7BC293D-32B8-3182-7487-80E9FE0EC9EE}"/>
              </a:ext>
            </a:extLst>
          </p:cNvPr>
          <p:cNvPicPr>
            <a:picLocks noChangeAspect="1"/>
          </p:cNvPicPr>
          <p:nvPr/>
        </p:nvPicPr>
        <p:blipFill>
          <a:blip r:embed="rId3"/>
          <a:stretch>
            <a:fillRect/>
          </a:stretch>
        </p:blipFill>
        <p:spPr>
          <a:xfrm>
            <a:off x="10247697" y="1672920"/>
            <a:ext cx="1684708" cy="2160657"/>
          </a:xfrm>
          <a:prstGeom prst="rect">
            <a:avLst/>
          </a:prstGeom>
        </p:spPr>
      </p:pic>
    </p:spTree>
    <p:extLst>
      <p:ext uri="{BB962C8B-B14F-4D97-AF65-F5344CB8AC3E}">
        <p14:creationId xmlns:p14="http://schemas.microsoft.com/office/powerpoint/2010/main" val="7015519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512333" cy="5859553"/>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Yu Jiang</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清华大学软件学院副教授，软件系统安全保障小组导师，主要研究方向为信息物理融合系统，软件系统安全等。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Griffin: Grammar-Free DBMS Fuzzing.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Jingzhou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Fu,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Liang,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Zhiyong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Wu,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Mingzhe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Wang and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Yu Jiang.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(ASE 2022) </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Empirical Study of System Resources Abused by IoT Attackers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Zijing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Yin,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Yiwen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Chijin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Zhou and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Yu Jiang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(ASE 2022)</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Pied-Piper: Revealing the Backdoor Threats in Ethereum ERC Token Contracts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Fuchen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Ma, Meng Ren,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Lerong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Ouyang,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Yuanliang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Chen, Juan Zhu, Ting Chen,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Yingli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Zheng, Xiao Dai,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Sun. (TOSEM 2022) </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[4]Vulnerability Detection of ICS Protocols Via Cross-State Fuzzing.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Ting Chen,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Cui and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Yu Jiang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(EMSOFT 2022)</a:t>
            </a:r>
          </a:p>
        </p:txBody>
      </p:sp>
      <p:pic>
        <p:nvPicPr>
          <p:cNvPr id="14" name="图片 13">
            <a:extLst>
              <a:ext uri="{FF2B5EF4-FFF2-40B4-BE49-F238E27FC236}">
                <a16:creationId xmlns:a16="http://schemas.microsoft.com/office/drawing/2014/main" id="{9814877A-56D7-B558-349F-643BAD883803}"/>
              </a:ext>
            </a:extLst>
          </p:cNvPr>
          <p:cNvPicPr>
            <a:picLocks noChangeAspect="1"/>
          </p:cNvPicPr>
          <p:nvPr/>
        </p:nvPicPr>
        <p:blipFill>
          <a:blip r:embed="rId3"/>
          <a:stretch>
            <a:fillRect/>
          </a:stretch>
        </p:blipFill>
        <p:spPr>
          <a:xfrm>
            <a:off x="10286739" y="1551761"/>
            <a:ext cx="1544465" cy="2047586"/>
          </a:xfrm>
          <a:prstGeom prst="rect">
            <a:avLst/>
          </a:prstGeom>
        </p:spPr>
      </p:pic>
    </p:spTree>
    <p:extLst>
      <p:ext uri="{BB962C8B-B14F-4D97-AF65-F5344CB8AC3E}">
        <p14:creationId xmlns:p14="http://schemas.microsoft.com/office/powerpoint/2010/main" val="3247671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050006" y="1230358"/>
            <a:ext cx="9298103" cy="2947025"/>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对</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协议进行模糊测试存在以下两个方面的挑战：</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尽管</a:t>
            </a:r>
            <a:r>
              <a:rPr lang="zh-CN" altLang="en-US" dirty="0">
                <a:latin typeface="Times New Roman" panose="02020603050405020304" pitchFamily="18" charset="0"/>
                <a:ea typeface="楷体" panose="02010609060101010101" pitchFamily="49" charset="-122"/>
              </a:rPr>
              <a:t>目前基于生成的模糊测试工具满足协议的</a:t>
            </a:r>
            <a:r>
              <a:rPr lang="zh-CN" altLang="en-US" dirty="0">
                <a:effectLst/>
                <a:latin typeface="Times New Roman" panose="02020603050405020304" pitchFamily="18" charset="0"/>
                <a:ea typeface="楷体" panose="02010609060101010101" pitchFamily="49" charset="-122"/>
              </a:rPr>
              <a:t>输入结构，但由于缺乏合理的可利用方式，现有的模糊测试工具会丢弃那些以前生成有价值的输入，进而降低了新的代码覆盖率；</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随机和无意义的测试用例生成策略使得模糊测试工具不太可能产生能够挖掘协议状态空间的深层路径的高质量输入。</a:t>
            </a:r>
            <a:endParaRPr lang="zh-CN" altLang="en-US" dirty="0"/>
          </a:p>
        </p:txBody>
      </p:sp>
    </p:spTree>
    <p:extLst>
      <p:ext uri="{BB962C8B-B14F-4D97-AF65-F5344CB8AC3E}">
        <p14:creationId xmlns:p14="http://schemas.microsoft.com/office/powerpoint/2010/main" val="15907727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椭圆 112">
            <a:extLst>
              <a:ext uri="{FF2B5EF4-FFF2-40B4-BE49-F238E27FC236}">
                <a16:creationId xmlns:a16="http://schemas.microsoft.com/office/drawing/2014/main"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4" name="文本框 93">
            <a:extLst>
              <a:ext uri="{FF2B5EF4-FFF2-40B4-BE49-F238E27FC236}">
                <a16:creationId xmlns:a16="http://schemas.microsoft.com/office/drawing/2014/main" id="{0A094132-30F0-4BD9-AFDF-B600A808689B}"/>
              </a:ext>
            </a:extLst>
          </p:cNvPr>
          <p:cNvSpPr txBox="1"/>
          <p:nvPr/>
        </p:nvSpPr>
        <p:spPr>
          <a:xfrm>
            <a:off x="767556" y="250092"/>
            <a:ext cx="3454399"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Contribution</a:t>
            </a:r>
          </a:p>
        </p:txBody>
      </p:sp>
      <p:sp>
        <p:nvSpPr>
          <p:cNvPr id="2" name="文本框 1">
            <a:extLst>
              <a:ext uri="{FF2B5EF4-FFF2-40B4-BE49-F238E27FC236}">
                <a16:creationId xmlns:a16="http://schemas.microsoft.com/office/drawing/2014/main" id="{90C43521-EC49-F97C-0FE3-517BA206B76C}"/>
              </a:ext>
            </a:extLst>
          </p:cNvPr>
          <p:cNvSpPr txBox="1"/>
          <p:nvPr/>
        </p:nvSpPr>
        <p:spPr>
          <a:xfrm>
            <a:off x="1135484" y="941784"/>
            <a:ext cx="9298103" cy="4610236"/>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本文的贡献如下：</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提出了一种新的输入生成方法，没有像现有的模糊测试工具那样加快输入生成过程以生成更多的输入，而是提出了一种新的可利用的方法来利用先前生成的有价值的输入，从而生成更多高质量的输入。</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2</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的基础上实现了</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，并在广泛使用的</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a:t>
            </a:r>
            <a:r>
              <a:rPr lang="en-US" altLang="zh-CN" dirty="0">
                <a:latin typeface="Times New Roman" panose="02020603050405020304" pitchFamily="18" charset="0"/>
                <a:ea typeface="楷体" panose="02010609060101010101" pitchFamily="49" charset="-122"/>
              </a:rPr>
              <a:t>Modbus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DNP3</a:t>
            </a:r>
            <a:r>
              <a:rPr lang="zh-CN" altLang="en-US" dirty="0">
                <a:latin typeface="Times New Roman" panose="02020603050405020304" pitchFamily="18" charset="0"/>
                <a:ea typeface="楷体" panose="02010609060101010101" pitchFamily="49" charset="-122"/>
              </a:rPr>
              <a:t>等）的开源实现上评估了它的性能。</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3</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与原</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相比，</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24</a:t>
            </a:r>
            <a:r>
              <a:rPr lang="zh-CN" altLang="en-US" dirty="0">
                <a:latin typeface="Times New Roman" panose="02020603050405020304" pitchFamily="18" charset="0"/>
                <a:ea typeface="楷体" panose="02010609060101010101" pitchFamily="49" charset="-122"/>
              </a:rPr>
              <a:t>小时内的模糊测试速度（</a:t>
            </a:r>
            <a:r>
              <a:rPr lang="en-US" altLang="zh-CN" dirty="0">
                <a:latin typeface="Times New Roman" panose="02020603050405020304" pitchFamily="18" charset="0"/>
                <a:ea typeface="楷体" panose="02010609060101010101" pitchFamily="49" charset="-122"/>
              </a:rPr>
              <a:t>1.2X-25X</a:t>
            </a:r>
            <a:r>
              <a:rPr lang="zh-CN" altLang="en-US" dirty="0">
                <a:latin typeface="Times New Roman" panose="02020603050405020304" pitchFamily="18" charset="0"/>
                <a:ea typeface="楷体" panose="02010609060101010101" pitchFamily="49" charset="-122"/>
              </a:rPr>
              <a:t>，平均</a:t>
            </a:r>
            <a:r>
              <a:rPr lang="en-US" altLang="zh-CN" dirty="0">
                <a:latin typeface="Times New Roman" panose="02020603050405020304" pitchFamily="18" charset="0"/>
                <a:ea typeface="楷体" panose="02010609060101010101" pitchFamily="49" charset="-122"/>
              </a:rPr>
              <a:t>5.7X</a:t>
            </a:r>
            <a:r>
              <a:rPr lang="zh-CN" altLang="en-US" dirty="0">
                <a:latin typeface="Times New Roman" panose="02020603050405020304" pitchFamily="18" charset="0"/>
                <a:ea typeface="楷体" panose="02010609060101010101" pitchFamily="49" charset="-122"/>
              </a:rPr>
              <a:t>）和路径覆盖率（</a:t>
            </a:r>
            <a:r>
              <a:rPr lang="en-US" altLang="zh-CN" dirty="0">
                <a:latin typeface="Times New Roman" panose="02020603050405020304" pitchFamily="18" charset="0"/>
                <a:ea typeface="楷体" panose="02010609060101010101" pitchFamily="49" charset="-122"/>
              </a:rPr>
              <a:t>8.35%-36.84%</a:t>
            </a:r>
            <a:r>
              <a:rPr lang="zh-CN" altLang="en-US" dirty="0">
                <a:latin typeface="Times New Roman" panose="02020603050405020304" pitchFamily="18" charset="0"/>
                <a:ea typeface="楷体" panose="02010609060101010101" pitchFamily="49" charset="-122"/>
              </a:rPr>
              <a:t>，平均</a:t>
            </a:r>
            <a:r>
              <a:rPr lang="en-US" altLang="zh-CN" dirty="0">
                <a:latin typeface="Times New Roman" panose="02020603050405020304" pitchFamily="18" charset="0"/>
                <a:ea typeface="楷体" panose="02010609060101010101" pitchFamily="49" charset="-122"/>
              </a:rPr>
              <a:t>27.35%</a:t>
            </a:r>
            <a:r>
              <a:rPr lang="zh-CN" altLang="en-US" dirty="0">
                <a:latin typeface="Times New Roman" panose="02020603050405020304" pitchFamily="18" charset="0"/>
                <a:ea typeface="楷体" panose="02010609060101010101" pitchFamily="49" charset="-122"/>
              </a:rPr>
              <a:t>）均优于原</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，并发现了知名协议中</a:t>
            </a:r>
            <a:r>
              <a:rPr lang="en-US" altLang="zh-CN" dirty="0">
                <a:latin typeface="Times New Roman" panose="02020603050405020304" pitchFamily="18" charset="0"/>
                <a:ea typeface="楷体" panose="02010609060101010101" pitchFamily="49" charset="-122"/>
              </a:rPr>
              <a:t>9</a:t>
            </a:r>
            <a:r>
              <a:rPr lang="zh-CN" altLang="en-US" dirty="0">
                <a:latin typeface="Times New Roman" panose="02020603050405020304" pitchFamily="18" charset="0"/>
                <a:ea typeface="楷体" panose="02010609060101010101" pitchFamily="49" charset="-122"/>
              </a:rPr>
              <a:t>个以前未知的漏洞。</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0144284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10300</TotalTime>
  <Words>2118</Words>
  <Application>Microsoft Office PowerPoint</Application>
  <PresentationFormat>宽屏</PresentationFormat>
  <Paragraphs>130</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Titillium</vt:lpstr>
      <vt:lpstr>等线</vt:lpstr>
      <vt:lpstr>楷体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杨 亚辉</cp:lastModifiedBy>
  <cp:revision>171</cp:revision>
  <dcterms:created xsi:type="dcterms:W3CDTF">2018-08-24T09:58:24Z</dcterms:created>
  <dcterms:modified xsi:type="dcterms:W3CDTF">2022-10-28T11:25:34Z</dcterms:modified>
</cp:coreProperties>
</file>