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0"/>
  </p:notesMasterIdLst>
  <p:sldIdLst>
    <p:sldId id="365" r:id="rId2"/>
    <p:sldId id="356" r:id="rId3"/>
    <p:sldId id="357" r:id="rId4"/>
    <p:sldId id="258" r:id="rId5"/>
    <p:sldId id="392" r:id="rId6"/>
    <p:sldId id="391" r:id="rId7"/>
    <p:sldId id="390" r:id="rId8"/>
    <p:sldId id="359" r:id="rId9"/>
    <p:sldId id="256" r:id="rId10"/>
    <p:sldId id="307" r:id="rId11"/>
    <p:sldId id="329" r:id="rId12"/>
    <p:sldId id="393" r:id="rId13"/>
    <p:sldId id="394" r:id="rId14"/>
    <p:sldId id="308" r:id="rId15"/>
    <p:sldId id="395" r:id="rId16"/>
    <p:sldId id="396" r:id="rId17"/>
    <p:sldId id="397" r:id="rId18"/>
    <p:sldId id="367" r:id="rId19"/>
    <p:sldId id="309" r:id="rId20"/>
    <p:sldId id="398" r:id="rId21"/>
    <p:sldId id="399" r:id="rId22"/>
    <p:sldId id="368" r:id="rId23"/>
    <p:sldId id="369" r:id="rId24"/>
    <p:sldId id="400" r:id="rId25"/>
    <p:sldId id="370" r:id="rId26"/>
    <p:sldId id="315" r:id="rId27"/>
    <p:sldId id="402" r:id="rId28"/>
    <p:sldId id="403" r:id="rId29"/>
    <p:sldId id="371" r:id="rId30"/>
    <p:sldId id="361" r:id="rId31"/>
    <p:sldId id="333" r:id="rId32"/>
    <p:sldId id="383" r:id="rId33"/>
    <p:sldId id="311" r:id="rId34"/>
    <p:sldId id="384" r:id="rId35"/>
    <p:sldId id="404" r:id="rId36"/>
    <p:sldId id="385" r:id="rId37"/>
    <p:sldId id="386" r:id="rId38"/>
    <p:sldId id="387" r:id="rId39"/>
    <p:sldId id="405" r:id="rId40"/>
    <p:sldId id="388" r:id="rId41"/>
    <p:sldId id="406" r:id="rId42"/>
    <p:sldId id="407" r:id="rId43"/>
    <p:sldId id="408" r:id="rId44"/>
    <p:sldId id="409" r:id="rId45"/>
    <p:sldId id="362" r:id="rId46"/>
    <p:sldId id="372" r:id="rId47"/>
    <p:sldId id="269" r:id="rId48"/>
    <p:sldId id="363"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83799" autoAdjust="0"/>
  </p:normalViewPr>
  <p:slideViewPr>
    <p:cSldViewPr snapToGrid="0">
      <p:cViewPr varScale="1">
        <p:scale>
          <a:sx n="39" d="100"/>
          <a:sy n="39" d="100"/>
        </p:scale>
        <p:origin x="53" y="235"/>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351202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创新之处在于创建了二进制依存关系图，并能够跨二进制边界准确传播污染信息，从而能够高效地检测复杂的多二进制漏洞，并大幅减少否则会产生的误报数量。</a:t>
            </a:r>
          </a:p>
          <a:p>
            <a:pPr algn="l"/>
            <a:r>
              <a:rPr lang="zh-CN" altLang="en-US" b="0" i="0" dirty="0">
                <a:solidFill>
                  <a:srgbClr val="000000"/>
                </a:solidFill>
                <a:effectLst/>
                <a:latin typeface="Arial" panose="020B0604020202020204" pitchFamily="34" charset="0"/>
              </a:rPr>
              <a:t>即使在局域网中工作的 </a:t>
            </a:r>
            <a:r>
              <a:rPr lang="en-US" altLang="zh-CN" b="0" i="0" dirty="0">
                <a:solidFill>
                  <a:srgbClr val="000000"/>
                </a:solidFill>
                <a:effectLst/>
                <a:latin typeface="Arial" panose="020B0604020202020204" pitchFamily="34" charset="0"/>
              </a:rPr>
              <a:t>IOT </a:t>
            </a:r>
            <a:r>
              <a:rPr lang="zh-CN" altLang="en-US" b="0" i="0" dirty="0">
                <a:solidFill>
                  <a:srgbClr val="000000"/>
                </a:solidFill>
                <a:effectLst/>
                <a:latin typeface="Arial" panose="020B0604020202020204" pitchFamily="34" charset="0"/>
              </a:rPr>
              <a:t>设备，也有可能被互联网中的攻击者攻击。</a:t>
            </a:r>
          </a:p>
          <a:p>
            <a:pPr algn="l">
              <a:buFont typeface="Arial" panose="020B0604020202020204" pitchFamily="34" charset="0"/>
              <a:buChar char="•"/>
            </a:pPr>
            <a:r>
              <a:rPr lang="zh-CN" altLang="en-US" b="0" i="0" dirty="0">
                <a:solidFill>
                  <a:srgbClr val="000000"/>
                </a:solidFill>
                <a:effectLst/>
                <a:latin typeface="Arial" panose="020B0604020202020204" pitchFamily="34" charset="0"/>
              </a:rPr>
              <a:t>假定互联网中的攻击者可以控制对任何（不论是在局域网还是互联网环境中） 嵌入式 </a:t>
            </a:r>
            <a:r>
              <a:rPr lang="en-US" altLang="zh-CN" b="0" i="0" dirty="0">
                <a:solidFill>
                  <a:srgbClr val="000000"/>
                </a:solidFill>
                <a:effectLst/>
                <a:latin typeface="Arial" panose="020B0604020202020204" pitchFamily="34" charset="0"/>
              </a:rPr>
              <a:t>IoT </a:t>
            </a:r>
            <a:r>
              <a:rPr lang="zh-CN" altLang="en-US" b="0" i="0" dirty="0">
                <a:solidFill>
                  <a:srgbClr val="000000"/>
                </a:solidFill>
                <a:effectLst/>
                <a:latin typeface="Arial" panose="020B0604020202020204" pitchFamily="34" charset="0"/>
              </a:rPr>
              <a:t>设备的输入</a:t>
            </a:r>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12</a:t>
            </a:fld>
            <a:endParaRPr lang="zh-CN" altLang="en-US"/>
          </a:p>
        </p:txBody>
      </p:sp>
    </p:spTree>
    <p:extLst>
      <p:ext uri="{BB962C8B-B14F-4D97-AF65-F5344CB8AC3E}">
        <p14:creationId xmlns:p14="http://schemas.microsoft.com/office/powerpoint/2010/main" val="2939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进程间通信</a:t>
            </a:r>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3158312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在解包固件样本后，</a:t>
            </a:r>
            <a:r>
              <a:rPr lang="en-US" altLang="zh-CN" b="0" i="0" dirty="0">
                <a:solidFill>
                  <a:srgbClr val="000000"/>
                </a:solidFill>
                <a:effectLst/>
                <a:latin typeface="微软雅黑" panose="020B0503020204020204" pitchFamily="34" charset="-122"/>
                <a:ea typeface="微软雅黑" panose="020B0503020204020204" pitchFamily="34" charset="-122"/>
              </a:rPr>
              <a:t>KARONTE</a:t>
            </a:r>
            <a:r>
              <a:rPr lang="zh-CN" altLang="en-US" b="0" i="0" dirty="0">
                <a:solidFill>
                  <a:srgbClr val="000000"/>
                </a:solidFill>
                <a:effectLst/>
                <a:latin typeface="微软雅黑" panose="020B0503020204020204" pitchFamily="34" charset="-122"/>
                <a:ea typeface="微软雅黑" panose="020B0503020204020204" pitchFamily="34" charset="-122"/>
              </a:rPr>
              <a:t>提取处理用户请求的二进制文件，识别其数据依赖关系以构建二进制依赖图（</a:t>
            </a:r>
            <a:r>
              <a:rPr lang="en-US" altLang="zh-CN" b="0" i="0" dirty="0">
                <a:solidFill>
                  <a:srgbClr val="000000"/>
                </a:solidFill>
                <a:effectLst/>
                <a:latin typeface="微软雅黑" panose="020B0503020204020204" pitchFamily="34" charset="-122"/>
                <a:ea typeface="微软雅黑" panose="020B0503020204020204" pitchFamily="34" charset="-122"/>
              </a:rPr>
              <a:t>BDG</a:t>
            </a:r>
            <a:r>
              <a:rPr lang="zh-CN" altLang="en-US" b="0" i="0" dirty="0">
                <a:solidFill>
                  <a:srgbClr val="000000"/>
                </a:solidFill>
                <a:effectLst/>
                <a:latin typeface="微软雅黑" panose="020B0503020204020204" pitchFamily="34" charset="-122"/>
                <a:ea typeface="微软雅黑" panose="020B0503020204020204" pitchFamily="34" charset="-122"/>
              </a:rPr>
              <a:t>），并使用其二进制间污点分析引擎查找不安全的数据流。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专注于检测内存损坏和</a:t>
            </a:r>
            <a:r>
              <a:rPr lang="en-US" altLang="zh-CN" dirty="0"/>
              <a:t>DoS</a:t>
            </a:r>
            <a:r>
              <a:rPr lang="zh-CN" altLang="en-US" dirty="0"/>
              <a:t>漏洞，</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Firmware Pre-processing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binwalk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解包固件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image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作为输入。</a:t>
            </a:r>
          </a:p>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154728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然后，将数据及其约束传播到</a:t>
            </a:r>
            <a:r>
              <a:rPr lang="en-US" altLang="zh-CN" dirty="0"/>
              <a:t>BDG</a:t>
            </a:r>
            <a:r>
              <a:rPr lang="zh-CN" altLang="en-US" dirty="0"/>
              <a:t>中具有来自</a:t>
            </a:r>
            <a:r>
              <a:rPr lang="en-US" altLang="zh-CN" dirty="0"/>
              <a:t>b</a:t>
            </a:r>
            <a:r>
              <a:rPr lang="zh-CN" altLang="en-US" dirty="0"/>
              <a:t>的入站边缘的其他二进制文件</a:t>
            </a:r>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350207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KARONTE</a:t>
            </a:r>
            <a:r>
              <a:rPr lang="zh-CN" altLang="en-US" dirty="0"/>
              <a:t>的创新之处在于创建了二进制依存关系图，并能够跨二进制边界准确传播污染信息，从而能够高效地检测复杂的多二进制漏洞，并大幅减少否则会产生的误报数量。</a:t>
            </a:r>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4062392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4858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KARONTE </a:t>
            </a:r>
            <a:r>
              <a:rPr lang="zh-CN" altLang="en-US" dirty="0"/>
              <a:t>旨在检测可能被攻击者通过网络利用的漏洞。为此，</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94886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31340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其中每个常数 </a:t>
            </a:r>
            <a:r>
              <a:rPr lang="en-US" altLang="zh-CN" dirty="0"/>
              <a:t>ki </a:t>
            </a:r>
            <a:r>
              <a:rPr lang="zh-CN" altLang="en-US" dirty="0"/>
              <a:t>设置为最大化解析检测能力（</a:t>
            </a:r>
            <a:r>
              <a:rPr lang="en-US" altLang="zh-CN" dirty="0" err="1"/>
              <a:t>kbb</a:t>
            </a:r>
            <a:r>
              <a:rPr lang="en-US" altLang="zh-CN" dirty="0"/>
              <a:t> = 0.5, </a:t>
            </a:r>
            <a:r>
              <a:rPr lang="en-US" altLang="zh-CN" dirty="0" err="1"/>
              <a:t>kbr</a:t>
            </a:r>
            <a:r>
              <a:rPr lang="en-US" altLang="zh-CN" dirty="0"/>
              <a:t> = 0.4, </a:t>
            </a:r>
            <a:r>
              <a:rPr lang="en-US" altLang="zh-CN" dirty="0" err="1"/>
              <a:t>kcmp</a:t>
            </a:r>
            <a:r>
              <a:rPr lang="en-US" altLang="zh-CN" dirty="0"/>
              <a:t> = 0.7 [8]</a:t>
            </a:r>
            <a:r>
              <a:rPr lang="zh-CN" altLang="en-US" dirty="0"/>
              <a:t>），而 </a:t>
            </a:r>
            <a:r>
              <a:rPr lang="en-US" altLang="zh-CN" dirty="0" err="1"/>
              <a:t>kn</a:t>
            </a:r>
            <a:r>
              <a:rPr lang="en-US" altLang="zh-CN" dirty="0"/>
              <a:t> </a:t>
            </a:r>
            <a:r>
              <a:rPr lang="zh-CN" altLang="en-US" dirty="0"/>
              <a:t>和 </a:t>
            </a:r>
            <a:r>
              <a:rPr lang="en-US" altLang="zh-CN" dirty="0"/>
              <a:t>kc </a:t>
            </a:r>
            <a:r>
              <a:rPr lang="zh-CN" altLang="en-US" dirty="0"/>
              <a:t>提高那些引用了网络编码关键字相关的，和解析网络数据的函数。最后两个常数的最佳值在 </a:t>
            </a:r>
            <a:r>
              <a:rPr lang="en-US" altLang="zh-CN" dirty="0"/>
              <a:t>X-B </a:t>
            </a:r>
            <a:r>
              <a:rPr lang="zh-CN" altLang="en-US" dirty="0"/>
              <a:t>部分凭经验找到。 最后，</a:t>
            </a:r>
            <a:r>
              <a:rPr lang="en-US" altLang="zh-CN" dirty="0" err="1"/>
              <a:t>psj</a:t>
            </a:r>
            <a:r>
              <a:rPr lang="zh-CN" altLang="en-US" dirty="0"/>
              <a:t>是</a:t>
            </a:r>
            <a:r>
              <a:rPr lang="en-US" altLang="zh-CN" dirty="0"/>
              <a:t>b</a:t>
            </a:r>
            <a:r>
              <a:rPr lang="zh-CN" altLang="en-US" dirty="0"/>
              <a:t>的第</a:t>
            </a:r>
            <a:r>
              <a:rPr lang="en-US" altLang="zh-CN" dirty="0"/>
              <a:t>j</a:t>
            </a:r>
            <a:r>
              <a:rPr lang="zh-CN" altLang="en-US" dirty="0"/>
              <a:t>个函数的解析分数。注意，我们引入了我们的两个特征作为乘数，以突出显示受输入影响的网络解析器。</a:t>
            </a:r>
          </a:p>
          <a:p>
            <a:r>
              <a:rPr lang="zh-CN" altLang="en-US" dirty="0"/>
              <a:t>由于所有二进制文件的分数都可能大于零，因此我们需要区分和分离“最重要”的分数。 为此，我们利用基于 </a:t>
            </a:r>
            <a:r>
              <a:rPr lang="en-US" altLang="zh-CN" dirty="0"/>
              <a:t>DBSCAN </a:t>
            </a:r>
            <a:r>
              <a:rPr lang="zh-CN" altLang="en-US" dirty="0"/>
              <a:t>的密度聚类算法 </a:t>
            </a:r>
            <a:r>
              <a:rPr lang="en-US" altLang="zh-CN" dirty="0"/>
              <a:t>[15]</a:t>
            </a:r>
            <a:r>
              <a:rPr lang="zh-CN" altLang="en-US" dirty="0"/>
              <a:t>，该算法将分数紧密排列在一起的二进制文件分组。 然后，我们选择包含固件样本中解析分数最高的二进制文件的集群，并将属于该集群的所有二进制文件视为面向网络的初始二进制文件集。</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485982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对于进程间交互，没有可依赖的控制流传输，因为在使数据可用（例如，通过环境变量）后，进程继续执行。由于进程通常不会访问其他进程的内存区域，因此传统的分析点也是徒劳的。</a:t>
            </a:r>
            <a:r>
              <a:rPr lang="en-US" altLang="zh-CN" dirty="0"/>
              <a:t>KARONTE</a:t>
            </a:r>
            <a:r>
              <a:rPr lang="zh-CN" altLang="en-US" dirty="0"/>
              <a:t>通过使用一组我们称之为通信范式查找器（或</a:t>
            </a:r>
            <a:r>
              <a:rPr lang="en-US" altLang="zh-CN" dirty="0"/>
              <a:t>CPFE</a:t>
            </a:r>
            <a:r>
              <a:rPr lang="zh-CN" altLang="en-US" dirty="0"/>
              <a:t>）的模块来建模各种进程间通信范式，从而解决了这些问题。</a:t>
            </a:r>
            <a:endParaRPr lang="en-US" altLang="zh-CN" dirty="0"/>
          </a:p>
          <a:p>
            <a:endParaRPr lang="en-US" altLang="zh-CN" dirty="0"/>
          </a:p>
          <a:p>
            <a:endParaRPr lang="en-US" altLang="zh-CN" dirty="0"/>
          </a:p>
          <a:p>
            <a:pPr marL="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然后，我们将不同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CPFE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收集的信息组合在一起，在二进制依存关系图中创建边，恢复</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跨不同二进制文件的数据流。</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原型实现了环境、文件、套接字和语义</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CPFes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r>
              <a:rPr lang="zh-CN" altLang="zh-CN" sz="1800" dirty="0">
                <a:effectLst/>
                <a:ea typeface="等线" panose="02010600030101010101" pitchFamily="2" charset="-122"/>
                <a:cs typeface="Times New Roman" panose="02020603050405020304" pitchFamily="18" charset="0"/>
              </a:rPr>
              <a:t>为了实现这一目标，</a:t>
            </a:r>
            <a:r>
              <a:rPr lang="en-US" altLang="zh-CN" sz="1800" dirty="0">
                <a:effectLst/>
                <a:ea typeface="等线" panose="02010600030101010101" pitchFamily="2" charset="-122"/>
                <a:cs typeface="Times New Roman" panose="02020603050405020304" pitchFamily="18" charset="0"/>
              </a:rPr>
              <a:t>CPF</a:t>
            </a:r>
            <a:r>
              <a:rPr lang="zh-CN" altLang="zh-CN" sz="1800" dirty="0">
                <a:effectLst/>
                <a:ea typeface="等线" panose="02010600030101010101" pitchFamily="2" charset="-122"/>
                <a:cs typeface="Times New Roman" panose="02020603050405020304" pitchFamily="18" charset="0"/>
              </a:rPr>
              <a:t>考虑二进制和程序路径，并检查路径是否包含通过</a:t>
            </a:r>
            <a:r>
              <a:rPr lang="en-US" altLang="zh-CN" sz="1800" dirty="0">
                <a:effectLst/>
                <a:ea typeface="等线" panose="02010600030101010101" pitchFamily="2" charset="-122"/>
                <a:cs typeface="Times New Roman" panose="02020603050405020304" pitchFamily="18" charset="0"/>
              </a:rPr>
              <a:t>CPF</a:t>
            </a:r>
            <a:r>
              <a:rPr lang="zh-CN" altLang="zh-CN" sz="1800" dirty="0">
                <a:effectLst/>
                <a:ea typeface="等线" panose="02010600030101010101" pitchFamily="2" charset="-122"/>
                <a:cs typeface="Times New Roman" panose="02020603050405020304" pitchFamily="18" charset="0"/>
              </a:rPr>
              <a:t>表示的通信范式共享数据所需的代码。</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2499218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给定一组边界二进制文件，</a:t>
            </a:r>
            <a:r>
              <a:rPr lang="en-US" altLang="zh-CN" dirty="0"/>
              <a:t>KARONTE</a:t>
            </a:r>
            <a:r>
              <a:rPr lang="zh-CN" altLang="en-US" dirty="0"/>
              <a:t>构建一个二进制相关性图（</a:t>
            </a:r>
            <a:r>
              <a:rPr lang="en-US" altLang="zh-CN" dirty="0"/>
              <a:t>BDG</a:t>
            </a:r>
            <a:r>
              <a:rPr lang="zh-CN" altLang="en-US" dirty="0"/>
              <a:t>），它是一个有向图，该图对那些处理受攻击者控制的数据的二进制文件之间的通信进行建模。 通过利用通信范例查找器（</a:t>
            </a:r>
            <a:r>
              <a:rPr lang="en-US" altLang="zh-CN" dirty="0"/>
              <a:t>CPF</a:t>
            </a:r>
            <a:r>
              <a:rPr lang="zh-CN" altLang="en-US" dirty="0"/>
              <a:t>）模块的集合来迭代地恢复</a:t>
            </a:r>
            <a:r>
              <a:rPr lang="en-US" altLang="zh-CN" dirty="0"/>
              <a:t>BDG</a:t>
            </a:r>
            <a:r>
              <a:rPr lang="zh-CN" altLang="en-US" dirty="0"/>
              <a:t>，这些模块能够推理出不同的进程间通信范例。</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2330382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第三行、第</a:t>
            </a:r>
            <a:r>
              <a:rPr lang="en-US" altLang="zh-CN" dirty="0"/>
              <a:t>12</a:t>
            </a:r>
            <a:r>
              <a:rPr lang="zh-CN" altLang="en-US" dirty="0"/>
              <a:t>行、</a:t>
            </a:r>
            <a:endParaRPr lang="en-US" altLang="zh-CN" dirty="0"/>
          </a:p>
          <a:p>
            <a:r>
              <a:rPr lang="zh-CN" altLang="en-US" dirty="0"/>
              <a:t>根据关键字为每个二进制文件建立依赖关系</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2478605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对污点引擎沿着程序数据流传播污点信息时候，会出现内存位置被未污染的数据覆盖，或者其可能的值受到约束，会卸载内存位置，与相关工作相比，</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802896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2340183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C1 c2 </a:t>
            </a:r>
            <a:r>
              <a:rPr lang="zh-CN" altLang="en-US" dirty="0"/>
              <a:t>是约束</a:t>
            </a:r>
            <a:endParaRPr lang="en-US" altLang="zh-CN" dirty="0"/>
          </a:p>
          <a:p>
            <a:r>
              <a:rPr lang="zh-CN" altLang="en-US" dirty="0"/>
              <a:t>混沌系统源于迭代，某些迭代函数会导致混沌现象的产生，迭代是一个确定的系统，但是也会产生仿佛随机系统一样的现象。</a:t>
            </a:r>
            <a:endParaRPr lang="en-US" altLang="zh-CN" dirty="0"/>
          </a:p>
          <a:p>
            <a:endParaRPr lang="en-US" altLang="zh-CN" dirty="0"/>
          </a:p>
          <a:p>
            <a:r>
              <a:rPr lang="zh-CN" altLang="en-US" dirty="0"/>
              <a:t>例如，如果检查常量值 </a:t>
            </a:r>
            <a:r>
              <a:rPr lang="en-US" altLang="zh-CN" dirty="0"/>
              <a:t>var1 </a:t>
            </a:r>
            <a:r>
              <a:rPr lang="zh-CN" altLang="en-US" dirty="0"/>
              <a:t>的最大长度（例如，通过 </a:t>
            </a:r>
            <a:r>
              <a:rPr lang="en-US" altLang="zh-CN" dirty="0" err="1"/>
              <a:t>strlen</a:t>
            </a:r>
            <a:r>
              <a:rPr lang="zh-CN" altLang="en-US" dirty="0"/>
              <a:t>），我们会收集此类约束。</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2446480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([b2, loc2, cp1, c2], [b3, loc3, cp2, c3], k)</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4048872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122675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30</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2402465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固件样本手动分离为不同的组件。</a:t>
            </a:r>
            <a:endParaRPr lang="en-US" altLang="zh-CN" dirty="0"/>
          </a:p>
          <a:p>
            <a:endParaRPr lang="en-US" altLang="zh-CN" dirty="0"/>
          </a:p>
          <a:p>
            <a:r>
              <a:rPr lang="zh-CN" altLang="en-US" dirty="0"/>
              <a:t>分别报告了设备系列、固件样本数量和其网络服务由一个和多个二进制文件处理的样本、二进制文件总数、边界二进制文件的平均数量、我们的原型生成的警报数量、平均执行时间、真正数量、，以及通过跟踪通过一个或多个二进制文件的数据流而检索到的错误数。</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298459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1402736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34</a:t>
            </a:fld>
            <a:endParaRPr lang="zh-CN" altLang="en-US"/>
          </a:p>
        </p:txBody>
      </p:sp>
    </p:spTree>
    <p:extLst>
      <p:ext uri="{BB962C8B-B14F-4D97-AF65-F5344CB8AC3E}">
        <p14:creationId xmlns:p14="http://schemas.microsoft.com/office/powerpoint/2010/main" val="419845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35</a:t>
            </a:fld>
            <a:endParaRPr lang="zh-CN" altLang="en-US"/>
          </a:p>
        </p:txBody>
      </p:sp>
    </p:spTree>
    <p:extLst>
      <p:ext uri="{BB962C8B-B14F-4D97-AF65-F5344CB8AC3E}">
        <p14:creationId xmlns:p14="http://schemas.microsoft.com/office/powerpoint/2010/main" val="1412547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a:t>
            </a:r>
            <a:r>
              <a:rPr lang="zh-CN" altLang="en-US" dirty="0"/>
              <a:t>：真阳性总数；</a:t>
            </a:r>
            <a:r>
              <a:rPr lang="en-US" altLang="zh-CN" dirty="0"/>
              <a:t>62.16%</a:t>
            </a:r>
            <a:r>
              <a:rPr lang="zh-CN" altLang="en-US" dirty="0"/>
              <a:t>；</a:t>
            </a:r>
            <a:r>
              <a:rPr lang="en-US" altLang="zh-CN" dirty="0"/>
              <a:t>32.77%</a:t>
            </a:r>
            <a:r>
              <a:rPr lang="zh-CN" altLang="en-US" dirty="0"/>
              <a:t>；相比较的话</a:t>
            </a:r>
            <a:r>
              <a:rPr lang="en-US" altLang="zh-CN" dirty="0" err="1"/>
              <a:t>SaTC</a:t>
            </a:r>
            <a:r>
              <a:rPr lang="zh-CN" altLang="en-US" dirty="0"/>
              <a:t>发现的真阳性较多。</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36</a:t>
            </a:fld>
            <a:endParaRPr lang="zh-CN" altLang="en-US"/>
          </a:p>
        </p:txBody>
      </p:sp>
    </p:spTree>
    <p:extLst>
      <p:ext uri="{BB962C8B-B14F-4D97-AF65-F5344CB8AC3E}">
        <p14:creationId xmlns:p14="http://schemas.microsoft.com/office/powerpoint/2010/main" val="2618918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原型产生了</a:t>
            </a:r>
            <a:r>
              <a:rPr lang="en-US" altLang="zh-CN" dirty="0"/>
              <a:t>87</a:t>
            </a:r>
            <a:r>
              <a:rPr lang="zh-CN" altLang="en-US" dirty="0"/>
              <a:t>个警报，其中</a:t>
            </a:r>
            <a:r>
              <a:rPr lang="en-US" altLang="zh-CN" dirty="0"/>
              <a:t>51</a:t>
            </a:r>
            <a:r>
              <a:rPr lang="zh-CN" altLang="en-US" dirty="0"/>
              <a:t>个真阳性（</a:t>
            </a:r>
            <a:r>
              <a:rPr lang="en-US" altLang="zh-CN" dirty="0"/>
              <a:t>34</a:t>
            </a:r>
            <a:r>
              <a:rPr lang="zh-CN" altLang="en-US" dirty="0"/>
              <a:t>个多二进制</a:t>
            </a:r>
            <a:r>
              <a:rPr lang="en-US" altLang="zh-CN" dirty="0"/>
              <a:t>bugs</a:t>
            </a:r>
            <a:r>
              <a:rPr lang="zh-CN" altLang="en-US" dirty="0"/>
              <a:t>，</a:t>
            </a:r>
            <a:r>
              <a:rPr lang="en-US" altLang="zh-CN" dirty="0"/>
              <a:t>17</a:t>
            </a:r>
            <a:r>
              <a:rPr lang="zh-CN" altLang="en-US" dirty="0"/>
              <a:t>个单二进制</a:t>
            </a:r>
            <a:r>
              <a:rPr lang="en-US" altLang="zh-CN" dirty="0"/>
              <a:t>bugs</a:t>
            </a:r>
            <a:r>
              <a:rPr lang="zh-CN" altLang="en-US" dirty="0"/>
              <a:t>），通过反向工程相关二进制文件并检查突出显示的数据流，手动验证每个警报。</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37</a:t>
            </a:fld>
            <a:endParaRPr lang="zh-CN" altLang="en-US"/>
          </a:p>
        </p:txBody>
      </p:sp>
    </p:spTree>
    <p:extLst>
      <p:ext uri="{BB962C8B-B14F-4D97-AF65-F5344CB8AC3E}">
        <p14:creationId xmlns:p14="http://schemas.microsoft.com/office/powerpoint/2010/main" val="3972130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38</a:t>
            </a:fld>
            <a:endParaRPr lang="zh-CN" altLang="en-US"/>
          </a:p>
        </p:txBody>
      </p:sp>
    </p:spTree>
    <p:extLst>
      <p:ext uri="{BB962C8B-B14F-4D97-AF65-F5344CB8AC3E}">
        <p14:creationId xmlns:p14="http://schemas.microsoft.com/office/powerpoint/2010/main" val="1895113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只有在应用完整的</a:t>
            </a:r>
            <a:r>
              <a:rPr lang="en-US" altLang="zh-CN" dirty="0"/>
              <a:t>KARONTE</a:t>
            </a:r>
            <a:r>
              <a:rPr lang="zh-CN" altLang="en-US" dirty="0"/>
              <a:t>方法时，生成的警报数量才降至可管理的数字，这些警报通过完整的</a:t>
            </a:r>
            <a:r>
              <a:rPr lang="en-US" altLang="zh-CN" dirty="0"/>
              <a:t>KARONTE</a:t>
            </a:r>
            <a:r>
              <a:rPr lang="zh-CN" altLang="en-US" dirty="0"/>
              <a:t>方法有效过滤掉。</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39</a:t>
            </a:fld>
            <a:endParaRPr lang="zh-CN" altLang="en-US"/>
          </a:p>
        </p:txBody>
      </p:sp>
    </p:spTree>
    <p:extLst>
      <p:ext uri="{BB962C8B-B14F-4D97-AF65-F5344CB8AC3E}">
        <p14:creationId xmlns:p14="http://schemas.microsoft.com/office/powerpoint/2010/main" val="17402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大规模可扩展性评估</a:t>
            </a:r>
            <a:endParaRPr lang="en-US" altLang="zh-CN" dirty="0"/>
          </a:p>
          <a:p>
            <a:r>
              <a:rPr lang="zh-CN" altLang="en-US" dirty="0"/>
              <a:t>按顺序：供应商名称、固件样本数、其网络服务由多个二进制文件处理的固件样本数（百分比）、固件样本中的二进制文件数、边界二进制文件数、</a:t>
            </a:r>
            <a:r>
              <a:rPr lang="en-US" altLang="zh-CN" dirty="0"/>
              <a:t>BDG</a:t>
            </a:r>
            <a:r>
              <a:rPr lang="zh-CN" altLang="en-US" dirty="0"/>
              <a:t>中的二进制文件数、</a:t>
            </a:r>
            <a:r>
              <a:rPr lang="en-US" altLang="zh-CN" dirty="0"/>
              <a:t>BDG</a:t>
            </a:r>
            <a:r>
              <a:rPr lang="zh-CN" altLang="en-US" dirty="0"/>
              <a:t>中子图的基数、</a:t>
            </a:r>
            <a:r>
              <a:rPr lang="en-US" altLang="zh-CN" dirty="0"/>
              <a:t>BDG</a:t>
            </a:r>
            <a:r>
              <a:rPr lang="zh-CN" altLang="en-US" dirty="0"/>
              <a:t>中子图的最大深度、固件样本中的基本块数、，二进制文件中处理用户输入、执行时间和生成的警报的路径数。</a:t>
            </a:r>
            <a:endParaRPr lang="en-US" altLang="zh-CN" dirty="0"/>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一个固件样本包含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个二进制文件，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7.85*10</a:t>
            </a:r>
            <a:r>
              <a:rPr lang="en-US" altLang="zh-CN" sz="1800" kern="100" baseline="300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个基本块，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BDG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的二进制文件包含少于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1025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条路径（图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多个二进制文件（总计超过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个二进制文件）</a:t>
            </a:r>
            <a:r>
              <a:rPr lang="zh-CN" altLang="zh-CN" sz="1800" kern="100" dirty="0">
                <a:effectLst/>
                <a:latin typeface="等线" panose="02010600030101010101" pitchFamily="2" charset="-122"/>
                <a:ea typeface="MS Gothic" panose="020B0609070205080204" pitchFamily="49" charset="-128"/>
                <a:cs typeface="MS Gothic" panose="020B0609070205080204" pitchFamily="49" charset="-128"/>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个基本块），处理用户输入的那些块可以达到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10306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个数量级的路径。总的来说，我们的数据集由具有广泛复杂性的固件样本集合组成，因此适合研究我们工具的性能。</a:t>
            </a:r>
          </a:p>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40</a:t>
            </a:fld>
            <a:endParaRPr lang="zh-CN" altLang="en-US"/>
          </a:p>
        </p:txBody>
      </p:sp>
    </p:spTree>
    <p:extLst>
      <p:ext uri="{BB962C8B-B14F-4D97-AF65-F5344CB8AC3E}">
        <p14:creationId xmlns:p14="http://schemas.microsoft.com/office/powerpoint/2010/main" val="2197180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a</a:t>
            </a:r>
            <a:r>
              <a:rPr lang="zh-CN" altLang="en-US" dirty="0"/>
              <a:t>） 固件样本的</a:t>
            </a:r>
            <a:r>
              <a:rPr lang="en-US" altLang="zh-CN" dirty="0"/>
              <a:t>BDG</a:t>
            </a:r>
            <a:r>
              <a:rPr lang="zh-CN" altLang="en-US" dirty="0"/>
              <a:t>大小分布。（</a:t>
            </a:r>
            <a:r>
              <a:rPr lang="en-US" altLang="zh-CN" dirty="0"/>
              <a:t>b</a:t>
            </a:r>
            <a:r>
              <a:rPr lang="zh-CN" altLang="en-US" dirty="0"/>
              <a:t>） </a:t>
            </a:r>
            <a:r>
              <a:rPr lang="en-US" altLang="zh-CN" dirty="0"/>
              <a:t>BDG</a:t>
            </a:r>
            <a:r>
              <a:rPr lang="zh-CN" altLang="en-US" dirty="0"/>
              <a:t>中平均二进制中估计路径总数的分布（对数尺度）。出于图形原因，此图显示了我们</a:t>
            </a:r>
            <a:r>
              <a:rPr lang="en-US" altLang="zh-CN" dirty="0"/>
              <a:t>95%</a:t>
            </a:r>
            <a:r>
              <a:rPr lang="zh-CN" altLang="en-US" dirty="0"/>
              <a:t>的数据</a:t>
            </a:r>
            <a:endParaRPr lang="en-US" altLang="zh-CN" dirty="0"/>
          </a:p>
          <a:p>
            <a:endParaRPr lang="en-US" altLang="zh-CN" dirty="0"/>
          </a:p>
          <a:p>
            <a:r>
              <a:rPr lang="zh-CN" altLang="en-US" dirty="0"/>
              <a:t>调查了数据集的</a:t>
            </a:r>
            <a:r>
              <a:rPr lang="en-US" altLang="zh-CN" dirty="0"/>
              <a:t>BDG</a:t>
            </a:r>
            <a:r>
              <a:rPr lang="zh-CN" altLang="en-US" dirty="0"/>
              <a:t>，发现</a:t>
            </a:r>
            <a:r>
              <a:rPr lang="en-US" altLang="zh-CN" dirty="0"/>
              <a:t>38.7%</a:t>
            </a:r>
            <a:r>
              <a:rPr lang="zh-CN" altLang="en-US" dirty="0"/>
              <a:t>的固件样本通过使用多个二进制文件实现了网络相关服务。大多数</a:t>
            </a:r>
            <a:r>
              <a:rPr lang="en-US" altLang="zh-CN" dirty="0"/>
              <a:t>BDG</a:t>
            </a:r>
            <a:r>
              <a:rPr lang="zh-CN" altLang="en-US" dirty="0"/>
              <a:t>由</a:t>
            </a:r>
            <a:r>
              <a:rPr lang="en-US" altLang="zh-CN" dirty="0"/>
              <a:t>5</a:t>
            </a:r>
            <a:r>
              <a:rPr lang="zh-CN" altLang="en-US" dirty="0"/>
              <a:t>或</a:t>
            </a:r>
            <a:r>
              <a:rPr lang="en-US" altLang="zh-CN" dirty="0"/>
              <a:t>6</a:t>
            </a:r>
            <a:r>
              <a:rPr lang="zh-CN" altLang="en-US" dirty="0"/>
              <a:t>个二进制文件组成，尽管一些样本的</a:t>
            </a:r>
            <a:r>
              <a:rPr lang="en-US" altLang="zh-CN" dirty="0"/>
              <a:t>BDG</a:t>
            </a:r>
            <a:r>
              <a:rPr lang="zh-CN" altLang="en-US" dirty="0"/>
              <a:t>由</a:t>
            </a:r>
            <a:r>
              <a:rPr lang="en-US" altLang="zh-CN" dirty="0"/>
              <a:t>10</a:t>
            </a:r>
            <a:r>
              <a:rPr lang="zh-CN" altLang="en-US" dirty="0"/>
              <a:t>个以上的二进制文件组成，一个</a:t>
            </a:r>
            <a:r>
              <a:rPr lang="en-US" altLang="zh-CN" dirty="0"/>
              <a:t>BDG</a:t>
            </a:r>
            <a:r>
              <a:rPr lang="zh-CN" altLang="en-US" dirty="0"/>
              <a:t>包含</a:t>
            </a:r>
            <a:r>
              <a:rPr lang="en-US" altLang="zh-CN" dirty="0"/>
              <a:t>16</a:t>
            </a:r>
            <a:r>
              <a:rPr lang="zh-CN" altLang="en-US" dirty="0"/>
              <a:t>个二进制文件（图</a:t>
            </a:r>
            <a:r>
              <a:rPr lang="en-US" altLang="zh-CN" dirty="0"/>
              <a:t>3.a</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41</a:t>
            </a:fld>
            <a:endParaRPr lang="zh-CN" altLang="en-US"/>
          </a:p>
        </p:txBody>
      </p:sp>
    </p:spTree>
    <p:extLst>
      <p:ext uri="{BB962C8B-B14F-4D97-AF65-F5344CB8AC3E}">
        <p14:creationId xmlns:p14="http://schemas.microsoft.com/office/powerpoint/2010/main" val="1760587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t>
            </a:r>
            <a:r>
              <a:rPr lang="en-US" altLang="zh-CN" dirty="0"/>
              <a:t>KARONTE</a:t>
            </a:r>
            <a:r>
              <a:rPr lang="zh-CN" altLang="en-US" dirty="0"/>
              <a:t>每个步骤执行时间的平均值和标准差。分析时间包括</a:t>
            </a:r>
            <a:r>
              <a:rPr lang="en-US" altLang="zh-CN" dirty="0"/>
              <a:t>BFG</a:t>
            </a:r>
            <a:r>
              <a:rPr lang="zh-CN" altLang="en-US" dirty="0"/>
              <a:t>恢复和不安全交互检测。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描述了分析路径的数量如何影响总分析时间，大多数需要更长时间才能完全分析的样本都是我们探索了少量路径的样本。这些样本导致</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angr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需要很长时间才能生成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CFG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r>
              <a:rPr lang="zh-CN" altLang="en-US" dirty="0"/>
              <a:t>（</a:t>
            </a:r>
            <a:r>
              <a:rPr lang="en-US" altLang="zh-CN" dirty="0"/>
              <a:t>c</a:t>
            </a:r>
            <a:r>
              <a:rPr lang="zh-CN" altLang="en-US" dirty="0"/>
              <a:t>） 执行时间与固件样本中二进制文件数之间的依赖关系。（</a:t>
            </a:r>
            <a:r>
              <a:rPr lang="en-US" altLang="zh-CN" dirty="0"/>
              <a:t>d</a:t>
            </a:r>
            <a:r>
              <a:rPr lang="zh-CN" altLang="en-US" dirty="0"/>
              <a:t>） 执行时间与固件样本中基本块数之间的依赖关系。虚线表示线性回归。</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总的来说，就二进制文件的数量、基本块和路径而言，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KARONTE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可以很好地适应固件的复杂性。</a:t>
            </a:r>
          </a:p>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42</a:t>
            </a:fld>
            <a:endParaRPr lang="zh-CN" altLang="en-US"/>
          </a:p>
        </p:txBody>
      </p:sp>
    </p:spTree>
    <p:extLst>
      <p:ext uri="{BB962C8B-B14F-4D97-AF65-F5344CB8AC3E}">
        <p14:creationId xmlns:p14="http://schemas.microsoft.com/office/powerpoint/2010/main" val="1342215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4</a:t>
            </a:r>
            <a:r>
              <a:rPr lang="zh-CN" altLang="en-US" dirty="0"/>
              <a:t>描述了数据集中样本分析期间触发的超时数量的分布。事实上，当启用路径优先级时，在没有任何超时的情况下完全分析的固件样本数更高。在警报数量的比较中，不使用路径优先级策略时生成的警报数量减少</a:t>
            </a:r>
            <a:r>
              <a:rPr lang="en-US" altLang="zh-CN" dirty="0"/>
              <a:t>25%</a:t>
            </a:r>
            <a:r>
              <a:rPr lang="zh-CN" altLang="en-US" dirty="0"/>
              <a:t>，手动检查了所有的警报，发现确实假阳性。</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43</a:t>
            </a:fld>
            <a:endParaRPr lang="zh-CN" altLang="en-US"/>
          </a:p>
        </p:txBody>
      </p:sp>
    </p:spTree>
    <p:extLst>
      <p:ext uri="{BB962C8B-B14F-4D97-AF65-F5344CB8AC3E}">
        <p14:creationId xmlns:p14="http://schemas.microsoft.com/office/powerpoint/2010/main" val="2306573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44</a:t>
            </a:fld>
            <a:endParaRPr lang="zh-CN" altLang="en-US"/>
          </a:p>
        </p:txBody>
      </p:sp>
    </p:spTree>
    <p:extLst>
      <p:ext uri="{BB962C8B-B14F-4D97-AF65-F5344CB8AC3E}">
        <p14:creationId xmlns:p14="http://schemas.microsoft.com/office/powerpoint/2010/main" val="6910342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45</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46</a:t>
            </a:fld>
            <a:endParaRPr lang="zh-CN" altLang="en-US"/>
          </a:p>
        </p:txBody>
      </p:sp>
    </p:spTree>
    <p:extLst>
      <p:ext uri="{BB962C8B-B14F-4D97-AF65-F5344CB8AC3E}">
        <p14:creationId xmlns:p14="http://schemas.microsoft.com/office/powerpoint/2010/main" val="1505154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47</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48</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419076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403090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161946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8</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fif"/></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fif"/></Relationships>
</file>

<file path=ppt/slides/_rels/slide6.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fif"/></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f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499894"/>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KARONTE: Detecting Insecure</a:t>
            </a:r>
          </a:p>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Multi-binary Interactions in Embedded Firmware</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汇报人：张士超</a:t>
            </a:r>
          </a:p>
        </p:txBody>
      </p:sp>
      <p:sp>
        <p:nvSpPr>
          <p:cNvPr id="15" name="矩形 259"/>
          <p:cNvSpPr>
            <a:spLocks noChangeArrowheads="1"/>
          </p:cNvSpPr>
          <p:nvPr/>
        </p:nvSpPr>
        <p:spPr bwMode="auto">
          <a:xfrm>
            <a:off x="2045586" y="3850274"/>
            <a:ext cx="8335010" cy="30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1800" dirty="0">
                <a:solidFill>
                  <a:schemeClr val="bg1"/>
                </a:solidFill>
                <a:latin typeface="思源黑体" panose="020B0500000000000000" pitchFamily="34" charset="-122"/>
                <a:ea typeface="思源黑体" panose="020B0500000000000000" pitchFamily="34" charset="-122"/>
              </a:rPr>
              <a:t>2020 S&amp;P</a:t>
            </a: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7" dirty="0">
                <a:solidFill>
                  <a:srgbClr val="223762"/>
                </a:solidFill>
                <a:latin typeface="思源黑体" panose="020B0500000000000000" pitchFamily="34" charset="-122"/>
                <a:ea typeface="思源黑体" panose="020B0500000000000000" pitchFamily="34" charset="-122"/>
              </a:rPr>
              <a:t>2022/07/16</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en-US" altLang="zh-CN" dirty="0"/>
              <a:t>Contribution</a:t>
            </a:r>
            <a:endParaRPr lang="zh-CN" altLang="en-US" dirty="0"/>
          </a:p>
        </p:txBody>
      </p:sp>
      <p:sp>
        <p:nvSpPr>
          <p:cNvPr id="35" name="TextBox 9"/>
          <p:cNvSpPr txBox="1"/>
          <p:nvPr/>
        </p:nvSpPr>
        <p:spPr>
          <a:xfrm>
            <a:off x="1406898" y="1980595"/>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引入了静态分析技术的新组合来执行多二进制污点分析。设计了一种新技术来精确地应用和传播跨多个二进制文件的污点信息。</a:t>
            </a:r>
          </a:p>
        </p:txBody>
      </p:sp>
      <p:sp>
        <p:nvSpPr>
          <p:cNvPr id="38" name="TextBox 9"/>
          <p:cNvSpPr txBox="1"/>
          <p:nvPr/>
        </p:nvSpPr>
        <p:spPr>
          <a:xfrm>
            <a:off x="1362448" y="3123834"/>
            <a:ext cx="8547068" cy="1066318"/>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提出了 </a:t>
            </a:r>
            <a:r>
              <a:rPr lang="en-US" altLang="zh-CN" sz="1800" b="1" dirty="0">
                <a:solidFill>
                  <a:srgbClr val="313D51"/>
                </a:solidFill>
                <a:latin typeface="思源黑体" panose="020B0500000000000000" pitchFamily="34" charset="-122"/>
                <a:ea typeface="思源黑体" panose="020B0500000000000000" pitchFamily="34" charset="-122"/>
              </a:rPr>
              <a:t>KARONTE</a:t>
            </a:r>
            <a:r>
              <a:rPr lang="zh-CN" altLang="en-US" sz="1800" b="1" dirty="0">
                <a:solidFill>
                  <a:srgbClr val="313D51"/>
                </a:solidFill>
                <a:latin typeface="思源黑体" panose="020B0500000000000000" pitchFamily="34" charset="-122"/>
                <a:ea typeface="思源黑体" panose="020B0500000000000000" pitchFamily="34" charset="-122"/>
              </a:rPr>
              <a:t>，这是一种新颖的静态分析方法，用于识别二进制文件之间的不安全交互。 </a:t>
            </a:r>
            <a:r>
              <a:rPr lang="en-US" altLang="zh-CN" sz="1800" b="1" dirty="0">
                <a:solidFill>
                  <a:srgbClr val="313D51"/>
                </a:solidFill>
                <a:latin typeface="思源黑体" panose="020B0500000000000000" pitchFamily="34" charset="-122"/>
                <a:ea typeface="思源黑体" panose="020B0500000000000000" pitchFamily="34" charset="-122"/>
              </a:rPr>
              <a:t>KARONTE </a:t>
            </a:r>
            <a:r>
              <a:rPr lang="zh-CN" altLang="en-US" sz="1800" b="1" dirty="0">
                <a:solidFill>
                  <a:srgbClr val="313D51"/>
                </a:solidFill>
                <a:latin typeface="思源黑体" panose="020B0500000000000000" pitchFamily="34" charset="-122"/>
                <a:ea typeface="思源黑体" panose="020B0500000000000000" pitchFamily="34" charset="-122"/>
              </a:rPr>
              <a:t>从根本上减少了误报的数量，使现实世界的固件分析变得可行。</a:t>
            </a:r>
          </a:p>
        </p:txBody>
      </p:sp>
      <p:sp>
        <p:nvSpPr>
          <p:cNvPr id="41" name="TextBox 9"/>
          <p:cNvSpPr txBox="1"/>
          <p:nvPr/>
        </p:nvSpPr>
        <p:spPr>
          <a:xfrm>
            <a:off x="1362448" y="4267073"/>
            <a:ext cx="8547068" cy="1066318"/>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在 </a:t>
            </a:r>
            <a:r>
              <a:rPr lang="en-US" altLang="zh-CN" sz="1800" b="1" dirty="0">
                <a:solidFill>
                  <a:srgbClr val="313D51"/>
                </a:solidFill>
                <a:latin typeface="思源黑体" panose="020B0500000000000000" pitchFamily="34" charset="-122"/>
                <a:ea typeface="思源黑体" panose="020B0500000000000000" pitchFamily="34" charset="-122"/>
              </a:rPr>
              <a:t>53 </a:t>
            </a:r>
            <a:r>
              <a:rPr lang="zh-CN" altLang="en-US" sz="1800" b="1" dirty="0">
                <a:solidFill>
                  <a:srgbClr val="313D51"/>
                </a:solidFill>
                <a:latin typeface="思源黑体" panose="020B0500000000000000" pitchFamily="34" charset="-122"/>
                <a:ea typeface="思源黑体" panose="020B0500000000000000" pitchFamily="34" charset="-122"/>
              </a:rPr>
              <a:t>个真实世界的固件样本上实施和评估了我们的 </a:t>
            </a:r>
            <a:r>
              <a:rPr lang="en-US" altLang="zh-CN" sz="1800" b="1" dirty="0">
                <a:solidFill>
                  <a:srgbClr val="313D51"/>
                </a:solidFill>
                <a:latin typeface="思源黑体" panose="020B0500000000000000" pitchFamily="34" charset="-122"/>
                <a:ea typeface="思源黑体" panose="020B0500000000000000" pitchFamily="34" charset="-122"/>
              </a:rPr>
              <a:t>KARONTE </a:t>
            </a:r>
            <a:r>
              <a:rPr lang="zh-CN" altLang="en-US" sz="1800" b="1" dirty="0">
                <a:solidFill>
                  <a:srgbClr val="313D51"/>
                </a:solidFill>
                <a:latin typeface="思源黑体" panose="020B0500000000000000" pitchFamily="34" charset="-122"/>
                <a:ea typeface="思源黑体" panose="020B0500000000000000" pitchFamily="34" charset="-122"/>
              </a:rPr>
              <a:t>原型，表明我们的工具可以成功地跨多个二进制文件传播污点信息，从而发现 </a:t>
            </a:r>
            <a:r>
              <a:rPr lang="en-US" altLang="zh-CN" sz="1800" b="1" dirty="0">
                <a:solidFill>
                  <a:srgbClr val="313D51"/>
                </a:solidFill>
                <a:latin typeface="思源黑体" panose="020B0500000000000000" pitchFamily="34" charset="-122"/>
                <a:ea typeface="思源黑体" panose="020B0500000000000000" pitchFamily="34" charset="-122"/>
              </a:rPr>
              <a:t>46 </a:t>
            </a:r>
            <a:r>
              <a:rPr lang="zh-CN" altLang="en-US" sz="1800" b="1" dirty="0">
                <a:solidFill>
                  <a:srgbClr val="313D51"/>
                </a:solidFill>
                <a:latin typeface="思源黑体" panose="020B0500000000000000" pitchFamily="34" charset="-122"/>
                <a:ea typeface="思源黑体" panose="020B0500000000000000" pitchFamily="34" charset="-122"/>
              </a:rPr>
              <a:t>个</a:t>
            </a:r>
            <a:r>
              <a:rPr lang="en-US" altLang="zh-CN" sz="1800" b="1" dirty="0">
                <a:solidFill>
                  <a:srgbClr val="313D51"/>
                </a:solidFill>
                <a:latin typeface="思源黑体" panose="020B0500000000000000" pitchFamily="34" charset="-122"/>
                <a:ea typeface="思源黑体" panose="020B0500000000000000" pitchFamily="34" charset="-122"/>
              </a:rPr>
              <a:t>0-day</a:t>
            </a:r>
            <a:r>
              <a:rPr lang="zh-CN" altLang="en-US" sz="1800" b="1" dirty="0">
                <a:solidFill>
                  <a:srgbClr val="313D51"/>
                </a:solidFill>
                <a:latin typeface="思源黑体" panose="020B0500000000000000" pitchFamily="34" charset="-122"/>
                <a:ea typeface="思源黑体" panose="020B0500000000000000" pitchFamily="34" charset="-122"/>
              </a:rPr>
              <a:t>，并且产生的误报很少。</a:t>
            </a:r>
          </a:p>
        </p:txBody>
      </p:sp>
    </p:spTree>
    <p:extLst>
      <p:ext uri="{BB962C8B-B14F-4D97-AF65-F5344CB8AC3E}">
        <p14:creationId xmlns:p14="http://schemas.microsoft.com/office/powerpoint/2010/main" val="1696011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xEl>
                                              <p:pRg st="0" end="0"/>
                                            </p:txEl>
                                          </p:spTgt>
                                        </p:tgtEl>
                                        <p:attrNameLst>
                                          <p:attrName>style.visibility</p:attrName>
                                        </p:attrNameLst>
                                      </p:cBhvr>
                                      <p:to>
                                        <p:strVal val="visible"/>
                                      </p:to>
                                    </p:set>
                                    <p:animEffect transition="in" filter="fade">
                                      <p:cBhvr>
                                        <p:cTn id="14" dur="1000"/>
                                        <p:tgtEl>
                                          <p:spTgt spid="38">
                                            <p:txEl>
                                              <p:pRg st="0" end="0"/>
                                            </p:txEl>
                                          </p:spTgt>
                                        </p:tgtEl>
                                      </p:cBhvr>
                                    </p:animEffect>
                                    <p:anim calcmode="lin" valueType="num">
                                      <p:cBhvr>
                                        <p:cTn id="15"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
                                            <p:txEl>
                                              <p:pRg st="0" end="0"/>
                                            </p:txEl>
                                          </p:spTgt>
                                        </p:tgtEl>
                                        <p:attrNameLst>
                                          <p:attrName>style.visibility</p:attrName>
                                        </p:attrNameLst>
                                      </p:cBhvr>
                                      <p:to>
                                        <p:strVal val="visible"/>
                                      </p:to>
                                    </p:set>
                                    <p:animEffect transition="in" filter="fade">
                                      <p:cBhvr>
                                        <p:cTn id="21" dur="1000"/>
                                        <p:tgtEl>
                                          <p:spTgt spid="41">
                                            <p:txEl>
                                              <p:pRg st="0" end="0"/>
                                            </p:txEl>
                                          </p:spTgt>
                                        </p:tgtEl>
                                      </p:cBhvr>
                                    </p:animEffect>
                                    <p:anim calcmode="lin" valueType="num">
                                      <p:cBhvr>
                                        <p:cTn id="2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Challenge</a:t>
            </a:r>
            <a:endParaRPr lang="zh-CN" altLang="en-US" dirty="0"/>
          </a:p>
        </p:txBody>
      </p:sp>
      <p:grpSp>
        <p:nvGrpSpPr>
          <p:cNvPr id="21" name="组合 20"/>
          <p:cNvGrpSpPr/>
          <p:nvPr/>
        </p:nvGrpSpPr>
        <p:grpSpPr>
          <a:xfrm>
            <a:off x="1750646" y="2447992"/>
            <a:ext cx="7896366" cy="2216174"/>
            <a:chOff x="774170" y="1664902"/>
            <a:chExt cx="9940608" cy="2789906"/>
          </a:xfrm>
        </p:grpSpPr>
        <p:sp>
          <p:nvSpPr>
            <p:cNvPr id="22" name="Freeform 6"/>
            <p:cNvSpPr/>
            <p:nvPr/>
          </p:nvSpPr>
          <p:spPr bwMode="auto">
            <a:xfrm>
              <a:off x="774170" y="2667283"/>
              <a:ext cx="2429405"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47" name="TextBox 17"/>
            <p:cNvSpPr txBox="1"/>
            <p:nvPr/>
          </p:nvSpPr>
          <p:spPr>
            <a:xfrm>
              <a:off x="3906923" y="1664902"/>
              <a:ext cx="6807854" cy="375752"/>
            </a:xfrm>
            <a:prstGeom prst="rect">
              <a:avLst/>
            </a:prstGeom>
            <a:noFill/>
          </p:spPr>
          <p:txBody>
            <a:bodyPr wrap="square" rtlCol="0">
              <a:spAutoFit/>
            </a:bodyPr>
            <a:lstStyle/>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31" name="组合 30"/>
            <p:cNvGrpSpPr/>
            <p:nvPr/>
          </p:nvGrpSpPr>
          <p:grpSpPr>
            <a:xfrm>
              <a:off x="3751262" y="3243176"/>
              <a:ext cx="6963516" cy="574214"/>
              <a:chOff x="3751262" y="3243176"/>
              <a:chExt cx="6963516" cy="574214"/>
            </a:xfrm>
          </p:grpSpPr>
          <p:sp>
            <p:nvSpPr>
              <p:cNvPr id="38" name="Rectangle 11"/>
              <p:cNvSpPr>
                <a:spLocks noChangeArrowheads="1"/>
              </p:cNvSpPr>
              <p:nvPr/>
            </p:nvSpPr>
            <p:spPr bwMode="auto">
              <a:xfrm>
                <a:off x="3751262" y="3243176"/>
                <a:ext cx="6650847" cy="574214"/>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3" name="TextBox 19"/>
              <p:cNvSpPr txBox="1"/>
              <p:nvPr/>
            </p:nvSpPr>
            <p:spPr>
              <a:xfrm>
                <a:off x="3874966" y="3376345"/>
                <a:ext cx="6839812" cy="375752"/>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精确检测固件样本不同组件之间的这些不安全的多二进制交互</a:t>
                </a:r>
              </a:p>
            </p:txBody>
          </p:sp>
        </p:grpSp>
        <p:sp>
          <p:nvSpPr>
            <p:cNvPr id="33" name="TextBox 22"/>
            <p:cNvSpPr txBox="1"/>
            <p:nvPr/>
          </p:nvSpPr>
          <p:spPr>
            <a:xfrm>
              <a:off x="865554" y="3254461"/>
              <a:ext cx="2212729"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Challenge</a:t>
              </a: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87123" y="2797494"/>
            <a:ext cx="4238307" cy="1446550"/>
          </a:xfrm>
          <a:prstGeom prst="rect">
            <a:avLst/>
          </a:prstGeom>
          <a:noFill/>
        </p:spPr>
        <p:txBody>
          <a:bodyPr wrap="square" rtlCol="0">
            <a:spAutoFit/>
            <a:scene3d>
              <a:camera prst="orthographicFront"/>
              <a:lightRig rig="threePt" dir="t"/>
            </a:scene3d>
            <a:sp3d contourW="12700"/>
          </a:bodyPr>
          <a:lstStyle/>
          <a:p>
            <a:r>
              <a:rPr lang="en-US" altLang="zh-CN" sz="4400" b="1" dirty="0" err="1">
                <a:solidFill>
                  <a:schemeClr val="bg1"/>
                </a:solidFill>
                <a:latin typeface="思源黑体" panose="020B0500000000000000" pitchFamily="34" charset="-122"/>
                <a:ea typeface="思源黑体" panose="020B0500000000000000" pitchFamily="34" charset="-122"/>
              </a:rPr>
              <a:t>Backround</a:t>
            </a:r>
            <a:endParaRPr lang="en-US" altLang="zh-CN" sz="4400" b="1" dirty="0">
              <a:solidFill>
                <a:schemeClr val="bg1"/>
              </a:solidFill>
              <a:latin typeface="思源黑体" panose="020B0500000000000000" pitchFamily="34" charset="-122"/>
              <a:ea typeface="思源黑体" panose="020B0500000000000000" pitchFamily="34" charset="-122"/>
            </a:endParaRPr>
          </a:p>
          <a:p>
            <a:r>
              <a:rPr lang="en-US" altLang="zh-CN" sz="4400" b="1" dirty="0">
                <a:solidFill>
                  <a:schemeClr val="bg1"/>
                </a:solidFill>
                <a:latin typeface="思源黑体" panose="020B0500000000000000" pitchFamily="34" charset="-122"/>
                <a:ea typeface="思源黑体" panose="020B0500000000000000" pitchFamily="34" charset="-122"/>
              </a:rPr>
              <a:t>Approach</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6041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06897" y="752801"/>
            <a:ext cx="6091183" cy="456129"/>
          </a:xfrm>
        </p:spPr>
        <p:txBody>
          <a:bodyPr/>
          <a:lstStyle/>
          <a:p>
            <a:pPr>
              <a:lnSpc>
                <a:spcPct val="120000"/>
              </a:lnSpc>
            </a:pPr>
            <a:r>
              <a:rPr lang="en-US" altLang="zh-CN" dirty="0"/>
              <a:t>IPC(Inter-Process Communication)</a:t>
            </a:r>
            <a:endParaRPr lang="zh-CN" altLang="en-US" dirty="0"/>
          </a:p>
        </p:txBody>
      </p:sp>
      <p:sp>
        <p:nvSpPr>
          <p:cNvPr id="6" name="文本框 5">
            <a:extLst>
              <a:ext uri="{FF2B5EF4-FFF2-40B4-BE49-F238E27FC236}">
                <a16:creationId xmlns:a16="http://schemas.microsoft.com/office/drawing/2014/main" id="{A6613A3D-BF3D-FE69-48CC-3D2DB858D5F0}"/>
              </a:ext>
            </a:extLst>
          </p:cNvPr>
          <p:cNvSpPr txBox="1"/>
          <p:nvPr/>
        </p:nvSpPr>
        <p:spPr>
          <a:xfrm>
            <a:off x="1406897" y="1718493"/>
            <a:ext cx="10127606" cy="646331"/>
          </a:xfrm>
          <a:prstGeom prst="rect">
            <a:avLst/>
          </a:prstGeom>
          <a:noFill/>
        </p:spPr>
        <p:txBody>
          <a:bodyPr wrap="square">
            <a:spAutoFit/>
          </a:bodyPr>
          <a:lstStyle/>
          <a:p>
            <a:r>
              <a:rPr lang="en-US" altLang="zh-CN" dirty="0"/>
              <a:t>IPC</a:t>
            </a:r>
            <a:r>
              <a:rPr lang="zh-CN" altLang="en-US" dirty="0"/>
              <a:t>的实例通过唯一</a:t>
            </a:r>
            <a:r>
              <a:rPr lang="en-US" altLang="zh-CN" dirty="0"/>
              <a:t>key</a:t>
            </a:r>
            <a:r>
              <a:rPr lang="zh-CN" altLang="en-US" dirty="0"/>
              <a:t>（称之为</a:t>
            </a:r>
            <a:r>
              <a:rPr lang="en-US" altLang="zh-CN" dirty="0"/>
              <a:t>data key</a:t>
            </a:r>
            <a:r>
              <a:rPr lang="zh-CN" altLang="en-US" dirty="0"/>
              <a:t>）进行识别，该密钥由通信中涉及的每个进程都知道。与常见</a:t>
            </a:r>
            <a:r>
              <a:rPr lang="en-US" altLang="zh-CN" dirty="0"/>
              <a:t>IPC</a:t>
            </a:r>
            <a:r>
              <a:rPr lang="zh-CN" altLang="en-US" dirty="0"/>
              <a:t>范例相关的</a:t>
            </a:r>
            <a:r>
              <a:rPr lang="en-US" altLang="zh-CN" dirty="0"/>
              <a:t>data</a:t>
            </a:r>
            <a:r>
              <a:rPr lang="zh-CN" altLang="en-US" dirty="0"/>
              <a:t> </a:t>
            </a:r>
            <a:r>
              <a:rPr lang="en-US" altLang="zh-CN" dirty="0"/>
              <a:t>key</a:t>
            </a:r>
            <a:r>
              <a:rPr lang="zh-CN" altLang="en-US" dirty="0"/>
              <a:t>可用于静态跟踪攻击者控制的信息在二进制文件之间的流动。</a:t>
            </a:r>
          </a:p>
        </p:txBody>
      </p:sp>
      <p:sp>
        <p:nvSpPr>
          <p:cNvPr id="9" name="文本框 8">
            <a:extLst>
              <a:ext uri="{FF2B5EF4-FFF2-40B4-BE49-F238E27FC236}">
                <a16:creationId xmlns:a16="http://schemas.microsoft.com/office/drawing/2014/main" id="{32F2CB26-1FC1-F685-2B7E-3830631F7CC2}"/>
              </a:ext>
            </a:extLst>
          </p:cNvPr>
          <p:cNvSpPr txBox="1"/>
          <p:nvPr/>
        </p:nvSpPr>
        <p:spPr>
          <a:xfrm>
            <a:off x="986589" y="2689721"/>
            <a:ext cx="10538743" cy="3970318"/>
          </a:xfrm>
          <a:prstGeom prst="rect">
            <a:avLst/>
          </a:prstGeom>
          <a:noFill/>
        </p:spPr>
        <p:txBody>
          <a:bodyPr wrap="square">
            <a:spAutoFit/>
          </a:bodyPr>
          <a:lstStyle/>
          <a:p>
            <a:r>
              <a:rPr lang="zh-CN" altLang="en-US" dirty="0"/>
              <a:t>固件中使用的最常见的 </a:t>
            </a:r>
            <a:r>
              <a:rPr lang="en-US" altLang="zh-CN" dirty="0"/>
              <a:t>IPC </a:t>
            </a:r>
            <a:r>
              <a:rPr lang="zh-CN" altLang="en-US" dirty="0"/>
              <a:t>范式：</a:t>
            </a:r>
            <a:endParaRPr lang="en-US" altLang="zh-CN" dirty="0"/>
          </a:p>
          <a:p>
            <a:endParaRPr lang="en-US" altLang="zh-CN" dirty="0"/>
          </a:p>
          <a:p>
            <a:pPr marL="285750" indent="-285750">
              <a:buFont typeface="Wingdings" panose="05000000000000000000" pitchFamily="2" charset="2"/>
              <a:buChar char="Ø"/>
            </a:pPr>
            <a:r>
              <a:rPr lang="zh-CN" altLang="en-US" dirty="0"/>
              <a:t>文件：一些进程通过共享一个文件来进行通信。</a:t>
            </a:r>
            <a:r>
              <a:rPr lang="en-US" altLang="zh-CN" dirty="0"/>
              <a:t>Data key</a:t>
            </a:r>
            <a:r>
              <a:rPr lang="zh-CN" altLang="en-US" dirty="0"/>
              <a:t>是文件本身的名称。</a:t>
            </a:r>
          </a:p>
          <a:p>
            <a:pPr marL="285750" indent="-285750">
              <a:buFont typeface="Wingdings" panose="05000000000000000000" pitchFamily="2" charset="2"/>
              <a:buChar char="Ø"/>
            </a:pPr>
            <a:r>
              <a:rPr lang="zh-CN" altLang="en-US" dirty="0"/>
              <a:t>共享内存：</a:t>
            </a:r>
            <a:r>
              <a:rPr lang="en-US" altLang="zh-CN" dirty="0" err="1"/>
              <a:t>linux</a:t>
            </a:r>
            <a:r>
              <a:rPr lang="en-US" altLang="zh-CN" dirty="0"/>
              <a:t> </a:t>
            </a:r>
            <a:r>
              <a:rPr lang="zh-CN" altLang="en-US" dirty="0"/>
              <a:t>支持共享内存，提供了一组接口来允许两个进程通过同一个物理内存进行共享数据。</a:t>
            </a:r>
          </a:p>
          <a:p>
            <a:pPr marL="285750" indent="-285750">
              <a:buFont typeface="Wingdings" panose="05000000000000000000" pitchFamily="2" charset="2"/>
              <a:buChar char="Ø"/>
            </a:pPr>
            <a:r>
              <a:rPr lang="zh-CN" altLang="en-US" dirty="0"/>
              <a:t>环境变量：通过环境变量共享数据从而实现通信</a:t>
            </a:r>
          </a:p>
          <a:p>
            <a:pPr marL="285750" indent="-285750">
              <a:buFont typeface="Wingdings" panose="05000000000000000000" pitchFamily="2" charset="2"/>
              <a:buChar char="Ø"/>
            </a:pPr>
            <a:r>
              <a:rPr lang="zh-CN" altLang="en-US" dirty="0"/>
              <a:t>套接字：通过 </a:t>
            </a:r>
            <a:r>
              <a:rPr lang="en-US" altLang="zh-CN" dirty="0"/>
              <a:t>socket </a:t>
            </a:r>
            <a:r>
              <a:rPr lang="zh-CN" altLang="en-US" dirty="0"/>
              <a:t>实现进程间传输数据。套接字的端点（例如，</a:t>
            </a:r>
            <a:r>
              <a:rPr lang="en-US" altLang="zh-CN" dirty="0"/>
              <a:t>IP </a:t>
            </a:r>
            <a:r>
              <a:rPr lang="zh-CN" altLang="en-US" dirty="0"/>
              <a:t>地址和端口，或 </a:t>
            </a:r>
            <a:r>
              <a:rPr lang="en-US" altLang="zh-CN" dirty="0"/>
              <a:t>Unix </a:t>
            </a:r>
            <a:r>
              <a:rPr lang="zh-CN" altLang="en-US" dirty="0"/>
              <a:t>域套接字的文件路径）代表</a:t>
            </a:r>
            <a:r>
              <a:rPr lang="en-US" altLang="zh-CN" dirty="0"/>
              <a:t>data key</a:t>
            </a:r>
            <a:r>
              <a:rPr lang="zh-CN" altLang="en-US" dirty="0"/>
              <a:t>。</a:t>
            </a:r>
          </a:p>
          <a:p>
            <a:pPr marL="285750" indent="-285750">
              <a:buFont typeface="Wingdings" panose="05000000000000000000" pitchFamily="2" charset="2"/>
              <a:buChar char="Ø"/>
            </a:pPr>
            <a:r>
              <a:rPr lang="zh-CN" altLang="en-US" dirty="0"/>
              <a:t>命令行参数：一个进程可以产生另一个进程并通过命令行参数传递数据。</a:t>
            </a:r>
            <a:r>
              <a:rPr lang="en-US" altLang="zh-CN" dirty="0"/>
              <a:t>Data key</a:t>
            </a:r>
            <a:r>
              <a:rPr lang="zh-CN" altLang="en-US" dirty="0"/>
              <a:t>是被调用程序的名称</a:t>
            </a: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563809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en-US" altLang="zh-CN" dirty="0"/>
              <a:t>Approaches</a:t>
            </a:r>
            <a:endParaRPr lang="zh-CN" altLang="en-US" dirty="0"/>
          </a:p>
        </p:txBody>
      </p:sp>
      <p:pic>
        <p:nvPicPr>
          <p:cNvPr id="3" name="图片 2">
            <a:extLst>
              <a:ext uri="{FF2B5EF4-FFF2-40B4-BE49-F238E27FC236}">
                <a16:creationId xmlns:a16="http://schemas.microsoft.com/office/drawing/2014/main" id="{D91572AA-E7D1-38FB-9613-60C0796BFBA4}"/>
              </a:ext>
            </a:extLst>
          </p:cNvPr>
          <p:cNvPicPr>
            <a:picLocks noChangeAspect="1"/>
          </p:cNvPicPr>
          <p:nvPr/>
        </p:nvPicPr>
        <p:blipFill>
          <a:blip r:embed="rId3"/>
          <a:stretch>
            <a:fillRect/>
          </a:stretch>
        </p:blipFill>
        <p:spPr>
          <a:xfrm>
            <a:off x="3221680" y="549269"/>
            <a:ext cx="5592175" cy="4335961"/>
          </a:xfrm>
          <a:prstGeom prst="rect">
            <a:avLst/>
          </a:prstGeom>
        </p:spPr>
      </p:pic>
      <p:sp>
        <p:nvSpPr>
          <p:cNvPr id="9" name="文本框 8">
            <a:extLst>
              <a:ext uri="{FF2B5EF4-FFF2-40B4-BE49-F238E27FC236}">
                <a16:creationId xmlns:a16="http://schemas.microsoft.com/office/drawing/2014/main" id="{2FBAAFB3-B9A5-32CF-F092-C26B815AF98F}"/>
              </a:ext>
            </a:extLst>
          </p:cNvPr>
          <p:cNvSpPr txBox="1"/>
          <p:nvPr/>
        </p:nvSpPr>
        <p:spPr>
          <a:xfrm>
            <a:off x="1406898" y="5181869"/>
            <a:ext cx="9294223" cy="923330"/>
          </a:xfrm>
          <a:prstGeom prst="rect">
            <a:avLst/>
          </a:prstGeom>
          <a:noFill/>
        </p:spPr>
        <p:txBody>
          <a:bodyPr wrap="square">
            <a:spAutoFit/>
          </a:bodyPr>
          <a:lstStyle/>
          <a:p>
            <a:r>
              <a:rPr lang="en-US" altLang="zh-CN" dirty="0"/>
              <a:t>Border Binaries Discovery</a:t>
            </a:r>
            <a:r>
              <a:rPr lang="zh-CN" altLang="en-US" dirty="0"/>
              <a:t>：将解压得到的 </a:t>
            </a:r>
            <a:r>
              <a:rPr lang="en-US" altLang="zh-CN" dirty="0"/>
              <a:t>binary </a:t>
            </a:r>
            <a:r>
              <a:rPr lang="zh-CN" altLang="en-US" dirty="0"/>
              <a:t>进行分析，选择出边界二进制文件集 </a:t>
            </a:r>
            <a:r>
              <a:rPr lang="en-US" altLang="zh-CN" dirty="0"/>
              <a:t>( border binaries )</a:t>
            </a:r>
            <a:r>
              <a:rPr lang="zh-CN" altLang="en-US" dirty="0"/>
              <a:t>。边界二进制文件是指直接从外界接受用户输入的二进制文件，其被抽象为攻击者控制的数据的引入点。</a:t>
            </a:r>
            <a:r>
              <a:rPr lang="en-US" altLang="zh-CN" dirty="0"/>
              <a:t>(</a:t>
            </a:r>
            <a:r>
              <a:rPr lang="zh-CN" altLang="en-US" dirty="0"/>
              <a:t>指出程序中哪引用了攻击者控制的数据</a:t>
            </a:r>
            <a:r>
              <a:rPr lang="en-US" altLang="zh-CN" dirty="0"/>
              <a:t>)</a:t>
            </a:r>
            <a:endParaRPr lang="zh-CN" altLang="en-US" dirty="0"/>
          </a:p>
        </p:txBody>
      </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en-US" altLang="zh-CN" dirty="0"/>
              <a:t>Approaches</a:t>
            </a:r>
            <a:endParaRPr lang="zh-CN" altLang="en-US" dirty="0"/>
          </a:p>
        </p:txBody>
      </p:sp>
      <p:pic>
        <p:nvPicPr>
          <p:cNvPr id="3" name="图片 2">
            <a:extLst>
              <a:ext uri="{FF2B5EF4-FFF2-40B4-BE49-F238E27FC236}">
                <a16:creationId xmlns:a16="http://schemas.microsoft.com/office/drawing/2014/main" id="{D91572AA-E7D1-38FB-9613-60C0796BFBA4}"/>
              </a:ext>
            </a:extLst>
          </p:cNvPr>
          <p:cNvPicPr>
            <a:picLocks noChangeAspect="1"/>
          </p:cNvPicPr>
          <p:nvPr/>
        </p:nvPicPr>
        <p:blipFill>
          <a:blip r:embed="rId3"/>
          <a:stretch>
            <a:fillRect/>
          </a:stretch>
        </p:blipFill>
        <p:spPr>
          <a:xfrm>
            <a:off x="3221680" y="549269"/>
            <a:ext cx="5592175" cy="4335961"/>
          </a:xfrm>
          <a:prstGeom prst="rect">
            <a:avLst/>
          </a:prstGeom>
        </p:spPr>
      </p:pic>
      <p:sp>
        <p:nvSpPr>
          <p:cNvPr id="9" name="文本框 8">
            <a:extLst>
              <a:ext uri="{FF2B5EF4-FFF2-40B4-BE49-F238E27FC236}">
                <a16:creationId xmlns:a16="http://schemas.microsoft.com/office/drawing/2014/main" id="{2FBAAFB3-B9A5-32CF-F092-C26B815AF98F}"/>
              </a:ext>
            </a:extLst>
          </p:cNvPr>
          <p:cNvSpPr txBox="1"/>
          <p:nvPr/>
        </p:nvSpPr>
        <p:spPr>
          <a:xfrm>
            <a:off x="1406898" y="5181869"/>
            <a:ext cx="9294223" cy="923330"/>
          </a:xfrm>
          <a:prstGeom prst="rect">
            <a:avLst/>
          </a:prstGeom>
          <a:noFill/>
        </p:spPr>
        <p:txBody>
          <a:bodyPr wrap="square">
            <a:spAutoFit/>
          </a:bodyPr>
          <a:lstStyle/>
          <a:p>
            <a:r>
              <a:rPr lang="en-US" altLang="zh-CN" dirty="0"/>
              <a:t>Binary Dependency Graph (BDG) Recovery</a:t>
            </a:r>
            <a:r>
              <a:rPr lang="zh-CN" altLang="en-US" dirty="0"/>
              <a:t>：根据之前得到的边界二进制文件集合，对处理被攻击者控制的数据的二进制文件之间的通信进行分析，得到一个有向图 </a:t>
            </a:r>
            <a:r>
              <a:rPr lang="en-US" altLang="zh-CN" dirty="0"/>
              <a:t>BDG</a:t>
            </a:r>
            <a:r>
              <a:rPr lang="zh-CN" altLang="en-US" dirty="0"/>
              <a:t>。在该有向图 </a:t>
            </a:r>
            <a:r>
              <a:rPr lang="en-US" altLang="zh-CN" dirty="0"/>
              <a:t>BDG </a:t>
            </a:r>
            <a:r>
              <a:rPr lang="zh-CN" altLang="en-US" dirty="0"/>
              <a:t>中包含了在固件中各二进制文件之间传递的数据流信息。</a:t>
            </a:r>
          </a:p>
        </p:txBody>
      </p:sp>
    </p:spTree>
    <p:extLst>
      <p:ext uri="{BB962C8B-B14F-4D97-AF65-F5344CB8AC3E}">
        <p14:creationId xmlns:p14="http://schemas.microsoft.com/office/powerpoint/2010/main" val="119718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en-US" altLang="zh-CN" dirty="0"/>
              <a:t>Approaches</a:t>
            </a:r>
            <a:endParaRPr lang="zh-CN" altLang="en-US" dirty="0"/>
          </a:p>
        </p:txBody>
      </p:sp>
      <p:pic>
        <p:nvPicPr>
          <p:cNvPr id="3" name="图片 2">
            <a:extLst>
              <a:ext uri="{FF2B5EF4-FFF2-40B4-BE49-F238E27FC236}">
                <a16:creationId xmlns:a16="http://schemas.microsoft.com/office/drawing/2014/main" id="{D91572AA-E7D1-38FB-9613-60C0796BFBA4}"/>
              </a:ext>
            </a:extLst>
          </p:cNvPr>
          <p:cNvPicPr>
            <a:picLocks noChangeAspect="1"/>
          </p:cNvPicPr>
          <p:nvPr/>
        </p:nvPicPr>
        <p:blipFill>
          <a:blip r:embed="rId3"/>
          <a:stretch>
            <a:fillRect/>
          </a:stretch>
        </p:blipFill>
        <p:spPr>
          <a:xfrm>
            <a:off x="3221680" y="549269"/>
            <a:ext cx="5592175" cy="4335961"/>
          </a:xfrm>
          <a:prstGeom prst="rect">
            <a:avLst/>
          </a:prstGeom>
        </p:spPr>
      </p:pic>
      <p:sp>
        <p:nvSpPr>
          <p:cNvPr id="9" name="文本框 8">
            <a:extLst>
              <a:ext uri="{FF2B5EF4-FFF2-40B4-BE49-F238E27FC236}">
                <a16:creationId xmlns:a16="http://schemas.microsoft.com/office/drawing/2014/main" id="{2FBAAFB3-B9A5-32CF-F092-C26B815AF98F}"/>
              </a:ext>
            </a:extLst>
          </p:cNvPr>
          <p:cNvSpPr txBox="1"/>
          <p:nvPr/>
        </p:nvSpPr>
        <p:spPr>
          <a:xfrm>
            <a:off x="1406898" y="5181869"/>
            <a:ext cx="9294223" cy="923330"/>
          </a:xfrm>
          <a:prstGeom prst="rect">
            <a:avLst/>
          </a:prstGeom>
          <a:noFill/>
        </p:spPr>
        <p:txBody>
          <a:bodyPr wrap="square">
            <a:spAutoFit/>
          </a:bodyPr>
          <a:lstStyle/>
          <a:p>
            <a:r>
              <a:rPr lang="en-US" altLang="zh-CN" dirty="0"/>
              <a:t>Multi-binary Data-flow Analysis</a:t>
            </a:r>
            <a:r>
              <a:rPr lang="zh-CN" altLang="en-US" dirty="0"/>
              <a:t>：给定</a:t>
            </a:r>
            <a:r>
              <a:rPr lang="en-US" altLang="zh-CN" dirty="0"/>
              <a:t>BDG</a:t>
            </a:r>
            <a:r>
              <a:rPr lang="zh-CN" altLang="en-US" dirty="0"/>
              <a:t>中的二进制</a:t>
            </a:r>
            <a:r>
              <a:rPr lang="en-US" altLang="zh-CN" dirty="0"/>
              <a:t>b</a:t>
            </a:r>
            <a:r>
              <a:rPr lang="zh-CN" altLang="en-US" dirty="0"/>
              <a:t>，我们利用静态污染引擎，跟踪数据如何通过二进制传播，并收集应用于此类数据的约束。</a:t>
            </a:r>
            <a:r>
              <a:rPr lang="en-US" altLang="zh-CN" dirty="0"/>
              <a:t>propagate the data with its constraints to the other binaries in the BDG that have inbound edges from b</a:t>
            </a:r>
            <a:endParaRPr lang="zh-CN" altLang="en-US" dirty="0"/>
          </a:p>
        </p:txBody>
      </p:sp>
    </p:spTree>
    <p:extLst>
      <p:ext uri="{BB962C8B-B14F-4D97-AF65-F5344CB8AC3E}">
        <p14:creationId xmlns:p14="http://schemas.microsoft.com/office/powerpoint/2010/main" val="1857983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en-US" altLang="zh-CN" dirty="0"/>
              <a:t>Approaches</a:t>
            </a:r>
            <a:endParaRPr lang="zh-CN" altLang="en-US" dirty="0"/>
          </a:p>
        </p:txBody>
      </p:sp>
      <p:pic>
        <p:nvPicPr>
          <p:cNvPr id="3" name="图片 2">
            <a:extLst>
              <a:ext uri="{FF2B5EF4-FFF2-40B4-BE49-F238E27FC236}">
                <a16:creationId xmlns:a16="http://schemas.microsoft.com/office/drawing/2014/main" id="{D91572AA-E7D1-38FB-9613-60C0796BFBA4}"/>
              </a:ext>
            </a:extLst>
          </p:cNvPr>
          <p:cNvPicPr>
            <a:picLocks noChangeAspect="1"/>
          </p:cNvPicPr>
          <p:nvPr/>
        </p:nvPicPr>
        <p:blipFill>
          <a:blip r:embed="rId3"/>
          <a:stretch>
            <a:fillRect/>
          </a:stretch>
        </p:blipFill>
        <p:spPr>
          <a:xfrm>
            <a:off x="3221680" y="549269"/>
            <a:ext cx="5592175" cy="4335961"/>
          </a:xfrm>
          <a:prstGeom prst="rect">
            <a:avLst/>
          </a:prstGeom>
        </p:spPr>
      </p:pic>
      <p:sp>
        <p:nvSpPr>
          <p:cNvPr id="9" name="文本框 8">
            <a:extLst>
              <a:ext uri="{FF2B5EF4-FFF2-40B4-BE49-F238E27FC236}">
                <a16:creationId xmlns:a16="http://schemas.microsoft.com/office/drawing/2014/main" id="{2FBAAFB3-B9A5-32CF-F092-C26B815AF98F}"/>
              </a:ext>
            </a:extLst>
          </p:cNvPr>
          <p:cNvSpPr txBox="1"/>
          <p:nvPr/>
        </p:nvSpPr>
        <p:spPr>
          <a:xfrm>
            <a:off x="1406898" y="5181869"/>
            <a:ext cx="9294223" cy="646331"/>
          </a:xfrm>
          <a:prstGeom prst="rect">
            <a:avLst/>
          </a:prstGeom>
          <a:noFill/>
        </p:spPr>
        <p:txBody>
          <a:bodyPr wrap="square">
            <a:spAutoFit/>
          </a:bodyPr>
          <a:lstStyle/>
          <a:p>
            <a:r>
              <a:rPr lang="en-US" altLang="zh-CN" dirty="0"/>
              <a:t>Insecure Interactions Detection</a:t>
            </a:r>
            <a:r>
              <a:rPr lang="zh-CN" altLang="en-US" dirty="0"/>
              <a:t>：</a:t>
            </a:r>
            <a:r>
              <a:rPr lang="en-US" altLang="zh-CN" dirty="0"/>
              <a:t>KARONTE</a:t>
            </a:r>
            <a:r>
              <a:rPr lang="zh-CN" altLang="en-US" dirty="0"/>
              <a:t>确定了由不安全的攻击者控制的数据流引起的安全问题，并将其报告以供进一步检查</a:t>
            </a:r>
          </a:p>
        </p:txBody>
      </p:sp>
    </p:spTree>
    <p:extLst>
      <p:ext uri="{BB962C8B-B14F-4D97-AF65-F5344CB8AC3E}">
        <p14:creationId xmlns:p14="http://schemas.microsoft.com/office/powerpoint/2010/main" val="2979188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en-US" altLang="zh-CN" dirty="0"/>
              <a:t>Details</a:t>
            </a:r>
            <a:endParaRPr lang="zh-CN" altLang="en-US" dirty="0"/>
          </a:p>
        </p:txBody>
      </p:sp>
      <p:grpSp>
        <p:nvGrpSpPr>
          <p:cNvPr id="16" name="组合 15"/>
          <p:cNvGrpSpPr/>
          <p:nvPr/>
        </p:nvGrpSpPr>
        <p:grpSpPr>
          <a:xfrm>
            <a:off x="3881462" y="1448785"/>
            <a:ext cx="4975154" cy="560310"/>
            <a:chOff x="1007084" y="1372699"/>
            <a:chExt cx="6020218" cy="678007"/>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727005" y="1471758"/>
              <a:ext cx="5300297" cy="485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BORDER BINARIES DISCOVERY</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19" name="组合 18"/>
          <p:cNvGrpSpPr/>
          <p:nvPr/>
        </p:nvGrpSpPr>
        <p:grpSpPr>
          <a:xfrm>
            <a:off x="3881462" y="2387019"/>
            <a:ext cx="4496309" cy="560310"/>
            <a:chOff x="1007084" y="2925107"/>
            <a:chExt cx="5440788" cy="678007"/>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4" y="3024165"/>
              <a:ext cx="4639508" cy="485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BINARY DEPENDENCY GRAPH</a:t>
              </a:r>
            </a:p>
          </p:txBody>
        </p:sp>
      </p:grpSp>
      <p:grpSp>
        <p:nvGrpSpPr>
          <p:cNvPr id="22" name="组合 21"/>
          <p:cNvGrpSpPr/>
          <p:nvPr/>
        </p:nvGrpSpPr>
        <p:grpSpPr>
          <a:xfrm>
            <a:off x="3881462" y="3484041"/>
            <a:ext cx="4821103" cy="560309"/>
            <a:chOff x="1007084" y="4484588"/>
            <a:chExt cx="5278071" cy="678007"/>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583644"/>
              <a:ext cx="4476791" cy="485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STATIC TAINT ANALYSIS</a:t>
              </a:r>
            </a:p>
          </p:txBody>
        </p:sp>
      </p:grpSp>
      <p:grpSp>
        <p:nvGrpSpPr>
          <p:cNvPr id="13" name="组合 12">
            <a:extLst>
              <a:ext uri="{FF2B5EF4-FFF2-40B4-BE49-F238E27FC236}">
                <a16:creationId xmlns:a16="http://schemas.microsoft.com/office/drawing/2014/main" id="{03CCE26C-E504-F012-50B2-EC2105FA8E29}"/>
              </a:ext>
            </a:extLst>
          </p:cNvPr>
          <p:cNvGrpSpPr/>
          <p:nvPr/>
        </p:nvGrpSpPr>
        <p:grpSpPr>
          <a:xfrm>
            <a:off x="3881462" y="4422275"/>
            <a:ext cx="6385945" cy="560309"/>
            <a:chOff x="1007084" y="4484588"/>
            <a:chExt cx="6991236" cy="678007"/>
          </a:xfrm>
        </p:grpSpPr>
        <p:sp>
          <p:nvSpPr>
            <p:cNvPr id="14" name="Oval 17">
              <a:extLst>
                <a:ext uri="{FF2B5EF4-FFF2-40B4-BE49-F238E27FC236}">
                  <a16:creationId xmlns:a16="http://schemas.microsoft.com/office/drawing/2014/main" id="{0CB378E1-D1D0-BD89-23BE-3351B52F3F44}"/>
                </a:ext>
              </a:extLst>
            </p:cNvPr>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4</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5" name="矩形 14">
              <a:extLst>
                <a:ext uri="{FF2B5EF4-FFF2-40B4-BE49-F238E27FC236}">
                  <a16:creationId xmlns:a16="http://schemas.microsoft.com/office/drawing/2014/main" id="{A675B973-8290-FAA0-858A-A1B814C1B4C2}"/>
                </a:ext>
              </a:extLst>
            </p:cNvPr>
            <p:cNvSpPr/>
            <p:nvPr/>
          </p:nvSpPr>
          <p:spPr>
            <a:xfrm>
              <a:off x="1808364" y="4583643"/>
              <a:ext cx="6189956" cy="485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MULTI-BINARY DATA-FLOW ANALYSIS</a:t>
              </a:r>
            </a:p>
          </p:txBody>
        </p:sp>
      </p:grpSp>
      <p:grpSp>
        <p:nvGrpSpPr>
          <p:cNvPr id="25" name="组合 24">
            <a:extLst>
              <a:ext uri="{FF2B5EF4-FFF2-40B4-BE49-F238E27FC236}">
                <a16:creationId xmlns:a16="http://schemas.microsoft.com/office/drawing/2014/main" id="{ED02C219-DC5E-A056-C9C5-1285E686DCB4}"/>
              </a:ext>
            </a:extLst>
          </p:cNvPr>
          <p:cNvGrpSpPr/>
          <p:nvPr/>
        </p:nvGrpSpPr>
        <p:grpSpPr>
          <a:xfrm>
            <a:off x="3881462" y="5360509"/>
            <a:ext cx="5994058" cy="560309"/>
            <a:chOff x="1007084" y="4484588"/>
            <a:chExt cx="6562205" cy="678007"/>
          </a:xfrm>
        </p:grpSpPr>
        <p:sp>
          <p:nvSpPr>
            <p:cNvPr id="26" name="Oval 17">
              <a:extLst>
                <a:ext uri="{FF2B5EF4-FFF2-40B4-BE49-F238E27FC236}">
                  <a16:creationId xmlns:a16="http://schemas.microsoft.com/office/drawing/2014/main" id="{356B75E8-14B5-AC11-9BF6-885FA9B0435A}"/>
                </a:ext>
              </a:extLst>
            </p:cNvPr>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5</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7" name="矩形 26">
              <a:extLst>
                <a:ext uri="{FF2B5EF4-FFF2-40B4-BE49-F238E27FC236}">
                  <a16:creationId xmlns:a16="http://schemas.microsoft.com/office/drawing/2014/main" id="{1D573C78-2EA0-D36B-D362-FBBF4CCA01B6}"/>
                </a:ext>
              </a:extLst>
            </p:cNvPr>
            <p:cNvSpPr/>
            <p:nvPr/>
          </p:nvSpPr>
          <p:spPr>
            <a:xfrm>
              <a:off x="1808364" y="4583643"/>
              <a:ext cx="5760925" cy="485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INSECURE INTERACTIONS DETECTION</a:t>
              </a:r>
            </a:p>
          </p:txBody>
        </p:sp>
      </p:grpSp>
    </p:spTree>
    <p:extLst>
      <p:ext uri="{BB962C8B-B14F-4D97-AF65-F5344CB8AC3E}">
        <p14:creationId xmlns:p14="http://schemas.microsoft.com/office/powerpoint/2010/main" val="4031280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Border binaries discovery</a:t>
            </a:r>
            <a:endParaRPr lang="zh-CN" altLang="en-US" dirty="0"/>
          </a:p>
        </p:txBody>
      </p:sp>
      <p:sp>
        <p:nvSpPr>
          <p:cNvPr id="16" name="文本框 15">
            <a:extLst>
              <a:ext uri="{FF2B5EF4-FFF2-40B4-BE49-F238E27FC236}">
                <a16:creationId xmlns:a16="http://schemas.microsoft.com/office/drawing/2014/main" id="{DF111B86-62A1-4856-B954-1F0864EBBA69}"/>
              </a:ext>
            </a:extLst>
          </p:cNvPr>
          <p:cNvSpPr txBox="1"/>
          <p:nvPr/>
        </p:nvSpPr>
        <p:spPr>
          <a:xfrm>
            <a:off x="937260" y="1708142"/>
            <a:ext cx="10611612" cy="3693319"/>
          </a:xfrm>
          <a:prstGeom prst="rect">
            <a:avLst/>
          </a:prstGeom>
          <a:noFill/>
        </p:spPr>
        <p:txBody>
          <a:bodyPr wrap="square">
            <a:spAutoFit/>
          </a:bodyPr>
          <a:lstStyle/>
          <a:p>
            <a:r>
              <a:rPr lang="en-US" altLang="zh-CN" dirty="0"/>
              <a:t>KARONTE </a:t>
            </a:r>
            <a:r>
              <a:rPr lang="zh-CN" altLang="en-US" dirty="0"/>
              <a:t>首先识别固件样本中导出网络服务的二进制文件集，即面向网络的二进制文件，</a:t>
            </a:r>
            <a:r>
              <a:rPr lang="zh-CN" altLang="zh-CN" dirty="0"/>
              <a:t>利用面向网络的二进制文件是接收和解析用户提供的数据的固件样本的组件这一个观察结果，在固件样本中识别那些解析从网络套接字读取的数据的二进制文件。</a:t>
            </a:r>
            <a:endParaRPr lang="en-US" altLang="zh-CN" dirty="0"/>
          </a:p>
          <a:p>
            <a:endParaRPr lang="en-US" altLang="zh-CN" dirty="0"/>
          </a:p>
          <a:p>
            <a:endParaRPr lang="en-US" altLang="zh-CN" dirty="0"/>
          </a:p>
          <a:p>
            <a:r>
              <a:rPr lang="zh-CN" altLang="en-US" dirty="0"/>
              <a:t>利用以下特征来识别嵌入式系统中实现解析器的功能：</a:t>
            </a:r>
            <a:endParaRPr lang="en-US" altLang="zh-CN" dirty="0"/>
          </a:p>
          <a:p>
            <a:endParaRPr lang="en-US" altLang="zh-CN" dirty="0"/>
          </a:p>
          <a:p>
            <a:endParaRPr lang="en-US" altLang="zh-CN" dirty="0"/>
          </a:p>
          <a:p>
            <a:pPr marL="742950" lvl="1" indent="-285750">
              <a:buFont typeface="Wingdings" panose="05000000000000000000" pitchFamily="2" charset="2"/>
              <a:buChar char="Ø"/>
            </a:pPr>
            <a:r>
              <a:rPr lang="zh-CN" altLang="en-US" dirty="0"/>
              <a:t>基本块的数量（</a:t>
            </a:r>
            <a:r>
              <a:rPr lang="en-US" altLang="zh-CN" dirty="0"/>
              <a:t>#bb</a:t>
            </a:r>
            <a:r>
              <a:rPr lang="zh-CN" altLang="en-US" dirty="0"/>
              <a:t>）</a:t>
            </a:r>
            <a:endParaRPr lang="en-US" altLang="zh-CN" dirty="0"/>
          </a:p>
          <a:p>
            <a:pPr marL="742950" lvl="1" indent="-285750">
              <a:buFont typeface="Wingdings" panose="05000000000000000000" pitchFamily="2" charset="2"/>
              <a:buChar char="Ø"/>
            </a:pPr>
            <a:r>
              <a:rPr lang="zh-CN" altLang="en-US" dirty="0"/>
              <a:t>分支的数量（例如，</a:t>
            </a:r>
            <a:r>
              <a:rPr lang="en-US" altLang="zh-CN" dirty="0"/>
              <a:t>if-then-else</a:t>
            </a:r>
            <a:r>
              <a:rPr lang="zh-CN" altLang="en-US" dirty="0"/>
              <a:t>，循环）（</a:t>
            </a:r>
            <a:r>
              <a:rPr lang="en-US" altLang="zh-CN" dirty="0"/>
              <a:t>#br</a:t>
            </a:r>
            <a:r>
              <a:rPr lang="zh-CN" altLang="en-US" dirty="0"/>
              <a:t>）</a:t>
            </a:r>
            <a:endParaRPr lang="en-US" altLang="zh-CN" dirty="0"/>
          </a:p>
          <a:p>
            <a:pPr marL="742950" lvl="1" indent="-285750">
              <a:buFont typeface="Wingdings" panose="05000000000000000000" pitchFamily="2" charset="2"/>
              <a:buChar char="Ø"/>
            </a:pPr>
            <a:r>
              <a:rPr lang="zh-CN" altLang="en-US" dirty="0"/>
              <a:t>与内存比较 </a:t>
            </a:r>
            <a:r>
              <a:rPr lang="en-US" altLang="zh-CN" dirty="0"/>
              <a:t>(#cmp) </a:t>
            </a:r>
            <a:r>
              <a:rPr lang="zh-CN" altLang="en-US" dirty="0"/>
              <a:t>结合使用的条件语句的数量</a:t>
            </a:r>
            <a:endParaRPr lang="en-US" altLang="zh-CN" dirty="0"/>
          </a:p>
          <a:p>
            <a:pPr marL="742950" lvl="1" indent="-285750">
              <a:buFont typeface="Wingdings" panose="05000000000000000000" pitchFamily="2" charset="2"/>
              <a:buChar char="Ø"/>
            </a:pPr>
            <a:r>
              <a:rPr lang="zh-CN" altLang="en-US" dirty="0"/>
              <a:t>网络标记 </a:t>
            </a:r>
            <a:r>
              <a:rPr lang="en-US" altLang="zh-CN" dirty="0"/>
              <a:t>(#net) </a:t>
            </a:r>
            <a:r>
              <a:rPr lang="zh-CN" altLang="en-US" dirty="0"/>
              <a:t>的度量 （计数器）</a:t>
            </a:r>
            <a:endParaRPr lang="zh-CN" altLang="zh-CN" dirty="0"/>
          </a:p>
          <a:p>
            <a:pPr marL="742950" lvl="1" indent="-285750">
              <a:buFont typeface="Wingdings" panose="05000000000000000000" pitchFamily="2" charset="2"/>
              <a:buChar char="Ø"/>
            </a:pPr>
            <a:r>
              <a:rPr lang="zh-CN" altLang="en-US" dirty="0"/>
              <a:t>连接标记 </a:t>
            </a:r>
            <a:r>
              <a:rPr lang="en-US" altLang="zh-CN" dirty="0"/>
              <a:t>(#conn) </a:t>
            </a:r>
            <a:r>
              <a:rPr lang="zh-CN" altLang="en-US" dirty="0"/>
              <a:t>的标志</a:t>
            </a:r>
          </a:p>
        </p:txBody>
      </p:sp>
    </p:spTree>
    <p:extLst>
      <p:ext uri="{BB962C8B-B14F-4D97-AF65-F5344CB8AC3E}">
        <p14:creationId xmlns:p14="http://schemas.microsoft.com/office/powerpoint/2010/main" val="1529789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Author Team</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M&amp;C&amp;C</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5306669" cy="576262"/>
            <a:chOff x="5714354" y="3382138"/>
            <a:chExt cx="5306669" cy="576262"/>
          </a:xfrm>
        </p:grpSpPr>
        <p:grpSp>
          <p:nvGrpSpPr>
            <p:cNvPr id="70" name="组合 69"/>
            <p:cNvGrpSpPr/>
            <p:nvPr/>
          </p:nvGrpSpPr>
          <p:grpSpPr>
            <a:xfrm>
              <a:off x="5714354" y="3382138"/>
              <a:ext cx="5306669" cy="576262"/>
              <a:chOff x="4753236" y="3654164"/>
              <a:chExt cx="5306669"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329"/>
                <a:ext cx="3493744" cy="43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Background&amp; Approach</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6063462" cy="578188"/>
            <a:chOff x="5714354" y="4244369"/>
            <a:chExt cx="5821153" cy="578188"/>
          </a:xfrm>
        </p:grpSpPr>
        <p:grpSp>
          <p:nvGrpSpPr>
            <p:cNvPr id="80" name="组合 79"/>
            <p:cNvGrpSpPr/>
            <p:nvPr/>
          </p:nvGrpSpPr>
          <p:grpSpPr>
            <a:xfrm>
              <a:off x="5714354" y="4244369"/>
              <a:ext cx="5821153" cy="576263"/>
              <a:chOff x="4753236" y="4446326"/>
              <a:chExt cx="5821153"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0" y="4535226"/>
                <a:ext cx="400822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Implementation &amp; Evaluation</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08509"/>
            <a:ext cx="5969475" cy="578865"/>
            <a:chOff x="5714354" y="5108509"/>
            <a:chExt cx="5969475" cy="578865"/>
          </a:xfrm>
        </p:grpSpPr>
        <p:grpSp>
          <p:nvGrpSpPr>
            <p:cNvPr id="90" name="组合 89"/>
            <p:cNvGrpSpPr/>
            <p:nvPr/>
          </p:nvGrpSpPr>
          <p:grpSpPr>
            <a:xfrm>
              <a:off x="5714354" y="5108509"/>
              <a:ext cx="5969475" cy="576262"/>
              <a:chOff x="4753236" y="5238489"/>
              <a:chExt cx="59694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66161" y="5309926"/>
                <a:ext cx="4156550" cy="43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Discussion &amp; Conclusions</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Border binaries discovery</a:t>
            </a:r>
            <a:endParaRPr lang="zh-CN" altLang="en-US" dirty="0"/>
          </a:p>
        </p:txBody>
      </p:sp>
      <p:sp>
        <p:nvSpPr>
          <p:cNvPr id="16" name="文本框 15">
            <a:extLst>
              <a:ext uri="{FF2B5EF4-FFF2-40B4-BE49-F238E27FC236}">
                <a16:creationId xmlns:a16="http://schemas.microsoft.com/office/drawing/2014/main" id="{DF111B86-62A1-4856-B954-1F0864EBBA69}"/>
              </a:ext>
            </a:extLst>
          </p:cNvPr>
          <p:cNvSpPr txBox="1"/>
          <p:nvPr/>
        </p:nvSpPr>
        <p:spPr>
          <a:xfrm>
            <a:off x="937260" y="1708142"/>
            <a:ext cx="10611612" cy="3693319"/>
          </a:xfrm>
          <a:prstGeom prst="rect">
            <a:avLst/>
          </a:prstGeom>
          <a:noFill/>
        </p:spPr>
        <p:txBody>
          <a:bodyPr wrap="square">
            <a:spAutoFit/>
          </a:bodyPr>
          <a:lstStyle/>
          <a:p>
            <a:r>
              <a:rPr lang="zh-CN" altLang="en-US" dirty="0"/>
              <a:t>为了计算</a:t>
            </a:r>
            <a:r>
              <a:rPr lang="en-US" altLang="zh-CN" dirty="0"/>
              <a:t>#net</a:t>
            </a:r>
            <a:r>
              <a:rPr lang="zh-CN" altLang="en-US" dirty="0"/>
              <a:t>，需要检索二进制文件中的所有内存比较，并考虑那些可能涉及硬编码网络相关字符串的比较</a:t>
            </a:r>
            <a:r>
              <a:rPr lang="en-US" altLang="zh-CN" dirty="0"/>
              <a:t>.</a:t>
            </a:r>
            <a:r>
              <a:rPr lang="zh-CN" altLang="en-US" dirty="0"/>
              <a:t>初始化为</a:t>
            </a:r>
            <a:r>
              <a:rPr lang="en-US" altLang="zh-CN" dirty="0"/>
              <a:t>0</a:t>
            </a:r>
            <a:r>
              <a:rPr lang="zh-CN" altLang="en-US" dirty="0"/>
              <a:t>，并在每次与代码中存在的网络编码字符串进行比较时将其递增。</a:t>
            </a:r>
            <a:endParaRPr lang="en-US" altLang="zh-CN" dirty="0"/>
          </a:p>
          <a:p>
            <a:endParaRPr lang="en-US" altLang="zh-CN" dirty="0"/>
          </a:p>
          <a:p>
            <a:r>
              <a:rPr lang="zh-CN" altLang="en-US" dirty="0"/>
              <a:t>为了设置</a:t>
            </a:r>
            <a:r>
              <a:rPr lang="en-US" altLang="zh-CN" dirty="0"/>
              <a:t>#conn</a:t>
            </a:r>
            <a:r>
              <a:rPr lang="zh-CN" altLang="en-US" dirty="0"/>
              <a:t>，必须确定从网络套接字即</a:t>
            </a:r>
            <a:r>
              <a:rPr lang="en-US" altLang="zh-CN" dirty="0"/>
              <a:t>source</a:t>
            </a:r>
            <a:r>
              <a:rPr lang="zh-CN" altLang="en-US" dirty="0"/>
              <a:t>读取的任何数据是否传递给</a:t>
            </a:r>
            <a:r>
              <a:rPr lang="en-US" altLang="zh-CN" dirty="0" err="1"/>
              <a:t>memcmp</a:t>
            </a:r>
            <a:r>
              <a:rPr lang="en-US" altLang="zh-CN" dirty="0"/>
              <a:t>-like</a:t>
            </a:r>
            <a:r>
              <a:rPr lang="zh-CN" altLang="en-US" dirty="0"/>
              <a:t>的函数，这将涉及枚举两个任意程序点之间的所有可能程序路径，如果套接字读取和内存比较操作之间存在数据流，则将</a:t>
            </a:r>
            <a:r>
              <a:rPr lang="en-US" altLang="zh-CN" dirty="0"/>
              <a:t>#conn</a:t>
            </a:r>
            <a:r>
              <a:rPr lang="zh-CN" altLang="en-US" dirty="0"/>
              <a:t>初始化为</a:t>
            </a:r>
            <a:r>
              <a:rPr lang="en-US" altLang="zh-CN" dirty="0"/>
              <a:t>0</a:t>
            </a:r>
            <a:r>
              <a:rPr lang="zh-CN" altLang="en-US" dirty="0"/>
              <a:t>并将其设置为</a:t>
            </a:r>
            <a:r>
              <a:rPr lang="en-US" altLang="zh-CN" dirty="0"/>
              <a:t>1</a:t>
            </a:r>
            <a:r>
              <a:rPr lang="zh-CN" altLang="en-US" dirty="0"/>
              <a:t>。</a:t>
            </a:r>
            <a:endParaRPr lang="en-US" altLang="zh-CN" dirty="0"/>
          </a:p>
          <a:p>
            <a:endParaRPr lang="en-US" altLang="zh-CN" dirty="0"/>
          </a:p>
          <a:p>
            <a:endParaRPr lang="en-US" altLang="zh-CN" dirty="0"/>
          </a:p>
          <a:p>
            <a:r>
              <a:rPr lang="zh-CN" altLang="en-US" dirty="0"/>
              <a:t>利用静态污染引擎并执行正向和反静态污染分析的组合，将每次分析遍历的函数限制在固定值</a:t>
            </a:r>
            <a:r>
              <a:rPr lang="en-US" altLang="zh-CN" dirty="0"/>
              <a:t>5</a:t>
            </a:r>
            <a:r>
              <a:rPr lang="zh-CN" altLang="en-US" dirty="0"/>
              <a:t>，符号探索限制为</a:t>
            </a:r>
            <a:r>
              <a:rPr lang="en-US" altLang="zh-CN" dirty="0"/>
              <a:t>10</a:t>
            </a:r>
            <a:r>
              <a:rPr lang="zh-CN" altLang="en-US" dirty="0"/>
              <a:t>分钟。</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24836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Border binaries discovery</a:t>
            </a:r>
            <a:endParaRPr lang="zh-CN" altLang="en-US" dirty="0"/>
          </a:p>
        </p:txBody>
      </p:sp>
      <p:sp>
        <p:nvSpPr>
          <p:cNvPr id="5" name="文本框 4">
            <a:extLst>
              <a:ext uri="{FF2B5EF4-FFF2-40B4-BE49-F238E27FC236}">
                <a16:creationId xmlns:a16="http://schemas.microsoft.com/office/drawing/2014/main" id="{D3CD5AFC-81C7-2429-FA80-1368E3C7883C}"/>
              </a:ext>
            </a:extLst>
          </p:cNvPr>
          <p:cNvSpPr txBox="1"/>
          <p:nvPr/>
        </p:nvSpPr>
        <p:spPr>
          <a:xfrm>
            <a:off x="1142999" y="1734235"/>
            <a:ext cx="8902337" cy="369332"/>
          </a:xfrm>
          <a:prstGeom prst="rect">
            <a:avLst/>
          </a:prstGeom>
          <a:noFill/>
        </p:spPr>
        <p:txBody>
          <a:bodyPr wrap="square">
            <a:spAutoFit/>
          </a:bodyPr>
          <a:lstStyle/>
          <a:p>
            <a:r>
              <a:rPr lang="zh-CN" altLang="en-US" dirty="0"/>
              <a:t>结合上述五个特征来计算二进制</a:t>
            </a:r>
            <a:r>
              <a:rPr lang="en-US" altLang="zh-CN" dirty="0"/>
              <a:t>b</a:t>
            </a:r>
            <a:r>
              <a:rPr lang="zh-CN" altLang="en-US" dirty="0"/>
              <a:t>的解析分数</a:t>
            </a:r>
            <a:r>
              <a:rPr lang="en-US" altLang="zh-CN" dirty="0" err="1"/>
              <a:t>ps_b</a:t>
            </a:r>
            <a:r>
              <a:rPr lang="zh-CN" altLang="en-US" dirty="0"/>
              <a:t>，如下所示：</a:t>
            </a:r>
          </a:p>
        </p:txBody>
      </p:sp>
      <p:pic>
        <p:nvPicPr>
          <p:cNvPr id="4" name="图片 3">
            <a:extLst>
              <a:ext uri="{FF2B5EF4-FFF2-40B4-BE49-F238E27FC236}">
                <a16:creationId xmlns:a16="http://schemas.microsoft.com/office/drawing/2014/main" id="{31369334-8E39-3889-0049-7434DC4A4821}"/>
              </a:ext>
            </a:extLst>
          </p:cNvPr>
          <p:cNvPicPr>
            <a:picLocks noChangeAspect="1"/>
          </p:cNvPicPr>
          <p:nvPr/>
        </p:nvPicPr>
        <p:blipFill>
          <a:blip r:embed="rId3"/>
          <a:stretch>
            <a:fillRect/>
          </a:stretch>
        </p:blipFill>
        <p:spPr>
          <a:xfrm>
            <a:off x="676039" y="2367615"/>
            <a:ext cx="10839922" cy="1721709"/>
          </a:xfrm>
          <a:prstGeom prst="rect">
            <a:avLst/>
          </a:prstGeom>
        </p:spPr>
      </p:pic>
      <p:sp>
        <p:nvSpPr>
          <p:cNvPr id="8" name="文本框 7">
            <a:extLst>
              <a:ext uri="{FF2B5EF4-FFF2-40B4-BE49-F238E27FC236}">
                <a16:creationId xmlns:a16="http://schemas.microsoft.com/office/drawing/2014/main" id="{4D7B0805-F3A1-E499-76B8-2DDD5561E908}"/>
              </a:ext>
            </a:extLst>
          </p:cNvPr>
          <p:cNvSpPr txBox="1"/>
          <p:nvPr/>
        </p:nvSpPr>
        <p:spPr>
          <a:xfrm>
            <a:off x="676039" y="4353372"/>
            <a:ext cx="10672318" cy="923330"/>
          </a:xfrm>
          <a:prstGeom prst="rect">
            <a:avLst/>
          </a:prstGeom>
          <a:noFill/>
        </p:spPr>
        <p:txBody>
          <a:bodyPr wrap="square">
            <a:spAutoFit/>
          </a:bodyPr>
          <a:lstStyle/>
          <a:p>
            <a:r>
              <a:rPr lang="zh-CN" altLang="en-US" dirty="0"/>
              <a:t>计算出某个二进制文件可能是网络边界二进制文件的得分。再用 </a:t>
            </a:r>
            <a:r>
              <a:rPr lang="en-US" altLang="zh-CN" dirty="0"/>
              <a:t>DBSCAN density-based clustering algorithm </a:t>
            </a:r>
            <a:r>
              <a:rPr lang="zh-CN" altLang="en-US" dirty="0"/>
              <a:t>算法选出了边界二进制文件的集合，并标记出边界二进制文件中与网络编程相关的关键字进行比较的语句位置。</a:t>
            </a:r>
          </a:p>
        </p:txBody>
      </p:sp>
    </p:spTree>
    <p:extLst>
      <p:ext uri="{BB962C8B-B14F-4D97-AF65-F5344CB8AC3E}">
        <p14:creationId xmlns:p14="http://schemas.microsoft.com/office/powerpoint/2010/main" val="3522200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BDG</a:t>
            </a:r>
            <a:endParaRPr lang="zh-CN" altLang="en-US" dirty="0"/>
          </a:p>
        </p:txBody>
      </p:sp>
      <p:sp>
        <p:nvSpPr>
          <p:cNvPr id="16" name="文本框 15">
            <a:extLst>
              <a:ext uri="{FF2B5EF4-FFF2-40B4-BE49-F238E27FC236}">
                <a16:creationId xmlns:a16="http://schemas.microsoft.com/office/drawing/2014/main" id="{DF111B86-62A1-4856-B954-1F0864EBBA69}"/>
              </a:ext>
            </a:extLst>
          </p:cNvPr>
          <p:cNvSpPr txBox="1"/>
          <p:nvPr/>
        </p:nvSpPr>
        <p:spPr>
          <a:xfrm>
            <a:off x="1303020" y="1735574"/>
            <a:ext cx="10610306" cy="646331"/>
          </a:xfrm>
          <a:prstGeom prst="rect">
            <a:avLst/>
          </a:prstGeom>
          <a:noFill/>
        </p:spPr>
        <p:txBody>
          <a:bodyPr wrap="square">
            <a:spAutoFit/>
          </a:bodyPr>
          <a:lstStyle/>
          <a:p>
            <a:r>
              <a:rPr lang="zh-CN" altLang="en-US" dirty="0"/>
              <a:t>二进制依赖关系图模块检测属于固件样本的一组二进制文件或组件之间的数据依赖关系。它建立了数据如何从</a:t>
            </a:r>
            <a:r>
              <a:rPr lang="en-US" altLang="zh-CN" dirty="0"/>
              <a:t>setter</a:t>
            </a:r>
            <a:r>
              <a:rPr lang="zh-CN" altLang="en-US" dirty="0"/>
              <a:t>二进制文件传播到</a:t>
            </a:r>
            <a:r>
              <a:rPr lang="en-US" altLang="zh-CN" dirty="0"/>
              <a:t>getter</a:t>
            </a:r>
            <a:r>
              <a:rPr lang="zh-CN" altLang="en-US" dirty="0"/>
              <a:t>二进制文件。</a:t>
            </a:r>
          </a:p>
        </p:txBody>
      </p:sp>
      <p:sp>
        <p:nvSpPr>
          <p:cNvPr id="7" name="文本框 6">
            <a:extLst>
              <a:ext uri="{FF2B5EF4-FFF2-40B4-BE49-F238E27FC236}">
                <a16:creationId xmlns:a16="http://schemas.microsoft.com/office/drawing/2014/main" id="{1BE6B7E1-5316-9728-E2FA-14576E877490}"/>
              </a:ext>
            </a:extLst>
          </p:cNvPr>
          <p:cNvSpPr txBox="1"/>
          <p:nvPr/>
        </p:nvSpPr>
        <p:spPr>
          <a:xfrm>
            <a:off x="1303020" y="2723883"/>
            <a:ext cx="9814159" cy="369332"/>
          </a:xfrm>
          <a:prstGeom prst="rect">
            <a:avLst/>
          </a:prstGeom>
          <a:noFill/>
        </p:spPr>
        <p:txBody>
          <a:bodyPr wrap="square">
            <a:spAutoFit/>
          </a:bodyPr>
          <a:lstStyle/>
          <a:p>
            <a:r>
              <a:rPr lang="zh-CN" altLang="en-US" dirty="0"/>
              <a:t>通信范式查找器：</a:t>
            </a:r>
            <a:r>
              <a:rPr lang="en-US" altLang="zh-CN" sz="1800" dirty="0">
                <a:effectLst/>
                <a:latin typeface="等线" panose="02010600030101010101" pitchFamily="2" charset="-122"/>
                <a:cs typeface="Times New Roman" panose="02020603050405020304" pitchFamily="18" charset="0"/>
              </a:rPr>
              <a:t> CPF</a:t>
            </a:r>
            <a:r>
              <a:rPr lang="zh-CN" altLang="zh-CN" sz="1800" dirty="0">
                <a:effectLst/>
                <a:ea typeface="等线" panose="02010600030101010101" pitchFamily="2" charset="-122"/>
                <a:cs typeface="Times New Roman" panose="02020603050405020304" pitchFamily="18" charset="0"/>
              </a:rPr>
              <a:t>提供了必要的逻辑来检测和描述二进制文件用于共享数据的通信范例实例</a:t>
            </a:r>
            <a:endParaRPr lang="zh-CN" altLang="en-US" dirty="0"/>
          </a:p>
        </p:txBody>
      </p:sp>
      <p:sp>
        <p:nvSpPr>
          <p:cNvPr id="9" name="文本框 8">
            <a:extLst>
              <a:ext uri="{FF2B5EF4-FFF2-40B4-BE49-F238E27FC236}">
                <a16:creationId xmlns:a16="http://schemas.microsoft.com/office/drawing/2014/main" id="{50DB4041-FCBD-436A-104A-257877C417FE}"/>
              </a:ext>
            </a:extLst>
          </p:cNvPr>
          <p:cNvSpPr txBox="1"/>
          <p:nvPr/>
        </p:nvSpPr>
        <p:spPr>
          <a:xfrm>
            <a:off x="1061760" y="3264490"/>
            <a:ext cx="10610306" cy="2585323"/>
          </a:xfrm>
          <a:prstGeom prst="rect">
            <a:avLst/>
          </a:prstGeom>
          <a:noFill/>
        </p:spPr>
        <p:txBody>
          <a:bodyPr wrap="square">
            <a:spAutoFit/>
          </a:bodyPr>
          <a:lstStyle/>
          <a:p>
            <a:r>
              <a:rPr lang="zh-CN" altLang="en-US" dirty="0"/>
              <a:t>它将通过以下特定于范式的功能收集通信范式的详细信息：</a:t>
            </a:r>
          </a:p>
          <a:p>
            <a:pPr marL="285750" indent="-285750">
              <a:buFont typeface="Wingdings" panose="05000000000000000000" pitchFamily="2" charset="2"/>
              <a:buChar char="Ø"/>
            </a:pPr>
            <a:r>
              <a:rPr lang="zh-CN" altLang="en-US" dirty="0"/>
              <a:t>数据密钥恢复。 </a:t>
            </a:r>
            <a:r>
              <a:rPr lang="en-US" altLang="zh-CN" dirty="0"/>
              <a:t>CPF </a:t>
            </a:r>
            <a:r>
              <a:rPr lang="zh-CN" altLang="en-US" dirty="0"/>
              <a:t>恢复引用数据的</a:t>
            </a:r>
            <a:r>
              <a:rPr lang="en-US" altLang="zh-CN" dirty="0"/>
              <a:t>data </a:t>
            </a:r>
            <a:r>
              <a:rPr lang="zh-CN" altLang="en-US" dirty="0"/>
              <a:t> </a:t>
            </a:r>
            <a:r>
              <a:rPr lang="en-US" altLang="zh-CN" dirty="0"/>
              <a:t>key</a:t>
            </a:r>
            <a:r>
              <a:rPr lang="zh-CN" altLang="en-US" dirty="0"/>
              <a:t>，这些数据是在关联的通信范式下由二进制文件设置或检索的。</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流向确定。 </a:t>
            </a:r>
            <a:r>
              <a:rPr lang="en-US" altLang="zh-CN" dirty="0"/>
              <a:t>CPF </a:t>
            </a:r>
            <a:r>
              <a:rPr lang="zh-CN" altLang="en-US" dirty="0"/>
              <a:t>标识所有程序点，在这些程序点上访问由收集的数据密钥表示的数据。 如果存在这样的程序点，它会确定每个程序点在通信流中的角色（即，</a:t>
            </a:r>
            <a:r>
              <a:rPr lang="en-US" altLang="zh-CN" dirty="0"/>
              <a:t>setter </a:t>
            </a:r>
            <a:r>
              <a:rPr lang="zh-CN" altLang="en-US" dirty="0"/>
              <a:t>或 </a:t>
            </a:r>
            <a:r>
              <a:rPr lang="en-US" altLang="zh-CN" dirty="0"/>
              <a:t>getter</a:t>
            </a:r>
            <a:r>
              <a:rPr lang="zh-CN" altLang="en-US" dirty="0"/>
              <a:t>）。</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二进制集扩展。 </a:t>
            </a:r>
            <a:r>
              <a:rPr lang="en-US" altLang="zh-CN" dirty="0"/>
              <a:t>CPF </a:t>
            </a:r>
            <a:r>
              <a:rPr lang="zh-CN" altLang="en-US" dirty="0"/>
              <a:t>识别固件样本中的其他二进制文件，这些二进制文件引用了先前识别的任何数据密钥。 这些二进制文件很可能与当前正在考虑的二进制文件共享数据，因此计划进行进一步分析。</a:t>
            </a:r>
          </a:p>
        </p:txBody>
      </p:sp>
    </p:spTree>
    <p:extLst>
      <p:ext uri="{BB962C8B-B14F-4D97-AF65-F5344CB8AC3E}">
        <p14:creationId xmlns:p14="http://schemas.microsoft.com/office/powerpoint/2010/main" val="157360187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BDG</a:t>
            </a:r>
            <a:endParaRPr lang="zh-CN" altLang="en-US" dirty="0"/>
          </a:p>
        </p:txBody>
      </p:sp>
      <p:sp>
        <p:nvSpPr>
          <p:cNvPr id="16" name="文本框 15">
            <a:extLst>
              <a:ext uri="{FF2B5EF4-FFF2-40B4-BE49-F238E27FC236}">
                <a16:creationId xmlns:a16="http://schemas.microsoft.com/office/drawing/2014/main" id="{DF111B86-62A1-4856-B954-1F0864EBBA69}"/>
              </a:ext>
            </a:extLst>
          </p:cNvPr>
          <p:cNvSpPr txBox="1"/>
          <p:nvPr/>
        </p:nvSpPr>
        <p:spPr>
          <a:xfrm>
            <a:off x="1156715" y="1670003"/>
            <a:ext cx="10168781" cy="923330"/>
          </a:xfrm>
          <a:prstGeom prst="rect">
            <a:avLst/>
          </a:prstGeom>
          <a:noFill/>
        </p:spPr>
        <p:txBody>
          <a:bodyPr wrap="square">
            <a:spAutoFit/>
          </a:bodyPr>
          <a:lstStyle/>
          <a:p>
            <a:r>
              <a:rPr lang="zh-CN" altLang="en-US" dirty="0"/>
              <a:t>构建</a:t>
            </a:r>
            <a:r>
              <a:rPr lang="en-US" altLang="zh-CN" dirty="0"/>
              <a:t>BDG</a:t>
            </a:r>
            <a:r>
              <a:rPr lang="zh-CN" altLang="en-US" dirty="0"/>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KARONTE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通过一个不连接的循环有向图来建模二进制文件之间的数据依赖关系，称为二进制依赖图（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BDG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6" name="文本框 5">
            <a:extLst>
              <a:ext uri="{FF2B5EF4-FFF2-40B4-BE49-F238E27FC236}">
                <a16:creationId xmlns:a16="http://schemas.microsoft.com/office/drawing/2014/main" id="{F0FD4738-A472-8773-07BB-7B2AB21B79ED}"/>
              </a:ext>
            </a:extLst>
          </p:cNvPr>
          <p:cNvSpPr txBox="1"/>
          <p:nvPr/>
        </p:nvSpPr>
        <p:spPr>
          <a:xfrm>
            <a:off x="1406898" y="2593333"/>
            <a:ext cx="9011412" cy="1754326"/>
          </a:xfrm>
          <a:prstGeom prst="rect">
            <a:avLst/>
          </a:prstGeom>
          <a:noFill/>
        </p:spPr>
        <p:txBody>
          <a:bodyPr wrap="square">
            <a:spAutoFit/>
          </a:bodyPr>
          <a:lstStyle/>
          <a:p>
            <a:pPr marL="285750" indent="-285750">
              <a:buFont typeface="Wingdings" panose="05000000000000000000" pitchFamily="2" charset="2"/>
              <a:buChar char="Ø"/>
            </a:pPr>
            <a:r>
              <a:rPr lang="en-US" altLang="zh-CN" dirty="0"/>
              <a:t>G=(B,E)</a:t>
            </a:r>
            <a:r>
              <a:rPr lang="zh-CN" altLang="en-US" dirty="0"/>
              <a:t>，</a:t>
            </a:r>
            <a:r>
              <a:rPr lang="en-US" altLang="zh-CN" dirty="0"/>
              <a:t>B</a:t>
            </a:r>
            <a:r>
              <a:rPr lang="zh-CN" altLang="en-US" dirty="0"/>
              <a:t>是二进制文件集合，</a:t>
            </a:r>
            <a:r>
              <a:rPr lang="en-US" altLang="zh-CN" dirty="0"/>
              <a:t>E</a:t>
            </a:r>
            <a:r>
              <a:rPr lang="zh-CN" altLang="en-US" dirty="0"/>
              <a:t>是有向边集合。</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E</a:t>
            </a:r>
            <a:r>
              <a:rPr lang="zh-CN" altLang="en-US" dirty="0"/>
              <a:t>中的每一条边</a:t>
            </a:r>
            <a:r>
              <a:rPr lang="en-US" altLang="zh-CN" dirty="0"/>
              <a:t>e</a:t>
            </a:r>
            <a:r>
              <a:rPr lang="zh-CN" altLang="en-US" dirty="0"/>
              <a:t>是一个三元组，</a:t>
            </a:r>
            <a:r>
              <a:rPr lang="en-US" altLang="zh-CN" dirty="0"/>
              <a:t>e=([b1,loc1,cp1],[b2,loc2,cp2],k)</a:t>
            </a:r>
            <a:r>
              <a:rPr lang="zh-CN" altLang="en-US" dirty="0"/>
              <a:t>，</a:t>
            </a:r>
            <a:r>
              <a:rPr lang="en-US" altLang="zh-CN" dirty="0"/>
              <a:t>k</a:t>
            </a:r>
            <a:r>
              <a:rPr lang="zh-CN" altLang="en-US" dirty="0"/>
              <a:t>为数据关键字，表示二进制文件 </a:t>
            </a:r>
            <a:r>
              <a:rPr lang="en-US" altLang="zh-CN" dirty="0"/>
              <a:t>b1 </a:t>
            </a:r>
            <a:r>
              <a:rPr lang="zh-CN" altLang="en-US" dirty="0"/>
              <a:t>的在 </a:t>
            </a:r>
            <a:r>
              <a:rPr lang="en-US" altLang="zh-CN" dirty="0"/>
              <a:t>loc1 </a:t>
            </a:r>
            <a:r>
              <a:rPr lang="zh-CN" altLang="en-US" dirty="0"/>
              <a:t>的位置（比如 </a:t>
            </a:r>
            <a:r>
              <a:rPr lang="en-US" altLang="zh-CN" dirty="0" err="1"/>
              <a:t>setenv</a:t>
            </a:r>
            <a:r>
              <a:rPr lang="en-US" altLang="zh-CN" dirty="0"/>
              <a:t> </a:t>
            </a:r>
            <a:r>
              <a:rPr lang="zh-CN" altLang="en-US" dirty="0"/>
              <a:t>函数）通过 </a:t>
            </a:r>
            <a:r>
              <a:rPr lang="en-US" altLang="zh-CN" dirty="0"/>
              <a:t>cp1 </a:t>
            </a:r>
            <a:r>
              <a:rPr lang="zh-CN" altLang="en-US" dirty="0"/>
              <a:t>的方法（比如共享环境变量 </a:t>
            </a:r>
            <a:r>
              <a:rPr lang="en-US" altLang="zh-CN" dirty="0"/>
              <a:t>k</a:t>
            </a:r>
            <a:r>
              <a:rPr lang="zh-CN" altLang="en-US" dirty="0"/>
              <a:t>）与二进制文件 </a:t>
            </a:r>
            <a:r>
              <a:rPr lang="en-US" altLang="zh-CN" dirty="0"/>
              <a:t>b2 </a:t>
            </a:r>
            <a:r>
              <a:rPr lang="zh-CN" altLang="en-US" dirty="0"/>
              <a:t>进行通信。</a:t>
            </a:r>
            <a:r>
              <a:rPr lang="en-US" altLang="zh-CN" dirty="0"/>
              <a:t>b2 </a:t>
            </a:r>
            <a:r>
              <a:rPr lang="zh-CN" altLang="en-US" dirty="0"/>
              <a:t>在 </a:t>
            </a:r>
            <a:r>
              <a:rPr lang="en-US" altLang="zh-CN" dirty="0"/>
              <a:t>loc2 </a:t>
            </a:r>
            <a:r>
              <a:rPr lang="zh-CN" altLang="en-US" dirty="0"/>
              <a:t>处通过 </a:t>
            </a:r>
            <a:r>
              <a:rPr lang="en-US" altLang="zh-CN" dirty="0"/>
              <a:t>cp2 </a:t>
            </a:r>
            <a:r>
              <a:rPr lang="zh-CN" altLang="en-US" dirty="0"/>
              <a:t>的方法进行了接收数据。至此得到了一个用户输入的数据在二进制文件之间传播的有向图</a:t>
            </a:r>
          </a:p>
        </p:txBody>
      </p:sp>
    </p:spTree>
    <p:extLst>
      <p:ext uri="{BB962C8B-B14F-4D97-AF65-F5344CB8AC3E}">
        <p14:creationId xmlns:p14="http://schemas.microsoft.com/office/powerpoint/2010/main" val="1669563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BDG</a:t>
            </a:r>
            <a:endParaRPr lang="zh-CN" altLang="en-US" dirty="0"/>
          </a:p>
        </p:txBody>
      </p:sp>
      <p:sp>
        <p:nvSpPr>
          <p:cNvPr id="6" name="文本框 5">
            <a:extLst>
              <a:ext uri="{FF2B5EF4-FFF2-40B4-BE49-F238E27FC236}">
                <a16:creationId xmlns:a16="http://schemas.microsoft.com/office/drawing/2014/main" id="{F0FD4738-A472-8773-07BB-7B2AB21B79ED}"/>
              </a:ext>
            </a:extLst>
          </p:cNvPr>
          <p:cNvSpPr txBox="1"/>
          <p:nvPr/>
        </p:nvSpPr>
        <p:spPr>
          <a:xfrm>
            <a:off x="1955872" y="4093552"/>
            <a:ext cx="9011412" cy="2308324"/>
          </a:xfrm>
          <a:prstGeom prst="rect">
            <a:avLst/>
          </a:prstGeom>
          <a:noFill/>
        </p:spPr>
        <p:txBody>
          <a:bodyPr wrap="square">
            <a:spAutoFit/>
          </a:bodyPr>
          <a:lstStyle/>
          <a:p>
            <a:pPr marL="285750" indent="-285750">
              <a:buFont typeface="Wingdings" panose="05000000000000000000" pitchFamily="2" charset="2"/>
              <a:buChar char="Ø"/>
            </a:pPr>
            <a:r>
              <a:rPr lang="zh-CN" altLang="en-US" dirty="0"/>
              <a:t>算法首先考虑内存与网络编码关键字的内存比较位置（第三行）</a:t>
            </a:r>
            <a:endParaRPr lang="en-US" altLang="zh-CN" dirty="0"/>
          </a:p>
          <a:p>
            <a:pPr marL="285750" indent="-285750">
              <a:buFont typeface="Wingdings" panose="05000000000000000000" pitchFamily="2" charset="2"/>
              <a:buChar char="Ø"/>
            </a:pPr>
            <a:r>
              <a:rPr lang="zh-CN" altLang="en-US" dirty="0"/>
              <a:t>推断出变量</a:t>
            </a:r>
            <a:r>
              <a:rPr lang="en-US" altLang="zh-CN" dirty="0"/>
              <a:t>p</a:t>
            </a:r>
            <a:r>
              <a:rPr lang="zh-CN" altLang="en-US" dirty="0"/>
              <a:t>用于内存比较后，标记污点，并进行探索</a:t>
            </a:r>
            <a:endParaRPr lang="en-US" altLang="zh-CN" dirty="0"/>
          </a:p>
          <a:p>
            <a:pPr marL="285750" indent="-285750">
              <a:buFont typeface="Wingdings" panose="05000000000000000000" pitchFamily="2" charset="2"/>
              <a:buChar char="Ø"/>
            </a:pPr>
            <a:r>
              <a:rPr lang="zh-CN" altLang="en-US" dirty="0"/>
              <a:t>污点到达</a:t>
            </a:r>
            <a:r>
              <a:rPr lang="en-US" altLang="zh-CN" dirty="0" err="1"/>
              <a:t>execve</a:t>
            </a:r>
            <a:r>
              <a:rPr lang="zh-CN" altLang="en-US" dirty="0"/>
              <a:t>函数调用，环境</a:t>
            </a:r>
            <a:r>
              <a:rPr lang="en-US" altLang="zh-CN" dirty="0"/>
              <a:t>CPF</a:t>
            </a:r>
            <a:r>
              <a:rPr lang="zh-CN" altLang="en-US" dirty="0"/>
              <a:t>范式检测到正在执行另一个二进制文件</a:t>
            </a:r>
            <a:endParaRPr lang="en-US" altLang="zh-CN" dirty="0"/>
          </a:p>
          <a:p>
            <a:pPr marL="285750" indent="-285750">
              <a:buFont typeface="Wingdings" panose="05000000000000000000" pitchFamily="2" charset="2"/>
              <a:buChar char="Ø"/>
            </a:pPr>
            <a:r>
              <a:rPr lang="zh-CN" altLang="en-US" dirty="0"/>
              <a:t>环境变量</a:t>
            </a:r>
            <a:r>
              <a:rPr lang="en-US" altLang="zh-CN" dirty="0"/>
              <a:t>CPF</a:t>
            </a:r>
            <a:r>
              <a:rPr lang="zh-CN" altLang="en-US" dirty="0"/>
              <a:t>检测到该二进制文件使用</a:t>
            </a:r>
            <a:r>
              <a:rPr lang="en-US" altLang="zh-CN" dirty="0" err="1"/>
              <a:t>setenv</a:t>
            </a:r>
            <a:r>
              <a:rPr lang="zh-CN" altLang="en-US" dirty="0"/>
              <a:t>设置了数据关键字</a:t>
            </a:r>
            <a:r>
              <a:rPr lang="en-US" altLang="zh-CN" dirty="0"/>
              <a:t>QUERY_STRING</a:t>
            </a:r>
            <a:r>
              <a:rPr lang="zh-CN" altLang="en-US" dirty="0"/>
              <a:t>，并标记该二进制文件为</a:t>
            </a:r>
            <a:r>
              <a:rPr lang="en-US" altLang="zh-CN" dirty="0"/>
              <a:t>setter</a:t>
            </a:r>
          </a:p>
          <a:p>
            <a:pPr marL="285750" indent="-285750">
              <a:buFont typeface="Wingdings" panose="05000000000000000000" pitchFamily="2" charset="2"/>
              <a:buChar char="Ø"/>
            </a:pPr>
            <a:r>
              <a:rPr lang="zh-CN" altLang="en-US" dirty="0"/>
              <a:t>从固件样本中找到使用环境变量</a:t>
            </a:r>
            <a:r>
              <a:rPr lang="en-US" altLang="zh-CN" dirty="0"/>
              <a:t>CPF</a:t>
            </a:r>
            <a:r>
              <a:rPr lang="zh-CN" altLang="en-US" dirty="0"/>
              <a:t>并且数据关键字为</a:t>
            </a:r>
            <a:r>
              <a:rPr lang="en-US" altLang="zh-CN" dirty="0"/>
              <a:t>QUERY_STRING</a:t>
            </a:r>
            <a:r>
              <a:rPr lang="zh-CN" altLang="en-US" dirty="0"/>
              <a:t>的二进制文件，并添加到二进制文件集</a:t>
            </a:r>
            <a:endParaRPr lang="en-US" altLang="zh-CN" dirty="0"/>
          </a:p>
          <a:p>
            <a:pPr marL="285750" indent="-285750">
              <a:buFont typeface="Wingdings" panose="05000000000000000000" pitchFamily="2" charset="2"/>
              <a:buChar char="Ø"/>
            </a:pPr>
            <a:r>
              <a:rPr lang="zh-CN" altLang="en-US" dirty="0"/>
              <a:t>对每个二进制文件，检索使用</a:t>
            </a:r>
            <a:r>
              <a:rPr lang="en-US" altLang="zh-CN" dirty="0"/>
              <a:t>QUERY_STRING</a:t>
            </a:r>
            <a:r>
              <a:rPr lang="zh-CN" altLang="en-US" dirty="0"/>
              <a:t>的代码位置</a:t>
            </a:r>
          </a:p>
        </p:txBody>
      </p:sp>
      <p:pic>
        <p:nvPicPr>
          <p:cNvPr id="4" name="图片 3">
            <a:extLst>
              <a:ext uri="{FF2B5EF4-FFF2-40B4-BE49-F238E27FC236}">
                <a16:creationId xmlns:a16="http://schemas.microsoft.com/office/drawing/2014/main" id="{86F19302-27ED-ECCE-60FB-DDF4FC647434}"/>
              </a:ext>
            </a:extLst>
          </p:cNvPr>
          <p:cNvPicPr>
            <a:picLocks noChangeAspect="1"/>
          </p:cNvPicPr>
          <p:nvPr/>
        </p:nvPicPr>
        <p:blipFill>
          <a:blip r:embed="rId3"/>
          <a:stretch>
            <a:fillRect/>
          </a:stretch>
        </p:blipFill>
        <p:spPr>
          <a:xfrm>
            <a:off x="105508" y="980865"/>
            <a:ext cx="11640950" cy="2932119"/>
          </a:xfrm>
          <a:prstGeom prst="rect">
            <a:avLst/>
          </a:prstGeom>
        </p:spPr>
      </p:pic>
    </p:spTree>
    <p:extLst>
      <p:ext uri="{BB962C8B-B14F-4D97-AF65-F5344CB8AC3E}">
        <p14:creationId xmlns:p14="http://schemas.microsoft.com/office/powerpoint/2010/main" val="1375503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arn(inVertic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arn(inVertic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52801"/>
            <a:ext cx="4408686" cy="456129"/>
          </a:xfrm>
        </p:spPr>
        <p:txBody>
          <a:bodyPr/>
          <a:lstStyle/>
          <a:p>
            <a:pPr>
              <a:lnSpc>
                <a:spcPct val="120000"/>
              </a:lnSpc>
            </a:pPr>
            <a:r>
              <a:rPr lang="en-US" altLang="zh-CN" dirty="0"/>
              <a:t>Static taint analysis</a:t>
            </a:r>
            <a:endParaRPr lang="zh-CN" altLang="en-US" dirty="0"/>
          </a:p>
        </p:txBody>
      </p:sp>
      <p:sp>
        <p:nvSpPr>
          <p:cNvPr id="16" name="文本框 15">
            <a:extLst>
              <a:ext uri="{FF2B5EF4-FFF2-40B4-BE49-F238E27FC236}">
                <a16:creationId xmlns:a16="http://schemas.microsoft.com/office/drawing/2014/main" id="{DF111B86-62A1-4856-B954-1F0864EBBA69}"/>
              </a:ext>
            </a:extLst>
          </p:cNvPr>
          <p:cNvSpPr txBox="1"/>
          <p:nvPr/>
        </p:nvSpPr>
        <p:spPr>
          <a:xfrm>
            <a:off x="1156716" y="1670003"/>
            <a:ext cx="10721340" cy="646331"/>
          </a:xfrm>
          <a:prstGeom prst="rect">
            <a:avLst/>
          </a:prstGeom>
          <a:noFill/>
        </p:spPr>
        <p:txBody>
          <a:bodyPr wrap="square">
            <a:spAutoFit/>
          </a:bodyPr>
          <a:lstStyle/>
          <a:p>
            <a:r>
              <a:rPr lang="en-US" altLang="zh-CN"/>
              <a:t>KARONTE </a:t>
            </a:r>
            <a:r>
              <a:rPr lang="zh-CN" altLang="en-US"/>
              <a:t>的污点引擎基于</a:t>
            </a:r>
            <a:r>
              <a:rPr lang="en-US" altLang="zh-CN"/>
              <a:t>BootStomp</a:t>
            </a:r>
            <a:r>
              <a:rPr lang="zh-CN" altLang="en-US"/>
              <a:t>，给定污染源</a:t>
            </a:r>
            <a:r>
              <a:rPr lang="en-US" altLang="zh-CN"/>
              <a:t>S</a:t>
            </a:r>
            <a:r>
              <a:rPr lang="zh-CN" altLang="en-US"/>
              <a:t>和程序点</a:t>
            </a:r>
            <a:r>
              <a:rPr lang="en-US" altLang="zh-CN"/>
              <a:t>P</a:t>
            </a:r>
            <a:r>
              <a:rPr lang="zh-CN" altLang="en-US"/>
              <a:t>，污点引擎从程序点</a:t>
            </a:r>
            <a:r>
              <a:rPr lang="en-US" altLang="zh-CN"/>
              <a:t>P</a:t>
            </a:r>
            <a:r>
              <a:rPr lang="zh-CN" altLang="en-US"/>
              <a:t>开始执行符号路径探索，每次遇到</a:t>
            </a:r>
            <a:r>
              <a:rPr lang="en-US" altLang="zh-CN"/>
              <a:t>S</a:t>
            </a:r>
            <a:r>
              <a:rPr lang="zh-CN" altLang="en-US"/>
              <a:t>时，污点引擎会将新的污点</a:t>
            </a:r>
            <a:r>
              <a:rPr lang="en-US" altLang="zh-CN"/>
              <a:t>ID</a:t>
            </a:r>
            <a:r>
              <a:rPr lang="zh-CN" altLang="en-US"/>
              <a:t>分配给从</a:t>
            </a:r>
            <a:r>
              <a:rPr lang="en-US" altLang="zh-CN"/>
              <a:t>S</a:t>
            </a:r>
            <a:r>
              <a:rPr lang="zh-CN" altLang="en-US"/>
              <a:t>接受数据的内存位置。</a:t>
            </a:r>
            <a:endParaRPr lang="zh-CN" altLang="en-US" dirty="0"/>
          </a:p>
        </p:txBody>
      </p:sp>
      <p:sp>
        <p:nvSpPr>
          <p:cNvPr id="6" name="文本框 5">
            <a:extLst>
              <a:ext uri="{FF2B5EF4-FFF2-40B4-BE49-F238E27FC236}">
                <a16:creationId xmlns:a16="http://schemas.microsoft.com/office/drawing/2014/main" id="{F0FD4738-A472-8773-07BB-7B2AB21B79ED}"/>
              </a:ext>
            </a:extLst>
          </p:cNvPr>
          <p:cNvSpPr txBox="1"/>
          <p:nvPr/>
        </p:nvSpPr>
        <p:spPr>
          <a:xfrm>
            <a:off x="1156716" y="2505670"/>
            <a:ext cx="10482290" cy="369332"/>
          </a:xfrm>
          <a:prstGeom prst="rect">
            <a:avLst/>
          </a:prstGeom>
          <a:noFill/>
        </p:spPr>
        <p:txBody>
          <a:bodyPr wrap="square">
            <a:spAutoFit/>
          </a:bodyPr>
          <a:lstStyle/>
          <a:p>
            <a:r>
              <a:rPr lang="zh-CN" altLang="en-US" dirty="0"/>
              <a:t>提出两个改进：路径优先策略、引入污点标记依赖的概念。</a:t>
            </a:r>
          </a:p>
        </p:txBody>
      </p:sp>
      <p:sp>
        <p:nvSpPr>
          <p:cNvPr id="7" name="文本框 6">
            <a:extLst>
              <a:ext uri="{FF2B5EF4-FFF2-40B4-BE49-F238E27FC236}">
                <a16:creationId xmlns:a16="http://schemas.microsoft.com/office/drawing/2014/main" id="{E851AE6C-E847-036B-C83D-F382E8356DCB}"/>
              </a:ext>
            </a:extLst>
          </p:cNvPr>
          <p:cNvSpPr txBox="1"/>
          <p:nvPr/>
        </p:nvSpPr>
        <p:spPr>
          <a:xfrm>
            <a:off x="1500269" y="3244335"/>
            <a:ext cx="10138737"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为了添加污点标记依赖，使用额外的数据结构增强了</a:t>
            </a:r>
            <a:r>
              <a:rPr lang="en-US" altLang="zh-CN" dirty="0" err="1"/>
              <a:t>angr</a:t>
            </a:r>
            <a:r>
              <a:rPr lang="zh-CN" altLang="en-US" dirty="0"/>
              <a:t>的符号状态模块，该数据结构将每个污点标记映射到其依赖项</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路径优先化策略旨在对函数内可能在函数外传播污点的路径进行估值。</a:t>
            </a:r>
          </a:p>
          <a:p>
            <a:endParaRPr lang="zh-CN" altLang="en-US" dirty="0"/>
          </a:p>
        </p:txBody>
      </p:sp>
    </p:spTree>
    <p:extLst>
      <p:ext uri="{BB962C8B-B14F-4D97-AF65-F5344CB8AC3E}">
        <p14:creationId xmlns:p14="http://schemas.microsoft.com/office/powerpoint/2010/main" val="563452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6479802" cy="477923"/>
          </a:xfrm>
        </p:spPr>
        <p:txBody>
          <a:bodyPr/>
          <a:lstStyle/>
          <a:p>
            <a:pPr>
              <a:lnSpc>
                <a:spcPct val="120000"/>
              </a:lnSpc>
            </a:pPr>
            <a:r>
              <a:rPr lang="en-US" altLang="zh-CN" dirty="0"/>
              <a:t>MULTI-BINARY DATA-FLOW ANALYSIS</a:t>
            </a:r>
            <a:endParaRPr lang="zh-CN" altLang="en-US" dirty="0"/>
          </a:p>
        </p:txBody>
      </p:sp>
      <p:sp>
        <p:nvSpPr>
          <p:cNvPr id="2912" name="矩形 47"/>
          <p:cNvSpPr>
            <a:spLocks noChangeArrowheads="1"/>
          </p:cNvSpPr>
          <p:nvPr/>
        </p:nvSpPr>
        <p:spPr bwMode="auto">
          <a:xfrm>
            <a:off x="1159640" y="2242588"/>
            <a:ext cx="9872719" cy="23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      根据上一步得到的 </a:t>
            </a:r>
            <a:r>
              <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BDG </a:t>
            </a:r>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进行数据流分析，其目的是得到来自网络输入的数据在传播过程中的约束集。因此需要有向图 </a:t>
            </a:r>
            <a:r>
              <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BDG </a:t>
            </a:r>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中的数据流细节。</a:t>
            </a:r>
            <a:endPar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endParaRPr>
          </a:p>
          <a:p>
            <a:pPr>
              <a:lnSpc>
                <a:spcPct val="120000"/>
              </a:lnSpc>
              <a:spcBef>
                <a:spcPct val="0"/>
              </a:spcBef>
              <a:buNone/>
            </a:pPr>
            <a:endPar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endParaRPr>
          </a:p>
          <a:p>
            <a:pPr>
              <a:lnSpc>
                <a:spcPct val="120000"/>
              </a:lnSpc>
              <a:spcBef>
                <a:spcPct val="0"/>
              </a:spcBef>
              <a:buNone/>
            </a:pPr>
            <a:endPar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endParaRPr>
          </a:p>
          <a:p>
            <a:pPr>
              <a:lnSpc>
                <a:spcPct val="120000"/>
              </a:lnSpc>
              <a:spcBef>
                <a:spcPct val="0"/>
              </a:spcBef>
              <a:buNone/>
            </a:pPr>
            <a:r>
              <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      </a:t>
            </a:r>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但通常情况下，列举 </a:t>
            </a:r>
            <a:r>
              <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BDG </a:t>
            </a:r>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中所有二进制间的路径会导致路径爆炸的问题。因此作者的关键点是，更可能导致 </a:t>
            </a:r>
            <a:r>
              <a:rPr lang="en-US" altLang="zh-CN"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bug </a:t>
            </a:r>
            <a:r>
              <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发生的路径是那些对用户提供的数据约束较少的路径，每次只将那些对用户输入数据约束最少的路径传播到其他二进制文件。</a:t>
            </a:r>
            <a:endPar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45600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6479802" cy="477923"/>
          </a:xfrm>
        </p:spPr>
        <p:txBody>
          <a:bodyPr/>
          <a:lstStyle/>
          <a:p>
            <a:pPr>
              <a:lnSpc>
                <a:spcPct val="120000"/>
              </a:lnSpc>
            </a:pPr>
            <a:r>
              <a:rPr lang="en-US" altLang="zh-CN" dirty="0"/>
              <a:t>MULTI-BINARY DATA-FLOW ANALYSIS</a:t>
            </a:r>
            <a:endParaRPr lang="zh-CN" altLang="en-US" dirty="0"/>
          </a:p>
        </p:txBody>
      </p:sp>
      <p:sp>
        <p:nvSpPr>
          <p:cNvPr id="5" name="文本框 4">
            <a:extLst>
              <a:ext uri="{FF2B5EF4-FFF2-40B4-BE49-F238E27FC236}">
                <a16:creationId xmlns:a16="http://schemas.microsoft.com/office/drawing/2014/main" id="{3D47A7EB-55EC-D37C-598A-A8EEDA5F5300}"/>
              </a:ext>
            </a:extLst>
          </p:cNvPr>
          <p:cNvSpPr txBox="1"/>
          <p:nvPr/>
        </p:nvSpPr>
        <p:spPr>
          <a:xfrm>
            <a:off x="1204232" y="1758434"/>
            <a:ext cx="10046154" cy="646331"/>
          </a:xfrm>
          <a:prstGeom prst="rect">
            <a:avLst/>
          </a:prstGeom>
          <a:noFill/>
        </p:spPr>
        <p:txBody>
          <a:bodyPr wrap="square">
            <a:spAutoFit/>
          </a:bodyPr>
          <a:lstStyle/>
          <a:p>
            <a:r>
              <a:rPr lang="zh-CN" altLang="en-US" dirty="0"/>
              <a:t>在 </a:t>
            </a:r>
            <a:r>
              <a:rPr lang="en-US" altLang="zh-CN" dirty="0"/>
              <a:t>BFG </a:t>
            </a:r>
            <a:r>
              <a:rPr lang="zh-CN" altLang="en-US" dirty="0"/>
              <a:t>中，一条边 </a:t>
            </a:r>
            <a:r>
              <a:rPr lang="en-US" altLang="zh-CN" dirty="0"/>
              <a:t>([b1, loc1, cp1, c1], [b2, loc2, cp2, c2], k)</a:t>
            </a:r>
            <a:r>
              <a:rPr lang="zh-CN" altLang="en-US" dirty="0"/>
              <a:t>，</a:t>
            </a:r>
            <a:r>
              <a:rPr lang="en-US" altLang="zh-CN" b="0" i="0" dirty="0">
                <a:solidFill>
                  <a:srgbClr val="4D4D4D"/>
                </a:solidFill>
                <a:effectLst/>
                <a:latin typeface="-apple-system"/>
              </a:rPr>
              <a:t>BFG </a:t>
            </a:r>
            <a:r>
              <a:rPr lang="zh-CN" altLang="en-US" b="0" i="0" dirty="0">
                <a:solidFill>
                  <a:srgbClr val="4D4D4D"/>
                </a:solidFill>
                <a:effectLst/>
                <a:latin typeface="-apple-system"/>
              </a:rPr>
              <a:t>构建算法基于混沌迭代的概念，由两个阶段组成：</a:t>
            </a:r>
            <a:endParaRPr lang="zh-CN" altLang="en-US" dirty="0"/>
          </a:p>
        </p:txBody>
      </p:sp>
      <p:sp>
        <p:nvSpPr>
          <p:cNvPr id="9" name="文本框 8">
            <a:extLst>
              <a:ext uri="{FF2B5EF4-FFF2-40B4-BE49-F238E27FC236}">
                <a16:creationId xmlns:a16="http://schemas.microsoft.com/office/drawing/2014/main" id="{6587EDC4-21AF-9843-9A47-3F1B1B94064F}"/>
              </a:ext>
            </a:extLst>
          </p:cNvPr>
          <p:cNvSpPr txBox="1"/>
          <p:nvPr/>
        </p:nvSpPr>
        <p:spPr>
          <a:xfrm>
            <a:off x="1204231" y="2718058"/>
            <a:ext cx="10487026" cy="2585323"/>
          </a:xfrm>
          <a:prstGeom prst="rect">
            <a:avLst/>
          </a:prstGeom>
          <a:noFill/>
        </p:spPr>
        <p:txBody>
          <a:bodyPr wrap="square">
            <a:spAutoFit/>
          </a:bodyPr>
          <a:lstStyle/>
          <a:p>
            <a:r>
              <a:rPr lang="zh-CN" altLang="en-US" dirty="0"/>
              <a:t>初始化：</a:t>
            </a:r>
            <a:endParaRPr lang="en-US" altLang="zh-CN" dirty="0"/>
          </a:p>
          <a:p>
            <a:endParaRPr lang="en-US" altLang="zh-CN" dirty="0"/>
          </a:p>
          <a:p>
            <a:pPr marL="285750" indent="-285750">
              <a:buFont typeface="Wingdings" panose="05000000000000000000" pitchFamily="2" charset="2"/>
              <a:buChar char="Ø"/>
            </a:pPr>
            <a:r>
              <a:rPr lang="zh-CN" altLang="en-US" dirty="0"/>
              <a:t>考虑 </a:t>
            </a:r>
            <a:r>
              <a:rPr lang="en-US" altLang="zh-CN" dirty="0"/>
              <a:t>BDG </a:t>
            </a:r>
            <a:r>
              <a:rPr lang="zh-CN" altLang="en-US" dirty="0"/>
              <a:t>中的每条边并创建一个新的边设置 </a:t>
            </a:r>
            <a:r>
              <a:rPr lang="en-US" altLang="zh-CN" dirty="0"/>
              <a:t>c1=c2=? (? </a:t>
            </a:r>
            <a:r>
              <a:rPr lang="zh-CN" altLang="en-US" dirty="0"/>
              <a:t>表示“未初始化”</a:t>
            </a:r>
            <a:r>
              <a:rPr lang="en-US" altLang="zh-CN" dirty="0"/>
              <a:t>)</a:t>
            </a:r>
            <a:r>
              <a:rPr lang="zh-CN" altLang="en-US" dirty="0"/>
              <a:t>。 </a:t>
            </a:r>
            <a:endParaRPr lang="en-US" altLang="zh-CN" dirty="0"/>
          </a:p>
          <a:p>
            <a:pPr marL="285750" indent="-285750">
              <a:buFont typeface="Wingdings" panose="05000000000000000000" pitchFamily="2" charset="2"/>
              <a:buChar char="Ø"/>
            </a:pPr>
            <a:r>
              <a:rPr lang="zh-CN" altLang="en-US" dirty="0"/>
              <a:t>考虑每个边</a:t>
            </a:r>
            <a:r>
              <a:rPr lang="en-US" altLang="zh-CN" dirty="0"/>
              <a:t>e</a:t>
            </a:r>
            <a:r>
              <a:rPr lang="zh-CN" altLang="en-US" dirty="0"/>
              <a:t>的</a:t>
            </a:r>
            <a:r>
              <a:rPr lang="en-US" altLang="zh-CN" dirty="0"/>
              <a:t>setter</a:t>
            </a:r>
            <a:r>
              <a:rPr lang="zh-CN" altLang="en-US" dirty="0"/>
              <a:t>（例如 </a:t>
            </a:r>
            <a:r>
              <a:rPr lang="en-US" altLang="zh-CN" dirty="0"/>
              <a:t>b1</a:t>
            </a:r>
            <a:r>
              <a:rPr lang="zh-CN" altLang="en-US" dirty="0"/>
              <a:t>）作为边界二进制文件，并检索包含在位置 </a:t>
            </a:r>
            <a:r>
              <a:rPr lang="en-US" altLang="zh-CN" dirty="0"/>
              <a:t>loc1 </a:t>
            </a:r>
            <a:r>
              <a:rPr lang="zh-CN" altLang="en-US" dirty="0"/>
              <a:t>被共享的数据的变量 </a:t>
            </a:r>
            <a:r>
              <a:rPr lang="en-US" altLang="zh-CN" dirty="0"/>
              <a:t>var1</a:t>
            </a:r>
            <a:r>
              <a:rPr lang="zh-CN" altLang="en-US" dirty="0"/>
              <a:t>。 </a:t>
            </a:r>
            <a:endParaRPr lang="en-US" altLang="zh-CN" dirty="0"/>
          </a:p>
          <a:p>
            <a:pPr marL="285750" indent="-285750">
              <a:buFont typeface="Wingdings" panose="05000000000000000000" pitchFamily="2" charset="2"/>
              <a:buChar char="Ø"/>
            </a:pPr>
            <a:r>
              <a:rPr lang="zh-CN" altLang="en-US" dirty="0"/>
              <a:t>使用污点引擎来探索包含 </a:t>
            </a:r>
            <a:r>
              <a:rPr lang="en-US" altLang="zh-CN" dirty="0"/>
              <a:t>loc1 </a:t>
            </a:r>
            <a:r>
              <a:rPr lang="zh-CN" altLang="en-US" dirty="0"/>
              <a:t>的函数入口点和 </a:t>
            </a:r>
            <a:r>
              <a:rPr lang="en-US" altLang="zh-CN" dirty="0"/>
              <a:t>loc1 </a:t>
            </a:r>
            <a:r>
              <a:rPr lang="zh-CN" altLang="en-US" dirty="0"/>
              <a:t>本身之间的路径，并为每个路径收集应用于 </a:t>
            </a:r>
            <a:r>
              <a:rPr lang="en-US" altLang="zh-CN" dirty="0"/>
              <a:t>var1 </a:t>
            </a:r>
            <a:r>
              <a:rPr lang="zh-CN" altLang="en-US" dirty="0"/>
              <a:t>的约束集 。</a:t>
            </a:r>
            <a:endParaRPr lang="en-US" altLang="zh-CN" dirty="0"/>
          </a:p>
          <a:p>
            <a:pPr marL="285750" indent="-285750">
              <a:buFont typeface="Wingdings" panose="05000000000000000000" pitchFamily="2" charset="2"/>
              <a:buChar char="Ø"/>
            </a:pPr>
            <a:r>
              <a:rPr lang="zh-CN" altLang="en-US" dirty="0"/>
              <a:t>选择最不严格的约束集 </a:t>
            </a:r>
            <a:r>
              <a:rPr lang="en-US" altLang="zh-CN" dirty="0"/>
              <a:t>l1</a:t>
            </a:r>
            <a:r>
              <a:rPr lang="zh-CN" altLang="en-US" dirty="0"/>
              <a:t>，并设置 </a:t>
            </a:r>
            <a:r>
              <a:rPr lang="en-US" altLang="zh-CN" dirty="0"/>
              <a:t>c1=l1</a:t>
            </a:r>
            <a:r>
              <a:rPr lang="zh-CN" altLang="en-US" dirty="0"/>
              <a:t>。</a:t>
            </a:r>
            <a:endParaRPr lang="en-US" altLang="zh-CN" dirty="0"/>
          </a:p>
          <a:p>
            <a:pPr marL="285750" indent="-285750">
              <a:buFont typeface="Wingdings" panose="05000000000000000000" pitchFamily="2" charset="2"/>
              <a:buChar char="Ø"/>
            </a:pPr>
            <a:r>
              <a:rPr lang="zh-CN" altLang="en-US" dirty="0"/>
              <a:t>将 </a:t>
            </a:r>
            <a:r>
              <a:rPr lang="en-US" altLang="zh-CN" dirty="0"/>
              <a:t>e </a:t>
            </a:r>
            <a:r>
              <a:rPr lang="zh-CN" altLang="en-US" dirty="0"/>
              <a:t>添加到集合 </a:t>
            </a:r>
            <a:r>
              <a:rPr lang="en-US" altLang="zh-CN" dirty="0" err="1"/>
              <a:t>w_set</a:t>
            </a:r>
            <a:r>
              <a:rPr lang="en-US" altLang="zh-CN" dirty="0"/>
              <a:t> </a:t>
            </a:r>
            <a:r>
              <a:rPr lang="zh-CN" altLang="en-US" dirty="0"/>
              <a:t>中，该集合将在第二阶段使用。</a:t>
            </a:r>
          </a:p>
        </p:txBody>
      </p:sp>
    </p:spTree>
    <p:extLst>
      <p:ext uri="{BB962C8B-B14F-4D97-AF65-F5344CB8AC3E}">
        <p14:creationId xmlns:p14="http://schemas.microsoft.com/office/powerpoint/2010/main" val="348773426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6479802" cy="477923"/>
          </a:xfrm>
        </p:spPr>
        <p:txBody>
          <a:bodyPr/>
          <a:lstStyle/>
          <a:p>
            <a:pPr>
              <a:lnSpc>
                <a:spcPct val="120000"/>
              </a:lnSpc>
            </a:pPr>
            <a:r>
              <a:rPr lang="en-US" altLang="zh-CN" dirty="0"/>
              <a:t>MULTI-BINARY DATA-FLOW ANALYSIS</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587EDC4-21AF-9843-9A47-3F1B1B94064F}"/>
                  </a:ext>
                </a:extLst>
              </p:cNvPr>
              <p:cNvSpPr txBox="1"/>
              <p:nvPr/>
            </p:nvSpPr>
            <p:spPr>
              <a:xfrm>
                <a:off x="1138917" y="1885301"/>
                <a:ext cx="10487026" cy="923330"/>
              </a:xfrm>
              <a:prstGeom prst="rect">
                <a:avLst/>
              </a:prstGeom>
              <a:noFill/>
            </p:spPr>
            <p:txBody>
              <a:bodyPr wrap="square">
                <a:spAutoFit/>
              </a:bodyPr>
              <a:lstStyle/>
              <a:p>
                <a:r>
                  <a:rPr lang="zh-CN" altLang="en-US" dirty="0"/>
                  <a:t>约束传播：</a:t>
                </a:r>
                <a:endParaRPr lang="en-US" altLang="zh-CN" dirty="0"/>
              </a:p>
              <a:p>
                <a:pPr marL="285750" indent="-285750">
                  <a:buFont typeface="Wingdings" panose="05000000000000000000" pitchFamily="2" charset="2"/>
                  <a:buChar char="Ø"/>
                </a:pPr>
                <a:r>
                  <a:rPr lang="zh-CN" altLang="en-US" dirty="0"/>
                  <a:t>考虑</a:t>
                </a:r>
                <a:r>
                  <a:rPr lang="en-US" altLang="zh-CN" dirty="0" err="1"/>
                  <a:t>w_set</a:t>
                </a:r>
                <a:r>
                  <a:rPr lang="zh-CN" altLang="en-US" dirty="0"/>
                  <a:t>中的每条边，并设置 </a:t>
                </a:r>
                <a:r>
                  <a:rPr lang="en-US" altLang="zh-CN" dirty="0"/>
                  <a:t>c2=c1</a:t>
                </a:r>
                <a:r>
                  <a:rPr lang="zh-CN" altLang="en-US" dirty="0"/>
                  <a:t>，从而将约束从 </a:t>
                </a:r>
                <a:r>
                  <a:rPr lang="en-US" altLang="zh-CN" dirty="0"/>
                  <a:t>setter </a:t>
                </a:r>
                <a:r>
                  <a:rPr lang="zh-CN" altLang="en-US" dirty="0"/>
                  <a:t>二进制传播到 </a:t>
                </a:r>
                <a:r>
                  <a:rPr lang="en-US" altLang="zh-CN" dirty="0"/>
                  <a:t>getter </a:t>
                </a:r>
                <a:r>
                  <a:rPr lang="zh-CN" altLang="en-US" dirty="0"/>
                  <a:t>二进制。</a:t>
                </a:r>
                <a:endParaRPr lang="en-US" altLang="zh-CN" dirty="0"/>
              </a:p>
              <a:p>
                <a:pPr marL="285750" indent="-285750">
                  <a:buFont typeface="Wingdings" panose="05000000000000000000" pitchFamily="2" charset="2"/>
                  <a:buChar char="Ø"/>
                </a:pPr>
                <a:r>
                  <a:rPr lang="zh-CN" altLang="en-US" dirty="0"/>
                  <a:t>然后。在</a:t>
                </a:r>
                <a:r>
                  <a:rPr lang="en-US" altLang="zh-CN" dirty="0"/>
                  <a:t>b2</a:t>
                </a:r>
                <a:r>
                  <a:rPr lang="zh-CN" altLang="en-US" dirty="0"/>
                  <a:t>中检索接收数据的位置</a:t>
                </a:r>
                <a:r>
                  <a:rPr lang="en-US" altLang="zh-CN" dirty="0"/>
                  <a:t>loc2</a:t>
                </a:r>
                <a:r>
                  <a:rPr lang="zh-CN" altLang="en-US" dirty="0"/>
                  <a:t>的变量</a:t>
                </a:r>
                <a:r>
                  <a:rPr lang="en-US" altLang="zh-CN" dirty="0"/>
                  <a:t>var2</a:t>
                </a:r>
                <a:r>
                  <a:rPr lang="zh-CN" altLang="en-US" dirty="0"/>
                  <a:t>，然后找到最小的约束集</a:t>
                </a:r>
                <a:r>
                  <a:rPr lang="en-US" altLang="zh-CN" dirty="0"/>
                  <a:t>l2</a:t>
                </a:r>
                <a:r>
                  <a:rPr lang="zh-CN" altLang="en-US" dirty="0"/>
                  <a:t>，设置</a:t>
                </a:r>
                <a:r>
                  <a:rPr lang="en-US" altLang="zh-CN" sz="1800" dirty="0">
                    <a:effectLst/>
                    <a:latin typeface="等线" panose="02010600030101010101" pitchFamily="2" charset="-122"/>
                    <a:cs typeface="Times New Roman" panose="02020603050405020304" pitchFamily="18" charset="0"/>
                  </a:rPr>
                  <a:t>c2 = c2 </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1800" dirty="0">
                    <a:effectLst/>
                    <a:latin typeface="等线" panose="02010600030101010101" pitchFamily="2" charset="-122"/>
                    <a:cs typeface="Times New Roman" panose="02020603050405020304" pitchFamily="18" charset="0"/>
                  </a:rPr>
                  <a:t>l2</a:t>
                </a:r>
                <a:endParaRPr lang="zh-CN" altLang="en-US" dirty="0"/>
              </a:p>
            </p:txBody>
          </p:sp>
        </mc:Choice>
        <mc:Fallback xmlns="">
          <p:sp>
            <p:nvSpPr>
              <p:cNvPr id="9" name="文本框 8">
                <a:extLst>
                  <a:ext uri="{FF2B5EF4-FFF2-40B4-BE49-F238E27FC236}">
                    <a16:creationId xmlns:a16="http://schemas.microsoft.com/office/drawing/2014/main" id="{6587EDC4-21AF-9843-9A47-3F1B1B94064F}"/>
                  </a:ext>
                </a:extLst>
              </p:cNvPr>
              <p:cNvSpPr txBox="1">
                <a:spLocks noRot="1" noChangeAspect="1" noMove="1" noResize="1" noEditPoints="1" noAdjustHandles="1" noChangeArrowheads="1" noChangeShapeType="1" noTextEdit="1"/>
              </p:cNvSpPr>
              <p:nvPr/>
            </p:nvSpPr>
            <p:spPr>
              <a:xfrm>
                <a:off x="1138917" y="1885301"/>
                <a:ext cx="10487026" cy="923330"/>
              </a:xfrm>
              <a:prstGeom prst="rect">
                <a:avLst/>
              </a:prstGeom>
              <a:blipFill>
                <a:blip r:embed="rId3"/>
                <a:stretch>
                  <a:fillRect l="-523" t="-3947" b="-921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43A3A88-25F7-299E-F95F-7AE7B02AFA59}"/>
              </a:ext>
            </a:extLst>
          </p:cNvPr>
          <p:cNvSpPr txBox="1"/>
          <p:nvPr/>
        </p:nvSpPr>
        <p:spPr>
          <a:xfrm>
            <a:off x="1138917" y="3093876"/>
            <a:ext cx="10487025" cy="369332"/>
          </a:xfrm>
          <a:prstGeom prst="rect">
            <a:avLst/>
          </a:prstGeom>
          <a:noFill/>
        </p:spPr>
        <p:txBody>
          <a:bodyPr wrap="square">
            <a:spAutoFit/>
          </a:bodyPr>
          <a:lstStyle/>
          <a:p>
            <a:r>
              <a:rPr lang="zh-CN" altLang="en-US" dirty="0"/>
              <a:t>由于 </a:t>
            </a:r>
            <a:r>
              <a:rPr lang="en-US" altLang="zh-CN" dirty="0"/>
              <a:t>b2 </a:t>
            </a:r>
            <a:r>
              <a:rPr lang="zh-CN" altLang="en-US" dirty="0"/>
              <a:t>可能会进一步共享数据，在重新共享数据之前确定 </a:t>
            </a:r>
            <a:r>
              <a:rPr lang="en-US" altLang="zh-CN" dirty="0"/>
              <a:t>b2 </a:t>
            </a:r>
            <a:r>
              <a:rPr lang="zh-CN" altLang="en-US" dirty="0"/>
              <a:t>应用于此类数据的附加约束。</a:t>
            </a:r>
          </a:p>
        </p:txBody>
      </p:sp>
      <p:sp>
        <p:nvSpPr>
          <p:cNvPr id="8" name="文本框 7">
            <a:extLst>
              <a:ext uri="{FF2B5EF4-FFF2-40B4-BE49-F238E27FC236}">
                <a16:creationId xmlns:a16="http://schemas.microsoft.com/office/drawing/2014/main" id="{C2A79C95-C4E3-0102-C78A-00F25E66C229}"/>
              </a:ext>
            </a:extLst>
          </p:cNvPr>
          <p:cNvSpPr txBox="1"/>
          <p:nvPr/>
        </p:nvSpPr>
        <p:spPr>
          <a:xfrm>
            <a:off x="914400" y="3563787"/>
            <a:ext cx="10711541" cy="1754326"/>
          </a:xfrm>
          <a:prstGeom prst="rect">
            <a:avLst/>
          </a:prstGeom>
          <a:noFill/>
        </p:spPr>
        <p:txBody>
          <a:bodyPr wrap="square">
            <a:spAutoFit/>
          </a:bodyPr>
          <a:lstStyle/>
          <a:p>
            <a:pPr marL="285750" indent="-285750">
              <a:buFont typeface="Wingdings" panose="05000000000000000000" pitchFamily="2" charset="2"/>
              <a:buChar char="Ø"/>
            </a:pPr>
            <a:r>
              <a:rPr lang="zh-CN" altLang="en-US" dirty="0"/>
              <a:t>收集每个边 </a:t>
            </a:r>
            <a:r>
              <a:rPr lang="en-US" altLang="zh-CN" dirty="0" err="1"/>
              <a:t>e_r</a:t>
            </a:r>
            <a:r>
              <a:rPr lang="zh-CN" altLang="en-US" dirty="0"/>
              <a:t>，其中二进制 </a:t>
            </a:r>
            <a:r>
              <a:rPr lang="en-US" altLang="zh-CN" dirty="0"/>
              <a:t>b2 </a:t>
            </a:r>
            <a:r>
              <a:rPr lang="zh-CN" altLang="en-US" dirty="0"/>
              <a:t>是 </a:t>
            </a:r>
            <a:r>
              <a:rPr lang="en-US" altLang="zh-CN" dirty="0"/>
              <a:t>setter</a:t>
            </a:r>
          </a:p>
          <a:p>
            <a:pPr marL="285750" indent="-285750">
              <a:buFont typeface="Wingdings" panose="05000000000000000000" pitchFamily="2" charset="2"/>
              <a:buChar char="Ø"/>
            </a:pPr>
            <a:r>
              <a:rPr lang="zh-CN" altLang="en-US" b="0" i="0" dirty="0">
                <a:solidFill>
                  <a:srgbClr val="4D4D4D"/>
                </a:solidFill>
                <a:effectLst/>
                <a:latin typeface="-apple-system"/>
              </a:rPr>
              <a:t>运行污点引擎，在二进制文件先前接收数据的程序点（即边 </a:t>
            </a:r>
            <a:r>
              <a:rPr lang="en-US" altLang="zh-CN" b="0" i="0" dirty="0" err="1">
                <a:solidFill>
                  <a:srgbClr val="4D4D4D"/>
                </a:solidFill>
                <a:effectLst/>
                <a:latin typeface="-apple-system"/>
              </a:rPr>
              <a:t>e_w</a:t>
            </a:r>
            <a:r>
              <a:rPr lang="en-US" altLang="zh-CN" b="0" i="0" dirty="0">
                <a:solidFill>
                  <a:srgbClr val="4D4D4D"/>
                </a:solidFill>
                <a:effectLst/>
                <a:latin typeface="-apple-system"/>
              </a:rPr>
              <a:t> </a:t>
            </a:r>
            <a:r>
              <a:rPr lang="zh-CN" altLang="en-US" b="0" i="0" dirty="0">
                <a:solidFill>
                  <a:srgbClr val="4D4D4D"/>
                </a:solidFill>
                <a:effectLst/>
                <a:latin typeface="-apple-system"/>
              </a:rPr>
              <a:t>的 </a:t>
            </a:r>
            <a:r>
              <a:rPr lang="en-US" altLang="zh-CN" b="0" i="0" dirty="0">
                <a:solidFill>
                  <a:srgbClr val="4D4D4D"/>
                </a:solidFill>
                <a:effectLst/>
                <a:latin typeface="-apple-system"/>
              </a:rPr>
              <a:t>loc2</a:t>
            </a:r>
            <a:r>
              <a:rPr lang="zh-CN" altLang="en-US" b="0" i="0" dirty="0">
                <a:solidFill>
                  <a:srgbClr val="4D4D4D"/>
                </a:solidFill>
                <a:effectLst/>
                <a:latin typeface="-apple-system"/>
              </a:rPr>
              <a:t>）和它进一步共享数据的位置（即边 </a:t>
            </a:r>
            <a:r>
              <a:rPr lang="en-US" altLang="zh-CN" b="0" i="0" dirty="0" err="1">
                <a:solidFill>
                  <a:srgbClr val="4D4D4D"/>
                </a:solidFill>
                <a:effectLst/>
                <a:latin typeface="-apple-system"/>
              </a:rPr>
              <a:t>e_r</a:t>
            </a:r>
            <a:r>
              <a:rPr lang="en-US" altLang="zh-CN" b="0" i="0" dirty="0">
                <a:solidFill>
                  <a:srgbClr val="4D4D4D"/>
                </a:solidFill>
                <a:effectLst/>
                <a:latin typeface="-apple-system"/>
              </a:rPr>
              <a:t> </a:t>
            </a:r>
            <a:r>
              <a:rPr lang="zh-CN" altLang="en-US" b="0" i="0" dirty="0">
                <a:solidFill>
                  <a:srgbClr val="4D4D4D"/>
                </a:solidFill>
                <a:effectLst/>
                <a:latin typeface="-apple-system"/>
              </a:rPr>
              <a:t>的 </a:t>
            </a:r>
            <a:r>
              <a:rPr lang="en-US" altLang="zh-CN" b="0" i="0" dirty="0">
                <a:solidFill>
                  <a:srgbClr val="4D4D4D"/>
                </a:solidFill>
                <a:effectLst/>
                <a:latin typeface="-apple-system"/>
              </a:rPr>
              <a:t>loc1</a:t>
            </a:r>
            <a:r>
              <a:rPr lang="zh-CN" altLang="en-US" b="0" i="0" dirty="0">
                <a:solidFill>
                  <a:srgbClr val="4D4D4D"/>
                </a:solidFill>
                <a:effectLst/>
                <a:latin typeface="-apple-system"/>
              </a:rPr>
              <a:t>）之间找到一条路径，并找到最小的沿这些路径应用于 </a:t>
            </a:r>
            <a:r>
              <a:rPr lang="en-US" altLang="zh-CN" b="0" i="0" dirty="0">
                <a:solidFill>
                  <a:srgbClr val="4D4D4D"/>
                </a:solidFill>
                <a:effectLst/>
                <a:latin typeface="-apple-system"/>
              </a:rPr>
              <a:t>var2 </a:t>
            </a:r>
            <a:r>
              <a:rPr lang="zh-CN" altLang="en-US" b="0" i="0" dirty="0">
                <a:solidFill>
                  <a:srgbClr val="4D4D4D"/>
                </a:solidFill>
                <a:effectLst/>
                <a:latin typeface="-apple-system"/>
              </a:rPr>
              <a:t>的严格约束集 </a:t>
            </a:r>
            <a:r>
              <a:rPr lang="en-US" altLang="zh-CN" b="0" i="0" dirty="0" err="1">
                <a:solidFill>
                  <a:srgbClr val="4D4D4D"/>
                </a:solidFill>
                <a:effectLst/>
                <a:latin typeface="-apple-system"/>
              </a:rPr>
              <a:t>lr</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marL="285750" indent="-285750">
              <a:buFont typeface="Wingdings" panose="05000000000000000000" pitchFamily="2" charset="2"/>
              <a:buChar char="Ø"/>
            </a:pPr>
            <a:r>
              <a:rPr lang="zh-CN" altLang="en-US" b="0" i="0" dirty="0">
                <a:solidFill>
                  <a:srgbClr val="4D4D4D"/>
                </a:solidFill>
                <a:effectLst/>
                <a:latin typeface="-apple-system"/>
              </a:rPr>
              <a:t>如果找不到这两个程序点之间的路径，使用与查找 </a:t>
            </a:r>
            <a:r>
              <a:rPr lang="en-US" altLang="zh-CN" b="0" i="0" dirty="0">
                <a:solidFill>
                  <a:srgbClr val="4D4D4D"/>
                </a:solidFill>
                <a:effectLst/>
                <a:latin typeface="-apple-system"/>
              </a:rPr>
              <a:t>l1 </a:t>
            </a:r>
            <a:r>
              <a:rPr lang="zh-CN" altLang="en-US" b="0" i="0" dirty="0">
                <a:solidFill>
                  <a:srgbClr val="4D4D4D"/>
                </a:solidFill>
                <a:effectLst/>
                <a:latin typeface="-apple-system"/>
              </a:rPr>
              <a:t>相同的方法来确定 </a:t>
            </a:r>
            <a:r>
              <a:rPr lang="en-US" altLang="zh-CN" b="0" i="0" dirty="0" err="1">
                <a:solidFill>
                  <a:srgbClr val="4D4D4D"/>
                </a:solidFill>
                <a:effectLst/>
                <a:latin typeface="-apple-system"/>
              </a:rPr>
              <a:t>lr</a:t>
            </a:r>
            <a:r>
              <a:rPr lang="zh-CN" altLang="en-US" dirty="0">
                <a:solidFill>
                  <a:srgbClr val="4D4D4D"/>
                </a:solidFill>
                <a:latin typeface="-apple-system"/>
              </a:rPr>
              <a:t>。</a:t>
            </a:r>
            <a:endParaRPr lang="en-US" altLang="zh-CN" dirty="0">
              <a:solidFill>
                <a:srgbClr val="4D4D4D"/>
              </a:solidFill>
              <a:latin typeface="-apple-system"/>
            </a:endParaRPr>
          </a:p>
          <a:p>
            <a:pPr marL="285750" indent="-285750">
              <a:buFont typeface="Wingdings" panose="05000000000000000000" pitchFamily="2" charset="2"/>
              <a:buChar char="Ø"/>
            </a:pPr>
            <a:r>
              <a:rPr lang="zh-CN" altLang="en-US" b="0" i="0" dirty="0">
                <a:solidFill>
                  <a:srgbClr val="4D4D4D"/>
                </a:solidFill>
                <a:effectLst/>
                <a:latin typeface="-apple-system"/>
              </a:rPr>
              <a:t>考虑约束 </a:t>
            </a:r>
            <a:r>
              <a:rPr lang="en-US" altLang="zh-CN" b="0" i="0" dirty="0">
                <a:solidFill>
                  <a:srgbClr val="4D4D4D"/>
                </a:solidFill>
                <a:effectLst/>
                <a:latin typeface="-apple-system"/>
              </a:rPr>
              <a:t>c* =                 </a:t>
            </a:r>
            <a:r>
              <a:rPr lang="zh-CN" altLang="en-US" dirty="0">
                <a:solidFill>
                  <a:srgbClr val="4D4D4D"/>
                </a:solidFill>
                <a:latin typeface="-apple-system"/>
              </a:rPr>
              <a:t>和</a:t>
            </a:r>
            <a:r>
              <a:rPr lang="en-US" altLang="zh-CN" b="0" i="0" dirty="0">
                <a:solidFill>
                  <a:srgbClr val="4D4D4D"/>
                </a:solidFill>
                <a:effectLst/>
                <a:latin typeface="-apple-system"/>
              </a:rPr>
              <a:t>setter </a:t>
            </a:r>
            <a:r>
              <a:rPr lang="zh-CN" altLang="en-US" b="0" i="0" dirty="0">
                <a:solidFill>
                  <a:srgbClr val="4D4D4D"/>
                </a:solidFill>
                <a:effectLst/>
                <a:latin typeface="-apple-system"/>
              </a:rPr>
              <a:t>的约束。如果后一组未初始化（即 对于</a:t>
            </a:r>
            <a:r>
              <a:rPr lang="en-US" altLang="zh-CN" b="0" i="0" dirty="0" err="1">
                <a:solidFill>
                  <a:srgbClr val="4D4D4D"/>
                </a:solidFill>
                <a:effectLst/>
                <a:latin typeface="-apple-system"/>
              </a:rPr>
              <a:t>e_r</a:t>
            </a:r>
            <a:r>
              <a:rPr lang="zh-CN" altLang="en-US" b="0" i="0" dirty="0">
                <a:solidFill>
                  <a:srgbClr val="4D4D4D"/>
                </a:solidFill>
                <a:effectLst/>
                <a:latin typeface="-apple-system"/>
              </a:rPr>
              <a:t>的</a:t>
            </a:r>
            <a:r>
              <a:rPr lang="en-US" altLang="zh-CN" b="0" i="0" dirty="0">
                <a:solidFill>
                  <a:srgbClr val="4D4D4D"/>
                </a:solidFill>
                <a:effectLst/>
                <a:latin typeface="-apple-system"/>
              </a:rPr>
              <a:t>c1=? </a:t>
            </a:r>
            <a:r>
              <a:rPr lang="zh-CN" altLang="en-US" b="0" i="0" dirty="0">
                <a:solidFill>
                  <a:srgbClr val="4D4D4D"/>
                </a:solidFill>
                <a:effectLst/>
                <a:latin typeface="-apple-system"/>
              </a:rPr>
              <a:t> ）或比 </a:t>
            </a:r>
            <a:r>
              <a:rPr lang="en-US" altLang="zh-CN" b="0" i="0" dirty="0">
                <a:solidFill>
                  <a:srgbClr val="4D4D4D"/>
                </a:solidFill>
                <a:effectLst/>
                <a:latin typeface="-apple-system"/>
              </a:rPr>
              <a:t>c</a:t>
            </a:r>
            <a:r>
              <a:rPr lang="zh-CN" altLang="en-US" b="0" i="0" dirty="0">
                <a:solidFill>
                  <a:srgbClr val="4D4D4D"/>
                </a:solidFill>
                <a:effectLst/>
                <a:latin typeface="-apple-system"/>
              </a:rPr>
              <a:t>*</a:t>
            </a:r>
            <a:r>
              <a:rPr lang="en-US" altLang="zh-CN" b="0" i="0" dirty="0">
                <a:solidFill>
                  <a:srgbClr val="4D4D4D"/>
                </a:solidFill>
                <a:effectLst/>
                <a:latin typeface="-apple-system"/>
              </a:rPr>
              <a:t> </a:t>
            </a:r>
            <a:r>
              <a:rPr lang="zh-CN" altLang="en-US" b="0" i="0" dirty="0">
                <a:solidFill>
                  <a:srgbClr val="4D4D4D"/>
                </a:solidFill>
                <a:effectLst/>
                <a:latin typeface="-apple-system"/>
              </a:rPr>
              <a:t>限制更多，我们用 </a:t>
            </a:r>
            <a:r>
              <a:rPr lang="en-US" altLang="zh-CN" b="0" i="0" dirty="0">
                <a:solidFill>
                  <a:srgbClr val="4D4D4D"/>
                </a:solidFill>
                <a:effectLst/>
                <a:latin typeface="-apple-system"/>
              </a:rPr>
              <a:t>c </a:t>
            </a:r>
            <a:r>
              <a:rPr lang="zh-CN" altLang="en-US" b="0" i="0" dirty="0">
                <a:solidFill>
                  <a:srgbClr val="4D4D4D"/>
                </a:solidFill>
                <a:effectLst/>
                <a:latin typeface="-apple-system"/>
              </a:rPr>
              <a:t>*替换它并将 </a:t>
            </a:r>
            <a:r>
              <a:rPr lang="en-US" altLang="zh-CN" b="0" i="0" dirty="0" err="1">
                <a:solidFill>
                  <a:srgbClr val="4D4D4D"/>
                </a:solidFill>
                <a:effectLst/>
                <a:latin typeface="-apple-system"/>
              </a:rPr>
              <a:t>e_r</a:t>
            </a:r>
            <a:r>
              <a:rPr lang="en-US" altLang="zh-CN" b="0" i="0" dirty="0">
                <a:solidFill>
                  <a:srgbClr val="4D4D4D"/>
                </a:solidFill>
                <a:effectLst/>
                <a:latin typeface="-apple-system"/>
              </a:rPr>
              <a:t> </a:t>
            </a:r>
            <a:r>
              <a:rPr lang="zh-CN" altLang="en-US" b="0" i="0" dirty="0">
                <a:solidFill>
                  <a:srgbClr val="4D4D4D"/>
                </a:solidFill>
                <a:effectLst/>
                <a:latin typeface="-apple-system"/>
              </a:rPr>
              <a:t>添加到 </a:t>
            </a:r>
            <a:r>
              <a:rPr lang="en-US" altLang="zh-CN" b="0" i="0" dirty="0" err="1">
                <a:solidFill>
                  <a:srgbClr val="4D4D4D"/>
                </a:solidFill>
                <a:effectLst/>
                <a:latin typeface="-apple-system"/>
              </a:rPr>
              <a:t>wset</a:t>
            </a:r>
            <a:r>
              <a:rPr lang="en-US" altLang="zh-CN" b="0" i="0" dirty="0">
                <a:solidFill>
                  <a:srgbClr val="4D4D4D"/>
                </a:solidFill>
                <a:effectLst/>
                <a:latin typeface="-apple-system"/>
              </a:rPr>
              <a:t>——</a:t>
            </a:r>
            <a:r>
              <a:rPr lang="zh-CN" altLang="en-US" b="0" i="0" dirty="0">
                <a:solidFill>
                  <a:srgbClr val="4D4D4D"/>
                </a:solidFill>
                <a:effectLst/>
                <a:latin typeface="-apple-system"/>
              </a:rPr>
              <a:t>从而保持限制最少的约束。我们迭代这个阶段直到 </a:t>
            </a:r>
            <a:r>
              <a:rPr lang="en-US" altLang="zh-CN" b="0" i="0" dirty="0" err="1">
                <a:solidFill>
                  <a:srgbClr val="4D4D4D"/>
                </a:solidFill>
                <a:effectLst/>
                <a:latin typeface="-apple-system"/>
              </a:rPr>
              <a:t>wset</a:t>
            </a:r>
            <a:r>
              <a:rPr lang="en-US" altLang="zh-CN" b="0" i="0" dirty="0">
                <a:solidFill>
                  <a:srgbClr val="4D4D4D"/>
                </a:solidFill>
                <a:effectLst/>
                <a:latin typeface="-apple-system"/>
              </a:rPr>
              <a:t> </a:t>
            </a:r>
            <a:r>
              <a:rPr lang="zh-CN" altLang="en-US" b="0" i="0" dirty="0">
                <a:solidFill>
                  <a:srgbClr val="4D4D4D"/>
                </a:solidFill>
                <a:effectLst/>
                <a:latin typeface="-apple-system"/>
              </a:rPr>
              <a:t>为空。</a:t>
            </a:r>
            <a:endParaRPr lang="en-US" altLang="zh-CN" b="0" i="0" dirty="0">
              <a:solidFill>
                <a:srgbClr val="4D4D4D"/>
              </a:solidFill>
              <a:effectLst/>
              <a:latin typeface="-apple-system"/>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69DC211-200A-4FE7-43BA-557A18C99B16}"/>
                  </a:ext>
                </a:extLst>
              </p:cNvPr>
              <p:cNvSpPr txBox="1"/>
              <p:nvPr/>
            </p:nvSpPr>
            <p:spPr>
              <a:xfrm>
                <a:off x="2249261" y="4656041"/>
                <a:ext cx="15579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𝑟</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2</m:t>
                          </m:r>
                        </m:sub>
                      </m:sSub>
                    </m:oMath>
                  </m:oMathPara>
                </a14:m>
                <a:endParaRPr lang="zh-CN" altLang="en-US" dirty="0"/>
              </a:p>
            </p:txBody>
          </p:sp>
        </mc:Choice>
        <mc:Fallback xmlns="">
          <p:sp>
            <p:nvSpPr>
              <p:cNvPr id="12" name="文本框 11">
                <a:extLst>
                  <a:ext uri="{FF2B5EF4-FFF2-40B4-BE49-F238E27FC236}">
                    <a16:creationId xmlns:a16="http://schemas.microsoft.com/office/drawing/2014/main" id="{E69DC211-200A-4FE7-43BA-557A18C99B16}"/>
                  </a:ext>
                </a:extLst>
              </p:cNvPr>
              <p:cNvSpPr txBox="1">
                <a:spLocks noRot="1" noChangeAspect="1" noMove="1" noResize="1" noEditPoints="1" noAdjustHandles="1" noChangeArrowheads="1" noChangeShapeType="1" noTextEdit="1"/>
              </p:cNvSpPr>
              <p:nvPr/>
            </p:nvSpPr>
            <p:spPr>
              <a:xfrm>
                <a:off x="2249261" y="4656041"/>
                <a:ext cx="1557937"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163649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7" y="832757"/>
            <a:ext cx="6610431" cy="376173"/>
          </a:xfrm>
        </p:spPr>
        <p:txBody>
          <a:bodyPr/>
          <a:lstStyle/>
          <a:p>
            <a:pPr>
              <a:lnSpc>
                <a:spcPct val="120000"/>
              </a:lnSpc>
            </a:pPr>
            <a:r>
              <a:rPr lang="en-US" altLang="zh-CN"/>
              <a:t>INSECURE INTERACTIONS DETECTION</a:t>
            </a:r>
            <a:endParaRPr lang="zh-CN" altLang="en-US" dirty="0"/>
          </a:p>
        </p:txBody>
      </p:sp>
      <p:sp>
        <p:nvSpPr>
          <p:cNvPr id="10" name="文本框 9">
            <a:extLst>
              <a:ext uri="{FF2B5EF4-FFF2-40B4-BE49-F238E27FC236}">
                <a16:creationId xmlns:a16="http://schemas.microsoft.com/office/drawing/2014/main" id="{CF56DC0C-537F-D428-A55E-F965D1FFB431}"/>
              </a:ext>
            </a:extLst>
          </p:cNvPr>
          <p:cNvSpPr txBox="1"/>
          <p:nvPr/>
        </p:nvSpPr>
        <p:spPr>
          <a:xfrm>
            <a:off x="1522476" y="2352757"/>
            <a:ext cx="9916668" cy="2031325"/>
          </a:xfrm>
          <a:prstGeom prst="rect">
            <a:avLst/>
          </a:prstGeom>
          <a:noFill/>
        </p:spPr>
        <p:txBody>
          <a:bodyPr wrap="square">
            <a:spAutoFit/>
          </a:bodyPr>
          <a:lstStyle/>
          <a:p>
            <a:pPr marL="285750" indent="-285750">
              <a:buFont typeface="Wingdings" panose="05000000000000000000" pitchFamily="2" charset="2"/>
              <a:buChar char="Ø"/>
            </a:pPr>
            <a:r>
              <a:rPr lang="zh-CN" altLang="en-US" dirty="0"/>
              <a:t>首先考虑</a:t>
            </a:r>
            <a:r>
              <a:rPr lang="en-US" altLang="zh-CN" dirty="0"/>
              <a:t>BFG</a:t>
            </a:r>
            <a:r>
              <a:rPr lang="zh-CN" altLang="en-US" dirty="0"/>
              <a:t>中的每个边</a:t>
            </a:r>
            <a:r>
              <a:rPr lang="en-US" altLang="zh-CN" dirty="0" err="1"/>
              <a:t>e_f</a:t>
            </a:r>
            <a:r>
              <a:rPr lang="zh-CN" altLang="en-US" dirty="0"/>
              <a:t>，以及每个边的元素（</a:t>
            </a:r>
            <a:r>
              <a:rPr lang="en-US" altLang="zh-CN" dirty="0"/>
              <a:t>b</a:t>
            </a:r>
            <a:r>
              <a:rPr lang="zh-CN" altLang="en-US" dirty="0"/>
              <a:t>、</a:t>
            </a:r>
            <a:r>
              <a:rPr lang="en-US" altLang="zh-CN" dirty="0"/>
              <a:t>loc</a:t>
            </a:r>
            <a:r>
              <a:rPr lang="zh-CN" altLang="en-US" dirty="0"/>
              <a:t>、</a:t>
            </a:r>
            <a:r>
              <a:rPr lang="en-US" altLang="zh-CN" dirty="0"/>
              <a:t>cp</a:t>
            </a:r>
            <a:r>
              <a:rPr lang="zh-CN" altLang="en-US" dirty="0"/>
              <a:t>、</a:t>
            </a:r>
            <a:r>
              <a:rPr lang="en-US" altLang="zh-CN" dirty="0"/>
              <a:t>c</a:t>
            </a:r>
            <a:r>
              <a:rPr lang="zh-CN" altLang="en-US" dirty="0"/>
              <a:t>），利用静态污点引擎从包含</a:t>
            </a:r>
            <a:r>
              <a:rPr lang="en-US" altLang="zh-CN" dirty="0"/>
              <a:t>loc</a:t>
            </a:r>
            <a:r>
              <a:rPr lang="zh-CN" altLang="en-US" dirty="0"/>
              <a:t>的函数</a:t>
            </a:r>
            <a:r>
              <a:rPr lang="en-US" altLang="zh-CN" dirty="0"/>
              <a:t>f</a:t>
            </a:r>
            <a:r>
              <a:rPr lang="zh-CN" altLang="en-US" dirty="0"/>
              <a:t>引导符号路径探索。</a:t>
            </a:r>
          </a:p>
          <a:p>
            <a:pPr marL="285750" indent="-285750">
              <a:buFont typeface="Wingdings" panose="05000000000000000000" pitchFamily="2" charset="2"/>
              <a:buChar char="Ø"/>
            </a:pPr>
            <a:r>
              <a:rPr lang="zh-CN" altLang="en-US" dirty="0"/>
              <a:t>然后，当遇到位置</a:t>
            </a:r>
            <a:r>
              <a:rPr lang="en-US" altLang="zh-CN" dirty="0"/>
              <a:t>loc</a:t>
            </a:r>
            <a:r>
              <a:rPr lang="zh-CN" altLang="en-US" dirty="0"/>
              <a:t>时，依赖提供的</a:t>
            </a:r>
            <a:r>
              <a:rPr lang="en-US" altLang="zh-CN" dirty="0"/>
              <a:t>CPF cp</a:t>
            </a:r>
            <a:r>
              <a:rPr lang="zh-CN" altLang="en-US" dirty="0"/>
              <a:t>检索缓冲区</a:t>
            </a:r>
            <a:r>
              <a:rPr lang="en-US" altLang="zh-CN" dirty="0" err="1"/>
              <a:t>buf</a:t>
            </a:r>
            <a:r>
              <a:rPr lang="zh-CN" altLang="en-US" dirty="0"/>
              <a:t>的地址，该缓冲区</a:t>
            </a:r>
            <a:r>
              <a:rPr lang="en-US" altLang="zh-CN" dirty="0" err="1"/>
              <a:t>buf</a:t>
            </a:r>
            <a:r>
              <a:rPr lang="zh-CN" altLang="en-US" dirty="0"/>
              <a:t>引用</a:t>
            </a:r>
            <a:r>
              <a:rPr lang="en-US" altLang="zh-CN" dirty="0"/>
              <a:t>loc</a:t>
            </a:r>
            <a:r>
              <a:rPr lang="zh-CN" altLang="en-US" dirty="0"/>
              <a:t>处攻击者控制的数据，并对其应用污点。此外，在路径探索的每个步骤中，收集</a:t>
            </a:r>
            <a:r>
              <a:rPr lang="en-US" altLang="zh-CN" dirty="0" err="1"/>
              <a:t>buf</a:t>
            </a:r>
            <a:r>
              <a:rPr lang="zh-CN" altLang="en-US" dirty="0"/>
              <a:t>上的任何约束，并将其添加到</a:t>
            </a:r>
            <a:r>
              <a:rPr lang="en-US" altLang="zh-CN" dirty="0"/>
              <a:t>c</a:t>
            </a:r>
            <a:r>
              <a:rPr lang="zh-CN" altLang="en-US" dirty="0"/>
              <a:t>中。</a:t>
            </a:r>
          </a:p>
          <a:p>
            <a:pPr marL="285750" indent="-285750">
              <a:buFont typeface="Wingdings" panose="05000000000000000000" pitchFamily="2" charset="2"/>
              <a:buChar char="Ø"/>
            </a:pPr>
            <a:r>
              <a:rPr lang="zh-CN" altLang="en-US" dirty="0"/>
              <a:t>如果在路径探索过程中遇到</a:t>
            </a:r>
            <a:r>
              <a:rPr lang="en-US" altLang="zh-CN" dirty="0"/>
              <a:t>sink</a:t>
            </a:r>
            <a:r>
              <a:rPr lang="zh-CN" altLang="en-US" dirty="0"/>
              <a:t>，会检查它是否包含受污染的数据。如果</a:t>
            </a:r>
            <a:r>
              <a:rPr lang="en-US" altLang="zh-CN" dirty="0"/>
              <a:t>sink</a:t>
            </a:r>
            <a:r>
              <a:rPr lang="zh-CN" altLang="en-US" dirty="0"/>
              <a:t>是一个循环，并且其条件之一完全依赖于受污染的变量，则会发出警报。</a:t>
            </a:r>
          </a:p>
        </p:txBody>
      </p:sp>
    </p:spTree>
    <p:extLst>
      <p:ext uri="{BB962C8B-B14F-4D97-AF65-F5344CB8AC3E}">
        <p14:creationId xmlns:p14="http://schemas.microsoft.com/office/powerpoint/2010/main" val="304207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83014" y="3044279"/>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Author Team</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33022" y="2716242"/>
            <a:ext cx="5287161"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Implementation</a:t>
            </a:r>
          </a:p>
          <a:p>
            <a:r>
              <a:rPr lang="en-US" altLang="zh-CN" sz="4400" b="1" dirty="0">
                <a:solidFill>
                  <a:schemeClr val="bg1"/>
                </a:solidFill>
                <a:latin typeface="思源黑体" panose="020B0500000000000000" pitchFamily="34" charset="-122"/>
                <a:ea typeface="思源黑体" panose="020B0500000000000000" pitchFamily="34" charset="-122"/>
              </a:rPr>
              <a:t>Evaluation</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Implementation</a:t>
            </a:r>
            <a:endParaRPr lang="zh-CN" altLang="en-US" dirty="0"/>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65" name="TextBox 88"/>
          <p:cNvSpPr txBox="1"/>
          <p:nvPr/>
        </p:nvSpPr>
        <p:spPr>
          <a:xfrm>
            <a:off x="1330655" y="4080140"/>
            <a:ext cx="2810271" cy="1107996"/>
          </a:xfrm>
          <a:prstGeom prst="rect">
            <a:avLst/>
          </a:prstGeom>
          <a:noFill/>
        </p:spPr>
        <p:txBody>
          <a:bodyPr wrap="square" lIns="0" tIns="0" rIns="0" bIns="0" rtlCol="0">
            <a:spAutoFit/>
          </a:bodyPr>
          <a:lstStyle/>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详写内容</a:t>
            </a:r>
            <a:r>
              <a:rPr lang="en-US" altLang="zh-CN" sz="1200" dirty="0">
                <a:solidFill>
                  <a:schemeClr val="bg1"/>
                </a:solidFill>
                <a:latin typeface="思源黑体" panose="020B0500000000000000" pitchFamily="34" charset="-122"/>
                <a:ea typeface="思源黑体" panose="020B0500000000000000" pitchFamily="34" charset="-122"/>
              </a:rPr>
              <a:t>……</a:t>
            </a: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1"/>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70" name="文本框 69">
            <a:extLst>
              <a:ext uri="{FF2B5EF4-FFF2-40B4-BE49-F238E27FC236}">
                <a16:creationId xmlns:a16="http://schemas.microsoft.com/office/drawing/2014/main" id="{9103304F-3073-3606-D088-C95EBC907B44}"/>
              </a:ext>
            </a:extLst>
          </p:cNvPr>
          <p:cNvSpPr txBox="1"/>
          <p:nvPr/>
        </p:nvSpPr>
        <p:spPr>
          <a:xfrm>
            <a:off x="3038666" y="2331332"/>
            <a:ext cx="7956884" cy="2031325"/>
          </a:xfrm>
          <a:prstGeom prst="rect">
            <a:avLst/>
          </a:prstGeom>
          <a:noFill/>
        </p:spPr>
        <p:txBody>
          <a:bodyPr wrap="square">
            <a:spAutoFit/>
          </a:bodyPr>
          <a:lstStyle/>
          <a:p>
            <a:pPr marL="285750" indent="-285750">
              <a:buFont typeface="Wingdings" panose="05000000000000000000" pitchFamily="2" charset="2"/>
              <a:buChar char="Ø"/>
            </a:pPr>
            <a:r>
              <a:rPr lang="en-US" altLang="zh-CN" dirty="0" err="1"/>
              <a:t>Karonte</a:t>
            </a:r>
            <a:r>
              <a:rPr lang="zh-CN" altLang="en-US" dirty="0"/>
              <a:t>原型在</a:t>
            </a:r>
            <a:r>
              <a:rPr lang="en-US" altLang="zh-CN" dirty="0" err="1"/>
              <a:t>angr</a:t>
            </a:r>
            <a:r>
              <a:rPr lang="zh-CN" altLang="en-US" dirty="0"/>
              <a:t>基础上实现</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污点引擎基于</a:t>
            </a:r>
            <a:r>
              <a:rPr lang="en-US" altLang="zh-CN" dirty="0" err="1"/>
              <a:t>Bootstomp</a:t>
            </a:r>
            <a:r>
              <a:rPr lang="zh-CN" altLang="en-US" dirty="0"/>
              <a:t>的基础实现</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使用当时最新的固件样本来评估</a:t>
            </a:r>
            <a:r>
              <a:rPr lang="en-US" altLang="zh-CN" dirty="0" err="1"/>
              <a:t>Karonte</a:t>
            </a:r>
            <a:r>
              <a:rPr lang="zh-CN" altLang="en-US" dirty="0"/>
              <a:t>算法的每个阶段</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使用</a:t>
            </a:r>
            <a:r>
              <a:rPr lang="en-US" altLang="zh-CN" dirty="0" err="1"/>
              <a:t>firmadyne</a:t>
            </a:r>
            <a:r>
              <a:rPr lang="zh-CN" altLang="en-US" dirty="0"/>
              <a:t>的数据集来评估性能。</a:t>
            </a:r>
          </a:p>
        </p:txBody>
      </p:sp>
    </p:spTree>
    <p:extLst>
      <p:ext uri="{BB962C8B-B14F-4D97-AF65-F5344CB8AC3E}">
        <p14:creationId xmlns:p14="http://schemas.microsoft.com/office/powerpoint/2010/main" val="35185796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2" presetClass="entr" presetSubtype="1"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up)">
                                          <p:cBhvr>
                                            <p:cTn id="12" dur="12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5" name="文本框 4">
            <a:extLst>
              <a:ext uri="{FF2B5EF4-FFF2-40B4-BE49-F238E27FC236}">
                <a16:creationId xmlns:a16="http://schemas.microsoft.com/office/drawing/2014/main" id="{80C1B9C5-F973-4AAA-A290-2B7907FB544A}"/>
              </a:ext>
            </a:extLst>
          </p:cNvPr>
          <p:cNvSpPr txBox="1"/>
          <p:nvPr/>
        </p:nvSpPr>
        <p:spPr>
          <a:xfrm>
            <a:off x="1311442" y="1569087"/>
            <a:ext cx="10191544" cy="923330"/>
          </a:xfrm>
          <a:prstGeom prst="rect">
            <a:avLst/>
          </a:prstGeom>
          <a:noFill/>
        </p:spPr>
        <p:txBody>
          <a:bodyPr wrap="square">
            <a:spAutoFit/>
          </a:bodyPr>
          <a:lstStyle/>
          <a:p>
            <a:r>
              <a:rPr lang="en-US" altLang="zh-CN" dirty="0"/>
              <a:t>Dataset</a:t>
            </a:r>
            <a:r>
              <a:rPr lang="zh-CN" altLang="en-US" dirty="0"/>
              <a:t>：在基于</a:t>
            </a:r>
            <a:r>
              <a:rPr lang="en-US" altLang="zh-CN" dirty="0"/>
              <a:t>Linux</a:t>
            </a:r>
            <a:r>
              <a:rPr lang="zh-CN" altLang="en-US" dirty="0"/>
              <a:t>的固件样本和固件</a:t>
            </a:r>
            <a:r>
              <a:rPr lang="en-US" altLang="zh-CN" dirty="0"/>
              <a:t>blobs</a:t>
            </a:r>
            <a:r>
              <a:rPr lang="zh-CN" altLang="en-US" dirty="0"/>
              <a:t>上评估了</a:t>
            </a:r>
            <a:r>
              <a:rPr lang="en-US" altLang="zh-CN" dirty="0"/>
              <a:t>KARONTE</a:t>
            </a:r>
            <a:r>
              <a:rPr lang="zh-CN" altLang="en-US" dirty="0"/>
              <a:t>原型。</a:t>
            </a:r>
            <a:endParaRPr lang="en-US" altLang="zh-CN" dirty="0"/>
          </a:p>
          <a:p>
            <a:endParaRPr lang="en-US" altLang="zh-CN" dirty="0"/>
          </a:p>
          <a:p>
            <a:r>
              <a:rPr lang="zh-CN" altLang="en-US" dirty="0"/>
              <a:t>最近基于</a:t>
            </a:r>
            <a:r>
              <a:rPr lang="en-US" altLang="zh-CN" dirty="0"/>
              <a:t>Linux</a:t>
            </a:r>
            <a:r>
              <a:rPr lang="zh-CN" altLang="en-US" dirty="0"/>
              <a:t>的固件：</a:t>
            </a:r>
            <a:r>
              <a:rPr lang="en-US" altLang="zh-CN" dirty="0"/>
              <a:t>NETGEAR</a:t>
            </a:r>
            <a:r>
              <a:rPr lang="zh-CN" altLang="en-US" dirty="0"/>
              <a:t>、</a:t>
            </a:r>
            <a:r>
              <a:rPr lang="en-US" altLang="zh-CN" dirty="0"/>
              <a:t>TP-Link</a:t>
            </a:r>
            <a:r>
              <a:rPr lang="zh-CN" altLang="en-US" dirty="0"/>
              <a:t>、</a:t>
            </a:r>
            <a:r>
              <a:rPr lang="en-US" altLang="zh-CN" dirty="0"/>
              <a:t>D-Link</a:t>
            </a:r>
            <a:r>
              <a:rPr lang="zh-CN" altLang="en-US" dirty="0"/>
              <a:t>和</a:t>
            </a:r>
            <a:r>
              <a:rPr lang="en-US" altLang="zh-CN" dirty="0"/>
              <a:t>Tenda</a:t>
            </a:r>
            <a:r>
              <a:rPr lang="zh-CN" altLang="en-US" dirty="0"/>
              <a:t>。收集了</a:t>
            </a:r>
            <a:r>
              <a:rPr lang="en-US" altLang="zh-CN" dirty="0"/>
              <a:t>49</a:t>
            </a:r>
            <a:r>
              <a:rPr lang="zh-CN" altLang="en-US" dirty="0"/>
              <a:t>个不同的固件样本。</a:t>
            </a:r>
          </a:p>
        </p:txBody>
      </p:sp>
      <p:sp>
        <p:nvSpPr>
          <p:cNvPr id="9" name="文本框 8">
            <a:extLst>
              <a:ext uri="{FF2B5EF4-FFF2-40B4-BE49-F238E27FC236}">
                <a16:creationId xmlns:a16="http://schemas.microsoft.com/office/drawing/2014/main" id="{E5E4DE28-D9CC-CC2A-A440-AED9564B1930}"/>
              </a:ext>
            </a:extLst>
          </p:cNvPr>
          <p:cNvSpPr txBox="1"/>
          <p:nvPr/>
        </p:nvSpPr>
        <p:spPr>
          <a:xfrm>
            <a:off x="1311442" y="2575575"/>
            <a:ext cx="10191544" cy="923330"/>
          </a:xfrm>
          <a:prstGeom prst="rect">
            <a:avLst/>
          </a:prstGeom>
          <a:noFill/>
        </p:spPr>
        <p:txBody>
          <a:bodyPr wrap="square">
            <a:spAutoFit/>
          </a:bodyPr>
          <a:lstStyle/>
          <a:p>
            <a:r>
              <a:rPr lang="zh-CN" altLang="en-US" dirty="0"/>
              <a:t>固件</a:t>
            </a:r>
            <a:r>
              <a:rPr lang="en-US" altLang="zh-CN" dirty="0"/>
              <a:t>Blobs</a:t>
            </a:r>
            <a:r>
              <a:rPr lang="zh-CN" altLang="en-US" dirty="0"/>
              <a:t>：</a:t>
            </a:r>
            <a:r>
              <a:rPr lang="en-US" altLang="zh-CN" dirty="0" err="1"/>
              <a:t>BootStomp</a:t>
            </a:r>
            <a:r>
              <a:rPr lang="zh-CN" altLang="en-US" dirty="0"/>
              <a:t>的数据集由</a:t>
            </a:r>
            <a:r>
              <a:rPr lang="en-US" altLang="zh-CN" dirty="0"/>
              <a:t>5</a:t>
            </a:r>
            <a:r>
              <a:rPr lang="zh-CN" altLang="en-US" dirty="0"/>
              <a:t>个固件样本组成。它包含高通公司</a:t>
            </a:r>
            <a:r>
              <a:rPr lang="en-US" altLang="zh-CN" dirty="0"/>
              <a:t>Little Kernel</a:t>
            </a:r>
            <a:r>
              <a:rPr lang="zh-CN" altLang="en-US" dirty="0"/>
              <a:t>（或</a:t>
            </a:r>
            <a:r>
              <a:rPr lang="en-US" altLang="zh-CN" dirty="0"/>
              <a:t>LK</a:t>
            </a:r>
            <a:r>
              <a:rPr lang="zh-CN" altLang="en-US" dirty="0"/>
              <a:t>）的两个版本：发布时的最新版本和</a:t>
            </a:r>
            <a:r>
              <a:rPr lang="en-US" altLang="zh-CN" dirty="0"/>
              <a:t>2016-07-05</a:t>
            </a:r>
            <a:r>
              <a:rPr lang="zh-CN" altLang="en-US" dirty="0"/>
              <a:t>之前发布的包含已知漏洞的版本（未指定）。在这项工作中，我们用*来指后者。</a:t>
            </a:r>
          </a:p>
        </p:txBody>
      </p:sp>
      <p:pic>
        <p:nvPicPr>
          <p:cNvPr id="6" name="图片 5">
            <a:extLst>
              <a:ext uri="{FF2B5EF4-FFF2-40B4-BE49-F238E27FC236}">
                <a16:creationId xmlns:a16="http://schemas.microsoft.com/office/drawing/2014/main" id="{641E7F01-8195-FB1D-1619-7579E6FA4857}"/>
              </a:ext>
            </a:extLst>
          </p:cNvPr>
          <p:cNvPicPr>
            <a:picLocks noChangeAspect="1"/>
          </p:cNvPicPr>
          <p:nvPr/>
        </p:nvPicPr>
        <p:blipFill>
          <a:blip r:embed="rId3"/>
          <a:stretch>
            <a:fillRect/>
          </a:stretch>
        </p:blipFill>
        <p:spPr>
          <a:xfrm>
            <a:off x="1406898" y="3766023"/>
            <a:ext cx="9822267" cy="2339176"/>
          </a:xfrm>
          <a:prstGeom prst="rect">
            <a:avLst/>
          </a:prstGeom>
        </p:spPr>
      </p:pic>
    </p:spTree>
    <p:extLst>
      <p:ext uri="{BB962C8B-B14F-4D97-AF65-F5344CB8AC3E}">
        <p14:creationId xmlns:p14="http://schemas.microsoft.com/office/powerpoint/2010/main" val="4188863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5" name="文本框 4">
            <a:extLst>
              <a:ext uri="{FF2B5EF4-FFF2-40B4-BE49-F238E27FC236}">
                <a16:creationId xmlns:a16="http://schemas.microsoft.com/office/drawing/2014/main" id="{A4568F86-CF5B-BFCE-5343-A313A243D129}"/>
              </a:ext>
            </a:extLst>
          </p:cNvPr>
          <p:cNvSpPr txBox="1"/>
          <p:nvPr/>
        </p:nvSpPr>
        <p:spPr>
          <a:xfrm>
            <a:off x="1864858" y="2355893"/>
            <a:ext cx="8863013" cy="1754326"/>
          </a:xfrm>
          <a:prstGeom prst="rect">
            <a:avLst/>
          </a:prstGeom>
          <a:noFill/>
        </p:spPr>
        <p:txBody>
          <a:bodyPr wrap="square">
            <a:spAutoFit/>
          </a:bodyPr>
          <a:lstStyle/>
          <a:p>
            <a:r>
              <a:rPr lang="zh-CN" altLang="en-US" dirty="0"/>
              <a:t>大规模数据集：</a:t>
            </a:r>
            <a:endParaRPr lang="en-US" altLang="zh-CN" dirty="0"/>
          </a:p>
          <a:p>
            <a:r>
              <a:rPr lang="en-US" altLang="zh-CN" dirty="0"/>
              <a:t>	</a:t>
            </a:r>
            <a:r>
              <a:rPr lang="zh-CN" altLang="en-US" dirty="0"/>
              <a:t>为了衡量</a:t>
            </a:r>
            <a:r>
              <a:rPr lang="en-US" altLang="zh-CN" dirty="0" err="1"/>
              <a:t>Karonte</a:t>
            </a:r>
            <a:r>
              <a:rPr lang="zh-CN" altLang="en-US" dirty="0"/>
              <a:t>的扩展性，获得</a:t>
            </a:r>
            <a:r>
              <a:rPr lang="en-US" altLang="zh-CN" dirty="0" err="1"/>
              <a:t>firmadyne</a:t>
            </a:r>
            <a:r>
              <a:rPr lang="zh-CN" altLang="en-US" dirty="0"/>
              <a:t>的数据集，并考虑其架构受</a:t>
            </a:r>
            <a:r>
              <a:rPr lang="en-US" altLang="zh-CN" dirty="0"/>
              <a:t>	</a:t>
            </a:r>
            <a:r>
              <a:rPr lang="en-US" altLang="zh-CN" dirty="0" err="1"/>
              <a:t>BootStomp</a:t>
            </a:r>
            <a:r>
              <a:rPr lang="zh-CN" altLang="en-US" dirty="0"/>
              <a:t>支持的固件样本（</a:t>
            </a:r>
            <a:r>
              <a:rPr lang="en-US" altLang="zh-CN" dirty="0"/>
              <a:t>ARM</a:t>
            </a:r>
            <a:r>
              <a:rPr lang="zh-CN" altLang="en-US" dirty="0"/>
              <a:t>、</a:t>
            </a:r>
            <a:r>
              <a:rPr lang="en-US" altLang="zh-CN" dirty="0"/>
              <a:t>AARCH64</a:t>
            </a:r>
            <a:r>
              <a:rPr lang="zh-CN" altLang="en-US" dirty="0"/>
              <a:t>和</a:t>
            </a:r>
            <a:r>
              <a:rPr lang="en-US" altLang="zh-CN" dirty="0"/>
              <a:t>PowerPC</a:t>
            </a:r>
            <a:r>
              <a:rPr lang="zh-CN" altLang="en-US" dirty="0"/>
              <a:t>）。没有考虑</a:t>
            </a:r>
            <a:r>
              <a:rPr lang="en-US" altLang="zh-CN" dirty="0"/>
              <a:t>MIPS</a:t>
            </a:r>
            <a:r>
              <a:rPr lang="zh-CN" altLang="en-US" dirty="0"/>
              <a:t>体</a:t>
            </a:r>
            <a:r>
              <a:rPr lang="en-US" altLang="zh-CN" dirty="0"/>
              <a:t>	</a:t>
            </a:r>
            <a:r>
              <a:rPr lang="zh-CN" altLang="en-US" dirty="0"/>
              <a:t>系结构的固件示例，因为</a:t>
            </a:r>
            <a:r>
              <a:rPr lang="en-US" altLang="zh-CN" dirty="0" err="1"/>
              <a:t>angr</a:t>
            </a:r>
            <a:r>
              <a:rPr lang="zh-CN" altLang="en-US" dirty="0"/>
              <a:t>仅部分支持</a:t>
            </a:r>
            <a:r>
              <a:rPr lang="en-US" altLang="zh-CN" dirty="0"/>
              <a:t>MIPS</a:t>
            </a:r>
            <a:r>
              <a:rPr lang="zh-CN" altLang="en-US" dirty="0"/>
              <a:t>二进制文件，在这些情况下，其</a:t>
            </a:r>
            <a:r>
              <a:rPr lang="en-US" altLang="zh-CN" dirty="0"/>
              <a:t>	</a:t>
            </a:r>
            <a:r>
              <a:rPr lang="zh-CN" altLang="en-US" dirty="0"/>
              <a:t>一些分析可能会产生不精确的结果。该数据集包含来自</a:t>
            </a:r>
            <a:r>
              <a:rPr lang="en-US" altLang="zh-CN" dirty="0"/>
              <a:t>21</a:t>
            </a:r>
            <a:r>
              <a:rPr lang="zh-CN" altLang="en-US" dirty="0"/>
              <a:t>家不同供应商的</a:t>
            </a:r>
            <a:r>
              <a:rPr lang="en-US" altLang="zh-CN" dirty="0"/>
              <a:t>899	</a:t>
            </a:r>
            <a:r>
              <a:rPr lang="zh-CN" altLang="en-US" dirty="0"/>
              <a:t>个固件样本。</a:t>
            </a:r>
          </a:p>
        </p:txBody>
      </p:sp>
    </p:spTree>
    <p:extLst>
      <p:ext uri="{BB962C8B-B14F-4D97-AF65-F5344CB8AC3E}">
        <p14:creationId xmlns:p14="http://schemas.microsoft.com/office/powerpoint/2010/main" val="1117405460"/>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a:t>Border Binaries Discovery</a:t>
            </a:r>
            <a:endParaRPr lang="zh-CN" altLang="en-US" dirty="0"/>
          </a:p>
        </p:txBody>
      </p:sp>
      <p:sp>
        <p:nvSpPr>
          <p:cNvPr id="11" name="文本框 10">
            <a:extLst>
              <a:ext uri="{FF2B5EF4-FFF2-40B4-BE49-F238E27FC236}">
                <a16:creationId xmlns:a16="http://schemas.microsoft.com/office/drawing/2014/main" id="{F144D76E-AF9E-C9D9-1E70-A9E7B04F558E}"/>
              </a:ext>
            </a:extLst>
          </p:cNvPr>
          <p:cNvSpPr txBox="1"/>
          <p:nvPr/>
        </p:nvSpPr>
        <p:spPr>
          <a:xfrm>
            <a:off x="1034716" y="2090057"/>
            <a:ext cx="10591227" cy="923330"/>
          </a:xfrm>
          <a:prstGeom prst="rect">
            <a:avLst/>
          </a:prstGeom>
          <a:noFill/>
        </p:spPr>
        <p:txBody>
          <a:bodyPr wrap="square">
            <a:spAutoFit/>
          </a:bodyPr>
          <a:lstStyle/>
          <a:p>
            <a:r>
              <a:rPr lang="zh-CN" altLang="en-US" dirty="0"/>
              <a:t>首先确定</a:t>
            </a:r>
            <a:r>
              <a:rPr lang="en-US" altLang="zh-CN" dirty="0" err="1"/>
              <a:t>Kn</a:t>
            </a:r>
            <a:r>
              <a:rPr lang="zh-CN" altLang="en-US" dirty="0"/>
              <a:t>和</a:t>
            </a:r>
            <a:r>
              <a:rPr lang="en-US" altLang="zh-CN" dirty="0"/>
              <a:t>Kc</a:t>
            </a:r>
            <a:r>
              <a:rPr lang="zh-CN" altLang="en-US" dirty="0"/>
              <a:t>的最佳值，随机选择了一个固件样本，并手动调查其边界二进制文件。识别了三个二进制文件，使用不同的</a:t>
            </a:r>
            <a:r>
              <a:rPr lang="en-US" altLang="zh-CN" dirty="0" err="1"/>
              <a:t>Kn</a:t>
            </a:r>
            <a:r>
              <a:rPr lang="zh-CN" altLang="en-US" dirty="0"/>
              <a:t>和</a:t>
            </a:r>
            <a:r>
              <a:rPr lang="en-US" altLang="zh-CN" dirty="0"/>
              <a:t>Kc</a:t>
            </a:r>
            <a:r>
              <a:rPr lang="zh-CN" altLang="en-US" dirty="0"/>
              <a:t>的值（从</a:t>
            </a:r>
            <a:r>
              <a:rPr lang="en-US" altLang="zh-CN" dirty="0"/>
              <a:t>0</a:t>
            </a:r>
            <a:r>
              <a:rPr lang="zh-CN" altLang="en-US" dirty="0"/>
              <a:t>到</a:t>
            </a:r>
            <a:r>
              <a:rPr lang="en-US" altLang="zh-CN" dirty="0"/>
              <a:t>10</a:t>
            </a:r>
            <a:r>
              <a:rPr lang="zh-CN" altLang="en-US" dirty="0"/>
              <a:t>）对固件样本运行二进制边界发现模块，对于</a:t>
            </a:r>
            <a:r>
              <a:rPr lang="en-US" altLang="zh-CN" dirty="0"/>
              <a:t>kn≥5</a:t>
            </a:r>
            <a:r>
              <a:rPr lang="zh-CN" altLang="en-US" dirty="0"/>
              <a:t>和</a:t>
            </a:r>
            <a:r>
              <a:rPr lang="en-US" altLang="zh-CN" dirty="0"/>
              <a:t>kc≥1</a:t>
            </a:r>
            <a:r>
              <a:rPr lang="zh-CN" altLang="en-US" dirty="0"/>
              <a:t>，正确地将这三个二进制文件标识为边界二进制文件。因此，将</a:t>
            </a:r>
            <a:r>
              <a:rPr lang="en-US" altLang="zh-CN" dirty="0" err="1"/>
              <a:t>kn</a:t>
            </a:r>
            <a:r>
              <a:rPr lang="zh-CN" altLang="en-US" dirty="0"/>
              <a:t>和</a:t>
            </a:r>
            <a:r>
              <a:rPr lang="en-US" altLang="zh-CN" dirty="0"/>
              <a:t>kc</a:t>
            </a:r>
            <a:r>
              <a:rPr lang="zh-CN" altLang="en-US" dirty="0"/>
              <a:t>分别设置为</a:t>
            </a:r>
            <a:r>
              <a:rPr lang="en-US" altLang="zh-CN" dirty="0"/>
              <a:t>5</a:t>
            </a:r>
            <a:r>
              <a:rPr lang="zh-CN" altLang="en-US" dirty="0"/>
              <a:t>和</a:t>
            </a:r>
            <a:r>
              <a:rPr lang="en-US" altLang="zh-CN" dirty="0"/>
              <a:t>1</a:t>
            </a:r>
            <a:r>
              <a:rPr lang="zh-CN" altLang="en-US" dirty="0"/>
              <a:t>。</a:t>
            </a:r>
          </a:p>
        </p:txBody>
      </p:sp>
      <p:sp>
        <p:nvSpPr>
          <p:cNvPr id="12" name="文本框 11">
            <a:extLst>
              <a:ext uri="{FF2B5EF4-FFF2-40B4-BE49-F238E27FC236}">
                <a16:creationId xmlns:a16="http://schemas.microsoft.com/office/drawing/2014/main" id="{3063D9A3-2FD6-4DD8-87F2-F7599EC5D395}"/>
              </a:ext>
            </a:extLst>
          </p:cNvPr>
          <p:cNvSpPr txBox="1"/>
          <p:nvPr/>
        </p:nvSpPr>
        <p:spPr>
          <a:xfrm>
            <a:off x="1034716" y="3429000"/>
            <a:ext cx="10444270" cy="1754326"/>
          </a:xfrm>
          <a:prstGeom prst="rect">
            <a:avLst/>
          </a:prstGeom>
          <a:noFill/>
        </p:spPr>
        <p:txBody>
          <a:bodyPr wrap="square">
            <a:spAutoFit/>
          </a:bodyPr>
          <a:lstStyle/>
          <a:p>
            <a:r>
              <a:rPr lang="zh-CN" altLang="en-US" dirty="0"/>
              <a:t>测量边界二进制文件发现模块在识别网络解析器方面的有效性。随机选取</a:t>
            </a:r>
            <a:r>
              <a:rPr lang="en-US" altLang="zh-CN" dirty="0"/>
              <a:t>10</a:t>
            </a:r>
            <a:r>
              <a:rPr lang="zh-CN" altLang="en-US" dirty="0"/>
              <a:t>个固件样本，调查了它们面向网络的二进制文件，并选择了</a:t>
            </a:r>
            <a:r>
              <a:rPr lang="en-US" altLang="zh-CN" dirty="0"/>
              <a:t>150</a:t>
            </a:r>
            <a:r>
              <a:rPr lang="zh-CN" altLang="en-US" dirty="0"/>
              <a:t>多个二进制文件，然后对所有的二进制文件运行三次边界二进制文件发现模块：</a:t>
            </a:r>
            <a:endParaRPr lang="en-US" altLang="zh-CN" dirty="0"/>
          </a:p>
          <a:p>
            <a:r>
              <a:rPr lang="en-US" altLang="zh-CN" dirty="0"/>
              <a:t>	</a:t>
            </a:r>
            <a:r>
              <a:rPr lang="zh-CN" altLang="en-US" dirty="0"/>
              <a:t>（</a:t>
            </a:r>
            <a:r>
              <a:rPr lang="en-US" altLang="zh-CN" dirty="0" err="1"/>
              <a:t>i</a:t>
            </a:r>
            <a:r>
              <a:rPr lang="zh-CN" altLang="en-US" dirty="0"/>
              <a:t>） 仅考虑</a:t>
            </a:r>
            <a:r>
              <a:rPr lang="en-US" altLang="zh-CN" dirty="0"/>
              <a:t>#bb</a:t>
            </a:r>
            <a:r>
              <a:rPr lang="zh-CN" altLang="en-US" dirty="0"/>
              <a:t>、</a:t>
            </a:r>
            <a:r>
              <a:rPr lang="en-US" altLang="zh-CN" dirty="0"/>
              <a:t>#br</a:t>
            </a:r>
            <a:r>
              <a:rPr lang="zh-CN" altLang="en-US" dirty="0"/>
              <a:t>、</a:t>
            </a:r>
            <a:r>
              <a:rPr lang="en-US" altLang="zh-CN" dirty="0"/>
              <a:t>#cmp</a:t>
            </a:r>
            <a:r>
              <a:rPr lang="zh-CN" altLang="en-US" dirty="0"/>
              <a:t>的数量，</a:t>
            </a:r>
            <a:endParaRPr lang="en-US" altLang="zh-CN" dirty="0"/>
          </a:p>
          <a:p>
            <a:r>
              <a:rPr lang="en-US" altLang="zh-CN" dirty="0"/>
              <a:t>	</a:t>
            </a:r>
            <a:r>
              <a:rPr lang="zh-CN" altLang="en-US" dirty="0"/>
              <a:t>（</a:t>
            </a:r>
            <a:r>
              <a:rPr lang="en-US" altLang="zh-CN" dirty="0"/>
              <a:t>ii</a:t>
            </a:r>
            <a:r>
              <a:rPr lang="zh-CN" altLang="en-US" dirty="0"/>
              <a:t>）同时考虑</a:t>
            </a:r>
            <a:r>
              <a:rPr lang="en-US" altLang="zh-CN" dirty="0"/>
              <a:t>#net</a:t>
            </a:r>
            <a:r>
              <a:rPr lang="zh-CN" altLang="en-US" dirty="0"/>
              <a:t>特征，</a:t>
            </a:r>
            <a:endParaRPr lang="en-US" altLang="zh-CN" dirty="0"/>
          </a:p>
          <a:p>
            <a:r>
              <a:rPr lang="en-US" altLang="zh-CN" dirty="0"/>
              <a:t>	</a:t>
            </a:r>
            <a:r>
              <a:rPr lang="zh-CN" altLang="en-US" dirty="0"/>
              <a:t>（</a:t>
            </a:r>
            <a:r>
              <a:rPr lang="en-US" altLang="zh-CN" dirty="0"/>
              <a:t>iii</a:t>
            </a:r>
            <a:r>
              <a:rPr lang="zh-CN" altLang="en-US" dirty="0"/>
              <a:t>）同时考虑</a:t>
            </a:r>
            <a:r>
              <a:rPr lang="en-US" altLang="zh-CN" dirty="0"/>
              <a:t>#coon</a:t>
            </a:r>
            <a:r>
              <a:rPr lang="zh-CN" altLang="en-US" dirty="0"/>
              <a:t>特征。</a:t>
            </a:r>
          </a:p>
        </p:txBody>
      </p:sp>
    </p:spTree>
    <p:extLst>
      <p:ext uri="{BB962C8B-B14F-4D97-AF65-F5344CB8AC3E}">
        <p14:creationId xmlns:p14="http://schemas.microsoft.com/office/powerpoint/2010/main" val="1833698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a:t>Border Binaries Discovery</a:t>
            </a:r>
            <a:endParaRPr lang="zh-CN" altLang="en-US" dirty="0"/>
          </a:p>
        </p:txBody>
      </p:sp>
      <p:sp>
        <p:nvSpPr>
          <p:cNvPr id="8" name="文本框 7">
            <a:extLst>
              <a:ext uri="{FF2B5EF4-FFF2-40B4-BE49-F238E27FC236}">
                <a16:creationId xmlns:a16="http://schemas.microsoft.com/office/drawing/2014/main" id="{566D5EB9-7F45-07C2-5A21-1D4648A0FF7B}"/>
              </a:ext>
            </a:extLst>
          </p:cNvPr>
          <p:cNvSpPr txBox="1"/>
          <p:nvPr/>
        </p:nvSpPr>
        <p:spPr>
          <a:xfrm>
            <a:off x="1406898" y="2432959"/>
            <a:ext cx="9925131" cy="2308324"/>
          </a:xfrm>
          <a:prstGeom prst="rect">
            <a:avLst/>
          </a:prstGeom>
          <a:noFill/>
        </p:spPr>
        <p:txBody>
          <a:bodyPr wrap="square">
            <a:spAutoFit/>
          </a:bodyPr>
          <a:lstStyle/>
          <a:p>
            <a:pPr marL="285750" indent="-285750">
              <a:buFont typeface="Wingdings" panose="05000000000000000000" pitchFamily="2" charset="2"/>
              <a:buChar char="Ø"/>
            </a:pPr>
            <a:r>
              <a:rPr lang="zh-CN" altLang="en-US" dirty="0"/>
              <a:t>在第一种情况下（</a:t>
            </a:r>
            <a:r>
              <a:rPr lang="en-US" altLang="zh-CN" dirty="0" err="1"/>
              <a:t>i</a:t>
            </a:r>
            <a:r>
              <a:rPr lang="zh-CN" altLang="en-US" dirty="0"/>
              <a:t>），模块识别了</a:t>
            </a:r>
            <a:r>
              <a:rPr lang="en-US" altLang="zh-CN" dirty="0"/>
              <a:t>50</a:t>
            </a:r>
            <a:r>
              <a:rPr lang="zh-CN" altLang="en-US" dirty="0"/>
              <a:t>个包含解析器的二进制文件，经人工调查结论是其中只有</a:t>
            </a:r>
            <a:r>
              <a:rPr lang="en-US" altLang="zh-CN" dirty="0"/>
              <a:t>16</a:t>
            </a:r>
            <a:r>
              <a:rPr lang="zh-CN" altLang="en-US" dirty="0"/>
              <a:t>个处理了从网络接受的数据。</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在第二种情况下（</a:t>
            </a:r>
            <a:r>
              <a:rPr lang="en-US" altLang="zh-CN" dirty="0"/>
              <a:t>ii</a:t>
            </a:r>
            <a:r>
              <a:rPr lang="zh-CN" altLang="en-US" dirty="0"/>
              <a:t>），识别了</a:t>
            </a:r>
            <a:r>
              <a:rPr lang="en-US" altLang="zh-CN" dirty="0"/>
              <a:t>51</a:t>
            </a:r>
            <a:r>
              <a:rPr lang="zh-CN" altLang="en-US" dirty="0"/>
              <a:t>个二进制文件，只有</a:t>
            </a:r>
            <a:r>
              <a:rPr lang="en-US" altLang="zh-CN" dirty="0"/>
              <a:t>26</a:t>
            </a:r>
            <a:r>
              <a:rPr lang="zh-CN" altLang="en-US" dirty="0"/>
              <a:t>个包含受用户输入影响的网络解析器。</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第三个实验（</a:t>
            </a:r>
            <a:r>
              <a:rPr lang="en-US" altLang="zh-CN" dirty="0"/>
              <a:t>iii</a:t>
            </a:r>
            <a:r>
              <a:rPr lang="zh-CN" altLang="en-US" dirty="0"/>
              <a:t>），该模块识别了</a:t>
            </a:r>
            <a:r>
              <a:rPr lang="en-US" altLang="zh-CN" dirty="0"/>
              <a:t>50</a:t>
            </a:r>
            <a:r>
              <a:rPr lang="zh-CN" altLang="en-US" dirty="0"/>
              <a:t>个二进制文件，验证了其中</a:t>
            </a:r>
            <a:r>
              <a:rPr lang="en-US" altLang="zh-CN" dirty="0"/>
              <a:t>26</a:t>
            </a:r>
            <a:r>
              <a:rPr lang="zh-CN" altLang="en-US" dirty="0"/>
              <a:t>个包含受用户输入影响的网络解析器。</a:t>
            </a:r>
          </a:p>
          <a:p>
            <a:endParaRPr lang="zh-CN" altLang="en-US" dirty="0"/>
          </a:p>
        </p:txBody>
      </p:sp>
    </p:spTree>
    <p:extLst>
      <p:ext uri="{BB962C8B-B14F-4D97-AF65-F5344CB8AC3E}">
        <p14:creationId xmlns:p14="http://schemas.microsoft.com/office/powerpoint/2010/main" val="959926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8" name="文本框 7">
            <a:extLst>
              <a:ext uri="{FF2B5EF4-FFF2-40B4-BE49-F238E27FC236}">
                <a16:creationId xmlns:a16="http://schemas.microsoft.com/office/drawing/2014/main" id="{45A0215C-478E-8E30-6DFB-1EF5AE2031E4}"/>
              </a:ext>
            </a:extLst>
          </p:cNvPr>
          <p:cNvSpPr txBox="1"/>
          <p:nvPr/>
        </p:nvSpPr>
        <p:spPr>
          <a:xfrm>
            <a:off x="1106261" y="1578819"/>
            <a:ext cx="6098720" cy="369332"/>
          </a:xfrm>
          <a:prstGeom prst="rect">
            <a:avLst/>
          </a:prstGeom>
          <a:noFill/>
        </p:spPr>
        <p:txBody>
          <a:bodyPr wrap="square">
            <a:spAutoFit/>
          </a:bodyPr>
          <a:lstStyle/>
          <a:p>
            <a:r>
              <a:rPr lang="en-US" altLang="zh-CN" dirty="0"/>
              <a:t>Binary Dependency Graph</a:t>
            </a:r>
            <a:endParaRPr lang="zh-CN" altLang="en-US" dirty="0"/>
          </a:p>
        </p:txBody>
      </p:sp>
      <p:sp>
        <p:nvSpPr>
          <p:cNvPr id="10" name="文本框 9">
            <a:extLst>
              <a:ext uri="{FF2B5EF4-FFF2-40B4-BE49-F238E27FC236}">
                <a16:creationId xmlns:a16="http://schemas.microsoft.com/office/drawing/2014/main" id="{4DE1A09A-0E22-C3E9-8938-352A03C2AF7B}"/>
              </a:ext>
            </a:extLst>
          </p:cNvPr>
          <p:cNvSpPr txBox="1"/>
          <p:nvPr/>
        </p:nvSpPr>
        <p:spPr>
          <a:xfrm>
            <a:off x="1106260" y="2318040"/>
            <a:ext cx="10258425" cy="646331"/>
          </a:xfrm>
          <a:prstGeom prst="rect">
            <a:avLst/>
          </a:prstGeom>
          <a:noFill/>
        </p:spPr>
        <p:txBody>
          <a:bodyPr wrap="square">
            <a:spAutoFit/>
          </a:bodyPr>
          <a:lstStyle/>
          <a:p>
            <a:r>
              <a:rPr lang="zh-CN" altLang="en-US" dirty="0"/>
              <a:t>手动检查了恢复的</a:t>
            </a:r>
            <a:r>
              <a:rPr lang="en-US" altLang="zh-CN" dirty="0"/>
              <a:t>BDG</a:t>
            </a:r>
            <a:r>
              <a:rPr lang="zh-CN" altLang="en-US" dirty="0"/>
              <a:t>的可靠性和完整性。在所有</a:t>
            </a:r>
            <a:r>
              <a:rPr lang="en-US" altLang="zh-CN" dirty="0"/>
              <a:t>53</a:t>
            </a:r>
            <a:r>
              <a:rPr lang="zh-CN" altLang="en-US" dirty="0"/>
              <a:t>个</a:t>
            </a:r>
            <a:r>
              <a:rPr lang="en-US" altLang="zh-CN" dirty="0"/>
              <a:t>cases</a:t>
            </a:r>
            <a:r>
              <a:rPr lang="zh-CN" altLang="en-US" dirty="0"/>
              <a:t>中，</a:t>
            </a:r>
            <a:r>
              <a:rPr lang="en-US" altLang="zh-CN" dirty="0"/>
              <a:t>BDG</a:t>
            </a:r>
            <a:r>
              <a:rPr lang="zh-CN" altLang="en-US" dirty="0"/>
              <a:t>都是可靠的，</a:t>
            </a:r>
            <a:r>
              <a:rPr lang="en-US" altLang="zh-CN" sz="1800" dirty="0">
                <a:effectLst/>
                <a:latin typeface="等线" panose="02010600030101010101" pitchFamily="2" charset="-122"/>
                <a:cs typeface="Times New Roman" panose="02020603050405020304" pitchFamily="18" charset="0"/>
              </a:rPr>
              <a:t> BDG</a:t>
            </a:r>
            <a:r>
              <a:rPr lang="zh-CN" altLang="zh-CN" sz="1800" dirty="0">
                <a:effectLst/>
                <a:ea typeface="等线" panose="02010600030101010101" pitchFamily="2" charset="-122"/>
                <a:cs typeface="Times New Roman" panose="02020603050405020304" pitchFamily="18" charset="0"/>
              </a:rPr>
              <a:t>中的每一条边都对应于相关二进制文件之间现有的数据依赖关系。然后检查是否缺少任何边缘</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11" name="文本框 10">
            <a:extLst>
              <a:ext uri="{FF2B5EF4-FFF2-40B4-BE49-F238E27FC236}">
                <a16:creationId xmlns:a16="http://schemas.microsoft.com/office/drawing/2014/main" id="{7D9067CA-D108-EA8F-98BD-40946D979AD4}"/>
              </a:ext>
            </a:extLst>
          </p:cNvPr>
          <p:cNvSpPr txBox="1"/>
          <p:nvPr/>
        </p:nvSpPr>
        <p:spPr>
          <a:xfrm>
            <a:off x="1106260" y="3036243"/>
            <a:ext cx="10372725" cy="2585323"/>
          </a:xfrm>
          <a:prstGeom prst="rect">
            <a:avLst/>
          </a:prstGeom>
          <a:noFill/>
        </p:spPr>
        <p:txBody>
          <a:bodyPr wrap="square">
            <a:spAutoFit/>
          </a:bodyPr>
          <a:lstStyle/>
          <a:p>
            <a:pPr marL="285750" indent="-285750">
              <a:buFont typeface="Wingdings" panose="05000000000000000000" pitchFamily="2" charset="2"/>
              <a:buChar char="Ø"/>
            </a:pPr>
            <a:r>
              <a:rPr lang="zh-CN" altLang="en-US" dirty="0"/>
              <a:t>对于三个</a:t>
            </a:r>
            <a:r>
              <a:rPr lang="en-US" altLang="zh-CN" dirty="0"/>
              <a:t>Tenda</a:t>
            </a:r>
            <a:r>
              <a:rPr lang="zh-CN" altLang="en-US" dirty="0"/>
              <a:t>固件样本，</a:t>
            </a:r>
            <a:r>
              <a:rPr lang="en-US" altLang="zh-CN" dirty="0"/>
              <a:t>BDG</a:t>
            </a:r>
            <a:r>
              <a:rPr lang="zh-CN" altLang="en-US" dirty="0"/>
              <a:t>算法无法连接两个二进制文件之间的边缘，因为缺少有效的面向网络的二进制文件，然而，语义</a:t>
            </a:r>
            <a:r>
              <a:rPr lang="en-US" altLang="zh-CN" dirty="0"/>
              <a:t>CPF</a:t>
            </a:r>
            <a:r>
              <a:rPr lang="zh-CN" altLang="en-US" dirty="0"/>
              <a:t>正确地识别了从面向二进制的缺失网络接收数据的二进制文件作为</a:t>
            </a:r>
            <a:r>
              <a:rPr lang="en-US" altLang="zh-CN" dirty="0"/>
              <a:t>getter</a:t>
            </a:r>
            <a:r>
              <a:rPr lang="zh-CN" altLang="en-US" dirty="0"/>
              <a:t>。</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14</a:t>
            </a:r>
            <a:r>
              <a:rPr lang="zh-CN" altLang="en-US" dirty="0"/>
              <a:t>个</a:t>
            </a:r>
            <a:r>
              <a:rPr lang="en-US" altLang="zh-CN" dirty="0"/>
              <a:t>TP-Link</a:t>
            </a:r>
            <a:r>
              <a:rPr lang="zh-CN" altLang="en-US" dirty="0"/>
              <a:t>固件样本的</a:t>
            </a:r>
            <a:r>
              <a:rPr lang="en-US" altLang="zh-CN" dirty="0"/>
              <a:t>BDG</a:t>
            </a:r>
            <a:r>
              <a:rPr lang="zh-CN" altLang="en-US" dirty="0"/>
              <a:t>不包含任何边缘，因为在边界二进制文件发现阶段，</a:t>
            </a:r>
            <a:r>
              <a:rPr lang="en-US" altLang="zh-CN" dirty="0" err="1"/>
              <a:t>angr</a:t>
            </a:r>
            <a:r>
              <a:rPr lang="zh-CN" altLang="en-US" dirty="0"/>
              <a:t>无法解析这些固件样本中引用的几个数据属性。</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手动调查了所有匹配的</a:t>
            </a:r>
            <a:r>
              <a:rPr lang="en-US" altLang="zh-CN" dirty="0"/>
              <a:t>CPFs</a:t>
            </a:r>
            <a:r>
              <a:rPr lang="zh-CN" altLang="en-US" dirty="0"/>
              <a:t>，发现语义和环境</a:t>
            </a:r>
            <a:r>
              <a:rPr lang="en-US" altLang="zh-CN" dirty="0" err="1"/>
              <a:t>CPFes</a:t>
            </a:r>
            <a:r>
              <a:rPr lang="zh-CN" altLang="en-US" dirty="0"/>
              <a:t>分别匹配了</a:t>
            </a:r>
            <a:r>
              <a:rPr lang="en-US" altLang="zh-CN" dirty="0"/>
              <a:t>11</a:t>
            </a:r>
            <a:r>
              <a:rPr lang="zh-CN" altLang="en-US" dirty="0"/>
              <a:t>次和</a:t>
            </a:r>
            <a:r>
              <a:rPr lang="en-US" altLang="zh-CN" dirty="0"/>
              <a:t>32</a:t>
            </a:r>
            <a:r>
              <a:rPr lang="zh-CN" altLang="en-US" dirty="0"/>
              <a:t>次，而其余的</a:t>
            </a:r>
            <a:r>
              <a:rPr lang="en-US" altLang="zh-CN" dirty="0" err="1"/>
              <a:t>CPFes</a:t>
            </a:r>
            <a:r>
              <a:rPr lang="zh-CN" altLang="en-US" dirty="0"/>
              <a:t>没有识别任何活动的</a:t>
            </a:r>
            <a:r>
              <a:rPr lang="en-US" altLang="zh-CN" dirty="0"/>
              <a:t>IPC</a:t>
            </a:r>
            <a:r>
              <a:rPr lang="zh-CN" altLang="en-US" dirty="0"/>
              <a:t>通信。经过人工调查，得出结论，这些结果确实是正确的。</a:t>
            </a:r>
          </a:p>
        </p:txBody>
      </p:sp>
    </p:spTree>
    <p:extLst>
      <p:ext uri="{BB962C8B-B14F-4D97-AF65-F5344CB8AC3E}">
        <p14:creationId xmlns:p14="http://schemas.microsoft.com/office/powerpoint/2010/main" val="1626909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a:t>Insecure Interactions Detection</a:t>
            </a:r>
            <a:endParaRPr lang="zh-CN" altLang="en-US" dirty="0"/>
          </a:p>
        </p:txBody>
      </p:sp>
      <p:sp>
        <p:nvSpPr>
          <p:cNvPr id="8" name="文本框 7">
            <a:extLst>
              <a:ext uri="{FF2B5EF4-FFF2-40B4-BE49-F238E27FC236}">
                <a16:creationId xmlns:a16="http://schemas.microsoft.com/office/drawing/2014/main" id="{559E911E-700E-11C6-BACC-7B360AA8956B}"/>
              </a:ext>
            </a:extLst>
          </p:cNvPr>
          <p:cNvSpPr txBox="1"/>
          <p:nvPr/>
        </p:nvSpPr>
        <p:spPr>
          <a:xfrm>
            <a:off x="917695" y="2028737"/>
            <a:ext cx="10724575" cy="646331"/>
          </a:xfrm>
          <a:prstGeom prst="rect">
            <a:avLst/>
          </a:prstGeom>
          <a:noFill/>
        </p:spPr>
        <p:txBody>
          <a:bodyPr wrap="square">
            <a:spAutoFit/>
          </a:bodyPr>
          <a:lstStyle/>
          <a:p>
            <a:r>
              <a:rPr lang="zh-CN" altLang="en-US" dirty="0"/>
              <a:t>原型生成的每个警报都包含一个不安全的数据流，根据到达数据流</a:t>
            </a:r>
            <a:r>
              <a:rPr lang="en-US" altLang="zh-CN" dirty="0"/>
              <a:t>sinks</a:t>
            </a:r>
            <a:r>
              <a:rPr lang="zh-CN" altLang="en-US" dirty="0"/>
              <a:t>的类型区分真假。如果数据是用户提供的（表示数据可以被用户控制，可以导致安全漏洞），则认为真阳性，若不是用户提供，则为假阳性。</a:t>
            </a:r>
          </a:p>
        </p:txBody>
      </p:sp>
      <p:pic>
        <p:nvPicPr>
          <p:cNvPr id="4" name="图片 3">
            <a:extLst>
              <a:ext uri="{FF2B5EF4-FFF2-40B4-BE49-F238E27FC236}">
                <a16:creationId xmlns:a16="http://schemas.microsoft.com/office/drawing/2014/main" id="{E15375E9-9297-232A-2308-99A497802439}"/>
              </a:ext>
            </a:extLst>
          </p:cNvPr>
          <p:cNvPicPr>
            <a:picLocks noChangeAspect="1"/>
          </p:cNvPicPr>
          <p:nvPr/>
        </p:nvPicPr>
        <p:blipFill rotWithShape="1">
          <a:blip r:embed="rId3"/>
          <a:srcRect l="22244" b="9863"/>
          <a:stretch/>
        </p:blipFill>
        <p:spPr>
          <a:xfrm>
            <a:off x="1406898" y="2806965"/>
            <a:ext cx="9140803" cy="2523527"/>
          </a:xfrm>
          <a:prstGeom prst="rect">
            <a:avLst/>
          </a:prstGeom>
        </p:spPr>
      </p:pic>
    </p:spTree>
    <p:extLst>
      <p:ext uri="{BB962C8B-B14F-4D97-AF65-F5344CB8AC3E}">
        <p14:creationId xmlns:p14="http://schemas.microsoft.com/office/powerpoint/2010/main" val="24952935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a:t>Comparative Evaluation</a:t>
            </a:r>
            <a:endParaRPr lang="zh-CN" altLang="en-US" dirty="0"/>
          </a:p>
        </p:txBody>
      </p:sp>
      <p:sp>
        <p:nvSpPr>
          <p:cNvPr id="8" name="文本框 7">
            <a:extLst>
              <a:ext uri="{FF2B5EF4-FFF2-40B4-BE49-F238E27FC236}">
                <a16:creationId xmlns:a16="http://schemas.microsoft.com/office/drawing/2014/main" id="{21AE4D7D-F812-04B3-8770-0792BFEE28DE}"/>
              </a:ext>
            </a:extLst>
          </p:cNvPr>
          <p:cNvSpPr txBox="1"/>
          <p:nvPr/>
        </p:nvSpPr>
        <p:spPr>
          <a:xfrm>
            <a:off x="1031996" y="2215418"/>
            <a:ext cx="10561290" cy="646331"/>
          </a:xfrm>
          <a:prstGeom prst="rect">
            <a:avLst/>
          </a:prstGeom>
          <a:noFill/>
        </p:spPr>
        <p:txBody>
          <a:bodyPr wrap="square">
            <a:spAutoFit/>
          </a:bodyPr>
          <a:lstStyle/>
          <a:p>
            <a:r>
              <a:rPr lang="zh-CN" altLang="en-US" dirty="0"/>
              <a:t>考虑了包含多个二进制文件的</a:t>
            </a:r>
            <a:r>
              <a:rPr lang="en-US" altLang="zh-CN" dirty="0"/>
              <a:t>49</a:t>
            </a:r>
            <a:r>
              <a:rPr lang="zh-CN" altLang="en-US" dirty="0"/>
              <a:t>个固件样本，并选择了架构完全受</a:t>
            </a:r>
            <a:r>
              <a:rPr lang="en-US" altLang="zh-CN" dirty="0" err="1"/>
              <a:t>angr</a:t>
            </a:r>
            <a:r>
              <a:rPr lang="zh-CN" altLang="en-US" dirty="0"/>
              <a:t>支持的</a:t>
            </a:r>
            <a:r>
              <a:rPr lang="en-US" altLang="zh-CN" dirty="0"/>
              <a:t>29</a:t>
            </a:r>
            <a:r>
              <a:rPr lang="zh-CN" altLang="en-US" dirty="0"/>
              <a:t>个样本。比较了四种不同的方法。</a:t>
            </a:r>
          </a:p>
        </p:txBody>
      </p:sp>
      <p:sp>
        <p:nvSpPr>
          <p:cNvPr id="10" name="文本框 9">
            <a:extLst>
              <a:ext uri="{FF2B5EF4-FFF2-40B4-BE49-F238E27FC236}">
                <a16:creationId xmlns:a16="http://schemas.microsoft.com/office/drawing/2014/main" id="{9179B0DE-697A-C3B5-75BB-AA149AE921E5}"/>
              </a:ext>
            </a:extLst>
          </p:cNvPr>
          <p:cNvSpPr txBox="1"/>
          <p:nvPr/>
        </p:nvSpPr>
        <p:spPr>
          <a:xfrm>
            <a:off x="816429" y="2967335"/>
            <a:ext cx="10776856" cy="2862322"/>
          </a:xfrm>
          <a:prstGeom prst="rect">
            <a:avLst/>
          </a:prstGeom>
          <a:noFill/>
        </p:spPr>
        <p:txBody>
          <a:bodyPr wrap="square">
            <a:spAutoFit/>
          </a:bodyPr>
          <a:lstStyle/>
          <a:p>
            <a:endParaRPr lang="zh-CN" altLang="en-US" dirty="0"/>
          </a:p>
          <a:p>
            <a:pPr marL="285750" indent="-285750">
              <a:buFont typeface="Wingdings" panose="05000000000000000000" pitchFamily="2" charset="2"/>
              <a:buChar char="Ø"/>
            </a:pPr>
            <a:r>
              <a:rPr lang="zh-CN" altLang="en-US" dirty="0"/>
              <a:t>首先，使用静态污点引擎对每个固件样本（数据集</a:t>
            </a:r>
            <a:r>
              <a:rPr lang="en-US" altLang="zh-CN" dirty="0"/>
              <a:t>ALL</a:t>
            </a:r>
            <a:r>
              <a:rPr lang="zh-CN" altLang="en-US" dirty="0"/>
              <a:t>）中包含的每个二进制执行静态单二进制</a:t>
            </a:r>
            <a:r>
              <a:rPr lang="en-US" altLang="zh-CN" dirty="0"/>
              <a:t>bug</a:t>
            </a:r>
            <a:r>
              <a:rPr lang="zh-CN" altLang="en-US" dirty="0"/>
              <a:t>搜索。</a:t>
            </a:r>
            <a:endParaRPr lang="en-US" altLang="zh-CN" dirty="0"/>
          </a:p>
          <a:p>
            <a:pPr marL="285750" indent="-285750">
              <a:buFont typeface="Wingdings" panose="05000000000000000000" pitchFamily="2" charset="2"/>
              <a:buChar char="Ø"/>
            </a:pPr>
            <a:r>
              <a:rPr lang="zh-CN" altLang="en-US" dirty="0"/>
              <a:t>其次在固件样本的边界二进制（数据集</a:t>
            </a:r>
            <a:r>
              <a:rPr lang="en-US" altLang="zh-CN" dirty="0"/>
              <a:t>PARESERS</a:t>
            </a:r>
            <a:r>
              <a:rPr lang="zh-CN" altLang="en-US" dirty="0"/>
              <a:t>）上运行静态污点引擎。</a:t>
            </a:r>
            <a:endParaRPr lang="en-US" altLang="zh-CN" dirty="0"/>
          </a:p>
          <a:p>
            <a:pPr marL="285750" indent="-285750">
              <a:buFont typeface="Wingdings" panose="05000000000000000000" pitchFamily="2" charset="2"/>
              <a:buChar char="Ø"/>
            </a:pPr>
            <a:r>
              <a:rPr lang="zh-CN" altLang="en-US" dirty="0"/>
              <a:t>然后，在每个固件样本上运行</a:t>
            </a:r>
            <a:r>
              <a:rPr lang="en-US" altLang="zh-CN" dirty="0"/>
              <a:t>BDG</a:t>
            </a:r>
            <a:r>
              <a:rPr lang="zh-CN" altLang="en-US" dirty="0"/>
              <a:t>算法，并将静态污点引擎应用于处理用户提供的数据而不传播数据约束（数据集</a:t>
            </a:r>
            <a:r>
              <a:rPr lang="en-US" altLang="zh-CN" dirty="0"/>
              <a:t>BDG</a:t>
            </a:r>
            <a:r>
              <a:rPr lang="zh-CN" altLang="en-US" dirty="0"/>
              <a:t>）的二进制文件。</a:t>
            </a:r>
            <a:endParaRPr lang="en-US" altLang="zh-CN" dirty="0"/>
          </a:p>
          <a:p>
            <a:pPr marL="285750" indent="-285750">
              <a:buFont typeface="Wingdings" panose="05000000000000000000" pitchFamily="2" charset="2"/>
              <a:buChar char="Ø"/>
            </a:pPr>
            <a:r>
              <a:rPr lang="zh-CN" altLang="en-US" dirty="0"/>
              <a:t>最后，考虑完整方法（数据集</a:t>
            </a:r>
            <a:r>
              <a:rPr lang="en-US" altLang="zh-CN" dirty="0" err="1"/>
              <a:t>Karonte</a:t>
            </a:r>
            <a:r>
              <a:rPr lang="zh-CN" altLang="en-US" dirty="0"/>
              <a:t>），</a:t>
            </a:r>
            <a:endParaRPr lang="en-US" altLang="zh-CN" dirty="0"/>
          </a:p>
          <a:p>
            <a:endParaRPr lang="en-US" altLang="zh-CN" dirty="0"/>
          </a:p>
          <a:p>
            <a:r>
              <a:rPr lang="zh-CN" altLang="en-US" dirty="0"/>
              <a:t>在评估过程中，做出了一个现实的假设，即在不从面向网络的二进制文件传播用户输入的情况下，安全分析师事先不知道用户输入是在哪里引入的，或者是否在给定的二进制文件中引入的。因此，将每个</a:t>
            </a:r>
            <a:r>
              <a:rPr lang="en-US" altLang="zh-CN" dirty="0"/>
              <a:t>IPC</a:t>
            </a:r>
            <a:r>
              <a:rPr lang="zh-CN" altLang="en-US" dirty="0"/>
              <a:t>通道视为可能的输入源。</a:t>
            </a:r>
          </a:p>
        </p:txBody>
      </p:sp>
    </p:spTree>
    <p:extLst>
      <p:ext uri="{BB962C8B-B14F-4D97-AF65-F5344CB8AC3E}">
        <p14:creationId xmlns:p14="http://schemas.microsoft.com/office/powerpoint/2010/main" val="3655284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a:t>Comparative Evaluation</a:t>
            </a:r>
            <a:endParaRPr lang="zh-CN" altLang="en-US" dirty="0"/>
          </a:p>
        </p:txBody>
      </p:sp>
      <p:pic>
        <p:nvPicPr>
          <p:cNvPr id="4" name="图片 3">
            <a:extLst>
              <a:ext uri="{FF2B5EF4-FFF2-40B4-BE49-F238E27FC236}">
                <a16:creationId xmlns:a16="http://schemas.microsoft.com/office/drawing/2014/main" id="{82415FF6-2F45-310F-1CB7-DB9604AE8A68}"/>
              </a:ext>
            </a:extLst>
          </p:cNvPr>
          <p:cNvPicPr>
            <a:picLocks noChangeAspect="1"/>
          </p:cNvPicPr>
          <p:nvPr/>
        </p:nvPicPr>
        <p:blipFill>
          <a:blip r:embed="rId3"/>
          <a:stretch>
            <a:fillRect/>
          </a:stretch>
        </p:blipFill>
        <p:spPr>
          <a:xfrm>
            <a:off x="583742" y="2498905"/>
            <a:ext cx="11024515" cy="1860190"/>
          </a:xfrm>
          <a:prstGeom prst="rect">
            <a:avLst/>
          </a:prstGeom>
        </p:spPr>
      </p:pic>
    </p:spTree>
    <p:extLst>
      <p:ext uri="{BB962C8B-B14F-4D97-AF65-F5344CB8AC3E}">
        <p14:creationId xmlns:p14="http://schemas.microsoft.com/office/powerpoint/2010/main" val="3542774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6898" y="751598"/>
            <a:ext cx="3629564" cy="456129"/>
          </a:xfrm>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Nilo</a:t>
            </a:r>
            <a:r>
              <a:rPr lang="en-US" altLang="zh-CN" sz="1800" b="1" dirty="0">
                <a:solidFill>
                  <a:srgbClr val="313D51"/>
                </a:solidFill>
                <a:latin typeface="思源黑体" panose="020B0500000000000000" pitchFamily="34" charset="-122"/>
                <a:ea typeface="思源黑体" panose="020B0500000000000000" pitchFamily="34" charset="-122"/>
              </a:rPr>
              <a:t> </a:t>
            </a:r>
            <a:r>
              <a:rPr lang="en-US" altLang="zh-CN" sz="1800" b="1" dirty="0" err="1">
                <a:solidFill>
                  <a:srgbClr val="313D51"/>
                </a:solidFill>
                <a:latin typeface="思源黑体" panose="020B0500000000000000" pitchFamily="34" charset="-122"/>
                <a:ea typeface="思源黑体" panose="020B0500000000000000" pitchFamily="34" charset="-122"/>
              </a:rPr>
              <a:t>Redini</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02484"/>
            <a:ext cx="6279850"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一名博士，加州大学圣巴巴拉分校计算机安全专业的学生，</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研究兴趣：计算机安全、逆向、程序分析等</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a:solidFill>
                  <a:srgbClr val="313D51"/>
                </a:solidFill>
                <a:latin typeface="思源黑体" panose="020B0500000000000000" pitchFamily="34" charset="-122"/>
                <a:ea typeface="思源黑体" panose="020B0500000000000000" pitchFamily="34" charset="-122"/>
              </a:rPr>
              <a:t>Aravind Machiry</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7" name="AutoShape 2" descr="Nilo Redini">
            <a:extLst>
              <a:ext uri="{FF2B5EF4-FFF2-40B4-BE49-F238E27FC236}">
                <a16:creationId xmlns:a16="http://schemas.microsoft.com/office/drawing/2014/main" id="{DBD61865-3098-A854-2BFB-5F65E51D5AAB}"/>
              </a:ext>
            </a:extLst>
          </p:cNvPr>
          <p:cNvSpPr>
            <a:spLocks noChangeAspect="1" noChangeArrowheads="1"/>
          </p:cNvSpPr>
          <p:nvPr/>
        </p:nvSpPr>
        <p:spPr bwMode="auto">
          <a:xfrm>
            <a:off x="5949244" y="3282244"/>
            <a:ext cx="299156" cy="2991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E166B756-F08A-29C6-6029-A5ED7A905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094" y="2124382"/>
            <a:ext cx="1767016" cy="1311458"/>
          </a:xfrm>
          <a:prstGeom prst="rect">
            <a:avLst/>
          </a:prstGeom>
        </p:spPr>
      </p:pic>
      <p:sp>
        <p:nvSpPr>
          <p:cNvPr id="19" name="矩形 18">
            <a:extLst>
              <a:ext uri="{FF2B5EF4-FFF2-40B4-BE49-F238E27FC236}">
                <a16:creationId xmlns:a16="http://schemas.microsoft.com/office/drawing/2014/main" id="{17537970-F3AB-853B-50F1-657B67607C65}"/>
              </a:ext>
            </a:extLst>
          </p:cNvPr>
          <p:cNvSpPr/>
          <p:nvPr/>
        </p:nvSpPr>
        <p:spPr>
          <a:xfrm>
            <a:off x="1798810" y="5110537"/>
            <a:ext cx="6792034"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普渡大学电气与计算机工程系的助理教授和普渡系统与软件安全 </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(PurS3) </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实验室的创始成员</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研究兴趣：系统安全、程序分析、二进制分析、机器学习技术等</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7" name="图片 16">
            <a:extLst>
              <a:ext uri="{FF2B5EF4-FFF2-40B4-BE49-F238E27FC236}">
                <a16:creationId xmlns:a16="http://schemas.microsoft.com/office/drawing/2014/main" id="{DAC45B68-DC8C-D68A-52E6-E32DFAB8F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2719" y="4231969"/>
            <a:ext cx="1669319" cy="1695816"/>
          </a:xfrm>
          <a:prstGeom prst="rect">
            <a:avLst/>
          </a:prstGeom>
        </p:spPr>
      </p:pic>
      <p:pic>
        <p:nvPicPr>
          <p:cNvPr id="2" name="图片 1">
            <a:extLst>
              <a:ext uri="{FF2B5EF4-FFF2-40B4-BE49-F238E27FC236}">
                <a16:creationId xmlns:a16="http://schemas.microsoft.com/office/drawing/2014/main" id="{AE488322-2398-BE70-9B9B-13E86D304118}"/>
              </a:ext>
            </a:extLst>
          </p:cNvPr>
          <p:cNvPicPr>
            <a:picLocks noChangeAspect="1"/>
          </p:cNvPicPr>
          <p:nvPr/>
        </p:nvPicPr>
        <p:blipFill>
          <a:blip r:embed="rId5"/>
          <a:stretch>
            <a:fillRect/>
          </a:stretch>
        </p:blipFill>
        <p:spPr>
          <a:xfrm>
            <a:off x="3459251" y="1596993"/>
            <a:ext cx="5273497" cy="3664014"/>
          </a:xfrm>
          <a:prstGeom prst="rect">
            <a:avLst/>
          </a:prstGeom>
        </p:spPr>
      </p:pic>
      <p:pic>
        <p:nvPicPr>
          <p:cNvPr id="6" name="图片 5">
            <a:extLst>
              <a:ext uri="{FF2B5EF4-FFF2-40B4-BE49-F238E27FC236}">
                <a16:creationId xmlns:a16="http://schemas.microsoft.com/office/drawing/2014/main" id="{2A41DB28-A5F2-A3A2-79AD-0BF57F658EA6}"/>
              </a:ext>
            </a:extLst>
          </p:cNvPr>
          <p:cNvPicPr>
            <a:picLocks noChangeAspect="1"/>
          </p:cNvPicPr>
          <p:nvPr/>
        </p:nvPicPr>
        <p:blipFill>
          <a:blip r:embed="rId6"/>
          <a:stretch>
            <a:fillRect/>
          </a:stretch>
        </p:blipFill>
        <p:spPr>
          <a:xfrm>
            <a:off x="3459251" y="1496400"/>
            <a:ext cx="5273497" cy="3865199"/>
          </a:xfrm>
          <a:prstGeom prst="rect">
            <a:avLst/>
          </a:prstGeom>
        </p:spPr>
      </p:pic>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235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8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250" fill="hold"/>
                                        <p:tgtEl>
                                          <p:spTgt spid="19"/>
                                        </p:tgtEl>
                                        <p:attrNameLst>
                                          <p:attrName>ppt_w</p:attrName>
                                        </p:attrNameLst>
                                      </p:cBhvr>
                                      <p:tavLst>
                                        <p:tav tm="0">
                                          <p:val>
                                            <p:fltVal val="0"/>
                                          </p:val>
                                        </p:tav>
                                        <p:tav tm="100000">
                                          <p:val>
                                            <p:strVal val="#ppt_w"/>
                                          </p:val>
                                        </p:tav>
                                      </p:tavLst>
                                    </p:anim>
                                    <p:anim calcmode="lin" valueType="num">
                                      <p:cBhvr>
                                        <p:cTn id="36" dur="250" fill="hold"/>
                                        <p:tgtEl>
                                          <p:spTgt spid="19"/>
                                        </p:tgtEl>
                                        <p:attrNameLst>
                                          <p:attrName>ppt_h</p:attrName>
                                        </p:attrNameLst>
                                      </p:cBhvr>
                                      <p:tavLst>
                                        <p:tav tm="0">
                                          <p:val>
                                            <p:fltVal val="0"/>
                                          </p:val>
                                        </p:tav>
                                        <p:tav tm="100000">
                                          <p:val>
                                            <p:strVal val="#ppt_h"/>
                                          </p:val>
                                        </p:tav>
                                      </p:tavLst>
                                    </p:anim>
                                    <p:animEffect transition="in" filter="fade">
                                      <p:cBhvr>
                                        <p:cTn id="37" dur="25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8"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a:t>Large-scale Scalability Assessment</a:t>
            </a:r>
            <a:endParaRPr lang="zh-CN" altLang="en-US" dirty="0"/>
          </a:p>
        </p:txBody>
      </p:sp>
      <p:sp>
        <p:nvSpPr>
          <p:cNvPr id="6" name="文本框 5">
            <a:extLst>
              <a:ext uri="{FF2B5EF4-FFF2-40B4-BE49-F238E27FC236}">
                <a16:creationId xmlns:a16="http://schemas.microsoft.com/office/drawing/2014/main" id="{1AFD379E-C28A-7E20-FD68-12EC843B0164}"/>
              </a:ext>
            </a:extLst>
          </p:cNvPr>
          <p:cNvSpPr txBox="1"/>
          <p:nvPr/>
        </p:nvSpPr>
        <p:spPr>
          <a:xfrm>
            <a:off x="1034716" y="1925203"/>
            <a:ext cx="10531864" cy="646331"/>
          </a:xfrm>
          <a:prstGeom prst="rect">
            <a:avLst/>
          </a:prstGeom>
          <a:noFill/>
        </p:spPr>
        <p:txBody>
          <a:bodyPr wrap="square">
            <a:spAutoFit/>
          </a:bodyPr>
          <a:lstStyle/>
          <a:p>
            <a:r>
              <a:rPr lang="zh-CN" altLang="en-US" dirty="0"/>
              <a:t>分析</a:t>
            </a:r>
            <a:r>
              <a:rPr lang="en-US" altLang="zh-CN" dirty="0" err="1"/>
              <a:t>Firmadyne</a:t>
            </a:r>
            <a:r>
              <a:rPr lang="zh-CN" altLang="en-US" dirty="0"/>
              <a:t>数据集中的</a:t>
            </a:r>
            <a:r>
              <a:rPr lang="en-US" altLang="zh-CN" dirty="0"/>
              <a:t>899</a:t>
            </a:r>
            <a:r>
              <a:rPr lang="zh-CN" altLang="en-US" dirty="0"/>
              <a:t>个固件样本（所有样本均使用了</a:t>
            </a:r>
            <a:r>
              <a:rPr lang="en-US" altLang="zh-CN" dirty="0"/>
              <a:t>KARONTE</a:t>
            </a:r>
            <a:r>
              <a:rPr lang="zh-CN" altLang="en-US" dirty="0"/>
              <a:t>支持的架构），评估了</a:t>
            </a:r>
            <a:r>
              <a:rPr lang="en-US" altLang="zh-CN" dirty="0"/>
              <a:t>KARONTE</a:t>
            </a:r>
            <a:r>
              <a:rPr lang="zh-CN" altLang="en-US" dirty="0"/>
              <a:t>的性能和可扩展性。</a:t>
            </a:r>
            <a:r>
              <a:rPr lang="en-US" altLang="zh-CN" dirty="0"/>
              <a:t>Intel Xeon E5 CPU</a:t>
            </a:r>
            <a:r>
              <a:rPr lang="zh-CN" altLang="en-US" dirty="0"/>
              <a:t>、</a:t>
            </a:r>
            <a:r>
              <a:rPr lang="en-US" altLang="zh-CN" dirty="0"/>
              <a:t>16</a:t>
            </a:r>
            <a:r>
              <a:rPr lang="zh-CN" altLang="en-US" dirty="0"/>
              <a:t>到</a:t>
            </a:r>
            <a:r>
              <a:rPr lang="en-US" altLang="zh-CN" dirty="0"/>
              <a:t>32 GB RAM</a:t>
            </a:r>
            <a:r>
              <a:rPr lang="zh-CN" altLang="en-US" dirty="0"/>
              <a:t>、运行</a:t>
            </a:r>
            <a:r>
              <a:rPr lang="en-US" altLang="zh-CN" dirty="0"/>
              <a:t>Ubuntu 18.04</a:t>
            </a:r>
            <a:r>
              <a:rPr lang="zh-CN" altLang="en-US" dirty="0"/>
              <a:t>的机器上运行了此评估。</a:t>
            </a:r>
          </a:p>
        </p:txBody>
      </p:sp>
      <p:pic>
        <p:nvPicPr>
          <p:cNvPr id="5" name="图片 4">
            <a:extLst>
              <a:ext uri="{FF2B5EF4-FFF2-40B4-BE49-F238E27FC236}">
                <a16:creationId xmlns:a16="http://schemas.microsoft.com/office/drawing/2014/main" id="{F9CEC8CD-0D2C-28A0-557A-400FA6E127B5}"/>
              </a:ext>
            </a:extLst>
          </p:cNvPr>
          <p:cNvPicPr>
            <a:picLocks noChangeAspect="1"/>
          </p:cNvPicPr>
          <p:nvPr/>
        </p:nvPicPr>
        <p:blipFill>
          <a:blip r:embed="rId3"/>
          <a:stretch>
            <a:fillRect/>
          </a:stretch>
        </p:blipFill>
        <p:spPr>
          <a:xfrm>
            <a:off x="1740822" y="2599897"/>
            <a:ext cx="8024555" cy="3795089"/>
          </a:xfrm>
          <a:prstGeom prst="rect">
            <a:avLst/>
          </a:prstGeom>
        </p:spPr>
      </p:pic>
    </p:spTree>
    <p:extLst>
      <p:ext uri="{BB962C8B-B14F-4D97-AF65-F5344CB8AC3E}">
        <p14:creationId xmlns:p14="http://schemas.microsoft.com/office/powerpoint/2010/main" val="2919107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646331"/>
          </a:xfrm>
          <a:prstGeom prst="rect">
            <a:avLst/>
          </a:prstGeom>
          <a:noFill/>
        </p:spPr>
        <p:txBody>
          <a:bodyPr wrap="square">
            <a:spAutoFit/>
          </a:bodyPr>
          <a:lstStyle/>
          <a:p>
            <a:r>
              <a:rPr lang="en-US" altLang="zh-CN" dirty="0"/>
              <a:t>Large-scale Scalability Assessment</a:t>
            </a:r>
          </a:p>
          <a:p>
            <a:r>
              <a:rPr lang="en-US" altLang="zh-CN" dirty="0"/>
              <a:t>BDG</a:t>
            </a:r>
            <a:endParaRPr lang="zh-CN" altLang="en-US" dirty="0"/>
          </a:p>
        </p:txBody>
      </p:sp>
      <p:pic>
        <p:nvPicPr>
          <p:cNvPr id="2" name="图片 1">
            <a:extLst>
              <a:ext uri="{FF2B5EF4-FFF2-40B4-BE49-F238E27FC236}">
                <a16:creationId xmlns:a16="http://schemas.microsoft.com/office/drawing/2014/main" id="{49EBAA66-4493-019D-4DBA-E690459ECD6C}"/>
              </a:ext>
            </a:extLst>
          </p:cNvPr>
          <p:cNvPicPr>
            <a:picLocks noChangeAspect="1"/>
          </p:cNvPicPr>
          <p:nvPr/>
        </p:nvPicPr>
        <p:blipFill>
          <a:blip r:embed="rId3"/>
          <a:stretch>
            <a:fillRect/>
          </a:stretch>
        </p:blipFill>
        <p:spPr>
          <a:xfrm>
            <a:off x="2741535" y="1896840"/>
            <a:ext cx="6304494" cy="3984254"/>
          </a:xfrm>
          <a:prstGeom prst="rect">
            <a:avLst/>
          </a:prstGeom>
        </p:spPr>
      </p:pic>
    </p:spTree>
    <p:extLst>
      <p:ext uri="{BB962C8B-B14F-4D97-AF65-F5344CB8AC3E}">
        <p14:creationId xmlns:p14="http://schemas.microsoft.com/office/powerpoint/2010/main" val="20587850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646331"/>
          </a:xfrm>
          <a:prstGeom prst="rect">
            <a:avLst/>
          </a:prstGeom>
          <a:noFill/>
        </p:spPr>
        <p:txBody>
          <a:bodyPr wrap="square">
            <a:spAutoFit/>
          </a:bodyPr>
          <a:lstStyle/>
          <a:p>
            <a:r>
              <a:rPr lang="en-US" altLang="zh-CN" dirty="0"/>
              <a:t>Large-scale Scalability Assessment</a:t>
            </a:r>
          </a:p>
          <a:p>
            <a:r>
              <a:rPr lang="en-US" altLang="zh-CN" dirty="0"/>
              <a:t>Performance</a:t>
            </a:r>
            <a:endParaRPr lang="zh-CN" altLang="en-US" dirty="0"/>
          </a:p>
        </p:txBody>
      </p:sp>
      <p:pic>
        <p:nvPicPr>
          <p:cNvPr id="5" name="图片 4">
            <a:extLst>
              <a:ext uri="{FF2B5EF4-FFF2-40B4-BE49-F238E27FC236}">
                <a16:creationId xmlns:a16="http://schemas.microsoft.com/office/drawing/2014/main" id="{9B8C93B8-B4D2-0D4C-FAA2-49C930C62BB6}"/>
              </a:ext>
            </a:extLst>
          </p:cNvPr>
          <p:cNvPicPr>
            <a:picLocks noChangeAspect="1"/>
          </p:cNvPicPr>
          <p:nvPr/>
        </p:nvPicPr>
        <p:blipFill>
          <a:blip r:embed="rId3"/>
          <a:stretch>
            <a:fillRect/>
          </a:stretch>
        </p:blipFill>
        <p:spPr>
          <a:xfrm>
            <a:off x="5743211" y="980865"/>
            <a:ext cx="5041891" cy="4721308"/>
          </a:xfrm>
          <a:prstGeom prst="rect">
            <a:avLst/>
          </a:prstGeom>
        </p:spPr>
      </p:pic>
      <p:sp>
        <p:nvSpPr>
          <p:cNvPr id="10" name="文本框 9">
            <a:extLst>
              <a:ext uri="{FF2B5EF4-FFF2-40B4-BE49-F238E27FC236}">
                <a16:creationId xmlns:a16="http://schemas.microsoft.com/office/drawing/2014/main" id="{06A537DF-C9FF-1CBC-07FF-03C499196882}"/>
              </a:ext>
            </a:extLst>
          </p:cNvPr>
          <p:cNvSpPr txBox="1"/>
          <p:nvPr/>
        </p:nvSpPr>
        <p:spPr>
          <a:xfrm>
            <a:off x="949123" y="2492417"/>
            <a:ext cx="4545113" cy="3416320"/>
          </a:xfrm>
          <a:prstGeom prst="rect">
            <a:avLst/>
          </a:prstGeom>
          <a:noFill/>
        </p:spPr>
        <p:txBody>
          <a:bodyPr wrap="square">
            <a:spAutoFit/>
          </a:bodyPr>
          <a:lstStyle/>
          <a:p>
            <a:r>
              <a:rPr lang="zh-CN" altLang="en-US" dirty="0"/>
              <a:t>测量了</a:t>
            </a:r>
            <a:r>
              <a:rPr lang="en-US" altLang="zh-CN" dirty="0"/>
              <a:t>KARONTE</a:t>
            </a:r>
            <a:r>
              <a:rPr lang="zh-CN" altLang="en-US" dirty="0"/>
              <a:t>每个阶段所需的时间，以及总分析时间。而言，它在</a:t>
            </a:r>
            <a:r>
              <a:rPr lang="en-US" altLang="zh-CN" dirty="0"/>
              <a:t>8</a:t>
            </a:r>
            <a:r>
              <a:rPr lang="zh-CN" altLang="en-US" dirty="0"/>
              <a:t>小时内完成了每个阶段（图</a:t>
            </a:r>
            <a:r>
              <a:rPr lang="en-US" altLang="zh-CN" dirty="0"/>
              <a:t>2.a</a:t>
            </a:r>
            <a:r>
              <a:rPr lang="zh-CN" altLang="en-US" dirty="0"/>
              <a:t>）。</a:t>
            </a:r>
            <a:endParaRPr lang="en-US" altLang="zh-CN" dirty="0"/>
          </a:p>
          <a:p>
            <a:r>
              <a:rPr lang="zh-CN" altLang="en-US" dirty="0"/>
              <a:t>边界二进制发现阶段的时间增加是由</a:t>
            </a:r>
            <a:r>
              <a:rPr lang="en-US" altLang="zh-CN" dirty="0"/>
              <a:t>Z3</a:t>
            </a:r>
            <a:r>
              <a:rPr lang="zh-CN" altLang="en-US" dirty="0"/>
              <a:t>定理求解器引起的，有时需要几分钟来求解单个符号表达式，并且被</a:t>
            </a:r>
            <a:r>
              <a:rPr lang="en-US" altLang="zh-CN" dirty="0" err="1"/>
              <a:t>angr</a:t>
            </a:r>
            <a:r>
              <a:rPr lang="zh-CN" altLang="en-US" dirty="0"/>
              <a:t>大量利用。</a:t>
            </a:r>
            <a:endParaRPr lang="en-US" altLang="zh-CN" dirty="0"/>
          </a:p>
          <a:p>
            <a:r>
              <a:rPr lang="en-US" altLang="zh-CN" dirty="0"/>
              <a:t>BDG</a:t>
            </a:r>
            <a:r>
              <a:rPr lang="zh-CN" altLang="en-US" dirty="0"/>
              <a:t>时间增加是</a:t>
            </a:r>
            <a:r>
              <a:rPr lang="en-US" altLang="zh-CN" dirty="0"/>
              <a:t>Z3</a:t>
            </a:r>
            <a:r>
              <a:rPr lang="zh-CN" altLang="en-US" dirty="0"/>
              <a:t>求解速度慢，并且构建</a:t>
            </a:r>
            <a:r>
              <a:rPr lang="en-US" altLang="zh-CN" dirty="0"/>
              <a:t>BDG</a:t>
            </a:r>
            <a:r>
              <a:rPr lang="zh-CN" altLang="en-US" dirty="0"/>
              <a:t>所花费的时间取决于分析路径的数量，而分析路径的数量又取决于二进制文件中</a:t>
            </a:r>
            <a:r>
              <a:rPr lang="en-US" altLang="zh-CN" dirty="0"/>
              <a:t>data key</a:t>
            </a:r>
            <a:r>
              <a:rPr lang="zh-CN" altLang="en-US" dirty="0"/>
              <a:t>的数量，一些边界二进制文件包含</a:t>
            </a:r>
            <a:r>
              <a:rPr lang="en-US" altLang="zh-CN" dirty="0"/>
              <a:t>50</a:t>
            </a:r>
            <a:r>
              <a:rPr lang="zh-CN" altLang="en-US" dirty="0"/>
              <a:t>个</a:t>
            </a:r>
            <a:r>
              <a:rPr lang="en-US" altLang="zh-CN" dirty="0"/>
              <a:t>data key</a:t>
            </a:r>
            <a:r>
              <a:rPr lang="zh-CN" altLang="en-US" dirty="0"/>
              <a:t>，对其进行分析，以检测该二进制文件是</a:t>
            </a:r>
            <a:r>
              <a:rPr lang="en-US" altLang="zh-CN" dirty="0"/>
              <a:t>setter</a:t>
            </a:r>
            <a:r>
              <a:rPr lang="zh-CN" altLang="en-US" dirty="0"/>
              <a:t>还是</a:t>
            </a:r>
            <a:r>
              <a:rPr lang="en-US" altLang="zh-CN" dirty="0"/>
              <a:t>getter</a:t>
            </a:r>
            <a:r>
              <a:rPr lang="zh-CN" altLang="en-US" dirty="0"/>
              <a:t>。</a:t>
            </a:r>
          </a:p>
        </p:txBody>
      </p:sp>
    </p:spTree>
    <p:extLst>
      <p:ext uri="{BB962C8B-B14F-4D97-AF65-F5344CB8AC3E}">
        <p14:creationId xmlns:p14="http://schemas.microsoft.com/office/powerpoint/2010/main" val="18114801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646331"/>
          </a:xfrm>
          <a:prstGeom prst="rect">
            <a:avLst/>
          </a:prstGeom>
          <a:noFill/>
        </p:spPr>
        <p:txBody>
          <a:bodyPr wrap="square">
            <a:spAutoFit/>
          </a:bodyPr>
          <a:lstStyle/>
          <a:p>
            <a:r>
              <a:rPr lang="en-US" altLang="zh-CN" dirty="0"/>
              <a:t>Large-scale Scalability Assessment</a:t>
            </a:r>
          </a:p>
          <a:p>
            <a:r>
              <a:rPr lang="en-US" altLang="zh-CN" dirty="0"/>
              <a:t>Symbolic Exploration</a:t>
            </a:r>
            <a:endParaRPr lang="zh-CN" altLang="en-US" dirty="0"/>
          </a:p>
        </p:txBody>
      </p:sp>
      <p:pic>
        <p:nvPicPr>
          <p:cNvPr id="3" name="图片 2">
            <a:extLst>
              <a:ext uri="{FF2B5EF4-FFF2-40B4-BE49-F238E27FC236}">
                <a16:creationId xmlns:a16="http://schemas.microsoft.com/office/drawing/2014/main" id="{3503671C-B746-37FB-7EBD-A328A024FFD9}"/>
              </a:ext>
            </a:extLst>
          </p:cNvPr>
          <p:cNvPicPr>
            <a:picLocks noChangeAspect="1"/>
          </p:cNvPicPr>
          <p:nvPr/>
        </p:nvPicPr>
        <p:blipFill>
          <a:blip r:embed="rId3"/>
          <a:stretch>
            <a:fillRect/>
          </a:stretch>
        </p:blipFill>
        <p:spPr>
          <a:xfrm>
            <a:off x="4301676" y="1380550"/>
            <a:ext cx="7284586" cy="3156654"/>
          </a:xfrm>
          <a:prstGeom prst="rect">
            <a:avLst/>
          </a:prstGeom>
        </p:spPr>
      </p:pic>
      <p:sp>
        <p:nvSpPr>
          <p:cNvPr id="11" name="文本框 10">
            <a:extLst>
              <a:ext uri="{FF2B5EF4-FFF2-40B4-BE49-F238E27FC236}">
                <a16:creationId xmlns:a16="http://schemas.microsoft.com/office/drawing/2014/main" id="{F87719C0-B4B8-ED8D-6C56-AE986AAF8E2E}"/>
              </a:ext>
            </a:extLst>
          </p:cNvPr>
          <p:cNvSpPr txBox="1"/>
          <p:nvPr/>
        </p:nvSpPr>
        <p:spPr>
          <a:xfrm>
            <a:off x="820227" y="3798540"/>
            <a:ext cx="3695938" cy="1477328"/>
          </a:xfrm>
          <a:prstGeom prst="rect">
            <a:avLst/>
          </a:prstGeom>
          <a:noFill/>
        </p:spPr>
        <p:txBody>
          <a:bodyPr wrap="square">
            <a:spAutoFit/>
          </a:bodyPr>
          <a:lstStyle/>
          <a:p>
            <a:r>
              <a:rPr lang="zh-CN" altLang="en-US" dirty="0"/>
              <a:t>对比了使用路径优先策略和不使用对结果的影响。首先在有和无路径优先级策略的</a:t>
            </a:r>
            <a:r>
              <a:rPr lang="en-US" altLang="zh-CN" dirty="0" err="1"/>
              <a:t>Karonte</a:t>
            </a:r>
            <a:r>
              <a:rPr lang="zh-CN" altLang="en-US" dirty="0"/>
              <a:t>数据集上运行原型，并比较了分析期间触发超时（</a:t>
            </a:r>
            <a:r>
              <a:rPr lang="en-US" altLang="zh-CN" dirty="0"/>
              <a:t>10</a:t>
            </a:r>
            <a:r>
              <a:rPr lang="zh-CN" altLang="en-US" dirty="0"/>
              <a:t>分钟）的次数</a:t>
            </a:r>
          </a:p>
        </p:txBody>
      </p:sp>
    </p:spTree>
    <p:extLst>
      <p:ext uri="{BB962C8B-B14F-4D97-AF65-F5344CB8AC3E}">
        <p14:creationId xmlns:p14="http://schemas.microsoft.com/office/powerpoint/2010/main" val="39681592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369332"/>
          </a:xfrm>
          <a:prstGeom prst="rect">
            <a:avLst/>
          </a:prstGeom>
          <a:noFill/>
        </p:spPr>
        <p:txBody>
          <a:bodyPr wrap="square">
            <a:spAutoFit/>
          </a:bodyPr>
          <a:lstStyle/>
          <a:p>
            <a:r>
              <a:rPr lang="en-US" altLang="zh-CN" dirty="0"/>
              <a:t>Large-scale Scalability Assessment</a:t>
            </a:r>
          </a:p>
        </p:txBody>
      </p:sp>
      <p:sp>
        <p:nvSpPr>
          <p:cNvPr id="8" name="文本框 7">
            <a:extLst>
              <a:ext uri="{FF2B5EF4-FFF2-40B4-BE49-F238E27FC236}">
                <a16:creationId xmlns:a16="http://schemas.microsoft.com/office/drawing/2014/main" id="{F84A1E7B-2D1B-BA40-77B0-7DE42F4CE6C5}"/>
              </a:ext>
            </a:extLst>
          </p:cNvPr>
          <p:cNvSpPr txBox="1"/>
          <p:nvPr/>
        </p:nvSpPr>
        <p:spPr>
          <a:xfrm>
            <a:off x="1257300" y="2400300"/>
            <a:ext cx="9895114" cy="923330"/>
          </a:xfrm>
          <a:prstGeom prst="rect">
            <a:avLst/>
          </a:prstGeom>
          <a:noFill/>
        </p:spPr>
        <p:txBody>
          <a:bodyPr wrap="square">
            <a:spAutoFit/>
          </a:bodyPr>
          <a:lstStyle/>
          <a:p>
            <a:r>
              <a:rPr lang="zh-CN" altLang="en-US" dirty="0"/>
              <a:t>警报和漏洞：</a:t>
            </a:r>
            <a:endParaRPr lang="en-US" altLang="zh-CN" dirty="0"/>
          </a:p>
          <a:p>
            <a:r>
              <a:rPr lang="en-US" altLang="zh-CN" dirty="0"/>
              <a:t>	</a:t>
            </a:r>
            <a:r>
              <a:rPr lang="zh-CN" altLang="en-US" dirty="0"/>
              <a:t>平均而言，每个样本生成</a:t>
            </a:r>
            <a:r>
              <a:rPr lang="en-US" altLang="zh-CN" dirty="0"/>
              <a:t>2</a:t>
            </a:r>
            <a:r>
              <a:rPr lang="zh-CN" altLang="en-US" dirty="0"/>
              <a:t>个警报，平均</a:t>
            </a:r>
            <a:r>
              <a:rPr lang="en-US" altLang="zh-CN" dirty="0"/>
              <a:t>1037</a:t>
            </a:r>
            <a:r>
              <a:rPr lang="zh-CN" altLang="en-US" dirty="0"/>
              <a:t>个警报，抽检</a:t>
            </a:r>
            <a:r>
              <a:rPr lang="en-US" altLang="zh-CN" dirty="0"/>
              <a:t>100</a:t>
            </a:r>
            <a:r>
              <a:rPr lang="zh-CN" altLang="en-US" dirty="0"/>
              <a:t>个警报，发现</a:t>
            </a:r>
            <a:r>
              <a:rPr lang="en-US" altLang="zh-CN" dirty="0"/>
              <a:t>44</a:t>
            </a:r>
            <a:r>
              <a:rPr lang="zh-CN" altLang="en-US" dirty="0"/>
              <a:t>个是真阳性。</a:t>
            </a:r>
            <a:r>
              <a:rPr lang="en-US" altLang="zh-CN" dirty="0"/>
              <a:t>30</a:t>
            </a:r>
            <a:r>
              <a:rPr lang="zh-CN" altLang="en-US" dirty="0"/>
              <a:t>个是多二进制漏洞。</a:t>
            </a:r>
          </a:p>
        </p:txBody>
      </p:sp>
      <p:sp>
        <p:nvSpPr>
          <p:cNvPr id="10" name="文本框 9">
            <a:extLst>
              <a:ext uri="{FF2B5EF4-FFF2-40B4-BE49-F238E27FC236}">
                <a16:creationId xmlns:a16="http://schemas.microsoft.com/office/drawing/2014/main" id="{76A876DD-D815-B35D-8915-464A01C7C5C5}"/>
              </a:ext>
            </a:extLst>
          </p:cNvPr>
          <p:cNvSpPr txBox="1"/>
          <p:nvPr/>
        </p:nvSpPr>
        <p:spPr>
          <a:xfrm>
            <a:off x="1257299" y="4127251"/>
            <a:ext cx="10058401" cy="1200329"/>
          </a:xfrm>
          <a:prstGeom prst="rect">
            <a:avLst/>
          </a:prstGeom>
          <a:noFill/>
        </p:spPr>
        <p:txBody>
          <a:bodyPr wrap="square">
            <a:spAutoFit/>
          </a:bodyPr>
          <a:lstStyle/>
          <a:p>
            <a:r>
              <a:rPr lang="zh-CN" altLang="en-US" dirty="0"/>
              <a:t>可验证性：</a:t>
            </a:r>
            <a:endParaRPr lang="en-US" altLang="zh-CN" dirty="0"/>
          </a:p>
          <a:p>
            <a:r>
              <a:rPr lang="en-US" altLang="zh-CN" dirty="0"/>
              <a:t>	</a:t>
            </a:r>
            <a:r>
              <a:rPr lang="zh-CN" altLang="en-US" dirty="0"/>
              <a:t> 作者邀请了另一所大学的独立研究员利用他们的工具并进行了测试，得到了与表一相同的结论。作者还提供了一个包含该工具的 </a:t>
            </a:r>
            <a:r>
              <a:rPr lang="en-US" altLang="zh-CN" dirty="0"/>
              <a:t>docker</a:t>
            </a:r>
            <a:r>
              <a:rPr lang="zh-CN" altLang="en-US" dirty="0"/>
              <a:t>，以便于其他研究者进行相关验证。</a:t>
            </a:r>
          </a:p>
          <a:p>
            <a:endParaRPr lang="zh-CN" altLang="en-US" dirty="0"/>
          </a:p>
        </p:txBody>
      </p:sp>
    </p:spTree>
    <p:extLst>
      <p:ext uri="{BB962C8B-B14F-4D97-AF65-F5344CB8AC3E}">
        <p14:creationId xmlns:p14="http://schemas.microsoft.com/office/powerpoint/2010/main" val="12213292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58280" y="2814797"/>
            <a:ext cx="4238307"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Discussion</a:t>
            </a:r>
          </a:p>
          <a:p>
            <a:r>
              <a:rPr lang="en-US" altLang="zh-CN" sz="4400" b="1" dirty="0">
                <a:solidFill>
                  <a:schemeClr val="bg1"/>
                </a:solidFill>
                <a:latin typeface="思源黑体" panose="020B0500000000000000" pitchFamily="34" charset="-122"/>
                <a:ea typeface="思源黑体" panose="020B0500000000000000" pitchFamily="34" charset="-122"/>
              </a:rPr>
              <a:t>Conclusions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4689102" cy="456129"/>
          </a:xfrm>
        </p:spPr>
        <p:txBody>
          <a:bodyPr/>
          <a:lstStyle/>
          <a:p>
            <a:pPr>
              <a:lnSpc>
                <a:spcPct val="120000"/>
              </a:lnSpc>
            </a:pPr>
            <a:r>
              <a:rPr lang="en-US" altLang="zh-CN" dirty="0"/>
              <a:t>Discussion</a:t>
            </a:r>
            <a:endParaRPr lang="zh-CN" altLang="en-US" dirty="0"/>
          </a:p>
        </p:txBody>
      </p:sp>
      <p:sp>
        <p:nvSpPr>
          <p:cNvPr id="8" name="文本框 7">
            <a:extLst>
              <a:ext uri="{FF2B5EF4-FFF2-40B4-BE49-F238E27FC236}">
                <a16:creationId xmlns:a16="http://schemas.microsoft.com/office/drawing/2014/main" id="{0BD035FA-C12B-BC2D-2CBF-AC9E792CA09F}"/>
              </a:ext>
            </a:extLst>
          </p:cNvPr>
          <p:cNvSpPr txBox="1"/>
          <p:nvPr/>
        </p:nvSpPr>
        <p:spPr>
          <a:xfrm>
            <a:off x="1406899" y="1859339"/>
            <a:ext cx="10170058" cy="2862322"/>
          </a:xfrm>
          <a:prstGeom prst="rect">
            <a:avLst/>
          </a:prstGeom>
          <a:noFill/>
        </p:spPr>
        <p:txBody>
          <a:bodyPr wrap="square">
            <a:spAutoFit/>
          </a:bodyPr>
          <a:lstStyle/>
          <a:p>
            <a:r>
              <a:rPr lang="zh-CN" altLang="en-US" dirty="0"/>
              <a:t>面对路径爆炸问题，通过以下方式限制路径爆炸，同时提高精度：</a:t>
            </a:r>
          </a:p>
          <a:p>
            <a:pPr marL="285750" indent="-285750">
              <a:buFont typeface="Wingdings" panose="05000000000000000000" pitchFamily="2" charset="2"/>
              <a:buChar char="Ø"/>
            </a:pPr>
            <a:r>
              <a:rPr lang="zh-CN" altLang="en-US" dirty="0"/>
              <a:t>提供精确的污点传播策略（例如，根据调用堆栈深度，不总是遵循没有污点参数的函数调用）。</a:t>
            </a:r>
          </a:p>
          <a:p>
            <a:pPr marL="285750" indent="-285750">
              <a:buFont typeface="Wingdings" panose="05000000000000000000" pitchFamily="2" charset="2"/>
              <a:buChar char="Ø"/>
            </a:pPr>
            <a:r>
              <a:rPr lang="zh-CN" altLang="en-US" dirty="0"/>
              <a:t>使用超时（每个符号路径探索在特定时间限制内执行）</a:t>
            </a:r>
          </a:p>
          <a:p>
            <a:pPr marL="285750" indent="-285750">
              <a:buFont typeface="Wingdings" panose="05000000000000000000" pitchFamily="2" charset="2"/>
              <a:buChar char="Ø"/>
            </a:pPr>
            <a:r>
              <a:rPr lang="zh-CN" altLang="en-US" dirty="0"/>
              <a:t>限制循坏迭代</a:t>
            </a:r>
          </a:p>
          <a:p>
            <a:pPr marL="285750" indent="-285750">
              <a:buFont typeface="Wingdings" panose="05000000000000000000" pitchFamily="2" charset="2"/>
              <a:buChar char="Ø"/>
            </a:pPr>
            <a:r>
              <a:rPr lang="zh-CN" altLang="en-US" dirty="0"/>
              <a:t>自动创建</a:t>
            </a:r>
            <a:r>
              <a:rPr lang="en-US" altLang="zh-CN" dirty="0"/>
              <a:t>function summaries</a:t>
            </a:r>
          </a:p>
          <a:p>
            <a:endParaRPr lang="en-US" altLang="zh-CN" dirty="0"/>
          </a:p>
          <a:p>
            <a:r>
              <a:rPr lang="zh-CN" altLang="en-US" dirty="0"/>
              <a:t>可能会产生误报和漏报，原因如下：</a:t>
            </a:r>
          </a:p>
          <a:p>
            <a:pPr marL="285750" indent="-285750">
              <a:buFont typeface="Wingdings" panose="05000000000000000000" pitchFamily="2" charset="2"/>
              <a:buChar char="Ø"/>
            </a:pPr>
            <a:r>
              <a:rPr lang="zh-CN" altLang="en-US" dirty="0"/>
              <a:t>由于污染信息可能无法正确传播到未遵循的路径</a:t>
            </a:r>
          </a:p>
          <a:p>
            <a:pPr marL="285750" indent="-285750">
              <a:buFont typeface="Wingdings" panose="05000000000000000000" pitchFamily="2" charset="2"/>
              <a:buChar char="Ø"/>
            </a:pPr>
            <a:r>
              <a:rPr lang="zh-CN" altLang="en-US" dirty="0"/>
              <a:t>或者底层静态分析工具的不准确性，可能导致</a:t>
            </a:r>
            <a:r>
              <a:rPr lang="en-US" altLang="zh-CN" dirty="0"/>
              <a:t>BDG</a:t>
            </a:r>
            <a:r>
              <a:rPr lang="zh-CN" altLang="en-US" dirty="0"/>
              <a:t>不完整。</a:t>
            </a:r>
          </a:p>
          <a:p>
            <a:pPr marL="285750" indent="-285750">
              <a:buFont typeface="Wingdings" panose="05000000000000000000" pitchFamily="2" charset="2"/>
              <a:buChar char="Ø"/>
            </a:pPr>
            <a:r>
              <a:rPr lang="zh-CN" altLang="en-US" dirty="0"/>
              <a:t>缓解办法是通过生成污点标记依赖项来缓解这个问题。</a:t>
            </a:r>
          </a:p>
        </p:txBody>
      </p:sp>
    </p:spTree>
    <p:extLst>
      <p:ext uri="{BB962C8B-B14F-4D97-AF65-F5344CB8AC3E}">
        <p14:creationId xmlns:p14="http://schemas.microsoft.com/office/powerpoint/2010/main" val="964667000"/>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Conclusions</a:t>
            </a:r>
            <a:endParaRPr lang="zh-CN" altLang="en-US" dirty="0"/>
          </a:p>
        </p:txBody>
      </p:sp>
      <p:sp>
        <p:nvSpPr>
          <p:cNvPr id="32" name="文本框 31">
            <a:extLst>
              <a:ext uri="{FF2B5EF4-FFF2-40B4-BE49-F238E27FC236}">
                <a16:creationId xmlns:a16="http://schemas.microsoft.com/office/drawing/2014/main" id="{FD516893-25AF-BEB0-938A-5C7DBDC9EF8C}"/>
              </a:ext>
            </a:extLst>
          </p:cNvPr>
          <p:cNvSpPr txBox="1"/>
          <p:nvPr/>
        </p:nvSpPr>
        <p:spPr>
          <a:xfrm>
            <a:off x="1406898" y="2413337"/>
            <a:ext cx="9944100" cy="2031325"/>
          </a:xfrm>
          <a:prstGeom prst="rect">
            <a:avLst/>
          </a:prstGeom>
          <a:noFill/>
        </p:spPr>
        <p:txBody>
          <a:bodyPr wrap="square">
            <a:spAutoFit/>
          </a:bodyPr>
          <a:lstStyle/>
          <a:p>
            <a:pPr marL="285750" indent="-285750">
              <a:buFont typeface="Wingdings" panose="05000000000000000000" pitchFamily="2" charset="2"/>
              <a:buChar char="Ø"/>
            </a:pPr>
            <a:r>
              <a:rPr lang="zh-CN" altLang="en-US" dirty="0"/>
              <a:t>介绍了</a:t>
            </a:r>
            <a:r>
              <a:rPr lang="en-US" altLang="zh-CN" dirty="0"/>
              <a:t>KARONTE</a:t>
            </a:r>
            <a:r>
              <a:rPr lang="zh-CN" altLang="en-US" dirty="0"/>
              <a:t>，一种检测嵌入式固件组件之间不安全交互的方法。</a:t>
            </a:r>
            <a:endParaRPr lang="en-US" altLang="zh-CN" dirty="0"/>
          </a:p>
          <a:p>
            <a:pPr marL="285750" indent="-285750">
              <a:buFont typeface="Wingdings" panose="05000000000000000000" pitchFamily="2" charset="2"/>
              <a:buChar char="Ø"/>
            </a:pPr>
            <a:r>
              <a:rPr lang="en-US" altLang="zh-CN" dirty="0"/>
              <a:t>KARONTE</a:t>
            </a:r>
            <a:r>
              <a:rPr lang="zh-CN" altLang="en-US" dirty="0"/>
              <a:t>利用新的静态分析技术，大大减少了传统二进制分析技术在分析真实固件时产生的误报。</a:t>
            </a:r>
            <a:endParaRPr lang="en-US" altLang="zh-CN" dirty="0"/>
          </a:p>
          <a:p>
            <a:pPr marL="285750" indent="-285750">
              <a:buFont typeface="Wingdings" panose="05000000000000000000" pitchFamily="2" charset="2"/>
              <a:buChar char="Ø"/>
            </a:pPr>
            <a:r>
              <a:rPr lang="zh-CN" altLang="en-US" dirty="0"/>
              <a:t>对</a:t>
            </a:r>
            <a:r>
              <a:rPr lang="en-US" altLang="zh-CN" dirty="0"/>
              <a:t>53</a:t>
            </a:r>
            <a:r>
              <a:rPr lang="zh-CN" altLang="en-US" dirty="0"/>
              <a:t>款物联网产品的最新固件进行了广泛评估，证明了其有效性。</a:t>
            </a:r>
            <a:endParaRPr lang="en-US" altLang="zh-CN" dirty="0"/>
          </a:p>
          <a:p>
            <a:pPr marL="285750" indent="-285750">
              <a:buFont typeface="Wingdings" panose="05000000000000000000" pitchFamily="2" charset="2"/>
              <a:buChar char="Ø"/>
            </a:pPr>
            <a:r>
              <a:rPr lang="zh-CN" altLang="en-US" dirty="0"/>
              <a:t>原型产生了</a:t>
            </a:r>
            <a:r>
              <a:rPr lang="en-US" altLang="zh-CN" dirty="0"/>
              <a:t>87</a:t>
            </a:r>
            <a:r>
              <a:rPr lang="zh-CN" altLang="en-US" dirty="0"/>
              <a:t>个警报（与不考虑组件间相互作用的方法相比减少了两个数量级），其中发现了</a:t>
            </a:r>
            <a:r>
              <a:rPr lang="en-US" altLang="zh-CN" dirty="0"/>
              <a:t>46</a:t>
            </a:r>
            <a:r>
              <a:rPr lang="zh-CN" altLang="en-US" dirty="0"/>
              <a:t>个以前未知的零日错误。</a:t>
            </a:r>
            <a:endParaRPr lang="en-US" altLang="zh-CN" dirty="0"/>
          </a:p>
          <a:p>
            <a:pPr marL="285750" indent="-285750">
              <a:buFont typeface="Wingdings" panose="05000000000000000000" pitchFamily="2" charset="2"/>
              <a:buChar char="Ø"/>
            </a:pPr>
            <a:r>
              <a:rPr lang="zh-CN" altLang="en-US" dirty="0"/>
              <a:t>最后，通过收集</a:t>
            </a:r>
            <a:r>
              <a:rPr lang="en-US" altLang="zh-CN" dirty="0"/>
              <a:t>899</a:t>
            </a:r>
            <a:r>
              <a:rPr lang="zh-CN" altLang="en-US" dirty="0"/>
              <a:t>个不同大小和复杂度的固件样本，证明了</a:t>
            </a:r>
            <a:r>
              <a:rPr lang="en-US" altLang="zh-CN" dirty="0"/>
              <a:t>KARONTE</a:t>
            </a:r>
            <a:r>
              <a:rPr lang="zh-CN" altLang="en-US" dirty="0"/>
              <a:t>可以很好地扩展</a:t>
            </a:r>
          </a:p>
        </p:txBody>
      </p:sp>
    </p:spTree>
    <p:extLst>
      <p:ext uri="{BB962C8B-B14F-4D97-AF65-F5344CB8AC3E}">
        <p14:creationId xmlns:p14="http://schemas.microsoft.com/office/powerpoint/2010/main" val="111438185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442" y="3013501"/>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en-US" altLang="zh-CN" sz="4800" b="1" dirty="0">
                <a:solidFill>
                  <a:schemeClr val="bg1"/>
                </a:solidFill>
                <a:latin typeface="思源黑体" panose="020B0500000000000000" pitchFamily="34" charset="-122"/>
                <a:ea typeface="思源黑体" panose="020B0500000000000000" pitchFamily="34" charset="-122"/>
              </a:rPr>
              <a:t>THINKS</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Ruoyu</a:t>
            </a:r>
            <a:r>
              <a:rPr lang="en-US" altLang="zh-CN" sz="1800" b="1" dirty="0">
                <a:solidFill>
                  <a:srgbClr val="313D51"/>
                </a:solidFill>
                <a:latin typeface="思源黑体" panose="020B0500000000000000" pitchFamily="34" charset="-122"/>
                <a:ea typeface="思源黑体" panose="020B0500000000000000" pitchFamily="34" charset="-122"/>
              </a:rPr>
              <a:t> Wang</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03871"/>
            <a:ext cx="6279850" cy="649345"/>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亚利桑那州立大学计算机、信息学和决策系统工程学院的助理教授，</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angr</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的联合创始人和核心开发者，清华大学本科</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研究方向：系统安全、自动化二进制程序分析、软件逆向工程等</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Chad </a:t>
            </a:r>
            <a:r>
              <a:rPr lang="en-US" altLang="zh-CN" sz="1800" b="1" dirty="0" err="1">
                <a:solidFill>
                  <a:srgbClr val="313D51"/>
                </a:solidFill>
                <a:latin typeface="思源黑体" panose="020B0500000000000000" pitchFamily="34" charset="-122"/>
                <a:ea typeface="思源黑体" panose="020B0500000000000000" pitchFamily="34" charset="-122"/>
              </a:rPr>
              <a:t>Spensky</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825094" y="5047219"/>
            <a:ext cx="6279850"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目前是</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Allthenticate</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的首席执行官，加州大学圣巴巴拉分校博士毕业</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研究兴趣：嵌入式系统、硬件安全等</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D6BB87F-F29F-6B4A-35FC-E9E87933251A}"/>
              </a:ext>
            </a:extLst>
          </p:cNvPr>
          <p:cNvPicPr>
            <a:picLocks noChangeAspect="1"/>
          </p:cNvPicPr>
          <p:nvPr/>
        </p:nvPicPr>
        <p:blipFill>
          <a:blip r:embed="rId3"/>
          <a:stretch>
            <a:fillRect/>
          </a:stretch>
        </p:blipFill>
        <p:spPr>
          <a:xfrm>
            <a:off x="1825094" y="1853021"/>
            <a:ext cx="1774747" cy="1774747"/>
          </a:xfrm>
          <a:prstGeom prst="rect">
            <a:avLst/>
          </a:prstGeom>
        </p:spPr>
      </p:pic>
      <p:sp>
        <p:nvSpPr>
          <p:cNvPr id="7" name="AutoShape 2">
            <a:extLst>
              <a:ext uri="{FF2B5EF4-FFF2-40B4-BE49-F238E27FC236}">
                <a16:creationId xmlns:a16="http://schemas.microsoft.com/office/drawing/2014/main" id="{F33DE993-7066-4227-5F7D-873851063001}"/>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a:extLst>
              <a:ext uri="{FF2B5EF4-FFF2-40B4-BE49-F238E27FC236}">
                <a16:creationId xmlns:a16="http://schemas.microsoft.com/office/drawing/2014/main" id="{FB5571E9-3361-3A4B-D00B-75581076C75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 name="图片 20">
            <a:extLst>
              <a:ext uri="{FF2B5EF4-FFF2-40B4-BE49-F238E27FC236}">
                <a16:creationId xmlns:a16="http://schemas.microsoft.com/office/drawing/2014/main" id="{B09964CD-3B91-5CAF-6C89-F699C782B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4279" y="4285834"/>
            <a:ext cx="1626200" cy="1588086"/>
          </a:xfrm>
          <a:prstGeom prst="rect">
            <a:avLst/>
          </a:prstGeom>
        </p:spPr>
      </p:pic>
      <p:sp>
        <p:nvSpPr>
          <p:cNvPr id="22" name="AutoShape 6" descr="阿凡达">
            <a:extLst>
              <a:ext uri="{FF2B5EF4-FFF2-40B4-BE49-F238E27FC236}">
                <a16:creationId xmlns:a16="http://schemas.microsoft.com/office/drawing/2014/main" id="{31C4E3D6-A48C-6250-390F-3631A74B675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1D5D32E8-C9FC-48F0-5ACF-F151975F92D1}"/>
              </a:ext>
            </a:extLst>
          </p:cNvPr>
          <p:cNvPicPr>
            <a:picLocks noChangeAspect="1"/>
          </p:cNvPicPr>
          <p:nvPr/>
        </p:nvPicPr>
        <p:blipFill>
          <a:blip r:embed="rId5"/>
          <a:stretch>
            <a:fillRect/>
          </a:stretch>
        </p:blipFill>
        <p:spPr>
          <a:xfrm>
            <a:off x="3459251" y="1645765"/>
            <a:ext cx="5273497" cy="3566469"/>
          </a:xfrm>
          <a:prstGeom prst="rect">
            <a:avLst/>
          </a:prstGeom>
        </p:spPr>
      </p:pic>
      <p:pic>
        <p:nvPicPr>
          <p:cNvPr id="12" name="图片 11">
            <a:extLst>
              <a:ext uri="{FF2B5EF4-FFF2-40B4-BE49-F238E27FC236}">
                <a16:creationId xmlns:a16="http://schemas.microsoft.com/office/drawing/2014/main" id="{6B64BBD5-0C88-2179-59D8-A78BB104A62B}"/>
              </a:ext>
            </a:extLst>
          </p:cNvPr>
          <p:cNvPicPr>
            <a:picLocks noChangeAspect="1"/>
          </p:cNvPicPr>
          <p:nvPr/>
        </p:nvPicPr>
        <p:blipFill>
          <a:blip r:embed="rId6"/>
          <a:stretch>
            <a:fillRect/>
          </a:stretch>
        </p:blipFill>
        <p:spPr>
          <a:xfrm>
            <a:off x="3459251" y="1718924"/>
            <a:ext cx="5273497" cy="3420152"/>
          </a:xfrm>
          <a:prstGeom prst="rect">
            <a:avLst/>
          </a:prstGeom>
        </p:spPr>
      </p:pic>
    </p:spTree>
    <p:extLst>
      <p:ext uri="{BB962C8B-B14F-4D97-AF65-F5344CB8AC3E}">
        <p14:creationId xmlns:p14="http://schemas.microsoft.com/office/powerpoint/2010/main" val="848950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325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375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Andrea </a:t>
            </a:r>
            <a:r>
              <a:rPr lang="en-US" altLang="zh-CN" sz="1800" b="1" dirty="0" err="1">
                <a:solidFill>
                  <a:srgbClr val="313D51"/>
                </a:solidFill>
                <a:latin typeface="思源黑体" panose="020B0500000000000000" pitchFamily="34" charset="-122"/>
                <a:ea typeface="思源黑体" panose="020B0500000000000000" pitchFamily="34" charset="-122"/>
              </a:rPr>
              <a:t>Continella</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53006"/>
            <a:ext cx="6279850" cy="649345"/>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特温特大学电气工程、数学和计算机科学学院的助理教授，也是国际 安全系统实验室</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iSecLab</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的成员。</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4" y="4467744"/>
            <a:ext cx="2893662"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Yan </a:t>
            </a:r>
            <a:r>
              <a:rPr lang="en-US" altLang="zh-CN" sz="1800" b="1" dirty="0" err="1">
                <a:solidFill>
                  <a:srgbClr val="313D51"/>
                </a:solidFill>
                <a:latin typeface="思源黑体" panose="020B0500000000000000" pitchFamily="34" charset="-122"/>
                <a:ea typeface="思源黑体" panose="020B0500000000000000" pitchFamily="34" charset="-122"/>
              </a:rPr>
              <a:t>Shoshitaishvili</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825094" y="5047219"/>
            <a:ext cx="6709306"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亚利桑那州立大学的助理教授，主要致力于推进二元分析技术的发展。</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Angr</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创始人之一</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研究方向：二进制分析</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D5E2702-F04C-0196-F30D-187C9D364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527" y="1960931"/>
            <a:ext cx="1584150" cy="1584150"/>
          </a:xfrm>
          <a:prstGeom prst="rect">
            <a:avLst/>
          </a:prstGeom>
        </p:spPr>
      </p:pic>
      <p:pic>
        <p:nvPicPr>
          <p:cNvPr id="13" name="图片 12">
            <a:extLst>
              <a:ext uri="{FF2B5EF4-FFF2-40B4-BE49-F238E27FC236}">
                <a16:creationId xmlns:a16="http://schemas.microsoft.com/office/drawing/2014/main" id="{AC9BBECA-1CE4-F84B-A017-6B048B06C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862" y="4258360"/>
            <a:ext cx="1643034" cy="1643034"/>
          </a:xfrm>
          <a:prstGeom prst="rect">
            <a:avLst/>
          </a:prstGeom>
        </p:spPr>
      </p:pic>
      <p:pic>
        <p:nvPicPr>
          <p:cNvPr id="2" name="图片 1">
            <a:extLst>
              <a:ext uri="{FF2B5EF4-FFF2-40B4-BE49-F238E27FC236}">
                <a16:creationId xmlns:a16="http://schemas.microsoft.com/office/drawing/2014/main" id="{8B0711AF-83DC-C1A9-CBDB-2DB246356335}"/>
              </a:ext>
            </a:extLst>
          </p:cNvPr>
          <p:cNvPicPr>
            <a:picLocks noChangeAspect="1"/>
          </p:cNvPicPr>
          <p:nvPr/>
        </p:nvPicPr>
        <p:blipFill>
          <a:blip r:embed="rId5"/>
          <a:stretch>
            <a:fillRect/>
          </a:stretch>
        </p:blipFill>
        <p:spPr>
          <a:xfrm>
            <a:off x="3459251" y="1572607"/>
            <a:ext cx="5273497" cy="3712786"/>
          </a:xfrm>
          <a:prstGeom prst="rect">
            <a:avLst/>
          </a:prstGeom>
        </p:spPr>
      </p:pic>
      <p:pic>
        <p:nvPicPr>
          <p:cNvPr id="6" name="图片 5">
            <a:extLst>
              <a:ext uri="{FF2B5EF4-FFF2-40B4-BE49-F238E27FC236}">
                <a16:creationId xmlns:a16="http://schemas.microsoft.com/office/drawing/2014/main" id="{B49FBA21-9D28-DDC7-86F3-B80611E65569}"/>
              </a:ext>
            </a:extLst>
          </p:cNvPr>
          <p:cNvPicPr>
            <a:picLocks noChangeAspect="1"/>
          </p:cNvPicPr>
          <p:nvPr/>
        </p:nvPicPr>
        <p:blipFill>
          <a:blip r:embed="rId6"/>
          <a:stretch>
            <a:fillRect/>
          </a:stretch>
        </p:blipFill>
        <p:spPr>
          <a:xfrm>
            <a:off x="3459251" y="1642717"/>
            <a:ext cx="5273497" cy="3572566"/>
          </a:xfrm>
          <a:prstGeom prst="rect">
            <a:avLst/>
          </a:prstGeom>
        </p:spPr>
      </p:pic>
    </p:spTree>
    <p:extLst>
      <p:ext uri="{BB962C8B-B14F-4D97-AF65-F5344CB8AC3E}">
        <p14:creationId xmlns:p14="http://schemas.microsoft.com/office/powerpoint/2010/main" val="1003391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270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320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3260916"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Christopher </a:t>
            </a:r>
            <a:r>
              <a:rPr lang="en-US" altLang="zh-CN" sz="1800" b="1" dirty="0" err="1">
                <a:solidFill>
                  <a:srgbClr val="313D51"/>
                </a:solidFill>
                <a:latin typeface="思源黑体" panose="020B0500000000000000" pitchFamily="34" charset="-122"/>
                <a:ea typeface="思源黑体" panose="020B0500000000000000" pitchFamily="34" charset="-122"/>
              </a:rPr>
              <a:t>Kruegel</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03871"/>
            <a:ext cx="6279850"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加州大学圣巴巴拉分校计算机科学系的教授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研究兴趣：系统安全、恶意软件分析、</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Web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安全、网络安全、漏洞分析等</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Giovanni Vigna</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825094" y="5047220"/>
            <a:ext cx="6279850"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加州大学圣巴巴拉分校</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(UCSB)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计算机科学系的教授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研究方向：漏洞分析、网络安全、恶意软件分析、移动平台的安全</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2" name="AutoShape 2">
            <a:extLst>
              <a:ext uri="{FF2B5EF4-FFF2-40B4-BE49-F238E27FC236}">
                <a16:creationId xmlns:a16="http://schemas.microsoft.com/office/drawing/2014/main" id="{318FD40C-65B7-EAEB-D132-3AB420A615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CAEEFA69-5884-810D-9A93-47730E3F9E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378" y="1870919"/>
            <a:ext cx="1366902" cy="1765069"/>
          </a:xfrm>
          <a:prstGeom prst="rect">
            <a:avLst/>
          </a:prstGeom>
        </p:spPr>
      </p:pic>
      <p:pic>
        <p:nvPicPr>
          <p:cNvPr id="15" name="图片 14">
            <a:extLst>
              <a:ext uri="{FF2B5EF4-FFF2-40B4-BE49-F238E27FC236}">
                <a16:creationId xmlns:a16="http://schemas.microsoft.com/office/drawing/2014/main" id="{8F4E2535-4E6E-9FB9-0DB6-B4A52D8A1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632" y="4283241"/>
            <a:ext cx="1643034" cy="1643034"/>
          </a:xfrm>
          <a:prstGeom prst="rect">
            <a:avLst/>
          </a:prstGeom>
        </p:spPr>
      </p:pic>
      <p:pic>
        <p:nvPicPr>
          <p:cNvPr id="6" name="图片 5">
            <a:extLst>
              <a:ext uri="{FF2B5EF4-FFF2-40B4-BE49-F238E27FC236}">
                <a16:creationId xmlns:a16="http://schemas.microsoft.com/office/drawing/2014/main" id="{B9F7AE23-F0A2-3120-61EE-0D337F008297}"/>
              </a:ext>
            </a:extLst>
          </p:cNvPr>
          <p:cNvPicPr>
            <a:picLocks noChangeAspect="1"/>
          </p:cNvPicPr>
          <p:nvPr/>
        </p:nvPicPr>
        <p:blipFill>
          <a:blip r:embed="rId5"/>
          <a:stretch>
            <a:fillRect/>
          </a:stretch>
        </p:blipFill>
        <p:spPr>
          <a:xfrm>
            <a:off x="3459251" y="1493352"/>
            <a:ext cx="5273497" cy="3871296"/>
          </a:xfrm>
          <a:prstGeom prst="rect">
            <a:avLst/>
          </a:prstGeom>
        </p:spPr>
      </p:pic>
      <p:pic>
        <p:nvPicPr>
          <p:cNvPr id="7" name="图片 6">
            <a:extLst>
              <a:ext uri="{FF2B5EF4-FFF2-40B4-BE49-F238E27FC236}">
                <a16:creationId xmlns:a16="http://schemas.microsoft.com/office/drawing/2014/main" id="{4EF2CB09-5442-E8FD-7C29-F610F6F2FB5B}"/>
              </a:ext>
            </a:extLst>
          </p:cNvPr>
          <p:cNvPicPr>
            <a:picLocks noChangeAspect="1"/>
          </p:cNvPicPr>
          <p:nvPr/>
        </p:nvPicPr>
        <p:blipFill>
          <a:blip r:embed="rId6"/>
          <a:stretch>
            <a:fillRect/>
          </a:stretch>
        </p:blipFill>
        <p:spPr>
          <a:xfrm>
            <a:off x="3459251" y="1292167"/>
            <a:ext cx="5273497" cy="4273666"/>
          </a:xfrm>
          <a:prstGeom prst="rect">
            <a:avLst/>
          </a:prstGeom>
        </p:spPr>
      </p:pic>
    </p:spTree>
    <p:extLst>
      <p:ext uri="{BB962C8B-B14F-4D97-AF65-F5344CB8AC3E}">
        <p14:creationId xmlns:p14="http://schemas.microsoft.com/office/powerpoint/2010/main" val="71325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2525"/>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302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M&amp;C&amp;C</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Motivation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Challenges</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Contribution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Motivation</a:t>
            </a:r>
            <a:endParaRPr lang="zh-CN" altLang="en-US" dirty="0"/>
          </a:p>
        </p:txBody>
      </p:sp>
      <p:sp>
        <p:nvSpPr>
          <p:cNvPr id="107" name="TextBox 28"/>
          <p:cNvSpPr txBox="1"/>
          <p:nvPr/>
        </p:nvSpPr>
        <p:spPr>
          <a:xfrm>
            <a:off x="3480358" y="2510521"/>
            <a:ext cx="7496854"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现有的静态分析工具在面对这种由多个二进制文件协作提供服务的固件时，不能充分地建模分析，效率低且误报率高。</a:t>
            </a:r>
          </a:p>
        </p:txBody>
      </p:sp>
      <p:sp>
        <p:nvSpPr>
          <p:cNvPr id="111" name="TextBox 28"/>
          <p:cNvSpPr txBox="1"/>
          <p:nvPr/>
        </p:nvSpPr>
        <p:spPr>
          <a:xfrm>
            <a:off x="4165601" y="3981047"/>
            <a:ext cx="7496854" cy="130638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大多数现有的程序分析工作一次只关注单个程序或模块；一些工作试图模拟嵌入式设备，从而分析所有组件，但当前方法对固件施加严格的假设，导致有限的成功率</a:t>
            </a:r>
            <a:r>
              <a:rPr lang="en-US" altLang="zh-CN" sz="1800" b="1" dirty="0">
                <a:solidFill>
                  <a:srgbClr val="313D51"/>
                </a:solidFill>
                <a:latin typeface="思源黑体" panose="020B0500000000000000" pitchFamily="34" charset="-122"/>
                <a:ea typeface="思源黑体" panose="020B0500000000000000" pitchFamily="34" charset="-122"/>
              </a:rPr>
              <a:t>13%-21%</a:t>
            </a:r>
            <a:r>
              <a:rPr lang="zh-CN" altLang="en-US" sz="1800" b="1" dirty="0">
                <a:solidFill>
                  <a:srgbClr val="313D51"/>
                </a:solidFill>
                <a:latin typeface="思源黑体" panose="020B0500000000000000" pitchFamily="34" charset="-122"/>
                <a:ea typeface="思源黑体" panose="020B0500000000000000" pitchFamily="34" charset="-122"/>
              </a:rPr>
              <a:t>；有些试图分析实际设备，采用纯动态技术，可能无法发现更深更复杂的错误。</a:t>
            </a:r>
          </a:p>
        </p:txBody>
      </p:sp>
      <p:grpSp>
        <p:nvGrpSpPr>
          <p:cNvPr id="37" name="组合 36"/>
          <p:cNvGrpSpPr/>
          <p:nvPr/>
        </p:nvGrpSpPr>
        <p:grpSpPr>
          <a:xfrm>
            <a:off x="2010032" y="2347520"/>
            <a:ext cx="1789928" cy="2448771"/>
            <a:chOff x="6537621" y="1834072"/>
            <a:chExt cx="2245165" cy="3071572"/>
          </a:xfrm>
        </p:grpSpPr>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8" name="文本框 47"/>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par>
                                <p:cTn id="11" presetID="42"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5651</Words>
  <Application>Microsoft Office PowerPoint</Application>
  <PresentationFormat>宽屏</PresentationFormat>
  <Paragraphs>376</Paragraphs>
  <Slides>48</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-apple-system</vt:lpstr>
      <vt:lpstr>等线</vt:lpstr>
      <vt:lpstr>思源黑体</vt:lpstr>
      <vt:lpstr>微软雅黑</vt:lpstr>
      <vt:lpstr>微软雅黑 Light</vt:lpstr>
      <vt:lpstr>Agency FB</vt:lpstr>
      <vt:lpstr>Arial</vt:lpstr>
      <vt:lpstr>Calibri</vt:lpstr>
      <vt:lpstr>Cambria Math</vt:lpstr>
      <vt:lpstr>Segoe UI</vt:lpstr>
      <vt:lpstr>Wingdings</vt:lpstr>
      <vt:lpstr>Office 主题</vt:lpstr>
      <vt:lpstr>PowerPoint 演示文稿</vt:lpstr>
      <vt:lpstr>PowerPoint 演示文稿</vt:lpstr>
      <vt:lpstr>PowerPoint 演示文稿</vt:lpstr>
      <vt:lpstr>Author Team</vt:lpstr>
      <vt:lpstr>Author Team</vt:lpstr>
      <vt:lpstr>Author Team</vt:lpstr>
      <vt:lpstr>Author Team</vt:lpstr>
      <vt:lpstr>PowerPoint 演示文稿</vt:lpstr>
      <vt:lpstr>Motivation</vt:lpstr>
      <vt:lpstr>Contribution</vt:lpstr>
      <vt:lpstr>Challenge</vt:lpstr>
      <vt:lpstr>PowerPoint 演示文稿</vt:lpstr>
      <vt:lpstr>IPC(Inter-Process Communication)</vt:lpstr>
      <vt:lpstr>Approaches</vt:lpstr>
      <vt:lpstr>Approaches</vt:lpstr>
      <vt:lpstr>Approaches</vt:lpstr>
      <vt:lpstr>Approaches</vt:lpstr>
      <vt:lpstr>Details</vt:lpstr>
      <vt:lpstr>Border binaries discovery</vt:lpstr>
      <vt:lpstr>Border binaries discovery</vt:lpstr>
      <vt:lpstr>Border binaries discovery</vt:lpstr>
      <vt:lpstr>BDG</vt:lpstr>
      <vt:lpstr>BDG</vt:lpstr>
      <vt:lpstr>BDG</vt:lpstr>
      <vt:lpstr>Static taint analysis</vt:lpstr>
      <vt:lpstr>MULTI-BINARY DATA-FLOW ANALYSIS</vt:lpstr>
      <vt:lpstr>MULTI-BINARY DATA-FLOW ANALYSIS</vt:lpstr>
      <vt:lpstr>MULTI-BINARY DATA-FLOW ANALYSIS</vt:lpstr>
      <vt:lpstr>INSECURE INTERACTIONS DETECTION</vt:lpstr>
      <vt:lpstr>PowerPoint 演示文稿</vt:lpstr>
      <vt:lpstr>Implementation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PowerPoint 演示文稿</vt:lpstr>
      <vt:lpstr>Discussion</vt:lpstr>
      <vt:lpstr>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2022-07-16T02:38:55Z</dcterms:modified>
</cp:coreProperties>
</file>