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0"/>
  </p:notesMasterIdLst>
  <p:sldIdLst>
    <p:sldId id="365" r:id="rId2"/>
    <p:sldId id="357" r:id="rId3"/>
    <p:sldId id="468" r:id="rId4"/>
    <p:sldId id="509" r:id="rId5"/>
    <p:sldId id="510" r:id="rId6"/>
    <p:sldId id="512" r:id="rId7"/>
    <p:sldId id="511" r:id="rId8"/>
    <p:sldId id="359" r:id="rId9"/>
    <p:sldId id="412" r:id="rId10"/>
    <p:sldId id="476" r:id="rId11"/>
    <p:sldId id="415" r:id="rId12"/>
    <p:sldId id="393" r:id="rId13"/>
    <p:sldId id="456" r:id="rId14"/>
    <p:sldId id="425" r:id="rId15"/>
    <p:sldId id="457" r:id="rId16"/>
    <p:sldId id="477" r:id="rId17"/>
    <p:sldId id="478" r:id="rId18"/>
    <p:sldId id="479" r:id="rId19"/>
    <p:sldId id="480" r:id="rId20"/>
    <p:sldId id="481" r:id="rId21"/>
    <p:sldId id="484" r:id="rId22"/>
    <p:sldId id="482" r:id="rId23"/>
    <p:sldId id="486" r:id="rId24"/>
    <p:sldId id="485" r:id="rId25"/>
    <p:sldId id="487" r:id="rId26"/>
    <p:sldId id="488" r:id="rId27"/>
    <p:sldId id="489" r:id="rId28"/>
    <p:sldId id="490" r:id="rId29"/>
    <p:sldId id="491" r:id="rId30"/>
    <p:sldId id="361" r:id="rId31"/>
    <p:sldId id="443" r:id="rId32"/>
    <p:sldId id="492" r:id="rId33"/>
    <p:sldId id="493" r:id="rId34"/>
    <p:sldId id="494" r:id="rId35"/>
    <p:sldId id="495" r:id="rId36"/>
    <p:sldId id="496" r:id="rId37"/>
    <p:sldId id="497" r:id="rId38"/>
    <p:sldId id="498" r:id="rId39"/>
    <p:sldId id="499" r:id="rId40"/>
    <p:sldId id="500" r:id="rId41"/>
    <p:sldId id="502" r:id="rId42"/>
    <p:sldId id="503" r:id="rId43"/>
    <p:sldId id="504" r:id="rId44"/>
    <p:sldId id="505" r:id="rId45"/>
    <p:sldId id="362" r:id="rId46"/>
    <p:sldId id="475" r:id="rId47"/>
    <p:sldId id="506" r:id="rId48"/>
    <p:sldId id="363" r:id="rId49"/>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C89"/>
    <a:srgbClr val="FFFFFF"/>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19" autoAdjust="0"/>
    <p:restoredTop sz="80131" autoAdjust="0"/>
  </p:normalViewPr>
  <p:slideViewPr>
    <p:cSldViewPr snapToGrid="0">
      <p:cViewPr varScale="1">
        <p:scale>
          <a:sx n="74" d="100"/>
          <a:sy n="74" d="100"/>
        </p:scale>
        <p:origin x="72" y="178"/>
      </p:cViewPr>
      <p:guideLst>
        <p:guide pos="4112"/>
        <p:guide pos="415"/>
        <p:guide orient="horz" pos="1457"/>
        <p:guide pos="7219"/>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2022/10/13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物联网固件第三方组件漏洞的大规模实证分析</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a:t>
            </a:fld>
            <a:endParaRPr lang="zh-CN" altLang="en-US"/>
          </a:p>
        </p:txBody>
      </p:sp>
    </p:spTree>
    <p:extLst>
      <p:ext uri="{BB962C8B-B14F-4D97-AF65-F5344CB8AC3E}">
        <p14:creationId xmlns:p14="http://schemas.microsoft.com/office/powerpoint/2010/main" val="351202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666394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4240569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18</a:t>
            </a:fld>
            <a:endParaRPr lang="zh-CN" altLang="en-US"/>
          </a:p>
        </p:txBody>
      </p:sp>
    </p:spTree>
    <p:extLst>
      <p:ext uri="{BB962C8B-B14F-4D97-AF65-F5344CB8AC3E}">
        <p14:creationId xmlns:p14="http://schemas.microsoft.com/office/powerpoint/2010/main" val="369342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19</a:t>
            </a:fld>
            <a:endParaRPr lang="zh-CN" altLang="en-US"/>
          </a:p>
        </p:txBody>
      </p:sp>
    </p:spTree>
    <p:extLst>
      <p:ext uri="{BB962C8B-B14F-4D97-AF65-F5344CB8AC3E}">
        <p14:creationId xmlns:p14="http://schemas.microsoft.com/office/powerpoint/2010/main" val="1510564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文件地址是偏移量</a:t>
            </a:r>
            <a:endParaRPr lang="en-US" altLang="zh-CN" dirty="0"/>
          </a:p>
          <a:p>
            <a:r>
              <a:rPr lang="zh-CN" altLang="en-US" dirty="0"/>
              <a:t>加载地址是基地址</a:t>
            </a:r>
          </a:p>
        </p:txBody>
      </p:sp>
      <p:sp>
        <p:nvSpPr>
          <p:cNvPr id="4" name="灯片编号占位符 3"/>
          <p:cNvSpPr>
            <a:spLocks noGrp="1"/>
          </p:cNvSpPr>
          <p:nvPr>
            <p:ph type="sldNum" sz="quarter" idx="5"/>
          </p:nvPr>
        </p:nvSpPr>
        <p:spPr/>
        <p:txBody>
          <a:bodyPr/>
          <a:lstStyle/>
          <a:p>
            <a:fld id="{59E3CF89-91F4-45FB-A589-58532703FCA1}" type="slidenum">
              <a:rPr lang="zh-CN" altLang="en-US" smtClean="0"/>
              <a:t>20</a:t>
            </a:fld>
            <a:endParaRPr lang="zh-CN" altLang="en-US"/>
          </a:p>
        </p:txBody>
      </p:sp>
    </p:spTree>
    <p:extLst>
      <p:ext uri="{BB962C8B-B14F-4D97-AF65-F5344CB8AC3E}">
        <p14:creationId xmlns:p14="http://schemas.microsoft.com/office/powerpoint/2010/main" val="3666105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21</a:t>
            </a:fld>
            <a:endParaRPr lang="zh-CN" altLang="en-US"/>
          </a:p>
        </p:txBody>
      </p:sp>
    </p:spTree>
    <p:extLst>
      <p:ext uri="{BB962C8B-B14F-4D97-AF65-F5344CB8AC3E}">
        <p14:creationId xmlns:p14="http://schemas.microsoft.com/office/powerpoint/2010/main" val="2656575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0400D"/>
                </a:solidFill>
                <a:effectLst/>
                <a:latin typeface="Fira Sans"/>
              </a:rPr>
              <a:t>Common Vulnerability Scoring System SIG</a:t>
            </a:r>
          </a:p>
          <a:p>
            <a:pPr algn="l"/>
            <a:r>
              <a:rPr lang="en-US" altLang="zh-CN" b="0" i="0" dirty="0">
                <a:solidFill>
                  <a:srgbClr val="00400D"/>
                </a:solidFill>
                <a:effectLst/>
                <a:latin typeface="Fira Sans"/>
              </a:rPr>
              <a:t>Mission</a:t>
            </a:r>
            <a:r>
              <a:rPr lang="zh-CN" altLang="en-US" b="0" i="0" dirty="0">
                <a:solidFill>
                  <a:srgbClr val="333333"/>
                </a:solidFill>
                <a:effectLst/>
                <a:latin typeface="Helvetica Neue"/>
              </a:rPr>
              <a:t>共同脆弱性评分系统</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22</a:t>
            </a:fld>
            <a:endParaRPr lang="zh-CN" altLang="en-US"/>
          </a:p>
        </p:txBody>
      </p:sp>
    </p:spTree>
    <p:extLst>
      <p:ext uri="{BB962C8B-B14F-4D97-AF65-F5344CB8AC3E}">
        <p14:creationId xmlns:p14="http://schemas.microsoft.com/office/powerpoint/2010/main" val="596385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23</a:t>
            </a:fld>
            <a:endParaRPr lang="zh-CN" altLang="en-US"/>
          </a:p>
        </p:txBody>
      </p:sp>
    </p:spTree>
    <p:extLst>
      <p:ext uri="{BB962C8B-B14F-4D97-AF65-F5344CB8AC3E}">
        <p14:creationId xmlns:p14="http://schemas.microsoft.com/office/powerpoint/2010/main" val="1706603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语法特征包括字符串文字、函数信息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函数级属性提供了关于</a:t>
            </a:r>
            <a:r>
              <a:rPr lang="en-US" altLang="zh-CN" sz="1800" dirty="0">
                <a:effectLst/>
                <a:ea typeface="等线" panose="02010600030101010101" pitchFamily="2" charset="-122"/>
                <a:cs typeface="Times New Roman" panose="02020603050405020304" pitchFamily="18" charset="0"/>
              </a:rPr>
              <a:t>CFG</a:t>
            </a:r>
            <a:r>
              <a:rPr lang="zh-CN" altLang="zh-CN" sz="1800" dirty="0">
                <a:effectLst/>
                <a:ea typeface="等线" panose="02010600030101010101" pitchFamily="2" charset="-122"/>
                <a:cs typeface="Times New Roman" panose="02020603050405020304" pitchFamily="18" charset="0"/>
              </a:rPr>
              <a:t>结构的更详细信息，</a:t>
            </a:r>
            <a:r>
              <a:rPr lang="en-US" altLang="zh-CN" sz="1800" dirty="0">
                <a:effectLst/>
                <a:ea typeface="等线" panose="02010600030101010101" pitchFamily="2" charset="-122"/>
                <a:cs typeface="Times New Roman" panose="02020603050405020304" pitchFamily="18" charset="0"/>
              </a:rPr>
              <a:t>Gemini</a:t>
            </a:r>
            <a:r>
              <a:rPr lang="zh-CN" altLang="zh-CN" sz="1800" dirty="0">
                <a:effectLst/>
                <a:ea typeface="等线" panose="02010600030101010101" pitchFamily="2" charset="-122"/>
                <a:cs typeface="Times New Roman" panose="02020603050405020304" pitchFamily="18" charset="0"/>
              </a:rPr>
              <a:t>忽略了这些信息。</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24</a:t>
            </a:fld>
            <a:endParaRPr lang="zh-CN" altLang="en-US"/>
          </a:p>
        </p:txBody>
      </p:sp>
    </p:spTree>
    <p:extLst>
      <p:ext uri="{BB962C8B-B14F-4D97-AF65-F5344CB8AC3E}">
        <p14:creationId xmlns:p14="http://schemas.microsoft.com/office/powerpoint/2010/main" val="2282123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签名文件主要来自互联网，例如</a:t>
            </a:r>
            <a:r>
              <a:rPr lang="en-US" altLang="zh-CN" sz="1800" dirty="0">
                <a:effectLst/>
                <a:ea typeface="等线" panose="02010600030101010101" pitchFamily="2" charset="-122"/>
                <a:cs typeface="Times New Roman" panose="02020603050405020304" pitchFamily="18" charset="0"/>
              </a:rPr>
              <a:t>GitHub</a:t>
            </a:r>
            <a:r>
              <a:rPr lang="zh-CN" altLang="zh-CN" sz="1800" dirty="0">
                <a:effectLst/>
                <a:ea typeface="等线" panose="02010600030101010101" pitchFamily="2" charset="-122"/>
                <a:cs typeface="Times New Roman" panose="02020603050405020304" pitchFamily="18" charset="0"/>
              </a:rPr>
              <a:t>项目，我们还手动生成部分签名文件。</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25</a:t>
            </a:fld>
            <a:endParaRPr lang="zh-CN" altLang="en-US"/>
          </a:p>
        </p:txBody>
      </p:sp>
    </p:spTree>
    <p:extLst>
      <p:ext uri="{BB962C8B-B14F-4D97-AF65-F5344CB8AC3E}">
        <p14:creationId xmlns:p14="http://schemas.microsoft.com/office/powerpoint/2010/main" val="65876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26</a:t>
            </a:fld>
            <a:endParaRPr lang="zh-CN" altLang="en-US"/>
          </a:p>
        </p:txBody>
      </p:sp>
    </p:spTree>
    <p:extLst>
      <p:ext uri="{BB962C8B-B14F-4D97-AF65-F5344CB8AC3E}">
        <p14:creationId xmlns:p14="http://schemas.microsoft.com/office/powerpoint/2010/main" val="84650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27</a:t>
            </a:fld>
            <a:endParaRPr lang="zh-CN" altLang="en-US"/>
          </a:p>
        </p:txBody>
      </p:sp>
    </p:spTree>
    <p:extLst>
      <p:ext uri="{BB962C8B-B14F-4D97-AF65-F5344CB8AC3E}">
        <p14:creationId xmlns:p14="http://schemas.microsoft.com/office/powerpoint/2010/main" val="3899599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latin typeface="等线" panose="02010600030101010101" pitchFamily="2" charset="-122"/>
                <a:cs typeface="Times New Roman" panose="02020603050405020304" pitchFamily="18" charset="0"/>
              </a:rPr>
              <a:t>e</a:t>
            </a:r>
            <a:r>
              <a:rPr lang="zh-CN" altLang="zh-CN" sz="1200" dirty="0">
                <a:effectLst/>
                <a:ea typeface="等线" panose="02010600030101010101" pitchFamily="2" charset="-122"/>
                <a:cs typeface="Times New Roman" panose="02020603050405020304" pitchFamily="18" charset="0"/>
              </a:rPr>
              <a:t>表示为</a:t>
            </a:r>
            <a:r>
              <a:rPr lang="en-US" altLang="zh-CN" sz="1200" dirty="0">
                <a:effectLst/>
                <a:ea typeface="等线" panose="02010600030101010101" pitchFamily="2" charset="-122"/>
                <a:cs typeface="Times New Roman" panose="02020603050405020304" pitchFamily="18" charset="0"/>
              </a:rPr>
              <a:t>CFG</a:t>
            </a:r>
            <a:r>
              <a:rPr lang="zh-CN" altLang="zh-CN" sz="1200" dirty="0">
                <a:effectLst/>
                <a:ea typeface="等线" panose="02010600030101010101" pitchFamily="2" charset="-122"/>
                <a:cs typeface="Times New Roman" panose="02020603050405020304" pitchFamily="18" charset="0"/>
              </a:rPr>
              <a:t>的边的数量，</a:t>
            </a:r>
            <a:r>
              <a:rPr lang="en-US" altLang="zh-CN" sz="1200" dirty="0">
                <a:effectLst/>
                <a:ea typeface="等线" panose="02010600030101010101" pitchFamily="2" charset="-122"/>
                <a:cs typeface="Times New Roman" panose="02020603050405020304" pitchFamily="18" charset="0"/>
              </a:rPr>
              <a:t>b</a:t>
            </a:r>
            <a:r>
              <a:rPr lang="zh-CN" altLang="zh-CN" sz="1200" dirty="0">
                <a:effectLst/>
                <a:ea typeface="等线" panose="02010600030101010101" pitchFamily="2" charset="-122"/>
                <a:cs typeface="Times New Roman" panose="02020603050405020304" pitchFamily="18" charset="0"/>
              </a:rPr>
              <a:t>表示基本块的数量。</a:t>
            </a:r>
            <a:endParaRPr lang="en-US" altLang="zh-CN" sz="1200" dirty="0">
              <a:effectLst/>
              <a:ea typeface="等线" panose="02010600030101010101" pitchFamily="2" charset="-122"/>
              <a:cs typeface="Times New Roman" panose="02020603050405020304" pitchFamily="18" charset="0"/>
            </a:endParaRPr>
          </a:p>
          <a:p>
            <a:r>
              <a:rPr lang="en-US" altLang="zh-CN" sz="1200" dirty="0">
                <a:effectLst/>
                <a:latin typeface="等线" panose="02010600030101010101" pitchFamily="2" charset="-122"/>
                <a:cs typeface="Times New Roman" panose="02020603050405020304" pitchFamily="18" charset="0"/>
              </a:rPr>
              <a:t>N</a:t>
            </a:r>
            <a:r>
              <a:rPr lang="zh-CN" altLang="zh-CN" sz="1200" dirty="0">
                <a:effectLst/>
                <a:ea typeface="等线" panose="02010600030101010101" pitchFamily="2" charset="-122"/>
                <a:cs typeface="Times New Roman" panose="02020603050405020304" pitchFamily="18" charset="0"/>
              </a:rPr>
              <a:t>表示在</a:t>
            </a:r>
            <a:r>
              <a:rPr lang="en-US" altLang="zh-CN" sz="1200" dirty="0">
                <a:effectLst/>
                <a:ea typeface="等线" panose="02010600030101010101" pitchFamily="2" charset="-122"/>
                <a:cs typeface="Times New Roman" panose="02020603050405020304" pitchFamily="18" charset="0"/>
              </a:rPr>
              <a:t>TPC</a:t>
            </a:r>
            <a:r>
              <a:rPr lang="zh-CN" altLang="zh-CN" sz="1200" dirty="0">
                <a:effectLst/>
                <a:ea typeface="等线" panose="02010600030101010101" pitchFamily="2" charset="-122"/>
                <a:cs typeface="Times New Roman" panose="02020603050405020304" pitchFamily="18" charset="0"/>
              </a:rPr>
              <a:t>中</a:t>
            </a:r>
            <a:r>
              <a:rPr lang="en-US" altLang="zh-CN" sz="1200" dirty="0">
                <a:effectLst/>
                <a:ea typeface="等线" panose="02010600030101010101" pitchFamily="2" charset="-122"/>
                <a:cs typeface="Times New Roman" panose="02020603050405020304" pitchFamily="18" charset="0"/>
              </a:rPr>
              <a:t>CFGs</a:t>
            </a:r>
            <a:r>
              <a:rPr lang="zh-CN" altLang="zh-CN" sz="1200" dirty="0">
                <a:effectLst/>
                <a:ea typeface="等线" panose="02010600030101010101" pitchFamily="2" charset="-122"/>
                <a:cs typeface="Times New Roman" panose="02020603050405020304" pitchFamily="18" charset="0"/>
              </a:rPr>
              <a:t>的数量</a:t>
            </a:r>
            <a:r>
              <a:rPr lang="zh-CN" altLang="en-US" dirty="0"/>
              <a:t>：</a:t>
            </a:r>
            <a:endParaRPr lang="en-US" altLang="zh-CN" dirty="0"/>
          </a:p>
          <a:p>
            <a:r>
              <a:rPr lang="en-US" altLang="zh-CN" sz="1800" dirty="0">
                <a:effectLst/>
                <a:latin typeface="等线" panose="02010600030101010101" pitchFamily="2" charset="-122"/>
                <a:cs typeface="Times New Roman" panose="02020603050405020304" pitchFamily="18" charset="0"/>
              </a:rPr>
              <a:t>Sim(</a:t>
            </a:r>
            <a:r>
              <a:rPr lang="en-US" altLang="zh-CN" sz="1800" dirty="0" err="1">
                <a:effectLst/>
                <a:latin typeface="等线" panose="02010600030101010101" pitchFamily="2" charset="-122"/>
                <a:cs typeface="Times New Roman" panose="02020603050405020304" pitchFamily="18" charset="0"/>
              </a:rPr>
              <a:t>ACFGi</a:t>
            </a:r>
            <a:r>
              <a:rPr lang="en-US" altLang="zh-CN" sz="1800" dirty="0">
                <a:effectLst/>
                <a:latin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表示在</a:t>
            </a:r>
            <a:r>
              <a:rPr lang="en-US" altLang="zh-CN" sz="1800" dirty="0">
                <a:effectLst/>
                <a:ea typeface="等线" panose="02010600030101010101" pitchFamily="2" charset="-122"/>
                <a:cs typeface="Times New Roman" panose="02020603050405020304" pitchFamily="18" charset="0"/>
              </a:rPr>
              <a:t>TPC</a:t>
            </a:r>
            <a:r>
              <a:rPr lang="zh-CN" altLang="zh-CN" sz="1800" dirty="0">
                <a:effectLst/>
                <a:ea typeface="等线" panose="02010600030101010101" pitchFamily="2" charset="-122"/>
                <a:cs typeface="Times New Roman" panose="02020603050405020304" pitchFamily="18" charset="0"/>
              </a:rPr>
              <a:t>中每个</a:t>
            </a:r>
            <a:r>
              <a:rPr lang="en-US" altLang="zh-CN" sz="1800" dirty="0">
                <a:effectLst/>
                <a:ea typeface="等线" panose="02010600030101010101" pitchFamily="2" charset="-122"/>
                <a:cs typeface="Times New Roman" panose="02020603050405020304" pitchFamily="18" charset="0"/>
              </a:rPr>
              <a:t>ACFG</a:t>
            </a:r>
            <a:r>
              <a:rPr lang="zh-CN" altLang="zh-CN" sz="1800" dirty="0">
                <a:effectLst/>
                <a:ea typeface="等线" panose="02010600030101010101" pitchFamily="2" charset="-122"/>
                <a:cs typeface="Times New Roman" panose="02020603050405020304" pitchFamily="18" charset="0"/>
              </a:rPr>
              <a:t>和固件中最相似函数之间的相似性。</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28</a:t>
            </a:fld>
            <a:endParaRPr lang="zh-CN" altLang="en-US"/>
          </a:p>
        </p:txBody>
      </p:sp>
    </p:spTree>
    <p:extLst>
      <p:ext uri="{BB962C8B-B14F-4D97-AF65-F5344CB8AC3E}">
        <p14:creationId xmlns:p14="http://schemas.microsoft.com/office/powerpoint/2010/main" val="1334247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29</a:t>
            </a:fld>
            <a:endParaRPr lang="zh-CN" altLang="en-US"/>
          </a:p>
        </p:txBody>
      </p:sp>
    </p:spTree>
    <p:extLst>
      <p:ext uri="{BB962C8B-B14F-4D97-AF65-F5344CB8AC3E}">
        <p14:creationId xmlns:p14="http://schemas.microsoft.com/office/powerpoint/2010/main" val="1416569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30</a:t>
            </a:fld>
            <a:endParaRPr lang="zh-CN" altLang="en-US"/>
          </a:p>
        </p:txBody>
      </p:sp>
    </p:spTree>
    <p:extLst>
      <p:ext uri="{BB962C8B-B14F-4D97-AF65-F5344CB8AC3E}">
        <p14:creationId xmlns:p14="http://schemas.microsoft.com/office/powerpoint/2010/main" val="3215126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都是主流路由器固件</a:t>
            </a:r>
          </a:p>
        </p:txBody>
      </p:sp>
      <p:sp>
        <p:nvSpPr>
          <p:cNvPr id="4" name="灯片编号占位符 3"/>
          <p:cNvSpPr>
            <a:spLocks noGrp="1"/>
          </p:cNvSpPr>
          <p:nvPr>
            <p:ph type="sldNum" sz="quarter" idx="5"/>
          </p:nvPr>
        </p:nvSpPr>
        <p:spPr/>
        <p:txBody>
          <a:bodyPr/>
          <a:lstStyle/>
          <a:p>
            <a:fld id="{59E3CF89-91F4-45FB-A589-58532703FCA1}" type="slidenum">
              <a:rPr lang="zh-CN" altLang="en-US" smtClean="0"/>
              <a:t>32</a:t>
            </a:fld>
            <a:endParaRPr lang="zh-CN" altLang="en-US"/>
          </a:p>
        </p:txBody>
      </p:sp>
    </p:spTree>
    <p:extLst>
      <p:ext uri="{BB962C8B-B14F-4D97-AF65-F5344CB8AC3E}">
        <p14:creationId xmlns:p14="http://schemas.microsoft.com/office/powerpoint/2010/main" val="4113856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等线" panose="02010600030101010101" pitchFamily="2" charset="-122"/>
                <a:cs typeface="Times New Roman" panose="02020603050405020304" pitchFamily="18" charset="0"/>
              </a:rPr>
              <a:t>TPC</a:t>
            </a:r>
            <a:r>
              <a:rPr lang="zh-CN" altLang="zh-CN" sz="1800" dirty="0">
                <a:effectLst/>
                <a:ea typeface="等线" panose="02010600030101010101" pitchFamily="2" charset="-122"/>
                <a:cs typeface="Times New Roman" panose="02020603050405020304" pitchFamily="18" charset="0"/>
              </a:rPr>
              <a:t>级别达到</a:t>
            </a:r>
            <a:r>
              <a:rPr lang="en-US" altLang="zh-CN" sz="1800" dirty="0">
                <a:effectLst/>
                <a:ea typeface="等线" panose="02010600030101010101" pitchFamily="2" charset="-122"/>
                <a:cs typeface="Times New Roman" panose="02020603050405020304" pitchFamily="18" charset="0"/>
              </a:rPr>
              <a:t>92.09%</a:t>
            </a:r>
            <a:r>
              <a:rPr lang="zh-CN" altLang="zh-CN" sz="1800" dirty="0">
                <a:effectLst/>
                <a:ea typeface="等线" panose="02010600030101010101" pitchFamily="2" charset="-122"/>
                <a:cs typeface="Times New Roman" panose="02020603050405020304" pitchFamily="18" charset="0"/>
              </a:rPr>
              <a:t>的准确率、</a:t>
            </a:r>
            <a:r>
              <a:rPr lang="en-US" altLang="zh-CN" sz="1800" dirty="0">
                <a:effectLst/>
                <a:ea typeface="等线" panose="02010600030101010101" pitchFamily="2" charset="-122"/>
                <a:cs typeface="Times New Roman" panose="02020603050405020304" pitchFamily="18" charset="0"/>
              </a:rPr>
              <a:t>95.24%</a:t>
            </a:r>
            <a:r>
              <a:rPr lang="zh-CN" altLang="zh-CN" sz="1800" dirty="0">
                <a:effectLst/>
                <a:ea typeface="等线" panose="02010600030101010101" pitchFamily="2" charset="-122"/>
                <a:cs typeface="Times New Roman" panose="02020603050405020304" pitchFamily="18" charset="0"/>
              </a:rPr>
              <a:t>的召回率，在版本级别达到</a:t>
            </a:r>
            <a:r>
              <a:rPr lang="en-US" altLang="zh-CN" sz="1800" dirty="0">
                <a:effectLst/>
                <a:ea typeface="等线" panose="02010600030101010101" pitchFamily="2" charset="-122"/>
                <a:cs typeface="Times New Roman" panose="02020603050405020304" pitchFamily="18" charset="0"/>
              </a:rPr>
              <a:t>91.03%</a:t>
            </a:r>
            <a:r>
              <a:rPr lang="zh-CN" altLang="zh-CN" sz="1800" dirty="0">
                <a:effectLst/>
                <a:ea typeface="等线" panose="02010600030101010101" pitchFamily="2" charset="-122"/>
                <a:cs typeface="Times New Roman" panose="02020603050405020304" pitchFamily="18" charset="0"/>
              </a:rPr>
              <a:t>的准确率和</a:t>
            </a:r>
            <a:r>
              <a:rPr lang="en-US" altLang="zh-CN" sz="1800" dirty="0">
                <a:effectLst/>
                <a:ea typeface="等线" panose="02010600030101010101" pitchFamily="2" charset="-122"/>
                <a:cs typeface="Times New Roman" panose="02020603050405020304" pitchFamily="18" charset="0"/>
              </a:rPr>
              <a:t>92.26%</a:t>
            </a:r>
            <a:r>
              <a:rPr lang="zh-CN" altLang="zh-CN" sz="1800" dirty="0">
                <a:effectLst/>
                <a:ea typeface="等线" panose="02010600030101010101" pitchFamily="2" charset="-122"/>
                <a:cs typeface="Times New Roman" panose="02020603050405020304" pitchFamily="18" charset="0"/>
              </a:rPr>
              <a:t>的召回率。</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越大越好</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33</a:t>
            </a:fld>
            <a:endParaRPr lang="zh-CN" altLang="en-US"/>
          </a:p>
        </p:txBody>
      </p:sp>
    </p:spTree>
    <p:extLst>
      <p:ext uri="{BB962C8B-B14F-4D97-AF65-F5344CB8AC3E}">
        <p14:creationId xmlns:p14="http://schemas.microsoft.com/office/powerpoint/2010/main" val="3809007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34</a:t>
            </a:fld>
            <a:endParaRPr lang="zh-CN" altLang="en-US"/>
          </a:p>
        </p:txBody>
      </p:sp>
    </p:spTree>
    <p:extLst>
      <p:ext uri="{BB962C8B-B14F-4D97-AF65-F5344CB8AC3E}">
        <p14:creationId xmlns:p14="http://schemas.microsoft.com/office/powerpoint/2010/main" val="2535849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err="1">
                <a:effectLst/>
                <a:latin typeface="等线" panose="02010600030101010101" pitchFamily="2" charset="-122"/>
                <a:cs typeface="Times New Roman" panose="02020603050405020304" pitchFamily="18" charset="0"/>
              </a:rPr>
              <a:t>OpenWrt</a:t>
            </a:r>
            <a:r>
              <a:rPr lang="zh-CN" altLang="zh-CN" sz="1800" dirty="0">
                <a:effectLst/>
                <a:ea typeface="等线" panose="02010600030101010101" pitchFamily="2" charset="-122"/>
                <a:cs typeface="Times New Roman" panose="02020603050405020304" pitchFamily="18" charset="0"/>
              </a:rPr>
              <a:t>路由器包含的</a:t>
            </a:r>
            <a:r>
              <a:rPr lang="en-US" altLang="zh-CN" sz="1800" dirty="0">
                <a:effectLst/>
                <a:ea typeface="等线" panose="02010600030101010101" pitchFamily="2" charset="-122"/>
                <a:cs typeface="Times New Roman" panose="02020603050405020304" pitchFamily="18" charset="0"/>
              </a:rPr>
              <a:t>TPC</a:t>
            </a:r>
            <a:r>
              <a:rPr lang="zh-CN" altLang="zh-CN" sz="1800" dirty="0">
                <a:effectLst/>
                <a:ea typeface="等线" panose="02010600030101010101" pitchFamily="2" charset="-122"/>
                <a:cs typeface="Times New Roman" panose="02020603050405020304" pitchFamily="18" charset="0"/>
              </a:rPr>
              <a:t>最多，平均每个固件映像</a:t>
            </a:r>
            <a:r>
              <a:rPr lang="en-US" altLang="zh-CN" sz="1800" dirty="0">
                <a:effectLst/>
                <a:ea typeface="等线" panose="02010600030101010101" pitchFamily="2" charset="-122"/>
                <a:cs typeface="Times New Roman" panose="02020603050405020304" pitchFamily="18" charset="0"/>
              </a:rPr>
              <a:t>56.69</a:t>
            </a:r>
            <a:r>
              <a:rPr lang="zh-CN" altLang="zh-CN" sz="1800" dirty="0">
                <a:effectLst/>
                <a:ea typeface="等线" panose="02010600030101010101" pitchFamily="2" charset="-122"/>
                <a:cs typeface="Times New Roman" panose="02020603050405020304" pitchFamily="18" charset="0"/>
              </a:rPr>
              <a:t>个</a:t>
            </a:r>
            <a:r>
              <a:rPr lang="zh-CN" altLang="en-US"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 </a:t>
            </a:r>
            <a:r>
              <a:rPr lang="en-US" altLang="zh-CN" sz="1800" dirty="0" err="1">
                <a:effectLst/>
                <a:ea typeface="等线" panose="02010600030101010101" pitchFamily="2" charset="-122"/>
                <a:cs typeface="Times New Roman" panose="02020603050405020304" pitchFamily="18" charset="0"/>
              </a:rPr>
              <a:t>TSmart</a:t>
            </a:r>
            <a:r>
              <a:rPr lang="zh-CN" altLang="zh-CN" sz="1800" dirty="0">
                <a:effectLst/>
                <a:ea typeface="等线" panose="02010600030101010101" pitchFamily="2" charset="-122"/>
                <a:cs typeface="Times New Roman" panose="02020603050405020304" pitchFamily="18" charset="0"/>
              </a:rPr>
              <a:t>的智能家居包含更少的</a:t>
            </a:r>
            <a:r>
              <a:rPr lang="en-US" altLang="zh-CN" sz="1800" dirty="0">
                <a:effectLst/>
                <a:ea typeface="等线" panose="02010600030101010101" pitchFamily="2" charset="-122"/>
                <a:cs typeface="Times New Roman" panose="02020603050405020304" pitchFamily="18" charset="0"/>
              </a:rPr>
              <a:t>TPC</a:t>
            </a:r>
            <a:r>
              <a:rPr lang="zh-CN" altLang="zh-CN" sz="1800" dirty="0">
                <a:effectLst/>
                <a:ea typeface="等线" panose="02010600030101010101" pitchFamily="2" charset="-122"/>
                <a:cs typeface="Times New Roman" panose="02020603050405020304" pitchFamily="18" charset="0"/>
              </a:rPr>
              <a:t>，每个固件映像有</a:t>
            </a:r>
            <a:r>
              <a:rPr lang="en-US" altLang="zh-CN" sz="1800" dirty="0">
                <a:effectLst/>
                <a:ea typeface="等线" panose="02010600030101010101" pitchFamily="2" charset="-122"/>
                <a:cs typeface="Times New Roman" panose="02020603050405020304" pitchFamily="18" charset="0"/>
              </a:rPr>
              <a:t>0.04</a:t>
            </a:r>
            <a:r>
              <a:rPr lang="zh-CN" altLang="zh-CN" sz="1800" dirty="0">
                <a:effectLst/>
                <a:ea typeface="等线" panose="02010600030101010101" pitchFamily="2" charset="-122"/>
                <a:cs typeface="Times New Roman" panose="02020603050405020304" pitchFamily="18" charset="0"/>
              </a:rPr>
              <a:t>个</a:t>
            </a:r>
            <a:r>
              <a:rPr lang="en-US" altLang="zh-CN" sz="1800" dirty="0">
                <a:effectLst/>
                <a:ea typeface="等线" panose="02010600030101010101" pitchFamily="2" charset="-122"/>
                <a:cs typeface="Times New Roman" panose="02020603050405020304" pitchFamily="18" charset="0"/>
              </a:rPr>
              <a:t>TPC</a:t>
            </a:r>
            <a:r>
              <a:rPr lang="zh-CN" altLang="en-US" sz="1800" dirty="0">
                <a:effectLst/>
                <a:ea typeface="等线" panose="02010600030101010101" pitchFamily="2" charset="-122"/>
                <a:cs typeface="Times New Roman" panose="02020603050405020304" pitchFamily="18" charset="0"/>
              </a:rPr>
              <a:t>，大多数都是单片固件；</a:t>
            </a:r>
            <a:r>
              <a:rPr lang="zh-CN" altLang="zh-CN" sz="1800" dirty="0">
                <a:effectLst/>
                <a:ea typeface="等线" panose="02010600030101010101" pitchFamily="2" charset="-122"/>
                <a:cs typeface="Times New Roman" panose="02020603050405020304" pitchFamily="18" charset="0"/>
              </a:rPr>
              <a:t>来自</a:t>
            </a:r>
            <a:r>
              <a:rPr lang="en-US" altLang="zh-CN" sz="1800" dirty="0" err="1">
                <a:effectLst/>
                <a:ea typeface="等线" panose="02010600030101010101" pitchFamily="2" charset="-122"/>
                <a:cs typeface="Times New Roman" panose="02020603050405020304" pitchFamily="18" charset="0"/>
              </a:rPr>
              <a:t>Fastcom</a:t>
            </a:r>
            <a:r>
              <a:rPr lang="zh-CN" altLang="zh-CN" sz="1800" dirty="0">
                <a:effectLst/>
                <a:ea typeface="等线" panose="02010600030101010101" pitchFamily="2" charset="-122"/>
                <a:cs typeface="Times New Roman" panose="02020603050405020304" pitchFamily="18" charset="0"/>
              </a:rPr>
              <a:t>的</a:t>
            </a:r>
            <a:r>
              <a:rPr lang="en-US" altLang="zh-CN" sz="1800" dirty="0">
                <a:effectLst/>
                <a:ea typeface="等线" panose="02010600030101010101" pitchFamily="2" charset="-122"/>
                <a:cs typeface="Times New Roman" panose="02020603050405020304" pitchFamily="18" charset="0"/>
              </a:rPr>
              <a:t>10</a:t>
            </a:r>
            <a:r>
              <a:rPr lang="zh-CN" altLang="zh-CN" sz="1800" dirty="0">
                <a:effectLst/>
                <a:ea typeface="等线" panose="02010600030101010101" pitchFamily="2" charset="-122"/>
                <a:cs typeface="Times New Roman" panose="02020603050405020304" pitchFamily="18" charset="0"/>
              </a:rPr>
              <a:t>个未知固件图像和来自</a:t>
            </a:r>
            <a:r>
              <a:rPr lang="en-US" altLang="zh-CN" sz="1800" dirty="0" err="1">
                <a:effectLst/>
                <a:ea typeface="等线" panose="02010600030101010101" pitchFamily="2" charset="-122"/>
                <a:cs typeface="Times New Roman" panose="02020603050405020304" pitchFamily="18" charset="0"/>
              </a:rPr>
              <a:t>Foscam</a:t>
            </a:r>
            <a:r>
              <a:rPr lang="zh-CN" altLang="zh-CN" sz="1800" dirty="0">
                <a:effectLst/>
                <a:ea typeface="等线" panose="02010600030101010101" pitchFamily="2" charset="-122"/>
                <a:cs typeface="Times New Roman" panose="02020603050405020304" pitchFamily="18" charset="0"/>
              </a:rPr>
              <a:t>的</a:t>
            </a:r>
            <a:r>
              <a:rPr lang="en-US" altLang="zh-CN" sz="1800" dirty="0">
                <a:effectLst/>
                <a:ea typeface="等线" panose="02010600030101010101" pitchFamily="2" charset="-122"/>
                <a:cs typeface="Times New Roman" panose="02020603050405020304" pitchFamily="18" charset="0"/>
              </a:rPr>
              <a:t>113</a:t>
            </a:r>
            <a:r>
              <a:rPr lang="zh-CN" altLang="zh-CN" sz="1800" dirty="0">
                <a:effectLst/>
                <a:ea typeface="等线" panose="02010600030101010101" pitchFamily="2" charset="-122"/>
                <a:cs typeface="Times New Roman" panose="02020603050405020304" pitchFamily="18" charset="0"/>
              </a:rPr>
              <a:t>个摄像头被加密</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目前，</a:t>
            </a:r>
            <a:r>
              <a:rPr lang="zh-CN" altLang="zh-CN" sz="1800" b="1" dirty="0">
                <a:effectLst/>
                <a:ea typeface="等线" panose="02010600030101010101" pitchFamily="2" charset="-122"/>
                <a:cs typeface="Times New Roman" panose="02020603050405020304" pitchFamily="18" charset="0"/>
              </a:rPr>
              <a:t>还没有有效的方法可以自动分析加密固件</a:t>
            </a:r>
            <a:r>
              <a:rPr lang="zh-CN" altLang="en-US" sz="1800" b="1" dirty="0">
                <a:effectLst/>
                <a:ea typeface="等线" panose="02010600030101010101" pitchFamily="2" charset="-122"/>
                <a:cs typeface="Times New Roman" panose="02020603050405020304" pitchFamily="18" charset="0"/>
              </a:rPr>
              <a:t>；</a:t>
            </a:r>
            <a:endParaRPr lang="en-US" altLang="zh-CN" sz="1800" b="1"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每种固件中使用的前</a:t>
            </a:r>
            <a:r>
              <a:rPr lang="en-US" altLang="zh-CN" sz="1800" dirty="0">
                <a:effectLst/>
                <a:ea typeface="等线" panose="02010600030101010101" pitchFamily="2" charset="-122"/>
                <a:cs typeface="Times New Roman" panose="02020603050405020304" pitchFamily="18" charset="0"/>
              </a:rPr>
              <a:t>10</a:t>
            </a:r>
            <a:r>
              <a:rPr lang="zh-CN" altLang="zh-CN" sz="1800" dirty="0">
                <a:effectLst/>
                <a:ea typeface="等线" panose="02010600030101010101" pitchFamily="2" charset="-122"/>
                <a:cs typeface="Times New Roman" panose="02020603050405020304" pitchFamily="18" charset="0"/>
              </a:rPr>
              <a:t>个</a:t>
            </a:r>
            <a:r>
              <a:rPr lang="en-US" altLang="zh-CN" sz="1800" dirty="0">
                <a:effectLst/>
                <a:ea typeface="等线" panose="02010600030101010101" pitchFamily="2" charset="-122"/>
                <a:cs typeface="Times New Roman" panose="02020603050405020304" pitchFamily="18" charset="0"/>
              </a:rPr>
              <a:t>TPCs</a:t>
            </a:r>
            <a:r>
              <a:rPr lang="zh-CN" altLang="zh-CN" sz="1800" dirty="0">
                <a:effectLst/>
                <a:ea typeface="等线" panose="02010600030101010101" pitchFamily="2" charset="-122"/>
                <a:cs typeface="Times New Roman" panose="02020603050405020304" pitchFamily="18" charset="0"/>
              </a:rPr>
              <a:t>的结果</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35</a:t>
            </a:fld>
            <a:endParaRPr lang="zh-CN" altLang="en-US"/>
          </a:p>
        </p:txBody>
      </p:sp>
    </p:spTree>
    <p:extLst>
      <p:ext uri="{BB962C8B-B14F-4D97-AF65-F5344CB8AC3E}">
        <p14:creationId xmlns:p14="http://schemas.microsoft.com/office/powerpoint/2010/main" val="3301967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36</a:t>
            </a:fld>
            <a:endParaRPr lang="zh-CN" altLang="en-US"/>
          </a:p>
        </p:txBody>
      </p:sp>
    </p:spTree>
    <p:extLst>
      <p:ext uri="{BB962C8B-B14F-4D97-AF65-F5344CB8AC3E}">
        <p14:creationId xmlns:p14="http://schemas.microsoft.com/office/powerpoint/2010/main" val="1324087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8</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等线" panose="02010600030101010101" pitchFamily="2" charset="-122"/>
                <a:cs typeface="Times New Roman" panose="02020603050405020304" pitchFamily="18" charset="0"/>
              </a:rPr>
              <a:t>OpenSSL</a:t>
            </a:r>
            <a:r>
              <a:rPr lang="zh-CN" altLang="zh-CN" sz="1800" dirty="0">
                <a:effectLst/>
                <a:ea typeface="等线" panose="02010600030101010101" pitchFamily="2" charset="-122"/>
                <a:cs typeface="Times New Roman" panose="02020603050405020304" pitchFamily="18" charset="0"/>
              </a:rPr>
              <a:t>包含最多的</a:t>
            </a:r>
            <a:r>
              <a:rPr lang="en-US" altLang="zh-CN" sz="1800" dirty="0">
                <a:effectLst/>
                <a:ea typeface="等线" panose="02010600030101010101" pitchFamily="2" charset="-122"/>
                <a:cs typeface="Times New Roman" panose="02020603050405020304" pitchFamily="18" charset="0"/>
              </a:rPr>
              <a:t>CVEs</a:t>
            </a:r>
            <a:r>
              <a:rPr lang="zh-CN" altLang="zh-CN" sz="1800" dirty="0">
                <a:effectLst/>
                <a:ea typeface="等线" panose="02010600030101010101" pitchFamily="2" charset="-122"/>
                <a:cs typeface="Times New Roman" panose="02020603050405020304" pitchFamily="18" charset="0"/>
              </a:rPr>
              <a:t>，总计</a:t>
            </a:r>
            <a:r>
              <a:rPr lang="en-US" altLang="zh-CN" sz="1800" dirty="0">
                <a:effectLst/>
                <a:ea typeface="等线" panose="02010600030101010101" pitchFamily="2" charset="-122"/>
                <a:cs typeface="Times New Roman" panose="02020603050405020304" pitchFamily="18" charset="0"/>
              </a:rPr>
              <a:t>132</a:t>
            </a:r>
            <a:r>
              <a:rPr lang="zh-CN" altLang="zh-CN" sz="1800" dirty="0">
                <a:effectLst/>
                <a:ea typeface="等线" panose="02010600030101010101" pitchFamily="2" charset="-122"/>
                <a:cs typeface="Times New Roman" panose="02020603050405020304" pitchFamily="18" charset="0"/>
              </a:rPr>
              <a:t>个，涉及</a:t>
            </a:r>
            <a:r>
              <a:rPr lang="en-US" altLang="zh-CN" sz="1800" dirty="0">
                <a:effectLst/>
                <a:ea typeface="等线" panose="02010600030101010101" pitchFamily="2" charset="-122"/>
                <a:cs typeface="Times New Roman" panose="02020603050405020304" pitchFamily="18" charset="0"/>
              </a:rPr>
              <a:t>1304</a:t>
            </a:r>
            <a:r>
              <a:rPr lang="zh-CN" altLang="zh-CN" sz="1800" dirty="0">
                <a:effectLst/>
                <a:ea typeface="等线" panose="02010600030101010101" pitchFamily="2" charset="-122"/>
                <a:cs typeface="Times New Roman" panose="02020603050405020304" pitchFamily="18" charset="0"/>
              </a:rPr>
              <a:t>个固件映像，总共造成</a:t>
            </a:r>
            <a:r>
              <a:rPr lang="en-US" altLang="zh-CN" sz="1800" dirty="0">
                <a:effectLst/>
                <a:ea typeface="等线" panose="02010600030101010101" pitchFamily="2" charset="-122"/>
                <a:cs typeface="Times New Roman" panose="02020603050405020304" pitchFamily="18" charset="0"/>
              </a:rPr>
              <a:t>52135</a:t>
            </a:r>
            <a:r>
              <a:rPr lang="zh-CN" altLang="zh-CN" sz="1800" dirty="0">
                <a:effectLst/>
                <a:ea typeface="等线" panose="02010600030101010101" pitchFamily="2" charset="-122"/>
                <a:cs typeface="Times New Roman" panose="02020603050405020304" pitchFamily="18" charset="0"/>
              </a:rPr>
              <a:t>个漏洞。如图</a:t>
            </a:r>
            <a:r>
              <a:rPr lang="en-US" altLang="zh-CN" sz="1800" dirty="0">
                <a:effectLst/>
                <a:ea typeface="等线" panose="02010600030101010101" pitchFamily="2" charset="-122"/>
                <a:cs typeface="Times New Roman" panose="02020603050405020304" pitchFamily="18" charset="0"/>
              </a:rPr>
              <a:t>3</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b</a:t>
            </a:r>
            <a:r>
              <a:rPr lang="zh-CN" altLang="zh-CN" sz="1800" dirty="0">
                <a:effectLst/>
                <a:ea typeface="等线" panose="02010600030101010101" pitchFamily="2" charset="-122"/>
                <a:cs typeface="Times New Roman" panose="02020603050405020304" pitchFamily="18" charset="0"/>
              </a:rPr>
              <a:t>）所示从这</a:t>
            </a:r>
            <a:r>
              <a:rPr lang="en-US" altLang="zh-CN" sz="1800" dirty="0">
                <a:effectLst/>
                <a:ea typeface="等线" panose="02010600030101010101" pitchFamily="2" charset="-122"/>
                <a:cs typeface="Times New Roman" panose="02020603050405020304" pitchFamily="18" charset="0"/>
              </a:rPr>
              <a:t>10</a:t>
            </a:r>
            <a:r>
              <a:rPr lang="zh-CN" altLang="zh-CN" sz="1800" dirty="0">
                <a:effectLst/>
                <a:ea typeface="等线" panose="02010600030101010101" pitchFamily="2" charset="-122"/>
                <a:cs typeface="Times New Roman" panose="02020603050405020304" pitchFamily="18" charset="0"/>
              </a:rPr>
              <a:t>个</a:t>
            </a:r>
            <a:r>
              <a:rPr lang="en-US" altLang="zh-CN" sz="1800" dirty="0">
                <a:effectLst/>
                <a:ea typeface="等线" panose="02010600030101010101" pitchFamily="2" charset="-122"/>
                <a:cs typeface="Times New Roman" panose="02020603050405020304" pitchFamily="18" charset="0"/>
              </a:rPr>
              <a:t>TPCs</a:t>
            </a:r>
            <a:r>
              <a:rPr lang="zh-CN" altLang="zh-CN" sz="1800" dirty="0">
                <a:effectLst/>
                <a:ea typeface="等线" panose="02010600030101010101" pitchFamily="2" charset="-122"/>
                <a:cs typeface="Times New Roman" panose="02020603050405020304" pitchFamily="18" charset="0"/>
              </a:rPr>
              <a:t>中总共识别出</a:t>
            </a:r>
            <a:r>
              <a:rPr lang="en-US" altLang="zh-CN" sz="1800" dirty="0">
                <a:effectLst/>
                <a:ea typeface="等线" panose="02010600030101010101" pitchFamily="2" charset="-122"/>
                <a:cs typeface="Times New Roman" panose="02020603050405020304" pitchFamily="18" charset="0"/>
              </a:rPr>
              <a:t>386</a:t>
            </a:r>
            <a:r>
              <a:rPr lang="zh-CN" altLang="zh-CN" sz="1800" dirty="0">
                <a:effectLst/>
                <a:ea typeface="等线" panose="02010600030101010101" pitchFamily="2" charset="-122"/>
                <a:cs typeface="Times New Roman" panose="02020603050405020304" pitchFamily="18" charset="0"/>
              </a:rPr>
              <a:t>个</a:t>
            </a:r>
            <a:r>
              <a:rPr lang="en-US" altLang="zh-CN" sz="1800" dirty="0">
                <a:effectLst/>
                <a:ea typeface="等线" panose="02010600030101010101" pitchFamily="2" charset="-122"/>
                <a:cs typeface="Times New Roman" panose="02020603050405020304" pitchFamily="18" charset="0"/>
              </a:rPr>
              <a:t>CVEs</a:t>
            </a:r>
            <a:r>
              <a:rPr lang="zh-CN" altLang="zh-CN" sz="1800" dirty="0">
                <a:effectLst/>
                <a:ea typeface="等线" panose="02010600030101010101" pitchFamily="2" charset="-122"/>
                <a:cs typeface="Times New Roman" panose="02020603050405020304" pitchFamily="18" charset="0"/>
              </a:rPr>
              <a:t>，占我们检测到的所有</a:t>
            </a:r>
            <a:r>
              <a:rPr lang="en-US" altLang="zh-CN" sz="1800" dirty="0">
                <a:effectLst/>
                <a:ea typeface="等线" panose="02010600030101010101" pitchFamily="2" charset="-122"/>
                <a:cs typeface="Times New Roman" panose="02020603050405020304" pitchFamily="18" charset="0"/>
              </a:rPr>
              <a:t>CVEs</a:t>
            </a:r>
            <a:r>
              <a:rPr lang="zh-CN" altLang="zh-CN" sz="1800" dirty="0">
                <a:effectLst/>
                <a:ea typeface="等线" panose="02010600030101010101" pitchFamily="2" charset="-122"/>
                <a:cs typeface="Times New Roman" panose="02020603050405020304" pitchFamily="18" charset="0"/>
              </a:rPr>
              <a:t>的</a:t>
            </a:r>
            <a:r>
              <a:rPr lang="en-US" altLang="zh-CN" sz="1800" dirty="0">
                <a:effectLst/>
                <a:ea typeface="等线" panose="02010600030101010101" pitchFamily="2" charset="-122"/>
                <a:cs typeface="Times New Roman" panose="02020603050405020304" pitchFamily="18" charset="0"/>
              </a:rPr>
              <a:t>90%</a:t>
            </a:r>
            <a:r>
              <a:rPr lang="zh-CN" altLang="en-US"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37</a:t>
            </a:fld>
            <a:endParaRPr lang="zh-CN" altLang="en-US"/>
          </a:p>
        </p:txBody>
      </p:sp>
    </p:spTree>
    <p:extLst>
      <p:ext uri="{BB962C8B-B14F-4D97-AF65-F5344CB8AC3E}">
        <p14:creationId xmlns:p14="http://schemas.microsoft.com/office/powerpoint/2010/main" val="2870112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38</a:t>
            </a:fld>
            <a:endParaRPr lang="zh-CN" altLang="en-US"/>
          </a:p>
        </p:txBody>
      </p:sp>
    </p:spTree>
    <p:extLst>
      <p:ext uri="{BB962C8B-B14F-4D97-AF65-F5344CB8AC3E}">
        <p14:creationId xmlns:p14="http://schemas.microsoft.com/office/powerpoint/2010/main" val="2562735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39</a:t>
            </a:fld>
            <a:endParaRPr lang="zh-CN" altLang="en-US"/>
          </a:p>
        </p:txBody>
      </p:sp>
    </p:spTree>
    <p:extLst>
      <p:ext uri="{BB962C8B-B14F-4D97-AF65-F5344CB8AC3E}">
        <p14:creationId xmlns:p14="http://schemas.microsoft.com/office/powerpoint/2010/main" val="276313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40</a:t>
            </a:fld>
            <a:endParaRPr lang="zh-CN" altLang="en-US"/>
          </a:p>
        </p:txBody>
      </p:sp>
    </p:spTree>
    <p:extLst>
      <p:ext uri="{BB962C8B-B14F-4D97-AF65-F5344CB8AC3E}">
        <p14:creationId xmlns:p14="http://schemas.microsoft.com/office/powerpoint/2010/main" val="2294476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等线" panose="02010600030101010101" pitchFamily="2" charset="-122"/>
                <a:cs typeface="Times New Roman" panose="02020603050405020304" pitchFamily="18" charset="0"/>
              </a:rPr>
              <a:t>Xiaomi</a:t>
            </a:r>
            <a:r>
              <a:rPr lang="zh-CN" altLang="zh-CN" sz="1800" dirty="0">
                <a:effectLst/>
                <a:ea typeface="等线" panose="02010600030101010101" pitchFamily="2" charset="-122"/>
                <a:cs typeface="Times New Roman" panose="02020603050405020304" pitchFamily="18" charset="0"/>
              </a:rPr>
              <a:t>和</a:t>
            </a:r>
            <a:r>
              <a:rPr lang="en-US" altLang="zh-CN" sz="1800" dirty="0">
                <a:effectLst/>
                <a:ea typeface="等线" panose="02010600030101010101" pitchFamily="2" charset="-122"/>
                <a:cs typeface="Times New Roman" panose="02020603050405020304" pitchFamily="18" charset="0"/>
              </a:rPr>
              <a:t>Tomato </a:t>
            </a:r>
            <a:r>
              <a:rPr lang="en-US" altLang="zh-CN" sz="1800" dirty="0" err="1">
                <a:effectLst/>
                <a:ea typeface="等线" panose="02010600030101010101" pitchFamily="2" charset="-122"/>
                <a:cs typeface="Times New Roman" panose="02020603050405020304" pitchFamily="18" charset="0"/>
              </a:rPr>
              <a:t>shibby</a:t>
            </a:r>
            <a:r>
              <a:rPr lang="zh-CN" altLang="zh-CN" sz="1800" dirty="0">
                <a:effectLst/>
                <a:ea typeface="等线" panose="02010600030101010101" pitchFamily="2" charset="-122"/>
                <a:cs typeface="Times New Roman" panose="02020603050405020304" pitchFamily="18" charset="0"/>
              </a:rPr>
              <a:t>平均每个固件映像都有近三个关键漏洞，，远远高于其他供应商。</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41</a:t>
            </a:fld>
            <a:endParaRPr lang="zh-CN" altLang="en-US"/>
          </a:p>
        </p:txBody>
      </p:sp>
    </p:spTree>
    <p:extLst>
      <p:ext uri="{BB962C8B-B14F-4D97-AF65-F5344CB8AC3E}">
        <p14:creationId xmlns:p14="http://schemas.microsoft.com/office/powerpoint/2010/main" val="3508695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共有六个</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亚洲</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地区：韩国、台湾、新加坡、中国、</a:t>
            </a:r>
            <a:r>
              <a:rPr lang="zh-CN" altLang="zh-CN" sz="1800" dirty="0">
                <a:effectLst/>
                <a:ea typeface="等线" panose="02010600030101010101" pitchFamily="2" charset="-122"/>
                <a:cs typeface="Times New Roman" panose="02020603050405020304" pitchFamily="18" charset="0"/>
              </a:rPr>
              <a:t>香港和阿拉伯联合酋长国，</a:t>
            </a:r>
            <a:r>
              <a:rPr lang="zh-CN" altLang="en-US" sz="1800" dirty="0">
                <a:effectLst/>
                <a:ea typeface="等线" panose="02010600030101010101" pitchFamily="2" charset="-122"/>
                <a:cs typeface="Times New Roman" panose="02020603050405020304" pitchFamily="18" charset="0"/>
              </a:rPr>
              <a:t>两个北美地区，欧洲</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42</a:t>
            </a:fld>
            <a:endParaRPr lang="zh-CN" altLang="en-US"/>
          </a:p>
        </p:txBody>
      </p:sp>
    </p:spTree>
    <p:extLst>
      <p:ext uri="{BB962C8B-B14F-4D97-AF65-F5344CB8AC3E}">
        <p14:creationId xmlns:p14="http://schemas.microsoft.com/office/powerpoint/2010/main" val="3960909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Phicomm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使用的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TPCs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延迟时间最长，达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3457.2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天。换句话说，</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Phicom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仍在使用十年前发布的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TPCs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。小米也有很长的延迟时间，将近七年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43</a:t>
            </a:fld>
            <a:endParaRPr lang="zh-CN" altLang="en-US"/>
          </a:p>
        </p:txBody>
      </p:sp>
    </p:spTree>
    <p:extLst>
      <p:ext uri="{BB962C8B-B14F-4D97-AF65-F5344CB8AC3E}">
        <p14:creationId xmlns:p14="http://schemas.microsoft.com/office/powerpoint/2010/main" val="8248145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发现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2478</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个商业固件映像可能违反了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GPL/AGPL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许可条款，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44</a:t>
            </a:fld>
            <a:endParaRPr lang="zh-CN" altLang="en-US"/>
          </a:p>
        </p:txBody>
      </p:sp>
    </p:spTree>
    <p:extLst>
      <p:ext uri="{BB962C8B-B14F-4D97-AF65-F5344CB8AC3E}">
        <p14:creationId xmlns:p14="http://schemas.microsoft.com/office/powerpoint/2010/main" val="2893488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45</a:t>
            </a:fld>
            <a:endParaRPr lang="zh-CN" altLang="en-US"/>
          </a:p>
        </p:txBody>
      </p:sp>
    </p:spTree>
    <p:extLst>
      <p:ext uri="{BB962C8B-B14F-4D97-AF65-F5344CB8AC3E}">
        <p14:creationId xmlns:p14="http://schemas.microsoft.com/office/powerpoint/2010/main" val="2372678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48</a:t>
            </a:fld>
            <a:endParaRPr lang="zh-CN" altLang="en-US"/>
          </a:p>
        </p:txBody>
      </p:sp>
    </p:spTree>
    <p:extLst>
      <p:ext uri="{BB962C8B-B14F-4D97-AF65-F5344CB8AC3E}">
        <p14:creationId xmlns:p14="http://schemas.microsoft.com/office/powerpoint/2010/main" val="818985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16544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10</a:t>
            </a:fld>
            <a:endParaRPr lang="zh-CN" altLang="en-US"/>
          </a:p>
        </p:txBody>
      </p:sp>
    </p:spTree>
    <p:extLst>
      <p:ext uri="{BB962C8B-B14F-4D97-AF65-F5344CB8AC3E}">
        <p14:creationId xmlns:p14="http://schemas.microsoft.com/office/powerpoint/2010/main" val="1821120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322140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12</a:t>
            </a:fld>
            <a:endParaRPr lang="zh-CN" altLang="en-US"/>
          </a:p>
        </p:txBody>
      </p:sp>
    </p:spTree>
    <p:extLst>
      <p:ext uri="{BB962C8B-B14F-4D97-AF65-F5344CB8AC3E}">
        <p14:creationId xmlns:p14="http://schemas.microsoft.com/office/powerpoint/2010/main" val="29394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9E3CF89-91F4-45FB-A589-58532703FCA1}" type="slidenum">
              <a:rPr lang="zh-CN" altLang="en-US" smtClean="0"/>
              <a:t>13</a:t>
            </a:fld>
            <a:endParaRPr lang="zh-CN" altLang="en-US"/>
          </a:p>
        </p:txBody>
      </p:sp>
    </p:spTree>
    <p:extLst>
      <p:ext uri="{BB962C8B-B14F-4D97-AF65-F5344CB8AC3E}">
        <p14:creationId xmlns:p14="http://schemas.microsoft.com/office/powerpoint/2010/main" val="1820309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Helvetica Neue"/>
              </a:rPr>
              <a:t>BANG </a:t>
            </a:r>
            <a:r>
              <a:rPr lang="zh-CN" altLang="en-US" b="0" i="0" dirty="0">
                <a:solidFill>
                  <a:srgbClr val="333333"/>
                </a:solidFill>
                <a:effectLst/>
                <a:latin typeface="Helvetica Neue"/>
              </a:rPr>
              <a:t>是处理二进制文件</a:t>
            </a:r>
            <a:r>
              <a:rPr lang="en-US" altLang="zh-CN" b="0" i="0" dirty="0">
                <a:solidFill>
                  <a:srgbClr val="333333"/>
                </a:solidFill>
                <a:effectLst/>
                <a:latin typeface="Helvetica Neue"/>
              </a:rPr>
              <a:t>(</a:t>
            </a:r>
            <a:r>
              <a:rPr lang="zh-CN" altLang="en-US" b="0" i="0" dirty="0">
                <a:solidFill>
                  <a:srgbClr val="333333"/>
                </a:solidFill>
                <a:effectLst/>
                <a:latin typeface="Helvetica Neue"/>
              </a:rPr>
              <a:t>如固件</a:t>
            </a:r>
            <a:r>
              <a:rPr lang="en-US" altLang="zh-CN" b="0" i="0" dirty="0">
                <a:solidFill>
                  <a:srgbClr val="333333"/>
                </a:solidFill>
                <a:effectLst/>
                <a:latin typeface="Helvetica Neue"/>
              </a:rPr>
              <a:t>)</a:t>
            </a:r>
            <a:r>
              <a:rPr lang="zh-CN" altLang="en-US" b="0" i="0" dirty="0">
                <a:solidFill>
                  <a:srgbClr val="333333"/>
                </a:solidFill>
                <a:effectLst/>
                <a:latin typeface="Helvetica Neue"/>
              </a:rPr>
              <a:t>的框架。它由一个解包器组成，该解包器递归地解包和分类</a:t>
            </a:r>
            <a:r>
              <a:rPr lang="en-US" altLang="zh-CN" b="0" i="0" dirty="0">
                <a:solidFill>
                  <a:srgbClr val="333333"/>
                </a:solidFill>
                <a:effectLst/>
                <a:latin typeface="Helvetica Neue"/>
              </a:rPr>
              <a:t>/</a:t>
            </a:r>
            <a:r>
              <a:rPr lang="zh-CN" altLang="en-US" b="0" i="0" dirty="0">
                <a:solidFill>
                  <a:srgbClr val="333333"/>
                </a:solidFill>
                <a:effectLst/>
                <a:latin typeface="Helvetica Neue"/>
              </a:rPr>
              <a:t>标签文件，并分离处理解包器结果的分析程序。</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1095341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442" y="2653783"/>
            <a:ext cx="7053116" cy="1015663"/>
          </a:xfrm>
          <a:prstGeom prst="rect">
            <a:avLst/>
          </a:prstGeom>
          <a:noFill/>
        </p:spPr>
        <p:txBody>
          <a:bodyPr wrap="square" rtlCol="0">
            <a:spAutoFit/>
            <a:scene3d>
              <a:camera prst="orthographicFront"/>
              <a:lightRig rig="threePt" dir="t"/>
            </a:scene3d>
            <a:sp3d contourW="12700"/>
          </a:bodyPr>
          <a:lstStyle/>
          <a:p>
            <a:pPr algn="ctr">
              <a:defRPr/>
            </a:pPr>
            <a:r>
              <a:rPr lang="en-US" altLang="zh-CN" sz="2000" b="1" dirty="0">
                <a:solidFill>
                  <a:schemeClr val="bg1"/>
                </a:solidFill>
                <a:latin typeface="思源黑体" panose="020B0500000000000000" pitchFamily="34" charset="-122"/>
                <a:ea typeface="思源黑体" panose="020B0500000000000000" pitchFamily="34" charset="-122"/>
              </a:rPr>
              <a:t>A Large-Scale Empirical Analysis of the Vulnerabilities</a:t>
            </a:r>
          </a:p>
          <a:p>
            <a:pPr algn="ctr">
              <a:defRPr/>
            </a:pPr>
            <a:r>
              <a:rPr lang="en-US" altLang="zh-CN" sz="2000" b="1" dirty="0">
                <a:solidFill>
                  <a:schemeClr val="bg1"/>
                </a:solidFill>
                <a:latin typeface="思源黑体" panose="020B0500000000000000" pitchFamily="34" charset="-122"/>
                <a:ea typeface="思源黑体" panose="020B0500000000000000" pitchFamily="34" charset="-122"/>
              </a:rPr>
              <a:t>Introduced by Third-Party Components in IoT Firmware</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sp>
        <p:nvSpPr>
          <p:cNvPr id="6"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汇报人：张士超</a:t>
            </a:r>
          </a:p>
        </p:txBody>
      </p:sp>
      <p:sp>
        <p:nvSpPr>
          <p:cNvPr id="15" name="矩形 259"/>
          <p:cNvSpPr>
            <a:spLocks noChangeArrowheads="1"/>
          </p:cNvSpPr>
          <p:nvPr/>
        </p:nvSpPr>
        <p:spPr bwMode="auto">
          <a:xfrm>
            <a:off x="2045586" y="3850274"/>
            <a:ext cx="8335010" cy="30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1800" dirty="0">
                <a:solidFill>
                  <a:schemeClr val="bg1"/>
                </a:solidFill>
                <a:latin typeface="思源黑体" panose="020B0500000000000000" pitchFamily="34" charset="-122"/>
                <a:ea typeface="思源黑体" panose="020B0500000000000000" pitchFamily="34" charset="-122"/>
              </a:rPr>
              <a:t>2022 ISSTA </a:t>
            </a:r>
          </a:p>
        </p:txBody>
      </p:sp>
      <p:sp>
        <p:nvSpPr>
          <p:cNvPr id="17"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67" dirty="0">
                <a:solidFill>
                  <a:srgbClr val="223762"/>
                </a:solidFill>
                <a:latin typeface="思源黑体" panose="020B0500000000000000" pitchFamily="34" charset="-122"/>
                <a:ea typeface="思源黑体" panose="020B0500000000000000" pitchFamily="34" charset="-122"/>
              </a:rPr>
              <a:t>2022/10/15</a:t>
            </a:r>
            <a:endParaRPr lang="zh-CN" altLang="en-US" sz="1067" dirty="0">
              <a:solidFill>
                <a:srgbClr val="223762"/>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grpId="0"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Challenges</a:t>
            </a:r>
            <a:endParaRPr lang="zh-CN" altLang="en-US" sz="2400" b="1" dirty="0">
              <a:solidFill>
                <a:srgbClr val="244C89"/>
              </a:solidFill>
              <a:cs typeface="Arial" panose="020B0604020202020204" pitchFamily="34" charset="0"/>
            </a:endParaRPr>
          </a:p>
        </p:txBody>
      </p:sp>
      <p:sp>
        <p:nvSpPr>
          <p:cNvPr id="2" name="标题 1">
            <a:extLst>
              <a:ext uri="{FF2B5EF4-FFF2-40B4-BE49-F238E27FC236}">
                <a16:creationId xmlns:a16="http://schemas.microsoft.com/office/drawing/2014/main" id="{A4EAAAF0-3518-8060-72A4-E8A1140A229E}"/>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15" name="标题 1">
            <a:extLst>
              <a:ext uri="{FF2B5EF4-FFF2-40B4-BE49-F238E27FC236}">
                <a16:creationId xmlns:a16="http://schemas.microsoft.com/office/drawing/2014/main" id="{48B67932-0A7D-A5F7-26BE-2CEC8B776712}"/>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grpSp>
        <p:nvGrpSpPr>
          <p:cNvPr id="48" name="组合 47">
            <a:extLst>
              <a:ext uri="{FF2B5EF4-FFF2-40B4-BE49-F238E27FC236}">
                <a16:creationId xmlns:a16="http://schemas.microsoft.com/office/drawing/2014/main" id="{D0C38635-AF34-470E-BA81-B2974BB4BCD9}"/>
              </a:ext>
            </a:extLst>
          </p:cNvPr>
          <p:cNvGrpSpPr/>
          <p:nvPr/>
        </p:nvGrpSpPr>
        <p:grpSpPr>
          <a:xfrm>
            <a:off x="1663560" y="1350997"/>
            <a:ext cx="8107457" cy="4635181"/>
            <a:chOff x="774170" y="995645"/>
            <a:chExt cx="10206347" cy="5835157"/>
          </a:xfrm>
        </p:grpSpPr>
        <p:sp>
          <p:nvSpPr>
            <p:cNvPr id="49" name="Freeform 6">
              <a:extLst>
                <a:ext uri="{FF2B5EF4-FFF2-40B4-BE49-F238E27FC236}">
                  <a16:creationId xmlns:a16="http://schemas.microsoft.com/office/drawing/2014/main" id="{9785BEFB-F08F-40E7-B2C8-C9C4916B33F0}"/>
                </a:ext>
              </a:extLst>
            </p:cNvPr>
            <p:cNvSpPr/>
            <p:nvPr/>
          </p:nvSpPr>
          <p:spPr bwMode="auto">
            <a:xfrm>
              <a:off x="774170" y="2667283"/>
              <a:ext cx="2429405"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50" name="Line 7">
              <a:extLst>
                <a:ext uri="{FF2B5EF4-FFF2-40B4-BE49-F238E27FC236}">
                  <a16:creationId xmlns:a16="http://schemas.microsoft.com/office/drawing/2014/main" id="{CD6B741F-3D53-4E5D-8FED-A457941E9C63}"/>
                </a:ext>
              </a:extLst>
            </p:cNvPr>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51" name="Line 8">
              <a:extLst>
                <a:ext uri="{FF2B5EF4-FFF2-40B4-BE49-F238E27FC236}">
                  <a16:creationId xmlns:a16="http://schemas.microsoft.com/office/drawing/2014/main" id="{F68614A6-CC3E-4AD7-BC82-CE9F93C96015}"/>
                </a:ext>
              </a:extLst>
            </p:cNvPr>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52" name="Line 13">
              <a:extLst>
                <a:ext uri="{FF2B5EF4-FFF2-40B4-BE49-F238E27FC236}">
                  <a16:creationId xmlns:a16="http://schemas.microsoft.com/office/drawing/2014/main" id="{60154A35-5E57-4E7D-A9EC-B6F141385B35}"/>
                </a:ext>
              </a:extLst>
            </p:cNvPr>
            <p:cNvSpPr>
              <a:spLocks noChangeShapeType="1"/>
            </p:cNvSpPr>
            <p:nvPr/>
          </p:nvSpPr>
          <p:spPr bwMode="auto">
            <a:xfrm>
              <a:off x="2690813" y="4456395"/>
              <a:ext cx="1055681" cy="1348883"/>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53" name="组合 52">
              <a:extLst>
                <a:ext uri="{FF2B5EF4-FFF2-40B4-BE49-F238E27FC236}">
                  <a16:creationId xmlns:a16="http://schemas.microsoft.com/office/drawing/2014/main" id="{6BBB1BA2-9374-454F-8B93-A7B7CC758EE3}"/>
                </a:ext>
              </a:extLst>
            </p:cNvPr>
            <p:cNvGrpSpPr/>
            <p:nvPr/>
          </p:nvGrpSpPr>
          <p:grpSpPr>
            <a:xfrm>
              <a:off x="3751263" y="995645"/>
              <a:ext cx="7119177" cy="1686820"/>
              <a:chOff x="3751263" y="995645"/>
              <a:chExt cx="7119177" cy="1686820"/>
            </a:xfrm>
          </p:grpSpPr>
          <p:sp>
            <p:nvSpPr>
              <p:cNvPr id="65" name="Rectangle 9">
                <a:extLst>
                  <a:ext uri="{FF2B5EF4-FFF2-40B4-BE49-F238E27FC236}">
                    <a16:creationId xmlns:a16="http://schemas.microsoft.com/office/drawing/2014/main" id="{404F4930-74A1-4B2D-93A2-616C4ED4EE8D}"/>
                  </a:ext>
                </a:extLst>
              </p:cNvPr>
              <p:cNvSpPr>
                <a:spLocks noChangeArrowheads="1"/>
              </p:cNvSpPr>
              <p:nvPr/>
            </p:nvSpPr>
            <p:spPr bwMode="auto">
              <a:xfrm>
                <a:off x="3751263" y="1333579"/>
                <a:ext cx="7119177" cy="1348886"/>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66" name="Rectangle 10">
                <a:extLst>
                  <a:ext uri="{FF2B5EF4-FFF2-40B4-BE49-F238E27FC236}">
                    <a16:creationId xmlns:a16="http://schemas.microsoft.com/office/drawing/2014/main" id="{7C390FE4-97B9-4EF3-8955-44088311034B}"/>
                  </a:ext>
                </a:extLst>
              </p:cNvPr>
              <p:cNvSpPr>
                <a:spLocks noChangeArrowheads="1"/>
              </p:cNvSpPr>
              <p:nvPr/>
            </p:nvSpPr>
            <p:spPr bwMode="auto">
              <a:xfrm>
                <a:off x="5540009" y="995645"/>
                <a:ext cx="3581400" cy="582090"/>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67" name="TextBox 16">
                <a:extLst>
                  <a:ext uri="{FF2B5EF4-FFF2-40B4-BE49-F238E27FC236}">
                    <a16:creationId xmlns:a16="http://schemas.microsoft.com/office/drawing/2014/main" id="{F66162C5-B2D3-4EAD-BDBF-8AF4E292E643}"/>
                  </a:ext>
                </a:extLst>
              </p:cNvPr>
              <p:cNvSpPr txBox="1"/>
              <p:nvPr/>
            </p:nvSpPr>
            <p:spPr>
              <a:xfrm>
                <a:off x="5776685" y="995645"/>
                <a:ext cx="3108046" cy="501513"/>
              </a:xfrm>
              <a:prstGeom prst="rect">
                <a:avLst/>
              </a:prstGeom>
              <a:noFill/>
            </p:spPr>
            <p:txBody>
              <a:bodyPr wrap="square" rtlCol="0">
                <a:spAutoFit/>
              </a:bodyPr>
              <a:lstStyle/>
              <a:p>
                <a:pPr algn="ctr">
                  <a:lnSpc>
                    <a:spcPct val="120000"/>
                  </a:lnSpc>
                </a:pPr>
                <a:r>
                  <a:rPr lang="zh-CN" altLang="en-US" b="1" dirty="0">
                    <a:solidFill>
                      <a:schemeClr val="bg1"/>
                    </a:solidFill>
                    <a:latin typeface="+mn-ea"/>
                    <a:ea typeface="+mn-ea"/>
                  </a:rPr>
                  <a:t>固件数据集构造</a:t>
                </a:r>
                <a:endParaRPr lang="en-US" altLang="zh-CN" b="1" dirty="0">
                  <a:solidFill>
                    <a:schemeClr val="bg1"/>
                  </a:solidFill>
                  <a:latin typeface="+mn-ea"/>
                  <a:ea typeface="+mn-ea"/>
                </a:endParaRPr>
              </a:p>
            </p:txBody>
          </p:sp>
          <p:sp>
            <p:nvSpPr>
              <p:cNvPr id="68" name="TextBox 17">
                <a:extLst>
                  <a:ext uri="{FF2B5EF4-FFF2-40B4-BE49-F238E27FC236}">
                    <a16:creationId xmlns:a16="http://schemas.microsoft.com/office/drawing/2014/main" id="{FD79259E-712C-49C9-973E-FE2B2549730E}"/>
                  </a:ext>
                </a:extLst>
              </p:cNvPr>
              <p:cNvSpPr txBox="1"/>
              <p:nvPr/>
            </p:nvSpPr>
            <p:spPr>
              <a:xfrm>
                <a:off x="3906923" y="1664902"/>
                <a:ext cx="6807854" cy="650522"/>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构建一个大规模的、全面的固件数据集，涵盖来自不同供应商的不同类型的固件。</a:t>
                </a:r>
              </a:p>
            </p:txBody>
          </p:sp>
        </p:grpSp>
        <p:grpSp>
          <p:nvGrpSpPr>
            <p:cNvPr id="54" name="组合 53">
              <a:extLst>
                <a:ext uri="{FF2B5EF4-FFF2-40B4-BE49-F238E27FC236}">
                  <a16:creationId xmlns:a16="http://schemas.microsoft.com/office/drawing/2014/main" id="{6525C6AD-F6ED-43D2-A11D-C8EAFC609B1B}"/>
                </a:ext>
              </a:extLst>
            </p:cNvPr>
            <p:cNvGrpSpPr/>
            <p:nvPr/>
          </p:nvGrpSpPr>
          <p:grpSpPr>
            <a:xfrm>
              <a:off x="3751263" y="2741895"/>
              <a:ext cx="7229254" cy="2288071"/>
              <a:chOff x="3751263" y="2741895"/>
              <a:chExt cx="7229254" cy="2288071"/>
            </a:xfrm>
          </p:grpSpPr>
          <p:sp>
            <p:nvSpPr>
              <p:cNvPr id="61" name="Rectangle 11">
                <a:extLst>
                  <a:ext uri="{FF2B5EF4-FFF2-40B4-BE49-F238E27FC236}">
                    <a16:creationId xmlns:a16="http://schemas.microsoft.com/office/drawing/2014/main" id="{401B2F2D-26E0-4A55-8988-8B055030E74D}"/>
                  </a:ext>
                </a:extLst>
              </p:cNvPr>
              <p:cNvSpPr>
                <a:spLocks noChangeArrowheads="1"/>
              </p:cNvSpPr>
              <p:nvPr/>
            </p:nvSpPr>
            <p:spPr bwMode="auto">
              <a:xfrm>
                <a:off x="3751263" y="3081414"/>
                <a:ext cx="7229254" cy="1624141"/>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62" name="Rectangle 12">
                <a:extLst>
                  <a:ext uri="{FF2B5EF4-FFF2-40B4-BE49-F238E27FC236}">
                    <a16:creationId xmlns:a16="http://schemas.microsoft.com/office/drawing/2014/main" id="{2CAF346B-1200-46FC-9DE1-BC24A4BF68D2}"/>
                  </a:ext>
                </a:extLst>
              </p:cNvPr>
              <p:cNvSpPr>
                <a:spLocks noChangeArrowheads="1"/>
              </p:cNvSpPr>
              <p:nvPr/>
            </p:nvSpPr>
            <p:spPr bwMode="auto">
              <a:xfrm>
                <a:off x="5540009" y="27418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63" name="TextBox 18">
                <a:extLst>
                  <a:ext uri="{FF2B5EF4-FFF2-40B4-BE49-F238E27FC236}">
                    <a16:creationId xmlns:a16="http://schemas.microsoft.com/office/drawing/2014/main" id="{73705E7F-F5DB-4B26-8609-AFABC091B6F2}"/>
                  </a:ext>
                </a:extLst>
              </p:cNvPr>
              <p:cNvSpPr txBox="1"/>
              <p:nvPr/>
            </p:nvSpPr>
            <p:spPr>
              <a:xfrm>
                <a:off x="5776685" y="2750677"/>
                <a:ext cx="3108046" cy="501513"/>
              </a:xfrm>
              <a:prstGeom prst="rect">
                <a:avLst/>
              </a:prstGeom>
              <a:noFill/>
            </p:spPr>
            <p:txBody>
              <a:bodyPr wrap="square" rtlCol="0">
                <a:spAutoFit/>
              </a:bodyPr>
              <a:lstStyle/>
              <a:p>
                <a:pPr algn="ctr">
                  <a:lnSpc>
                    <a:spcPct val="120000"/>
                  </a:lnSpc>
                </a:pPr>
                <a:r>
                  <a:rPr lang="zh-CN" altLang="en-US" b="1" dirty="0">
                    <a:solidFill>
                      <a:schemeClr val="bg1"/>
                    </a:solidFill>
                    <a:latin typeface="+mn-ea"/>
                  </a:rPr>
                  <a:t>固件处理</a:t>
                </a:r>
                <a:endParaRPr lang="en-US" altLang="zh-CN" b="1" dirty="0">
                  <a:solidFill>
                    <a:schemeClr val="bg1"/>
                  </a:solidFill>
                  <a:latin typeface="+mn-ea"/>
                </a:endParaRPr>
              </a:p>
            </p:txBody>
          </p:sp>
          <p:sp>
            <p:nvSpPr>
              <p:cNvPr id="64" name="TextBox 19">
                <a:extLst>
                  <a:ext uri="{FF2B5EF4-FFF2-40B4-BE49-F238E27FC236}">
                    <a16:creationId xmlns:a16="http://schemas.microsoft.com/office/drawing/2014/main" id="{5B53EEFF-F559-4384-9F34-7BA703DA5E3F}"/>
                  </a:ext>
                </a:extLst>
              </p:cNvPr>
              <p:cNvSpPr txBox="1"/>
              <p:nvPr/>
            </p:nvSpPr>
            <p:spPr>
              <a:xfrm>
                <a:off x="3906924" y="3263573"/>
                <a:ext cx="6807854" cy="1766393"/>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1</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从基于</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Linux</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的固件中提取包含的对象，现有的工具如</a:t>
                </a: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rPr>
                  <a:t>binwalk</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可用于解压缩固件，但它们在处理采用最新或自定义文件系统的固件时存在局限性。</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处理单片固件，单片固件通常缺少分析所需的传统操作系统或元数据，它的代码、库和数据高度混合，</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IDA</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如果没有额外的配置，就无法处理单片固件。</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55" name="组合 54">
              <a:extLst>
                <a:ext uri="{FF2B5EF4-FFF2-40B4-BE49-F238E27FC236}">
                  <a16:creationId xmlns:a16="http://schemas.microsoft.com/office/drawing/2014/main" id="{BBAFB7F1-0783-48B3-B615-6554527AA069}"/>
                </a:ext>
              </a:extLst>
            </p:cNvPr>
            <p:cNvGrpSpPr/>
            <p:nvPr/>
          </p:nvGrpSpPr>
          <p:grpSpPr>
            <a:xfrm>
              <a:off x="3746500" y="4801188"/>
              <a:ext cx="7229253" cy="2029614"/>
              <a:chOff x="3746500" y="4801188"/>
              <a:chExt cx="7229253" cy="2029614"/>
            </a:xfrm>
          </p:grpSpPr>
          <p:sp>
            <p:nvSpPr>
              <p:cNvPr id="57" name="Rectangle 14">
                <a:extLst>
                  <a:ext uri="{FF2B5EF4-FFF2-40B4-BE49-F238E27FC236}">
                    <a16:creationId xmlns:a16="http://schemas.microsoft.com/office/drawing/2014/main" id="{40567443-BB1B-4BEE-9B93-F7F552C57A4C}"/>
                  </a:ext>
                </a:extLst>
              </p:cNvPr>
              <p:cNvSpPr>
                <a:spLocks noChangeArrowheads="1"/>
              </p:cNvSpPr>
              <p:nvPr/>
            </p:nvSpPr>
            <p:spPr bwMode="auto">
              <a:xfrm>
                <a:off x="3746500" y="5156687"/>
                <a:ext cx="7229253" cy="1624141"/>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58" name="Rectangle 15">
                <a:extLst>
                  <a:ext uri="{FF2B5EF4-FFF2-40B4-BE49-F238E27FC236}">
                    <a16:creationId xmlns:a16="http://schemas.microsoft.com/office/drawing/2014/main" id="{D0C05343-C3FC-43DC-BE77-E9CD4210C8CA}"/>
                  </a:ext>
                </a:extLst>
              </p:cNvPr>
              <p:cNvSpPr>
                <a:spLocks noChangeArrowheads="1"/>
              </p:cNvSpPr>
              <p:nvPr/>
            </p:nvSpPr>
            <p:spPr bwMode="auto">
              <a:xfrm>
                <a:off x="5540009" y="4801188"/>
                <a:ext cx="3581400" cy="584279"/>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59" name="TextBox 20">
                <a:extLst>
                  <a:ext uri="{FF2B5EF4-FFF2-40B4-BE49-F238E27FC236}">
                    <a16:creationId xmlns:a16="http://schemas.microsoft.com/office/drawing/2014/main" id="{E45594D2-7231-4E1B-8DD1-A1B8461162D5}"/>
                  </a:ext>
                </a:extLst>
              </p:cNvPr>
              <p:cNvSpPr txBox="1"/>
              <p:nvPr/>
            </p:nvSpPr>
            <p:spPr>
              <a:xfrm>
                <a:off x="5776685" y="4804283"/>
                <a:ext cx="3108046" cy="501513"/>
              </a:xfrm>
              <a:prstGeom prst="rect">
                <a:avLst/>
              </a:prstGeom>
              <a:noFill/>
            </p:spPr>
            <p:txBody>
              <a:bodyPr wrap="square" rtlCol="0">
                <a:spAutoFit/>
              </a:bodyPr>
              <a:lstStyle/>
              <a:p>
                <a:pPr algn="ctr">
                  <a:lnSpc>
                    <a:spcPct val="120000"/>
                  </a:lnSpc>
                </a:pPr>
                <a:r>
                  <a:rPr lang="en-US" altLang="zh-CN" b="1" dirty="0">
                    <a:solidFill>
                      <a:schemeClr val="bg1"/>
                    </a:solidFill>
                    <a:latin typeface="+mn-ea"/>
                  </a:rPr>
                  <a:t>TPC</a:t>
                </a:r>
                <a:r>
                  <a:rPr lang="zh-CN" altLang="en-US" b="1" dirty="0">
                    <a:solidFill>
                      <a:schemeClr val="bg1"/>
                    </a:solidFill>
                    <a:latin typeface="+mn-ea"/>
                  </a:rPr>
                  <a:t>检测和漏洞识别</a:t>
                </a:r>
                <a:endParaRPr lang="en-US" altLang="zh-CN" b="1" dirty="0">
                  <a:solidFill>
                    <a:schemeClr val="bg1"/>
                  </a:solidFill>
                  <a:latin typeface="+mn-ea"/>
                </a:endParaRPr>
              </a:p>
            </p:txBody>
          </p:sp>
          <p:sp>
            <p:nvSpPr>
              <p:cNvPr id="60" name="TextBox 21">
                <a:extLst>
                  <a:ext uri="{FF2B5EF4-FFF2-40B4-BE49-F238E27FC236}">
                    <a16:creationId xmlns:a16="http://schemas.microsoft.com/office/drawing/2014/main" id="{446E07E1-8592-43A9-83F6-6E4F7FEECF0A}"/>
                  </a:ext>
                </a:extLst>
              </p:cNvPr>
              <p:cNvSpPr txBox="1"/>
              <p:nvPr/>
            </p:nvSpPr>
            <p:spPr>
              <a:xfrm>
                <a:off x="3902159" y="5343377"/>
                <a:ext cx="6807854" cy="1487425"/>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1</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在版本级别检测</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TPCs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。因为</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TPC</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不同版本的漏洞可能不同。很难在版本级别区分相同的</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TPCs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，因为不同版本的代码差异可能很小。在没有源代码的情况下，我们只能从固件中获得有限的特征来识别</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TPCs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构建</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TPC</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数据库。该数据库指示固件中使用的可能</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TPCs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以及每个版本</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TPCs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的漏洞。</a:t>
                </a:r>
              </a:p>
            </p:txBody>
          </p:sp>
        </p:grpSp>
        <p:sp>
          <p:nvSpPr>
            <p:cNvPr id="56" name="TextBox 22">
              <a:extLst>
                <a:ext uri="{FF2B5EF4-FFF2-40B4-BE49-F238E27FC236}">
                  <a16:creationId xmlns:a16="http://schemas.microsoft.com/office/drawing/2014/main" id="{4350F5EB-3DF9-4EA3-9BEF-CBE266B3EE93}"/>
                </a:ext>
              </a:extLst>
            </p:cNvPr>
            <p:cNvSpPr txBox="1"/>
            <p:nvPr/>
          </p:nvSpPr>
          <p:spPr>
            <a:xfrm>
              <a:off x="865554" y="3254461"/>
              <a:ext cx="2212729" cy="629937"/>
            </a:xfrm>
            <a:prstGeom prst="rect">
              <a:avLst/>
            </a:prstGeom>
            <a:noFill/>
          </p:spPr>
          <p:txBody>
            <a:bodyPr wrap="square" rtlCol="0">
              <a:spAutoFit/>
            </a:bodyPr>
            <a:lstStyle/>
            <a:p>
              <a:pPr algn="ctr">
                <a:lnSpc>
                  <a:spcPct val="120000"/>
                </a:lnSpc>
              </a:pPr>
              <a:r>
                <a:rPr lang="en-US" altLang="zh-CN" sz="2400" b="1" dirty="0">
                  <a:solidFill>
                    <a:schemeClr val="bg1"/>
                  </a:solidFill>
                  <a:latin typeface="+mn-ea"/>
                </a:rPr>
                <a:t>Challenges</a:t>
              </a:r>
            </a:p>
          </p:txBody>
        </p:sp>
      </p:grpSp>
    </p:spTree>
    <p:extLst>
      <p:ext uri="{BB962C8B-B14F-4D97-AF65-F5344CB8AC3E}">
        <p14:creationId xmlns:p14="http://schemas.microsoft.com/office/powerpoint/2010/main" val="426146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Contribution</a:t>
            </a:r>
            <a:endParaRPr lang="zh-CN" altLang="en-US" sz="2400" b="1" dirty="0">
              <a:solidFill>
                <a:srgbClr val="244C89"/>
              </a:solidFill>
              <a:cs typeface="Arial" panose="020B0604020202020204" pitchFamily="34" charset="0"/>
            </a:endParaRPr>
          </a:p>
        </p:txBody>
      </p:sp>
      <p:sp>
        <p:nvSpPr>
          <p:cNvPr id="2" name="标题 80">
            <a:extLst>
              <a:ext uri="{FF2B5EF4-FFF2-40B4-BE49-F238E27FC236}">
                <a16:creationId xmlns:a16="http://schemas.microsoft.com/office/drawing/2014/main" id="{AB7CFC02-3B7C-014E-FA5F-A975327D5313}"/>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9">
            <a:extLst>
              <a:ext uri="{FF2B5EF4-FFF2-40B4-BE49-F238E27FC236}">
                <a16:creationId xmlns:a16="http://schemas.microsoft.com/office/drawing/2014/main" id="{4827BC83-DD7F-0498-9A4C-0DB4B77F5C7D}"/>
              </a:ext>
            </a:extLst>
          </p:cNvPr>
          <p:cNvSpPr txBox="1"/>
          <p:nvPr/>
        </p:nvSpPr>
        <p:spPr>
          <a:xfrm>
            <a:off x="1406898" y="1648196"/>
            <a:ext cx="8547068" cy="728982"/>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构建了迄今为止最大的固件数据集，其中包括</a:t>
            </a:r>
            <a:r>
              <a:rPr lang="en-US" altLang="zh-CN" sz="1800" b="1" dirty="0">
                <a:solidFill>
                  <a:srgbClr val="313D51"/>
                </a:solidFill>
                <a:latin typeface="思源黑体" panose="020B0500000000000000" pitchFamily="34" charset="-122"/>
                <a:ea typeface="思源黑体" panose="020B0500000000000000" pitchFamily="34" charset="-122"/>
              </a:rPr>
              <a:t>11086</a:t>
            </a:r>
            <a:r>
              <a:rPr lang="zh-CN" altLang="en-US" sz="1800" b="1" dirty="0">
                <a:solidFill>
                  <a:srgbClr val="313D51"/>
                </a:solidFill>
                <a:latin typeface="思源黑体" panose="020B0500000000000000" pitchFamily="34" charset="-122"/>
                <a:ea typeface="思源黑体" panose="020B0500000000000000" pitchFamily="34" charset="-122"/>
              </a:rPr>
              <a:t>个可公开访问的固件映像和</a:t>
            </a:r>
            <a:r>
              <a:rPr lang="en-US" altLang="zh-CN" sz="1800" b="1" dirty="0">
                <a:solidFill>
                  <a:srgbClr val="313D51"/>
                </a:solidFill>
                <a:latin typeface="思源黑体" panose="020B0500000000000000" pitchFamily="34" charset="-122"/>
                <a:ea typeface="思源黑体" panose="020B0500000000000000" pitchFamily="34" charset="-122"/>
              </a:rPr>
              <a:t>23050</a:t>
            </a:r>
            <a:r>
              <a:rPr lang="zh-CN" altLang="en-US" sz="1800" b="1" dirty="0">
                <a:solidFill>
                  <a:srgbClr val="313D51"/>
                </a:solidFill>
                <a:latin typeface="思源黑体" panose="020B0500000000000000" pitchFamily="34" charset="-122"/>
                <a:ea typeface="思源黑体" panose="020B0500000000000000" pitchFamily="34" charset="-122"/>
              </a:rPr>
              <a:t>个私有固件映像。它包含</a:t>
            </a:r>
            <a:r>
              <a:rPr lang="en-US" altLang="zh-CN" sz="1800" b="1" dirty="0">
                <a:solidFill>
                  <a:srgbClr val="313D51"/>
                </a:solidFill>
                <a:latin typeface="思源黑体" panose="020B0500000000000000" pitchFamily="34" charset="-122"/>
                <a:ea typeface="思源黑体" panose="020B0500000000000000" pitchFamily="34" charset="-122"/>
              </a:rPr>
              <a:t>35</a:t>
            </a:r>
            <a:r>
              <a:rPr lang="zh-CN" altLang="en-US" sz="1800" b="1" dirty="0">
                <a:solidFill>
                  <a:srgbClr val="313D51"/>
                </a:solidFill>
                <a:latin typeface="思源黑体" panose="020B0500000000000000" pitchFamily="34" charset="-122"/>
                <a:ea typeface="思源黑体" panose="020B0500000000000000" pitchFamily="34" charset="-122"/>
              </a:rPr>
              <a:t>种固件，其中大多数在以前的工作中很少研究。</a:t>
            </a:r>
          </a:p>
        </p:txBody>
      </p:sp>
      <p:sp>
        <p:nvSpPr>
          <p:cNvPr id="6" name="TextBox 9">
            <a:extLst>
              <a:ext uri="{FF2B5EF4-FFF2-40B4-BE49-F238E27FC236}">
                <a16:creationId xmlns:a16="http://schemas.microsoft.com/office/drawing/2014/main" id="{3114B20F-BF46-4C7D-27D2-9AC9CE38C968}"/>
              </a:ext>
            </a:extLst>
          </p:cNvPr>
          <p:cNvSpPr txBox="1"/>
          <p:nvPr/>
        </p:nvSpPr>
        <p:spPr>
          <a:xfrm>
            <a:off x="1362448" y="2816444"/>
            <a:ext cx="8547068" cy="1061381"/>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提出使用</a:t>
            </a:r>
            <a:r>
              <a:rPr lang="en-US" altLang="zh-CN" sz="1800" b="1" dirty="0" err="1">
                <a:solidFill>
                  <a:srgbClr val="313D51"/>
                </a:solidFill>
                <a:latin typeface="思源黑体" panose="020B0500000000000000" pitchFamily="34" charset="-122"/>
                <a:ea typeface="思源黑体" panose="020B0500000000000000" pitchFamily="34" charset="-122"/>
              </a:rPr>
              <a:t>FirmSec</a:t>
            </a:r>
            <a:r>
              <a:rPr lang="zh-CN" altLang="en-US" sz="1800" b="1" dirty="0">
                <a:solidFill>
                  <a:srgbClr val="313D51"/>
                </a:solidFill>
                <a:latin typeface="思源黑体" panose="020B0500000000000000" pitchFamily="34" charset="-122"/>
                <a:ea typeface="思源黑体" panose="020B0500000000000000" pitchFamily="34" charset="-122"/>
              </a:rPr>
              <a:t>，这是一个可扩展的自动化框架，用于分析固件中使用的</a:t>
            </a:r>
            <a:r>
              <a:rPr lang="en-US" altLang="zh-CN" sz="1800" b="1" dirty="0">
                <a:solidFill>
                  <a:srgbClr val="313D51"/>
                </a:solidFill>
                <a:latin typeface="思源黑体" panose="020B0500000000000000" pitchFamily="34" charset="-122"/>
                <a:ea typeface="思源黑体" panose="020B0500000000000000" pitchFamily="34" charset="-122"/>
              </a:rPr>
              <a:t>TPC</a:t>
            </a:r>
            <a:r>
              <a:rPr lang="zh-CN" altLang="en-US" sz="1800" b="1" dirty="0">
                <a:solidFill>
                  <a:srgbClr val="313D51"/>
                </a:solidFill>
                <a:latin typeface="思源黑体" panose="020B0500000000000000" pitchFamily="34" charset="-122"/>
                <a:ea typeface="思源黑体" panose="020B0500000000000000" pitchFamily="34" charset="-122"/>
              </a:rPr>
              <a:t>并识别相应的漏洞。</a:t>
            </a:r>
            <a:r>
              <a:rPr lang="en-US" altLang="zh-CN" sz="1800" b="1" dirty="0" err="1">
                <a:solidFill>
                  <a:srgbClr val="313D51"/>
                </a:solidFill>
                <a:latin typeface="思源黑体" panose="020B0500000000000000" pitchFamily="34" charset="-122"/>
                <a:ea typeface="思源黑体" panose="020B0500000000000000" pitchFamily="34" charset="-122"/>
              </a:rPr>
              <a:t>FirmSec</a:t>
            </a:r>
            <a:r>
              <a:rPr lang="zh-CN" altLang="en-US" sz="1800" b="1" dirty="0">
                <a:solidFill>
                  <a:srgbClr val="313D51"/>
                </a:solidFill>
                <a:latin typeface="思源黑体" panose="020B0500000000000000" pitchFamily="34" charset="-122"/>
                <a:ea typeface="思源黑体" panose="020B0500000000000000" pitchFamily="34" charset="-122"/>
              </a:rPr>
              <a:t>在固件版本级别上识别</a:t>
            </a:r>
            <a:r>
              <a:rPr lang="en-US" altLang="zh-CN" sz="1800" b="1" dirty="0">
                <a:solidFill>
                  <a:srgbClr val="313D51"/>
                </a:solidFill>
                <a:latin typeface="思源黑体" panose="020B0500000000000000" pitchFamily="34" charset="-122"/>
                <a:ea typeface="思源黑体" panose="020B0500000000000000" pitchFamily="34" charset="-122"/>
              </a:rPr>
              <a:t>TPC</a:t>
            </a:r>
            <a:r>
              <a:rPr lang="zh-CN" altLang="en-US" sz="1800" b="1" dirty="0">
                <a:solidFill>
                  <a:srgbClr val="313D51"/>
                </a:solidFill>
                <a:latin typeface="思源黑体" panose="020B0500000000000000" pitchFamily="34" charset="-122"/>
                <a:ea typeface="思源黑体" panose="020B0500000000000000" pitchFamily="34" charset="-122"/>
              </a:rPr>
              <a:t>的准确率为</a:t>
            </a:r>
            <a:r>
              <a:rPr lang="en-US" altLang="zh-CN" sz="1800" b="1" dirty="0">
                <a:solidFill>
                  <a:srgbClr val="313D51"/>
                </a:solidFill>
                <a:latin typeface="思源黑体" panose="020B0500000000000000" pitchFamily="34" charset="-122"/>
                <a:ea typeface="思源黑体" panose="020B0500000000000000" pitchFamily="34" charset="-122"/>
              </a:rPr>
              <a:t>91.03%</a:t>
            </a:r>
            <a:r>
              <a:rPr lang="zh-CN" altLang="en-US" sz="1800" b="1" dirty="0">
                <a:solidFill>
                  <a:srgbClr val="313D51"/>
                </a:solidFill>
                <a:latin typeface="思源黑体" panose="020B0500000000000000" pitchFamily="34" charset="-122"/>
                <a:ea typeface="思源黑体" panose="020B0500000000000000" pitchFamily="34" charset="-122"/>
              </a:rPr>
              <a:t>，召回率为</a:t>
            </a:r>
            <a:r>
              <a:rPr lang="en-US" altLang="zh-CN" sz="1800" b="1" dirty="0">
                <a:solidFill>
                  <a:srgbClr val="313D51"/>
                </a:solidFill>
                <a:latin typeface="思源黑体" panose="020B0500000000000000" pitchFamily="34" charset="-122"/>
                <a:ea typeface="思源黑体" panose="020B0500000000000000" pitchFamily="34" charset="-122"/>
              </a:rPr>
              <a:t>92.26%</a:t>
            </a:r>
            <a:r>
              <a:rPr lang="zh-CN" altLang="en-US" sz="1800" b="1" dirty="0">
                <a:solidFill>
                  <a:srgbClr val="313D51"/>
                </a:solidFill>
                <a:latin typeface="思源黑体" panose="020B0500000000000000" pitchFamily="34" charset="-122"/>
                <a:ea typeface="思源黑体" panose="020B0500000000000000" pitchFamily="34" charset="-122"/>
              </a:rPr>
              <a:t>，明显优于最先进的工作，例如</a:t>
            </a:r>
            <a:r>
              <a:rPr lang="en-US" altLang="zh-CN" sz="1800" b="1" dirty="0">
                <a:solidFill>
                  <a:srgbClr val="313D51"/>
                </a:solidFill>
                <a:latin typeface="思源黑体" panose="020B0500000000000000" pitchFamily="34" charset="-122"/>
                <a:ea typeface="思源黑体" panose="020B0500000000000000" pitchFamily="34" charset="-122"/>
              </a:rPr>
              <a:t>Gemini</a:t>
            </a:r>
            <a:r>
              <a:rPr lang="zh-CN" altLang="en-US" sz="1800" b="1" dirty="0">
                <a:solidFill>
                  <a:srgbClr val="313D51"/>
                </a:solidFill>
                <a:latin typeface="思源黑体" panose="020B0500000000000000" pitchFamily="34" charset="-122"/>
                <a:ea typeface="思源黑体" panose="020B0500000000000000" pitchFamily="34" charset="-122"/>
              </a:rPr>
              <a:t>、</a:t>
            </a:r>
            <a:r>
              <a:rPr lang="en-US" altLang="zh-CN" sz="1800" b="1" dirty="0">
                <a:solidFill>
                  <a:srgbClr val="313D51"/>
                </a:solidFill>
                <a:latin typeface="思源黑体" panose="020B0500000000000000" pitchFamily="34" charset="-122"/>
                <a:ea typeface="思源黑体" panose="020B0500000000000000" pitchFamily="34" charset="-122"/>
              </a:rPr>
              <a:t>BAT</a:t>
            </a:r>
            <a:r>
              <a:rPr lang="zh-CN" altLang="en-US" sz="1800" b="1" dirty="0">
                <a:solidFill>
                  <a:srgbClr val="313D51"/>
                </a:solidFill>
                <a:latin typeface="思源黑体" panose="020B0500000000000000" pitchFamily="34" charset="-122"/>
                <a:ea typeface="思源黑体" panose="020B0500000000000000" pitchFamily="34" charset="-122"/>
              </a:rPr>
              <a:t>、</a:t>
            </a:r>
            <a:r>
              <a:rPr lang="en-US" altLang="zh-CN" sz="1800" b="1" dirty="0" err="1">
                <a:solidFill>
                  <a:srgbClr val="313D51"/>
                </a:solidFill>
                <a:latin typeface="思源黑体" panose="020B0500000000000000" pitchFamily="34" charset="-122"/>
                <a:ea typeface="思源黑体" panose="020B0500000000000000" pitchFamily="34" charset="-122"/>
              </a:rPr>
              <a:t>OSSPolice</a:t>
            </a:r>
            <a:r>
              <a:rPr lang="zh-CN" altLang="en-US" sz="1800" b="1" dirty="0">
                <a:solidFill>
                  <a:srgbClr val="313D51"/>
                </a:solidFill>
                <a:latin typeface="思源黑体" panose="020B0500000000000000" pitchFamily="34" charset="-122"/>
                <a:ea typeface="思源黑体" panose="020B0500000000000000" pitchFamily="34" charset="-122"/>
              </a:rPr>
              <a:t>。</a:t>
            </a:r>
          </a:p>
        </p:txBody>
      </p:sp>
      <p:sp>
        <p:nvSpPr>
          <p:cNvPr id="7" name="TextBox 9">
            <a:extLst>
              <a:ext uri="{FF2B5EF4-FFF2-40B4-BE49-F238E27FC236}">
                <a16:creationId xmlns:a16="http://schemas.microsoft.com/office/drawing/2014/main" id="{D8AB19C6-5519-7D64-C050-BA3C0EF88EEB}"/>
              </a:ext>
            </a:extLst>
          </p:cNvPr>
          <p:cNvSpPr txBox="1"/>
          <p:nvPr/>
        </p:nvSpPr>
        <p:spPr>
          <a:xfrm>
            <a:off x="1362447" y="4317091"/>
            <a:ext cx="8705379" cy="1393779"/>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对固件中易受攻击的</a:t>
            </a:r>
            <a:r>
              <a:rPr lang="en-US" altLang="zh-CN" sz="1800" b="1" dirty="0">
                <a:solidFill>
                  <a:srgbClr val="313D51"/>
                </a:solidFill>
                <a:latin typeface="思源黑体" panose="020B0500000000000000" pitchFamily="34" charset="-122"/>
                <a:ea typeface="思源黑体" panose="020B0500000000000000" pitchFamily="34" charset="-122"/>
              </a:rPr>
              <a:t>TPC</a:t>
            </a:r>
            <a:r>
              <a:rPr lang="zh-CN" altLang="en-US" sz="1800" b="1" dirty="0">
                <a:solidFill>
                  <a:srgbClr val="313D51"/>
                </a:solidFill>
                <a:latin typeface="思源黑体" panose="020B0500000000000000" pitchFamily="34" charset="-122"/>
                <a:ea typeface="思源黑体" panose="020B0500000000000000" pitchFamily="34" charset="-122"/>
              </a:rPr>
              <a:t>问题进行了首次大规模分析，识别了</a:t>
            </a:r>
            <a:r>
              <a:rPr lang="en-US" altLang="zh-CN" sz="1800" b="1" dirty="0">
                <a:solidFill>
                  <a:srgbClr val="313D51"/>
                </a:solidFill>
                <a:latin typeface="思源黑体" panose="020B0500000000000000" pitchFamily="34" charset="-122"/>
                <a:ea typeface="思源黑体" panose="020B0500000000000000" pitchFamily="34" charset="-122"/>
              </a:rPr>
              <a:t>584</a:t>
            </a:r>
            <a:r>
              <a:rPr lang="zh-CN" altLang="en-US" sz="1800" b="1" dirty="0">
                <a:solidFill>
                  <a:srgbClr val="313D51"/>
                </a:solidFill>
                <a:latin typeface="思源黑体" panose="020B0500000000000000" pitchFamily="34" charset="-122"/>
                <a:ea typeface="思源黑体" panose="020B0500000000000000" pitchFamily="34" charset="-122"/>
              </a:rPr>
              <a:t>个</a:t>
            </a:r>
            <a:r>
              <a:rPr lang="en-US" altLang="zh-CN" sz="1800" b="1" dirty="0">
                <a:solidFill>
                  <a:srgbClr val="313D51"/>
                </a:solidFill>
                <a:latin typeface="思源黑体" panose="020B0500000000000000" pitchFamily="34" charset="-122"/>
                <a:ea typeface="思源黑体" panose="020B0500000000000000" pitchFamily="34" charset="-122"/>
              </a:rPr>
              <a:t>TPCs</a:t>
            </a:r>
            <a:r>
              <a:rPr lang="zh-CN" altLang="en-US" sz="1800" b="1" dirty="0">
                <a:solidFill>
                  <a:srgbClr val="313D51"/>
                </a:solidFill>
                <a:latin typeface="思源黑体" panose="020B0500000000000000" pitchFamily="34" charset="-122"/>
                <a:ea typeface="思源黑体" panose="020B0500000000000000" pitchFamily="34" charset="-122"/>
              </a:rPr>
              <a:t>，并在</a:t>
            </a:r>
            <a:r>
              <a:rPr lang="en-US" altLang="zh-CN" sz="1800" b="1" dirty="0">
                <a:solidFill>
                  <a:srgbClr val="313D51"/>
                </a:solidFill>
                <a:latin typeface="思源黑体" panose="020B0500000000000000" pitchFamily="34" charset="-122"/>
                <a:ea typeface="思源黑体" panose="020B0500000000000000" pitchFamily="34" charset="-122"/>
              </a:rPr>
              <a:t>34136</a:t>
            </a:r>
            <a:r>
              <a:rPr lang="zh-CN" altLang="en-US" sz="1800" b="1" dirty="0">
                <a:solidFill>
                  <a:srgbClr val="313D51"/>
                </a:solidFill>
                <a:latin typeface="思源黑体" panose="020B0500000000000000" pitchFamily="34" charset="-122"/>
                <a:ea typeface="思源黑体" panose="020B0500000000000000" pitchFamily="34" charset="-122"/>
              </a:rPr>
              <a:t>个固件映像中检测到</a:t>
            </a:r>
            <a:r>
              <a:rPr lang="en-US" altLang="zh-CN" sz="1800" b="1" dirty="0">
                <a:solidFill>
                  <a:srgbClr val="313D51"/>
                </a:solidFill>
                <a:latin typeface="思源黑体" panose="020B0500000000000000" pitchFamily="34" charset="-122"/>
                <a:ea typeface="思源黑体" panose="020B0500000000000000" pitchFamily="34" charset="-122"/>
              </a:rPr>
              <a:t>429</a:t>
            </a:r>
            <a:r>
              <a:rPr lang="zh-CN" altLang="en-US" sz="1800" b="1" dirty="0">
                <a:solidFill>
                  <a:srgbClr val="313D51"/>
                </a:solidFill>
                <a:latin typeface="思源黑体" panose="020B0500000000000000" pitchFamily="34" charset="-122"/>
                <a:ea typeface="思源黑体" panose="020B0500000000000000" pitchFamily="34" charset="-122"/>
              </a:rPr>
              <a:t>个</a:t>
            </a:r>
            <a:r>
              <a:rPr lang="en-US" altLang="zh-CN" sz="1800" b="1" dirty="0">
                <a:solidFill>
                  <a:srgbClr val="313D51"/>
                </a:solidFill>
                <a:latin typeface="思源黑体" panose="020B0500000000000000" pitchFamily="34" charset="-122"/>
                <a:ea typeface="思源黑体" panose="020B0500000000000000" pitchFamily="34" charset="-122"/>
              </a:rPr>
              <a:t>CVEs</a:t>
            </a:r>
            <a:r>
              <a:rPr lang="zh-CN" altLang="en-US" sz="1800" b="1" dirty="0">
                <a:solidFill>
                  <a:srgbClr val="313D51"/>
                </a:solidFill>
                <a:latin typeface="思源黑体" panose="020B0500000000000000" pitchFamily="34" charset="-122"/>
                <a:ea typeface="思源黑体" panose="020B0500000000000000" pitchFamily="34" charset="-122"/>
              </a:rPr>
              <a:t>。揭示了物联网固件中易受攻击和过时的</a:t>
            </a:r>
            <a:r>
              <a:rPr lang="en-US" altLang="zh-CN" sz="1800" b="1" dirty="0">
                <a:solidFill>
                  <a:srgbClr val="313D51"/>
                </a:solidFill>
                <a:latin typeface="思源黑体" panose="020B0500000000000000" pitchFamily="34" charset="-122"/>
                <a:ea typeface="思源黑体" panose="020B0500000000000000" pitchFamily="34" charset="-122"/>
              </a:rPr>
              <a:t>TPCs</a:t>
            </a:r>
            <a:r>
              <a:rPr lang="zh-CN" altLang="en-US" sz="1800" b="1" dirty="0">
                <a:solidFill>
                  <a:srgbClr val="313D51"/>
                </a:solidFill>
                <a:latin typeface="思源黑体" panose="020B0500000000000000" pitchFamily="34" charset="-122"/>
                <a:ea typeface="思源黑体" panose="020B0500000000000000" pitchFamily="34" charset="-122"/>
              </a:rPr>
              <a:t>的广泛使用。还确认了物联网设备安全的地理差异，最后，我们发现</a:t>
            </a:r>
            <a:r>
              <a:rPr lang="en-US" altLang="zh-CN" sz="1800" b="1" dirty="0">
                <a:solidFill>
                  <a:srgbClr val="313D51"/>
                </a:solidFill>
                <a:latin typeface="思源黑体" panose="020B0500000000000000" pitchFamily="34" charset="-122"/>
                <a:ea typeface="思源黑体" panose="020B0500000000000000" pitchFamily="34" charset="-122"/>
              </a:rPr>
              <a:t>2478</a:t>
            </a:r>
            <a:r>
              <a:rPr lang="zh-CN" altLang="en-US" sz="1800" b="1" dirty="0">
                <a:solidFill>
                  <a:srgbClr val="313D51"/>
                </a:solidFill>
                <a:latin typeface="思源黑体" panose="020B0500000000000000" pitchFamily="34" charset="-122"/>
                <a:ea typeface="思源黑体" panose="020B0500000000000000" pitchFamily="34" charset="-122"/>
              </a:rPr>
              <a:t>个固件映像可能违反</a:t>
            </a:r>
            <a:r>
              <a:rPr lang="en-US" altLang="zh-CN" sz="1800" b="1" dirty="0">
                <a:solidFill>
                  <a:srgbClr val="313D51"/>
                </a:solidFill>
                <a:latin typeface="思源黑体" panose="020B0500000000000000" pitchFamily="34" charset="-122"/>
                <a:ea typeface="思源黑体" panose="020B0500000000000000" pitchFamily="34" charset="-122"/>
              </a:rPr>
              <a:t>GPL/AGPL</a:t>
            </a:r>
            <a:r>
              <a:rPr lang="zh-CN" altLang="en-US" sz="1800" b="1" dirty="0">
                <a:solidFill>
                  <a:srgbClr val="313D51"/>
                </a:solidFill>
                <a:latin typeface="思源黑体" panose="020B0500000000000000" pitchFamily="34" charset="-122"/>
                <a:ea typeface="思源黑体" panose="020B0500000000000000" pitchFamily="34" charset="-122"/>
              </a:rPr>
              <a:t>许可条款。</a:t>
            </a:r>
          </a:p>
        </p:txBody>
      </p:sp>
    </p:spTree>
    <p:extLst>
      <p:ext uri="{BB962C8B-B14F-4D97-AF65-F5344CB8AC3E}">
        <p14:creationId xmlns:p14="http://schemas.microsoft.com/office/powerpoint/2010/main" val="31890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787123" y="3069277"/>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Approach</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76041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10" name="文本框 9">
            <a:extLst>
              <a:ext uri="{FF2B5EF4-FFF2-40B4-BE49-F238E27FC236}">
                <a16:creationId xmlns:a16="http://schemas.microsoft.com/office/drawing/2014/main" id="{AB4CAF86-D605-4DA9-A3DB-E171FF551DA3}"/>
              </a:ext>
            </a:extLst>
          </p:cNvPr>
          <p:cNvSpPr txBox="1"/>
          <p:nvPr/>
        </p:nvSpPr>
        <p:spPr>
          <a:xfrm>
            <a:off x="1036042" y="3885563"/>
            <a:ext cx="10119916" cy="2541465"/>
          </a:xfrm>
          <a:prstGeom prst="rect">
            <a:avLst/>
          </a:prstGeom>
          <a:noFill/>
        </p:spPr>
        <p:txBody>
          <a:bodyPr wrap="square">
            <a:spAutoFit/>
          </a:bodyPr>
          <a:lstStyle/>
          <a:p>
            <a:pPr>
              <a:lnSpc>
                <a:spcPct val="150000"/>
              </a:lnSpc>
            </a:pPr>
            <a:r>
              <a:rPr lang="en-US" altLang="zh-CN" dirty="0" err="1"/>
              <a:t>FirmSec</a:t>
            </a:r>
            <a:r>
              <a:rPr lang="zh-CN" altLang="en-US" dirty="0"/>
              <a:t>主要包含三个模块：固件收集、固件预处理和固件分析。</a:t>
            </a:r>
            <a:endParaRPr lang="en-US" altLang="zh-CN" dirty="0"/>
          </a:p>
          <a:p>
            <a:pPr marL="285750" indent="-285750">
              <a:lnSpc>
                <a:spcPct val="150000"/>
              </a:lnSpc>
              <a:buFont typeface="Wingdings" panose="05000000000000000000" pitchFamily="2" charset="2"/>
              <a:buChar char="Ø"/>
            </a:pPr>
            <a:r>
              <a:rPr lang="zh-CN" altLang="en-US" dirty="0"/>
              <a:t>    固件收集模块主要用于从不同来源收集固件。</a:t>
            </a:r>
            <a:endParaRPr lang="en-US" altLang="zh-CN" dirty="0"/>
          </a:p>
          <a:p>
            <a:pPr marL="285750" indent="-285750">
              <a:lnSpc>
                <a:spcPct val="150000"/>
              </a:lnSpc>
              <a:buFont typeface="Wingdings" panose="05000000000000000000" pitchFamily="2" charset="2"/>
              <a:buChar char="Ø"/>
            </a:pPr>
            <a:r>
              <a:rPr lang="zh-CN" altLang="en-US" dirty="0"/>
              <a:t>    固件预处理模块将分三步处理收集的固件：</a:t>
            </a:r>
            <a:r>
              <a:rPr lang="en-US" altLang="zh-CN" dirty="0"/>
              <a:t>1</a:t>
            </a:r>
            <a:r>
              <a:rPr lang="zh-CN" altLang="en-US" dirty="0"/>
              <a:t>）从原始数据集中过滤出非固件文件；</a:t>
            </a:r>
            <a:r>
              <a:rPr lang="en-US" altLang="zh-CN" dirty="0"/>
              <a:t>2</a:t>
            </a:r>
            <a:r>
              <a:rPr lang="zh-CN" altLang="en-US" dirty="0"/>
              <a:t>） 确定固     </a:t>
            </a:r>
            <a:r>
              <a:rPr lang="en-US" altLang="zh-CN" dirty="0"/>
              <a:t>   </a:t>
            </a:r>
          </a:p>
          <a:p>
            <a:pPr>
              <a:lnSpc>
                <a:spcPct val="150000"/>
              </a:lnSpc>
            </a:pPr>
            <a:r>
              <a:rPr lang="en-US" altLang="zh-CN" dirty="0"/>
              <a:t>         </a:t>
            </a:r>
            <a:r>
              <a:rPr lang="zh-CN" altLang="en-US" dirty="0"/>
              <a:t>件的必要信息；</a:t>
            </a:r>
            <a:r>
              <a:rPr lang="en-US" altLang="zh-CN" dirty="0"/>
              <a:t>3</a:t>
            </a:r>
            <a:r>
              <a:rPr lang="zh-CN" altLang="en-US" dirty="0"/>
              <a:t>）提取和反汇编固件。</a:t>
            </a:r>
            <a:endParaRPr lang="en-US" altLang="zh-CN" dirty="0"/>
          </a:p>
          <a:p>
            <a:pPr marL="285750" indent="-285750">
              <a:lnSpc>
                <a:spcPct val="150000"/>
              </a:lnSpc>
              <a:buFont typeface="Wingdings" panose="05000000000000000000" pitchFamily="2" charset="2"/>
              <a:buChar char="Ø"/>
            </a:pPr>
            <a:r>
              <a:rPr lang="en-US" altLang="zh-CN" dirty="0"/>
              <a:t>    </a:t>
            </a:r>
            <a:r>
              <a:rPr lang="zh-CN" altLang="en-US" dirty="0"/>
              <a:t>固件分析模块将根据从</a:t>
            </a:r>
            <a:r>
              <a:rPr lang="en-US" altLang="zh-CN" dirty="0"/>
              <a:t>TPC</a:t>
            </a:r>
            <a:r>
              <a:rPr lang="zh-CN" altLang="en-US" dirty="0"/>
              <a:t>和固件中提取的语法特征和</a:t>
            </a:r>
            <a:r>
              <a:rPr lang="en-US" altLang="zh-CN" dirty="0"/>
              <a:t>CFG</a:t>
            </a:r>
            <a:r>
              <a:rPr lang="zh-CN" altLang="en-US" dirty="0"/>
              <a:t>特征，检测固件中版本级别的</a:t>
            </a:r>
            <a:r>
              <a:rPr lang="en-US" altLang="zh-CN" dirty="0"/>
              <a:t>TPCs</a:t>
            </a:r>
            <a:r>
              <a:rPr lang="zh-CN" altLang="en-US" dirty="0"/>
              <a:t>。</a:t>
            </a:r>
            <a:endParaRPr lang="en-US" altLang="zh-CN" dirty="0"/>
          </a:p>
          <a:p>
            <a:pPr>
              <a:lnSpc>
                <a:spcPct val="150000"/>
              </a:lnSpc>
            </a:pPr>
            <a:r>
              <a:rPr lang="en-US" altLang="zh-CN" dirty="0"/>
              <a:t>         </a:t>
            </a:r>
            <a:r>
              <a:rPr lang="zh-CN" altLang="en-US" dirty="0"/>
              <a:t>根据</a:t>
            </a:r>
            <a:r>
              <a:rPr lang="en-US" altLang="zh-CN" dirty="0"/>
              <a:t>TPC</a:t>
            </a:r>
            <a:r>
              <a:rPr lang="zh-CN" altLang="en-US" dirty="0"/>
              <a:t>数据库，通过版本检查可以识别相应的漏洞。</a:t>
            </a:r>
          </a:p>
        </p:txBody>
      </p:sp>
      <p:pic>
        <p:nvPicPr>
          <p:cNvPr id="7" name="图片 6">
            <a:extLst>
              <a:ext uri="{FF2B5EF4-FFF2-40B4-BE49-F238E27FC236}">
                <a16:creationId xmlns:a16="http://schemas.microsoft.com/office/drawing/2014/main" id="{624B0C46-5E0B-4C33-B9D2-34197714E9FF}"/>
              </a:ext>
            </a:extLst>
          </p:cNvPr>
          <p:cNvPicPr>
            <a:picLocks noChangeAspect="1"/>
          </p:cNvPicPr>
          <p:nvPr/>
        </p:nvPicPr>
        <p:blipFill>
          <a:blip r:embed="rId4"/>
          <a:stretch>
            <a:fillRect/>
          </a:stretch>
        </p:blipFill>
        <p:spPr>
          <a:xfrm>
            <a:off x="3345193" y="538344"/>
            <a:ext cx="7628843" cy="3347219"/>
          </a:xfrm>
          <a:prstGeom prst="rect">
            <a:avLst/>
          </a:prstGeom>
        </p:spPr>
      </p:pic>
    </p:spTree>
    <p:extLst>
      <p:ext uri="{BB962C8B-B14F-4D97-AF65-F5344CB8AC3E}">
        <p14:creationId xmlns:p14="http://schemas.microsoft.com/office/powerpoint/2010/main" val="247476673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固件收集</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837417" y="1878410"/>
            <a:ext cx="10173090" cy="2952860"/>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固件收集模块负责收集固件以构建大规模原始数据集。为了解决固件资源有限的问题，我们实现了一个网络爬虫，从四个来源收集固件：</a:t>
            </a:r>
            <a:endParaRPr lang="en-US" altLang="zh-CN"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）官方网站；</a:t>
            </a:r>
            <a:endParaRPr lang="en-US" altLang="zh-CN"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n-US" altLang="zh-CN"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FTP</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site</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n-US" altLang="zh-CN" dirty="0">
                <a:latin typeface="Arial" panose="020B0604020202020204" pitchFamily="34" charset="0"/>
                <a:cs typeface="Arial" panose="020B0604020202020204" pitchFamily="34" charset="0"/>
              </a:rPr>
              <a:t>3</a:t>
            </a:r>
            <a:r>
              <a:rPr lang="zh-CN" altLang="en-US" dirty="0">
                <a:latin typeface="Arial" panose="020B0604020202020204" pitchFamily="34" charset="0"/>
                <a:cs typeface="Arial" panose="020B0604020202020204" pitchFamily="34" charset="0"/>
              </a:rPr>
              <a:t>） 社区。我们从社区中收集了一些供应商（例如小米）的部分固件图像，包括相关论坛和</a:t>
            </a:r>
            <a:r>
              <a:rPr lang="en-US" altLang="zh-CN" dirty="0">
                <a:latin typeface="Arial" panose="020B0604020202020204" pitchFamily="34" charset="0"/>
                <a:cs typeface="Arial" panose="020B0604020202020204" pitchFamily="34" charset="0"/>
              </a:rPr>
              <a:t>GitHub</a:t>
            </a:r>
            <a:r>
              <a:rPr lang="zh-CN" altLang="en-US" dirty="0">
                <a:latin typeface="Arial" panose="020B0604020202020204" pitchFamily="34" charset="0"/>
                <a:cs typeface="Arial" panose="020B0604020202020204" pitchFamily="34" charset="0"/>
              </a:rPr>
              <a:t>存储库；</a:t>
            </a:r>
            <a:endParaRPr lang="en-US" altLang="zh-CN"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n-US" altLang="zh-CN" dirty="0">
                <a:latin typeface="Arial" panose="020B0604020202020204" pitchFamily="34" charset="0"/>
                <a:cs typeface="Arial" panose="020B0604020202020204" pitchFamily="34" charset="0"/>
              </a:rPr>
              <a:t>4</a:t>
            </a:r>
            <a:r>
              <a:rPr lang="zh-CN" altLang="en-US" dirty="0">
                <a:latin typeface="Arial" panose="020B0604020202020204" pitchFamily="34" charset="0"/>
                <a:cs typeface="Arial" panose="020B0604020202020204" pitchFamily="34" charset="0"/>
              </a:rPr>
              <a:t>） 专用固件存储库。</a:t>
            </a:r>
          </a:p>
        </p:txBody>
      </p:sp>
    </p:spTree>
    <p:extLst>
      <p:ext uri="{BB962C8B-B14F-4D97-AF65-F5344CB8AC3E}">
        <p14:creationId xmlns:p14="http://schemas.microsoft.com/office/powerpoint/2010/main" val="20032020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固件预处理</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D3BF795E-A36D-4D3F-9C0C-45193EDA4306}"/>
              </a:ext>
            </a:extLst>
          </p:cNvPr>
          <p:cNvSpPr txBox="1"/>
          <p:nvPr/>
        </p:nvSpPr>
        <p:spPr>
          <a:xfrm>
            <a:off x="1086035" y="1910436"/>
            <a:ext cx="10021236" cy="369332"/>
          </a:xfrm>
          <a:prstGeom prst="rect">
            <a:avLst/>
          </a:prstGeom>
          <a:noFill/>
        </p:spPr>
        <p:txBody>
          <a:bodyPr wrap="square">
            <a:spAutoFit/>
          </a:bodyPr>
          <a:lstStyle/>
          <a:p>
            <a:r>
              <a:rPr lang="zh-CN" altLang="en-US" sz="1800" dirty="0">
                <a:effectLst/>
                <a:latin typeface="等线" panose="02010600030101010101" pitchFamily="2" charset="-122"/>
                <a:cs typeface="MS Gothic" panose="020B0609070205080204" pitchFamily="49" charset="-128"/>
              </a:rPr>
              <a:t>主要通过三个步骤对收集到的固件进行预处理：固件过滤、固件识别、固件提取和反汇编。</a:t>
            </a:r>
            <a:endParaRPr lang="zh-CN" altLang="en-US" dirty="0"/>
          </a:p>
        </p:txBody>
      </p:sp>
      <p:sp>
        <p:nvSpPr>
          <p:cNvPr id="10" name="文本框 9">
            <a:extLst>
              <a:ext uri="{FF2B5EF4-FFF2-40B4-BE49-F238E27FC236}">
                <a16:creationId xmlns:a16="http://schemas.microsoft.com/office/drawing/2014/main" id="{74B71006-97CC-4BFF-A218-7F4CB450B5F4}"/>
              </a:ext>
            </a:extLst>
          </p:cNvPr>
          <p:cNvSpPr txBox="1"/>
          <p:nvPr/>
        </p:nvSpPr>
        <p:spPr>
          <a:xfrm>
            <a:off x="1081488" y="2588161"/>
            <a:ext cx="10021236" cy="2229841"/>
          </a:xfrm>
          <a:prstGeom prst="rect">
            <a:avLst/>
          </a:prstGeom>
          <a:noFill/>
        </p:spPr>
        <p:txBody>
          <a:bodyPr wrap="square">
            <a:spAutoFit/>
          </a:bodyPr>
          <a:lstStyle/>
          <a:p>
            <a:pPr>
              <a:lnSpc>
                <a:spcPct val="200000"/>
              </a:lnSpc>
            </a:pPr>
            <a:r>
              <a:rPr lang="en-US" altLang="zh-CN" dirty="0"/>
              <a:t>1</a:t>
            </a:r>
            <a:r>
              <a:rPr lang="zh-CN" altLang="en-US" dirty="0"/>
              <a:t>）固件过滤：从原始数据集中排除非固件文件。</a:t>
            </a:r>
            <a:endParaRPr lang="en-US" altLang="zh-CN" dirty="0"/>
          </a:p>
          <a:p>
            <a:pPr marL="742950" lvl="1" indent="-285750">
              <a:lnSpc>
                <a:spcPct val="200000"/>
              </a:lnSpc>
              <a:buFont typeface="Wingdings" panose="05000000000000000000" pitchFamily="2" charset="2"/>
              <a:buChar char="Ø"/>
            </a:pPr>
            <a:r>
              <a:rPr lang="zh-CN" altLang="en-US" dirty="0"/>
              <a:t>首先，通过后缀匹配过滤明显的非固件文件，例如</a:t>
            </a:r>
            <a:r>
              <a:rPr lang="en-US" altLang="zh-CN" dirty="0"/>
              <a:t>.txt</a:t>
            </a:r>
            <a:r>
              <a:rPr lang="zh-CN" altLang="en-US" dirty="0"/>
              <a:t>文件。</a:t>
            </a:r>
            <a:endParaRPr lang="en-US" altLang="zh-CN" dirty="0"/>
          </a:p>
          <a:p>
            <a:pPr marL="742950" lvl="1" indent="-285750">
              <a:lnSpc>
                <a:spcPct val="200000"/>
              </a:lnSpc>
              <a:buFont typeface="Wingdings" panose="05000000000000000000" pitchFamily="2" charset="2"/>
              <a:buChar char="Ø"/>
            </a:pPr>
            <a:r>
              <a:rPr lang="zh-CN" altLang="en-US" dirty="0"/>
              <a:t>其次，采用支持识别</a:t>
            </a:r>
            <a:r>
              <a:rPr lang="en-US" altLang="zh-CN" dirty="0"/>
              <a:t>136</a:t>
            </a:r>
            <a:r>
              <a:rPr lang="zh-CN" altLang="en-US" dirty="0"/>
              <a:t>种文件的</a:t>
            </a:r>
            <a:r>
              <a:rPr lang="en-US" altLang="zh-CN" dirty="0"/>
              <a:t>Binary Analysis Next Generation</a:t>
            </a:r>
            <a:r>
              <a:rPr lang="zh-CN" altLang="en-US" dirty="0"/>
              <a:t>来去除其他非固件文件，例如</a:t>
            </a:r>
            <a:r>
              <a:rPr lang="en-US" altLang="zh-CN" dirty="0"/>
              <a:t>Android </a:t>
            </a:r>
            <a:r>
              <a:rPr lang="en-US" altLang="zh-CN" dirty="0" err="1"/>
              <a:t>Dex</a:t>
            </a:r>
            <a:r>
              <a:rPr lang="zh-CN" altLang="en-US" dirty="0"/>
              <a:t>。我们将其应用于其余收集的文件，并根据返回的文件类型删除非固件文件。</a:t>
            </a:r>
          </a:p>
        </p:txBody>
      </p:sp>
    </p:spTree>
    <p:extLst>
      <p:ext uri="{BB962C8B-B14F-4D97-AF65-F5344CB8AC3E}">
        <p14:creationId xmlns:p14="http://schemas.microsoft.com/office/powerpoint/2010/main" val="2330611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固件预处理</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74B71006-97CC-4BFF-A218-7F4CB450B5F4}"/>
              </a:ext>
            </a:extLst>
          </p:cNvPr>
          <p:cNvSpPr txBox="1"/>
          <p:nvPr/>
        </p:nvSpPr>
        <p:spPr>
          <a:xfrm>
            <a:off x="1081487" y="1890577"/>
            <a:ext cx="10021236" cy="2229841"/>
          </a:xfrm>
          <a:prstGeom prst="rect">
            <a:avLst/>
          </a:prstGeom>
          <a:noFill/>
        </p:spPr>
        <p:txBody>
          <a:bodyPr wrap="square">
            <a:spAutoFit/>
          </a:bodyPr>
          <a:lstStyle/>
          <a:p>
            <a:pPr>
              <a:lnSpc>
                <a:spcPct val="200000"/>
              </a:lnSpc>
            </a:pPr>
            <a:r>
              <a:rPr lang="en-US" altLang="zh-CN" dirty="0"/>
              <a:t>2</a:t>
            </a:r>
            <a:r>
              <a:rPr lang="zh-CN" altLang="en-US" dirty="0"/>
              <a:t>）固件识别：确定固件的必要信息，例如操作系统、体系结构和文件系统。</a:t>
            </a:r>
            <a:endParaRPr lang="en-US" altLang="zh-CN" dirty="0"/>
          </a:p>
          <a:p>
            <a:pPr marL="742950" lvl="1" indent="-285750">
              <a:lnSpc>
                <a:spcPct val="200000"/>
              </a:lnSpc>
              <a:buFont typeface="Wingdings" panose="05000000000000000000" pitchFamily="2" charset="2"/>
              <a:buChar char="Ø"/>
            </a:pPr>
            <a:r>
              <a:rPr lang="zh-CN" altLang="en-US" dirty="0"/>
              <a:t>首先，从元数据文件中提取信息，这些文件通过固件进行爬取。元数据文件描述固件，包括其相应的设备型号、类别等。元数据文件通常与固件位于同一存档中。</a:t>
            </a:r>
            <a:endParaRPr lang="en-US" altLang="zh-CN" dirty="0"/>
          </a:p>
          <a:p>
            <a:pPr marL="742950" lvl="1" indent="-285750">
              <a:lnSpc>
                <a:spcPct val="200000"/>
              </a:lnSpc>
              <a:buFont typeface="Wingdings" panose="05000000000000000000" pitchFamily="2" charset="2"/>
              <a:buChar char="Ø"/>
            </a:pPr>
            <a:r>
              <a:rPr lang="zh-CN" altLang="en-US" dirty="0"/>
              <a:t>其次，我们采用</a:t>
            </a:r>
            <a:r>
              <a:rPr lang="en-US" altLang="zh-CN" dirty="0" err="1"/>
              <a:t>binwalk</a:t>
            </a:r>
            <a:r>
              <a:rPr lang="zh-CN" altLang="en-US" dirty="0"/>
              <a:t>扫描所有固件映像，以获取其操作系统、体系结构和文件系统。</a:t>
            </a:r>
          </a:p>
        </p:txBody>
      </p:sp>
    </p:spTree>
    <p:extLst>
      <p:ext uri="{BB962C8B-B14F-4D97-AF65-F5344CB8AC3E}">
        <p14:creationId xmlns:p14="http://schemas.microsoft.com/office/powerpoint/2010/main" val="30847503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固件预处理</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74B71006-97CC-4BFF-A218-7F4CB450B5F4}"/>
              </a:ext>
            </a:extLst>
          </p:cNvPr>
          <p:cNvSpPr txBox="1"/>
          <p:nvPr/>
        </p:nvSpPr>
        <p:spPr>
          <a:xfrm>
            <a:off x="1081487" y="1890577"/>
            <a:ext cx="10021236" cy="2229841"/>
          </a:xfrm>
          <a:prstGeom prst="rect">
            <a:avLst/>
          </a:prstGeom>
          <a:noFill/>
        </p:spPr>
        <p:txBody>
          <a:bodyPr wrap="square">
            <a:spAutoFit/>
          </a:bodyPr>
          <a:lstStyle/>
          <a:p>
            <a:pPr>
              <a:lnSpc>
                <a:spcPct val="200000"/>
              </a:lnSpc>
            </a:pPr>
            <a:r>
              <a:rPr lang="en-US" altLang="zh-CN" dirty="0"/>
              <a:t>3</a:t>
            </a:r>
            <a:r>
              <a:rPr lang="zh-CN" altLang="en-US" dirty="0"/>
              <a:t>）固件提取和反汇编：解压缩和反汇编固件进一步进行分析。</a:t>
            </a:r>
            <a:endParaRPr lang="en-US" altLang="zh-CN" dirty="0"/>
          </a:p>
          <a:p>
            <a:pPr marL="742950" lvl="1" indent="-285750">
              <a:lnSpc>
                <a:spcPct val="200000"/>
              </a:lnSpc>
              <a:buFont typeface="Wingdings" panose="05000000000000000000" pitchFamily="2" charset="2"/>
              <a:buChar char="Ø"/>
            </a:pPr>
            <a:r>
              <a:rPr lang="zh-CN" altLang="en-US" dirty="0"/>
              <a:t>固件提取，固件中包含的对象具有许多语法特征，此外，从固件中提取的链接库是创建</a:t>
            </a:r>
            <a:r>
              <a:rPr lang="en-US" altLang="zh-CN" dirty="0"/>
              <a:t>TPC</a:t>
            </a:r>
            <a:r>
              <a:rPr lang="zh-CN" altLang="en-US" dirty="0"/>
              <a:t>数据库的主要来源。现有工具或多或少都存在问题，主要挑战是彻底提取固件中的文件系统，而不递归提取压缩数据。</a:t>
            </a:r>
            <a:endParaRPr lang="en-US" altLang="zh-CN" dirty="0"/>
          </a:p>
        </p:txBody>
      </p:sp>
    </p:spTree>
    <p:extLst>
      <p:ext uri="{BB962C8B-B14F-4D97-AF65-F5344CB8AC3E}">
        <p14:creationId xmlns:p14="http://schemas.microsoft.com/office/powerpoint/2010/main" val="26355153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固件预处理</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74B71006-97CC-4BFF-A218-7F4CB450B5F4}"/>
              </a:ext>
            </a:extLst>
          </p:cNvPr>
          <p:cNvSpPr txBox="1"/>
          <p:nvPr/>
        </p:nvSpPr>
        <p:spPr>
          <a:xfrm>
            <a:off x="1081487" y="1890577"/>
            <a:ext cx="10021236" cy="3891835"/>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dirty="0"/>
              <a:t> 解决方法：为</a:t>
            </a:r>
            <a:r>
              <a:rPr lang="en-US" altLang="zh-CN" dirty="0" err="1"/>
              <a:t>binwalk</a:t>
            </a:r>
            <a:r>
              <a:rPr lang="zh-CN" altLang="en-US" dirty="0"/>
              <a:t>配备了一系列插件。</a:t>
            </a:r>
          </a:p>
          <a:p>
            <a:pPr marL="742950" lvl="1" indent="-285750">
              <a:lnSpc>
                <a:spcPct val="200000"/>
              </a:lnSpc>
              <a:buFont typeface="Arial" panose="020B0604020202020204" pitchFamily="34" charset="0"/>
              <a:buChar char="•"/>
            </a:pPr>
            <a:r>
              <a:rPr lang="zh-CN" altLang="en-US" dirty="0"/>
              <a:t>首先，分析了收集的固件中使用的文件系统，发现原来的</a:t>
            </a:r>
            <a:r>
              <a:rPr lang="en-US" altLang="zh-CN" dirty="0" err="1"/>
              <a:t>binwalk</a:t>
            </a:r>
            <a:r>
              <a:rPr lang="zh-CN" altLang="en-US" dirty="0"/>
              <a:t>在处理三个流行系统（</a:t>
            </a:r>
            <a:r>
              <a:rPr lang="en-US" altLang="zh-CN" dirty="0" err="1"/>
              <a:t>SquashFS</a:t>
            </a:r>
            <a:r>
              <a:rPr lang="zh-CN" altLang="en-US" dirty="0"/>
              <a:t>、</a:t>
            </a:r>
            <a:r>
              <a:rPr lang="en-US" altLang="zh-CN" dirty="0"/>
              <a:t>JFFS2</a:t>
            </a:r>
            <a:r>
              <a:rPr lang="zh-CN" altLang="en-US" dirty="0"/>
              <a:t>和</a:t>
            </a:r>
            <a:r>
              <a:rPr lang="en-US" altLang="zh-CN" dirty="0"/>
              <a:t>YAFFS</a:t>
            </a:r>
            <a:r>
              <a:rPr lang="zh-CN" altLang="en-US" dirty="0"/>
              <a:t>）时存在问题。</a:t>
            </a:r>
          </a:p>
          <a:p>
            <a:pPr marL="742950" lvl="1" indent="-285750">
              <a:lnSpc>
                <a:spcPct val="200000"/>
              </a:lnSpc>
              <a:buFont typeface="Arial" panose="020B0604020202020204" pitchFamily="34" charset="0"/>
              <a:buChar char="•"/>
            </a:pPr>
            <a:r>
              <a:rPr lang="zh-CN" altLang="en-US" dirty="0"/>
              <a:t>然后，我们使用</a:t>
            </a:r>
            <a:r>
              <a:rPr lang="en-US" altLang="zh-CN" dirty="0"/>
              <a:t>sasquatch</a:t>
            </a:r>
            <a:r>
              <a:rPr lang="zh-CN" altLang="en-US" dirty="0"/>
              <a:t>和</a:t>
            </a:r>
            <a:r>
              <a:rPr lang="en-US" altLang="zh-CN" dirty="0" err="1"/>
              <a:t>jefferson</a:t>
            </a:r>
            <a:r>
              <a:rPr lang="zh-CN" altLang="en-US" dirty="0"/>
              <a:t>替换</a:t>
            </a:r>
            <a:r>
              <a:rPr lang="en-US" altLang="zh-CN" dirty="0" err="1"/>
              <a:t>binwalk</a:t>
            </a:r>
            <a:r>
              <a:rPr lang="zh-CN" altLang="en-US" dirty="0"/>
              <a:t>中的</a:t>
            </a:r>
            <a:r>
              <a:rPr lang="en-US" altLang="zh-CN" dirty="0" err="1"/>
              <a:t>unsquashfs</a:t>
            </a:r>
            <a:r>
              <a:rPr lang="zh-CN" altLang="en-US" dirty="0"/>
              <a:t>和</a:t>
            </a:r>
            <a:r>
              <a:rPr lang="en-US" altLang="zh-CN" dirty="0" err="1"/>
              <a:t>jffsdump</a:t>
            </a:r>
            <a:r>
              <a:rPr lang="zh-CN" altLang="en-US" dirty="0"/>
              <a:t>。这两个插件支持许多供应商指定的</a:t>
            </a:r>
            <a:r>
              <a:rPr lang="en-US" altLang="zh-CN" dirty="0" err="1"/>
              <a:t>SquashFS</a:t>
            </a:r>
            <a:r>
              <a:rPr lang="zh-CN" altLang="en-US" dirty="0"/>
              <a:t>和</a:t>
            </a:r>
            <a:r>
              <a:rPr lang="en-US" altLang="zh-CN" dirty="0"/>
              <a:t>JFFS2</a:t>
            </a:r>
            <a:r>
              <a:rPr lang="zh-CN" altLang="en-US" dirty="0"/>
              <a:t>实现。</a:t>
            </a:r>
            <a:endParaRPr lang="en-US" altLang="zh-CN" dirty="0"/>
          </a:p>
          <a:p>
            <a:pPr marL="742950" lvl="1" indent="-285750">
              <a:lnSpc>
                <a:spcPct val="200000"/>
              </a:lnSpc>
              <a:buFont typeface="Arial" panose="020B0604020202020204" pitchFamily="34" charset="0"/>
              <a:buChar char="•"/>
            </a:pPr>
            <a:r>
              <a:rPr lang="zh-CN" altLang="en-US" dirty="0"/>
              <a:t>最后，我们为</a:t>
            </a:r>
            <a:r>
              <a:rPr lang="en-US" altLang="zh-CN" dirty="0" err="1"/>
              <a:t>binwalk</a:t>
            </a:r>
            <a:r>
              <a:rPr lang="zh-CN" altLang="en-US" dirty="0"/>
              <a:t>实现了一个基于</a:t>
            </a:r>
            <a:r>
              <a:rPr lang="en-US" altLang="zh-CN" dirty="0" err="1"/>
              <a:t>yafgshiv</a:t>
            </a:r>
            <a:r>
              <a:rPr lang="zh-CN" altLang="en-US" dirty="0"/>
              <a:t>的新插件，用于解压缩</a:t>
            </a:r>
            <a:r>
              <a:rPr lang="en-US" altLang="zh-CN" dirty="0"/>
              <a:t>YAFFS</a:t>
            </a:r>
            <a:r>
              <a:rPr lang="zh-CN" altLang="en-US" dirty="0"/>
              <a:t>，它支持强制使用</a:t>
            </a:r>
            <a:r>
              <a:rPr lang="en-US" altLang="zh-CN" dirty="0"/>
              <a:t>YAFFS</a:t>
            </a:r>
            <a:r>
              <a:rPr lang="zh-CN" altLang="en-US" dirty="0"/>
              <a:t>构建参数，</a:t>
            </a:r>
          </a:p>
        </p:txBody>
      </p:sp>
    </p:spTree>
    <p:extLst>
      <p:ext uri="{BB962C8B-B14F-4D97-AF65-F5344CB8AC3E}">
        <p14:creationId xmlns:p14="http://schemas.microsoft.com/office/powerpoint/2010/main" val="131050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固件预处理</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74B71006-97CC-4BFF-A218-7F4CB450B5F4}"/>
              </a:ext>
            </a:extLst>
          </p:cNvPr>
          <p:cNvSpPr txBox="1"/>
          <p:nvPr/>
        </p:nvSpPr>
        <p:spPr>
          <a:xfrm>
            <a:off x="785091" y="2053246"/>
            <a:ext cx="10308396" cy="2229841"/>
          </a:xfrm>
          <a:prstGeom prst="rect">
            <a:avLst/>
          </a:prstGeom>
          <a:noFill/>
        </p:spPr>
        <p:txBody>
          <a:bodyPr wrap="square">
            <a:spAutoFit/>
          </a:bodyPr>
          <a:lstStyle/>
          <a:p>
            <a:pPr marL="742950" lvl="1" indent="-285750">
              <a:lnSpc>
                <a:spcPct val="200000"/>
              </a:lnSpc>
              <a:buFont typeface="Wingdings" panose="05000000000000000000" pitchFamily="2" charset="2"/>
              <a:buChar char="Ø"/>
            </a:pPr>
            <a:r>
              <a:rPr lang="zh-CN" altLang="en-US" dirty="0"/>
              <a:t>固件反汇编：固件中的控制流图（</a:t>
            </a:r>
            <a:r>
              <a:rPr lang="en-US" altLang="zh-CN" dirty="0"/>
              <a:t>CFG</a:t>
            </a:r>
            <a:r>
              <a:rPr lang="zh-CN" altLang="en-US" dirty="0"/>
              <a:t>）包含识别固件中</a:t>
            </a:r>
            <a:r>
              <a:rPr lang="en-US" altLang="zh-CN" dirty="0"/>
              <a:t>TPCs</a:t>
            </a:r>
            <a:r>
              <a:rPr lang="zh-CN" altLang="en-US" dirty="0"/>
              <a:t>的基本信息。现有的反汇编程序无法处理单片固件。像</a:t>
            </a:r>
            <a:r>
              <a:rPr lang="en-US" altLang="zh-CN" dirty="0"/>
              <a:t>IDA</a:t>
            </a:r>
            <a:r>
              <a:rPr lang="zh-CN" altLang="en-US" dirty="0"/>
              <a:t>和</a:t>
            </a:r>
            <a:r>
              <a:rPr lang="en-US" altLang="zh-CN" dirty="0"/>
              <a:t>GHIDRA</a:t>
            </a:r>
            <a:r>
              <a:rPr lang="zh-CN" altLang="en-US" dirty="0"/>
              <a:t>都无法处理许多单片固件映像，因为它们采用了不常见的处理器，并丢弃了一些必要的信息。这里的主要挑战是根据已知的单片固件有限信息恢复丢失的信息。</a:t>
            </a:r>
            <a:endParaRPr lang="en-US" altLang="zh-CN" dirty="0"/>
          </a:p>
        </p:txBody>
      </p:sp>
    </p:spTree>
    <p:extLst>
      <p:ext uri="{BB962C8B-B14F-4D97-AF65-F5344CB8AC3E}">
        <p14:creationId xmlns:p14="http://schemas.microsoft.com/office/powerpoint/2010/main" val="846750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83014" y="3044279"/>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Author Team</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4785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固件预处理</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74B71006-97CC-4BFF-A218-7F4CB450B5F4}"/>
              </a:ext>
            </a:extLst>
          </p:cNvPr>
          <p:cNvSpPr txBox="1"/>
          <p:nvPr/>
        </p:nvSpPr>
        <p:spPr>
          <a:xfrm>
            <a:off x="1081487" y="1890577"/>
            <a:ext cx="10021236" cy="3337837"/>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dirty="0"/>
              <a:t> 解决方法：分析单片固件中使用的处理器来恢复丢失的信息，为</a:t>
            </a:r>
            <a:r>
              <a:rPr lang="en-US" altLang="zh-CN" dirty="0"/>
              <a:t>IDA</a:t>
            </a:r>
            <a:r>
              <a:rPr lang="zh-CN" altLang="en-US" dirty="0"/>
              <a:t>实现一系列定制插件来加载和反编译固件。</a:t>
            </a:r>
            <a:endParaRPr lang="en-US" altLang="zh-CN" dirty="0"/>
          </a:p>
          <a:p>
            <a:pPr marL="742950" lvl="1" indent="-285750">
              <a:lnSpc>
                <a:spcPct val="200000"/>
              </a:lnSpc>
              <a:buFont typeface="Arial" panose="020B0604020202020204" pitchFamily="34" charset="0"/>
              <a:buChar char="•"/>
            </a:pPr>
            <a:r>
              <a:rPr lang="zh-CN" altLang="en-US" dirty="0"/>
              <a:t>首先，分析所收集的单片固件中使用的处理器类型。</a:t>
            </a:r>
            <a:endParaRPr lang="en-US" altLang="zh-CN" dirty="0"/>
          </a:p>
          <a:p>
            <a:pPr marL="742950" lvl="1" indent="-285750">
              <a:lnSpc>
                <a:spcPct val="200000"/>
              </a:lnSpc>
              <a:buFont typeface="Arial" panose="020B0604020202020204" pitchFamily="34" charset="0"/>
              <a:buChar char="•"/>
            </a:pPr>
            <a:r>
              <a:rPr lang="zh-CN" altLang="en-US" dirty="0"/>
              <a:t>其次，为每个处理器收集相应的参考手册或数据表。提供三种有用信息：处理器的内核、内存映射和中断向量表。可以根据内核计算出准确的指令集来反编译固件，并从内存映射中检索用于加载固件的</a:t>
            </a:r>
            <a:r>
              <a:rPr lang="en-US" altLang="zh-CN" dirty="0"/>
              <a:t>RAM/ROM</a:t>
            </a:r>
            <a:r>
              <a:rPr lang="zh-CN" altLang="en-US" dirty="0"/>
              <a:t>起始地址。还可以从中断向量表中获得固件启动地址。</a:t>
            </a:r>
          </a:p>
        </p:txBody>
      </p:sp>
    </p:spTree>
    <p:extLst>
      <p:ext uri="{BB962C8B-B14F-4D97-AF65-F5344CB8AC3E}">
        <p14:creationId xmlns:p14="http://schemas.microsoft.com/office/powerpoint/2010/main" val="3895448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分析</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74B71006-97CC-4BFF-A218-7F4CB450B5F4}"/>
              </a:ext>
            </a:extLst>
          </p:cNvPr>
          <p:cNvSpPr txBox="1"/>
          <p:nvPr/>
        </p:nvSpPr>
        <p:spPr>
          <a:xfrm>
            <a:off x="748146" y="1803864"/>
            <a:ext cx="10308396" cy="1121846"/>
          </a:xfrm>
          <a:prstGeom prst="rect">
            <a:avLst/>
          </a:prstGeom>
          <a:noFill/>
        </p:spPr>
        <p:txBody>
          <a:bodyPr wrap="square">
            <a:spAutoFit/>
          </a:bodyPr>
          <a:lstStyle/>
          <a:p>
            <a:pPr lvl="1">
              <a:lnSpc>
                <a:spcPct val="200000"/>
              </a:lnSpc>
            </a:pPr>
            <a:r>
              <a:rPr lang="zh-CN" altLang="en-US" dirty="0"/>
              <a:t>通常使用版本检查来识别</a:t>
            </a:r>
            <a:r>
              <a:rPr lang="en-US" altLang="zh-CN" dirty="0"/>
              <a:t>TPCs</a:t>
            </a:r>
            <a:r>
              <a:rPr lang="zh-CN" altLang="en-US" dirty="0"/>
              <a:t>的相应漏洞。在</a:t>
            </a:r>
            <a:r>
              <a:rPr lang="en-US" altLang="zh-CN" dirty="0" err="1"/>
              <a:t>FirmSec</a:t>
            </a:r>
            <a:r>
              <a:rPr lang="zh-CN" altLang="en-US" dirty="0"/>
              <a:t>中，还采用此策略来分析固件。固件分析模块包括三个子模块：</a:t>
            </a:r>
            <a:r>
              <a:rPr lang="en-US" altLang="zh-CN" dirty="0"/>
              <a:t>1</a:t>
            </a:r>
            <a:r>
              <a:rPr lang="zh-CN" altLang="en-US" dirty="0"/>
              <a:t>）</a:t>
            </a:r>
            <a:r>
              <a:rPr lang="en-US" altLang="zh-CN" dirty="0"/>
              <a:t>TPC</a:t>
            </a:r>
            <a:r>
              <a:rPr lang="zh-CN" altLang="en-US" dirty="0"/>
              <a:t>数据库构建、</a:t>
            </a:r>
            <a:r>
              <a:rPr lang="en-US" altLang="zh-CN" dirty="0"/>
              <a:t>2</a:t>
            </a:r>
            <a:r>
              <a:rPr lang="zh-CN" altLang="en-US" dirty="0"/>
              <a:t>）</a:t>
            </a:r>
            <a:r>
              <a:rPr lang="en-US" altLang="zh-CN" dirty="0"/>
              <a:t>TPC</a:t>
            </a:r>
            <a:r>
              <a:rPr lang="zh-CN" altLang="en-US" dirty="0"/>
              <a:t>检测和</a:t>
            </a:r>
            <a:r>
              <a:rPr lang="en-US" altLang="zh-CN" dirty="0"/>
              <a:t>3</a:t>
            </a:r>
            <a:r>
              <a:rPr lang="zh-CN" altLang="en-US" dirty="0"/>
              <a:t>）漏洞识别。</a:t>
            </a:r>
            <a:endParaRPr lang="en-US" altLang="zh-CN" dirty="0"/>
          </a:p>
        </p:txBody>
      </p:sp>
    </p:spTree>
    <p:extLst>
      <p:ext uri="{BB962C8B-B14F-4D97-AF65-F5344CB8AC3E}">
        <p14:creationId xmlns:p14="http://schemas.microsoft.com/office/powerpoint/2010/main" val="11722802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分析</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74B71006-97CC-4BFF-A218-7F4CB450B5F4}"/>
              </a:ext>
            </a:extLst>
          </p:cNvPr>
          <p:cNvSpPr txBox="1"/>
          <p:nvPr/>
        </p:nvSpPr>
        <p:spPr>
          <a:xfrm>
            <a:off x="775855" y="1637747"/>
            <a:ext cx="10308396" cy="4445832"/>
          </a:xfrm>
          <a:prstGeom prst="rect">
            <a:avLst/>
          </a:prstGeom>
          <a:noFill/>
        </p:spPr>
        <p:txBody>
          <a:bodyPr wrap="square">
            <a:spAutoFit/>
          </a:bodyPr>
          <a:lstStyle/>
          <a:p>
            <a:pPr lvl="1">
              <a:lnSpc>
                <a:spcPct val="200000"/>
              </a:lnSpc>
            </a:pPr>
            <a:r>
              <a:rPr lang="en-US" altLang="zh-CN" dirty="0"/>
              <a:t>1</a:t>
            </a:r>
            <a:r>
              <a:rPr lang="zh-CN" altLang="en-US" dirty="0"/>
              <a:t>）</a:t>
            </a:r>
            <a:r>
              <a:rPr lang="en-US" altLang="zh-CN" dirty="0"/>
              <a:t>TPC</a:t>
            </a:r>
            <a:r>
              <a:rPr lang="zh-CN" altLang="en-US" dirty="0"/>
              <a:t>数据库构建：分析策略需要一个</a:t>
            </a:r>
            <a:r>
              <a:rPr lang="en-US" altLang="zh-CN" dirty="0"/>
              <a:t>TPC</a:t>
            </a:r>
            <a:r>
              <a:rPr lang="zh-CN" altLang="en-US" dirty="0"/>
              <a:t>数据库，其中包含固件中可能使用的</a:t>
            </a:r>
            <a:r>
              <a:rPr lang="en-US" altLang="zh-CN" dirty="0"/>
              <a:t>TPCs</a:t>
            </a:r>
            <a:r>
              <a:rPr lang="zh-CN" altLang="en-US" dirty="0"/>
              <a:t>以及每个</a:t>
            </a:r>
            <a:r>
              <a:rPr lang="en-US" altLang="zh-CN" dirty="0"/>
              <a:t>TPC</a:t>
            </a:r>
            <a:r>
              <a:rPr lang="zh-CN" altLang="en-US" dirty="0"/>
              <a:t>版本的详细漏洞信息。</a:t>
            </a:r>
            <a:endParaRPr lang="en-US" altLang="zh-CN" dirty="0"/>
          </a:p>
          <a:p>
            <a:pPr marL="742950" lvl="1" indent="-285750">
              <a:lnSpc>
                <a:spcPct val="200000"/>
              </a:lnSpc>
              <a:buFont typeface="Wingdings" panose="05000000000000000000" pitchFamily="2" charset="2"/>
              <a:buChar char="Ø"/>
            </a:pPr>
            <a:r>
              <a:rPr lang="zh-CN" altLang="en-US" dirty="0"/>
              <a:t>首先从四个来源收集物联网固件中可能使用的</a:t>
            </a:r>
            <a:r>
              <a:rPr lang="en-US" altLang="zh-CN" dirty="0"/>
              <a:t>TPCs</a:t>
            </a:r>
            <a:r>
              <a:rPr lang="zh-CN" altLang="en-US" dirty="0"/>
              <a:t>，</a:t>
            </a:r>
            <a:r>
              <a:rPr lang="en-US" altLang="zh-CN" dirty="0"/>
              <a:t>1</a:t>
            </a:r>
            <a:r>
              <a:rPr lang="zh-CN" altLang="en-US" dirty="0"/>
              <a:t>）从固件中提取的链接库；</a:t>
            </a:r>
            <a:r>
              <a:rPr lang="en-US" altLang="zh-CN" dirty="0"/>
              <a:t>2</a:t>
            </a:r>
            <a:r>
              <a:rPr lang="zh-CN" altLang="en-US" dirty="0"/>
              <a:t>） 开源物联网项目；</a:t>
            </a:r>
            <a:r>
              <a:rPr lang="en-US" altLang="zh-CN" dirty="0"/>
              <a:t>3</a:t>
            </a:r>
            <a:r>
              <a:rPr lang="zh-CN" altLang="en-US" dirty="0"/>
              <a:t>） 来自多个物联网平台的</a:t>
            </a:r>
            <a:r>
              <a:rPr lang="en-US" altLang="zh-CN" dirty="0"/>
              <a:t>SDKs</a:t>
            </a:r>
            <a:r>
              <a:rPr lang="zh-CN" altLang="en-US" dirty="0"/>
              <a:t>；</a:t>
            </a:r>
            <a:r>
              <a:rPr lang="en-US" altLang="zh-CN" dirty="0"/>
              <a:t>4</a:t>
            </a:r>
            <a:r>
              <a:rPr lang="zh-CN" altLang="en-US" dirty="0"/>
              <a:t>）</a:t>
            </a:r>
            <a:r>
              <a:rPr lang="en-US" altLang="zh-CN" dirty="0" err="1"/>
              <a:t>TSmart</a:t>
            </a:r>
            <a:r>
              <a:rPr lang="zh-CN" altLang="en-US" dirty="0"/>
              <a:t>的</a:t>
            </a:r>
            <a:r>
              <a:rPr lang="en-US" altLang="zh-CN" dirty="0"/>
              <a:t>TPCs</a:t>
            </a:r>
            <a:r>
              <a:rPr lang="zh-CN" altLang="en-US" dirty="0"/>
              <a:t>的</a:t>
            </a:r>
            <a:r>
              <a:rPr lang="en-US" altLang="zh-CN" dirty="0"/>
              <a:t>short-list</a:t>
            </a:r>
            <a:r>
              <a:rPr lang="zh-CN" altLang="en-US" dirty="0"/>
              <a:t>。</a:t>
            </a:r>
            <a:endParaRPr lang="en-US" altLang="zh-CN" dirty="0"/>
          </a:p>
          <a:p>
            <a:pPr marL="742950" lvl="1" indent="-285750">
              <a:lnSpc>
                <a:spcPct val="200000"/>
              </a:lnSpc>
              <a:buFont typeface="Wingdings" panose="05000000000000000000" pitchFamily="2" charset="2"/>
              <a:buChar char="Ø"/>
            </a:pPr>
            <a:r>
              <a:rPr lang="zh-CN" altLang="en-US" dirty="0"/>
              <a:t>其次，利用专业的</a:t>
            </a:r>
            <a:r>
              <a:rPr lang="en-US" altLang="zh-CN" dirty="0"/>
              <a:t>CVE</a:t>
            </a:r>
            <a:r>
              <a:rPr lang="zh-CN" altLang="en-US" dirty="0"/>
              <a:t>搜索工具</a:t>
            </a:r>
            <a:r>
              <a:rPr lang="en-US" altLang="zh-CN" dirty="0"/>
              <a:t>CVE search</a:t>
            </a:r>
            <a:r>
              <a:rPr lang="zh-CN" altLang="en-US" dirty="0"/>
              <a:t>从</a:t>
            </a:r>
            <a:r>
              <a:rPr lang="en-US" altLang="zh-CN" dirty="0"/>
              <a:t>CVE</a:t>
            </a:r>
            <a:r>
              <a:rPr lang="zh-CN" altLang="en-US" dirty="0"/>
              <a:t>数据库中查询</a:t>
            </a:r>
            <a:r>
              <a:rPr lang="en-US" altLang="zh-CN" dirty="0"/>
              <a:t>TPCs</a:t>
            </a:r>
            <a:r>
              <a:rPr lang="zh-CN" altLang="en-US" dirty="0"/>
              <a:t>，并实现一个脚本来查询</a:t>
            </a:r>
            <a:r>
              <a:rPr lang="en-US" altLang="zh-CN" dirty="0"/>
              <a:t>NVD</a:t>
            </a:r>
            <a:r>
              <a:rPr lang="zh-CN" altLang="en-US" dirty="0"/>
              <a:t>和</a:t>
            </a:r>
            <a:r>
              <a:rPr lang="en-US" altLang="zh-CN" dirty="0"/>
              <a:t>CVE Detail</a:t>
            </a:r>
            <a:r>
              <a:rPr lang="zh-CN" altLang="en-US" dirty="0"/>
              <a:t>以收集</a:t>
            </a:r>
            <a:r>
              <a:rPr lang="en-US" altLang="zh-CN" dirty="0"/>
              <a:t>TPC CVEs</a:t>
            </a:r>
            <a:r>
              <a:rPr lang="zh-CN" altLang="en-US" dirty="0"/>
              <a:t>。</a:t>
            </a:r>
            <a:endParaRPr lang="en-US" altLang="zh-CN" dirty="0"/>
          </a:p>
          <a:p>
            <a:pPr lvl="1">
              <a:lnSpc>
                <a:spcPct val="200000"/>
              </a:lnSpc>
            </a:pPr>
            <a:r>
              <a:rPr lang="zh-CN" altLang="en-US" dirty="0"/>
              <a:t>通过这两种方法，可以得到对应于不同版本</a:t>
            </a:r>
            <a:r>
              <a:rPr lang="en-US" altLang="zh-CN" dirty="0"/>
              <a:t>TPCs</a:t>
            </a:r>
            <a:r>
              <a:rPr lang="zh-CN" altLang="en-US" dirty="0"/>
              <a:t>的</a:t>
            </a:r>
            <a:r>
              <a:rPr lang="en-US" altLang="zh-CN" dirty="0"/>
              <a:t>CVEs</a:t>
            </a:r>
            <a:r>
              <a:rPr lang="zh-CN" altLang="en-US" dirty="0"/>
              <a:t>。构建的物联网固件</a:t>
            </a:r>
            <a:r>
              <a:rPr lang="en-US" altLang="zh-CN" dirty="0"/>
              <a:t>TPC</a:t>
            </a:r>
            <a:r>
              <a:rPr lang="zh-CN" altLang="en-US" dirty="0"/>
              <a:t>数据库包含以下字段：</a:t>
            </a:r>
            <a:r>
              <a:rPr lang="en-US" altLang="zh-CN" dirty="0"/>
              <a:t>TPCs</a:t>
            </a:r>
            <a:r>
              <a:rPr lang="zh-CN" altLang="en-US" dirty="0"/>
              <a:t>、</a:t>
            </a:r>
            <a:r>
              <a:rPr lang="en-US" altLang="zh-CN" dirty="0"/>
              <a:t>licenses</a:t>
            </a:r>
            <a:r>
              <a:rPr lang="zh-CN" altLang="en-US" dirty="0"/>
              <a:t>、</a:t>
            </a:r>
            <a:r>
              <a:rPr lang="en-US" altLang="zh-CN" dirty="0"/>
              <a:t>versions</a:t>
            </a:r>
            <a:r>
              <a:rPr lang="zh-CN" altLang="en-US" dirty="0"/>
              <a:t>、</a:t>
            </a:r>
            <a:r>
              <a:rPr lang="en-US" altLang="zh-CN" dirty="0"/>
              <a:t>CVEs</a:t>
            </a:r>
            <a:r>
              <a:rPr lang="zh-CN" altLang="en-US" dirty="0"/>
              <a:t>、</a:t>
            </a:r>
            <a:r>
              <a:rPr lang="en-US" altLang="zh-CN" dirty="0"/>
              <a:t>CVSS score</a:t>
            </a:r>
            <a:r>
              <a:rPr lang="zh-CN" altLang="en-US" dirty="0"/>
              <a:t>和</a:t>
            </a:r>
            <a:r>
              <a:rPr lang="en-US" altLang="zh-CN" dirty="0"/>
              <a:t>CVE</a:t>
            </a:r>
            <a:r>
              <a:rPr lang="zh-CN" altLang="en-US" dirty="0"/>
              <a:t>描述。我们最终收集了</a:t>
            </a:r>
            <a:r>
              <a:rPr lang="en-US" altLang="zh-CN" dirty="0"/>
              <a:t>1191</a:t>
            </a:r>
            <a:r>
              <a:rPr lang="zh-CN" altLang="en-US" dirty="0"/>
              <a:t>个</a:t>
            </a:r>
            <a:r>
              <a:rPr lang="en-US" altLang="zh-CN" dirty="0"/>
              <a:t>TPCs</a:t>
            </a:r>
            <a:r>
              <a:rPr lang="zh-CN" altLang="en-US" dirty="0"/>
              <a:t>。</a:t>
            </a:r>
            <a:endParaRPr lang="en-US" altLang="zh-CN" dirty="0"/>
          </a:p>
        </p:txBody>
      </p:sp>
    </p:spTree>
    <p:extLst>
      <p:ext uri="{BB962C8B-B14F-4D97-AF65-F5344CB8AC3E}">
        <p14:creationId xmlns:p14="http://schemas.microsoft.com/office/powerpoint/2010/main" val="16594000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分析</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74B71006-97CC-4BFF-A218-7F4CB450B5F4}"/>
              </a:ext>
            </a:extLst>
          </p:cNvPr>
          <p:cNvSpPr txBox="1"/>
          <p:nvPr/>
        </p:nvSpPr>
        <p:spPr>
          <a:xfrm>
            <a:off x="748937" y="1637747"/>
            <a:ext cx="10335314" cy="3891835"/>
          </a:xfrm>
          <a:prstGeom prst="rect">
            <a:avLst/>
          </a:prstGeom>
          <a:noFill/>
        </p:spPr>
        <p:txBody>
          <a:bodyPr wrap="square">
            <a:spAutoFit/>
          </a:bodyPr>
          <a:lstStyle/>
          <a:p>
            <a:pPr lvl="1">
              <a:lnSpc>
                <a:spcPct val="200000"/>
              </a:lnSpc>
            </a:pPr>
            <a:r>
              <a:rPr lang="en-US" altLang="zh-CN" dirty="0"/>
              <a:t>2</a:t>
            </a:r>
            <a:r>
              <a:rPr lang="zh-CN" altLang="en-US" dirty="0"/>
              <a:t>）</a:t>
            </a:r>
            <a:r>
              <a:rPr lang="en-US" altLang="zh-CN" dirty="0"/>
              <a:t>TPC</a:t>
            </a:r>
            <a:r>
              <a:rPr lang="zh-CN" altLang="en-US" dirty="0"/>
              <a:t>检测：将使用检测到的</a:t>
            </a:r>
            <a:r>
              <a:rPr lang="en-US" altLang="zh-CN" dirty="0"/>
              <a:t>TPC</a:t>
            </a:r>
            <a:r>
              <a:rPr lang="zh-CN" altLang="en-US" dirty="0"/>
              <a:t>的准确版本来确认其漏洞。然而，很难在版本级别区分相同的</a:t>
            </a:r>
            <a:r>
              <a:rPr lang="en-US" altLang="zh-CN" dirty="0"/>
              <a:t>TPCs</a:t>
            </a:r>
            <a:r>
              <a:rPr lang="zh-CN" altLang="en-US" dirty="0"/>
              <a:t>，因为只能从固件获取有限的信息，不同版本的代码差异可能很小。</a:t>
            </a:r>
            <a:endParaRPr lang="en-US" altLang="zh-CN" dirty="0"/>
          </a:p>
          <a:p>
            <a:pPr marL="742950" lvl="1" indent="-285750">
              <a:lnSpc>
                <a:spcPct val="200000"/>
              </a:lnSpc>
              <a:buFont typeface="Wingdings" panose="05000000000000000000" pitchFamily="2" charset="2"/>
              <a:buChar char="u"/>
            </a:pPr>
            <a:r>
              <a:rPr lang="zh-CN" altLang="en-US" dirty="0"/>
              <a:t>解决方法：实现了一种新的基于两种特征的</a:t>
            </a:r>
            <a:r>
              <a:rPr lang="en-US" altLang="zh-CN" dirty="0"/>
              <a:t>TPC</a:t>
            </a:r>
            <a:r>
              <a:rPr lang="zh-CN" altLang="en-US" dirty="0"/>
              <a:t>检测方法：语法特征和</a:t>
            </a:r>
            <a:r>
              <a:rPr lang="en-US" altLang="zh-CN" dirty="0"/>
              <a:t>CFG</a:t>
            </a:r>
            <a:r>
              <a:rPr lang="zh-CN" altLang="en-US" dirty="0"/>
              <a:t>特征，这两种特征在源文件和二进制文件之间几乎没有变化。</a:t>
            </a:r>
            <a:endParaRPr lang="en-US" altLang="zh-CN" dirty="0"/>
          </a:p>
          <a:p>
            <a:pPr marL="1200150" lvl="2" indent="-285750">
              <a:lnSpc>
                <a:spcPct val="200000"/>
              </a:lnSpc>
              <a:buFont typeface="Wingdings" panose="05000000000000000000" pitchFamily="2" charset="2"/>
              <a:buChar char="l"/>
            </a:pPr>
            <a:r>
              <a:rPr lang="zh-CN" altLang="en-US" dirty="0"/>
              <a:t>首先从</a:t>
            </a:r>
            <a:r>
              <a:rPr lang="en-US" altLang="zh-CN" dirty="0"/>
              <a:t>TPC</a:t>
            </a:r>
            <a:r>
              <a:rPr lang="zh-CN" altLang="en-US" dirty="0"/>
              <a:t>和固件中提取上述两个特性。</a:t>
            </a:r>
            <a:endParaRPr lang="en-US" altLang="zh-CN" dirty="0"/>
          </a:p>
          <a:p>
            <a:pPr marL="1200150" lvl="2" indent="-285750">
              <a:lnSpc>
                <a:spcPct val="200000"/>
              </a:lnSpc>
              <a:buFont typeface="Wingdings" panose="05000000000000000000" pitchFamily="2" charset="2"/>
              <a:buChar char="l"/>
            </a:pPr>
            <a:r>
              <a:rPr lang="zh-CN" altLang="en-US" dirty="0"/>
              <a:t>接下来，我们利用</a:t>
            </a:r>
            <a:r>
              <a:rPr lang="en-US" altLang="zh-CN" dirty="0"/>
              <a:t>edit-distance</a:t>
            </a:r>
            <a:r>
              <a:rPr lang="zh-CN" altLang="en-US" dirty="0"/>
              <a:t>和</a:t>
            </a:r>
            <a:r>
              <a:rPr lang="en-US" altLang="zh-CN" dirty="0"/>
              <a:t>ratio-based</a:t>
            </a:r>
            <a:r>
              <a:rPr lang="zh-CN" altLang="en-US" dirty="0"/>
              <a:t>的匹配来计算语法特征的相似性，并使用定制的</a:t>
            </a:r>
            <a:r>
              <a:rPr lang="en-US" altLang="zh-CN" dirty="0"/>
              <a:t>Gemini</a:t>
            </a:r>
            <a:r>
              <a:rPr lang="zh-CN" altLang="en-US" dirty="0"/>
              <a:t>来比较</a:t>
            </a:r>
            <a:r>
              <a:rPr lang="en-US" altLang="zh-CN" dirty="0"/>
              <a:t>CFG</a:t>
            </a:r>
            <a:r>
              <a:rPr lang="zh-CN" altLang="en-US" dirty="0"/>
              <a:t>特征。</a:t>
            </a:r>
            <a:endParaRPr lang="en-US" altLang="zh-CN" dirty="0"/>
          </a:p>
        </p:txBody>
      </p:sp>
    </p:spTree>
    <p:extLst>
      <p:ext uri="{BB962C8B-B14F-4D97-AF65-F5344CB8AC3E}">
        <p14:creationId xmlns:p14="http://schemas.microsoft.com/office/powerpoint/2010/main" val="20630628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分析</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D6A97119-2FDA-48D3-BBBA-CB38F76E0944}"/>
              </a:ext>
            </a:extLst>
          </p:cNvPr>
          <p:cNvSpPr txBox="1"/>
          <p:nvPr/>
        </p:nvSpPr>
        <p:spPr>
          <a:xfrm>
            <a:off x="1217964" y="1725770"/>
            <a:ext cx="8307977" cy="2541465"/>
          </a:xfrm>
          <a:prstGeom prst="rect">
            <a:avLst/>
          </a:prstGeom>
          <a:noFill/>
        </p:spPr>
        <p:txBody>
          <a:bodyPr wrap="square">
            <a:spAutoFit/>
          </a:bodyPr>
          <a:lstStyle/>
          <a:p>
            <a:pPr>
              <a:lnSpc>
                <a:spcPct val="150000"/>
              </a:lnSpc>
            </a:pPr>
            <a:r>
              <a:rPr lang="zh-CN" altLang="en-US" dirty="0"/>
              <a:t>根据比较结果，最终确认了</a:t>
            </a:r>
            <a:r>
              <a:rPr lang="en-US" altLang="zh-CN" dirty="0"/>
              <a:t>TPCs</a:t>
            </a:r>
            <a:r>
              <a:rPr lang="zh-CN" altLang="en-US" dirty="0"/>
              <a:t>在版本级别的使用。工作方式如下：</a:t>
            </a:r>
            <a:endParaRPr lang="en-US" altLang="zh-CN" dirty="0"/>
          </a:p>
          <a:p>
            <a:pPr>
              <a:lnSpc>
                <a:spcPct val="150000"/>
              </a:lnSpc>
            </a:pPr>
            <a:r>
              <a:rPr lang="zh-CN" altLang="en-US" dirty="0"/>
              <a:t>（</a:t>
            </a:r>
            <a:r>
              <a:rPr lang="en-US" altLang="zh-CN" dirty="0"/>
              <a:t>1</a:t>
            </a:r>
            <a:r>
              <a:rPr lang="zh-CN" altLang="en-US" dirty="0"/>
              <a:t>）</a:t>
            </a:r>
            <a:r>
              <a:rPr lang="en-US" altLang="zh-CN" dirty="0"/>
              <a:t>TPC</a:t>
            </a:r>
            <a:r>
              <a:rPr lang="zh-CN" altLang="en-US" dirty="0"/>
              <a:t>特征提取，</a:t>
            </a:r>
            <a:endParaRPr lang="en-US" altLang="zh-CN" dirty="0"/>
          </a:p>
          <a:p>
            <a:pPr marL="285750" indent="-285750">
              <a:lnSpc>
                <a:spcPct val="150000"/>
              </a:lnSpc>
              <a:buFont typeface="Wingdings" panose="05000000000000000000" pitchFamily="2" charset="2"/>
              <a:buChar char="Ø"/>
            </a:pPr>
            <a:r>
              <a:rPr lang="zh-CN" altLang="en-US" dirty="0"/>
              <a:t>首先实现一个解析器，从</a:t>
            </a:r>
            <a:r>
              <a:rPr lang="en-US" altLang="zh-CN" dirty="0"/>
              <a:t>TPCs</a:t>
            </a:r>
            <a:r>
              <a:rPr lang="zh-CN" altLang="en-US" dirty="0"/>
              <a:t>的</a:t>
            </a:r>
            <a:r>
              <a:rPr lang="en-US" altLang="zh-CN" dirty="0"/>
              <a:t>C/C++</a:t>
            </a:r>
            <a:r>
              <a:rPr lang="zh-CN" altLang="en-US" dirty="0"/>
              <a:t>源代码中提取语法特征。</a:t>
            </a:r>
            <a:endParaRPr lang="en-US" altLang="zh-CN" dirty="0"/>
          </a:p>
          <a:p>
            <a:pPr marL="285750" indent="-285750">
              <a:lnSpc>
                <a:spcPct val="150000"/>
              </a:lnSpc>
              <a:buFont typeface="Wingdings" panose="05000000000000000000" pitchFamily="2" charset="2"/>
              <a:buChar char="Ø"/>
            </a:pPr>
            <a:r>
              <a:rPr lang="zh-CN" altLang="en-US" dirty="0"/>
              <a:t>然后，确定对每种类型的</a:t>
            </a:r>
            <a:r>
              <a:rPr lang="en-US" altLang="zh-CN" dirty="0"/>
              <a:t>TPC</a:t>
            </a:r>
            <a:r>
              <a:rPr lang="zh-CN" altLang="en-US" dirty="0"/>
              <a:t>，总结其所有版本的</a:t>
            </a:r>
            <a:r>
              <a:rPr lang="en-US" altLang="zh-CN" dirty="0"/>
              <a:t>TPC</a:t>
            </a:r>
            <a:r>
              <a:rPr lang="zh-CN" altLang="en-US" dirty="0"/>
              <a:t>中的特定语法特征。</a:t>
            </a:r>
            <a:endParaRPr lang="en-US" altLang="zh-CN" dirty="0"/>
          </a:p>
          <a:p>
            <a:pPr marL="285750" indent="-285750">
              <a:lnSpc>
                <a:spcPct val="150000"/>
              </a:lnSpc>
              <a:buFont typeface="Wingdings" panose="05000000000000000000" pitchFamily="2" charset="2"/>
              <a:buChar char="Ø"/>
            </a:pPr>
            <a:r>
              <a:rPr lang="zh-CN" altLang="en-US" dirty="0"/>
              <a:t>其次，从每个版本</a:t>
            </a:r>
            <a:r>
              <a:rPr lang="en-US" altLang="zh-CN" dirty="0"/>
              <a:t>TPCs</a:t>
            </a:r>
            <a:r>
              <a:rPr lang="zh-CN" altLang="en-US" dirty="0"/>
              <a:t>中提取属性控制流图（</a:t>
            </a:r>
            <a:r>
              <a:rPr lang="en-US" altLang="zh-CN" dirty="0"/>
              <a:t>ACFGs</a:t>
            </a:r>
            <a:r>
              <a:rPr lang="zh-CN" altLang="en-US" dirty="0"/>
              <a:t>），其每个</a:t>
            </a:r>
            <a:r>
              <a:rPr lang="en-US" altLang="zh-CN" dirty="0"/>
              <a:t>vertex</a:t>
            </a:r>
            <a:r>
              <a:rPr lang="zh-CN" altLang="en-US" dirty="0"/>
              <a:t>都是用一组属性标记的基本块，还有三个函数级属性。</a:t>
            </a:r>
          </a:p>
        </p:txBody>
      </p:sp>
      <p:pic>
        <p:nvPicPr>
          <p:cNvPr id="5" name="图片 4">
            <a:extLst>
              <a:ext uri="{FF2B5EF4-FFF2-40B4-BE49-F238E27FC236}">
                <a16:creationId xmlns:a16="http://schemas.microsoft.com/office/drawing/2014/main" id="{8E38CD5B-8FBA-4E9E-982A-8EDBFF30CDA4}"/>
              </a:ext>
            </a:extLst>
          </p:cNvPr>
          <p:cNvPicPr>
            <a:picLocks noChangeAspect="1"/>
          </p:cNvPicPr>
          <p:nvPr/>
        </p:nvPicPr>
        <p:blipFill>
          <a:blip r:embed="rId4"/>
          <a:stretch>
            <a:fillRect/>
          </a:stretch>
        </p:blipFill>
        <p:spPr>
          <a:xfrm>
            <a:off x="5094959" y="1111046"/>
            <a:ext cx="6176287" cy="4229507"/>
          </a:xfrm>
          <a:prstGeom prst="rect">
            <a:avLst/>
          </a:prstGeom>
        </p:spPr>
      </p:pic>
    </p:spTree>
    <p:extLst>
      <p:ext uri="{BB962C8B-B14F-4D97-AF65-F5344CB8AC3E}">
        <p14:creationId xmlns:p14="http://schemas.microsoft.com/office/powerpoint/2010/main" val="3722922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分析</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D6A97119-2FDA-48D3-BBBA-CB38F76E0944}"/>
              </a:ext>
            </a:extLst>
          </p:cNvPr>
          <p:cNvSpPr txBox="1"/>
          <p:nvPr/>
        </p:nvSpPr>
        <p:spPr>
          <a:xfrm>
            <a:off x="1217964" y="1725770"/>
            <a:ext cx="8307977" cy="2783839"/>
          </a:xfrm>
          <a:prstGeom prst="rect">
            <a:avLst/>
          </a:prstGeom>
          <a:noFill/>
        </p:spPr>
        <p:txBody>
          <a:bodyPr wrap="square">
            <a:spAutoFit/>
          </a:bodyPr>
          <a:lstStyle/>
          <a:p>
            <a:pPr>
              <a:lnSpc>
                <a:spcPct val="200000"/>
              </a:lnSpc>
            </a:pPr>
            <a:r>
              <a:rPr lang="zh-CN" altLang="en-US" dirty="0"/>
              <a:t>（</a:t>
            </a:r>
            <a:r>
              <a:rPr lang="en-US" altLang="zh-CN" dirty="0"/>
              <a:t>2</a:t>
            </a:r>
            <a:r>
              <a:rPr lang="zh-CN" altLang="en-US" dirty="0"/>
              <a:t>）固件特征提取</a:t>
            </a:r>
            <a:endParaRPr lang="en-US" altLang="zh-CN" dirty="0"/>
          </a:p>
          <a:p>
            <a:pPr marL="285750" indent="-285750">
              <a:lnSpc>
                <a:spcPct val="200000"/>
              </a:lnSpc>
              <a:buFont typeface="Wingdings" panose="05000000000000000000" pitchFamily="2" charset="2"/>
              <a:buChar char="Ø"/>
            </a:pPr>
            <a:r>
              <a:rPr lang="zh-CN" altLang="en-US" dirty="0"/>
              <a:t>首先，从固件中提取与前一步相同的语法特征类型，为</a:t>
            </a:r>
            <a:r>
              <a:rPr lang="en-US" altLang="zh-CN" dirty="0"/>
              <a:t>IDA</a:t>
            </a:r>
            <a:r>
              <a:rPr lang="zh-CN" altLang="en-US" dirty="0"/>
              <a:t>配备大量的</a:t>
            </a:r>
            <a:r>
              <a:rPr lang="en-US" altLang="zh-CN" dirty="0"/>
              <a:t>TPCs</a:t>
            </a:r>
            <a:r>
              <a:rPr lang="zh-CN" altLang="en-US" dirty="0"/>
              <a:t>签名函数以识别反汇编函数中的函数名。</a:t>
            </a:r>
            <a:endParaRPr lang="en-US" altLang="zh-CN" dirty="0"/>
          </a:p>
          <a:p>
            <a:pPr marL="285750" indent="-285750">
              <a:lnSpc>
                <a:spcPct val="200000"/>
              </a:lnSpc>
              <a:buFont typeface="Wingdings" panose="05000000000000000000" pitchFamily="2" charset="2"/>
              <a:buChar char="Ø"/>
            </a:pPr>
            <a:r>
              <a:rPr lang="zh-CN" altLang="en-US" dirty="0"/>
              <a:t>其次，通过集成固件反汇编模块来定制提取工具，从反汇编的固件中提取</a:t>
            </a:r>
            <a:r>
              <a:rPr lang="en-US" altLang="zh-CN" dirty="0"/>
              <a:t>ACFG</a:t>
            </a:r>
            <a:r>
              <a:rPr lang="zh-CN" altLang="en-US" dirty="0"/>
              <a:t>，其属性与从</a:t>
            </a:r>
            <a:r>
              <a:rPr lang="en-US" altLang="zh-CN" dirty="0"/>
              <a:t>TPCs</a:t>
            </a:r>
            <a:r>
              <a:rPr lang="zh-CN" altLang="en-US" dirty="0"/>
              <a:t>中提取的属性相同。</a:t>
            </a:r>
            <a:endParaRPr lang="en-US" altLang="zh-CN" dirty="0"/>
          </a:p>
        </p:txBody>
      </p:sp>
    </p:spTree>
    <p:extLst>
      <p:ext uri="{BB962C8B-B14F-4D97-AF65-F5344CB8AC3E}">
        <p14:creationId xmlns:p14="http://schemas.microsoft.com/office/powerpoint/2010/main" val="25309627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分析</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D6A97119-2FDA-48D3-BBBA-CB38F76E0944}"/>
              </a:ext>
            </a:extLst>
          </p:cNvPr>
          <p:cNvSpPr txBox="1"/>
          <p:nvPr/>
        </p:nvSpPr>
        <p:spPr>
          <a:xfrm>
            <a:off x="1081487" y="1725770"/>
            <a:ext cx="10587503" cy="3892732"/>
          </a:xfrm>
          <a:prstGeom prst="rect">
            <a:avLst/>
          </a:prstGeom>
          <a:noFill/>
        </p:spPr>
        <p:txBody>
          <a:bodyPr wrap="square">
            <a:spAutoFit/>
          </a:bodyPr>
          <a:lstStyle/>
          <a:p>
            <a:pPr>
              <a:lnSpc>
                <a:spcPct val="150000"/>
              </a:lnSpc>
            </a:pPr>
            <a:r>
              <a:rPr lang="zh-CN" altLang="en-US" dirty="0"/>
              <a:t>（</a:t>
            </a:r>
            <a:r>
              <a:rPr lang="en-US" altLang="zh-CN" dirty="0"/>
              <a:t>3</a:t>
            </a:r>
            <a:r>
              <a:rPr lang="zh-CN" altLang="en-US" dirty="0"/>
              <a:t>）语法特征匹配，进行语法特征匹配以识别</a:t>
            </a:r>
            <a:r>
              <a:rPr lang="en-US" altLang="zh-CN" dirty="0"/>
              <a:t>TPCs</a:t>
            </a:r>
            <a:r>
              <a:rPr lang="zh-CN" altLang="en-US" dirty="0"/>
              <a:t>。为了提高精度和召回率，设计一种新的具有高精度和召回率的匹配方法。</a:t>
            </a:r>
            <a:endParaRPr lang="en-US" altLang="zh-CN" dirty="0"/>
          </a:p>
          <a:p>
            <a:pPr marL="285750" indent="-285750">
              <a:lnSpc>
                <a:spcPct val="150000"/>
              </a:lnSpc>
              <a:buFont typeface="Wingdings" panose="05000000000000000000" pitchFamily="2" charset="2"/>
              <a:buChar char="Ø"/>
            </a:pPr>
            <a:r>
              <a:rPr lang="zh-CN" altLang="en-US" dirty="0"/>
              <a:t>首先，利用基于</a:t>
            </a:r>
            <a:r>
              <a:rPr lang="en-US" altLang="zh-CN" dirty="0"/>
              <a:t>edit-distance</a:t>
            </a:r>
            <a:r>
              <a:rPr lang="zh-CN" altLang="en-US" dirty="0"/>
              <a:t>和</a:t>
            </a:r>
            <a:r>
              <a:rPr lang="en-US" altLang="zh-CN" dirty="0"/>
              <a:t>ratio-based</a:t>
            </a:r>
            <a:r>
              <a:rPr lang="zh-CN" altLang="en-US" dirty="0"/>
              <a:t>的匹配衡量</a:t>
            </a:r>
            <a:r>
              <a:rPr lang="en-US" altLang="zh-CN" dirty="0"/>
              <a:t>TPC</a:t>
            </a:r>
            <a:r>
              <a:rPr lang="zh-CN" altLang="en-US" dirty="0"/>
              <a:t>和固件之间的相似性。使用</a:t>
            </a:r>
            <a:r>
              <a:rPr lang="en-US" altLang="zh-CN" dirty="0"/>
              <a:t>	                </a:t>
            </a:r>
            <a:r>
              <a:rPr lang="zh-CN" altLang="en-US" dirty="0"/>
              <a:t>表示</a:t>
            </a:r>
            <a:r>
              <a:rPr lang="en-US" altLang="zh-CN" dirty="0"/>
              <a:t>TPC</a:t>
            </a:r>
            <a:r>
              <a:rPr lang="zh-CN" altLang="en-US" dirty="0"/>
              <a:t>和固件的语法特征之间的编辑距离，给定阈值</a:t>
            </a:r>
            <a:r>
              <a:rPr lang="el-GR" altLang="zh-CN" dirty="0"/>
              <a:t>α</a:t>
            </a:r>
            <a:r>
              <a:rPr lang="en-US" altLang="zh-CN" dirty="0"/>
              <a:t>=0.74</a:t>
            </a:r>
            <a:r>
              <a:rPr lang="zh-CN" altLang="en-US" dirty="0"/>
              <a:t>，如果</a:t>
            </a:r>
            <a:r>
              <a:rPr lang="en-US" altLang="zh-CN" dirty="0"/>
              <a:t>D</a:t>
            </a:r>
            <a:r>
              <a:rPr lang="zh-CN" altLang="en-US" dirty="0"/>
              <a:t>大于阈值，认定这些特征是匹配的。</a:t>
            </a:r>
            <a:endParaRPr lang="en-US" altLang="zh-CN" dirty="0"/>
          </a:p>
          <a:p>
            <a:pPr marL="285750" indent="-285750">
              <a:lnSpc>
                <a:spcPct val="150000"/>
              </a:lnSpc>
              <a:buFont typeface="Wingdings" panose="05000000000000000000" pitchFamily="2" charset="2"/>
              <a:buChar char="Ø"/>
            </a:pPr>
            <a:r>
              <a:rPr lang="zh-CN" altLang="en-US" dirty="0"/>
              <a:t>接着计算匹配特征从</a:t>
            </a:r>
            <a:r>
              <a:rPr lang="en-US" altLang="zh-CN" dirty="0"/>
              <a:t>TPC</a:t>
            </a:r>
            <a:r>
              <a:rPr lang="zh-CN" altLang="en-US" dirty="0"/>
              <a:t>中提取的所有特征的比率，使用           </a:t>
            </a:r>
            <a:r>
              <a:rPr lang="en-US" altLang="zh-CN" dirty="0"/>
              <a:t>              </a:t>
            </a:r>
            <a:r>
              <a:rPr lang="zh-CN" altLang="en-US" dirty="0"/>
              <a:t>表示，给定阈值</a:t>
            </a:r>
            <a:r>
              <a:rPr lang="el-GR" altLang="zh-CN" dirty="0"/>
              <a:t>β</a:t>
            </a:r>
            <a:r>
              <a:rPr lang="en-US" altLang="zh-CN" dirty="0"/>
              <a:t>=0.52</a:t>
            </a:r>
            <a:r>
              <a:rPr lang="zh-CN" altLang="en-US" dirty="0"/>
              <a:t>，如果</a:t>
            </a:r>
            <a:r>
              <a:rPr lang="en-US" altLang="zh-CN" dirty="0"/>
              <a:t>R</a:t>
            </a:r>
            <a:r>
              <a:rPr lang="zh-CN" altLang="en-US" dirty="0"/>
              <a:t>大于阈值，将认为</a:t>
            </a:r>
            <a:r>
              <a:rPr lang="en-US" altLang="zh-CN" dirty="0"/>
              <a:t>TPC</a:t>
            </a:r>
            <a:r>
              <a:rPr lang="zh-CN" altLang="en-US" dirty="0"/>
              <a:t>是匹配的。</a:t>
            </a:r>
            <a:endParaRPr lang="en-US" altLang="zh-CN" dirty="0"/>
          </a:p>
          <a:p>
            <a:pPr marL="285750" indent="-285750">
              <a:lnSpc>
                <a:spcPct val="150000"/>
              </a:lnSpc>
              <a:buFont typeface="Wingdings" panose="05000000000000000000" pitchFamily="2" charset="2"/>
              <a:buChar char="Ø"/>
            </a:pPr>
            <a:r>
              <a:rPr lang="zh-CN" altLang="en-US" dirty="0"/>
              <a:t>基于上述匹配策略，利用共享语法特征进行</a:t>
            </a:r>
            <a:r>
              <a:rPr lang="en-US" altLang="zh-CN" dirty="0"/>
              <a:t>TPC-level</a:t>
            </a:r>
            <a:r>
              <a:rPr lang="zh-CN" altLang="en-US" dirty="0"/>
              <a:t>识别，并使用独特的语法特征进行版本级别识别，根据语法特征将匹配结果标记为</a:t>
            </a:r>
            <a:endParaRPr lang="en-US" altLang="zh-CN" dirty="0"/>
          </a:p>
          <a:p>
            <a:pPr>
              <a:lnSpc>
                <a:spcPct val="200000"/>
              </a:lnSpc>
            </a:pPr>
            <a:endParaRPr lang="en-US" altLang="zh-CN" dirty="0"/>
          </a:p>
        </p:txBody>
      </p:sp>
      <p:pic>
        <p:nvPicPr>
          <p:cNvPr id="5" name="图片 4">
            <a:extLst>
              <a:ext uri="{FF2B5EF4-FFF2-40B4-BE49-F238E27FC236}">
                <a16:creationId xmlns:a16="http://schemas.microsoft.com/office/drawing/2014/main" id="{22115AA7-09D9-40FD-A55A-EE6B735E51A3}"/>
              </a:ext>
            </a:extLst>
          </p:cNvPr>
          <p:cNvPicPr>
            <a:picLocks noChangeAspect="1"/>
          </p:cNvPicPr>
          <p:nvPr/>
        </p:nvPicPr>
        <p:blipFill>
          <a:blip r:embed="rId4"/>
          <a:stretch>
            <a:fillRect/>
          </a:stretch>
        </p:blipFill>
        <p:spPr>
          <a:xfrm>
            <a:off x="7109298" y="3429000"/>
            <a:ext cx="1158340" cy="396274"/>
          </a:xfrm>
          <a:prstGeom prst="rect">
            <a:avLst/>
          </a:prstGeom>
        </p:spPr>
      </p:pic>
      <p:pic>
        <p:nvPicPr>
          <p:cNvPr id="9" name="图片 8">
            <a:extLst>
              <a:ext uri="{FF2B5EF4-FFF2-40B4-BE49-F238E27FC236}">
                <a16:creationId xmlns:a16="http://schemas.microsoft.com/office/drawing/2014/main" id="{D0E1BFCE-ABAA-49B0-8BBD-5A815E703DAF}"/>
              </a:ext>
            </a:extLst>
          </p:cNvPr>
          <p:cNvPicPr>
            <a:picLocks noChangeAspect="1"/>
          </p:cNvPicPr>
          <p:nvPr/>
        </p:nvPicPr>
        <p:blipFill>
          <a:blip r:embed="rId5"/>
          <a:stretch>
            <a:fillRect/>
          </a:stretch>
        </p:blipFill>
        <p:spPr>
          <a:xfrm>
            <a:off x="9835788" y="2682249"/>
            <a:ext cx="1219306" cy="281964"/>
          </a:xfrm>
          <a:prstGeom prst="rect">
            <a:avLst/>
          </a:prstGeom>
        </p:spPr>
      </p:pic>
      <p:pic>
        <p:nvPicPr>
          <p:cNvPr id="11" name="图片 10">
            <a:extLst>
              <a:ext uri="{FF2B5EF4-FFF2-40B4-BE49-F238E27FC236}">
                <a16:creationId xmlns:a16="http://schemas.microsoft.com/office/drawing/2014/main" id="{95C2C65C-B41E-48BD-9379-15F3EE388537}"/>
              </a:ext>
            </a:extLst>
          </p:cNvPr>
          <p:cNvPicPr>
            <a:picLocks noChangeAspect="1"/>
          </p:cNvPicPr>
          <p:nvPr/>
        </p:nvPicPr>
        <p:blipFill>
          <a:blip r:embed="rId6"/>
          <a:stretch>
            <a:fillRect/>
          </a:stretch>
        </p:blipFill>
        <p:spPr>
          <a:xfrm>
            <a:off x="4690077" y="4710533"/>
            <a:ext cx="754445" cy="304826"/>
          </a:xfrm>
          <a:prstGeom prst="rect">
            <a:avLst/>
          </a:prstGeom>
        </p:spPr>
      </p:pic>
    </p:spTree>
    <p:extLst>
      <p:ext uri="{BB962C8B-B14F-4D97-AF65-F5344CB8AC3E}">
        <p14:creationId xmlns:p14="http://schemas.microsoft.com/office/powerpoint/2010/main" val="28794840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分析</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D6A97119-2FDA-48D3-BBBA-CB38F76E0944}"/>
              </a:ext>
            </a:extLst>
          </p:cNvPr>
          <p:cNvSpPr txBox="1"/>
          <p:nvPr/>
        </p:nvSpPr>
        <p:spPr>
          <a:xfrm>
            <a:off x="1217964" y="1725770"/>
            <a:ext cx="9993827" cy="3338735"/>
          </a:xfrm>
          <a:prstGeom prst="rect">
            <a:avLst/>
          </a:prstGeom>
          <a:noFill/>
        </p:spPr>
        <p:txBody>
          <a:bodyPr wrap="square">
            <a:spAutoFit/>
          </a:bodyPr>
          <a:lstStyle/>
          <a:p>
            <a:pPr>
              <a:lnSpc>
                <a:spcPct val="200000"/>
              </a:lnSpc>
            </a:pPr>
            <a:r>
              <a:rPr lang="zh-CN" altLang="en-US" dirty="0"/>
              <a:t>（</a:t>
            </a:r>
            <a:r>
              <a:rPr lang="en-US" altLang="zh-CN" dirty="0"/>
              <a:t>4</a:t>
            </a:r>
            <a:r>
              <a:rPr lang="zh-CN" altLang="en-US" dirty="0"/>
              <a:t>）</a:t>
            </a:r>
            <a:r>
              <a:rPr lang="en-US" altLang="zh-CN" dirty="0"/>
              <a:t>CFG</a:t>
            </a:r>
            <a:r>
              <a:rPr lang="zh-CN" altLang="en-US" dirty="0"/>
              <a:t>特征匹配，使用定制的</a:t>
            </a:r>
            <a:r>
              <a:rPr lang="en-US" altLang="zh-CN" dirty="0"/>
              <a:t>Gemini</a:t>
            </a:r>
            <a:r>
              <a:rPr lang="zh-CN" altLang="en-US" dirty="0"/>
              <a:t>进行</a:t>
            </a:r>
            <a:r>
              <a:rPr lang="en-US" altLang="zh-CN" dirty="0"/>
              <a:t>CFG</a:t>
            </a:r>
            <a:r>
              <a:rPr lang="zh-CN" altLang="en-US" dirty="0"/>
              <a:t>特征匹配。</a:t>
            </a:r>
            <a:endParaRPr lang="en-US" altLang="zh-CN" dirty="0"/>
          </a:p>
          <a:p>
            <a:pPr marL="285750" indent="-285750">
              <a:lnSpc>
                <a:spcPct val="200000"/>
              </a:lnSpc>
              <a:buFont typeface="Wingdings" panose="05000000000000000000" pitchFamily="2" charset="2"/>
              <a:buChar char="Ø"/>
            </a:pPr>
            <a:r>
              <a:rPr lang="zh-CN" altLang="en-US" dirty="0"/>
              <a:t>首先，从漏洞和固件中分别提取</a:t>
            </a:r>
            <a:r>
              <a:rPr lang="en-US" altLang="zh-CN" dirty="0"/>
              <a:t>CFGs</a:t>
            </a:r>
            <a:r>
              <a:rPr lang="zh-CN" altLang="en-US" dirty="0"/>
              <a:t>，然后将所有的</a:t>
            </a:r>
            <a:r>
              <a:rPr lang="en-US" altLang="zh-CN" dirty="0"/>
              <a:t>CFGs</a:t>
            </a:r>
            <a:r>
              <a:rPr lang="zh-CN" altLang="en-US" dirty="0"/>
              <a:t>转换为</a:t>
            </a:r>
            <a:r>
              <a:rPr lang="en-US" altLang="zh-CN" dirty="0"/>
              <a:t>ACFGs</a:t>
            </a:r>
            <a:r>
              <a:rPr lang="zh-CN" altLang="en-US" dirty="0"/>
              <a:t>，用                     和</a:t>
            </a:r>
            <a:r>
              <a:rPr lang="en-US" altLang="zh-CN" dirty="0"/>
              <a:t>	                  	        </a:t>
            </a:r>
            <a:r>
              <a:rPr lang="zh-CN" altLang="en-US" dirty="0"/>
              <a:t>表示</a:t>
            </a:r>
            <a:r>
              <a:rPr lang="en-US" altLang="zh-CN" dirty="0"/>
              <a:t>	</a:t>
            </a:r>
            <a:r>
              <a:rPr lang="zh-CN" altLang="en-US" dirty="0"/>
              <a:t>。</a:t>
            </a:r>
            <a:endParaRPr lang="en-US" altLang="zh-CN" dirty="0"/>
          </a:p>
          <a:p>
            <a:pPr marL="285750" indent="-285750">
              <a:lnSpc>
                <a:spcPct val="200000"/>
              </a:lnSpc>
              <a:buFont typeface="Wingdings" panose="05000000000000000000" pitchFamily="2" charset="2"/>
              <a:buChar char="Ø"/>
            </a:pPr>
            <a:r>
              <a:rPr lang="zh-CN" altLang="en-US" dirty="0"/>
              <a:t>接着，利用基于</a:t>
            </a:r>
            <a:r>
              <a:rPr lang="en-US" altLang="zh-CN" dirty="0"/>
              <a:t>struct2vec</a:t>
            </a:r>
            <a:r>
              <a:rPr lang="zh-CN" altLang="en-US" dirty="0"/>
              <a:t>的嵌入网络来计算这些</a:t>
            </a:r>
            <a:r>
              <a:rPr lang="en-US" altLang="zh-CN" dirty="0"/>
              <a:t>ACFGs</a:t>
            </a:r>
            <a:r>
              <a:rPr lang="zh-CN" altLang="en-US" dirty="0"/>
              <a:t>之间的余弦相似性，用下列表示</a:t>
            </a:r>
            <a:endParaRPr lang="en-US" altLang="zh-CN" dirty="0"/>
          </a:p>
          <a:p>
            <a:pPr marL="285750" indent="-285750">
              <a:lnSpc>
                <a:spcPct val="200000"/>
              </a:lnSpc>
              <a:buFont typeface="Wingdings" panose="05000000000000000000" pitchFamily="2" charset="2"/>
              <a:buChar char="Ø"/>
            </a:pPr>
            <a:endParaRPr lang="en-US" altLang="zh-CN" dirty="0"/>
          </a:p>
          <a:p>
            <a:pPr marL="285750" indent="-285750">
              <a:lnSpc>
                <a:spcPct val="200000"/>
              </a:lnSpc>
              <a:buFont typeface="Wingdings" panose="05000000000000000000" pitchFamily="2" charset="2"/>
              <a:buChar char="Ø"/>
            </a:pPr>
            <a:r>
              <a:rPr lang="zh-CN" altLang="en-US" dirty="0"/>
              <a:t>最后根据</a:t>
            </a:r>
            <a:r>
              <a:rPr lang="en-US" altLang="zh-CN" dirty="0"/>
              <a:t>			        </a:t>
            </a:r>
            <a:r>
              <a:rPr lang="zh-CN" altLang="en-US" dirty="0"/>
              <a:t>列出固件中的</a:t>
            </a:r>
            <a:r>
              <a:rPr lang="en-US" altLang="zh-CN" dirty="0"/>
              <a:t>top-K</a:t>
            </a:r>
            <a:r>
              <a:rPr lang="zh-CN" altLang="en-US" dirty="0"/>
              <a:t> </a:t>
            </a:r>
            <a:r>
              <a:rPr lang="en-US" altLang="zh-CN" dirty="0"/>
              <a:t>similar functions</a:t>
            </a:r>
            <a:r>
              <a:rPr lang="zh-CN" altLang="en-US" dirty="0"/>
              <a:t>。</a:t>
            </a:r>
            <a:endParaRPr lang="en-US" altLang="zh-CN" dirty="0"/>
          </a:p>
        </p:txBody>
      </p:sp>
      <p:pic>
        <p:nvPicPr>
          <p:cNvPr id="5" name="图片 4">
            <a:extLst>
              <a:ext uri="{FF2B5EF4-FFF2-40B4-BE49-F238E27FC236}">
                <a16:creationId xmlns:a16="http://schemas.microsoft.com/office/drawing/2014/main" id="{5FAFD659-0AD9-4F37-9349-59F66D9A858C}"/>
              </a:ext>
            </a:extLst>
          </p:cNvPr>
          <p:cNvPicPr>
            <a:picLocks noChangeAspect="1"/>
          </p:cNvPicPr>
          <p:nvPr/>
        </p:nvPicPr>
        <p:blipFill rotWithShape="1">
          <a:blip r:embed="rId4"/>
          <a:srcRect r="60100" b="-18175"/>
          <a:stretch/>
        </p:blipFill>
        <p:spPr>
          <a:xfrm>
            <a:off x="9159138" y="2544770"/>
            <a:ext cx="930434" cy="324208"/>
          </a:xfrm>
          <a:prstGeom prst="rect">
            <a:avLst/>
          </a:prstGeom>
        </p:spPr>
      </p:pic>
      <p:pic>
        <p:nvPicPr>
          <p:cNvPr id="9" name="图片 8">
            <a:extLst>
              <a:ext uri="{FF2B5EF4-FFF2-40B4-BE49-F238E27FC236}">
                <a16:creationId xmlns:a16="http://schemas.microsoft.com/office/drawing/2014/main" id="{FF46F9E8-1CE5-4BCF-8E6F-82EBEA1DC8F6}"/>
              </a:ext>
            </a:extLst>
          </p:cNvPr>
          <p:cNvPicPr>
            <a:picLocks noChangeAspect="1"/>
          </p:cNvPicPr>
          <p:nvPr/>
        </p:nvPicPr>
        <p:blipFill rotWithShape="1">
          <a:blip r:embed="rId4"/>
          <a:srcRect l="56833" t="762"/>
          <a:stretch/>
        </p:blipFill>
        <p:spPr>
          <a:xfrm>
            <a:off x="1576166" y="3043491"/>
            <a:ext cx="1006634" cy="272254"/>
          </a:xfrm>
          <a:prstGeom prst="rect">
            <a:avLst/>
          </a:prstGeom>
        </p:spPr>
      </p:pic>
      <p:pic>
        <p:nvPicPr>
          <p:cNvPr id="11" name="图片 10">
            <a:extLst>
              <a:ext uri="{FF2B5EF4-FFF2-40B4-BE49-F238E27FC236}">
                <a16:creationId xmlns:a16="http://schemas.microsoft.com/office/drawing/2014/main" id="{8B3C8040-20DC-4391-94A8-7DD42A36B8AB}"/>
              </a:ext>
            </a:extLst>
          </p:cNvPr>
          <p:cNvPicPr>
            <a:picLocks noChangeAspect="1"/>
          </p:cNvPicPr>
          <p:nvPr/>
        </p:nvPicPr>
        <p:blipFill>
          <a:blip r:embed="rId5"/>
          <a:stretch>
            <a:fillRect/>
          </a:stretch>
        </p:blipFill>
        <p:spPr>
          <a:xfrm>
            <a:off x="1576166" y="4125518"/>
            <a:ext cx="2735817" cy="281964"/>
          </a:xfrm>
          <a:prstGeom prst="rect">
            <a:avLst/>
          </a:prstGeom>
        </p:spPr>
      </p:pic>
      <p:pic>
        <p:nvPicPr>
          <p:cNvPr id="13" name="图片 12">
            <a:extLst>
              <a:ext uri="{FF2B5EF4-FFF2-40B4-BE49-F238E27FC236}">
                <a16:creationId xmlns:a16="http://schemas.microsoft.com/office/drawing/2014/main" id="{A1502700-2263-4F53-ACEC-4FB996245621}"/>
              </a:ext>
            </a:extLst>
          </p:cNvPr>
          <p:cNvPicPr>
            <a:picLocks noChangeAspect="1"/>
          </p:cNvPicPr>
          <p:nvPr/>
        </p:nvPicPr>
        <p:blipFill>
          <a:blip r:embed="rId5"/>
          <a:stretch>
            <a:fillRect/>
          </a:stretch>
        </p:blipFill>
        <p:spPr>
          <a:xfrm>
            <a:off x="2582800" y="4752413"/>
            <a:ext cx="2735817" cy="281964"/>
          </a:xfrm>
          <a:prstGeom prst="rect">
            <a:avLst/>
          </a:prstGeom>
        </p:spPr>
      </p:pic>
    </p:spTree>
    <p:extLst>
      <p:ext uri="{BB962C8B-B14F-4D97-AF65-F5344CB8AC3E}">
        <p14:creationId xmlns:p14="http://schemas.microsoft.com/office/powerpoint/2010/main" val="31974535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057250"/>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分析</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D6A97119-2FDA-48D3-BBBA-CB38F76E0944}"/>
              </a:ext>
            </a:extLst>
          </p:cNvPr>
          <p:cNvSpPr txBox="1"/>
          <p:nvPr/>
        </p:nvSpPr>
        <p:spPr>
          <a:xfrm>
            <a:off x="988868" y="1415926"/>
            <a:ext cx="10046277" cy="4723729"/>
          </a:xfrm>
          <a:prstGeom prst="rect">
            <a:avLst/>
          </a:prstGeom>
          <a:noFill/>
        </p:spPr>
        <p:txBody>
          <a:bodyPr wrap="square">
            <a:spAutoFit/>
          </a:bodyPr>
          <a:lstStyle/>
          <a:p>
            <a:pPr>
              <a:lnSpc>
                <a:spcPct val="150000"/>
              </a:lnSpc>
            </a:pPr>
            <a:r>
              <a:rPr lang="zh-CN" altLang="en-US" dirty="0"/>
              <a:t>鉴于每个</a:t>
            </a:r>
            <a:r>
              <a:rPr lang="en-US" altLang="zh-CN" dirty="0"/>
              <a:t>TPC</a:t>
            </a:r>
            <a:r>
              <a:rPr lang="zh-CN" altLang="en-US" dirty="0"/>
              <a:t>有多个</a:t>
            </a:r>
            <a:r>
              <a:rPr lang="en-US" altLang="zh-CN" dirty="0"/>
              <a:t>ACFGs</a:t>
            </a:r>
            <a:r>
              <a:rPr lang="zh-CN" altLang="en-US" dirty="0"/>
              <a:t>，单个</a:t>
            </a:r>
            <a:r>
              <a:rPr lang="en-US" altLang="zh-CN" dirty="0"/>
              <a:t>ACFG</a:t>
            </a:r>
            <a:r>
              <a:rPr lang="zh-CN" altLang="en-US" dirty="0"/>
              <a:t>的相似性无法确定</a:t>
            </a:r>
            <a:r>
              <a:rPr lang="en-US" altLang="zh-CN" dirty="0"/>
              <a:t>TPC</a:t>
            </a:r>
            <a:r>
              <a:rPr lang="zh-CN" altLang="en-US" dirty="0"/>
              <a:t>和固件之间的相似性。为了应对这一挑战，基于相应</a:t>
            </a:r>
            <a:r>
              <a:rPr lang="en-US" altLang="zh-CN" dirty="0"/>
              <a:t>CFG</a:t>
            </a:r>
            <a:r>
              <a:rPr lang="zh-CN" altLang="en-US" dirty="0"/>
              <a:t>的权重对每个</a:t>
            </a:r>
            <a:r>
              <a:rPr lang="en-US" altLang="zh-CN" dirty="0"/>
              <a:t>ACFG</a:t>
            </a:r>
            <a:r>
              <a:rPr lang="zh-CN" altLang="en-US" dirty="0"/>
              <a:t>的相似性进行归一化和聚合。</a:t>
            </a:r>
            <a:endParaRPr lang="en-US" altLang="zh-CN" dirty="0"/>
          </a:p>
          <a:p>
            <a:pPr marL="285750" indent="-285750">
              <a:lnSpc>
                <a:spcPct val="150000"/>
              </a:lnSpc>
              <a:buFont typeface="Wingdings" panose="05000000000000000000" pitchFamily="2" charset="2"/>
              <a:buChar char="Ø"/>
            </a:pPr>
            <a:r>
              <a:rPr lang="zh-CN" altLang="en-US" dirty="0"/>
              <a:t>首先对复杂</a:t>
            </a:r>
            <a:r>
              <a:rPr lang="en-US" altLang="zh-CN" dirty="0"/>
              <a:t>CFGs</a:t>
            </a:r>
            <a:r>
              <a:rPr lang="zh-CN" altLang="en-US" dirty="0"/>
              <a:t>赋予了较高的权重，使用</a:t>
            </a:r>
            <a:r>
              <a:rPr lang="en-US" altLang="zh-CN" dirty="0"/>
              <a:t>cyclomatic complexity(CC)</a:t>
            </a:r>
            <a:r>
              <a:rPr lang="zh-CN" altLang="en-US" dirty="0"/>
              <a:t>来评估复杂度。计算如下，</a:t>
            </a:r>
            <a:endParaRPr lang="en-US" altLang="zh-CN" dirty="0"/>
          </a:p>
          <a:p>
            <a:pPr marL="285750" indent="-285750">
              <a:lnSpc>
                <a:spcPct val="150000"/>
              </a:lnSpc>
              <a:buFont typeface="Wingdings" panose="05000000000000000000" pitchFamily="2" charset="2"/>
              <a:buChar char="Ø"/>
            </a:pPr>
            <a:endParaRPr lang="en-US" altLang="zh-CN" dirty="0"/>
          </a:p>
          <a:p>
            <a:pPr marL="285750" indent="-285750">
              <a:lnSpc>
                <a:spcPct val="150000"/>
              </a:lnSpc>
              <a:buFont typeface="Wingdings" panose="05000000000000000000" pitchFamily="2" charset="2"/>
              <a:buChar char="Ø"/>
            </a:pPr>
            <a:r>
              <a:rPr lang="zh-CN" altLang="en-US" dirty="0"/>
              <a:t>之后，计算每个</a:t>
            </a:r>
            <a:r>
              <a:rPr lang="en-US" altLang="zh-CN" dirty="0"/>
              <a:t>CFG</a:t>
            </a:r>
            <a:r>
              <a:rPr lang="zh-CN" altLang="en-US" dirty="0"/>
              <a:t>的复杂度与</a:t>
            </a:r>
            <a:r>
              <a:rPr lang="en-US" altLang="zh-CN" dirty="0"/>
              <a:t>TPC</a:t>
            </a:r>
            <a:r>
              <a:rPr lang="zh-CN" altLang="en-US" dirty="0"/>
              <a:t>中所有</a:t>
            </a:r>
            <a:r>
              <a:rPr lang="en-US" altLang="zh-CN" dirty="0"/>
              <a:t>CFGs</a:t>
            </a:r>
            <a:r>
              <a:rPr lang="zh-CN" altLang="en-US" dirty="0"/>
              <a:t>的复杂性之比，作为每个</a:t>
            </a:r>
            <a:r>
              <a:rPr lang="en-US" altLang="zh-CN" dirty="0"/>
              <a:t>CFG</a:t>
            </a:r>
            <a:r>
              <a:rPr lang="zh-CN" altLang="en-US" dirty="0"/>
              <a:t>权重，定义如下：</a:t>
            </a:r>
            <a:endParaRPr lang="en-US" altLang="zh-CN" dirty="0"/>
          </a:p>
          <a:p>
            <a:pPr marL="285750" indent="-285750">
              <a:lnSpc>
                <a:spcPct val="150000"/>
              </a:lnSpc>
              <a:buFont typeface="Wingdings" panose="05000000000000000000" pitchFamily="2" charset="2"/>
              <a:buChar char="Ø"/>
            </a:pPr>
            <a:endParaRPr lang="en-US" altLang="zh-CN" dirty="0"/>
          </a:p>
          <a:p>
            <a:pPr marL="285750" indent="-285750">
              <a:lnSpc>
                <a:spcPct val="150000"/>
              </a:lnSpc>
              <a:buFont typeface="Wingdings" panose="05000000000000000000" pitchFamily="2" charset="2"/>
              <a:buChar char="Ø"/>
            </a:pPr>
            <a:r>
              <a:rPr lang="zh-CN" altLang="en-US" dirty="0"/>
              <a:t>最后，</a:t>
            </a:r>
            <a:r>
              <a:rPr lang="zh-CN" altLang="zh-CN" sz="1800" dirty="0">
                <a:effectLst/>
                <a:ea typeface="等线" panose="02010600030101010101" pitchFamily="2" charset="-122"/>
                <a:cs typeface="Times New Roman" panose="02020603050405020304" pitchFamily="18" charset="0"/>
              </a:rPr>
              <a:t>将每个</a:t>
            </a:r>
            <a:r>
              <a:rPr lang="en-US" altLang="zh-CN" sz="1800" dirty="0">
                <a:effectLst/>
                <a:ea typeface="等线" panose="02010600030101010101" pitchFamily="2" charset="-122"/>
                <a:cs typeface="Times New Roman" panose="02020603050405020304" pitchFamily="18" charset="0"/>
              </a:rPr>
              <a:t>ACFG</a:t>
            </a:r>
            <a:r>
              <a:rPr lang="zh-CN" altLang="zh-CN" sz="1800" dirty="0">
                <a:effectLst/>
                <a:ea typeface="等线" panose="02010600030101010101" pitchFamily="2" charset="-122"/>
                <a:cs typeface="Times New Roman" panose="02020603050405020304" pitchFamily="18" charset="0"/>
              </a:rPr>
              <a:t>的相似性进行汇总，以表示</a:t>
            </a:r>
            <a:r>
              <a:rPr lang="en-US" altLang="zh-CN" sz="1800" dirty="0">
                <a:effectLst/>
                <a:ea typeface="等线" panose="02010600030101010101" pitchFamily="2" charset="-122"/>
                <a:cs typeface="Times New Roman" panose="02020603050405020304" pitchFamily="18" charset="0"/>
              </a:rPr>
              <a:t>TPC</a:t>
            </a:r>
            <a:r>
              <a:rPr lang="zh-CN" altLang="zh-CN" sz="1800" dirty="0">
                <a:effectLst/>
                <a:ea typeface="等线" panose="02010600030101010101" pitchFamily="2" charset="-122"/>
                <a:cs typeface="Times New Roman" panose="02020603050405020304" pitchFamily="18" charset="0"/>
              </a:rPr>
              <a:t>和固件的相似性，</a:t>
            </a:r>
            <a:r>
              <a:rPr lang="zh-CN" altLang="en-US" sz="1800" dirty="0">
                <a:effectLst/>
                <a:ea typeface="等线" panose="02010600030101010101" pitchFamily="2" charset="-122"/>
                <a:cs typeface="Times New Roman" panose="02020603050405020304" pitchFamily="18" charset="0"/>
              </a:rPr>
              <a:t>给定阈值</a:t>
            </a:r>
            <a:r>
              <a:rPr lang="el-GR" altLang="zh-CN" sz="1800" dirty="0">
                <a:effectLst/>
                <a:ea typeface="等线" panose="02010600030101010101" pitchFamily="2" charset="-122"/>
                <a:cs typeface="Times New Roman" panose="02020603050405020304" pitchFamily="18" charset="0"/>
              </a:rPr>
              <a:t>γ</a:t>
            </a:r>
            <a:r>
              <a:rPr lang="en-US" altLang="zh-CN" sz="1800" dirty="0">
                <a:effectLst/>
                <a:ea typeface="等线" panose="02010600030101010101" pitchFamily="2" charset="-122"/>
                <a:cs typeface="Times New Roman" panose="02020603050405020304" pitchFamily="18" charset="0"/>
              </a:rPr>
              <a:t>=0.64</a:t>
            </a:r>
            <a:r>
              <a:rPr lang="zh-CN" altLang="en-US" sz="1800" dirty="0">
                <a:effectLst/>
                <a:ea typeface="等线" panose="02010600030101010101" pitchFamily="2" charset="-122"/>
                <a:cs typeface="Times New Roman" panose="02020603050405020304" pitchFamily="18" charset="0"/>
              </a:rPr>
              <a:t>，如下所示：</a:t>
            </a:r>
            <a:endParaRPr lang="en-US" altLang="zh-CN" sz="1800" dirty="0">
              <a:effectLst/>
              <a:ea typeface="等线" panose="02010600030101010101" pitchFamily="2" charset="-122"/>
              <a:cs typeface="Times New Roman" panose="02020603050405020304" pitchFamily="18" charset="0"/>
            </a:endParaRPr>
          </a:p>
          <a:p>
            <a:pPr>
              <a:lnSpc>
                <a:spcPct val="150000"/>
              </a:lnSpc>
            </a:pPr>
            <a:endParaRPr lang="en-US" altLang="zh-CN" dirty="0"/>
          </a:p>
          <a:p>
            <a:pPr>
              <a:lnSpc>
                <a:spcPct val="150000"/>
              </a:lnSpc>
            </a:pPr>
            <a:r>
              <a:rPr lang="en-US" altLang="zh-CN" dirty="0">
                <a:latin typeface="等线" panose="02010600030101010101" pitchFamily="2" charset="-122"/>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表示在</a:t>
            </a:r>
            <a:r>
              <a:rPr lang="en-US" altLang="zh-CN" sz="1800" dirty="0">
                <a:effectLst/>
                <a:ea typeface="等线" panose="02010600030101010101" pitchFamily="2" charset="-122"/>
                <a:cs typeface="Times New Roman" panose="02020603050405020304" pitchFamily="18" charset="0"/>
              </a:rPr>
              <a:t>TPC</a:t>
            </a:r>
            <a:r>
              <a:rPr lang="zh-CN" altLang="zh-CN" sz="1800" dirty="0">
                <a:effectLst/>
                <a:ea typeface="等线" panose="02010600030101010101" pitchFamily="2" charset="-122"/>
                <a:cs typeface="Times New Roman" panose="02020603050405020304" pitchFamily="18" charset="0"/>
              </a:rPr>
              <a:t>中每个</a:t>
            </a:r>
            <a:r>
              <a:rPr lang="en-US" altLang="zh-CN" sz="1800" dirty="0">
                <a:effectLst/>
                <a:ea typeface="等线" panose="02010600030101010101" pitchFamily="2" charset="-122"/>
                <a:cs typeface="Times New Roman" panose="02020603050405020304" pitchFamily="18" charset="0"/>
              </a:rPr>
              <a:t>ACFG</a:t>
            </a:r>
            <a:r>
              <a:rPr lang="zh-CN" altLang="zh-CN" sz="1800" dirty="0">
                <a:effectLst/>
                <a:ea typeface="等线" panose="02010600030101010101" pitchFamily="2" charset="-122"/>
                <a:cs typeface="Times New Roman" panose="02020603050405020304" pitchFamily="18" charset="0"/>
              </a:rPr>
              <a:t>和固件中最相似函数之间的相似性。</a:t>
            </a:r>
            <a:r>
              <a:rPr lang="zh-CN" altLang="en-US" dirty="0">
                <a:ea typeface="等线" panose="02010600030101010101" pitchFamily="2" charset="-122"/>
                <a:cs typeface="Times New Roman" panose="02020603050405020304" pitchFamily="18" charset="0"/>
              </a:rPr>
              <a:t>如果大于阈值，则认为</a:t>
            </a:r>
            <a:r>
              <a:rPr lang="en-US" altLang="zh-CN" dirty="0">
                <a:ea typeface="等线" panose="02010600030101010101" pitchFamily="2" charset="-122"/>
                <a:cs typeface="Times New Roman" panose="02020603050405020304" pitchFamily="18" charset="0"/>
              </a:rPr>
              <a:t>TPC</a:t>
            </a:r>
            <a:r>
              <a:rPr lang="zh-CN" altLang="en-US" dirty="0">
                <a:ea typeface="等线" panose="02010600030101010101" pitchFamily="2" charset="-122"/>
                <a:cs typeface="Times New Roman" panose="02020603050405020304" pitchFamily="18" charset="0"/>
              </a:rPr>
              <a:t>是匹配的</a:t>
            </a:r>
            <a:r>
              <a:rPr lang="zh-CN" altLang="zh-CN" sz="1800" dirty="0">
                <a:effectLst/>
                <a:ea typeface="等线" panose="02010600030101010101" pitchFamily="2" charset="-122"/>
                <a:cs typeface="Times New Roman" panose="02020603050405020304" pitchFamily="18" charset="0"/>
              </a:rPr>
              <a:t>将</a:t>
            </a:r>
            <a:r>
              <a:rPr lang="en-US" altLang="zh-CN" sz="1800" dirty="0">
                <a:effectLst/>
                <a:ea typeface="等线" panose="02010600030101010101" pitchFamily="2" charset="-122"/>
                <a:cs typeface="Times New Roman" panose="02020603050405020304" pitchFamily="18" charset="0"/>
              </a:rPr>
              <a:t>CFG</a:t>
            </a:r>
            <a:r>
              <a:rPr lang="zh-CN" altLang="zh-CN" sz="1800" dirty="0">
                <a:effectLst/>
                <a:ea typeface="等线" panose="02010600030101010101" pitchFamily="2" charset="-122"/>
                <a:cs typeface="Times New Roman" panose="02020603050405020304" pitchFamily="18" charset="0"/>
              </a:rPr>
              <a:t>匹配的结果标记为</a:t>
            </a:r>
            <a:r>
              <a:rPr lang="en-US" altLang="zh-CN" sz="1800" dirty="0">
                <a:effectLst/>
                <a:ea typeface="等线" panose="02010600030101010101" pitchFamily="2" charset="-122"/>
                <a:cs typeface="Times New Roman" panose="02020603050405020304" pitchFamily="18" charset="0"/>
              </a:rPr>
              <a:t>           </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最终将</a:t>
            </a:r>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和</a:t>
            </a:r>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的并集作为我们最终的结果。</a:t>
            </a:r>
            <a:endParaRPr lang="en-US" altLang="zh-CN" dirty="0"/>
          </a:p>
          <a:p>
            <a:pPr>
              <a:lnSpc>
                <a:spcPct val="200000"/>
              </a:lnSpc>
            </a:pPr>
            <a:endParaRPr lang="en-US" altLang="zh-CN" dirty="0"/>
          </a:p>
        </p:txBody>
      </p:sp>
      <p:pic>
        <p:nvPicPr>
          <p:cNvPr id="10" name="图片 9">
            <a:extLst>
              <a:ext uri="{FF2B5EF4-FFF2-40B4-BE49-F238E27FC236}">
                <a16:creationId xmlns:a16="http://schemas.microsoft.com/office/drawing/2014/main" id="{604DFC1E-80C4-452B-B3D4-D56B678BA536}"/>
              </a:ext>
            </a:extLst>
          </p:cNvPr>
          <p:cNvPicPr/>
          <p:nvPr/>
        </p:nvPicPr>
        <p:blipFill rotWithShape="1">
          <a:blip r:embed="rId4"/>
          <a:srcRect r="60381" b="-790"/>
          <a:stretch/>
        </p:blipFill>
        <p:spPr>
          <a:xfrm>
            <a:off x="4542953" y="2713746"/>
            <a:ext cx="2184411" cy="461665"/>
          </a:xfrm>
          <a:prstGeom prst="rect">
            <a:avLst/>
          </a:prstGeom>
        </p:spPr>
      </p:pic>
      <p:pic>
        <p:nvPicPr>
          <p:cNvPr id="2" name="图片 1">
            <a:extLst>
              <a:ext uri="{FF2B5EF4-FFF2-40B4-BE49-F238E27FC236}">
                <a16:creationId xmlns:a16="http://schemas.microsoft.com/office/drawing/2014/main" id="{4577769E-2E7C-4817-A1D0-5F0B30367F9A}"/>
              </a:ext>
            </a:extLst>
          </p:cNvPr>
          <p:cNvPicPr>
            <a:picLocks noChangeAspect="1"/>
          </p:cNvPicPr>
          <p:nvPr/>
        </p:nvPicPr>
        <p:blipFill rotWithShape="1">
          <a:blip r:embed="rId5"/>
          <a:srcRect r="33533"/>
          <a:stretch/>
        </p:blipFill>
        <p:spPr>
          <a:xfrm>
            <a:off x="4339580" y="3482431"/>
            <a:ext cx="2591156" cy="513620"/>
          </a:xfrm>
          <a:prstGeom prst="rect">
            <a:avLst/>
          </a:prstGeom>
        </p:spPr>
      </p:pic>
      <p:pic>
        <p:nvPicPr>
          <p:cNvPr id="12" name="图片 11">
            <a:extLst>
              <a:ext uri="{FF2B5EF4-FFF2-40B4-BE49-F238E27FC236}">
                <a16:creationId xmlns:a16="http://schemas.microsoft.com/office/drawing/2014/main" id="{819F8568-474E-4664-886B-62BC631FD903}"/>
              </a:ext>
            </a:extLst>
          </p:cNvPr>
          <p:cNvPicPr/>
          <p:nvPr/>
        </p:nvPicPr>
        <p:blipFill rotWithShape="1">
          <a:blip r:embed="rId6"/>
          <a:srcRect r="9941" b="-4813"/>
          <a:stretch/>
        </p:blipFill>
        <p:spPr>
          <a:xfrm>
            <a:off x="3362773" y="4305950"/>
            <a:ext cx="4575882" cy="471993"/>
          </a:xfrm>
          <a:prstGeom prst="rect">
            <a:avLst/>
          </a:prstGeom>
        </p:spPr>
      </p:pic>
      <p:pic>
        <p:nvPicPr>
          <p:cNvPr id="14" name="图片 13">
            <a:extLst>
              <a:ext uri="{FF2B5EF4-FFF2-40B4-BE49-F238E27FC236}">
                <a16:creationId xmlns:a16="http://schemas.microsoft.com/office/drawing/2014/main" id="{3220F132-A821-4023-BCDE-53E7B42339D2}"/>
              </a:ext>
            </a:extLst>
          </p:cNvPr>
          <p:cNvPicPr>
            <a:picLocks noChangeAspect="1"/>
          </p:cNvPicPr>
          <p:nvPr/>
        </p:nvPicPr>
        <p:blipFill>
          <a:blip r:embed="rId7"/>
          <a:stretch>
            <a:fillRect/>
          </a:stretch>
        </p:blipFill>
        <p:spPr>
          <a:xfrm>
            <a:off x="1156855" y="4832421"/>
            <a:ext cx="1143099" cy="297206"/>
          </a:xfrm>
          <a:prstGeom prst="rect">
            <a:avLst/>
          </a:prstGeom>
        </p:spPr>
      </p:pic>
      <p:pic>
        <p:nvPicPr>
          <p:cNvPr id="16" name="图片 15">
            <a:extLst>
              <a:ext uri="{FF2B5EF4-FFF2-40B4-BE49-F238E27FC236}">
                <a16:creationId xmlns:a16="http://schemas.microsoft.com/office/drawing/2014/main" id="{ACEF6DB8-5C35-4DC0-8578-057285591382}"/>
              </a:ext>
            </a:extLst>
          </p:cNvPr>
          <p:cNvPicPr>
            <a:picLocks noChangeAspect="1"/>
          </p:cNvPicPr>
          <p:nvPr/>
        </p:nvPicPr>
        <p:blipFill>
          <a:blip r:embed="rId8"/>
          <a:stretch>
            <a:fillRect/>
          </a:stretch>
        </p:blipFill>
        <p:spPr>
          <a:xfrm>
            <a:off x="4441170" y="5285850"/>
            <a:ext cx="525826" cy="312447"/>
          </a:xfrm>
          <a:prstGeom prst="rect">
            <a:avLst/>
          </a:prstGeom>
        </p:spPr>
      </p:pic>
      <p:pic>
        <p:nvPicPr>
          <p:cNvPr id="17" name="图片 16">
            <a:extLst>
              <a:ext uri="{FF2B5EF4-FFF2-40B4-BE49-F238E27FC236}">
                <a16:creationId xmlns:a16="http://schemas.microsoft.com/office/drawing/2014/main" id="{E021B18A-BAD9-4A80-BDC6-D8B126AB1C9A}"/>
              </a:ext>
            </a:extLst>
          </p:cNvPr>
          <p:cNvPicPr>
            <a:picLocks noChangeAspect="1"/>
          </p:cNvPicPr>
          <p:nvPr/>
        </p:nvPicPr>
        <p:blipFill>
          <a:blip r:embed="rId8"/>
          <a:stretch>
            <a:fillRect/>
          </a:stretch>
        </p:blipFill>
        <p:spPr>
          <a:xfrm>
            <a:off x="6919122" y="5226538"/>
            <a:ext cx="525826" cy="312447"/>
          </a:xfrm>
          <a:prstGeom prst="rect">
            <a:avLst/>
          </a:prstGeom>
        </p:spPr>
      </p:pic>
      <p:pic>
        <p:nvPicPr>
          <p:cNvPr id="18" name="图片 17">
            <a:extLst>
              <a:ext uri="{FF2B5EF4-FFF2-40B4-BE49-F238E27FC236}">
                <a16:creationId xmlns:a16="http://schemas.microsoft.com/office/drawing/2014/main" id="{F3230D18-AD94-43D1-8ED9-268B26EB40E8}"/>
              </a:ext>
            </a:extLst>
          </p:cNvPr>
          <p:cNvPicPr>
            <a:picLocks noChangeAspect="1"/>
          </p:cNvPicPr>
          <p:nvPr/>
        </p:nvPicPr>
        <p:blipFill>
          <a:blip r:embed="rId9"/>
          <a:stretch>
            <a:fillRect/>
          </a:stretch>
        </p:blipFill>
        <p:spPr>
          <a:xfrm>
            <a:off x="5900183" y="5234159"/>
            <a:ext cx="754445" cy="304826"/>
          </a:xfrm>
          <a:prstGeom prst="rect">
            <a:avLst/>
          </a:prstGeom>
        </p:spPr>
      </p:pic>
      <p:pic>
        <p:nvPicPr>
          <p:cNvPr id="23" name="图片 22">
            <a:extLst>
              <a:ext uri="{FF2B5EF4-FFF2-40B4-BE49-F238E27FC236}">
                <a16:creationId xmlns:a16="http://schemas.microsoft.com/office/drawing/2014/main" id="{9AFD22A4-4E8E-42AE-AA66-D24DF3852958}"/>
              </a:ext>
            </a:extLst>
          </p:cNvPr>
          <p:cNvPicPr>
            <a:picLocks noChangeAspect="1"/>
          </p:cNvPicPr>
          <p:nvPr/>
        </p:nvPicPr>
        <p:blipFill>
          <a:blip r:embed="rId10"/>
          <a:stretch>
            <a:fillRect/>
          </a:stretch>
        </p:blipFill>
        <p:spPr>
          <a:xfrm>
            <a:off x="1466449" y="2781244"/>
            <a:ext cx="9259102" cy="1295512"/>
          </a:xfrm>
          <a:prstGeom prst="rect">
            <a:avLst/>
          </a:prstGeom>
        </p:spPr>
      </p:pic>
    </p:spTree>
    <p:extLst>
      <p:ext uri="{BB962C8B-B14F-4D97-AF65-F5344CB8AC3E}">
        <p14:creationId xmlns:p14="http://schemas.microsoft.com/office/powerpoint/2010/main" val="31648977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固件</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分析</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D6A97119-2FDA-48D3-BBBA-CB38F76E0944}"/>
              </a:ext>
            </a:extLst>
          </p:cNvPr>
          <p:cNvSpPr txBox="1"/>
          <p:nvPr/>
        </p:nvSpPr>
        <p:spPr>
          <a:xfrm>
            <a:off x="1217964" y="1725770"/>
            <a:ext cx="9993827" cy="2229841"/>
          </a:xfrm>
          <a:prstGeom prst="rect">
            <a:avLst/>
          </a:prstGeom>
          <a:noFill/>
        </p:spPr>
        <p:txBody>
          <a:bodyPr wrap="square">
            <a:spAutoFit/>
          </a:bodyPr>
          <a:lstStyle/>
          <a:p>
            <a:pPr>
              <a:lnSpc>
                <a:spcPct val="200000"/>
              </a:lnSpc>
            </a:pPr>
            <a:r>
              <a:rPr lang="en-US" altLang="zh-CN" dirty="0"/>
              <a:t>3</a:t>
            </a:r>
            <a:r>
              <a:rPr lang="zh-CN" altLang="en-US" dirty="0"/>
              <a:t>）漏洞识别：利用版本检查来识别基于</a:t>
            </a:r>
            <a:r>
              <a:rPr lang="en-US" altLang="zh-CN" dirty="0"/>
              <a:t>TPC</a:t>
            </a:r>
            <a:r>
              <a:rPr lang="zh-CN" altLang="en-US" dirty="0"/>
              <a:t>数据库的固件中检测到的</a:t>
            </a:r>
            <a:r>
              <a:rPr lang="en-US" altLang="zh-CN" dirty="0"/>
              <a:t>TPCs</a:t>
            </a:r>
            <a:r>
              <a:rPr lang="zh-CN" altLang="en-US" dirty="0"/>
              <a:t>漏洞。数据库包括与不同版本的</a:t>
            </a:r>
            <a:r>
              <a:rPr lang="en-US" altLang="zh-CN" dirty="0"/>
              <a:t>TPCs</a:t>
            </a:r>
            <a:r>
              <a:rPr lang="zh-CN" altLang="en-US" dirty="0"/>
              <a:t>相对应的</a:t>
            </a:r>
            <a:r>
              <a:rPr lang="en-US" altLang="zh-CN" dirty="0"/>
              <a:t>CVEs</a:t>
            </a:r>
            <a:r>
              <a:rPr lang="zh-CN" altLang="en-US" dirty="0"/>
              <a:t>。实现了一个脚本，用</a:t>
            </a:r>
            <a:r>
              <a:rPr lang="en-US" altLang="zh-CN" dirty="0"/>
              <a:t>TPCs</a:t>
            </a:r>
            <a:r>
              <a:rPr lang="zh-CN" altLang="en-US" dirty="0"/>
              <a:t>和相应版本自动查询数据库，并记录返回的漏洞信息。将识别的漏洞视为潜在漏洞。会为测试的固件生成一份报告，指出其潜在风险，并提供一系列修复漏洞的建议。</a:t>
            </a:r>
            <a:endParaRPr lang="en-US" altLang="zh-CN" dirty="0"/>
          </a:p>
        </p:txBody>
      </p:sp>
    </p:spTree>
    <p:extLst>
      <p:ext uri="{BB962C8B-B14F-4D97-AF65-F5344CB8AC3E}">
        <p14:creationId xmlns:p14="http://schemas.microsoft.com/office/powerpoint/2010/main" val="18116776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赵 彬 彬</a:t>
            </a:r>
          </a:p>
        </p:txBody>
      </p:sp>
      <p:sp>
        <p:nvSpPr>
          <p:cNvPr id="6" name="矩形 5">
            <a:extLst>
              <a:ext uri="{FF2B5EF4-FFF2-40B4-BE49-F238E27FC236}">
                <a16:creationId xmlns:a16="http://schemas.microsoft.com/office/drawing/2014/main" id="{FE4031EB-C902-63EE-6C65-C50719528A3B}"/>
              </a:ext>
            </a:extLst>
          </p:cNvPr>
          <p:cNvSpPr/>
          <p:nvPr/>
        </p:nvSpPr>
        <p:spPr>
          <a:xfrm>
            <a:off x="4211037" y="2703871"/>
            <a:ext cx="6279850" cy="646011"/>
          </a:xfrm>
          <a:prstGeom prst="rect">
            <a:avLst/>
          </a:prstGeom>
        </p:spPr>
        <p:txBody>
          <a:bodyPr wrap="square" lIns="0" tIns="0" rIns="0" bIns="0">
            <a:spAutoFit/>
          </a:bodyPr>
          <a:lstStyle/>
          <a:p>
            <a:pPr algn="just">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2018</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年获得浙江大学计算机科学学士学位，佐治亚理工学院电气与计算机工程学院的三年级博士生。</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研究方向：</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IoT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安全、</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Fuzzing</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AI</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安全</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TextBox 28">
            <a:extLst>
              <a:ext uri="{FF2B5EF4-FFF2-40B4-BE49-F238E27FC236}">
                <a16:creationId xmlns:a16="http://schemas.microsoft.com/office/drawing/2014/main" id="{19928EBC-C01D-59E9-4B1F-5A9098087140}"/>
              </a:ext>
            </a:extLst>
          </p:cNvPr>
          <p:cNvSpPr txBox="1"/>
          <p:nvPr/>
        </p:nvSpPr>
        <p:spPr>
          <a:xfrm>
            <a:off x="1825094" y="446534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纪 守 领</a:t>
            </a:r>
          </a:p>
        </p:txBody>
      </p:sp>
      <p:sp>
        <p:nvSpPr>
          <p:cNvPr id="10" name="矩形 9">
            <a:extLst>
              <a:ext uri="{FF2B5EF4-FFF2-40B4-BE49-F238E27FC236}">
                <a16:creationId xmlns:a16="http://schemas.microsoft.com/office/drawing/2014/main" id="{C072F791-C597-F834-5554-947D0D281430}"/>
              </a:ext>
            </a:extLst>
          </p:cNvPr>
          <p:cNvSpPr/>
          <p:nvPr/>
        </p:nvSpPr>
        <p:spPr>
          <a:xfrm>
            <a:off x="1825094" y="5047219"/>
            <a:ext cx="6898776"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博士生导师，浙江大学滨江研究院国产信创中心副主任，兼任佐治亚理工学院研究员</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研究方向：人工智能与安全、数据驱动安全、软件与系统安全、大数据分析等领域</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 name="矩形 10">
            <a:extLst>
              <a:ext uri="{FF2B5EF4-FFF2-40B4-BE49-F238E27FC236}">
                <a16:creationId xmlns:a16="http://schemas.microsoft.com/office/drawing/2014/main" id="{5A661B9F-7F7B-DA85-54E4-48538234C318}"/>
              </a:ext>
            </a:extLst>
          </p:cNvPr>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11">
            <a:extLst>
              <a:ext uri="{FF2B5EF4-FFF2-40B4-BE49-F238E27FC236}">
                <a16:creationId xmlns:a16="http://schemas.microsoft.com/office/drawing/2014/main" id="{EC879F6D-A7D4-B340-3791-2BB265079341}"/>
              </a:ext>
            </a:extLst>
          </p:cNvPr>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 name="图片 21">
            <a:extLst>
              <a:ext uri="{FF2B5EF4-FFF2-40B4-BE49-F238E27FC236}">
                <a16:creationId xmlns:a16="http://schemas.microsoft.com/office/drawing/2014/main" id="{D84E5E71-7397-4F6A-8D89-74DFA96B5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801" y="1944235"/>
            <a:ext cx="1597602" cy="1597602"/>
          </a:xfrm>
          <a:prstGeom prst="rect">
            <a:avLst/>
          </a:prstGeom>
        </p:spPr>
      </p:pic>
      <p:pic>
        <p:nvPicPr>
          <p:cNvPr id="23" name="图片 22">
            <a:extLst>
              <a:ext uri="{FF2B5EF4-FFF2-40B4-BE49-F238E27FC236}">
                <a16:creationId xmlns:a16="http://schemas.microsoft.com/office/drawing/2014/main" id="{76B0F162-B4B1-4B32-BBB7-2ECC36440C9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88463" y="4279429"/>
            <a:ext cx="1637832" cy="1600895"/>
          </a:xfrm>
          <a:prstGeom prst="rect">
            <a:avLst/>
          </a:prstGeom>
          <a:noFill/>
        </p:spPr>
      </p:pic>
      <p:pic>
        <p:nvPicPr>
          <p:cNvPr id="24" name="图片 23">
            <a:extLst>
              <a:ext uri="{FF2B5EF4-FFF2-40B4-BE49-F238E27FC236}">
                <a16:creationId xmlns:a16="http://schemas.microsoft.com/office/drawing/2014/main" id="{FFF7E6C0-EDB6-4FE1-8BA3-A879F58961CD}"/>
              </a:ext>
            </a:extLst>
          </p:cNvPr>
          <p:cNvPicPr/>
          <p:nvPr/>
        </p:nvPicPr>
        <p:blipFill>
          <a:blip r:embed="rId5"/>
          <a:stretch>
            <a:fillRect/>
          </a:stretch>
        </p:blipFill>
        <p:spPr>
          <a:xfrm>
            <a:off x="2507377" y="1481566"/>
            <a:ext cx="7200900" cy="4321620"/>
          </a:xfrm>
          <a:prstGeom prst="rect">
            <a:avLst/>
          </a:prstGeom>
        </p:spPr>
      </p:pic>
      <p:pic>
        <p:nvPicPr>
          <p:cNvPr id="25" name="图片 24">
            <a:extLst>
              <a:ext uri="{FF2B5EF4-FFF2-40B4-BE49-F238E27FC236}">
                <a16:creationId xmlns:a16="http://schemas.microsoft.com/office/drawing/2014/main" id="{6BFC5C04-5448-49EA-8314-8535CDBB59A4}"/>
              </a:ext>
            </a:extLst>
          </p:cNvPr>
          <p:cNvPicPr/>
          <p:nvPr/>
        </p:nvPicPr>
        <p:blipFill>
          <a:blip r:embed="rId6"/>
          <a:stretch>
            <a:fillRect/>
          </a:stretch>
        </p:blipFill>
        <p:spPr>
          <a:xfrm>
            <a:off x="2522997" y="1587990"/>
            <a:ext cx="7200900" cy="4253765"/>
          </a:xfrm>
          <a:prstGeom prst="rect">
            <a:avLst/>
          </a:prstGeom>
        </p:spPr>
      </p:pic>
    </p:spTree>
    <p:extLst>
      <p:ext uri="{BB962C8B-B14F-4D97-AF65-F5344CB8AC3E}">
        <p14:creationId xmlns:p14="http://schemas.microsoft.com/office/powerpoint/2010/main" val="139077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250" fill="hold"/>
                                        <p:tgtEl>
                                          <p:spTgt spid="6"/>
                                        </p:tgtEl>
                                        <p:attrNameLst>
                                          <p:attrName>ppt_w</p:attrName>
                                        </p:attrNameLst>
                                      </p:cBhvr>
                                      <p:tavLst>
                                        <p:tav tm="0">
                                          <p:val>
                                            <p:fltVal val="0"/>
                                          </p:val>
                                        </p:tav>
                                        <p:tav tm="100000">
                                          <p:val>
                                            <p:strVal val="#ppt_w"/>
                                          </p:val>
                                        </p:tav>
                                      </p:tavLst>
                                    </p:anim>
                                    <p:anim calcmode="lin" valueType="num">
                                      <p:cBhvr>
                                        <p:cTn id="21" dur="250" fill="hold"/>
                                        <p:tgtEl>
                                          <p:spTgt spid="6"/>
                                        </p:tgtEl>
                                        <p:attrNameLst>
                                          <p:attrName>ppt_h</p:attrName>
                                        </p:attrNameLst>
                                      </p:cBhvr>
                                      <p:tavLst>
                                        <p:tav tm="0">
                                          <p:val>
                                            <p:fltVal val="0"/>
                                          </p:val>
                                        </p:tav>
                                        <p:tav tm="100000">
                                          <p:val>
                                            <p:strVal val="#ppt_h"/>
                                          </p:val>
                                        </p:tav>
                                      </p:tavLst>
                                    </p:anim>
                                    <p:animEffect transition="in" filter="fade">
                                      <p:cBhvr>
                                        <p:cTn id="22" dur="250"/>
                                        <p:tgtEl>
                                          <p:spTgt spid="6"/>
                                        </p:tgtEl>
                                      </p:cBhvr>
                                    </p:animEffect>
                                  </p:childTnLst>
                                </p:cTn>
                              </p:par>
                            </p:childTnLst>
                          </p:cTn>
                        </p:par>
                        <p:par>
                          <p:cTn id="23" fill="hold">
                            <p:stCondLst>
                              <p:cond delay="2950"/>
                            </p:stCondLst>
                            <p:childTnLst>
                              <p:par>
                                <p:cTn id="24" presetID="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345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calcmode="lin" valueType="num">
                                      <p:cBhvr>
                                        <p:cTn id="35" dur="250" fill="hold"/>
                                        <p:tgtEl>
                                          <p:spTgt spid="10"/>
                                        </p:tgtEl>
                                        <p:attrNameLst>
                                          <p:attrName>ppt_w</p:attrName>
                                        </p:attrNameLst>
                                      </p:cBhvr>
                                      <p:tavLst>
                                        <p:tav tm="0">
                                          <p:val>
                                            <p:fltVal val="0"/>
                                          </p:val>
                                        </p:tav>
                                        <p:tav tm="100000">
                                          <p:val>
                                            <p:strVal val="#ppt_w"/>
                                          </p:val>
                                        </p:tav>
                                      </p:tavLst>
                                    </p:anim>
                                    <p:anim calcmode="lin" valueType="num">
                                      <p:cBhvr>
                                        <p:cTn id="36" dur="250" fill="hold"/>
                                        <p:tgtEl>
                                          <p:spTgt spid="10"/>
                                        </p:tgtEl>
                                        <p:attrNameLst>
                                          <p:attrName>ppt_h</p:attrName>
                                        </p:attrNameLst>
                                      </p:cBhvr>
                                      <p:tavLst>
                                        <p:tav tm="0">
                                          <p:val>
                                            <p:fltVal val="0"/>
                                          </p:val>
                                        </p:tav>
                                        <p:tav tm="100000">
                                          <p:val>
                                            <p:strVal val="#ppt_h"/>
                                          </p:val>
                                        </p:tav>
                                      </p:tavLst>
                                    </p:anim>
                                    <p:animEffect transition="in" filter="fade">
                                      <p:cBhvr>
                                        <p:cTn id="37" dur="25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fill="hold"/>
                                        <p:tgtEl>
                                          <p:spTgt spid="25"/>
                                        </p:tgtEl>
                                        <p:attrNameLst>
                                          <p:attrName>ppt_x</p:attrName>
                                        </p:attrNameLst>
                                      </p:cBhvr>
                                      <p:tavLst>
                                        <p:tav tm="0">
                                          <p:val>
                                            <p:strVal val="#ppt_x"/>
                                          </p:val>
                                        </p:tav>
                                        <p:tav tm="100000">
                                          <p:val>
                                            <p:strVal val="#ppt_x"/>
                                          </p:val>
                                        </p:tav>
                                      </p:tavLst>
                                    </p:anim>
                                    <p:anim calcmode="lin" valueType="num">
                                      <p:cBhvr additive="base">
                                        <p:cTn id="4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9" grpId="0"/>
      <p:bldP spid="10" grpId="0"/>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33022" y="2716242"/>
            <a:ext cx="4601922" cy="1446550"/>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System Evaluation</a:t>
            </a: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386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100354" cy="738664"/>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System Evaluation</a:t>
            </a:r>
          </a:p>
          <a:p>
            <a:endParaRPr lang="zh-CN" altLang="en-US" dirty="0"/>
          </a:p>
        </p:txBody>
      </p:sp>
      <p:sp>
        <p:nvSpPr>
          <p:cNvPr id="5" name="文本框 4">
            <a:extLst>
              <a:ext uri="{FF2B5EF4-FFF2-40B4-BE49-F238E27FC236}">
                <a16:creationId xmlns:a16="http://schemas.microsoft.com/office/drawing/2014/main" id="{2F148E3E-D1AC-EA77-702D-CA67F6FC97FC}"/>
              </a:ext>
            </a:extLst>
          </p:cNvPr>
          <p:cNvSpPr txBox="1"/>
          <p:nvPr/>
        </p:nvSpPr>
        <p:spPr>
          <a:xfrm>
            <a:off x="1217964" y="1499247"/>
            <a:ext cx="10083800" cy="3892732"/>
          </a:xfrm>
          <a:prstGeom prst="rect">
            <a:avLst/>
          </a:prstGeom>
          <a:noFill/>
        </p:spPr>
        <p:txBody>
          <a:bodyPr wrap="square">
            <a:spAutoFit/>
          </a:bodyPr>
          <a:lstStyle/>
          <a:p>
            <a:pPr>
              <a:lnSpc>
                <a:spcPct val="200000"/>
              </a:lnSpc>
            </a:pPr>
            <a:r>
              <a:rPr lang="zh-CN" altLang="en-US" dirty="0"/>
              <a:t>评估</a:t>
            </a:r>
            <a:r>
              <a:rPr lang="en-US" altLang="zh-CN" dirty="0" err="1"/>
              <a:t>FirmSec</a:t>
            </a:r>
            <a:r>
              <a:rPr lang="zh-CN" altLang="en-US" dirty="0"/>
              <a:t>的性能，并将其与三个最先进的作品进行比较：</a:t>
            </a:r>
            <a:r>
              <a:rPr lang="en-US" altLang="zh-CN" dirty="0"/>
              <a:t>Gemini</a:t>
            </a:r>
            <a:r>
              <a:rPr lang="zh-CN" altLang="en-US" dirty="0"/>
              <a:t>、</a:t>
            </a:r>
            <a:r>
              <a:rPr lang="en-US" altLang="zh-CN" dirty="0"/>
              <a:t>BAT</a:t>
            </a:r>
            <a:r>
              <a:rPr lang="zh-CN" altLang="en-US" dirty="0"/>
              <a:t>、</a:t>
            </a:r>
            <a:r>
              <a:rPr lang="en-US" altLang="zh-CN" dirty="0" err="1"/>
              <a:t>OSSPolice</a:t>
            </a:r>
            <a:r>
              <a:rPr lang="zh-CN" altLang="en-US" dirty="0"/>
              <a:t>。</a:t>
            </a:r>
            <a:endParaRPr lang="en-US" altLang="zh-CN" dirty="0"/>
          </a:p>
          <a:p>
            <a:pPr>
              <a:lnSpc>
                <a:spcPct val="200000"/>
              </a:lnSpc>
            </a:pPr>
            <a:r>
              <a:rPr lang="en-US" altLang="zh-CN" dirty="0"/>
              <a:t>1</a:t>
            </a:r>
            <a:r>
              <a:rPr lang="zh-CN" altLang="en-US" dirty="0"/>
              <a:t>）数据集组成</a:t>
            </a:r>
            <a:endParaRPr lang="en-US" altLang="zh-CN" dirty="0"/>
          </a:p>
          <a:p>
            <a:pPr marL="285750" indent="-285750">
              <a:lnSpc>
                <a:spcPct val="200000"/>
              </a:lnSpc>
              <a:buFont typeface="Wingdings" panose="05000000000000000000" pitchFamily="2" charset="2"/>
              <a:buChar char="Ø"/>
            </a:pPr>
            <a:r>
              <a:rPr lang="en-US" altLang="zh-CN" dirty="0"/>
              <a:t>13</a:t>
            </a:r>
            <a:r>
              <a:rPr lang="zh-CN" altLang="en-US" dirty="0"/>
              <a:t>家供应商，涉及</a:t>
            </a:r>
            <a:r>
              <a:rPr lang="en-US" altLang="zh-CN" dirty="0"/>
              <a:t>35</a:t>
            </a:r>
            <a:r>
              <a:rPr lang="zh-CN" altLang="en-US" dirty="0"/>
              <a:t>种设备，</a:t>
            </a:r>
            <a:r>
              <a:rPr lang="en-US" altLang="zh-CN" dirty="0"/>
              <a:t>34136</a:t>
            </a:r>
            <a:r>
              <a:rPr lang="zh-CN" altLang="en-US" dirty="0"/>
              <a:t>个有效固件，包含</a:t>
            </a:r>
            <a:r>
              <a:rPr lang="en-US" altLang="zh-CN" dirty="0"/>
              <a:t>2694</a:t>
            </a:r>
            <a:r>
              <a:rPr lang="zh-CN" altLang="en-US" dirty="0"/>
              <a:t>个摄像头、</a:t>
            </a:r>
            <a:r>
              <a:rPr lang="en-US" altLang="zh-CN" dirty="0"/>
              <a:t>7293</a:t>
            </a:r>
            <a:r>
              <a:rPr lang="zh-CN" altLang="en-US" dirty="0"/>
              <a:t>个路由器和</a:t>
            </a:r>
            <a:r>
              <a:rPr lang="en-US" altLang="zh-CN" dirty="0"/>
              <a:t>1191</a:t>
            </a:r>
            <a:r>
              <a:rPr lang="zh-CN" altLang="en-US" dirty="0"/>
              <a:t>个部署在交换机上 。其中</a:t>
            </a:r>
            <a:r>
              <a:rPr lang="en-US" altLang="zh-CN" dirty="0"/>
              <a:t>23050</a:t>
            </a:r>
            <a:r>
              <a:rPr lang="zh-CN" altLang="en-US" dirty="0"/>
              <a:t>个来自</a:t>
            </a:r>
            <a:r>
              <a:rPr lang="en-US" altLang="zh-CN" dirty="0" err="1"/>
              <a:t>Tsmart</a:t>
            </a:r>
            <a:r>
              <a:rPr lang="zh-CN" altLang="en-US" dirty="0"/>
              <a:t>的固件映像安装在智能家居上，</a:t>
            </a:r>
            <a:r>
              <a:rPr lang="en-US" altLang="zh-CN" dirty="0"/>
              <a:t>255</a:t>
            </a:r>
            <a:r>
              <a:rPr lang="zh-CN" altLang="en-US" dirty="0"/>
              <a:t>个未知。</a:t>
            </a:r>
            <a:endParaRPr lang="en-US" altLang="zh-CN" dirty="0"/>
          </a:p>
          <a:p>
            <a:pPr marL="285750" indent="-285750">
              <a:lnSpc>
                <a:spcPct val="200000"/>
              </a:lnSpc>
              <a:buFont typeface="Wingdings" panose="05000000000000000000" pitchFamily="2" charset="2"/>
              <a:buChar char="Ø"/>
            </a:pPr>
            <a:r>
              <a:rPr lang="zh-CN" altLang="en-US" dirty="0"/>
              <a:t>数据集包含几种指令集，</a:t>
            </a:r>
            <a:r>
              <a:rPr lang="en-US" altLang="zh-CN" dirty="0"/>
              <a:t>23.9%ARM</a:t>
            </a:r>
            <a:r>
              <a:rPr lang="zh-CN" altLang="en-US" dirty="0"/>
              <a:t>、</a:t>
            </a:r>
            <a:r>
              <a:rPr lang="en-US" altLang="zh-CN" dirty="0"/>
              <a:t>4.9%</a:t>
            </a:r>
            <a:r>
              <a:rPr lang="zh-CN" altLang="en-US" dirty="0"/>
              <a:t>的</a:t>
            </a:r>
            <a:r>
              <a:rPr lang="en-US" altLang="zh-CN" dirty="0"/>
              <a:t>MIPS</a:t>
            </a:r>
          </a:p>
          <a:p>
            <a:pPr marL="285750" indent="-285750">
              <a:lnSpc>
                <a:spcPct val="200000"/>
              </a:lnSpc>
              <a:buFont typeface="Wingdings" panose="05000000000000000000" pitchFamily="2" charset="2"/>
              <a:buChar char="Ø"/>
            </a:pPr>
            <a:r>
              <a:rPr lang="zh-CN" altLang="en-US" dirty="0"/>
              <a:t>三种主流系统文件，</a:t>
            </a:r>
            <a:r>
              <a:rPr lang="en-US" altLang="zh-CN" dirty="0" err="1"/>
              <a:t>SquashFS</a:t>
            </a:r>
            <a:r>
              <a:rPr lang="zh-CN" altLang="en-US" dirty="0"/>
              <a:t>、</a:t>
            </a:r>
            <a:r>
              <a:rPr lang="en-US" altLang="zh-CN" dirty="0" err="1"/>
              <a:t>CramFS</a:t>
            </a:r>
            <a:r>
              <a:rPr lang="zh-CN" altLang="en-US" dirty="0"/>
              <a:t>和</a:t>
            </a:r>
            <a:r>
              <a:rPr lang="en-US" altLang="zh-CN" dirty="0"/>
              <a:t>JFFS2</a:t>
            </a:r>
          </a:p>
          <a:p>
            <a:pPr marL="285750" indent="-285750">
              <a:lnSpc>
                <a:spcPct val="200000"/>
              </a:lnSpc>
              <a:buFont typeface="Wingdings" panose="05000000000000000000" pitchFamily="2" charset="2"/>
              <a:buChar char="Ø"/>
            </a:pPr>
            <a:r>
              <a:rPr lang="en-US" altLang="zh-CN" dirty="0"/>
              <a:t>12342</a:t>
            </a:r>
            <a:r>
              <a:rPr lang="zh-CN" altLang="en-US" dirty="0"/>
              <a:t>个固件映像基于</a:t>
            </a:r>
            <a:r>
              <a:rPr lang="en-US" altLang="zh-CN" dirty="0"/>
              <a:t>Linux</a:t>
            </a:r>
            <a:r>
              <a:rPr lang="zh-CN" altLang="en-US" dirty="0"/>
              <a:t>，</a:t>
            </a:r>
            <a:r>
              <a:rPr lang="en-US" altLang="zh-CN" dirty="0"/>
              <a:t>21794</a:t>
            </a:r>
            <a:r>
              <a:rPr lang="zh-CN" altLang="en-US" dirty="0"/>
              <a:t>个固件映像是非</a:t>
            </a:r>
            <a:r>
              <a:rPr lang="en-US" altLang="zh-CN" dirty="0"/>
              <a:t>Linux</a:t>
            </a:r>
            <a:r>
              <a:rPr lang="zh-CN" altLang="en-US" dirty="0"/>
              <a:t>的</a:t>
            </a:r>
            <a:endParaRPr lang="en-US" altLang="zh-CN" dirty="0"/>
          </a:p>
        </p:txBody>
      </p:sp>
    </p:spTree>
    <p:extLst>
      <p:ext uri="{BB962C8B-B14F-4D97-AF65-F5344CB8AC3E}">
        <p14:creationId xmlns:p14="http://schemas.microsoft.com/office/powerpoint/2010/main" val="3105950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100354" cy="738664"/>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System Evaluation</a:t>
            </a:r>
          </a:p>
          <a:p>
            <a:endParaRPr lang="zh-CN" altLang="en-US" dirty="0"/>
          </a:p>
        </p:txBody>
      </p:sp>
      <p:sp>
        <p:nvSpPr>
          <p:cNvPr id="5" name="文本框 4">
            <a:extLst>
              <a:ext uri="{FF2B5EF4-FFF2-40B4-BE49-F238E27FC236}">
                <a16:creationId xmlns:a16="http://schemas.microsoft.com/office/drawing/2014/main" id="{2F148E3E-D1AC-EA77-702D-CA67F6FC97FC}"/>
              </a:ext>
            </a:extLst>
          </p:cNvPr>
          <p:cNvSpPr txBox="1"/>
          <p:nvPr/>
        </p:nvSpPr>
        <p:spPr>
          <a:xfrm>
            <a:off x="1217964" y="1499247"/>
            <a:ext cx="10083800" cy="5000728"/>
          </a:xfrm>
          <a:prstGeom prst="rect">
            <a:avLst/>
          </a:prstGeom>
          <a:noFill/>
        </p:spPr>
        <p:txBody>
          <a:bodyPr wrap="square">
            <a:spAutoFit/>
          </a:bodyPr>
          <a:lstStyle/>
          <a:p>
            <a:pPr>
              <a:lnSpc>
                <a:spcPct val="200000"/>
              </a:lnSpc>
            </a:pPr>
            <a:r>
              <a:rPr lang="en-US" altLang="zh-CN" dirty="0"/>
              <a:t>2</a:t>
            </a:r>
            <a:r>
              <a:rPr lang="zh-CN" altLang="en-US" dirty="0"/>
              <a:t>）评估，首先构建三个</a:t>
            </a:r>
            <a:r>
              <a:rPr lang="en-US" altLang="zh-CN" dirty="0"/>
              <a:t>Ground-truth</a:t>
            </a:r>
            <a:r>
              <a:rPr lang="zh-CN" altLang="en-US" dirty="0"/>
              <a:t>的数据集</a:t>
            </a:r>
            <a:endParaRPr lang="en-US" altLang="zh-CN" dirty="0"/>
          </a:p>
          <a:p>
            <a:pPr marL="742950" lvl="1" indent="-285750">
              <a:lnSpc>
                <a:spcPct val="200000"/>
              </a:lnSpc>
              <a:buFont typeface="Wingdings" panose="05000000000000000000" pitchFamily="2" charset="2"/>
              <a:buChar char="Ø"/>
            </a:pPr>
            <a:r>
              <a:rPr lang="zh-CN" altLang="en-US" dirty="0"/>
              <a:t>数据集</a:t>
            </a:r>
            <a:r>
              <a:rPr lang="en-US" altLang="zh-CN" dirty="0"/>
              <a:t>I</a:t>
            </a:r>
            <a:r>
              <a:rPr lang="zh-CN" altLang="en-US" dirty="0"/>
              <a:t>用来训练定制的</a:t>
            </a:r>
            <a:r>
              <a:rPr lang="en-US" altLang="zh-CN" dirty="0"/>
              <a:t>Gemini</a:t>
            </a:r>
            <a:r>
              <a:rPr lang="zh-CN" altLang="en-US" dirty="0"/>
              <a:t>和评估模型的准确性；从</a:t>
            </a:r>
            <a:r>
              <a:rPr lang="en-US" altLang="zh-CN" dirty="0"/>
              <a:t>TPC</a:t>
            </a:r>
            <a:r>
              <a:rPr lang="zh-CN" altLang="en-US" dirty="0"/>
              <a:t>数据库中的</a:t>
            </a:r>
            <a:r>
              <a:rPr lang="en-US" altLang="zh-CN" dirty="0"/>
              <a:t>1192</a:t>
            </a:r>
            <a:r>
              <a:rPr lang="zh-CN" altLang="en-US" dirty="0"/>
              <a:t>个</a:t>
            </a:r>
            <a:r>
              <a:rPr lang="en-US" altLang="zh-CN" dirty="0"/>
              <a:t>TPCs</a:t>
            </a:r>
            <a:r>
              <a:rPr lang="zh-CN" altLang="en-US" dirty="0"/>
              <a:t>中提取的</a:t>
            </a:r>
            <a:r>
              <a:rPr lang="en-US" altLang="zh-CN" dirty="0"/>
              <a:t>ACFGs</a:t>
            </a:r>
            <a:r>
              <a:rPr lang="zh-CN" altLang="en-US" dirty="0"/>
              <a:t>，为了评估，将每个</a:t>
            </a:r>
            <a:r>
              <a:rPr lang="en-US" altLang="zh-CN" dirty="0"/>
              <a:t>TPC</a:t>
            </a:r>
            <a:r>
              <a:rPr lang="zh-CN" altLang="en-US" dirty="0"/>
              <a:t>编译成</a:t>
            </a:r>
            <a:r>
              <a:rPr lang="en-US" altLang="zh-CN" dirty="0"/>
              <a:t>12</a:t>
            </a:r>
            <a:r>
              <a:rPr lang="zh-CN" altLang="en-US" dirty="0"/>
              <a:t>个不同的版本，包括</a:t>
            </a:r>
            <a:r>
              <a:rPr lang="en-US" altLang="zh-CN" dirty="0"/>
              <a:t>ARM</a:t>
            </a:r>
            <a:r>
              <a:rPr lang="zh-CN" altLang="en-US" dirty="0"/>
              <a:t>、</a:t>
            </a:r>
            <a:r>
              <a:rPr lang="en-US" altLang="zh-CN" dirty="0"/>
              <a:t>MIPS</a:t>
            </a:r>
            <a:r>
              <a:rPr lang="zh-CN" altLang="en-US" dirty="0"/>
              <a:t>和</a:t>
            </a:r>
            <a:r>
              <a:rPr lang="en-US" altLang="zh-CN" dirty="0"/>
              <a:t>X86</a:t>
            </a:r>
            <a:r>
              <a:rPr lang="zh-CN" altLang="en-US" dirty="0"/>
              <a:t>平台以及四种不同的优化级别。</a:t>
            </a:r>
            <a:endParaRPr lang="en-US" altLang="zh-CN" dirty="0"/>
          </a:p>
          <a:p>
            <a:pPr marL="742950" lvl="1" indent="-285750">
              <a:lnSpc>
                <a:spcPct val="200000"/>
              </a:lnSpc>
              <a:buFont typeface="Wingdings" panose="05000000000000000000" pitchFamily="2" charset="2"/>
              <a:buChar char="Ø"/>
            </a:pPr>
            <a:r>
              <a:rPr lang="zh-CN" altLang="en-US" dirty="0"/>
              <a:t>数据集</a:t>
            </a:r>
            <a:r>
              <a:rPr lang="en-US" altLang="zh-CN" dirty="0"/>
              <a:t>II</a:t>
            </a:r>
            <a:r>
              <a:rPr lang="zh-CN" altLang="en-US" dirty="0"/>
              <a:t>为了选择在</a:t>
            </a:r>
            <a:r>
              <a:rPr lang="en-US" altLang="zh-CN" dirty="0" err="1"/>
              <a:t>FirmSec</a:t>
            </a:r>
            <a:r>
              <a:rPr lang="zh-CN" altLang="en-US" dirty="0"/>
              <a:t>中使用合适的阈值；从数据集中随机收集了</a:t>
            </a:r>
            <a:r>
              <a:rPr lang="en-US" altLang="zh-CN" dirty="0"/>
              <a:t>200</a:t>
            </a:r>
            <a:r>
              <a:rPr lang="zh-CN" altLang="en-US" dirty="0"/>
              <a:t>个</a:t>
            </a:r>
            <a:r>
              <a:rPr lang="en-US" altLang="zh-CN" dirty="0" err="1"/>
              <a:t>Tomatoshibby</a:t>
            </a:r>
            <a:r>
              <a:rPr lang="zh-CN" altLang="en-US" dirty="0"/>
              <a:t>和</a:t>
            </a:r>
            <a:r>
              <a:rPr lang="en-US" altLang="zh-CN" dirty="0" err="1"/>
              <a:t>OpenWrt</a:t>
            </a:r>
            <a:r>
              <a:rPr lang="zh-CN" altLang="en-US" dirty="0"/>
              <a:t>固件映像来构建数据集。</a:t>
            </a:r>
            <a:endParaRPr lang="en-US" altLang="zh-CN" dirty="0"/>
          </a:p>
          <a:p>
            <a:pPr marL="742950" lvl="1" indent="-285750">
              <a:lnSpc>
                <a:spcPct val="200000"/>
              </a:lnSpc>
              <a:buFont typeface="Wingdings" panose="05000000000000000000" pitchFamily="2" charset="2"/>
              <a:buChar char="Ø"/>
            </a:pPr>
            <a:r>
              <a:rPr lang="zh-CN" altLang="en-US" dirty="0"/>
              <a:t>数据集</a:t>
            </a:r>
            <a:r>
              <a:rPr lang="en-US" altLang="zh-CN" dirty="0"/>
              <a:t>III</a:t>
            </a:r>
            <a:r>
              <a:rPr lang="zh-CN" altLang="en-US" dirty="0"/>
              <a:t>用于评估</a:t>
            </a:r>
            <a:r>
              <a:rPr lang="en-US" altLang="zh-CN" dirty="0" err="1"/>
              <a:t>FirmSec</a:t>
            </a:r>
            <a:r>
              <a:rPr lang="zh-CN" altLang="en-US" dirty="0"/>
              <a:t>在</a:t>
            </a:r>
            <a:r>
              <a:rPr lang="en-US" altLang="zh-CN" dirty="0"/>
              <a:t>TPC</a:t>
            </a:r>
            <a:r>
              <a:rPr lang="zh-CN" altLang="en-US" dirty="0"/>
              <a:t>级别和固件版本级别检测</a:t>
            </a:r>
            <a:r>
              <a:rPr lang="en-US" altLang="zh-CN" dirty="0"/>
              <a:t>TPCs</a:t>
            </a:r>
            <a:r>
              <a:rPr lang="zh-CN" altLang="en-US" dirty="0"/>
              <a:t>的准确性；从数据集中随机选择</a:t>
            </a:r>
            <a:r>
              <a:rPr lang="en-US" altLang="zh-CN" dirty="0"/>
              <a:t>300</a:t>
            </a:r>
            <a:r>
              <a:rPr lang="zh-CN" altLang="en-US" dirty="0"/>
              <a:t>个</a:t>
            </a:r>
            <a:r>
              <a:rPr lang="en-US" altLang="zh-CN" dirty="0" err="1"/>
              <a:t>OpenWrt</a:t>
            </a:r>
            <a:r>
              <a:rPr lang="zh-CN" altLang="en-US" dirty="0"/>
              <a:t>固件映像</a:t>
            </a:r>
            <a:endParaRPr lang="en-US" altLang="zh-CN" dirty="0"/>
          </a:p>
          <a:p>
            <a:pPr>
              <a:lnSpc>
                <a:spcPct val="200000"/>
              </a:lnSpc>
            </a:pPr>
            <a:endParaRPr lang="en-US" altLang="zh-CN" dirty="0"/>
          </a:p>
        </p:txBody>
      </p:sp>
    </p:spTree>
    <p:extLst>
      <p:ext uri="{BB962C8B-B14F-4D97-AF65-F5344CB8AC3E}">
        <p14:creationId xmlns:p14="http://schemas.microsoft.com/office/powerpoint/2010/main" val="3052701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100354" cy="738664"/>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System Evaluation</a:t>
            </a:r>
          </a:p>
          <a:p>
            <a:endParaRPr lang="zh-CN" altLang="en-US" dirty="0"/>
          </a:p>
        </p:txBody>
      </p:sp>
      <p:sp>
        <p:nvSpPr>
          <p:cNvPr id="5" name="文本框 4">
            <a:extLst>
              <a:ext uri="{FF2B5EF4-FFF2-40B4-BE49-F238E27FC236}">
                <a16:creationId xmlns:a16="http://schemas.microsoft.com/office/drawing/2014/main" id="{2F148E3E-D1AC-EA77-702D-CA67F6FC97FC}"/>
              </a:ext>
            </a:extLst>
          </p:cNvPr>
          <p:cNvSpPr txBox="1"/>
          <p:nvPr/>
        </p:nvSpPr>
        <p:spPr>
          <a:xfrm>
            <a:off x="1217964" y="1499247"/>
            <a:ext cx="10083800" cy="1676741"/>
          </a:xfrm>
          <a:prstGeom prst="rect">
            <a:avLst/>
          </a:prstGeom>
          <a:noFill/>
        </p:spPr>
        <p:txBody>
          <a:bodyPr wrap="square">
            <a:spAutoFit/>
          </a:bodyPr>
          <a:lstStyle/>
          <a:p>
            <a:pPr>
              <a:lnSpc>
                <a:spcPct val="200000"/>
              </a:lnSpc>
            </a:pPr>
            <a:r>
              <a:rPr lang="zh-CN" altLang="en-US" dirty="0"/>
              <a:t>评估结果：使用两个评估指标评估</a:t>
            </a:r>
            <a:r>
              <a:rPr lang="en-US" altLang="zh-CN" dirty="0" err="1"/>
              <a:t>FirmSec</a:t>
            </a:r>
            <a:r>
              <a:rPr lang="zh-CN" altLang="en-US" dirty="0"/>
              <a:t>在</a:t>
            </a:r>
            <a:r>
              <a:rPr lang="en-US" altLang="zh-CN" dirty="0"/>
              <a:t>TPC</a:t>
            </a:r>
            <a:r>
              <a:rPr lang="zh-CN" altLang="en-US" dirty="0"/>
              <a:t>级别和版本级别上对数据集</a:t>
            </a:r>
            <a:r>
              <a:rPr lang="en-US" altLang="zh-CN" dirty="0"/>
              <a:t>III</a:t>
            </a:r>
            <a:r>
              <a:rPr lang="zh-CN" altLang="en-US" dirty="0"/>
              <a:t>的检测精度：</a:t>
            </a:r>
            <a:endParaRPr lang="en-US" altLang="zh-CN" dirty="0"/>
          </a:p>
          <a:p>
            <a:pPr>
              <a:lnSpc>
                <a:spcPct val="200000"/>
              </a:lnSpc>
            </a:pPr>
            <a:endParaRPr lang="en-US" altLang="zh-CN" dirty="0"/>
          </a:p>
          <a:p>
            <a:pPr>
              <a:lnSpc>
                <a:spcPct val="200000"/>
              </a:lnSpc>
            </a:pPr>
            <a:r>
              <a:rPr lang="en-US" altLang="zh-CN" dirty="0"/>
              <a:t>FP</a:t>
            </a:r>
            <a:r>
              <a:rPr lang="zh-CN" altLang="en-US" dirty="0"/>
              <a:t>表示错误识别的</a:t>
            </a:r>
            <a:r>
              <a:rPr lang="en-US" altLang="zh-CN" dirty="0"/>
              <a:t>TPCs</a:t>
            </a:r>
            <a:r>
              <a:rPr lang="zh-CN" altLang="en-US" dirty="0"/>
              <a:t>和版本；</a:t>
            </a:r>
            <a:r>
              <a:rPr lang="en-US" altLang="zh-CN" dirty="0"/>
              <a:t>FN</a:t>
            </a:r>
            <a:r>
              <a:rPr lang="zh-CN" altLang="en-US" dirty="0"/>
              <a:t>表示找不到的</a:t>
            </a:r>
            <a:r>
              <a:rPr lang="en-US" altLang="zh-CN" dirty="0"/>
              <a:t>TPCs</a:t>
            </a:r>
            <a:r>
              <a:rPr lang="zh-CN" altLang="en-US" dirty="0"/>
              <a:t>和版本</a:t>
            </a:r>
            <a:endParaRPr lang="en-US" altLang="zh-CN" dirty="0"/>
          </a:p>
        </p:txBody>
      </p:sp>
      <p:pic>
        <p:nvPicPr>
          <p:cNvPr id="6" name="图片 5">
            <a:extLst>
              <a:ext uri="{FF2B5EF4-FFF2-40B4-BE49-F238E27FC236}">
                <a16:creationId xmlns:a16="http://schemas.microsoft.com/office/drawing/2014/main" id="{AB4C96EF-A754-49AB-8BD2-D7F51B6D089D}"/>
              </a:ext>
            </a:extLst>
          </p:cNvPr>
          <p:cNvPicPr>
            <a:picLocks noChangeAspect="1"/>
          </p:cNvPicPr>
          <p:nvPr/>
        </p:nvPicPr>
        <p:blipFill>
          <a:blip r:embed="rId4"/>
          <a:stretch>
            <a:fillRect/>
          </a:stretch>
        </p:blipFill>
        <p:spPr>
          <a:xfrm>
            <a:off x="1756179" y="2092555"/>
            <a:ext cx="8343786" cy="739844"/>
          </a:xfrm>
          <a:prstGeom prst="rect">
            <a:avLst/>
          </a:prstGeom>
        </p:spPr>
      </p:pic>
      <p:pic>
        <p:nvPicPr>
          <p:cNvPr id="9" name="图片 8">
            <a:extLst>
              <a:ext uri="{FF2B5EF4-FFF2-40B4-BE49-F238E27FC236}">
                <a16:creationId xmlns:a16="http://schemas.microsoft.com/office/drawing/2014/main" id="{59487534-9953-4D17-AFC5-55424FEF5936}"/>
              </a:ext>
            </a:extLst>
          </p:cNvPr>
          <p:cNvPicPr>
            <a:picLocks noChangeAspect="1"/>
          </p:cNvPicPr>
          <p:nvPr/>
        </p:nvPicPr>
        <p:blipFill>
          <a:blip r:embed="rId5"/>
          <a:stretch>
            <a:fillRect/>
          </a:stretch>
        </p:blipFill>
        <p:spPr>
          <a:xfrm>
            <a:off x="2899064" y="3243534"/>
            <a:ext cx="5941532" cy="2910516"/>
          </a:xfrm>
          <a:prstGeom prst="rect">
            <a:avLst/>
          </a:prstGeom>
        </p:spPr>
      </p:pic>
    </p:spTree>
    <p:extLst>
      <p:ext uri="{BB962C8B-B14F-4D97-AF65-F5344CB8AC3E}">
        <p14:creationId xmlns:p14="http://schemas.microsoft.com/office/powerpoint/2010/main" val="220316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33022" y="2716242"/>
            <a:ext cx="4809456" cy="1446550"/>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Data Characterization</a:t>
            </a: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72083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086845" cy="738664"/>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Data Characterization</a:t>
            </a:r>
          </a:p>
          <a:p>
            <a:endParaRPr lang="zh-CN" altLang="en-US" dirty="0"/>
          </a:p>
        </p:txBody>
      </p:sp>
      <p:sp>
        <p:nvSpPr>
          <p:cNvPr id="5" name="文本框 4">
            <a:extLst>
              <a:ext uri="{FF2B5EF4-FFF2-40B4-BE49-F238E27FC236}">
                <a16:creationId xmlns:a16="http://schemas.microsoft.com/office/drawing/2014/main" id="{2F148E3E-D1AC-EA77-702D-CA67F6FC97FC}"/>
              </a:ext>
            </a:extLst>
          </p:cNvPr>
          <p:cNvSpPr txBox="1"/>
          <p:nvPr/>
        </p:nvSpPr>
        <p:spPr>
          <a:xfrm>
            <a:off x="1217964" y="1499247"/>
            <a:ext cx="10083800" cy="2784737"/>
          </a:xfrm>
          <a:prstGeom prst="rect">
            <a:avLst/>
          </a:prstGeom>
          <a:noFill/>
        </p:spPr>
        <p:txBody>
          <a:bodyPr wrap="square">
            <a:spAutoFit/>
          </a:bodyPr>
          <a:lstStyle/>
          <a:p>
            <a:pPr>
              <a:lnSpc>
                <a:spcPct val="200000"/>
              </a:lnSpc>
            </a:pPr>
            <a:r>
              <a:rPr lang="en-US" altLang="zh-CN" dirty="0"/>
              <a:t>1</a:t>
            </a:r>
            <a:r>
              <a:rPr lang="zh-CN" altLang="en-US" dirty="0"/>
              <a:t>）</a:t>
            </a:r>
            <a:r>
              <a:rPr lang="en-US" altLang="zh-CN" dirty="0"/>
              <a:t>TPC</a:t>
            </a:r>
            <a:r>
              <a:rPr lang="zh-CN" altLang="en-US" dirty="0"/>
              <a:t> </a:t>
            </a:r>
            <a:r>
              <a:rPr lang="en-US" altLang="zh-CN" dirty="0"/>
              <a:t>Usage</a:t>
            </a:r>
          </a:p>
          <a:p>
            <a:pPr>
              <a:lnSpc>
                <a:spcPct val="200000"/>
              </a:lnSpc>
            </a:pPr>
            <a:r>
              <a:rPr lang="zh-CN" altLang="en-US" dirty="0"/>
              <a:t>数据集上部署</a:t>
            </a:r>
            <a:r>
              <a:rPr lang="en-US" altLang="zh-CN" dirty="0" err="1"/>
              <a:t>FirmSec</a:t>
            </a:r>
            <a:r>
              <a:rPr lang="zh-CN" altLang="en-US" dirty="0"/>
              <a:t>，以首先识别固件中使用的</a:t>
            </a:r>
            <a:r>
              <a:rPr lang="en-US" altLang="zh-CN" dirty="0"/>
              <a:t>TPCs</a:t>
            </a:r>
            <a:r>
              <a:rPr lang="zh-CN" altLang="en-US" dirty="0"/>
              <a:t>。</a:t>
            </a:r>
            <a:r>
              <a:rPr lang="en-US" altLang="zh-CN" dirty="0" err="1"/>
              <a:t>FirmSec</a:t>
            </a:r>
            <a:r>
              <a:rPr lang="zh-CN" altLang="en-US" dirty="0"/>
              <a:t>成功解压缩并反汇编整个数据集中</a:t>
            </a:r>
            <a:r>
              <a:rPr lang="en-US" altLang="zh-CN" dirty="0"/>
              <a:t>96%</a:t>
            </a:r>
            <a:r>
              <a:rPr lang="zh-CN" altLang="en-US" dirty="0"/>
              <a:t>的固件映像。剩余</a:t>
            </a:r>
            <a:r>
              <a:rPr lang="en-US" altLang="zh-CN" dirty="0"/>
              <a:t>4%</a:t>
            </a:r>
            <a:r>
              <a:rPr lang="zh-CN" altLang="en-US" dirty="0"/>
              <a:t>固件映像无法分析的原因：</a:t>
            </a:r>
            <a:r>
              <a:rPr lang="en-US" altLang="zh-CN" dirty="0"/>
              <a:t>1</a:t>
            </a:r>
            <a:r>
              <a:rPr lang="zh-CN" altLang="en-US" dirty="0"/>
              <a:t>）</a:t>
            </a:r>
            <a:r>
              <a:rPr lang="en-US" altLang="zh-CN" dirty="0"/>
              <a:t>123</a:t>
            </a:r>
            <a:r>
              <a:rPr lang="zh-CN" altLang="en-US" dirty="0"/>
              <a:t>个固件映像被加密；</a:t>
            </a:r>
            <a:r>
              <a:rPr lang="en-US" altLang="zh-CN" dirty="0"/>
              <a:t>2</a:t>
            </a:r>
            <a:r>
              <a:rPr lang="zh-CN" altLang="en-US" dirty="0"/>
              <a:t>） </a:t>
            </a:r>
            <a:r>
              <a:rPr lang="en-US" altLang="zh-CN" dirty="0" err="1"/>
              <a:t>TSmart</a:t>
            </a:r>
            <a:r>
              <a:rPr lang="zh-CN" altLang="en-US" dirty="0"/>
              <a:t>的</a:t>
            </a:r>
            <a:r>
              <a:rPr lang="en-US" altLang="zh-CN" dirty="0"/>
              <a:t>972</a:t>
            </a:r>
            <a:r>
              <a:rPr lang="zh-CN" altLang="en-US" dirty="0"/>
              <a:t>个固件映像具有未知处理器；</a:t>
            </a:r>
            <a:r>
              <a:rPr lang="en-US" altLang="zh-CN" dirty="0"/>
              <a:t>3</a:t>
            </a:r>
            <a:r>
              <a:rPr lang="zh-CN" altLang="en-US" dirty="0"/>
              <a:t>）不支持</a:t>
            </a:r>
            <a:r>
              <a:rPr lang="en-US" altLang="zh-CN" dirty="0"/>
              <a:t>269</a:t>
            </a:r>
            <a:r>
              <a:rPr lang="zh-CN" altLang="en-US" dirty="0"/>
              <a:t>个基于</a:t>
            </a:r>
            <a:r>
              <a:rPr lang="en-US" altLang="zh-CN" dirty="0"/>
              <a:t>Linux</a:t>
            </a:r>
            <a:r>
              <a:rPr lang="zh-CN" altLang="en-US" dirty="0"/>
              <a:t>的固件映像中使用的未知文件系统。</a:t>
            </a:r>
            <a:endParaRPr lang="en-US" altLang="zh-CN" dirty="0"/>
          </a:p>
          <a:p>
            <a:pPr>
              <a:lnSpc>
                <a:spcPct val="200000"/>
              </a:lnSpc>
            </a:pPr>
            <a:endParaRPr lang="en-US" altLang="zh-CN" dirty="0"/>
          </a:p>
        </p:txBody>
      </p:sp>
      <p:pic>
        <p:nvPicPr>
          <p:cNvPr id="9" name="图片 8">
            <a:extLst>
              <a:ext uri="{FF2B5EF4-FFF2-40B4-BE49-F238E27FC236}">
                <a16:creationId xmlns:a16="http://schemas.microsoft.com/office/drawing/2014/main" id="{A2ADAA67-7C53-4629-8161-8CF5D19DE7C4}"/>
              </a:ext>
            </a:extLst>
          </p:cNvPr>
          <p:cNvPicPr>
            <a:picLocks noChangeAspect="1"/>
          </p:cNvPicPr>
          <p:nvPr/>
        </p:nvPicPr>
        <p:blipFill>
          <a:blip r:embed="rId4"/>
          <a:stretch>
            <a:fillRect/>
          </a:stretch>
        </p:blipFill>
        <p:spPr>
          <a:xfrm>
            <a:off x="4823200" y="827854"/>
            <a:ext cx="4963217" cy="5202292"/>
          </a:xfrm>
          <a:prstGeom prst="rect">
            <a:avLst/>
          </a:prstGeom>
        </p:spPr>
      </p:pic>
      <p:pic>
        <p:nvPicPr>
          <p:cNvPr id="11" name="图片 10">
            <a:extLst>
              <a:ext uri="{FF2B5EF4-FFF2-40B4-BE49-F238E27FC236}">
                <a16:creationId xmlns:a16="http://schemas.microsoft.com/office/drawing/2014/main" id="{F7DA5CF8-55A0-4424-8EA2-473F5F029B76}"/>
              </a:ext>
            </a:extLst>
          </p:cNvPr>
          <p:cNvPicPr>
            <a:picLocks noChangeAspect="1"/>
          </p:cNvPicPr>
          <p:nvPr/>
        </p:nvPicPr>
        <p:blipFill>
          <a:blip r:embed="rId5"/>
          <a:stretch>
            <a:fillRect/>
          </a:stretch>
        </p:blipFill>
        <p:spPr>
          <a:xfrm>
            <a:off x="371396" y="1963882"/>
            <a:ext cx="11434560" cy="3138107"/>
          </a:xfrm>
          <a:prstGeom prst="rect">
            <a:avLst/>
          </a:prstGeom>
        </p:spPr>
      </p:pic>
    </p:spTree>
    <p:extLst>
      <p:ext uri="{BB962C8B-B14F-4D97-AF65-F5344CB8AC3E}">
        <p14:creationId xmlns:p14="http://schemas.microsoft.com/office/powerpoint/2010/main" val="396744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086845" cy="738664"/>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Data Characterization</a:t>
            </a:r>
          </a:p>
          <a:p>
            <a:endParaRPr lang="zh-CN" altLang="en-US" dirty="0"/>
          </a:p>
        </p:txBody>
      </p:sp>
      <p:sp>
        <p:nvSpPr>
          <p:cNvPr id="5" name="文本框 4">
            <a:extLst>
              <a:ext uri="{FF2B5EF4-FFF2-40B4-BE49-F238E27FC236}">
                <a16:creationId xmlns:a16="http://schemas.microsoft.com/office/drawing/2014/main" id="{2F148E3E-D1AC-EA77-702D-CA67F6FC97FC}"/>
              </a:ext>
            </a:extLst>
          </p:cNvPr>
          <p:cNvSpPr txBox="1"/>
          <p:nvPr/>
        </p:nvSpPr>
        <p:spPr>
          <a:xfrm>
            <a:off x="1217964" y="1499247"/>
            <a:ext cx="10083800" cy="2229841"/>
          </a:xfrm>
          <a:prstGeom prst="rect">
            <a:avLst/>
          </a:prstGeom>
          <a:noFill/>
        </p:spPr>
        <p:txBody>
          <a:bodyPr wrap="square">
            <a:spAutoFit/>
          </a:bodyPr>
          <a:lstStyle/>
          <a:p>
            <a:pPr>
              <a:lnSpc>
                <a:spcPct val="200000"/>
              </a:lnSpc>
            </a:pPr>
            <a:r>
              <a:rPr lang="en-US" altLang="zh-CN" dirty="0"/>
              <a:t>2</a:t>
            </a:r>
            <a:r>
              <a:rPr lang="zh-CN" altLang="en-US" dirty="0"/>
              <a:t>）</a:t>
            </a:r>
            <a:r>
              <a:rPr lang="en-US" altLang="zh-CN" dirty="0"/>
              <a:t>Introduced Vulnerabilities Overview</a:t>
            </a:r>
          </a:p>
          <a:p>
            <a:pPr>
              <a:lnSpc>
                <a:spcPct val="200000"/>
              </a:lnSpc>
            </a:pPr>
            <a:r>
              <a:rPr lang="zh-CN" altLang="en-US" dirty="0"/>
              <a:t>在获得固件中使用的</a:t>
            </a:r>
            <a:r>
              <a:rPr lang="en-US" altLang="zh-CN" dirty="0"/>
              <a:t>TPCs</a:t>
            </a:r>
            <a:r>
              <a:rPr lang="zh-CN" altLang="en-US" dirty="0"/>
              <a:t>后，将在漏洞数据库中搜索相应的漏洞。在</a:t>
            </a:r>
            <a:r>
              <a:rPr lang="en-US" altLang="zh-CN" dirty="0"/>
              <a:t>34136</a:t>
            </a:r>
            <a:r>
              <a:rPr lang="zh-CN" altLang="en-US" dirty="0"/>
              <a:t>个固件映像中总共检测到</a:t>
            </a:r>
            <a:r>
              <a:rPr lang="en-US" altLang="zh-CN" dirty="0"/>
              <a:t>128757</a:t>
            </a:r>
            <a:r>
              <a:rPr lang="zh-CN" altLang="en-US" dirty="0"/>
              <a:t>个潜在漏洞，涉及</a:t>
            </a:r>
            <a:r>
              <a:rPr lang="en-US" altLang="zh-CN" dirty="0"/>
              <a:t>429</a:t>
            </a:r>
            <a:r>
              <a:rPr lang="zh-CN" altLang="en-US" dirty="0"/>
              <a:t>个</a:t>
            </a:r>
            <a:r>
              <a:rPr lang="en-US" altLang="zh-CN" dirty="0"/>
              <a:t>CVEs</a:t>
            </a:r>
            <a:r>
              <a:rPr lang="zh-CN" altLang="en-US" dirty="0"/>
              <a:t>，下图按</a:t>
            </a:r>
            <a:r>
              <a:rPr lang="en-US" altLang="zh-CN" dirty="0"/>
              <a:t>CVEs</a:t>
            </a:r>
            <a:r>
              <a:rPr lang="zh-CN" altLang="en-US" dirty="0"/>
              <a:t>数量列出</a:t>
            </a:r>
            <a:r>
              <a:rPr lang="en-US" altLang="zh-CN" dirty="0"/>
              <a:t>CWE</a:t>
            </a:r>
            <a:r>
              <a:rPr lang="zh-CN" altLang="en-US" dirty="0"/>
              <a:t>软件的前</a:t>
            </a:r>
            <a:r>
              <a:rPr lang="en-US" altLang="zh-CN" dirty="0"/>
              <a:t>10 </a:t>
            </a:r>
            <a:r>
              <a:rPr lang="zh-CN" altLang="en-US" dirty="0"/>
              <a:t>的</a:t>
            </a:r>
            <a:r>
              <a:rPr lang="en-US" altLang="zh-CN" dirty="0"/>
              <a:t>weakness</a:t>
            </a:r>
            <a:r>
              <a:rPr lang="zh-CN" altLang="en-US" dirty="0"/>
              <a:t>，占所有检测到的</a:t>
            </a:r>
            <a:r>
              <a:rPr lang="en-US" altLang="zh-CN" dirty="0"/>
              <a:t>CVE</a:t>
            </a:r>
            <a:r>
              <a:rPr lang="zh-CN" altLang="en-US" dirty="0"/>
              <a:t>的</a:t>
            </a:r>
            <a:r>
              <a:rPr lang="en-US" altLang="zh-CN" dirty="0"/>
              <a:t>88%</a:t>
            </a:r>
            <a:r>
              <a:rPr lang="zh-CN" altLang="en-US" dirty="0"/>
              <a:t>。</a:t>
            </a:r>
            <a:endParaRPr lang="en-US" altLang="zh-CN" dirty="0"/>
          </a:p>
        </p:txBody>
      </p:sp>
      <p:pic>
        <p:nvPicPr>
          <p:cNvPr id="6" name="图片 5">
            <a:extLst>
              <a:ext uri="{FF2B5EF4-FFF2-40B4-BE49-F238E27FC236}">
                <a16:creationId xmlns:a16="http://schemas.microsoft.com/office/drawing/2014/main" id="{4732C28D-B3D9-4C36-8754-8C26E71988ED}"/>
              </a:ext>
            </a:extLst>
          </p:cNvPr>
          <p:cNvPicPr>
            <a:picLocks noChangeAspect="1"/>
          </p:cNvPicPr>
          <p:nvPr/>
        </p:nvPicPr>
        <p:blipFill>
          <a:blip r:embed="rId4"/>
          <a:stretch>
            <a:fillRect/>
          </a:stretch>
        </p:blipFill>
        <p:spPr>
          <a:xfrm>
            <a:off x="4261386" y="3221332"/>
            <a:ext cx="5055905" cy="3061534"/>
          </a:xfrm>
          <a:prstGeom prst="rect">
            <a:avLst/>
          </a:prstGeom>
        </p:spPr>
      </p:pic>
    </p:spTree>
    <p:extLst>
      <p:ext uri="{BB962C8B-B14F-4D97-AF65-F5344CB8AC3E}">
        <p14:creationId xmlns:p14="http://schemas.microsoft.com/office/powerpoint/2010/main" val="2466305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086845" cy="738664"/>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Data Characterization</a:t>
            </a:r>
          </a:p>
          <a:p>
            <a:endParaRPr lang="zh-CN" altLang="en-US" dirty="0"/>
          </a:p>
        </p:txBody>
      </p:sp>
      <p:sp>
        <p:nvSpPr>
          <p:cNvPr id="8" name="文本框 7">
            <a:extLst>
              <a:ext uri="{FF2B5EF4-FFF2-40B4-BE49-F238E27FC236}">
                <a16:creationId xmlns:a16="http://schemas.microsoft.com/office/drawing/2014/main" id="{7C424180-F7FC-4C38-8EA8-16BF253A2A8A}"/>
              </a:ext>
            </a:extLst>
          </p:cNvPr>
          <p:cNvSpPr txBox="1"/>
          <p:nvPr/>
        </p:nvSpPr>
        <p:spPr>
          <a:xfrm>
            <a:off x="1217963" y="1499247"/>
            <a:ext cx="10357509" cy="879472"/>
          </a:xfrm>
          <a:prstGeom prst="rect">
            <a:avLst/>
          </a:prstGeom>
          <a:noFill/>
        </p:spPr>
        <p:txBody>
          <a:bodyPr wrap="square">
            <a:spAutoFit/>
          </a:bodyPr>
          <a:lstStyle/>
          <a:p>
            <a:pPr>
              <a:lnSpc>
                <a:spcPct val="150000"/>
              </a:lnSpc>
            </a:pPr>
            <a:r>
              <a:rPr lang="zh-CN" altLang="en-US" dirty="0"/>
              <a:t>尽管检测到大量</a:t>
            </a:r>
            <a:r>
              <a:rPr lang="en-US" altLang="zh-CN" dirty="0"/>
              <a:t>TPCs</a:t>
            </a:r>
            <a:r>
              <a:rPr lang="zh-CN" altLang="en-US" dirty="0"/>
              <a:t>，但大多数漏洞都集中在少数</a:t>
            </a:r>
            <a:r>
              <a:rPr lang="en-US" altLang="zh-CN" dirty="0"/>
              <a:t>TPCs</a:t>
            </a:r>
            <a:r>
              <a:rPr lang="zh-CN" altLang="en-US" dirty="0"/>
              <a:t>上。如下图从三个方面列出了前</a:t>
            </a:r>
            <a:r>
              <a:rPr lang="en-US" altLang="zh-CN" dirty="0"/>
              <a:t>10</a:t>
            </a:r>
            <a:r>
              <a:rPr lang="zh-CN" altLang="en-US" dirty="0"/>
              <a:t>个</a:t>
            </a:r>
            <a:r>
              <a:rPr lang="en-US" altLang="zh-CN" dirty="0"/>
              <a:t>TPCs</a:t>
            </a:r>
            <a:r>
              <a:rPr lang="zh-CN" altLang="en-US" dirty="0"/>
              <a:t>：受影响固件映像的数量、导致的</a:t>
            </a:r>
            <a:r>
              <a:rPr lang="en-US" altLang="zh-CN" dirty="0"/>
              <a:t>CVEs</a:t>
            </a:r>
            <a:r>
              <a:rPr lang="zh-CN" altLang="en-US" dirty="0"/>
              <a:t>的数量和导致的漏洞的数量。</a:t>
            </a:r>
          </a:p>
        </p:txBody>
      </p:sp>
      <p:pic>
        <p:nvPicPr>
          <p:cNvPr id="10" name="图片 9">
            <a:extLst>
              <a:ext uri="{FF2B5EF4-FFF2-40B4-BE49-F238E27FC236}">
                <a16:creationId xmlns:a16="http://schemas.microsoft.com/office/drawing/2014/main" id="{618D77A4-73CA-42BB-8F73-9F905EE840D9}"/>
              </a:ext>
            </a:extLst>
          </p:cNvPr>
          <p:cNvPicPr>
            <a:picLocks noChangeAspect="1"/>
          </p:cNvPicPr>
          <p:nvPr/>
        </p:nvPicPr>
        <p:blipFill>
          <a:blip r:embed="rId4"/>
          <a:stretch>
            <a:fillRect/>
          </a:stretch>
        </p:blipFill>
        <p:spPr>
          <a:xfrm>
            <a:off x="1217963" y="2622936"/>
            <a:ext cx="9571549" cy="2735817"/>
          </a:xfrm>
          <a:prstGeom prst="rect">
            <a:avLst/>
          </a:prstGeom>
        </p:spPr>
      </p:pic>
    </p:spTree>
    <p:extLst>
      <p:ext uri="{BB962C8B-B14F-4D97-AF65-F5344CB8AC3E}">
        <p14:creationId xmlns:p14="http://schemas.microsoft.com/office/powerpoint/2010/main" val="3375632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5746" y="2443843"/>
            <a:ext cx="170271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06</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774600" y="3153351"/>
            <a:ext cx="4809456"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Analysis Results</a:t>
            </a: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04441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086845" cy="738664"/>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Analysis Results</a:t>
            </a:r>
          </a:p>
          <a:p>
            <a:endParaRPr lang="zh-CN" altLang="en-US" dirty="0"/>
          </a:p>
        </p:txBody>
      </p:sp>
      <p:sp>
        <p:nvSpPr>
          <p:cNvPr id="8" name="文本框 7">
            <a:extLst>
              <a:ext uri="{FF2B5EF4-FFF2-40B4-BE49-F238E27FC236}">
                <a16:creationId xmlns:a16="http://schemas.microsoft.com/office/drawing/2014/main" id="{7C424180-F7FC-4C38-8EA8-16BF253A2A8A}"/>
              </a:ext>
            </a:extLst>
          </p:cNvPr>
          <p:cNvSpPr txBox="1"/>
          <p:nvPr/>
        </p:nvSpPr>
        <p:spPr>
          <a:xfrm>
            <a:off x="1217964" y="1727847"/>
            <a:ext cx="10357509" cy="3234860"/>
          </a:xfrm>
          <a:prstGeom prst="rect">
            <a:avLst/>
          </a:prstGeom>
          <a:noFill/>
        </p:spPr>
        <p:txBody>
          <a:bodyPr wrap="square">
            <a:spAutoFit/>
          </a:bodyPr>
          <a:lstStyle/>
          <a:p>
            <a:pPr>
              <a:lnSpc>
                <a:spcPct val="200000"/>
              </a:lnSpc>
            </a:pPr>
            <a:r>
              <a:rPr lang="zh-CN" altLang="en-US" dirty="0"/>
              <a:t>将回答以下研究问题</a:t>
            </a:r>
            <a:r>
              <a:rPr lang="en-US" altLang="zh-CN" dirty="0"/>
              <a:t>:</a:t>
            </a:r>
          </a:p>
          <a:p>
            <a:pPr marL="742950" lvl="1" indent="-285750">
              <a:lnSpc>
                <a:spcPct val="200000"/>
              </a:lnSpc>
              <a:buFont typeface="Wingdings" panose="05000000000000000000" pitchFamily="2" charset="2"/>
              <a:buChar char="Ø"/>
            </a:pPr>
            <a:r>
              <a:rPr lang="en-US" altLang="zh-CN" dirty="0"/>
              <a:t>RQ1</a:t>
            </a:r>
            <a:r>
              <a:rPr lang="zh-CN" altLang="en-US" dirty="0"/>
              <a:t>：不同种类和不同供应商的固件映像有多容易受到攻击？</a:t>
            </a:r>
          </a:p>
          <a:p>
            <a:pPr marL="742950" lvl="1" indent="-285750">
              <a:lnSpc>
                <a:spcPct val="200000"/>
              </a:lnSpc>
              <a:buFont typeface="Wingdings" panose="05000000000000000000" pitchFamily="2" charset="2"/>
              <a:buChar char="Ø"/>
            </a:pPr>
            <a:r>
              <a:rPr lang="en-US" altLang="zh-CN" dirty="0"/>
              <a:t>RQ2</a:t>
            </a:r>
            <a:r>
              <a:rPr lang="zh-CN" altLang="en-US" dirty="0"/>
              <a:t>：使用易受攻击固件的设备的地理分布情况如何？</a:t>
            </a:r>
          </a:p>
          <a:p>
            <a:pPr marL="742950" lvl="1" indent="-285750">
              <a:lnSpc>
                <a:spcPct val="200000"/>
              </a:lnSpc>
              <a:buFont typeface="Wingdings" panose="05000000000000000000" pitchFamily="2" charset="2"/>
              <a:buChar char="Ø"/>
            </a:pPr>
            <a:r>
              <a:rPr lang="en-US" altLang="zh-CN" dirty="0"/>
              <a:t>RQ3</a:t>
            </a:r>
            <a:r>
              <a:rPr lang="zh-CN" altLang="en-US" dirty="0"/>
              <a:t>：固件是否采用发布时的最新</a:t>
            </a:r>
            <a:r>
              <a:rPr lang="en-US" altLang="zh-CN" dirty="0"/>
              <a:t>TPCs</a:t>
            </a:r>
            <a:r>
              <a:rPr lang="zh-CN" altLang="en-US" dirty="0"/>
              <a:t>？</a:t>
            </a:r>
          </a:p>
          <a:p>
            <a:pPr marL="742950" lvl="1" indent="-285750">
              <a:lnSpc>
                <a:spcPct val="200000"/>
              </a:lnSpc>
              <a:buFont typeface="Wingdings" panose="05000000000000000000" pitchFamily="2" charset="2"/>
              <a:buChar char="Ø"/>
            </a:pPr>
            <a:r>
              <a:rPr lang="en-US" altLang="zh-CN" dirty="0"/>
              <a:t>RQ4</a:t>
            </a:r>
            <a:r>
              <a:rPr lang="zh-CN" altLang="en-US" dirty="0"/>
              <a:t>：是否存在违反</a:t>
            </a:r>
            <a:r>
              <a:rPr lang="en-US" altLang="zh-CN" dirty="0"/>
              <a:t>TPC</a:t>
            </a:r>
            <a:r>
              <a:rPr lang="zh-CN" altLang="en-US" dirty="0"/>
              <a:t>许可证的情况？</a:t>
            </a:r>
          </a:p>
          <a:p>
            <a:pPr>
              <a:lnSpc>
                <a:spcPct val="150000"/>
              </a:lnSpc>
            </a:pPr>
            <a:endParaRPr lang="zh-CN" altLang="en-US" dirty="0"/>
          </a:p>
        </p:txBody>
      </p:sp>
    </p:spTree>
    <p:extLst>
      <p:ext uri="{BB962C8B-B14F-4D97-AF65-F5344CB8AC3E}">
        <p14:creationId xmlns:p14="http://schemas.microsoft.com/office/powerpoint/2010/main" val="189370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许 嘉 城</a:t>
            </a:r>
            <a:r>
              <a:rPr lang="en-US" altLang="zh-CN" sz="1800" b="1" dirty="0">
                <a:solidFill>
                  <a:srgbClr val="313D51"/>
                </a:solidFill>
                <a:latin typeface="思源黑体" panose="020B0500000000000000" pitchFamily="34" charset="-122"/>
                <a:ea typeface="思源黑体" panose="020B0500000000000000" pitchFamily="34" charset="-122"/>
              </a:rPr>
              <a:t> </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TextBox 28">
            <a:extLst>
              <a:ext uri="{FF2B5EF4-FFF2-40B4-BE49-F238E27FC236}">
                <a16:creationId xmlns:a16="http://schemas.microsoft.com/office/drawing/2014/main" id="{19928EBC-C01D-59E9-4B1F-5A9098087140}"/>
              </a:ext>
            </a:extLst>
          </p:cNvPr>
          <p:cNvSpPr txBox="1"/>
          <p:nvPr/>
        </p:nvSpPr>
        <p:spPr>
          <a:xfrm>
            <a:off x="1825094" y="446534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田 园</a:t>
            </a:r>
          </a:p>
        </p:txBody>
      </p:sp>
      <p:sp>
        <p:nvSpPr>
          <p:cNvPr id="10" name="矩形 9">
            <a:extLst>
              <a:ext uri="{FF2B5EF4-FFF2-40B4-BE49-F238E27FC236}">
                <a16:creationId xmlns:a16="http://schemas.microsoft.com/office/drawing/2014/main" id="{C072F791-C597-F834-5554-947D0D281430}"/>
              </a:ext>
            </a:extLst>
          </p:cNvPr>
          <p:cNvSpPr/>
          <p:nvPr/>
        </p:nvSpPr>
        <p:spPr>
          <a:xfrm>
            <a:off x="1825094" y="5047219"/>
            <a:ext cx="6898776"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目前是加州大学洛杉矶分校的助理教授。</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2017</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年获得卡内基梅隆大学博士学位。</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研究兴趣：系统安全、隐私安全开发</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 name="矩形 10">
            <a:extLst>
              <a:ext uri="{FF2B5EF4-FFF2-40B4-BE49-F238E27FC236}">
                <a16:creationId xmlns:a16="http://schemas.microsoft.com/office/drawing/2014/main" id="{5A661B9F-7F7B-DA85-54E4-48538234C318}"/>
              </a:ext>
            </a:extLst>
          </p:cNvPr>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11">
            <a:extLst>
              <a:ext uri="{FF2B5EF4-FFF2-40B4-BE49-F238E27FC236}">
                <a16:creationId xmlns:a16="http://schemas.microsoft.com/office/drawing/2014/main" id="{EC879F6D-A7D4-B340-3791-2BB265079341}"/>
              </a:ext>
            </a:extLst>
          </p:cNvPr>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a:extLst>
              <a:ext uri="{FF2B5EF4-FFF2-40B4-BE49-F238E27FC236}">
                <a16:creationId xmlns:a16="http://schemas.microsoft.com/office/drawing/2014/main" id="{AC342901-2398-49CB-B97E-06F199DAC733}"/>
              </a:ext>
            </a:extLst>
          </p:cNvPr>
          <p:cNvSpPr/>
          <p:nvPr/>
        </p:nvSpPr>
        <p:spPr>
          <a:xfrm>
            <a:off x="4211038" y="2736529"/>
            <a:ext cx="6898776" cy="424412"/>
          </a:xfrm>
          <a:prstGeom prst="rect">
            <a:avLst/>
          </a:prstGeom>
        </p:spPr>
        <p:txBody>
          <a:bodyPr wrap="square" lIns="0" tIns="0" rIns="0" bIns="0">
            <a:spAutoFit/>
          </a:bodyPr>
          <a:lstStyle/>
          <a:p>
            <a:pPr algn="just">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2021</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年获得浙江大学软件工程学士学位。现在是博士二年级</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AI</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驱动安全、</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IoT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安全</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14" name="图片 13">
            <a:extLst>
              <a:ext uri="{FF2B5EF4-FFF2-40B4-BE49-F238E27FC236}">
                <a16:creationId xmlns:a16="http://schemas.microsoft.com/office/drawing/2014/main" id="{7A552504-CFAC-4796-AC58-3586F839F4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7791" y="1883688"/>
            <a:ext cx="1267692" cy="1689109"/>
          </a:xfrm>
          <a:prstGeom prst="rect">
            <a:avLst/>
          </a:prstGeom>
        </p:spPr>
      </p:pic>
      <p:pic>
        <p:nvPicPr>
          <p:cNvPr id="24" name="图片 23">
            <a:extLst>
              <a:ext uri="{FF2B5EF4-FFF2-40B4-BE49-F238E27FC236}">
                <a16:creationId xmlns:a16="http://schemas.microsoft.com/office/drawing/2014/main" id="{55CF2B7F-B71C-41C6-B7E7-38DEFE46E2F4}"/>
              </a:ext>
            </a:extLst>
          </p:cNvPr>
          <p:cNvPicPr>
            <a:picLocks noChangeAspect="1"/>
          </p:cNvPicPr>
          <p:nvPr/>
        </p:nvPicPr>
        <p:blipFill>
          <a:blip r:embed="rId4"/>
          <a:stretch>
            <a:fillRect/>
          </a:stretch>
        </p:blipFill>
        <p:spPr>
          <a:xfrm>
            <a:off x="8814967" y="4287465"/>
            <a:ext cx="1584824" cy="1584824"/>
          </a:xfrm>
          <a:prstGeom prst="rect">
            <a:avLst/>
          </a:prstGeom>
        </p:spPr>
      </p:pic>
      <p:pic>
        <p:nvPicPr>
          <p:cNvPr id="25" name="图片 24">
            <a:extLst>
              <a:ext uri="{FF2B5EF4-FFF2-40B4-BE49-F238E27FC236}">
                <a16:creationId xmlns:a16="http://schemas.microsoft.com/office/drawing/2014/main" id="{C95EF3BB-89E1-4907-A19B-8099B31A3648}"/>
              </a:ext>
            </a:extLst>
          </p:cNvPr>
          <p:cNvPicPr/>
          <p:nvPr/>
        </p:nvPicPr>
        <p:blipFill>
          <a:blip r:embed="rId5"/>
          <a:stretch>
            <a:fillRect/>
          </a:stretch>
        </p:blipFill>
        <p:spPr>
          <a:xfrm>
            <a:off x="3014981" y="1110236"/>
            <a:ext cx="6898776" cy="4717464"/>
          </a:xfrm>
          <a:prstGeom prst="rect">
            <a:avLst/>
          </a:prstGeom>
        </p:spPr>
      </p:pic>
    </p:spTree>
    <p:extLst>
      <p:ext uri="{BB962C8B-B14F-4D97-AF65-F5344CB8AC3E}">
        <p14:creationId xmlns:p14="http://schemas.microsoft.com/office/powerpoint/2010/main" val="235908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0-#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10"/>
                                        </p:tgtEl>
                                        <p:attrNameLst>
                                          <p:attrName>style.visibility</p:attrName>
                                        </p:attrNameLst>
                                      </p:cBhvr>
                                      <p:to>
                                        <p:strVal val="visible"/>
                                      </p:to>
                                    </p:set>
                                    <p:anim calcmode="lin" valueType="num">
                                      <p:cBhvr>
                                        <p:cTn id="29" dur="250" fill="hold"/>
                                        <p:tgtEl>
                                          <p:spTgt spid="10"/>
                                        </p:tgtEl>
                                        <p:attrNameLst>
                                          <p:attrName>ppt_w</p:attrName>
                                        </p:attrNameLst>
                                      </p:cBhvr>
                                      <p:tavLst>
                                        <p:tav tm="0">
                                          <p:val>
                                            <p:fltVal val="0"/>
                                          </p:val>
                                        </p:tav>
                                        <p:tav tm="100000">
                                          <p:val>
                                            <p:strVal val="#ppt_w"/>
                                          </p:val>
                                        </p:tav>
                                      </p:tavLst>
                                    </p:anim>
                                    <p:anim calcmode="lin" valueType="num">
                                      <p:cBhvr>
                                        <p:cTn id="30" dur="250" fill="hold"/>
                                        <p:tgtEl>
                                          <p:spTgt spid="10"/>
                                        </p:tgtEl>
                                        <p:attrNameLst>
                                          <p:attrName>ppt_h</p:attrName>
                                        </p:attrNameLst>
                                      </p:cBhvr>
                                      <p:tavLst>
                                        <p:tav tm="0">
                                          <p:val>
                                            <p:fltVal val="0"/>
                                          </p:val>
                                        </p:tav>
                                        <p:tav tm="100000">
                                          <p:val>
                                            <p:strVal val="#ppt_h"/>
                                          </p:val>
                                        </p:tav>
                                      </p:tavLst>
                                    </p:anim>
                                    <p:animEffect transition="in" filter="fade">
                                      <p:cBhvr>
                                        <p:cTn id="31" dur="250"/>
                                        <p:tgtEl>
                                          <p:spTgt spid="10"/>
                                        </p:tgtEl>
                                      </p:cBhvr>
                                    </p:animEffect>
                                  </p:childTnLst>
                                </p:cTn>
                              </p:par>
                            </p:childTnLst>
                          </p:cTn>
                        </p:par>
                        <p:par>
                          <p:cTn id="32" fill="hold">
                            <p:stCondLst>
                              <p:cond delay="305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ppt_x"/>
                                          </p:val>
                                        </p:tav>
                                        <p:tav tm="100000">
                                          <p:val>
                                            <p:strVal val="#ppt_x"/>
                                          </p:val>
                                        </p:tav>
                                      </p:tavLst>
                                    </p:anim>
                                    <p:anim calcmode="lin" valueType="num">
                                      <p:cBhvr additive="base">
                                        <p:cTn id="4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0" grpId="0"/>
      <p:bldP spid="11" grpId="0" animBg="1"/>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086845" cy="738664"/>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Analysis Results</a:t>
            </a:r>
          </a:p>
          <a:p>
            <a:endParaRPr lang="zh-CN" altLang="en-US" dirty="0"/>
          </a:p>
        </p:txBody>
      </p:sp>
      <p:sp>
        <p:nvSpPr>
          <p:cNvPr id="8" name="文本框 7">
            <a:extLst>
              <a:ext uri="{FF2B5EF4-FFF2-40B4-BE49-F238E27FC236}">
                <a16:creationId xmlns:a16="http://schemas.microsoft.com/office/drawing/2014/main" id="{7C424180-F7FC-4C38-8EA8-16BF253A2A8A}"/>
              </a:ext>
            </a:extLst>
          </p:cNvPr>
          <p:cNvSpPr txBox="1"/>
          <p:nvPr/>
        </p:nvSpPr>
        <p:spPr>
          <a:xfrm>
            <a:off x="1145228" y="1215323"/>
            <a:ext cx="10357509" cy="1675843"/>
          </a:xfrm>
          <a:prstGeom prst="rect">
            <a:avLst/>
          </a:prstGeom>
          <a:noFill/>
        </p:spPr>
        <p:txBody>
          <a:bodyPr wrap="square">
            <a:spAutoFit/>
          </a:bodyPr>
          <a:lstStyle/>
          <a:p>
            <a:pPr>
              <a:lnSpc>
                <a:spcPct val="200000"/>
              </a:lnSpc>
            </a:pPr>
            <a:r>
              <a:rPr lang="en-US" altLang="zh-CN" dirty="0"/>
              <a:t>RQ1</a:t>
            </a:r>
            <a:r>
              <a:rPr lang="zh-CN" altLang="en-US" dirty="0"/>
              <a:t>：固件漏洞</a:t>
            </a:r>
            <a:endParaRPr lang="en-US" altLang="zh-CN" dirty="0"/>
          </a:p>
          <a:p>
            <a:pPr>
              <a:lnSpc>
                <a:spcPct val="200000"/>
              </a:lnSpc>
            </a:pPr>
            <a:r>
              <a:rPr lang="zh-CN" altLang="en-US" dirty="0"/>
              <a:t>      根据固件中不同严重程度的漏洞的平均数量来评估固件的安全性。如下列出了每种固件中不同严重性漏洞的平均数量。</a:t>
            </a:r>
          </a:p>
        </p:txBody>
      </p:sp>
      <p:pic>
        <p:nvPicPr>
          <p:cNvPr id="5" name="图片 4">
            <a:extLst>
              <a:ext uri="{FF2B5EF4-FFF2-40B4-BE49-F238E27FC236}">
                <a16:creationId xmlns:a16="http://schemas.microsoft.com/office/drawing/2014/main" id="{7BE20C64-4FBF-4FFA-83CC-BB9EDF2D8B79}"/>
              </a:ext>
            </a:extLst>
          </p:cNvPr>
          <p:cNvPicPr>
            <a:picLocks noChangeAspect="1"/>
          </p:cNvPicPr>
          <p:nvPr/>
        </p:nvPicPr>
        <p:blipFill>
          <a:blip r:embed="rId4"/>
          <a:stretch>
            <a:fillRect/>
          </a:stretch>
        </p:blipFill>
        <p:spPr>
          <a:xfrm>
            <a:off x="2975339" y="3319164"/>
            <a:ext cx="6241321" cy="2834886"/>
          </a:xfrm>
          <a:prstGeom prst="rect">
            <a:avLst/>
          </a:prstGeom>
        </p:spPr>
      </p:pic>
    </p:spTree>
    <p:extLst>
      <p:ext uri="{BB962C8B-B14F-4D97-AF65-F5344CB8AC3E}">
        <p14:creationId xmlns:p14="http://schemas.microsoft.com/office/powerpoint/2010/main" val="2433276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086845" cy="738664"/>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Analysis Results</a:t>
            </a:r>
          </a:p>
          <a:p>
            <a:endParaRPr lang="zh-CN" altLang="en-US" dirty="0"/>
          </a:p>
        </p:txBody>
      </p:sp>
      <p:sp>
        <p:nvSpPr>
          <p:cNvPr id="8" name="文本框 7">
            <a:extLst>
              <a:ext uri="{FF2B5EF4-FFF2-40B4-BE49-F238E27FC236}">
                <a16:creationId xmlns:a16="http://schemas.microsoft.com/office/drawing/2014/main" id="{7C424180-F7FC-4C38-8EA8-16BF253A2A8A}"/>
              </a:ext>
            </a:extLst>
          </p:cNvPr>
          <p:cNvSpPr txBox="1"/>
          <p:nvPr/>
        </p:nvSpPr>
        <p:spPr>
          <a:xfrm>
            <a:off x="1145228" y="1215323"/>
            <a:ext cx="10357509" cy="567848"/>
          </a:xfrm>
          <a:prstGeom prst="rect">
            <a:avLst/>
          </a:prstGeom>
          <a:noFill/>
        </p:spPr>
        <p:txBody>
          <a:bodyPr wrap="square">
            <a:spAutoFit/>
          </a:bodyPr>
          <a:lstStyle/>
          <a:p>
            <a:pPr>
              <a:lnSpc>
                <a:spcPct val="200000"/>
              </a:lnSpc>
            </a:pPr>
            <a:r>
              <a:rPr lang="zh-CN" altLang="en-US" dirty="0"/>
              <a:t>研究来自不同供应商的固件的漏洞。如下所示，小米的漏洞最为严重</a:t>
            </a:r>
          </a:p>
        </p:txBody>
      </p:sp>
      <p:pic>
        <p:nvPicPr>
          <p:cNvPr id="6" name="图片 5">
            <a:extLst>
              <a:ext uri="{FF2B5EF4-FFF2-40B4-BE49-F238E27FC236}">
                <a16:creationId xmlns:a16="http://schemas.microsoft.com/office/drawing/2014/main" id="{CA1D7184-057D-4ED7-8F9B-E62D58E2C872}"/>
              </a:ext>
            </a:extLst>
          </p:cNvPr>
          <p:cNvPicPr>
            <a:picLocks noChangeAspect="1"/>
          </p:cNvPicPr>
          <p:nvPr/>
        </p:nvPicPr>
        <p:blipFill>
          <a:blip r:embed="rId4"/>
          <a:stretch>
            <a:fillRect/>
          </a:stretch>
        </p:blipFill>
        <p:spPr>
          <a:xfrm>
            <a:off x="3013443" y="1953987"/>
            <a:ext cx="6165114" cy="4458086"/>
          </a:xfrm>
          <a:prstGeom prst="rect">
            <a:avLst/>
          </a:prstGeom>
        </p:spPr>
      </p:pic>
    </p:spTree>
    <p:extLst>
      <p:ext uri="{BB962C8B-B14F-4D97-AF65-F5344CB8AC3E}">
        <p14:creationId xmlns:p14="http://schemas.microsoft.com/office/powerpoint/2010/main" val="2610232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086845" cy="738664"/>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Analysis Results</a:t>
            </a:r>
          </a:p>
          <a:p>
            <a:endParaRPr lang="zh-CN" altLang="en-US" dirty="0"/>
          </a:p>
        </p:txBody>
      </p:sp>
      <p:sp>
        <p:nvSpPr>
          <p:cNvPr id="8" name="文本框 7">
            <a:extLst>
              <a:ext uri="{FF2B5EF4-FFF2-40B4-BE49-F238E27FC236}">
                <a16:creationId xmlns:a16="http://schemas.microsoft.com/office/drawing/2014/main" id="{7C424180-F7FC-4C38-8EA8-16BF253A2A8A}"/>
              </a:ext>
            </a:extLst>
          </p:cNvPr>
          <p:cNvSpPr txBox="1"/>
          <p:nvPr/>
        </p:nvSpPr>
        <p:spPr>
          <a:xfrm>
            <a:off x="1145228" y="1075170"/>
            <a:ext cx="10357509" cy="1675843"/>
          </a:xfrm>
          <a:prstGeom prst="rect">
            <a:avLst/>
          </a:prstGeom>
          <a:noFill/>
        </p:spPr>
        <p:txBody>
          <a:bodyPr wrap="square">
            <a:spAutoFit/>
          </a:bodyPr>
          <a:lstStyle/>
          <a:p>
            <a:pPr>
              <a:lnSpc>
                <a:spcPct val="200000"/>
              </a:lnSpc>
            </a:pPr>
            <a:r>
              <a:rPr lang="en-US" altLang="zh-CN" dirty="0"/>
              <a:t>RQ2</a:t>
            </a:r>
            <a:r>
              <a:rPr lang="zh-CN" altLang="en-US" dirty="0"/>
              <a:t>：地理分布</a:t>
            </a:r>
            <a:endParaRPr lang="en-US" altLang="zh-CN" dirty="0"/>
          </a:p>
          <a:p>
            <a:pPr>
              <a:lnSpc>
                <a:spcPct val="200000"/>
              </a:lnSpc>
            </a:pPr>
            <a:r>
              <a:rPr lang="en-US" altLang="zh-CN" dirty="0"/>
              <a:t>      </a:t>
            </a:r>
            <a:r>
              <a:rPr lang="zh-CN" altLang="en-US" dirty="0"/>
              <a:t>易受攻击设备的地理分布可以弥补各地区在物联网设备威胁级别方面的潜在不平衡。首先将固件映射到其确切的设备模型；其次利用</a:t>
            </a:r>
            <a:r>
              <a:rPr lang="en-US" altLang="zh-CN" dirty="0"/>
              <a:t>Shodan</a:t>
            </a:r>
            <a:r>
              <a:rPr lang="zh-CN" altLang="en-US" dirty="0"/>
              <a:t>来确定这些可能受攻击的物联网设备分布。</a:t>
            </a:r>
          </a:p>
        </p:txBody>
      </p:sp>
      <p:pic>
        <p:nvPicPr>
          <p:cNvPr id="6" name="图片 5">
            <a:extLst>
              <a:ext uri="{FF2B5EF4-FFF2-40B4-BE49-F238E27FC236}">
                <a16:creationId xmlns:a16="http://schemas.microsoft.com/office/drawing/2014/main" id="{DD00CA46-BC06-4157-9FAC-0CA23014AF6A}"/>
              </a:ext>
            </a:extLst>
          </p:cNvPr>
          <p:cNvPicPr>
            <a:picLocks noChangeAspect="1"/>
          </p:cNvPicPr>
          <p:nvPr/>
        </p:nvPicPr>
        <p:blipFill>
          <a:blip r:embed="rId4"/>
          <a:stretch>
            <a:fillRect/>
          </a:stretch>
        </p:blipFill>
        <p:spPr>
          <a:xfrm>
            <a:off x="3478654" y="2751013"/>
            <a:ext cx="4896420" cy="3505721"/>
          </a:xfrm>
          <a:prstGeom prst="rect">
            <a:avLst/>
          </a:prstGeom>
        </p:spPr>
      </p:pic>
    </p:spTree>
    <p:extLst>
      <p:ext uri="{BB962C8B-B14F-4D97-AF65-F5344CB8AC3E}">
        <p14:creationId xmlns:p14="http://schemas.microsoft.com/office/powerpoint/2010/main" val="255558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086845" cy="738664"/>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Analysis Results</a:t>
            </a:r>
          </a:p>
          <a:p>
            <a:endParaRPr lang="zh-CN" altLang="en-US" dirty="0"/>
          </a:p>
        </p:txBody>
      </p:sp>
      <p:sp>
        <p:nvSpPr>
          <p:cNvPr id="8" name="文本框 7">
            <a:extLst>
              <a:ext uri="{FF2B5EF4-FFF2-40B4-BE49-F238E27FC236}">
                <a16:creationId xmlns:a16="http://schemas.microsoft.com/office/drawing/2014/main" id="{7C424180-F7FC-4C38-8EA8-16BF253A2A8A}"/>
              </a:ext>
            </a:extLst>
          </p:cNvPr>
          <p:cNvSpPr txBox="1"/>
          <p:nvPr/>
        </p:nvSpPr>
        <p:spPr>
          <a:xfrm>
            <a:off x="1145228" y="1075170"/>
            <a:ext cx="10357509" cy="2229841"/>
          </a:xfrm>
          <a:prstGeom prst="rect">
            <a:avLst/>
          </a:prstGeom>
          <a:noFill/>
        </p:spPr>
        <p:txBody>
          <a:bodyPr wrap="square">
            <a:spAutoFit/>
          </a:bodyPr>
          <a:lstStyle/>
          <a:p>
            <a:pPr>
              <a:lnSpc>
                <a:spcPct val="200000"/>
              </a:lnSpc>
            </a:pPr>
            <a:r>
              <a:rPr lang="en-US" altLang="zh-CN" dirty="0"/>
              <a:t>RQ3</a:t>
            </a:r>
            <a:r>
              <a:rPr lang="zh-CN" altLang="en-US" dirty="0"/>
              <a:t>：</a:t>
            </a:r>
            <a:r>
              <a:rPr lang="en-US" altLang="zh-CN" dirty="0"/>
              <a:t>TPCs</a:t>
            </a:r>
            <a:r>
              <a:rPr lang="zh-CN" altLang="en-US" dirty="0"/>
              <a:t>延迟时间</a:t>
            </a:r>
            <a:endParaRPr lang="en-US" altLang="zh-CN" dirty="0"/>
          </a:p>
          <a:p>
            <a:pPr>
              <a:lnSpc>
                <a:spcPct val="200000"/>
              </a:lnSpc>
            </a:pPr>
            <a:r>
              <a:rPr lang="en-US" altLang="zh-CN" dirty="0"/>
              <a:t>      TPC</a:t>
            </a:r>
            <a:r>
              <a:rPr lang="zh-CN" altLang="en-US" dirty="0"/>
              <a:t>造成的大多数固件漏洞都是由于固件仍在使用过时的</a:t>
            </a:r>
            <a:r>
              <a:rPr lang="en-US" altLang="zh-CN" dirty="0"/>
              <a:t>TPCs</a:t>
            </a:r>
            <a:r>
              <a:rPr lang="zh-CN" altLang="en-US" dirty="0"/>
              <a:t>。然而，最新的</a:t>
            </a:r>
            <a:r>
              <a:rPr lang="en-US" altLang="zh-CN" dirty="0"/>
              <a:t>TPC</a:t>
            </a:r>
            <a:r>
              <a:rPr lang="zh-CN" altLang="en-US" dirty="0"/>
              <a:t>可能不适合固件，因为它们可能会降低性能并增强稳定性。延迟时间表示从固件使用的</a:t>
            </a:r>
            <a:r>
              <a:rPr lang="en-US" altLang="zh-CN" dirty="0"/>
              <a:t>TPC</a:t>
            </a:r>
            <a:r>
              <a:rPr lang="zh-CN" altLang="en-US" dirty="0"/>
              <a:t>的发布日期到固件发布时</a:t>
            </a:r>
            <a:r>
              <a:rPr lang="en-US" altLang="zh-CN" dirty="0"/>
              <a:t>TPC</a:t>
            </a:r>
            <a:r>
              <a:rPr lang="zh-CN" altLang="en-US" dirty="0"/>
              <a:t>的最新版本的天数。</a:t>
            </a:r>
          </a:p>
        </p:txBody>
      </p:sp>
      <p:pic>
        <p:nvPicPr>
          <p:cNvPr id="5" name="图片 4">
            <a:extLst>
              <a:ext uri="{FF2B5EF4-FFF2-40B4-BE49-F238E27FC236}">
                <a16:creationId xmlns:a16="http://schemas.microsoft.com/office/drawing/2014/main" id="{FB5E3D07-ABB9-41AF-83FF-31D370E90A87}"/>
              </a:ext>
            </a:extLst>
          </p:cNvPr>
          <p:cNvPicPr>
            <a:picLocks noChangeAspect="1"/>
          </p:cNvPicPr>
          <p:nvPr/>
        </p:nvPicPr>
        <p:blipFill rotWithShape="1">
          <a:blip r:embed="rId4"/>
          <a:srcRect r="833" b="6388"/>
          <a:stretch/>
        </p:blipFill>
        <p:spPr>
          <a:xfrm>
            <a:off x="4717473" y="2721889"/>
            <a:ext cx="4426527" cy="3675699"/>
          </a:xfrm>
          <a:prstGeom prst="rect">
            <a:avLst/>
          </a:prstGeom>
        </p:spPr>
      </p:pic>
    </p:spTree>
    <p:extLst>
      <p:ext uri="{BB962C8B-B14F-4D97-AF65-F5344CB8AC3E}">
        <p14:creationId xmlns:p14="http://schemas.microsoft.com/office/powerpoint/2010/main" val="1315232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086845" cy="738664"/>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Analysis Results</a:t>
            </a:r>
          </a:p>
          <a:p>
            <a:endParaRPr lang="zh-CN" altLang="en-US" dirty="0"/>
          </a:p>
        </p:txBody>
      </p:sp>
      <p:sp>
        <p:nvSpPr>
          <p:cNvPr id="8" name="文本框 7">
            <a:extLst>
              <a:ext uri="{FF2B5EF4-FFF2-40B4-BE49-F238E27FC236}">
                <a16:creationId xmlns:a16="http://schemas.microsoft.com/office/drawing/2014/main" id="{7C424180-F7FC-4C38-8EA8-16BF253A2A8A}"/>
              </a:ext>
            </a:extLst>
          </p:cNvPr>
          <p:cNvSpPr txBox="1"/>
          <p:nvPr/>
        </p:nvSpPr>
        <p:spPr>
          <a:xfrm>
            <a:off x="1145228" y="1075170"/>
            <a:ext cx="10357509" cy="1121846"/>
          </a:xfrm>
          <a:prstGeom prst="rect">
            <a:avLst/>
          </a:prstGeom>
          <a:noFill/>
        </p:spPr>
        <p:txBody>
          <a:bodyPr wrap="square">
            <a:spAutoFit/>
          </a:bodyPr>
          <a:lstStyle/>
          <a:p>
            <a:pPr>
              <a:lnSpc>
                <a:spcPct val="200000"/>
              </a:lnSpc>
            </a:pPr>
            <a:r>
              <a:rPr lang="en-US" altLang="zh-CN" dirty="0"/>
              <a:t>RQ4</a:t>
            </a:r>
            <a:r>
              <a:rPr lang="zh-CN" altLang="en-US" dirty="0"/>
              <a:t>：</a:t>
            </a:r>
            <a:r>
              <a:rPr lang="en-US" altLang="zh-CN" dirty="0"/>
              <a:t>License Violations</a:t>
            </a:r>
          </a:p>
          <a:p>
            <a:pPr>
              <a:lnSpc>
                <a:spcPct val="200000"/>
              </a:lnSpc>
            </a:pPr>
            <a:r>
              <a:rPr lang="zh-CN" altLang="en-US" dirty="0"/>
              <a:t>      在固件中使用</a:t>
            </a:r>
            <a:r>
              <a:rPr lang="en-US" altLang="zh-CN" dirty="0"/>
              <a:t>TPCs</a:t>
            </a:r>
            <a:r>
              <a:rPr lang="zh-CN" altLang="en-US" dirty="0"/>
              <a:t>可能会导致复杂的许可证合规性问题</a:t>
            </a:r>
          </a:p>
        </p:txBody>
      </p:sp>
      <p:pic>
        <p:nvPicPr>
          <p:cNvPr id="6" name="图片 5">
            <a:extLst>
              <a:ext uri="{FF2B5EF4-FFF2-40B4-BE49-F238E27FC236}">
                <a16:creationId xmlns:a16="http://schemas.microsoft.com/office/drawing/2014/main" id="{5ABC50E5-CD99-464A-9753-F15B40FB7E95}"/>
              </a:ext>
            </a:extLst>
          </p:cNvPr>
          <p:cNvPicPr>
            <a:picLocks noChangeAspect="1"/>
          </p:cNvPicPr>
          <p:nvPr/>
        </p:nvPicPr>
        <p:blipFill>
          <a:blip r:embed="rId4"/>
          <a:stretch>
            <a:fillRect/>
          </a:stretch>
        </p:blipFill>
        <p:spPr>
          <a:xfrm>
            <a:off x="2946947" y="2197016"/>
            <a:ext cx="6027942" cy="4031329"/>
          </a:xfrm>
          <a:prstGeom prst="rect">
            <a:avLst/>
          </a:prstGeom>
        </p:spPr>
      </p:pic>
    </p:spTree>
    <p:extLst>
      <p:ext uri="{BB962C8B-B14F-4D97-AF65-F5344CB8AC3E}">
        <p14:creationId xmlns:p14="http://schemas.microsoft.com/office/powerpoint/2010/main" val="3509621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909446" y="2443843"/>
            <a:ext cx="1595309"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07</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790226" y="2797494"/>
            <a:ext cx="4238307" cy="1446550"/>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Discussion</a:t>
            </a:r>
          </a:p>
          <a:p>
            <a:r>
              <a:rPr lang="en-US" altLang="zh-CN" sz="4400" b="1" dirty="0">
                <a:solidFill>
                  <a:schemeClr val="bg1"/>
                </a:solidFill>
                <a:latin typeface="思源黑体" panose="020B0500000000000000" pitchFamily="34" charset="-122"/>
                <a:ea typeface="思源黑体" panose="020B0500000000000000" pitchFamily="34" charset="-122"/>
              </a:rPr>
              <a:t>Conclusions</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3264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100354" cy="461665"/>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Discussion</a:t>
            </a:r>
            <a:endParaRPr lang="zh-CN" altLang="en-US" dirty="0"/>
          </a:p>
        </p:txBody>
      </p:sp>
      <p:sp>
        <p:nvSpPr>
          <p:cNvPr id="8" name="文本框 7">
            <a:extLst>
              <a:ext uri="{FF2B5EF4-FFF2-40B4-BE49-F238E27FC236}">
                <a16:creationId xmlns:a16="http://schemas.microsoft.com/office/drawing/2014/main" id="{9AA31D87-4DF5-4992-A8BF-6A170DA3C641}"/>
              </a:ext>
            </a:extLst>
          </p:cNvPr>
          <p:cNvSpPr txBox="1"/>
          <p:nvPr/>
        </p:nvSpPr>
        <p:spPr>
          <a:xfrm>
            <a:off x="924791" y="2365183"/>
            <a:ext cx="10453253" cy="2231508"/>
          </a:xfrm>
          <a:prstGeom prst="rect">
            <a:avLst/>
          </a:prstGeom>
          <a:noFill/>
        </p:spPr>
        <p:txBody>
          <a:bodyPr wrap="square">
            <a:spAutoFit/>
          </a:bodyPr>
          <a:lstStyle/>
          <a:p>
            <a:pPr marL="285750" indent="-285750" algn="l">
              <a:lnSpc>
                <a:spcPct val="200000"/>
              </a:lnSpc>
              <a:buFont typeface="Wingdings" panose="05000000000000000000" pitchFamily="2" charset="2"/>
              <a:buChar char="u"/>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将继续收集更多固件映像以扩展数据集，但仍然缺少一些当前流行设备的固件。</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l">
              <a:lnSpc>
                <a:spcPct val="200000"/>
              </a:lnSpc>
              <a:buFont typeface="Wingdings" panose="05000000000000000000" pitchFamily="2" charset="2"/>
              <a:buChar char="u"/>
            </a:pPr>
            <a:r>
              <a:rPr lang="zh-CN" altLang="en-US" kern="100" dirty="0">
                <a:effectLst/>
                <a:latin typeface="等线" panose="02010600030101010101" pitchFamily="2" charset="-122"/>
                <a:ea typeface="等线" panose="02010600030101010101" pitchFamily="2" charset="-122"/>
                <a:cs typeface="Times New Roman" panose="02020603050405020304" pitchFamily="18" charset="0"/>
              </a:rPr>
              <a:t>将不断丰富</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TPC</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rPr>
              <a:t>数据库，在</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TPC</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rPr>
              <a:t>级别识别中存在一些误报，因为数据库没有记录物联网固件中使用的一些不常见的</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TPCs</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l">
              <a:lnSpc>
                <a:spcPct val="200000"/>
              </a:lnSpc>
              <a:buFont typeface="Wingdings" panose="05000000000000000000" pitchFamily="2" charset="2"/>
              <a:buChar char="u"/>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将采用新技术对物联网设备进行更深入的分析，很容易检测到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N-day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漏洞，很难检测到未知的漏洞。</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15304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100354" cy="461665"/>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Conclusion</a:t>
            </a:r>
            <a:endParaRPr lang="zh-CN" altLang="en-US" dirty="0"/>
          </a:p>
        </p:txBody>
      </p:sp>
      <p:sp>
        <p:nvSpPr>
          <p:cNvPr id="8" name="文本框 7">
            <a:extLst>
              <a:ext uri="{FF2B5EF4-FFF2-40B4-BE49-F238E27FC236}">
                <a16:creationId xmlns:a16="http://schemas.microsoft.com/office/drawing/2014/main" id="{9AA31D87-4DF5-4992-A8BF-6A170DA3C641}"/>
              </a:ext>
            </a:extLst>
          </p:cNvPr>
          <p:cNvSpPr txBox="1"/>
          <p:nvPr/>
        </p:nvSpPr>
        <p:spPr>
          <a:xfrm>
            <a:off x="1406898" y="2413337"/>
            <a:ext cx="9944100" cy="2231508"/>
          </a:xfrm>
          <a:prstGeom prst="rect">
            <a:avLst/>
          </a:prstGeom>
          <a:noFill/>
        </p:spPr>
        <p:txBody>
          <a:bodyPr wrap="square">
            <a:spAutoFit/>
          </a:bodyPr>
          <a:lstStyle/>
          <a:p>
            <a:pPr marL="285750" indent="-285750" algn="l">
              <a:lnSpc>
                <a:spcPct val="200000"/>
              </a:lnSpc>
              <a:buFont typeface="Wingdings" panose="05000000000000000000" pitchFamily="2" charset="2"/>
              <a:buChar char="u"/>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对物联网固件中的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TPCs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问题进行了目前最大规模的分析，专门查找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TPC</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导致的固件漏洞。</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l">
              <a:lnSpc>
                <a:spcPct val="200000"/>
              </a:lnSpc>
              <a:buFont typeface="Wingdings" panose="05000000000000000000" pitchFamily="2" charset="2"/>
              <a:buChar char="u"/>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揭示了物联网固件中易受攻击和过时的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TPCs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的广泛使用。</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l">
              <a:lnSpc>
                <a:spcPct val="200000"/>
              </a:lnSpc>
              <a:buFont typeface="Wingdings" panose="05000000000000000000" pitchFamily="2" charset="2"/>
              <a:buChar char="u"/>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提出了物联网设备安全地理差异的全球观点。</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l">
              <a:lnSpc>
                <a:spcPct val="200000"/>
              </a:lnSpc>
              <a:buFont typeface="Wingdings" panose="05000000000000000000" pitchFamily="2" charset="2"/>
              <a:buChar char="u"/>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提出固件中普遍存在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GPL/AGPL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许可证违规问题。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22840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文本框 3"/>
          <p:cNvSpPr txBox="1"/>
          <p:nvPr/>
        </p:nvSpPr>
        <p:spPr>
          <a:xfrm>
            <a:off x="2569442" y="3013501"/>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en-US" altLang="zh-CN" sz="4800" b="1" dirty="0">
                <a:solidFill>
                  <a:schemeClr val="bg1"/>
                </a:solidFill>
                <a:latin typeface="思源黑体" panose="020B0500000000000000" pitchFamily="34" charset="-122"/>
                <a:ea typeface="思源黑体" panose="020B0500000000000000" pitchFamily="34" charset="-122"/>
              </a:rPr>
              <a:t>THINKS</a:t>
            </a:r>
            <a:endParaRPr lang="zh-CN" altLang="en-US" sz="4800" b="1"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8229148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王 琴 应</a:t>
            </a:r>
            <a:r>
              <a:rPr lang="en-US" altLang="zh-CN" sz="1800" b="1" dirty="0">
                <a:solidFill>
                  <a:srgbClr val="313D51"/>
                </a:solidFill>
                <a:latin typeface="思源黑体" panose="020B0500000000000000" pitchFamily="34" charset="-122"/>
                <a:ea typeface="思源黑体" panose="020B0500000000000000" pitchFamily="34" charset="-122"/>
              </a:rPr>
              <a:t> </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TextBox 28">
            <a:extLst>
              <a:ext uri="{FF2B5EF4-FFF2-40B4-BE49-F238E27FC236}">
                <a16:creationId xmlns:a16="http://schemas.microsoft.com/office/drawing/2014/main" id="{19928EBC-C01D-59E9-4B1F-5A9098087140}"/>
              </a:ext>
            </a:extLst>
          </p:cNvPr>
          <p:cNvSpPr txBox="1"/>
          <p:nvPr/>
        </p:nvSpPr>
        <p:spPr>
          <a:xfrm>
            <a:off x="1825094" y="446534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吕 晨 阳</a:t>
            </a:r>
          </a:p>
        </p:txBody>
      </p:sp>
      <p:sp>
        <p:nvSpPr>
          <p:cNvPr id="10" name="矩形 9">
            <a:extLst>
              <a:ext uri="{FF2B5EF4-FFF2-40B4-BE49-F238E27FC236}">
                <a16:creationId xmlns:a16="http://schemas.microsoft.com/office/drawing/2014/main" id="{C072F791-C597-F834-5554-947D0D281430}"/>
              </a:ext>
            </a:extLst>
          </p:cNvPr>
          <p:cNvSpPr/>
          <p:nvPr/>
        </p:nvSpPr>
        <p:spPr>
          <a:xfrm>
            <a:off x="1825094" y="5047219"/>
            <a:ext cx="6898776"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浙江大学计算机科学博士生，</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2017</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至今</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研究兴趣：系统安全、区块链安全、数据驱动安全</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 name="矩形 10">
            <a:extLst>
              <a:ext uri="{FF2B5EF4-FFF2-40B4-BE49-F238E27FC236}">
                <a16:creationId xmlns:a16="http://schemas.microsoft.com/office/drawing/2014/main" id="{5A661B9F-7F7B-DA85-54E4-48538234C318}"/>
              </a:ext>
            </a:extLst>
          </p:cNvPr>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11">
            <a:extLst>
              <a:ext uri="{FF2B5EF4-FFF2-40B4-BE49-F238E27FC236}">
                <a16:creationId xmlns:a16="http://schemas.microsoft.com/office/drawing/2014/main" id="{EC879F6D-A7D4-B340-3791-2BB265079341}"/>
              </a:ext>
            </a:extLst>
          </p:cNvPr>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a:extLst>
              <a:ext uri="{FF2B5EF4-FFF2-40B4-BE49-F238E27FC236}">
                <a16:creationId xmlns:a16="http://schemas.microsoft.com/office/drawing/2014/main" id="{AC342901-2398-49CB-B97E-06F199DAC733}"/>
              </a:ext>
            </a:extLst>
          </p:cNvPr>
          <p:cNvSpPr/>
          <p:nvPr/>
        </p:nvSpPr>
        <p:spPr>
          <a:xfrm>
            <a:off x="4211038" y="2736529"/>
            <a:ext cx="6898776" cy="424412"/>
          </a:xfrm>
          <a:prstGeom prst="rect">
            <a:avLst/>
          </a:prstGeom>
        </p:spPr>
        <p:txBody>
          <a:bodyPr wrap="square" lIns="0" tIns="0" rIns="0" bIns="0">
            <a:spAutoFit/>
          </a:bodyPr>
          <a:lstStyle/>
          <a:p>
            <a:pPr algn="just">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2018</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年获得湖南大学学士学位。</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18</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年至今在浙江大学读博</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研究兴趣：隐私、密码学、数据驱动安全</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19" name="图片 18">
            <a:extLst>
              <a:ext uri="{FF2B5EF4-FFF2-40B4-BE49-F238E27FC236}">
                <a16:creationId xmlns:a16="http://schemas.microsoft.com/office/drawing/2014/main" id="{587F517A-4490-4036-B898-4FBB2B5821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7888" y="1884445"/>
            <a:ext cx="1561428" cy="1693718"/>
          </a:xfrm>
          <a:prstGeom prst="rect">
            <a:avLst/>
          </a:prstGeom>
        </p:spPr>
      </p:pic>
      <p:pic>
        <p:nvPicPr>
          <p:cNvPr id="21" name="图片 20">
            <a:extLst>
              <a:ext uri="{FF2B5EF4-FFF2-40B4-BE49-F238E27FC236}">
                <a16:creationId xmlns:a16="http://schemas.microsoft.com/office/drawing/2014/main" id="{8EEF2642-69C6-4DF4-A4DF-545A8F284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5861" y="4261182"/>
            <a:ext cx="1643035" cy="1637389"/>
          </a:xfrm>
          <a:prstGeom prst="rect">
            <a:avLst/>
          </a:prstGeom>
        </p:spPr>
      </p:pic>
      <p:pic>
        <p:nvPicPr>
          <p:cNvPr id="22" name="图片 21">
            <a:extLst>
              <a:ext uri="{FF2B5EF4-FFF2-40B4-BE49-F238E27FC236}">
                <a16:creationId xmlns:a16="http://schemas.microsoft.com/office/drawing/2014/main" id="{ECE56480-9452-409A-BE7A-0C08570B3C72}"/>
              </a:ext>
            </a:extLst>
          </p:cNvPr>
          <p:cNvPicPr>
            <a:picLocks noChangeAspect="1"/>
          </p:cNvPicPr>
          <p:nvPr/>
        </p:nvPicPr>
        <p:blipFill>
          <a:blip r:embed="rId5"/>
          <a:stretch>
            <a:fillRect/>
          </a:stretch>
        </p:blipFill>
        <p:spPr>
          <a:xfrm>
            <a:off x="667437" y="2252560"/>
            <a:ext cx="10802009" cy="2023036"/>
          </a:xfrm>
          <a:prstGeom prst="rect">
            <a:avLst/>
          </a:prstGeom>
        </p:spPr>
      </p:pic>
      <p:pic>
        <p:nvPicPr>
          <p:cNvPr id="23" name="图片 22">
            <a:extLst>
              <a:ext uri="{FF2B5EF4-FFF2-40B4-BE49-F238E27FC236}">
                <a16:creationId xmlns:a16="http://schemas.microsoft.com/office/drawing/2014/main" id="{AA101FEB-A033-438F-9948-B5D0E72D28BB}"/>
              </a:ext>
            </a:extLst>
          </p:cNvPr>
          <p:cNvPicPr>
            <a:picLocks noChangeAspect="1"/>
          </p:cNvPicPr>
          <p:nvPr/>
        </p:nvPicPr>
        <p:blipFill>
          <a:blip r:embed="rId6"/>
          <a:stretch>
            <a:fillRect/>
          </a:stretch>
        </p:blipFill>
        <p:spPr>
          <a:xfrm>
            <a:off x="2138907" y="1314414"/>
            <a:ext cx="8501857" cy="4619505"/>
          </a:xfrm>
          <a:prstGeom prst="rect">
            <a:avLst/>
          </a:prstGeom>
        </p:spPr>
      </p:pic>
    </p:spTree>
    <p:extLst>
      <p:ext uri="{BB962C8B-B14F-4D97-AF65-F5344CB8AC3E}">
        <p14:creationId xmlns:p14="http://schemas.microsoft.com/office/powerpoint/2010/main" val="68059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0-#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10"/>
                                        </p:tgtEl>
                                        <p:attrNameLst>
                                          <p:attrName>style.visibility</p:attrName>
                                        </p:attrNameLst>
                                      </p:cBhvr>
                                      <p:to>
                                        <p:strVal val="visible"/>
                                      </p:to>
                                    </p:set>
                                    <p:anim calcmode="lin" valueType="num">
                                      <p:cBhvr>
                                        <p:cTn id="29" dur="250" fill="hold"/>
                                        <p:tgtEl>
                                          <p:spTgt spid="10"/>
                                        </p:tgtEl>
                                        <p:attrNameLst>
                                          <p:attrName>ppt_w</p:attrName>
                                        </p:attrNameLst>
                                      </p:cBhvr>
                                      <p:tavLst>
                                        <p:tav tm="0">
                                          <p:val>
                                            <p:fltVal val="0"/>
                                          </p:val>
                                        </p:tav>
                                        <p:tav tm="100000">
                                          <p:val>
                                            <p:strVal val="#ppt_w"/>
                                          </p:val>
                                        </p:tav>
                                      </p:tavLst>
                                    </p:anim>
                                    <p:anim calcmode="lin" valueType="num">
                                      <p:cBhvr>
                                        <p:cTn id="30" dur="250" fill="hold"/>
                                        <p:tgtEl>
                                          <p:spTgt spid="10"/>
                                        </p:tgtEl>
                                        <p:attrNameLst>
                                          <p:attrName>ppt_h</p:attrName>
                                        </p:attrNameLst>
                                      </p:cBhvr>
                                      <p:tavLst>
                                        <p:tav tm="0">
                                          <p:val>
                                            <p:fltVal val="0"/>
                                          </p:val>
                                        </p:tav>
                                        <p:tav tm="100000">
                                          <p:val>
                                            <p:strVal val="#ppt_h"/>
                                          </p:val>
                                        </p:tav>
                                      </p:tavLst>
                                    </p:anim>
                                    <p:animEffect transition="in" filter="fade">
                                      <p:cBhvr>
                                        <p:cTn id="31" dur="250"/>
                                        <p:tgtEl>
                                          <p:spTgt spid="10"/>
                                        </p:tgtEl>
                                      </p:cBhvr>
                                    </p:animEffect>
                                  </p:childTnLst>
                                </p:cTn>
                              </p:par>
                            </p:childTnLst>
                          </p:cTn>
                        </p:par>
                        <p:par>
                          <p:cTn id="32" fill="hold">
                            <p:stCondLst>
                              <p:cond delay="275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0" grpId="0"/>
      <p:bldP spid="11"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张 旭 鸿</a:t>
            </a:r>
            <a:r>
              <a:rPr lang="en-US" altLang="zh-CN" sz="1800" b="1" dirty="0">
                <a:solidFill>
                  <a:srgbClr val="313D51"/>
                </a:solidFill>
                <a:latin typeface="思源黑体" panose="020B0500000000000000" pitchFamily="34" charset="-122"/>
                <a:ea typeface="思源黑体" panose="020B0500000000000000" pitchFamily="34" charset="-122"/>
              </a:rPr>
              <a:t> </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TextBox 28">
            <a:extLst>
              <a:ext uri="{FF2B5EF4-FFF2-40B4-BE49-F238E27FC236}">
                <a16:creationId xmlns:a16="http://schemas.microsoft.com/office/drawing/2014/main" id="{19928EBC-C01D-59E9-4B1F-5A9098087140}"/>
              </a:ext>
            </a:extLst>
          </p:cNvPr>
          <p:cNvSpPr txBox="1"/>
          <p:nvPr/>
        </p:nvSpPr>
        <p:spPr>
          <a:xfrm>
            <a:off x="1825094" y="446534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林 昶 廷</a:t>
            </a:r>
          </a:p>
        </p:txBody>
      </p:sp>
      <p:sp>
        <p:nvSpPr>
          <p:cNvPr id="10" name="矩形 9">
            <a:extLst>
              <a:ext uri="{FF2B5EF4-FFF2-40B4-BE49-F238E27FC236}">
                <a16:creationId xmlns:a16="http://schemas.microsoft.com/office/drawing/2014/main" id="{C072F791-C597-F834-5554-947D0D281430}"/>
              </a:ext>
            </a:extLst>
          </p:cNvPr>
          <p:cNvSpPr/>
          <p:nvPr/>
        </p:nvSpPr>
        <p:spPr>
          <a:xfrm>
            <a:off x="1757002" y="5031041"/>
            <a:ext cx="6898776"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浙江大学滨江研究所研究员、</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NESA Lab</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研究员、计算机科学与技术博士。现任浙江工商大学助理教授。研究兴趣：软件定义网络、区块链、网络安全</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 name="矩形 10">
            <a:extLst>
              <a:ext uri="{FF2B5EF4-FFF2-40B4-BE49-F238E27FC236}">
                <a16:creationId xmlns:a16="http://schemas.microsoft.com/office/drawing/2014/main" id="{5A661B9F-7F7B-DA85-54E4-48538234C318}"/>
              </a:ext>
            </a:extLst>
          </p:cNvPr>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11">
            <a:extLst>
              <a:ext uri="{FF2B5EF4-FFF2-40B4-BE49-F238E27FC236}">
                <a16:creationId xmlns:a16="http://schemas.microsoft.com/office/drawing/2014/main" id="{EC879F6D-A7D4-B340-3791-2BB265079341}"/>
              </a:ext>
            </a:extLst>
          </p:cNvPr>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a:extLst>
              <a:ext uri="{FF2B5EF4-FFF2-40B4-BE49-F238E27FC236}">
                <a16:creationId xmlns:a16="http://schemas.microsoft.com/office/drawing/2014/main" id="{AC342901-2398-49CB-B97E-06F199DAC733}"/>
              </a:ext>
            </a:extLst>
          </p:cNvPr>
          <p:cNvSpPr/>
          <p:nvPr/>
        </p:nvSpPr>
        <p:spPr>
          <a:xfrm>
            <a:off x="4211038" y="2736529"/>
            <a:ext cx="7063098"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浙江大学软件技术学院和计算机科学与技术学院的青年教授。他获得中佛罗里达大学计算机工程博士学位，研究兴趣：软件和系统安全、人工智能安全和大数据分析</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19" name="图片 18">
            <a:extLst>
              <a:ext uri="{FF2B5EF4-FFF2-40B4-BE49-F238E27FC236}">
                <a16:creationId xmlns:a16="http://schemas.microsoft.com/office/drawing/2014/main" id="{0A70A9D1-00B7-4453-A6C9-E3750DEA8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027" y="1857912"/>
            <a:ext cx="1293149" cy="1721098"/>
          </a:xfrm>
          <a:prstGeom prst="rect">
            <a:avLst/>
          </a:prstGeom>
        </p:spPr>
      </p:pic>
      <p:pic>
        <p:nvPicPr>
          <p:cNvPr id="21" name="图片 20">
            <a:extLst>
              <a:ext uri="{FF2B5EF4-FFF2-40B4-BE49-F238E27FC236}">
                <a16:creationId xmlns:a16="http://schemas.microsoft.com/office/drawing/2014/main" id="{8F0B5D95-B071-4172-830C-04B61DC9CE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9930" y="4273377"/>
            <a:ext cx="1414897" cy="1659884"/>
          </a:xfrm>
          <a:prstGeom prst="rect">
            <a:avLst/>
          </a:prstGeom>
        </p:spPr>
      </p:pic>
      <p:pic>
        <p:nvPicPr>
          <p:cNvPr id="23" name="图片 22">
            <a:extLst>
              <a:ext uri="{FF2B5EF4-FFF2-40B4-BE49-F238E27FC236}">
                <a16:creationId xmlns:a16="http://schemas.microsoft.com/office/drawing/2014/main" id="{5953489A-8544-4005-B24D-BD130CD146DB}"/>
              </a:ext>
            </a:extLst>
          </p:cNvPr>
          <p:cNvPicPr/>
          <p:nvPr/>
        </p:nvPicPr>
        <p:blipFill>
          <a:blip r:embed="rId5"/>
          <a:stretch>
            <a:fillRect/>
          </a:stretch>
        </p:blipFill>
        <p:spPr>
          <a:xfrm>
            <a:off x="2297295" y="1545501"/>
            <a:ext cx="8069610" cy="4067017"/>
          </a:xfrm>
          <a:prstGeom prst="rect">
            <a:avLst/>
          </a:prstGeom>
        </p:spPr>
      </p:pic>
      <p:pic>
        <p:nvPicPr>
          <p:cNvPr id="25" name="图片 24">
            <a:extLst>
              <a:ext uri="{FF2B5EF4-FFF2-40B4-BE49-F238E27FC236}">
                <a16:creationId xmlns:a16="http://schemas.microsoft.com/office/drawing/2014/main" id="{4525DDC2-E597-4B9A-B2A9-B6F7F7BA7AC7}"/>
              </a:ext>
            </a:extLst>
          </p:cNvPr>
          <p:cNvPicPr/>
          <p:nvPr/>
        </p:nvPicPr>
        <p:blipFill>
          <a:blip r:embed="rId6"/>
          <a:stretch>
            <a:fillRect/>
          </a:stretch>
        </p:blipFill>
        <p:spPr>
          <a:xfrm>
            <a:off x="2379518" y="1465443"/>
            <a:ext cx="7855527" cy="4395029"/>
          </a:xfrm>
          <a:prstGeom prst="rect">
            <a:avLst/>
          </a:prstGeom>
        </p:spPr>
      </p:pic>
    </p:spTree>
    <p:extLst>
      <p:ext uri="{BB962C8B-B14F-4D97-AF65-F5344CB8AC3E}">
        <p14:creationId xmlns:p14="http://schemas.microsoft.com/office/powerpoint/2010/main" val="289290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0-#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10"/>
                                        </p:tgtEl>
                                        <p:attrNameLst>
                                          <p:attrName>style.visibility</p:attrName>
                                        </p:attrNameLst>
                                      </p:cBhvr>
                                      <p:to>
                                        <p:strVal val="visible"/>
                                      </p:to>
                                    </p:set>
                                    <p:anim calcmode="lin" valueType="num">
                                      <p:cBhvr>
                                        <p:cTn id="29" dur="250" fill="hold"/>
                                        <p:tgtEl>
                                          <p:spTgt spid="10"/>
                                        </p:tgtEl>
                                        <p:attrNameLst>
                                          <p:attrName>ppt_w</p:attrName>
                                        </p:attrNameLst>
                                      </p:cBhvr>
                                      <p:tavLst>
                                        <p:tav tm="0">
                                          <p:val>
                                            <p:fltVal val="0"/>
                                          </p:val>
                                        </p:tav>
                                        <p:tav tm="100000">
                                          <p:val>
                                            <p:strVal val="#ppt_w"/>
                                          </p:val>
                                        </p:tav>
                                      </p:tavLst>
                                    </p:anim>
                                    <p:anim calcmode="lin" valueType="num">
                                      <p:cBhvr>
                                        <p:cTn id="30" dur="250" fill="hold"/>
                                        <p:tgtEl>
                                          <p:spTgt spid="10"/>
                                        </p:tgtEl>
                                        <p:attrNameLst>
                                          <p:attrName>ppt_h</p:attrName>
                                        </p:attrNameLst>
                                      </p:cBhvr>
                                      <p:tavLst>
                                        <p:tav tm="0">
                                          <p:val>
                                            <p:fltVal val="0"/>
                                          </p:val>
                                        </p:tav>
                                        <p:tav tm="100000">
                                          <p:val>
                                            <p:strVal val="#ppt_h"/>
                                          </p:val>
                                        </p:tav>
                                      </p:tavLst>
                                    </p:anim>
                                    <p:animEffect transition="in" filter="fade">
                                      <p:cBhvr>
                                        <p:cTn id="31" dur="250"/>
                                        <p:tgtEl>
                                          <p:spTgt spid="10"/>
                                        </p:tgtEl>
                                      </p:cBhvr>
                                    </p:animEffect>
                                  </p:childTnLst>
                                </p:cTn>
                              </p:par>
                            </p:childTnLst>
                          </p:cTn>
                        </p:par>
                        <p:par>
                          <p:cTn id="32" fill="hold">
                            <p:stCondLst>
                              <p:cond delay="3425"/>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fill="hold"/>
                                        <p:tgtEl>
                                          <p:spTgt spid="25"/>
                                        </p:tgtEl>
                                        <p:attrNameLst>
                                          <p:attrName>ppt_x</p:attrName>
                                        </p:attrNameLst>
                                      </p:cBhvr>
                                      <p:tavLst>
                                        <p:tav tm="0">
                                          <p:val>
                                            <p:strVal val="#ppt_x"/>
                                          </p:val>
                                        </p:tav>
                                        <p:tav tm="100000">
                                          <p:val>
                                            <p:strVal val="#ppt_x"/>
                                          </p:val>
                                        </p:tav>
                                      </p:tavLst>
                                    </p:anim>
                                    <p:anim calcmode="lin" valueType="num">
                                      <p:cBhvr additive="base">
                                        <p:cTn id="4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0" grpId="0"/>
      <p:bldP spid="11"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吴 敬 征</a:t>
            </a:r>
            <a:r>
              <a:rPr lang="en-US" altLang="zh-CN" sz="1800" b="1" dirty="0">
                <a:solidFill>
                  <a:srgbClr val="313D51"/>
                </a:solidFill>
                <a:latin typeface="思源黑体" panose="020B0500000000000000" pitchFamily="34" charset="-122"/>
                <a:ea typeface="思源黑体" panose="020B0500000000000000" pitchFamily="34" charset="-122"/>
              </a:rPr>
              <a:t> </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TextBox 28">
            <a:extLst>
              <a:ext uri="{FF2B5EF4-FFF2-40B4-BE49-F238E27FC236}">
                <a16:creationId xmlns:a16="http://schemas.microsoft.com/office/drawing/2014/main" id="{19928EBC-C01D-59E9-4B1F-5A9098087140}"/>
              </a:ext>
            </a:extLst>
          </p:cNvPr>
          <p:cNvSpPr txBox="1"/>
          <p:nvPr/>
        </p:nvSpPr>
        <p:spPr>
          <a:xfrm>
            <a:off x="1825094" y="446534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a:solidFill>
                  <a:srgbClr val="313D51"/>
                </a:solidFill>
                <a:latin typeface="思源黑体" panose="020B0500000000000000" pitchFamily="34" charset="-122"/>
                <a:ea typeface="思源黑体" panose="020B0500000000000000" pitchFamily="34" charset="-122"/>
              </a:rPr>
              <a:t> Raheem Beyah</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0" name="矩形 9">
            <a:extLst>
              <a:ext uri="{FF2B5EF4-FFF2-40B4-BE49-F238E27FC236}">
                <a16:creationId xmlns:a16="http://schemas.microsoft.com/office/drawing/2014/main" id="{C072F791-C597-F834-5554-947D0D281430}"/>
              </a:ext>
            </a:extLst>
          </p:cNvPr>
          <p:cNvSpPr/>
          <p:nvPr/>
        </p:nvSpPr>
        <p:spPr>
          <a:xfrm>
            <a:off x="1825094" y="5047219"/>
            <a:ext cx="6898776" cy="2028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目前担任佐治亚理工大学电气和计算机工程学院的南方公司主席。</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 name="矩形 10">
            <a:extLst>
              <a:ext uri="{FF2B5EF4-FFF2-40B4-BE49-F238E27FC236}">
                <a16:creationId xmlns:a16="http://schemas.microsoft.com/office/drawing/2014/main" id="{5A661B9F-7F7B-DA85-54E4-48538234C318}"/>
              </a:ext>
            </a:extLst>
          </p:cNvPr>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11">
            <a:extLst>
              <a:ext uri="{FF2B5EF4-FFF2-40B4-BE49-F238E27FC236}">
                <a16:creationId xmlns:a16="http://schemas.microsoft.com/office/drawing/2014/main" id="{EC879F6D-A7D4-B340-3791-2BB265079341}"/>
              </a:ext>
            </a:extLst>
          </p:cNvPr>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a:extLst>
              <a:ext uri="{FF2B5EF4-FFF2-40B4-BE49-F238E27FC236}">
                <a16:creationId xmlns:a16="http://schemas.microsoft.com/office/drawing/2014/main" id="{AC342901-2398-49CB-B97E-06F199DAC733}"/>
              </a:ext>
            </a:extLst>
          </p:cNvPr>
          <p:cNvSpPr/>
          <p:nvPr/>
        </p:nvSpPr>
        <p:spPr>
          <a:xfrm>
            <a:off x="4211038" y="2736529"/>
            <a:ext cx="7063098"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中国科学院软件研究所，博导，</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研究兴趣：软件工程</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19" name="图片 18">
            <a:extLst>
              <a:ext uri="{FF2B5EF4-FFF2-40B4-BE49-F238E27FC236}">
                <a16:creationId xmlns:a16="http://schemas.microsoft.com/office/drawing/2014/main" id="{3E10768F-3F6B-4283-9867-54DD0BA75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7109" y="1985502"/>
            <a:ext cx="1262986" cy="1586893"/>
          </a:xfrm>
          <a:prstGeom prst="rect">
            <a:avLst/>
          </a:prstGeom>
        </p:spPr>
      </p:pic>
      <p:pic>
        <p:nvPicPr>
          <p:cNvPr id="21" name="图片 20">
            <a:extLst>
              <a:ext uri="{FF2B5EF4-FFF2-40B4-BE49-F238E27FC236}">
                <a16:creationId xmlns:a16="http://schemas.microsoft.com/office/drawing/2014/main" id="{88375556-1BF5-4FBE-9886-8D5A07FEC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239" y="4223828"/>
            <a:ext cx="1404279" cy="1712098"/>
          </a:xfrm>
          <a:prstGeom prst="rect">
            <a:avLst/>
          </a:prstGeom>
        </p:spPr>
      </p:pic>
      <p:pic>
        <p:nvPicPr>
          <p:cNvPr id="26" name="图片 25">
            <a:extLst>
              <a:ext uri="{FF2B5EF4-FFF2-40B4-BE49-F238E27FC236}">
                <a16:creationId xmlns:a16="http://schemas.microsoft.com/office/drawing/2014/main" id="{37030E0D-945B-46DF-AC66-1DD0F6D7CDD1}"/>
              </a:ext>
            </a:extLst>
          </p:cNvPr>
          <p:cNvPicPr/>
          <p:nvPr/>
        </p:nvPicPr>
        <p:blipFill>
          <a:blip r:embed="rId5"/>
          <a:stretch>
            <a:fillRect/>
          </a:stretch>
        </p:blipFill>
        <p:spPr>
          <a:xfrm>
            <a:off x="2103501" y="1460399"/>
            <a:ext cx="8289796" cy="4473322"/>
          </a:xfrm>
          <a:prstGeom prst="rect">
            <a:avLst/>
          </a:prstGeom>
        </p:spPr>
      </p:pic>
      <p:pic>
        <p:nvPicPr>
          <p:cNvPr id="27" name="图片 26">
            <a:extLst>
              <a:ext uri="{FF2B5EF4-FFF2-40B4-BE49-F238E27FC236}">
                <a16:creationId xmlns:a16="http://schemas.microsoft.com/office/drawing/2014/main" id="{8D425845-BDD7-4DD8-A348-9670AF9AD53F}"/>
              </a:ext>
            </a:extLst>
          </p:cNvPr>
          <p:cNvPicPr/>
          <p:nvPr/>
        </p:nvPicPr>
        <p:blipFill>
          <a:blip r:embed="rId6"/>
          <a:stretch>
            <a:fillRect/>
          </a:stretch>
        </p:blipFill>
        <p:spPr>
          <a:xfrm>
            <a:off x="2077109" y="1314414"/>
            <a:ext cx="8413778" cy="4648970"/>
          </a:xfrm>
          <a:prstGeom prst="rect">
            <a:avLst/>
          </a:prstGeom>
        </p:spPr>
      </p:pic>
    </p:spTree>
    <p:extLst>
      <p:ext uri="{BB962C8B-B14F-4D97-AF65-F5344CB8AC3E}">
        <p14:creationId xmlns:p14="http://schemas.microsoft.com/office/powerpoint/2010/main" val="57177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0-#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10"/>
                                        </p:tgtEl>
                                        <p:attrNameLst>
                                          <p:attrName>style.visibility</p:attrName>
                                        </p:attrNameLst>
                                      </p:cBhvr>
                                      <p:to>
                                        <p:strVal val="visible"/>
                                      </p:to>
                                    </p:set>
                                    <p:anim calcmode="lin" valueType="num">
                                      <p:cBhvr>
                                        <p:cTn id="29" dur="250" fill="hold"/>
                                        <p:tgtEl>
                                          <p:spTgt spid="10"/>
                                        </p:tgtEl>
                                        <p:attrNameLst>
                                          <p:attrName>ppt_w</p:attrName>
                                        </p:attrNameLst>
                                      </p:cBhvr>
                                      <p:tavLst>
                                        <p:tav tm="0">
                                          <p:val>
                                            <p:fltVal val="0"/>
                                          </p:val>
                                        </p:tav>
                                        <p:tav tm="100000">
                                          <p:val>
                                            <p:strVal val="#ppt_w"/>
                                          </p:val>
                                        </p:tav>
                                      </p:tavLst>
                                    </p:anim>
                                    <p:anim calcmode="lin" valueType="num">
                                      <p:cBhvr>
                                        <p:cTn id="30" dur="250" fill="hold"/>
                                        <p:tgtEl>
                                          <p:spTgt spid="10"/>
                                        </p:tgtEl>
                                        <p:attrNameLst>
                                          <p:attrName>ppt_h</p:attrName>
                                        </p:attrNameLst>
                                      </p:cBhvr>
                                      <p:tavLst>
                                        <p:tav tm="0">
                                          <p:val>
                                            <p:fltVal val="0"/>
                                          </p:val>
                                        </p:tav>
                                        <p:tav tm="100000">
                                          <p:val>
                                            <p:strVal val="#ppt_h"/>
                                          </p:val>
                                        </p:tav>
                                      </p:tavLst>
                                    </p:anim>
                                    <p:animEffect transition="in" filter="fade">
                                      <p:cBhvr>
                                        <p:cTn id="31" dur="250"/>
                                        <p:tgtEl>
                                          <p:spTgt spid="10"/>
                                        </p:tgtEl>
                                      </p:cBhvr>
                                    </p:animEffect>
                                  </p:childTnLst>
                                </p:cTn>
                              </p:par>
                            </p:childTnLst>
                          </p:cTn>
                        </p:par>
                        <p:par>
                          <p:cTn id="32" fill="hold">
                            <p:stCondLst>
                              <p:cond delay="245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ppt_x"/>
                                          </p:val>
                                        </p:tav>
                                        <p:tav tm="100000">
                                          <p:val>
                                            <p:strVal val="#ppt_x"/>
                                          </p:val>
                                        </p:tav>
                                      </p:tavLst>
                                    </p:anim>
                                    <p:anim calcmode="lin" valueType="num">
                                      <p:cBhvr additive="base">
                                        <p:cTn id="4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0" grpId="0"/>
      <p:bldP spid="11"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M&amp;C&amp;C</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Motivation</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Challenges</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Contribution</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42218308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Motivation</a:t>
            </a:r>
            <a:endParaRPr lang="zh-CN" altLang="en-US" sz="2400" b="1" dirty="0">
              <a:solidFill>
                <a:srgbClr val="244C89"/>
              </a:solidFill>
              <a:cs typeface="Arial" panose="020B0604020202020204" pitchFamily="34" charset="0"/>
            </a:endParaRPr>
          </a:p>
        </p:txBody>
      </p:sp>
      <p:sp>
        <p:nvSpPr>
          <p:cNvPr id="8" name="标题 1">
            <a:extLst>
              <a:ext uri="{FF2B5EF4-FFF2-40B4-BE49-F238E27FC236}">
                <a16:creationId xmlns:a16="http://schemas.microsoft.com/office/drawing/2014/main" id="{B5BC48BA-40F1-3FC1-24BA-F3122CB87C84}"/>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9" name="TextBox 28">
            <a:extLst>
              <a:ext uri="{FF2B5EF4-FFF2-40B4-BE49-F238E27FC236}">
                <a16:creationId xmlns:a16="http://schemas.microsoft.com/office/drawing/2014/main" id="{DEE145B3-40C6-339A-ED60-0666E18EE3A8}"/>
              </a:ext>
            </a:extLst>
          </p:cNvPr>
          <p:cNvSpPr txBox="1"/>
          <p:nvPr/>
        </p:nvSpPr>
        <p:spPr>
          <a:xfrm>
            <a:off x="2299474" y="1827729"/>
            <a:ext cx="7982990"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目前的工作缺乏对</a:t>
            </a:r>
            <a:r>
              <a:rPr lang="en-US" altLang="zh-CN" sz="1800" b="1" dirty="0">
                <a:solidFill>
                  <a:srgbClr val="313D51"/>
                </a:solidFill>
                <a:latin typeface="思源黑体" panose="020B0500000000000000" pitchFamily="34" charset="-122"/>
                <a:ea typeface="思源黑体" panose="020B0500000000000000" pitchFamily="34" charset="-122"/>
              </a:rPr>
              <a:t>TPCs</a:t>
            </a:r>
            <a:r>
              <a:rPr lang="zh-CN" altLang="en-US" sz="1800" b="1" dirty="0">
                <a:solidFill>
                  <a:srgbClr val="313D51"/>
                </a:solidFill>
                <a:latin typeface="思源黑体" panose="020B0500000000000000" pitchFamily="34" charset="-122"/>
                <a:ea typeface="思源黑体" panose="020B0500000000000000" pitchFamily="34" charset="-122"/>
              </a:rPr>
              <a:t>引入</a:t>
            </a:r>
            <a:r>
              <a:rPr lang="en-US" altLang="zh-CN" sz="1800" b="1" dirty="0">
                <a:solidFill>
                  <a:srgbClr val="313D51"/>
                </a:solidFill>
                <a:latin typeface="思源黑体" panose="020B0500000000000000" pitchFamily="34" charset="-122"/>
                <a:ea typeface="思源黑体" panose="020B0500000000000000" pitchFamily="34" charset="-122"/>
              </a:rPr>
              <a:t>N-day</a:t>
            </a:r>
            <a:r>
              <a:rPr lang="zh-CN" altLang="en-US" sz="1800" b="1" dirty="0">
                <a:solidFill>
                  <a:srgbClr val="313D51"/>
                </a:solidFill>
                <a:latin typeface="思源黑体" panose="020B0500000000000000" pitchFamily="34" charset="-122"/>
                <a:ea typeface="思源黑体" panose="020B0500000000000000" pitchFamily="34" charset="-122"/>
              </a:rPr>
              <a:t>的分析，这可能导致比现实中未知漏洞更严重的问题</a:t>
            </a:r>
          </a:p>
        </p:txBody>
      </p:sp>
      <p:sp>
        <p:nvSpPr>
          <p:cNvPr id="10" name="TextBox 28">
            <a:extLst>
              <a:ext uri="{FF2B5EF4-FFF2-40B4-BE49-F238E27FC236}">
                <a16:creationId xmlns:a16="http://schemas.microsoft.com/office/drawing/2014/main" id="{9EC30EDE-C5C5-12BE-8F12-9270DE7170E3}"/>
              </a:ext>
            </a:extLst>
          </p:cNvPr>
          <p:cNvSpPr txBox="1"/>
          <p:nvPr/>
        </p:nvSpPr>
        <p:spPr>
          <a:xfrm>
            <a:off x="2991940" y="3280111"/>
            <a:ext cx="8355583"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当前研究采用静态或动态方法来评估固件的安全性，但它们仍然有限，因为对固件中</a:t>
            </a:r>
            <a:r>
              <a:rPr lang="en-US" altLang="zh-CN" sz="1800" b="1" dirty="0">
                <a:solidFill>
                  <a:srgbClr val="313D51"/>
                </a:solidFill>
                <a:latin typeface="思源黑体" panose="020B0500000000000000" pitchFamily="34" charset="-122"/>
                <a:ea typeface="思源黑体" panose="020B0500000000000000" pitchFamily="34" charset="-122"/>
              </a:rPr>
              <a:t>TPCs</a:t>
            </a:r>
            <a:r>
              <a:rPr lang="zh-CN" altLang="en-US" sz="1800" b="1" dirty="0">
                <a:solidFill>
                  <a:srgbClr val="313D51"/>
                </a:solidFill>
                <a:latin typeface="思源黑体" panose="020B0500000000000000" pitchFamily="34" charset="-122"/>
                <a:ea typeface="思源黑体" panose="020B0500000000000000" pitchFamily="34" charset="-122"/>
              </a:rPr>
              <a:t>造成的漏洞关注比较少，缺乏对非基于</a:t>
            </a:r>
            <a:r>
              <a:rPr lang="en-US" altLang="zh-CN" sz="1800" b="1" dirty="0">
                <a:solidFill>
                  <a:srgbClr val="313D51"/>
                </a:solidFill>
                <a:latin typeface="思源黑体" panose="020B0500000000000000" pitchFamily="34" charset="-122"/>
                <a:ea typeface="思源黑体" panose="020B0500000000000000" pitchFamily="34" charset="-122"/>
              </a:rPr>
              <a:t>Linux</a:t>
            </a:r>
            <a:r>
              <a:rPr lang="zh-CN" altLang="en-US" sz="1800" b="1" dirty="0">
                <a:solidFill>
                  <a:srgbClr val="313D51"/>
                </a:solidFill>
                <a:latin typeface="思源黑体" panose="020B0500000000000000" pitchFamily="34" charset="-122"/>
                <a:ea typeface="思源黑体" panose="020B0500000000000000" pitchFamily="34" charset="-122"/>
              </a:rPr>
              <a:t>的固件考虑（单片固件）</a:t>
            </a:r>
          </a:p>
        </p:txBody>
      </p:sp>
      <p:grpSp>
        <p:nvGrpSpPr>
          <p:cNvPr id="11" name="组合 10">
            <a:extLst>
              <a:ext uri="{FF2B5EF4-FFF2-40B4-BE49-F238E27FC236}">
                <a16:creationId xmlns:a16="http://schemas.microsoft.com/office/drawing/2014/main" id="{9C1D41D8-5CBD-F49C-15FE-2CC7CC4DCC1D}"/>
              </a:ext>
            </a:extLst>
          </p:cNvPr>
          <p:cNvGrpSpPr/>
          <p:nvPr/>
        </p:nvGrpSpPr>
        <p:grpSpPr>
          <a:xfrm>
            <a:off x="890108" y="1642173"/>
            <a:ext cx="1789928" cy="2448771"/>
            <a:chOff x="6537621" y="1834072"/>
            <a:chExt cx="2245165" cy="3071572"/>
          </a:xfrm>
        </p:grpSpPr>
        <p:grpSp>
          <p:nvGrpSpPr>
            <p:cNvPr id="12" name="组合 11">
              <a:extLst>
                <a:ext uri="{FF2B5EF4-FFF2-40B4-BE49-F238E27FC236}">
                  <a16:creationId xmlns:a16="http://schemas.microsoft.com/office/drawing/2014/main" id="{13DA55EE-DBDC-C502-FE4A-24F4638D2F19}"/>
                </a:ext>
              </a:extLst>
            </p:cNvPr>
            <p:cNvGrpSpPr/>
            <p:nvPr/>
          </p:nvGrpSpPr>
          <p:grpSpPr>
            <a:xfrm>
              <a:off x="6537621" y="1834072"/>
              <a:ext cx="1264071" cy="1264071"/>
              <a:chOff x="6847086" y="2273277"/>
              <a:chExt cx="1264071" cy="1264071"/>
            </a:xfrm>
          </p:grpSpPr>
          <p:sp>
            <p:nvSpPr>
              <p:cNvPr id="18" name="Freeform 14">
                <a:extLst>
                  <a:ext uri="{FF2B5EF4-FFF2-40B4-BE49-F238E27FC236}">
                    <a16:creationId xmlns:a16="http://schemas.microsoft.com/office/drawing/2014/main" id="{D0A41514-ACBF-D5CE-B7AD-4C9D84B3203E}"/>
                  </a:ext>
                </a:extLst>
              </p:cNvPr>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19" name="Freeform 15">
                <a:extLst>
                  <a:ext uri="{FF2B5EF4-FFF2-40B4-BE49-F238E27FC236}">
                    <a16:creationId xmlns:a16="http://schemas.microsoft.com/office/drawing/2014/main" id="{BFCC657F-E8AC-6E28-6E6E-2C4D11B75F2C}"/>
                  </a:ext>
                </a:extLst>
              </p:cNvPr>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13" name="组合 12">
              <a:extLst>
                <a:ext uri="{FF2B5EF4-FFF2-40B4-BE49-F238E27FC236}">
                  <a16:creationId xmlns:a16="http://schemas.microsoft.com/office/drawing/2014/main" id="{B7FDDEDF-51E7-D029-AC34-421DA0A66E3D}"/>
                </a:ext>
              </a:extLst>
            </p:cNvPr>
            <p:cNvGrpSpPr/>
            <p:nvPr/>
          </p:nvGrpSpPr>
          <p:grpSpPr>
            <a:xfrm>
              <a:off x="7518715" y="3641573"/>
              <a:ext cx="1264071" cy="1264071"/>
              <a:chOff x="7775541" y="4141250"/>
              <a:chExt cx="1264071" cy="1264071"/>
            </a:xfrm>
          </p:grpSpPr>
          <p:sp>
            <p:nvSpPr>
              <p:cNvPr id="16" name="Freeform 16">
                <a:extLst>
                  <a:ext uri="{FF2B5EF4-FFF2-40B4-BE49-F238E27FC236}">
                    <a16:creationId xmlns:a16="http://schemas.microsoft.com/office/drawing/2014/main" id="{4F2F920D-E538-84D2-85D5-0BE98DBFE277}"/>
                  </a:ext>
                </a:extLst>
              </p:cNvPr>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17" name="Freeform 17">
                <a:extLst>
                  <a:ext uri="{FF2B5EF4-FFF2-40B4-BE49-F238E27FC236}">
                    <a16:creationId xmlns:a16="http://schemas.microsoft.com/office/drawing/2014/main" id="{87C6FBB1-48EA-5988-B295-5C097C2E684A}"/>
                  </a:ext>
                </a:extLst>
              </p:cNvPr>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14" name="文本框 13">
              <a:extLst>
                <a:ext uri="{FF2B5EF4-FFF2-40B4-BE49-F238E27FC236}">
                  <a16:creationId xmlns:a16="http://schemas.microsoft.com/office/drawing/2014/main" id="{F8161769-5304-6D71-4D2C-5D8367112CBE}"/>
                </a:ext>
              </a:extLst>
            </p:cNvPr>
            <p:cNvSpPr txBox="1"/>
            <p:nvPr/>
          </p:nvSpPr>
          <p:spPr>
            <a:xfrm>
              <a:off x="6784418"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15" name="文本框 14">
              <a:extLst>
                <a:ext uri="{FF2B5EF4-FFF2-40B4-BE49-F238E27FC236}">
                  <a16:creationId xmlns:a16="http://schemas.microsoft.com/office/drawing/2014/main" id="{B0058FB3-D55E-8AED-7C00-FD087D6FF283}"/>
                </a:ext>
              </a:extLst>
            </p:cNvPr>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grpSp>
      <p:grpSp>
        <p:nvGrpSpPr>
          <p:cNvPr id="40" name="组合 39">
            <a:extLst>
              <a:ext uri="{FF2B5EF4-FFF2-40B4-BE49-F238E27FC236}">
                <a16:creationId xmlns:a16="http://schemas.microsoft.com/office/drawing/2014/main" id="{74CC4D1E-0A3D-4D2A-98F3-2F53F39595C4}"/>
              </a:ext>
            </a:extLst>
          </p:cNvPr>
          <p:cNvGrpSpPr/>
          <p:nvPr/>
        </p:nvGrpSpPr>
        <p:grpSpPr>
          <a:xfrm>
            <a:off x="1086864" y="4549009"/>
            <a:ext cx="1377596" cy="2234654"/>
            <a:chOff x="6537621" y="1834072"/>
            <a:chExt cx="1727963" cy="2802998"/>
          </a:xfrm>
        </p:grpSpPr>
        <p:grpSp>
          <p:nvGrpSpPr>
            <p:cNvPr id="41" name="组合 40">
              <a:extLst>
                <a:ext uri="{FF2B5EF4-FFF2-40B4-BE49-F238E27FC236}">
                  <a16:creationId xmlns:a16="http://schemas.microsoft.com/office/drawing/2014/main" id="{3BE174FC-FB20-41E7-A0ED-9F08155E2F54}"/>
                </a:ext>
              </a:extLst>
            </p:cNvPr>
            <p:cNvGrpSpPr/>
            <p:nvPr/>
          </p:nvGrpSpPr>
          <p:grpSpPr>
            <a:xfrm>
              <a:off x="6537621" y="1834072"/>
              <a:ext cx="1264071" cy="1264071"/>
              <a:chOff x="6847086" y="2273277"/>
              <a:chExt cx="1264071" cy="1264071"/>
            </a:xfrm>
          </p:grpSpPr>
          <p:sp>
            <p:nvSpPr>
              <p:cNvPr id="47" name="Freeform 14">
                <a:extLst>
                  <a:ext uri="{FF2B5EF4-FFF2-40B4-BE49-F238E27FC236}">
                    <a16:creationId xmlns:a16="http://schemas.microsoft.com/office/drawing/2014/main" id="{2267403C-6E9E-4195-B409-3EEE3F196441}"/>
                  </a:ext>
                </a:extLst>
              </p:cNvPr>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48" name="Freeform 15">
                <a:extLst>
                  <a:ext uri="{FF2B5EF4-FFF2-40B4-BE49-F238E27FC236}">
                    <a16:creationId xmlns:a16="http://schemas.microsoft.com/office/drawing/2014/main" id="{2FABC846-1637-4A61-A3DE-2B030D35E5AC}"/>
                  </a:ext>
                </a:extLst>
              </p:cNvPr>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sp>
          <p:nvSpPr>
            <p:cNvPr id="43" name="文本框 42">
              <a:extLst>
                <a:ext uri="{FF2B5EF4-FFF2-40B4-BE49-F238E27FC236}">
                  <a16:creationId xmlns:a16="http://schemas.microsoft.com/office/drawing/2014/main" id="{9EDEADC1-AE00-4D83-B7F7-662E40AF3F49}"/>
                </a:ext>
              </a:extLst>
            </p:cNvPr>
            <p:cNvSpPr txBox="1"/>
            <p:nvPr/>
          </p:nvSpPr>
          <p:spPr>
            <a:xfrm>
              <a:off x="6784418"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03</a:t>
              </a:r>
              <a:endParaRPr lang="zh-CN" altLang="en-US" sz="2800" dirty="0">
                <a:solidFill>
                  <a:schemeClr val="bg2"/>
                </a:solidFill>
                <a:latin typeface="思源黑体" panose="020B0500000000000000" pitchFamily="34" charset="-122"/>
              </a:endParaRPr>
            </a:p>
          </p:txBody>
        </p:sp>
        <p:sp>
          <p:nvSpPr>
            <p:cNvPr id="44" name="文本框 43">
              <a:extLst>
                <a:ext uri="{FF2B5EF4-FFF2-40B4-BE49-F238E27FC236}">
                  <a16:creationId xmlns:a16="http://schemas.microsoft.com/office/drawing/2014/main" id="{4B524074-BA3A-4D83-957E-AAE6E64C8338}"/>
                </a:ext>
              </a:extLst>
            </p:cNvPr>
            <p:cNvSpPr txBox="1"/>
            <p:nvPr/>
          </p:nvSpPr>
          <p:spPr>
            <a:xfrm>
              <a:off x="8033870" y="3927615"/>
              <a:ext cx="231714" cy="709455"/>
            </a:xfrm>
            <a:prstGeom prst="rect">
              <a:avLst/>
            </a:prstGeom>
            <a:noFill/>
          </p:spPr>
          <p:txBody>
            <a:bodyPr wrap="none" rtlCol="0">
              <a:spAutoFit/>
            </a:bodyPr>
            <a:lstStyle/>
            <a:p>
              <a:pPr algn="ctr">
                <a:lnSpc>
                  <a:spcPct val="120000"/>
                </a:lnSpc>
              </a:pPr>
              <a:endParaRPr lang="zh-CN" altLang="en-US" sz="2800" dirty="0">
                <a:solidFill>
                  <a:schemeClr val="bg2"/>
                </a:solidFill>
                <a:latin typeface="思源黑体" panose="020B0500000000000000" pitchFamily="34" charset="-122"/>
              </a:endParaRPr>
            </a:p>
          </p:txBody>
        </p:sp>
      </p:grpSp>
      <p:sp>
        <p:nvSpPr>
          <p:cNvPr id="49" name="TextBox 28">
            <a:extLst>
              <a:ext uri="{FF2B5EF4-FFF2-40B4-BE49-F238E27FC236}">
                <a16:creationId xmlns:a16="http://schemas.microsoft.com/office/drawing/2014/main" id="{B2CCCDFA-860D-4263-ADBE-5FC146A086B2}"/>
              </a:ext>
            </a:extLst>
          </p:cNvPr>
          <p:cNvSpPr txBox="1"/>
          <p:nvPr/>
        </p:nvSpPr>
        <p:spPr>
          <a:xfrm>
            <a:off x="2372094" y="4732493"/>
            <a:ext cx="8355583"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在进行大规模固件测试时，比如一些设备需要大量手动配置，这都大大限制了可扩展性</a:t>
            </a:r>
          </a:p>
        </p:txBody>
      </p:sp>
    </p:spTree>
    <p:extLst>
      <p:ext uri="{BB962C8B-B14F-4D97-AF65-F5344CB8AC3E}">
        <p14:creationId xmlns:p14="http://schemas.microsoft.com/office/powerpoint/2010/main" val="268926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42"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1000"/>
                                        <p:tgtEl>
                                          <p:spTgt spid="40"/>
                                        </p:tgtEl>
                                      </p:cBhvr>
                                    </p:animEffect>
                                    <p:anim calcmode="lin" valueType="num">
                                      <p:cBhvr>
                                        <p:cTn id="19" dur="1000" fill="hold"/>
                                        <p:tgtEl>
                                          <p:spTgt spid="40"/>
                                        </p:tgtEl>
                                        <p:attrNameLst>
                                          <p:attrName>ppt_x</p:attrName>
                                        </p:attrNameLst>
                                      </p:cBhvr>
                                      <p:tavLst>
                                        <p:tav tm="0">
                                          <p:val>
                                            <p:strVal val="#ppt_x"/>
                                          </p:val>
                                        </p:tav>
                                        <p:tav tm="100000">
                                          <p:val>
                                            <p:strVal val="#ppt_x"/>
                                          </p:val>
                                        </p:tav>
                                      </p:tavLst>
                                    </p:anim>
                                    <p:anim calcmode="lin" valueType="num">
                                      <p:cBhvr>
                                        <p:cTn id="20" dur="1000" fill="hold"/>
                                        <p:tgtEl>
                                          <p:spTgt spid="40"/>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3957</Words>
  <Application>Microsoft Office PowerPoint</Application>
  <PresentationFormat>宽屏</PresentationFormat>
  <Paragraphs>286</Paragraphs>
  <Slides>48</Slides>
  <Notes>39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Fira Sans</vt:lpstr>
      <vt:lpstr>Helvetica Neue</vt:lpstr>
      <vt:lpstr>等线</vt:lpstr>
      <vt:lpstr>思源黑体</vt:lpstr>
      <vt:lpstr>微软雅黑</vt:lpstr>
      <vt:lpstr>微软雅黑 Light</vt:lpstr>
      <vt:lpstr>Agency FB</vt:lpstr>
      <vt:lpstr>Arial</vt:lpstr>
      <vt:lpstr>Calibri</vt:lpstr>
      <vt:lpstr>Segoe UI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2022-10-13T09:27:41Z</dcterms:modified>
</cp:coreProperties>
</file>