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7"/>
  </p:notesMasterIdLst>
  <p:sldIdLst>
    <p:sldId id="365" r:id="rId2"/>
    <p:sldId id="357" r:id="rId3"/>
    <p:sldId id="468" r:id="rId4"/>
    <p:sldId id="470" r:id="rId5"/>
    <p:sldId id="359" r:id="rId6"/>
    <p:sldId id="417" r:id="rId7"/>
    <p:sldId id="412" r:id="rId8"/>
    <p:sldId id="416" r:id="rId9"/>
    <p:sldId id="415" r:id="rId10"/>
    <p:sldId id="393" r:id="rId11"/>
    <p:sldId id="420" r:id="rId12"/>
    <p:sldId id="456" r:id="rId13"/>
    <p:sldId id="425" r:id="rId14"/>
    <p:sldId id="457" r:id="rId15"/>
    <p:sldId id="459" r:id="rId16"/>
    <p:sldId id="458" r:id="rId17"/>
    <p:sldId id="460" r:id="rId18"/>
    <p:sldId id="461" r:id="rId19"/>
    <p:sldId id="462" r:id="rId20"/>
    <p:sldId id="472" r:id="rId21"/>
    <p:sldId id="463" r:id="rId22"/>
    <p:sldId id="464" r:id="rId23"/>
    <p:sldId id="473" r:id="rId24"/>
    <p:sldId id="471" r:id="rId25"/>
    <p:sldId id="361" r:id="rId26"/>
    <p:sldId id="443" r:id="rId27"/>
    <p:sldId id="445" r:id="rId28"/>
    <p:sldId id="446" r:id="rId29"/>
    <p:sldId id="465" r:id="rId30"/>
    <p:sldId id="466" r:id="rId31"/>
    <p:sldId id="452" r:id="rId32"/>
    <p:sldId id="467" r:id="rId33"/>
    <p:sldId id="362" r:id="rId34"/>
    <p:sldId id="475" r:id="rId35"/>
    <p:sldId id="363" r:id="rId36"/>
  </p:sldIdLst>
  <p:sldSz cx="12192000" cy="6858000"/>
  <p:notesSz cx="6858000" cy="9144000"/>
  <p:custDataLst>
    <p:tags r:id="rId3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pos="4112" userDrawn="1">
          <p15:clr>
            <a:srgbClr val="A4A3A4"/>
          </p15:clr>
        </p15:guide>
        <p15:guide id="4" pos="415" userDrawn="1">
          <p15:clr>
            <a:srgbClr val="A4A3A4"/>
          </p15:clr>
        </p15:guide>
        <p15:guide id="6" orient="horz" pos="1457" userDrawn="1">
          <p15:clr>
            <a:srgbClr val="A4A3A4"/>
          </p15:clr>
        </p15:guide>
        <p15:guide id="7" pos="721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4C89"/>
    <a:srgbClr val="FFFFFF"/>
    <a:srgbClr val="4E81C0"/>
    <a:srgbClr val="313D51"/>
    <a:srgbClr val="433D3C"/>
    <a:srgbClr val="C00000"/>
    <a:srgbClr val="F0F2F4"/>
    <a:srgbClr val="0B2C4F"/>
    <a:srgbClr val="213555"/>
    <a:srgbClr val="2636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19" autoAdjust="0"/>
    <p:restoredTop sz="78128" autoAdjust="0"/>
  </p:normalViewPr>
  <p:slideViewPr>
    <p:cSldViewPr snapToGrid="0">
      <p:cViewPr varScale="1">
        <p:scale>
          <a:sx n="88" d="100"/>
          <a:sy n="88" d="100"/>
        </p:scale>
        <p:origin x="86" y="72"/>
      </p:cViewPr>
      <p:guideLst>
        <p:guide pos="4112"/>
        <p:guide pos="415"/>
        <p:guide orient="horz" pos="1457"/>
        <p:guide pos="7219"/>
      </p:guideLst>
    </p:cSldViewPr>
  </p:slideViewPr>
  <p:notesTextViewPr>
    <p:cViewPr>
      <p:scale>
        <a:sx n="3" d="2"/>
        <a:sy n="3" d="2"/>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BB2E5B-1A0B-4F0A-9547-4FB8D13F2C5F}" type="datetimeFigureOut">
              <a:rPr lang="zh-CN" altLang="en-US" smtClean="0"/>
              <a:t>2022/9/15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3CF89-91F4-45FB-A589-58532703FCA1}" type="slidenum">
              <a:rPr lang="zh-CN" altLang="en-US" smtClean="0"/>
              <a:t>‹#›</a:t>
            </a:fld>
            <a:endParaRPr lang="zh-CN" altLang="en-US"/>
          </a:p>
        </p:txBody>
      </p:sp>
    </p:spTree>
    <p:extLst>
      <p:ext uri="{BB962C8B-B14F-4D97-AF65-F5344CB8AC3E}">
        <p14:creationId xmlns:p14="http://schemas.microsoft.com/office/powerpoint/2010/main" val="4230893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检测嵌入式设备固件中的污染型漏洞</a:t>
            </a:r>
            <a:br>
              <a:rPr lang="en-US" altLang="zh-CN" dirty="0"/>
            </a:br>
            <a:r>
              <a:rPr lang="en-US" altLang="zh-CN" b="1" i="0" dirty="0">
                <a:solidFill>
                  <a:srgbClr val="2F3034"/>
                </a:solidFill>
                <a:effectLst/>
                <a:latin typeface="微软雅黑" panose="020B0503020204020204" pitchFamily="34" charset="-122"/>
                <a:ea typeface="微软雅黑" panose="020B0503020204020204" pitchFamily="34" charset="-122"/>
              </a:rPr>
              <a:t>International Conference on Dependable Systems and Networks</a:t>
            </a:r>
            <a:endParaRPr lang="zh-CN" altLang="en-US" dirty="0"/>
          </a:p>
        </p:txBody>
      </p:sp>
      <p:sp>
        <p:nvSpPr>
          <p:cNvPr id="4" name="灯片编号占位符 3"/>
          <p:cNvSpPr>
            <a:spLocks noGrp="1"/>
          </p:cNvSpPr>
          <p:nvPr>
            <p:ph type="sldNum" sz="quarter" idx="5"/>
          </p:nvPr>
        </p:nvSpPr>
        <p:spPr/>
        <p:txBody>
          <a:bodyPr/>
          <a:lstStyle/>
          <a:p>
            <a:fld id="{59E3CF89-91F4-45FB-A589-58532703FCA1}" type="slidenum">
              <a:rPr lang="zh-CN" altLang="en-US" smtClean="0"/>
              <a:t>1</a:t>
            </a:fld>
            <a:endParaRPr lang="zh-CN" altLang="en-US"/>
          </a:p>
        </p:txBody>
      </p:sp>
    </p:spTree>
    <p:extLst>
      <p:ext uri="{BB962C8B-B14F-4D97-AF65-F5344CB8AC3E}">
        <p14:creationId xmlns:p14="http://schemas.microsoft.com/office/powerpoint/2010/main" val="35120260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4D4D4D"/>
                </a:solidFill>
                <a:effectLst/>
                <a:latin typeface="-apple-system"/>
              </a:rPr>
              <a:t>  LDR R0</a:t>
            </a:r>
            <a:r>
              <a:rPr lang="zh-CN" altLang="en-US" b="0" i="0" dirty="0">
                <a:solidFill>
                  <a:srgbClr val="4D4D4D"/>
                </a:solidFill>
                <a:effectLst/>
                <a:latin typeface="-apple-system"/>
              </a:rPr>
              <a:t>，</a:t>
            </a:r>
            <a:r>
              <a:rPr lang="en-US" altLang="zh-CN" b="0" i="0" dirty="0">
                <a:solidFill>
                  <a:srgbClr val="4D4D4D"/>
                </a:solidFill>
                <a:effectLst/>
                <a:latin typeface="-apple-system"/>
              </a:rPr>
              <a:t>[R1] </a:t>
            </a:r>
            <a:r>
              <a:rPr lang="zh-CN" altLang="en-US" b="0" i="0" dirty="0">
                <a:solidFill>
                  <a:srgbClr val="4D4D4D"/>
                </a:solidFill>
                <a:effectLst/>
                <a:latin typeface="-apple-system"/>
              </a:rPr>
              <a:t>；将存储器地址为</a:t>
            </a:r>
            <a:r>
              <a:rPr lang="en-US" altLang="zh-CN" b="0" i="0" dirty="0">
                <a:solidFill>
                  <a:srgbClr val="4D4D4D"/>
                </a:solidFill>
                <a:effectLst/>
                <a:latin typeface="-apple-system"/>
              </a:rPr>
              <a:t>R1</a:t>
            </a:r>
            <a:r>
              <a:rPr lang="zh-CN" altLang="en-US" b="0" i="0" dirty="0">
                <a:solidFill>
                  <a:srgbClr val="4D4D4D"/>
                </a:solidFill>
                <a:effectLst/>
                <a:latin typeface="-apple-system"/>
              </a:rPr>
              <a:t>的字数据读入寄存器</a:t>
            </a:r>
            <a:r>
              <a:rPr lang="en-US" altLang="zh-CN" b="0" i="0" dirty="0">
                <a:solidFill>
                  <a:srgbClr val="4D4D4D"/>
                </a:solidFill>
                <a:effectLst/>
                <a:latin typeface="-apple-system"/>
              </a:rPr>
              <a:t>R0</a:t>
            </a:r>
            <a:r>
              <a:rPr lang="zh-CN" altLang="en-US" b="0" i="0" dirty="0">
                <a:solidFill>
                  <a:srgbClr val="4D4D4D"/>
                </a:solidFill>
                <a:effectLst/>
                <a:latin typeface="-apple-system"/>
              </a:rPr>
              <a:t>。</a:t>
            </a:r>
            <a:endParaRPr lang="en-US" altLang="zh-CN" b="0" i="0" dirty="0">
              <a:solidFill>
                <a:srgbClr val="4D4D4D"/>
              </a:solidFill>
              <a:effectLst/>
              <a:latin typeface="-apple-system"/>
            </a:endParaRPr>
          </a:p>
          <a:p>
            <a:r>
              <a:rPr lang="en-US" altLang="zh-CN" b="0" i="0" dirty="0">
                <a:solidFill>
                  <a:srgbClr val="4D4D4D"/>
                </a:solidFill>
                <a:effectLst/>
                <a:latin typeface="-apple-system"/>
              </a:rPr>
              <a:t>str   r1,[r2]  ; </a:t>
            </a:r>
            <a:r>
              <a:rPr lang="zh-CN" altLang="en-US" b="0" i="0" dirty="0">
                <a:solidFill>
                  <a:srgbClr val="4D4D4D"/>
                </a:solidFill>
                <a:effectLst/>
                <a:latin typeface="-apple-system"/>
              </a:rPr>
              <a:t>将</a:t>
            </a:r>
            <a:r>
              <a:rPr lang="en-US" altLang="zh-CN" b="0" i="0" dirty="0">
                <a:solidFill>
                  <a:srgbClr val="4D4D4D"/>
                </a:solidFill>
                <a:effectLst/>
                <a:latin typeface="-apple-system"/>
              </a:rPr>
              <a:t>r1</a:t>
            </a:r>
            <a:r>
              <a:rPr lang="zh-CN" altLang="en-US" b="0" i="0" dirty="0">
                <a:solidFill>
                  <a:srgbClr val="4D4D4D"/>
                </a:solidFill>
                <a:effectLst/>
                <a:latin typeface="-apple-system"/>
              </a:rPr>
              <a:t>中的值存到</a:t>
            </a:r>
            <a:r>
              <a:rPr lang="en-US" altLang="zh-CN" b="0" i="0" dirty="0">
                <a:solidFill>
                  <a:srgbClr val="4D4D4D"/>
                </a:solidFill>
                <a:effectLst/>
                <a:latin typeface="-apple-system"/>
              </a:rPr>
              <a:t>r2</a:t>
            </a:r>
            <a:r>
              <a:rPr lang="zh-CN" altLang="en-US" b="0" i="0" dirty="0">
                <a:solidFill>
                  <a:srgbClr val="4D4D4D"/>
                </a:solidFill>
                <a:effectLst/>
                <a:latin typeface="-apple-system"/>
              </a:rPr>
              <a:t>所指定的地址中</a:t>
            </a:r>
            <a:endParaRPr lang="en-US" altLang="zh-CN" b="0" i="0" dirty="0">
              <a:solidFill>
                <a:srgbClr val="4D4D4D"/>
              </a:solidFill>
              <a:effectLst/>
              <a:latin typeface="-apple-system"/>
            </a:endParaRPr>
          </a:p>
          <a:p>
            <a:r>
              <a:rPr lang="en-US" altLang="zh-CN" b="0" i="0" dirty="0">
                <a:solidFill>
                  <a:srgbClr val="4D4D4D"/>
                </a:solidFill>
                <a:effectLst/>
                <a:latin typeface="-apple-system"/>
              </a:rPr>
              <a:t> LDR R0</a:t>
            </a:r>
            <a:r>
              <a:rPr lang="zh-CN" altLang="en-US" b="0" i="0" dirty="0">
                <a:solidFill>
                  <a:srgbClr val="4D4D4D"/>
                </a:solidFill>
                <a:effectLst/>
                <a:latin typeface="-apple-system"/>
              </a:rPr>
              <a:t>，</a:t>
            </a:r>
            <a:r>
              <a:rPr lang="en-US" altLang="zh-CN" b="0" i="0" dirty="0">
                <a:solidFill>
                  <a:srgbClr val="4D4D4D"/>
                </a:solidFill>
                <a:effectLst/>
                <a:latin typeface="-apple-system"/>
              </a:rPr>
              <a:t>[R1</a:t>
            </a:r>
            <a:r>
              <a:rPr lang="zh-CN" altLang="en-US" b="0" i="0" dirty="0">
                <a:solidFill>
                  <a:srgbClr val="4D4D4D"/>
                </a:solidFill>
                <a:effectLst/>
                <a:latin typeface="-apple-system"/>
              </a:rPr>
              <a:t>，＃</a:t>
            </a:r>
            <a:r>
              <a:rPr lang="en-US" altLang="zh-CN" b="0" i="0" dirty="0">
                <a:solidFill>
                  <a:srgbClr val="4D4D4D"/>
                </a:solidFill>
                <a:effectLst/>
                <a:latin typeface="-apple-system"/>
              </a:rPr>
              <a:t>8] </a:t>
            </a:r>
            <a:r>
              <a:rPr lang="zh-CN" altLang="en-US" b="0" i="0" dirty="0">
                <a:solidFill>
                  <a:srgbClr val="4D4D4D"/>
                </a:solidFill>
                <a:effectLst/>
                <a:latin typeface="-apple-system"/>
              </a:rPr>
              <a:t>；将存储器地址为</a:t>
            </a:r>
            <a:r>
              <a:rPr lang="en-US" altLang="zh-CN" b="0" i="0" dirty="0">
                <a:solidFill>
                  <a:srgbClr val="4D4D4D"/>
                </a:solidFill>
                <a:effectLst/>
                <a:latin typeface="-apple-system"/>
              </a:rPr>
              <a:t>R1+8</a:t>
            </a:r>
            <a:r>
              <a:rPr lang="zh-CN" altLang="en-US" b="0" i="0" dirty="0">
                <a:solidFill>
                  <a:srgbClr val="4D4D4D"/>
                </a:solidFill>
                <a:effectLst/>
                <a:latin typeface="-apple-system"/>
              </a:rPr>
              <a:t>的字数据读入寄存器</a:t>
            </a:r>
            <a:r>
              <a:rPr lang="en-US" altLang="zh-CN" b="0" i="0" dirty="0">
                <a:solidFill>
                  <a:srgbClr val="4D4D4D"/>
                </a:solidFill>
                <a:effectLst/>
                <a:latin typeface="-apple-system"/>
              </a:rPr>
              <a:t>R0</a:t>
            </a:r>
          </a:p>
          <a:p>
            <a:endParaRPr lang="zh-CN" altLang="en-US" dirty="0"/>
          </a:p>
        </p:txBody>
      </p:sp>
      <p:sp>
        <p:nvSpPr>
          <p:cNvPr id="4" name="灯片编号占位符 3"/>
          <p:cNvSpPr>
            <a:spLocks noGrp="1"/>
          </p:cNvSpPr>
          <p:nvPr>
            <p:ph type="sldNum" sz="quarter" idx="5"/>
          </p:nvPr>
        </p:nvSpPr>
        <p:spPr/>
        <p:txBody>
          <a:bodyPr/>
          <a:lstStyle/>
          <a:p>
            <a:fld id="{59E3CF89-91F4-45FB-A589-58532703FCA1}" type="slidenum">
              <a:rPr lang="zh-CN" altLang="en-US" smtClean="0"/>
              <a:t>15</a:t>
            </a:fld>
            <a:endParaRPr lang="zh-CN" altLang="en-US"/>
          </a:p>
        </p:txBody>
      </p:sp>
    </p:spTree>
    <p:extLst>
      <p:ext uri="{BB962C8B-B14F-4D97-AF65-F5344CB8AC3E}">
        <p14:creationId xmlns:p14="http://schemas.microsoft.com/office/powerpoint/2010/main" val="2225732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Arial" panose="020B0604020202020204" pitchFamily="34" charset="0"/>
                <a:cs typeface="Arial" panose="020B0604020202020204" pitchFamily="34" charset="0"/>
              </a:rPr>
              <a:t>通常在一个</a:t>
            </a:r>
            <a:r>
              <a:rPr lang="en-US" altLang="zh-CN" dirty="0">
                <a:latin typeface="Arial" panose="020B0604020202020204" pitchFamily="34" charset="0"/>
                <a:cs typeface="Arial" panose="020B0604020202020204" pitchFamily="34" charset="0"/>
              </a:rPr>
              <a:t>C</a:t>
            </a:r>
            <a:r>
              <a:rPr lang="zh-CN" altLang="en-US" dirty="0">
                <a:latin typeface="Arial" panose="020B0604020202020204" pitchFamily="34" charset="0"/>
                <a:cs typeface="Arial" panose="020B0604020202020204" pitchFamily="34" charset="0"/>
              </a:rPr>
              <a:t>或者</a:t>
            </a:r>
            <a:r>
              <a:rPr lang="en-US" altLang="zh-CN" dirty="0">
                <a:latin typeface="Arial" panose="020B0604020202020204" pitchFamily="34" charset="0"/>
                <a:cs typeface="Arial" panose="020B0604020202020204" pitchFamily="34" charset="0"/>
              </a:rPr>
              <a:t>C++</a:t>
            </a:r>
            <a:r>
              <a:rPr lang="zh-CN" altLang="en-US" dirty="0">
                <a:latin typeface="Arial" panose="020B0604020202020204" pitchFamily="34" charset="0"/>
                <a:cs typeface="Arial" panose="020B0604020202020204" pitchFamily="34" charset="0"/>
              </a:rPr>
              <a:t>程序中，间接调用从内存或寄存器中获取被调用方的地址。当间接调用发生时，有多个调用图，无法找到它们之间的数据流。</a:t>
            </a:r>
            <a:r>
              <a:rPr lang="en-US" altLang="zh-CN" dirty="0">
                <a:latin typeface="Arial" panose="020B0604020202020204" pitchFamily="34" charset="0"/>
                <a:cs typeface="Arial" panose="020B0604020202020204" pitchFamily="34" charset="0"/>
              </a:rPr>
              <a:t>Dtaint</a:t>
            </a:r>
            <a:r>
              <a:rPr lang="zh-CN" altLang="en-US" dirty="0">
                <a:latin typeface="Arial" panose="020B0604020202020204" pitchFamily="34" charset="0"/>
                <a:cs typeface="Arial" panose="020B0604020202020204" pitchFamily="34" charset="0"/>
              </a:rPr>
              <a:t>通过计算数据结构的相似性来识别这些间接调用关系。</a:t>
            </a:r>
            <a:endParaRPr lang="en-US" altLang="zh-CN" dirty="0">
              <a:latin typeface="Arial" panose="020B0604020202020204" pitchFamily="34" charset="0"/>
              <a:cs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fld id="{59E3CF89-91F4-45FB-A589-58532703FCA1}" type="slidenum">
              <a:rPr lang="zh-CN" altLang="en-US" smtClean="0"/>
              <a:t>20</a:t>
            </a:fld>
            <a:endParaRPr lang="zh-CN" altLang="en-US"/>
          </a:p>
        </p:txBody>
      </p:sp>
    </p:spTree>
    <p:extLst>
      <p:ext uri="{BB962C8B-B14F-4D97-AF65-F5344CB8AC3E}">
        <p14:creationId xmlns:p14="http://schemas.microsoft.com/office/powerpoint/2010/main" val="8170198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Arial" panose="020B0604020202020204" pitchFamily="34" charset="0"/>
                <a:cs typeface="Arial" panose="020B0604020202020204" pitchFamily="34" charset="0"/>
              </a:rPr>
              <a:t>通常在一个</a:t>
            </a:r>
            <a:r>
              <a:rPr lang="en-US" altLang="zh-CN" dirty="0">
                <a:latin typeface="Arial" panose="020B0604020202020204" pitchFamily="34" charset="0"/>
                <a:cs typeface="Arial" panose="020B0604020202020204" pitchFamily="34" charset="0"/>
              </a:rPr>
              <a:t>C</a:t>
            </a:r>
            <a:r>
              <a:rPr lang="zh-CN" altLang="en-US" dirty="0">
                <a:latin typeface="Arial" panose="020B0604020202020204" pitchFamily="34" charset="0"/>
                <a:cs typeface="Arial" panose="020B0604020202020204" pitchFamily="34" charset="0"/>
              </a:rPr>
              <a:t>或者</a:t>
            </a:r>
            <a:r>
              <a:rPr lang="en-US" altLang="zh-CN" dirty="0">
                <a:latin typeface="Arial" panose="020B0604020202020204" pitchFamily="34" charset="0"/>
                <a:cs typeface="Arial" panose="020B0604020202020204" pitchFamily="34" charset="0"/>
              </a:rPr>
              <a:t>C++</a:t>
            </a:r>
            <a:r>
              <a:rPr lang="zh-CN" altLang="en-US" dirty="0">
                <a:latin typeface="Arial" panose="020B0604020202020204" pitchFamily="34" charset="0"/>
                <a:cs typeface="Arial" panose="020B0604020202020204" pitchFamily="34" charset="0"/>
              </a:rPr>
              <a:t>程序中，间接调用从内存或寄存器中获取被调用方的地址。当间接调用发生时，有多个调用图，无法找到它们之间的数据流。</a:t>
            </a:r>
            <a:r>
              <a:rPr lang="en-US" altLang="zh-CN" dirty="0">
                <a:latin typeface="Arial" panose="020B0604020202020204" pitchFamily="34" charset="0"/>
                <a:cs typeface="Arial" panose="020B0604020202020204" pitchFamily="34" charset="0"/>
              </a:rPr>
              <a:t>Dtaint</a:t>
            </a:r>
            <a:r>
              <a:rPr lang="zh-CN" altLang="en-US" dirty="0">
                <a:latin typeface="Arial" panose="020B0604020202020204" pitchFamily="34" charset="0"/>
                <a:cs typeface="Arial" panose="020B0604020202020204" pitchFamily="34" charset="0"/>
              </a:rPr>
              <a:t>通过计算数据结构的相似性来识别这些间接调用关系。</a:t>
            </a:r>
            <a:endParaRPr lang="en-US" altLang="zh-CN" dirty="0">
              <a:latin typeface="Arial" panose="020B0604020202020204" pitchFamily="34" charset="0"/>
              <a:cs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fld id="{59E3CF89-91F4-45FB-A589-58532703FCA1}" type="slidenum">
              <a:rPr lang="zh-CN" altLang="en-US" smtClean="0"/>
              <a:t>21</a:t>
            </a:fld>
            <a:endParaRPr lang="zh-CN" altLang="en-US"/>
          </a:p>
        </p:txBody>
      </p:sp>
    </p:spTree>
    <p:extLst>
      <p:ext uri="{BB962C8B-B14F-4D97-AF65-F5344CB8AC3E}">
        <p14:creationId xmlns:p14="http://schemas.microsoft.com/office/powerpoint/2010/main" val="25568994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9E3CF89-91F4-45FB-A589-58532703FCA1}" type="slidenum">
              <a:rPr lang="zh-CN" altLang="en-US" smtClean="0"/>
              <a:t>22</a:t>
            </a:fld>
            <a:endParaRPr lang="zh-CN" altLang="en-US"/>
          </a:p>
        </p:txBody>
      </p:sp>
    </p:spTree>
    <p:extLst>
      <p:ext uri="{BB962C8B-B14F-4D97-AF65-F5344CB8AC3E}">
        <p14:creationId xmlns:p14="http://schemas.microsoft.com/office/powerpoint/2010/main" val="1505167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MD5  SHA1  SHA2-256</a:t>
            </a:r>
            <a:r>
              <a:rPr lang="zh-CN" altLang="en-US" dirty="0"/>
              <a:t>算法</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Arial" panose="020B0604020202020204" pitchFamily="34" charset="0"/>
                <a:cs typeface="Arial" panose="020B0604020202020204" pitchFamily="34" charset="0"/>
              </a:rPr>
              <a:t>（当返回值是堆指针时，通过计算</a:t>
            </a:r>
            <a:r>
              <a:rPr lang="en-US" altLang="zh-CN" dirty="0" err="1">
                <a:latin typeface="Arial" panose="020B0604020202020204" pitchFamily="34" charset="0"/>
                <a:cs typeface="Arial" panose="020B0604020202020204" pitchFamily="34" charset="0"/>
              </a:rPr>
              <a:t>callsite</a:t>
            </a:r>
            <a:r>
              <a:rPr lang="en-US" altLang="zh-CN" dirty="0">
                <a:latin typeface="Arial" panose="020B0604020202020204" pitchFamily="34" charset="0"/>
                <a:cs typeface="Arial" panose="020B0604020202020204" pitchFamily="34" charset="0"/>
              </a:rPr>
              <a:t> chain</a:t>
            </a:r>
            <a:r>
              <a:rPr lang="zh-CN" altLang="en-US" dirty="0">
                <a:latin typeface="Arial" panose="020B0604020202020204" pitchFamily="34" charset="0"/>
                <a:cs typeface="Arial" panose="020B0604020202020204" pitchFamily="34" charset="0"/>
              </a:rPr>
              <a:t>的哈希值来唯一标识堆指针，</a:t>
            </a:r>
            <a:r>
              <a:rPr lang="en-US" altLang="zh-CN" dirty="0" err="1">
                <a:latin typeface="Arial" panose="020B0604020202020204" pitchFamily="34" charset="0"/>
                <a:cs typeface="Arial" panose="020B0604020202020204" pitchFamily="34" charset="0"/>
              </a:rPr>
              <a:t>callsite</a:t>
            </a:r>
            <a:r>
              <a:rPr lang="zh-CN" altLang="en-US" dirty="0">
                <a:latin typeface="Arial" panose="020B0604020202020204" pitchFamily="34" charset="0"/>
                <a:cs typeface="Arial" panose="020B0604020202020204" pitchFamily="34" charset="0"/>
              </a:rPr>
              <a:t>链是从使用堆指针到分配堆的一系列</a:t>
            </a:r>
            <a:r>
              <a:rPr lang="en-US" altLang="zh-CN" dirty="0" err="1">
                <a:latin typeface="Arial" panose="020B0604020202020204" pitchFamily="34" charset="0"/>
                <a:cs typeface="Arial" panose="020B0604020202020204" pitchFamily="34" charset="0"/>
              </a:rPr>
              <a:t>callsite</a:t>
            </a:r>
            <a:r>
              <a:rPr lang="zh-CN" altLang="en-US" dirty="0">
                <a:latin typeface="Arial" panose="020B0604020202020204" pitchFamily="34" charset="0"/>
                <a:cs typeface="Arial" panose="020B0604020202020204" pitchFamily="34" charset="0"/>
              </a:rPr>
              <a:t>）</a:t>
            </a:r>
            <a:endParaRPr lang="en-US" altLang="zh-CN" dirty="0">
              <a:latin typeface="Arial" panose="020B0604020202020204" pitchFamily="34" charset="0"/>
              <a:cs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fld id="{59E3CF89-91F4-45FB-A589-58532703FCA1}" type="slidenum">
              <a:rPr lang="zh-CN" altLang="en-US" smtClean="0"/>
              <a:t>23</a:t>
            </a:fld>
            <a:endParaRPr lang="zh-CN" altLang="en-US"/>
          </a:p>
        </p:txBody>
      </p:sp>
    </p:spTree>
    <p:extLst>
      <p:ext uri="{BB962C8B-B14F-4D97-AF65-F5344CB8AC3E}">
        <p14:creationId xmlns:p14="http://schemas.microsoft.com/office/powerpoint/2010/main" val="12240270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9E3CF89-91F4-45FB-A589-58532703FCA1}" type="slidenum">
              <a:rPr lang="zh-CN" altLang="en-US" smtClean="0"/>
              <a:t>24</a:t>
            </a:fld>
            <a:endParaRPr lang="zh-CN" altLang="en-US"/>
          </a:p>
        </p:txBody>
      </p:sp>
    </p:spTree>
    <p:extLst>
      <p:ext uri="{BB962C8B-B14F-4D97-AF65-F5344CB8AC3E}">
        <p14:creationId xmlns:p14="http://schemas.microsoft.com/office/powerpoint/2010/main" val="26451113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25</a:t>
            </a:fld>
            <a:endParaRPr lang="zh-CN" altLang="en-US"/>
          </a:p>
        </p:txBody>
      </p:sp>
    </p:spTree>
    <p:extLst>
      <p:ext uri="{BB962C8B-B14F-4D97-AF65-F5344CB8AC3E}">
        <p14:creationId xmlns:p14="http://schemas.microsoft.com/office/powerpoint/2010/main" val="32151262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9E3CF89-91F4-45FB-A589-58532703FCA1}" type="slidenum">
              <a:rPr lang="zh-CN" altLang="en-US" smtClean="0"/>
              <a:t>28</a:t>
            </a:fld>
            <a:endParaRPr lang="zh-CN" altLang="en-US"/>
          </a:p>
        </p:txBody>
      </p:sp>
    </p:spTree>
    <p:extLst>
      <p:ext uri="{BB962C8B-B14F-4D97-AF65-F5344CB8AC3E}">
        <p14:creationId xmlns:p14="http://schemas.microsoft.com/office/powerpoint/2010/main" val="7331557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9E3CF89-91F4-45FB-A589-58532703FCA1}" type="slidenum">
              <a:rPr lang="zh-CN" altLang="en-US" smtClean="0"/>
              <a:t>29</a:t>
            </a:fld>
            <a:endParaRPr lang="zh-CN" altLang="en-US"/>
          </a:p>
        </p:txBody>
      </p:sp>
    </p:spTree>
    <p:extLst>
      <p:ext uri="{BB962C8B-B14F-4D97-AF65-F5344CB8AC3E}">
        <p14:creationId xmlns:p14="http://schemas.microsoft.com/office/powerpoint/2010/main" val="25408491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9E3CF89-91F4-45FB-A589-58532703FCA1}" type="slidenum">
              <a:rPr lang="zh-CN" altLang="en-US" smtClean="0"/>
              <a:t>30</a:t>
            </a:fld>
            <a:endParaRPr lang="zh-CN" altLang="en-US"/>
          </a:p>
        </p:txBody>
      </p:sp>
    </p:spTree>
    <p:extLst>
      <p:ext uri="{BB962C8B-B14F-4D97-AF65-F5344CB8AC3E}">
        <p14:creationId xmlns:p14="http://schemas.microsoft.com/office/powerpoint/2010/main" val="4221059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2</a:t>
            </a:fld>
            <a:endParaRPr lang="zh-CN" altLang="en-US"/>
          </a:p>
        </p:txBody>
      </p:sp>
    </p:spTree>
    <p:extLst>
      <p:ext uri="{BB962C8B-B14F-4D97-AF65-F5344CB8AC3E}">
        <p14:creationId xmlns:p14="http://schemas.microsoft.com/office/powerpoint/2010/main" val="37568591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9E3CF89-91F4-45FB-A589-58532703FCA1}" type="slidenum">
              <a:rPr lang="zh-CN" altLang="en-US" smtClean="0"/>
              <a:t>31</a:t>
            </a:fld>
            <a:endParaRPr lang="zh-CN" altLang="en-US"/>
          </a:p>
        </p:txBody>
      </p:sp>
    </p:spTree>
    <p:extLst>
      <p:ext uri="{BB962C8B-B14F-4D97-AF65-F5344CB8AC3E}">
        <p14:creationId xmlns:p14="http://schemas.microsoft.com/office/powerpoint/2010/main" val="24625351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9E3CF89-91F4-45FB-A589-58532703FCA1}" type="slidenum">
              <a:rPr lang="zh-CN" altLang="en-US" smtClean="0"/>
              <a:t>32</a:t>
            </a:fld>
            <a:endParaRPr lang="zh-CN" altLang="en-US"/>
          </a:p>
        </p:txBody>
      </p:sp>
    </p:spTree>
    <p:extLst>
      <p:ext uri="{BB962C8B-B14F-4D97-AF65-F5344CB8AC3E}">
        <p14:creationId xmlns:p14="http://schemas.microsoft.com/office/powerpoint/2010/main" val="14862739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25CCEA-3F45-46FD-873C-10FB1242F407}" type="slidenum">
              <a:rPr lang="zh-CN" altLang="en-US" smtClean="0"/>
              <a:t>33</a:t>
            </a:fld>
            <a:endParaRPr lang="zh-CN" altLang="en-US"/>
          </a:p>
        </p:txBody>
      </p:sp>
    </p:spTree>
    <p:extLst>
      <p:ext uri="{BB962C8B-B14F-4D97-AF65-F5344CB8AC3E}">
        <p14:creationId xmlns:p14="http://schemas.microsoft.com/office/powerpoint/2010/main" val="23726788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35</a:t>
            </a:fld>
            <a:endParaRPr lang="zh-CN" altLang="en-US"/>
          </a:p>
        </p:txBody>
      </p:sp>
    </p:spTree>
    <p:extLst>
      <p:ext uri="{BB962C8B-B14F-4D97-AF65-F5344CB8AC3E}">
        <p14:creationId xmlns:p14="http://schemas.microsoft.com/office/powerpoint/2010/main" val="818985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25CCEA-3F45-46FD-873C-10FB1242F407}" type="slidenum">
              <a:rPr lang="zh-CN" altLang="en-US" smtClean="0"/>
              <a:t>5</a:t>
            </a:fld>
            <a:endParaRPr lang="zh-CN" altLang="en-US"/>
          </a:p>
        </p:txBody>
      </p:sp>
    </p:spTree>
    <p:extLst>
      <p:ext uri="{BB962C8B-B14F-4D97-AF65-F5344CB8AC3E}">
        <p14:creationId xmlns:p14="http://schemas.microsoft.com/office/powerpoint/2010/main" val="2468347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59E3CF89-91F4-45FB-A589-58532703FCA1}" type="slidenum">
              <a:rPr lang="zh-CN" altLang="en-US" smtClean="0"/>
              <a:t>7</a:t>
            </a:fld>
            <a:endParaRPr lang="zh-CN" altLang="en-US"/>
          </a:p>
        </p:txBody>
      </p:sp>
    </p:spTree>
    <p:extLst>
      <p:ext uri="{BB962C8B-B14F-4D97-AF65-F5344CB8AC3E}">
        <p14:creationId xmlns:p14="http://schemas.microsoft.com/office/powerpoint/2010/main" val="165447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如何在静态分析情况下，找到污染型漏洞</a:t>
            </a:r>
            <a:endParaRPr lang="en-US" altLang="zh-CN" dirty="0"/>
          </a:p>
          <a:p>
            <a:r>
              <a:rPr lang="zh-CN" altLang="zh-CN" sz="1800" dirty="0">
                <a:effectLst/>
                <a:ea typeface="等线" panose="02010600030101010101" pitchFamily="2" charset="-122"/>
                <a:cs typeface="MS Gothic" panose="020B0609070205080204" pitchFamily="49" charset="-128"/>
              </a:rPr>
              <a:t>在二进制级别，存在许多阻碍数据路径查找的障碍，例如结构化丢失和编译器优化</a:t>
            </a:r>
            <a:endParaRPr lang="zh-CN" altLang="en-US" dirty="0"/>
          </a:p>
        </p:txBody>
      </p:sp>
      <p:sp>
        <p:nvSpPr>
          <p:cNvPr id="4" name="灯片编号占位符 3"/>
          <p:cNvSpPr>
            <a:spLocks noGrp="1"/>
          </p:cNvSpPr>
          <p:nvPr>
            <p:ph type="sldNum" sz="quarter" idx="5"/>
          </p:nvPr>
        </p:nvSpPr>
        <p:spPr/>
        <p:txBody>
          <a:bodyPr/>
          <a:lstStyle/>
          <a:p>
            <a:fld id="{59E3CF89-91F4-45FB-A589-58532703FCA1}" type="slidenum">
              <a:rPr lang="zh-CN" altLang="en-US" smtClean="0"/>
              <a:t>8</a:t>
            </a:fld>
            <a:endParaRPr lang="zh-CN" altLang="en-US"/>
          </a:p>
        </p:txBody>
      </p:sp>
    </p:spTree>
    <p:extLst>
      <p:ext uri="{BB962C8B-B14F-4D97-AF65-F5344CB8AC3E}">
        <p14:creationId xmlns:p14="http://schemas.microsoft.com/office/powerpoint/2010/main" val="22709664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9E3CF89-91F4-45FB-A589-58532703FCA1}" type="slidenum">
              <a:rPr lang="zh-CN" altLang="en-US" smtClean="0"/>
              <a:t>9</a:t>
            </a:fld>
            <a:endParaRPr lang="zh-CN" altLang="en-US"/>
          </a:p>
        </p:txBody>
      </p:sp>
    </p:spTree>
    <p:extLst>
      <p:ext uri="{BB962C8B-B14F-4D97-AF65-F5344CB8AC3E}">
        <p14:creationId xmlns:p14="http://schemas.microsoft.com/office/powerpoint/2010/main" val="32214021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25CCEA-3F45-46FD-873C-10FB1242F407}" type="slidenum">
              <a:rPr lang="zh-CN" altLang="en-US" smtClean="0"/>
              <a:t>10</a:t>
            </a:fld>
            <a:endParaRPr lang="zh-CN" altLang="en-US"/>
          </a:p>
        </p:txBody>
      </p:sp>
    </p:spTree>
    <p:extLst>
      <p:ext uri="{BB962C8B-B14F-4D97-AF65-F5344CB8AC3E}">
        <p14:creationId xmlns:p14="http://schemas.microsoft.com/office/powerpoint/2010/main" val="29394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28600"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59E3CF89-91F4-45FB-A589-58532703FCA1}" type="slidenum">
              <a:rPr lang="zh-CN" altLang="en-US" smtClean="0"/>
              <a:t>11</a:t>
            </a:fld>
            <a:endParaRPr lang="zh-CN" altLang="en-US"/>
          </a:p>
        </p:txBody>
      </p:sp>
    </p:spTree>
    <p:extLst>
      <p:ext uri="{BB962C8B-B14F-4D97-AF65-F5344CB8AC3E}">
        <p14:creationId xmlns:p14="http://schemas.microsoft.com/office/powerpoint/2010/main" val="3137320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28600"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59E3CF89-91F4-45FB-A589-58532703FCA1}" type="slidenum">
              <a:rPr lang="zh-CN" altLang="en-US" smtClean="0"/>
              <a:t>12</a:t>
            </a:fld>
            <a:endParaRPr lang="zh-CN" altLang="en-US"/>
          </a:p>
        </p:txBody>
      </p:sp>
    </p:spTree>
    <p:extLst>
      <p:ext uri="{BB962C8B-B14F-4D97-AF65-F5344CB8AC3E}">
        <p14:creationId xmlns:p14="http://schemas.microsoft.com/office/powerpoint/2010/main" val="18203099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364"/>
            <a:ext cx="12194588" cy="6853636"/>
          </a:xfrm>
          <a:prstGeom prst="rect">
            <a:avLst/>
          </a:prstGeom>
        </p:spPr>
      </p:pic>
      <p:sp>
        <p:nvSpPr>
          <p:cNvPr id="3" name="矩形 2"/>
          <p:cNvSpPr/>
          <p:nvPr userDrawn="1"/>
        </p:nvSpPr>
        <p:spPr>
          <a:xfrm>
            <a:off x="396169" y="450677"/>
            <a:ext cx="11402250" cy="5961011"/>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50558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4364"/>
            <a:ext cx="12194588" cy="6853636"/>
          </a:xfrm>
          <a:prstGeom prst="rect">
            <a:avLst/>
          </a:prstGeom>
        </p:spPr>
      </p:pic>
      <p:sp>
        <p:nvSpPr>
          <p:cNvPr id="5" name="矩形 4"/>
          <p:cNvSpPr/>
          <p:nvPr userDrawn="1"/>
        </p:nvSpPr>
        <p:spPr>
          <a:xfrm>
            <a:off x="396169" y="450677"/>
            <a:ext cx="11402250" cy="5961011"/>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标题 1"/>
          <p:cNvSpPr>
            <a:spLocks noGrp="1"/>
          </p:cNvSpPr>
          <p:nvPr>
            <p:ph type="title" hasCustomPrompt="1"/>
          </p:nvPr>
        </p:nvSpPr>
        <p:spPr>
          <a:xfrm>
            <a:off x="1406898" y="752801"/>
            <a:ext cx="3629564" cy="456129"/>
          </a:xfrm>
          <a:prstGeom prst="rect">
            <a:avLst/>
          </a:prstGeom>
        </p:spPr>
        <p:txBody>
          <a:bodyPr>
            <a:noAutofit/>
          </a:bodyPr>
          <a:lstStyle>
            <a:lvl1pPr>
              <a:defRPr sz="2400" b="1">
                <a:solidFill>
                  <a:srgbClr val="244C89"/>
                </a:solidFill>
                <a:ea typeface="思源黑体" panose="020B0500000000000000" pitchFamily="34" charset="-122"/>
              </a:defRPr>
            </a:lvl1pPr>
          </a:lstStyle>
          <a:p>
            <a:r>
              <a:rPr lang="zh-CN" altLang="en-US" dirty="0"/>
              <a:t>单击编辑标题</a:t>
            </a:r>
          </a:p>
        </p:txBody>
      </p:sp>
      <p:sp>
        <p:nvSpPr>
          <p:cNvPr id="9" name="Freeform 5"/>
          <p:cNvSpPr>
            <a:spLocks noEditPoints="1"/>
          </p:cNvSpPr>
          <p:nvPr userDrawn="1"/>
        </p:nvSpPr>
        <p:spPr bwMode="auto">
          <a:xfrm>
            <a:off x="861588" y="857970"/>
            <a:ext cx="441095" cy="525190"/>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rgbClr val="244C89"/>
          </a:solidFill>
          <a:ln>
            <a:noFill/>
          </a:ln>
        </p:spPr>
        <p:txBody>
          <a:bodyPr vert="horz" wrap="square" lIns="91392" tIns="45696" rIns="91392" bIns="45696" numCol="1" anchor="t" anchorCtr="0" compatLnSpc="1"/>
          <a:lstStyle/>
          <a:p>
            <a:endParaRPr lang="zh-CN" altLang="en-US" sz="1799">
              <a:solidFill>
                <a:schemeClr val="bg1"/>
              </a:solidFill>
            </a:endParaRPr>
          </a:p>
        </p:txBody>
      </p:sp>
      <p:sp>
        <p:nvSpPr>
          <p:cNvPr id="6" name="PA_文本框 1">
            <a:extLst>
              <a:ext uri="{FF2B5EF4-FFF2-40B4-BE49-F238E27FC236}">
                <a16:creationId xmlns:a16="http://schemas.microsoft.com/office/drawing/2014/main" id="{BA0F9515-D5AE-4BED-A481-29A81D6010FD}"/>
              </a:ext>
            </a:extLst>
          </p:cNvPr>
          <p:cNvSpPr txBox="1"/>
          <p:nvPr userDrawn="1">
            <p:custDataLst>
              <p:tags r:id="rId1"/>
            </p:custDataLst>
          </p:nvPr>
        </p:nvSpPr>
        <p:spPr>
          <a:xfrm>
            <a:off x="1508454" y="1130748"/>
            <a:ext cx="1982056" cy="314766"/>
          </a:xfrm>
          <a:prstGeom prst="rect">
            <a:avLst/>
          </a:prstGeom>
          <a:noFill/>
        </p:spPr>
        <p:txBody>
          <a:bodyPr wrap="square" lIns="0" tIns="0" rIns="0" rtlCol="0">
            <a:spAutoFit/>
          </a:bodyPr>
          <a:lstStyle/>
          <a:p>
            <a:pPr>
              <a:lnSpc>
                <a:spcPts val="2300"/>
              </a:lnSpc>
            </a:pPr>
            <a:r>
              <a:rPr lang="en-US" altLang="zh-CN" sz="1400" dirty="0">
                <a:solidFill>
                  <a:srgbClr val="313D51"/>
                </a:solidFill>
                <a:cs typeface="+mn-ea"/>
                <a:sym typeface="+mn-lt"/>
              </a:rPr>
              <a:t>GRADUATION DEFENSE</a:t>
            </a:r>
          </a:p>
        </p:txBody>
      </p:sp>
    </p:spTree>
    <p:extLst>
      <p:ext uri="{BB962C8B-B14F-4D97-AF65-F5344CB8AC3E}">
        <p14:creationId xmlns:p14="http://schemas.microsoft.com/office/powerpoint/2010/main" val="3342576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364"/>
            <a:ext cx="12194588" cy="6853636"/>
          </a:xfrm>
          <a:prstGeom prst="rect">
            <a:avLst/>
          </a:prstGeom>
        </p:spPr>
      </p:pic>
      <p:sp>
        <p:nvSpPr>
          <p:cNvPr id="6" name="矩形 5"/>
          <p:cNvSpPr/>
          <p:nvPr userDrawn="1"/>
        </p:nvSpPr>
        <p:spPr>
          <a:xfrm>
            <a:off x="396169" y="450677"/>
            <a:ext cx="11402250" cy="5961011"/>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67968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364"/>
            <a:ext cx="12194588" cy="6853636"/>
          </a:xfrm>
          <a:prstGeom prst="rect">
            <a:avLst/>
          </a:prstGeom>
        </p:spPr>
      </p:pic>
      <p:sp>
        <p:nvSpPr>
          <p:cNvPr id="3" name="矩形 2"/>
          <p:cNvSpPr/>
          <p:nvPr userDrawn="1"/>
        </p:nvSpPr>
        <p:spPr>
          <a:xfrm>
            <a:off x="396169" y="450677"/>
            <a:ext cx="11402250" cy="5961011"/>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140281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60157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8"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3" name="矩形 2"/>
          <p:cNvSpPr/>
          <p:nvPr/>
        </p:nvSpPr>
        <p:spPr>
          <a:xfrm>
            <a:off x="2160496" y="1465866"/>
            <a:ext cx="7871010" cy="393208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4" name="矩形 3"/>
          <p:cNvSpPr/>
          <p:nvPr/>
        </p:nvSpPr>
        <p:spPr>
          <a:xfrm>
            <a:off x="2429435" y="1711367"/>
            <a:ext cx="7333130" cy="3441085"/>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5" name="文本框 4"/>
          <p:cNvSpPr txBox="1"/>
          <p:nvPr/>
        </p:nvSpPr>
        <p:spPr>
          <a:xfrm>
            <a:off x="2569442" y="2653783"/>
            <a:ext cx="7053116" cy="707886"/>
          </a:xfrm>
          <a:prstGeom prst="rect">
            <a:avLst/>
          </a:prstGeom>
          <a:noFill/>
        </p:spPr>
        <p:txBody>
          <a:bodyPr wrap="square" rtlCol="0">
            <a:spAutoFit/>
            <a:scene3d>
              <a:camera prst="orthographicFront"/>
              <a:lightRig rig="threePt" dir="t"/>
            </a:scene3d>
            <a:sp3d contourW="12700"/>
          </a:bodyPr>
          <a:lstStyle/>
          <a:p>
            <a:pPr algn="ctr">
              <a:defRPr/>
            </a:pPr>
            <a:r>
              <a:rPr lang="en-US" altLang="zh-CN" sz="2000" b="1" dirty="0" err="1">
                <a:solidFill>
                  <a:schemeClr val="bg1"/>
                </a:solidFill>
                <a:latin typeface="思源黑体" panose="020B0500000000000000" pitchFamily="34" charset="-122"/>
                <a:ea typeface="思源黑体" panose="020B0500000000000000" pitchFamily="34" charset="-122"/>
              </a:rPr>
              <a:t>DTaint</a:t>
            </a:r>
            <a:r>
              <a:rPr lang="en-US" altLang="zh-CN" sz="2000" b="1" dirty="0">
                <a:solidFill>
                  <a:schemeClr val="bg1"/>
                </a:solidFill>
                <a:latin typeface="思源黑体" panose="020B0500000000000000" pitchFamily="34" charset="-122"/>
                <a:ea typeface="思源黑体" panose="020B0500000000000000" pitchFamily="34" charset="-122"/>
              </a:rPr>
              <a:t>: Detecting the Taint-Style Vulnerability in</a:t>
            </a:r>
          </a:p>
          <a:p>
            <a:pPr algn="ctr">
              <a:defRPr/>
            </a:pPr>
            <a:r>
              <a:rPr lang="en-US" altLang="zh-CN" sz="2000" b="1" dirty="0">
                <a:solidFill>
                  <a:schemeClr val="bg1"/>
                </a:solidFill>
                <a:latin typeface="思源黑体" panose="020B0500000000000000" pitchFamily="34" charset="-122"/>
                <a:ea typeface="思源黑体" panose="020B0500000000000000" pitchFamily="34" charset="-122"/>
              </a:rPr>
              <a:t>Embedded Device Firmware</a:t>
            </a:r>
            <a:endParaRPr lang="zh-CN" altLang="en-US" sz="2000" b="1" dirty="0">
              <a:solidFill>
                <a:schemeClr val="bg1"/>
              </a:solidFill>
              <a:latin typeface="思源黑体" panose="020B0500000000000000" pitchFamily="34" charset="-122"/>
              <a:ea typeface="思源黑体" panose="020B0500000000000000" pitchFamily="34" charset="-122"/>
            </a:endParaRPr>
          </a:p>
        </p:txBody>
      </p:sp>
      <p:sp>
        <p:nvSpPr>
          <p:cNvPr id="6" name="PA_圆角矩形 31"/>
          <p:cNvSpPr/>
          <p:nvPr>
            <p:custDataLst>
              <p:tags r:id="rId1"/>
            </p:custDataLst>
          </p:nvPr>
        </p:nvSpPr>
        <p:spPr>
          <a:xfrm>
            <a:off x="4419755" y="4537102"/>
            <a:ext cx="1421591" cy="23290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67" dirty="0">
                <a:solidFill>
                  <a:srgbClr val="223762"/>
                </a:solidFill>
                <a:latin typeface="思源黑体" panose="020B0500000000000000" pitchFamily="34" charset="-122"/>
                <a:ea typeface="思源黑体" panose="020B0500000000000000" pitchFamily="34" charset="-122"/>
              </a:rPr>
              <a:t>汇报人：张士超</a:t>
            </a:r>
          </a:p>
        </p:txBody>
      </p:sp>
      <p:sp>
        <p:nvSpPr>
          <p:cNvPr id="15" name="矩形 259"/>
          <p:cNvSpPr>
            <a:spLocks noChangeArrowheads="1"/>
          </p:cNvSpPr>
          <p:nvPr/>
        </p:nvSpPr>
        <p:spPr bwMode="auto">
          <a:xfrm>
            <a:off x="2045586" y="3850274"/>
            <a:ext cx="8335010" cy="30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fontAlgn="base">
              <a:lnSpc>
                <a:spcPct val="120000"/>
              </a:lnSpc>
              <a:spcBef>
                <a:spcPct val="0"/>
              </a:spcBef>
              <a:spcAft>
                <a:spcPct val="0"/>
              </a:spcAft>
              <a:buFont typeface="Arial" panose="020B0604020202020204" pitchFamily="34" charset="0"/>
              <a:buNone/>
            </a:pPr>
            <a:r>
              <a:rPr lang="en-US" altLang="zh-CN" sz="1800" dirty="0">
                <a:solidFill>
                  <a:schemeClr val="bg1"/>
                </a:solidFill>
                <a:latin typeface="思源黑体" panose="020B0500000000000000" pitchFamily="34" charset="-122"/>
                <a:ea typeface="思源黑体" panose="020B0500000000000000" pitchFamily="34" charset="-122"/>
              </a:rPr>
              <a:t>2018 DSN</a:t>
            </a:r>
          </a:p>
        </p:txBody>
      </p:sp>
      <p:sp>
        <p:nvSpPr>
          <p:cNvPr id="17" name="PA_圆角矩形 31"/>
          <p:cNvSpPr/>
          <p:nvPr>
            <p:custDataLst>
              <p:tags r:id="rId2"/>
            </p:custDataLst>
          </p:nvPr>
        </p:nvSpPr>
        <p:spPr>
          <a:xfrm>
            <a:off x="6402773" y="4537102"/>
            <a:ext cx="1421591" cy="23290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67" dirty="0">
                <a:solidFill>
                  <a:srgbClr val="223762"/>
                </a:solidFill>
                <a:latin typeface="思源黑体" panose="020B0500000000000000" pitchFamily="34" charset="-122"/>
                <a:ea typeface="思源黑体" panose="020B0500000000000000" pitchFamily="34" charset="-122"/>
              </a:rPr>
              <a:t>2022/09/17</a:t>
            </a:r>
            <a:endParaRPr lang="zh-CN" altLang="en-US" sz="1067" dirty="0">
              <a:solidFill>
                <a:srgbClr val="223762"/>
              </a:solidFill>
              <a:latin typeface="思源黑体" panose="020B0500000000000000" pitchFamily="34" charset="-122"/>
              <a:ea typeface="思源黑体" panose="020B0500000000000000" pitchFamily="34" charset="-122"/>
            </a:endParaRPr>
          </a:p>
        </p:txBody>
      </p:sp>
    </p:spTree>
    <p:extLst>
      <p:ext uri="{BB962C8B-B14F-4D97-AF65-F5344CB8AC3E}">
        <p14:creationId xmlns:p14="http://schemas.microsoft.com/office/powerpoint/2010/main" val="3432399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8)">
                                      <p:cBhvr>
                                        <p:cTn id="12" dur="750"/>
                                        <p:tgtEl>
                                          <p:spTgt spid="4"/>
                                        </p:tgtEl>
                                      </p:cBhvr>
                                    </p:animEffect>
                                  </p:childTnLst>
                                </p:cTn>
                              </p:par>
                            </p:childTnLst>
                          </p:cTn>
                        </p:par>
                        <p:par>
                          <p:cTn id="13" fill="hold">
                            <p:stCondLst>
                              <p:cond delay="750"/>
                            </p:stCondLst>
                            <p:childTnLst>
                              <p:par>
                                <p:cTn id="14" presetID="2" presetClass="entr" presetSubtype="4"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par>
                                <p:cTn id="18" presetID="16" presetClass="entr" presetSubtype="21" fill="hold" grpId="0" nodeType="withEffect">
                                  <p:stCondLst>
                                    <p:cond delay="250"/>
                                  </p:stCondLst>
                                  <p:childTnLst>
                                    <p:set>
                                      <p:cBhvr>
                                        <p:cTn id="19" dur="1" fill="hold">
                                          <p:stCondLst>
                                            <p:cond delay="0"/>
                                          </p:stCondLst>
                                        </p:cTn>
                                        <p:tgtEl>
                                          <p:spTgt spid="15"/>
                                        </p:tgtEl>
                                        <p:attrNameLst>
                                          <p:attrName>style.visibility</p:attrName>
                                        </p:attrNameLst>
                                      </p:cBhvr>
                                      <p:to>
                                        <p:strVal val="visible"/>
                                      </p:to>
                                    </p:set>
                                    <p:animEffect transition="in" filter="barn(inVertical)">
                                      <p:cBhvr>
                                        <p:cTn id="20" dur="500"/>
                                        <p:tgtEl>
                                          <p:spTgt spid="15"/>
                                        </p:tgtEl>
                                      </p:cBhvr>
                                    </p:animEffect>
                                  </p:childTnLst>
                                </p:cTn>
                              </p:par>
                              <p:par>
                                <p:cTn id="21" presetID="53" presetClass="entr" presetSubtype="16" fill="hold" grpId="0" nodeType="withEffect">
                                  <p:stCondLst>
                                    <p:cond delay="750"/>
                                  </p:stCondLst>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ppt_w</p:attrName>
                                        </p:attrNameLst>
                                      </p:cBhvr>
                                      <p:tavLst>
                                        <p:tav tm="0">
                                          <p:val>
                                            <p:fltVal val="0"/>
                                          </p:val>
                                        </p:tav>
                                        <p:tav tm="100000">
                                          <p:val>
                                            <p:strVal val="#ppt_w"/>
                                          </p:val>
                                        </p:tav>
                                      </p:tavLst>
                                    </p:anim>
                                    <p:anim calcmode="lin" valueType="num">
                                      <p:cBhvr>
                                        <p:cTn id="24" dur="500" fill="hold"/>
                                        <p:tgtEl>
                                          <p:spTgt spid="6"/>
                                        </p:tgtEl>
                                        <p:attrNameLst>
                                          <p:attrName>ppt_h</p:attrName>
                                        </p:attrNameLst>
                                      </p:cBhvr>
                                      <p:tavLst>
                                        <p:tav tm="0">
                                          <p:val>
                                            <p:fltVal val="0"/>
                                          </p:val>
                                        </p:tav>
                                        <p:tav tm="100000">
                                          <p:val>
                                            <p:strVal val="#ppt_h"/>
                                          </p:val>
                                        </p:tav>
                                      </p:tavLst>
                                    </p:anim>
                                    <p:animEffect transition="in" filter="fade">
                                      <p:cBhvr>
                                        <p:cTn id="25" dur="500"/>
                                        <p:tgtEl>
                                          <p:spTgt spid="6"/>
                                        </p:tgtEl>
                                      </p:cBhvr>
                                    </p:animEffect>
                                  </p:childTnLst>
                                </p:cTn>
                              </p:par>
                              <p:par>
                                <p:cTn id="26" presetID="53" presetClass="entr" presetSubtype="16" fill="hold" grpId="0" nodeType="withEffect">
                                  <p:stCondLst>
                                    <p:cond delay="750"/>
                                  </p:stCondLst>
                                  <p:childTnLst>
                                    <p:set>
                                      <p:cBhvr>
                                        <p:cTn id="27" dur="1" fill="hold">
                                          <p:stCondLst>
                                            <p:cond delay="0"/>
                                          </p:stCondLst>
                                        </p:cTn>
                                        <p:tgtEl>
                                          <p:spTgt spid="17"/>
                                        </p:tgtEl>
                                        <p:attrNameLst>
                                          <p:attrName>style.visibility</p:attrName>
                                        </p:attrNameLst>
                                      </p:cBhvr>
                                      <p:to>
                                        <p:strVal val="visible"/>
                                      </p:to>
                                    </p:set>
                                    <p:anim calcmode="lin" valueType="num">
                                      <p:cBhvr>
                                        <p:cTn id="28" dur="500" fill="hold"/>
                                        <p:tgtEl>
                                          <p:spTgt spid="17"/>
                                        </p:tgtEl>
                                        <p:attrNameLst>
                                          <p:attrName>ppt_w</p:attrName>
                                        </p:attrNameLst>
                                      </p:cBhvr>
                                      <p:tavLst>
                                        <p:tav tm="0">
                                          <p:val>
                                            <p:fltVal val="0"/>
                                          </p:val>
                                        </p:tav>
                                        <p:tav tm="100000">
                                          <p:val>
                                            <p:strVal val="#ppt_w"/>
                                          </p:val>
                                        </p:tav>
                                      </p:tavLst>
                                    </p:anim>
                                    <p:anim calcmode="lin" valueType="num">
                                      <p:cBhvr>
                                        <p:cTn id="29" dur="500" fill="hold"/>
                                        <p:tgtEl>
                                          <p:spTgt spid="17"/>
                                        </p:tgtEl>
                                        <p:attrNameLst>
                                          <p:attrName>ppt_h</p:attrName>
                                        </p:attrNameLst>
                                      </p:cBhvr>
                                      <p:tavLst>
                                        <p:tav tm="0">
                                          <p:val>
                                            <p:fltVal val="0"/>
                                          </p:val>
                                        </p:tav>
                                        <p:tav tm="100000">
                                          <p:val>
                                            <p:strVal val="#ppt_h"/>
                                          </p:val>
                                        </p:tav>
                                      </p:tavLst>
                                    </p:anim>
                                    <p:animEffect transition="in" filter="fade">
                                      <p:cBhvr>
                                        <p:cTn id="3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6" grpId="0" animBg="1"/>
      <p:bldP spid="15" grpId="0"/>
      <p:bldP spid="1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24" name="文本框 23"/>
          <p:cNvSpPr txBox="1"/>
          <p:nvPr/>
        </p:nvSpPr>
        <p:spPr>
          <a:xfrm>
            <a:off x="2857349" y="2443843"/>
            <a:ext cx="1699504" cy="2215991"/>
          </a:xfrm>
          <a:prstGeom prst="rect">
            <a:avLst/>
          </a:prstGeom>
          <a:noFill/>
        </p:spPr>
        <p:txBody>
          <a:bodyPr wrap="none" rtlCol="0">
            <a:spAutoFit/>
          </a:bodyPr>
          <a:lstStyle/>
          <a:p>
            <a:pPr algn="ctr"/>
            <a:r>
              <a:rPr lang="en-US" altLang="zh-CN" sz="13800" dirty="0">
                <a:solidFill>
                  <a:schemeClr val="bg1"/>
                </a:solidFill>
                <a:latin typeface="Agency FB" panose="020B0503020202020204" pitchFamily="34" charset="0"/>
              </a:rPr>
              <a:t>03</a:t>
            </a:r>
            <a:endParaRPr lang="zh-CN" altLang="en-US" sz="13800" dirty="0">
              <a:solidFill>
                <a:schemeClr val="bg1"/>
              </a:solidFill>
              <a:latin typeface="Agency FB" panose="020B0503020202020204" pitchFamily="34" charset="0"/>
            </a:endParaRPr>
          </a:p>
        </p:txBody>
      </p:sp>
      <p:sp>
        <p:nvSpPr>
          <p:cNvPr id="25" name="文本框 24"/>
          <p:cNvSpPr txBox="1"/>
          <p:nvPr/>
        </p:nvSpPr>
        <p:spPr>
          <a:xfrm>
            <a:off x="4787123" y="3069277"/>
            <a:ext cx="4238307" cy="769441"/>
          </a:xfrm>
          <a:prstGeom prst="rect">
            <a:avLst/>
          </a:prstGeom>
          <a:noFill/>
        </p:spPr>
        <p:txBody>
          <a:bodyPr wrap="square" rtlCol="0">
            <a:spAutoFit/>
            <a:scene3d>
              <a:camera prst="orthographicFront"/>
              <a:lightRig rig="threePt" dir="t"/>
            </a:scene3d>
            <a:sp3d contourW="12700"/>
          </a:bodyPr>
          <a:lstStyle/>
          <a:p>
            <a:r>
              <a:rPr lang="en-US" altLang="zh-CN" sz="4400" b="1" dirty="0">
                <a:solidFill>
                  <a:schemeClr val="bg1"/>
                </a:solidFill>
                <a:latin typeface="思源黑体" panose="020B0500000000000000" pitchFamily="34" charset="-122"/>
                <a:ea typeface="思源黑体" panose="020B0500000000000000" pitchFamily="34" charset="-122"/>
              </a:rPr>
              <a:t>Approach</a:t>
            </a:r>
            <a:endParaRPr lang="zh-CN" altLang="en-US" sz="4400" b="1" dirty="0">
              <a:solidFill>
                <a:schemeClr val="bg1"/>
              </a:solidFill>
              <a:latin typeface="思源黑体" panose="020B0500000000000000" pitchFamily="34" charset="-122"/>
              <a:ea typeface="思源黑体" panose="020B0500000000000000" pitchFamily="34" charset="-122"/>
            </a:endParaRPr>
          </a:p>
        </p:txBody>
      </p:sp>
      <p:cxnSp>
        <p:nvCxnSpPr>
          <p:cNvPr id="27" name="直接连接符 26"/>
          <p:cNvCxnSpPr/>
          <p:nvPr/>
        </p:nvCxnSpPr>
        <p:spPr>
          <a:xfrm>
            <a:off x="4702757"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5760419"/>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8)">
                                      <p:cBhvr>
                                        <p:cTn id="12" dur="1000"/>
                                        <p:tgtEl>
                                          <p:spTgt spid="17"/>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par>
                          <p:cTn id="19" fill="hold">
                            <p:stCondLst>
                              <p:cond delay="1500"/>
                            </p:stCondLst>
                            <p:childTnLst>
                              <p:par>
                                <p:cTn id="20" presetID="22" presetClass="entr" presetSubtype="1"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par>
                          <p:cTn id="23" fill="hold">
                            <p:stCondLst>
                              <p:cond delay="2000"/>
                            </p:stCondLst>
                            <p:childTnLst>
                              <p:par>
                                <p:cTn id="24" presetID="12" presetClass="entr" presetSubtype="2"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p:tgtEl>
                                          <p:spTgt spid="25"/>
                                        </p:tgtEl>
                                        <p:attrNameLst>
                                          <p:attrName>ppt_x</p:attrName>
                                        </p:attrNameLst>
                                      </p:cBhvr>
                                      <p:tavLst>
                                        <p:tav tm="0">
                                          <p:val>
                                            <p:strVal val="#ppt_x+#ppt_w*1.125000"/>
                                          </p:val>
                                        </p:tav>
                                        <p:tav tm="100000">
                                          <p:val>
                                            <p:strVal val="#ppt_x"/>
                                          </p:val>
                                        </p:tav>
                                      </p:tavLst>
                                    </p:anim>
                                    <p:animEffect transition="in" filter="wipe(left)">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24" grpId="0"/>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3"/>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2501073"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2400" b="1" dirty="0">
                <a:solidFill>
                  <a:srgbClr val="244C89"/>
                </a:solidFill>
                <a:cs typeface="Arial" panose="020B0604020202020204" pitchFamily="34" charset="0"/>
              </a:rPr>
              <a:t>Approach</a:t>
            </a:r>
            <a:endParaRPr lang="zh-CN" altLang="en-US" sz="2400" b="1" dirty="0">
              <a:solidFill>
                <a:srgbClr val="244C89"/>
              </a:solidFill>
              <a:cs typeface="Arial" panose="020B0604020202020204" pitchFamily="34" charset="0"/>
            </a:endParaRPr>
          </a:p>
        </p:txBody>
      </p:sp>
      <p:sp>
        <p:nvSpPr>
          <p:cNvPr id="9" name="文本框 8">
            <a:extLst>
              <a:ext uri="{FF2B5EF4-FFF2-40B4-BE49-F238E27FC236}">
                <a16:creationId xmlns:a16="http://schemas.microsoft.com/office/drawing/2014/main" id="{63E07871-0E88-4318-B846-932615DCBF2A}"/>
              </a:ext>
            </a:extLst>
          </p:cNvPr>
          <p:cNvSpPr txBox="1"/>
          <p:nvPr/>
        </p:nvSpPr>
        <p:spPr>
          <a:xfrm>
            <a:off x="1176863" y="1363079"/>
            <a:ext cx="6096000" cy="369332"/>
          </a:xfrm>
          <a:prstGeom prst="rect">
            <a:avLst/>
          </a:prstGeom>
          <a:noFill/>
        </p:spPr>
        <p:txBody>
          <a:bodyPr wrap="square">
            <a:spAutoFit/>
          </a:bodyPr>
          <a:lstStyle/>
          <a:p>
            <a:r>
              <a:rPr lang="en-US" altLang="zh-CN" dirty="0" err="1"/>
              <a:t>DTaint</a:t>
            </a:r>
            <a:r>
              <a:rPr lang="zh-CN" altLang="en-US" dirty="0"/>
              <a:t>的核心技术：数据流识别</a:t>
            </a:r>
          </a:p>
        </p:txBody>
      </p:sp>
      <p:sp>
        <p:nvSpPr>
          <p:cNvPr id="11" name="文本框 10">
            <a:extLst>
              <a:ext uri="{FF2B5EF4-FFF2-40B4-BE49-F238E27FC236}">
                <a16:creationId xmlns:a16="http://schemas.microsoft.com/office/drawing/2014/main" id="{2C15730C-DC6F-4326-97B9-57D0508CBAA5}"/>
              </a:ext>
            </a:extLst>
          </p:cNvPr>
          <p:cNvSpPr txBox="1"/>
          <p:nvPr/>
        </p:nvSpPr>
        <p:spPr>
          <a:xfrm>
            <a:off x="1176863" y="2035006"/>
            <a:ext cx="10118666" cy="2785314"/>
          </a:xfrm>
          <a:prstGeom prst="rect">
            <a:avLst/>
          </a:prstGeom>
          <a:noFill/>
        </p:spPr>
        <p:txBody>
          <a:bodyPr wrap="square">
            <a:spAutoFit/>
          </a:bodyPr>
          <a:lstStyle/>
          <a:p>
            <a:pPr>
              <a:lnSpc>
                <a:spcPct val="150000"/>
              </a:lnSpc>
            </a:pPr>
            <a:r>
              <a:rPr lang="zh-CN" altLang="en-US" dirty="0"/>
              <a:t>检测污染型漏洞，需要提取全面准确的数据流来进行检测，生成这种数据流需要面对三</a:t>
            </a:r>
          </a:p>
          <a:p>
            <a:pPr>
              <a:lnSpc>
                <a:spcPct val="150000"/>
              </a:lnSpc>
            </a:pPr>
            <a:r>
              <a:rPr lang="zh-CN" altLang="en-US" dirty="0"/>
              <a:t>种挑战：</a:t>
            </a:r>
            <a:endParaRPr lang="en-US" altLang="zh-CN" dirty="0"/>
          </a:p>
          <a:p>
            <a:endParaRPr lang="en-US" altLang="zh-CN" dirty="0"/>
          </a:p>
          <a:p>
            <a:pPr marL="800100" lvl="1" indent="-342900" algn="just">
              <a:lnSpc>
                <a:spcPct val="200000"/>
              </a:lnSpc>
              <a:buFont typeface="Wingdings" panose="05000000000000000000" pitchFamily="2" charset="2"/>
              <a:buChar char=""/>
            </a:pPr>
            <a:r>
              <a:rPr lang="zh-CN" altLang="zh-CN" kern="100" dirty="0">
                <a:effectLst/>
                <a:latin typeface="等线" panose="02010600030101010101" pitchFamily="2" charset="-122"/>
                <a:ea typeface="等线" panose="02010600030101010101" pitchFamily="2" charset="-122"/>
                <a:cs typeface="MS Gothic" panose="020B0609070205080204" pitchFamily="49" charset="-128"/>
              </a:rPr>
              <a:t>首先，当指针别名存在的时候，很难通过内存生成数据流。</a:t>
            </a:r>
            <a:endParaRPr lang="zh-CN" altLang="zh-CN" kern="100" dirty="0">
              <a:effectLst/>
              <a:latin typeface="等线" panose="02010600030101010101" pitchFamily="2" charset="-122"/>
              <a:ea typeface="等线" panose="02010600030101010101" pitchFamily="2" charset="-122"/>
              <a:cs typeface="Times New Roman" panose="02020603050405020304" pitchFamily="18" charset="0"/>
            </a:endParaRPr>
          </a:p>
          <a:p>
            <a:pPr marL="800100" lvl="1" indent="-342900" algn="just">
              <a:lnSpc>
                <a:spcPct val="200000"/>
              </a:lnSpc>
              <a:buFont typeface="Wingdings" panose="05000000000000000000" pitchFamily="2" charset="2"/>
              <a:buChar char=""/>
            </a:pPr>
            <a:r>
              <a:rPr lang="zh-CN" altLang="zh-CN" kern="100" dirty="0">
                <a:effectLst/>
                <a:latin typeface="等线" panose="02010600030101010101" pitchFamily="2" charset="-122"/>
                <a:ea typeface="等线" panose="02010600030101010101" pitchFamily="2" charset="-122"/>
                <a:cs typeface="MS Gothic" panose="020B0609070205080204" pitchFamily="49" charset="-128"/>
              </a:rPr>
              <a:t>其次，固件有许多间接调用，导致数据传播丢失。</a:t>
            </a:r>
            <a:endParaRPr lang="zh-CN" altLang="zh-CN" kern="100" dirty="0">
              <a:effectLst/>
              <a:latin typeface="等线" panose="02010600030101010101" pitchFamily="2" charset="-122"/>
              <a:ea typeface="等线" panose="02010600030101010101" pitchFamily="2" charset="-122"/>
              <a:cs typeface="Times New Roman" panose="02020603050405020304" pitchFamily="18" charset="0"/>
            </a:endParaRPr>
          </a:p>
          <a:p>
            <a:pPr marL="800100" lvl="1" indent="-342900" algn="just">
              <a:lnSpc>
                <a:spcPct val="200000"/>
              </a:lnSpc>
              <a:buFont typeface="Wingdings" panose="05000000000000000000" pitchFamily="2" charset="2"/>
              <a:buChar char=""/>
            </a:pPr>
            <a:r>
              <a:rPr lang="zh-CN" altLang="zh-CN" kern="100" dirty="0">
                <a:effectLst/>
                <a:latin typeface="等线" panose="02010600030101010101" pitchFamily="2" charset="-122"/>
                <a:ea typeface="等线" panose="02010600030101010101" pitchFamily="2" charset="-122"/>
                <a:cs typeface="MS Gothic" panose="020B0609070205080204" pitchFamily="49" charset="-128"/>
              </a:rPr>
              <a:t>最后，从上到下遍历函数调用图将带来大量重复分析。</a:t>
            </a:r>
            <a:endParaRPr lang="zh-CN" altLang="en-US" dirty="0"/>
          </a:p>
        </p:txBody>
      </p:sp>
    </p:spTree>
    <p:extLst>
      <p:ext uri="{BB962C8B-B14F-4D97-AF65-F5344CB8AC3E}">
        <p14:creationId xmlns:p14="http://schemas.microsoft.com/office/powerpoint/2010/main" val="965397018"/>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3"/>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2501073"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2400" b="1" dirty="0">
                <a:solidFill>
                  <a:srgbClr val="244C89"/>
                </a:solidFill>
                <a:cs typeface="Arial" panose="020B0604020202020204" pitchFamily="34" charset="0"/>
              </a:rPr>
              <a:t>Approach</a:t>
            </a:r>
            <a:endParaRPr lang="zh-CN" altLang="en-US" sz="2400" b="1" dirty="0">
              <a:solidFill>
                <a:srgbClr val="244C89"/>
              </a:solidFill>
              <a:cs typeface="Arial" panose="020B0604020202020204" pitchFamily="34" charset="0"/>
            </a:endParaRPr>
          </a:p>
        </p:txBody>
      </p:sp>
      <p:sp>
        <p:nvSpPr>
          <p:cNvPr id="9" name="文本框 8">
            <a:extLst>
              <a:ext uri="{FF2B5EF4-FFF2-40B4-BE49-F238E27FC236}">
                <a16:creationId xmlns:a16="http://schemas.microsoft.com/office/drawing/2014/main" id="{63E07871-0E88-4318-B846-932615DCBF2A}"/>
              </a:ext>
            </a:extLst>
          </p:cNvPr>
          <p:cNvSpPr txBox="1"/>
          <p:nvPr/>
        </p:nvSpPr>
        <p:spPr>
          <a:xfrm>
            <a:off x="1176863" y="1363079"/>
            <a:ext cx="6096000" cy="369332"/>
          </a:xfrm>
          <a:prstGeom prst="rect">
            <a:avLst/>
          </a:prstGeom>
          <a:noFill/>
        </p:spPr>
        <p:txBody>
          <a:bodyPr wrap="square">
            <a:spAutoFit/>
          </a:bodyPr>
          <a:lstStyle/>
          <a:p>
            <a:r>
              <a:rPr lang="en-US" altLang="zh-CN" dirty="0" err="1"/>
              <a:t>DTaint</a:t>
            </a:r>
            <a:r>
              <a:rPr lang="zh-CN" altLang="en-US" dirty="0"/>
              <a:t>的核心技术：数据流识别</a:t>
            </a:r>
          </a:p>
        </p:txBody>
      </p:sp>
      <p:pic>
        <p:nvPicPr>
          <p:cNvPr id="5" name="图片 4">
            <a:extLst>
              <a:ext uri="{FF2B5EF4-FFF2-40B4-BE49-F238E27FC236}">
                <a16:creationId xmlns:a16="http://schemas.microsoft.com/office/drawing/2014/main" id="{9F4DFC7F-0684-4B99-B051-A1C7EC233C05}"/>
              </a:ext>
            </a:extLst>
          </p:cNvPr>
          <p:cNvPicPr>
            <a:picLocks noChangeAspect="1"/>
          </p:cNvPicPr>
          <p:nvPr/>
        </p:nvPicPr>
        <p:blipFill>
          <a:blip r:embed="rId4"/>
          <a:stretch>
            <a:fillRect/>
          </a:stretch>
        </p:blipFill>
        <p:spPr>
          <a:xfrm>
            <a:off x="1217964" y="2023236"/>
            <a:ext cx="9563929" cy="2255715"/>
          </a:xfrm>
          <a:prstGeom prst="rect">
            <a:avLst/>
          </a:prstGeom>
        </p:spPr>
      </p:pic>
      <p:sp>
        <p:nvSpPr>
          <p:cNvPr id="10" name="文本框 9">
            <a:extLst>
              <a:ext uri="{FF2B5EF4-FFF2-40B4-BE49-F238E27FC236}">
                <a16:creationId xmlns:a16="http://schemas.microsoft.com/office/drawing/2014/main" id="{AB4CAF86-D605-4DA9-A3DB-E171FF551DA3}"/>
              </a:ext>
            </a:extLst>
          </p:cNvPr>
          <p:cNvSpPr txBox="1"/>
          <p:nvPr/>
        </p:nvSpPr>
        <p:spPr>
          <a:xfrm>
            <a:off x="941294" y="4462200"/>
            <a:ext cx="10119916" cy="1294970"/>
          </a:xfrm>
          <a:prstGeom prst="rect">
            <a:avLst/>
          </a:prstGeom>
          <a:noFill/>
        </p:spPr>
        <p:txBody>
          <a:bodyPr wrap="square">
            <a:spAutoFit/>
          </a:bodyPr>
          <a:lstStyle/>
          <a:p>
            <a:pPr>
              <a:lnSpc>
                <a:spcPct val="150000"/>
              </a:lnSpc>
            </a:pPr>
            <a:r>
              <a:rPr lang="en-US" altLang="zh-CN" dirty="0"/>
              <a:t>    </a:t>
            </a:r>
            <a:r>
              <a:rPr lang="zh-CN" altLang="en-US" dirty="0"/>
              <a:t>将固件映像作为输入，并提取数据流用于检测污染型漏洞。生成数据流有四个模块，包括函数分析、指针别名、数据结构布局恢复和过程间数据流组件。函数分析阶段提出三种技术：变量描述、定义对和数据类型推断。</a:t>
            </a:r>
          </a:p>
        </p:txBody>
      </p:sp>
    </p:spTree>
    <p:extLst>
      <p:ext uri="{BB962C8B-B14F-4D97-AF65-F5344CB8AC3E}">
        <p14:creationId xmlns:p14="http://schemas.microsoft.com/office/powerpoint/2010/main" val="2474766732"/>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2"/>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2501073"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2400" b="1" dirty="0">
                <a:solidFill>
                  <a:srgbClr val="244C89"/>
                </a:solidFill>
                <a:cs typeface="Arial" panose="020B0604020202020204" pitchFamily="34" charset="0"/>
              </a:rPr>
              <a:t>Approach</a:t>
            </a:r>
            <a:endParaRPr lang="zh-CN" altLang="en-US" sz="2400" b="1" dirty="0">
              <a:solidFill>
                <a:srgbClr val="244C89"/>
              </a:solidFill>
              <a:cs typeface="Arial" panose="020B0604020202020204" pitchFamily="34" charset="0"/>
            </a:endParaRPr>
          </a:p>
        </p:txBody>
      </p:sp>
      <p:sp>
        <p:nvSpPr>
          <p:cNvPr id="8" name="文本框 7">
            <a:extLst>
              <a:ext uri="{FF2B5EF4-FFF2-40B4-BE49-F238E27FC236}">
                <a16:creationId xmlns:a16="http://schemas.microsoft.com/office/drawing/2014/main" id="{08A8F12E-F760-C7A6-3ECD-63FE53DBC674}"/>
              </a:ext>
            </a:extLst>
          </p:cNvPr>
          <p:cNvSpPr txBox="1"/>
          <p:nvPr/>
        </p:nvSpPr>
        <p:spPr>
          <a:xfrm>
            <a:off x="1081487" y="1140377"/>
            <a:ext cx="6100548" cy="461665"/>
          </a:xfrm>
          <a:prstGeom prst="rect">
            <a:avLst/>
          </a:prstGeom>
          <a:noFill/>
        </p:spPr>
        <p:txBody>
          <a:bodyPr wrap="square">
            <a:spAutoFit/>
          </a:bodyPr>
          <a:lstStyle/>
          <a:p>
            <a:pPr algn="just"/>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2400" b="1" kern="100" dirty="0">
                <a:effectLst/>
                <a:latin typeface="等线" panose="02010600030101010101" pitchFamily="2" charset="-122"/>
                <a:ea typeface="等线" panose="02010600030101010101" pitchFamily="2" charset="-122"/>
                <a:cs typeface="Times New Roman" panose="02020603050405020304" pitchFamily="18" charset="0"/>
              </a:rPr>
              <a:t>函数分析</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0" name="文本框 9">
            <a:extLst>
              <a:ext uri="{FF2B5EF4-FFF2-40B4-BE49-F238E27FC236}">
                <a16:creationId xmlns:a16="http://schemas.microsoft.com/office/drawing/2014/main" id="{1AC862CF-13F7-F6EC-6DBD-BD8EA8614FF9}"/>
              </a:ext>
            </a:extLst>
          </p:cNvPr>
          <p:cNvSpPr txBox="1"/>
          <p:nvPr/>
        </p:nvSpPr>
        <p:spPr>
          <a:xfrm>
            <a:off x="1217964" y="1821849"/>
            <a:ext cx="9563767" cy="1706365"/>
          </a:xfrm>
          <a:prstGeom prst="rect">
            <a:avLst/>
          </a:prstGeom>
          <a:noFill/>
        </p:spPr>
        <p:txBody>
          <a:bodyPr wrap="square">
            <a:spAutoFit/>
          </a:bodyPr>
          <a:lstStyle/>
          <a:p>
            <a:pPr>
              <a:lnSpc>
                <a:spcPct val="150000"/>
              </a:lnSpc>
            </a:pPr>
            <a:r>
              <a:rPr lang="zh-CN" altLang="en-US" dirty="0">
                <a:latin typeface="Arial" panose="020B0604020202020204" pitchFamily="34" charset="0"/>
                <a:cs typeface="Arial" panose="020B0604020202020204" pitchFamily="34" charset="0"/>
              </a:rPr>
              <a:t>通过静态分析将二进制代码转换为中间语言</a:t>
            </a:r>
            <a:r>
              <a:rPr lang="en-US" altLang="zh-CN" dirty="0">
                <a:latin typeface="Arial" panose="020B0604020202020204" pitchFamily="34" charset="0"/>
                <a:cs typeface="Arial" panose="020B0604020202020204" pitchFamily="34" charset="0"/>
              </a:rPr>
              <a:t>IR</a:t>
            </a:r>
            <a:r>
              <a:rPr lang="zh-CN" altLang="en-US" dirty="0">
                <a:latin typeface="Arial" panose="020B0604020202020204" pitchFamily="34" charset="0"/>
                <a:cs typeface="Arial" panose="020B0604020202020204" pitchFamily="34" charset="0"/>
              </a:rPr>
              <a:t>（本文中使用</a:t>
            </a:r>
            <a:r>
              <a:rPr lang="en-US" altLang="zh-CN" dirty="0">
                <a:latin typeface="Arial" panose="020B0604020202020204" pitchFamily="34" charset="0"/>
                <a:cs typeface="Arial" panose="020B0604020202020204" pitchFamily="34" charset="0"/>
              </a:rPr>
              <a:t>VEX IR</a:t>
            </a:r>
            <a:r>
              <a:rPr lang="zh-CN" altLang="en-US"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并且生成控制流程图，图中每个函数都是一个独立的树，树上的节点为</a:t>
            </a:r>
            <a:r>
              <a:rPr lang="en-US" altLang="zh-CN" dirty="0">
                <a:latin typeface="Arial" panose="020B0604020202020204" pitchFamily="34" charset="0"/>
                <a:cs typeface="Arial" panose="020B0604020202020204" pitchFamily="34" charset="0"/>
              </a:rPr>
              <a:t>block</a:t>
            </a:r>
            <a:r>
              <a:rPr lang="zh-CN" altLang="en-US" dirty="0">
                <a:latin typeface="Arial" panose="020B0604020202020204" pitchFamily="34" charset="0"/>
                <a:cs typeface="Arial" panose="020B0604020202020204" pitchFamily="34" charset="0"/>
              </a:rPr>
              <a:t>，生成过程遵循每个循环只执行一次的规则防止状态爆炸。同时注意处理函数调用约定，把每个函数的入参和返回值都设置为符号值，在后续的分析过程中进行入参和个数以及类型的推断。</a:t>
            </a:r>
          </a:p>
        </p:txBody>
      </p:sp>
    </p:spTree>
    <p:extLst>
      <p:ext uri="{BB962C8B-B14F-4D97-AF65-F5344CB8AC3E}">
        <p14:creationId xmlns:p14="http://schemas.microsoft.com/office/powerpoint/2010/main" val="200320206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2"/>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2501073"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2400" b="1" dirty="0">
                <a:solidFill>
                  <a:srgbClr val="244C89"/>
                </a:solidFill>
                <a:cs typeface="Arial" panose="020B0604020202020204" pitchFamily="34" charset="0"/>
              </a:rPr>
              <a:t>Approach</a:t>
            </a:r>
            <a:endParaRPr lang="zh-CN" altLang="en-US" sz="2400" b="1" dirty="0">
              <a:solidFill>
                <a:srgbClr val="244C89"/>
              </a:solidFill>
              <a:cs typeface="Arial" panose="020B0604020202020204" pitchFamily="34" charset="0"/>
            </a:endParaRPr>
          </a:p>
        </p:txBody>
      </p:sp>
      <p:sp>
        <p:nvSpPr>
          <p:cNvPr id="8" name="文本框 7">
            <a:extLst>
              <a:ext uri="{FF2B5EF4-FFF2-40B4-BE49-F238E27FC236}">
                <a16:creationId xmlns:a16="http://schemas.microsoft.com/office/drawing/2014/main" id="{08A8F12E-F760-C7A6-3ECD-63FE53DBC674}"/>
              </a:ext>
            </a:extLst>
          </p:cNvPr>
          <p:cNvSpPr txBox="1"/>
          <p:nvPr/>
        </p:nvSpPr>
        <p:spPr>
          <a:xfrm>
            <a:off x="1081487" y="1140377"/>
            <a:ext cx="6100548" cy="461665"/>
          </a:xfrm>
          <a:prstGeom prst="rect">
            <a:avLst/>
          </a:prstGeom>
          <a:noFill/>
        </p:spPr>
        <p:txBody>
          <a:bodyPr wrap="square">
            <a:spAutoFit/>
          </a:bodyPr>
          <a:lstStyle/>
          <a:p>
            <a:pPr algn="just"/>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2400" b="1" kern="100" dirty="0">
                <a:effectLst/>
                <a:latin typeface="等线" panose="02010600030101010101" pitchFamily="2" charset="-122"/>
                <a:ea typeface="等线" panose="02010600030101010101" pitchFamily="2" charset="-122"/>
                <a:cs typeface="Times New Roman" panose="02020603050405020304" pitchFamily="18" charset="0"/>
              </a:rPr>
              <a:t>函数分析</a:t>
            </a:r>
            <a:r>
              <a:rPr lang="en-US" altLang="zh-CN" sz="2400" b="1" kern="100" dirty="0">
                <a:latin typeface="等线" panose="02010600030101010101" pitchFamily="2" charset="-122"/>
                <a:ea typeface="等线" panose="02010600030101010101" pitchFamily="2" charset="-122"/>
                <a:cs typeface="Times New Roman" panose="02020603050405020304" pitchFamily="18" charset="0"/>
              </a:rPr>
              <a:t>--</a:t>
            </a:r>
            <a:r>
              <a:rPr lang="en-US" altLang="zh-CN" sz="2000" b="1" kern="100" dirty="0">
                <a:latin typeface="等线" panose="02010600030101010101" pitchFamily="2" charset="-122"/>
                <a:ea typeface="等线" panose="02010600030101010101" pitchFamily="2" charset="-122"/>
                <a:cs typeface="Times New Roman" panose="02020603050405020304" pitchFamily="18" charset="0"/>
              </a:rPr>
              <a:t>Variable Description</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D3BF795E-A36D-4D3F-9C0C-45193EDA4306}"/>
              </a:ext>
            </a:extLst>
          </p:cNvPr>
          <p:cNvSpPr txBox="1"/>
          <p:nvPr/>
        </p:nvSpPr>
        <p:spPr>
          <a:xfrm>
            <a:off x="1086035" y="1910436"/>
            <a:ext cx="10021236" cy="646331"/>
          </a:xfrm>
          <a:prstGeom prst="rect">
            <a:avLst/>
          </a:prstGeom>
          <a:noFill/>
        </p:spPr>
        <p:txBody>
          <a:bodyPr wrap="square">
            <a:spAutoFit/>
          </a:bodyPr>
          <a:lstStyle/>
          <a:p>
            <a:r>
              <a:rPr lang="en-US" altLang="zh-CN" sz="1800" dirty="0">
                <a:effectLst/>
                <a:latin typeface="等线" panose="02010600030101010101" pitchFamily="2" charset="-122"/>
                <a:cs typeface="MS Gothic" panose="020B0609070205080204" pitchFamily="49" charset="-128"/>
              </a:rPr>
              <a:t>Dtaint</a:t>
            </a:r>
            <a:r>
              <a:rPr lang="zh-CN" altLang="zh-CN" sz="1800" dirty="0">
                <a:effectLst/>
                <a:ea typeface="等线" panose="02010600030101010101" pitchFamily="2" charset="-122"/>
                <a:cs typeface="MS Gothic" panose="020B0609070205080204" pitchFamily="49" charset="-128"/>
              </a:rPr>
              <a:t>使用内存的地址表达式来描述变量。基本原理是，当存储或加载内存时，变量由内存或寄存器分配。</a:t>
            </a:r>
            <a:endParaRPr lang="zh-CN" altLang="en-US" dirty="0"/>
          </a:p>
        </p:txBody>
      </p:sp>
      <p:sp>
        <p:nvSpPr>
          <p:cNvPr id="9" name="文本框 8">
            <a:extLst>
              <a:ext uri="{FF2B5EF4-FFF2-40B4-BE49-F238E27FC236}">
                <a16:creationId xmlns:a16="http://schemas.microsoft.com/office/drawing/2014/main" id="{FDD1094B-8131-4FA6-9CB2-92F3F47C8236}"/>
              </a:ext>
            </a:extLst>
          </p:cNvPr>
          <p:cNvSpPr txBox="1"/>
          <p:nvPr/>
        </p:nvSpPr>
        <p:spPr>
          <a:xfrm>
            <a:off x="1081487" y="2685401"/>
            <a:ext cx="10025783" cy="646331"/>
          </a:xfrm>
          <a:prstGeom prst="rect">
            <a:avLst/>
          </a:prstGeom>
          <a:noFill/>
        </p:spPr>
        <p:txBody>
          <a:bodyPr wrap="square">
            <a:spAutoFit/>
          </a:bodyPr>
          <a:lstStyle/>
          <a:p>
            <a:r>
              <a:rPr lang="zh-CN" altLang="en-US" dirty="0">
                <a:latin typeface="等线" panose="02010600030101010101" pitchFamily="2" charset="-122"/>
                <a:ea typeface="等线" panose="02010600030101010101" pitchFamily="2" charset="-122"/>
              </a:rPr>
              <a:t>如果通过直接寻址方式使用变量，那么就使用变量的绝对地址进行描述；如果是间接寻址，而且基址是寄存器，偏移量是寄存器或者是立即数，就使用“基址</a:t>
            </a:r>
            <a:r>
              <a:rPr lang="en-US" altLang="zh-CN" dirty="0">
                <a:latin typeface="等线" panose="02010600030101010101" pitchFamily="2" charset="-122"/>
                <a:ea typeface="等线" panose="02010600030101010101" pitchFamily="2" charset="-122"/>
              </a:rPr>
              <a:t>+</a:t>
            </a:r>
            <a:r>
              <a:rPr lang="zh-CN" altLang="en-US" dirty="0">
                <a:latin typeface="等线" panose="02010600030101010101" pitchFamily="2" charset="-122"/>
                <a:ea typeface="等线" panose="02010600030101010101" pitchFamily="2" charset="-122"/>
              </a:rPr>
              <a:t>偏移量”的方式进行描述；</a:t>
            </a:r>
          </a:p>
        </p:txBody>
      </p:sp>
      <p:sp>
        <p:nvSpPr>
          <p:cNvPr id="11" name="文本框 10">
            <a:extLst>
              <a:ext uri="{FF2B5EF4-FFF2-40B4-BE49-F238E27FC236}">
                <a16:creationId xmlns:a16="http://schemas.microsoft.com/office/drawing/2014/main" id="{276926E5-23EE-4D61-A3AE-A7B2697A6170}"/>
              </a:ext>
            </a:extLst>
          </p:cNvPr>
          <p:cNvSpPr txBox="1"/>
          <p:nvPr/>
        </p:nvSpPr>
        <p:spPr>
          <a:xfrm>
            <a:off x="1083760" y="3662102"/>
            <a:ext cx="10023509" cy="369332"/>
          </a:xfrm>
          <a:prstGeom prst="rect">
            <a:avLst/>
          </a:prstGeom>
          <a:noFill/>
        </p:spPr>
        <p:txBody>
          <a:bodyPr wrap="square">
            <a:spAutoFit/>
          </a:bodyPr>
          <a:lstStyle/>
          <a:p>
            <a:r>
              <a:rPr lang="en-US" altLang="zh-CN" dirty="0"/>
              <a:t>Dtaint</a:t>
            </a:r>
            <a:r>
              <a:rPr lang="zh-CN" altLang="en-US" dirty="0"/>
              <a:t>使用</a:t>
            </a:r>
            <a:r>
              <a:rPr lang="en-US" altLang="zh-CN" dirty="0" err="1"/>
              <a:t>deref</a:t>
            </a:r>
            <a:r>
              <a:rPr lang="zh-CN" altLang="en-US" dirty="0"/>
              <a:t>作为内存访问的引用。比如，</a:t>
            </a:r>
            <a:r>
              <a:rPr lang="en-US" altLang="zh-CN" dirty="0"/>
              <a:t>LDR R1,[R5,0x4C] ===&gt; R1 = </a:t>
            </a:r>
            <a:r>
              <a:rPr lang="en-US" altLang="zh-CN" dirty="0" err="1"/>
              <a:t>deref</a:t>
            </a:r>
            <a:r>
              <a:rPr lang="en-US" altLang="zh-CN" dirty="0"/>
              <a:t>(R5 + 0x4C).</a:t>
            </a:r>
            <a:endParaRPr lang="zh-CN" altLang="en-US" dirty="0"/>
          </a:p>
        </p:txBody>
      </p:sp>
      <p:pic>
        <p:nvPicPr>
          <p:cNvPr id="13" name="图片 12">
            <a:extLst>
              <a:ext uri="{FF2B5EF4-FFF2-40B4-BE49-F238E27FC236}">
                <a16:creationId xmlns:a16="http://schemas.microsoft.com/office/drawing/2014/main" id="{ABAB06AA-F516-471D-BC6F-8E480B49B2EA}"/>
              </a:ext>
            </a:extLst>
          </p:cNvPr>
          <p:cNvPicPr>
            <a:picLocks noChangeAspect="1"/>
          </p:cNvPicPr>
          <p:nvPr/>
        </p:nvPicPr>
        <p:blipFill>
          <a:blip r:embed="rId3"/>
          <a:stretch>
            <a:fillRect/>
          </a:stretch>
        </p:blipFill>
        <p:spPr>
          <a:xfrm>
            <a:off x="3895817" y="575062"/>
            <a:ext cx="4397121" cy="5707875"/>
          </a:xfrm>
          <a:prstGeom prst="rect">
            <a:avLst/>
          </a:prstGeom>
        </p:spPr>
      </p:pic>
    </p:spTree>
    <p:extLst>
      <p:ext uri="{BB962C8B-B14F-4D97-AF65-F5344CB8AC3E}">
        <p14:creationId xmlns:p14="http://schemas.microsoft.com/office/powerpoint/2010/main" val="233061119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3"/>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2501073"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2400" b="1" dirty="0">
                <a:solidFill>
                  <a:srgbClr val="244C89"/>
                </a:solidFill>
                <a:cs typeface="Arial" panose="020B0604020202020204" pitchFamily="34" charset="0"/>
              </a:rPr>
              <a:t>Approach</a:t>
            </a:r>
            <a:endParaRPr lang="zh-CN" altLang="en-US" sz="2400" b="1" dirty="0">
              <a:solidFill>
                <a:srgbClr val="244C89"/>
              </a:solidFill>
              <a:cs typeface="Arial" panose="020B0604020202020204" pitchFamily="34" charset="0"/>
            </a:endParaRPr>
          </a:p>
        </p:txBody>
      </p:sp>
      <p:sp>
        <p:nvSpPr>
          <p:cNvPr id="8" name="文本框 7">
            <a:extLst>
              <a:ext uri="{FF2B5EF4-FFF2-40B4-BE49-F238E27FC236}">
                <a16:creationId xmlns:a16="http://schemas.microsoft.com/office/drawing/2014/main" id="{08A8F12E-F760-C7A6-3ECD-63FE53DBC674}"/>
              </a:ext>
            </a:extLst>
          </p:cNvPr>
          <p:cNvSpPr txBox="1"/>
          <p:nvPr/>
        </p:nvSpPr>
        <p:spPr>
          <a:xfrm>
            <a:off x="1081487" y="1140377"/>
            <a:ext cx="6100548" cy="461665"/>
          </a:xfrm>
          <a:prstGeom prst="rect">
            <a:avLst/>
          </a:prstGeom>
          <a:noFill/>
        </p:spPr>
        <p:txBody>
          <a:bodyPr wrap="square">
            <a:spAutoFit/>
          </a:bodyPr>
          <a:lstStyle/>
          <a:p>
            <a:pPr algn="just"/>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2400" b="1" kern="100" dirty="0">
                <a:effectLst/>
                <a:latin typeface="等线" panose="02010600030101010101" pitchFamily="2" charset="-122"/>
                <a:ea typeface="等线" panose="02010600030101010101" pitchFamily="2" charset="-122"/>
                <a:cs typeface="Times New Roman" panose="02020603050405020304" pitchFamily="18" charset="0"/>
              </a:rPr>
              <a:t>函数分析</a:t>
            </a:r>
            <a:r>
              <a:rPr lang="en-US" altLang="zh-CN" sz="2400" b="1" kern="100" dirty="0">
                <a:latin typeface="等线" panose="02010600030101010101" pitchFamily="2" charset="-122"/>
                <a:ea typeface="等线" panose="02010600030101010101" pitchFamily="2" charset="-122"/>
                <a:cs typeface="Times New Roman" panose="02020603050405020304" pitchFamily="18" charset="0"/>
              </a:rPr>
              <a:t>--</a:t>
            </a:r>
            <a:r>
              <a:rPr lang="en-US" altLang="zh-CN" sz="2000" b="1" kern="100" dirty="0">
                <a:latin typeface="等线" panose="02010600030101010101" pitchFamily="2" charset="-122"/>
                <a:ea typeface="等线" panose="02010600030101010101" pitchFamily="2" charset="-122"/>
                <a:cs typeface="Times New Roman" panose="02020603050405020304" pitchFamily="18" charset="0"/>
              </a:rPr>
              <a:t>Data Type</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0" name="文本框 9">
            <a:extLst>
              <a:ext uri="{FF2B5EF4-FFF2-40B4-BE49-F238E27FC236}">
                <a16:creationId xmlns:a16="http://schemas.microsoft.com/office/drawing/2014/main" id="{1AC862CF-13F7-F6EC-6DBD-BD8EA8614FF9}"/>
              </a:ext>
            </a:extLst>
          </p:cNvPr>
          <p:cNvSpPr txBox="1"/>
          <p:nvPr/>
        </p:nvSpPr>
        <p:spPr>
          <a:xfrm>
            <a:off x="1217964" y="1821849"/>
            <a:ext cx="9563767" cy="3787640"/>
          </a:xfrm>
          <a:prstGeom prst="rect">
            <a:avLst/>
          </a:prstGeom>
          <a:noFill/>
        </p:spPr>
        <p:txBody>
          <a:bodyPr wrap="square">
            <a:spAutoFit/>
          </a:bodyPr>
          <a:lstStyle/>
          <a:p>
            <a:pPr>
              <a:lnSpc>
                <a:spcPct val="150000"/>
              </a:lnSpc>
            </a:pPr>
            <a:r>
              <a:rPr lang="en-US" altLang="zh-CN" dirty="0" err="1">
                <a:latin typeface="Arial" panose="020B0604020202020204" pitchFamily="34" charset="0"/>
                <a:cs typeface="Arial" panose="020B0604020202020204" pitchFamily="34" charset="0"/>
              </a:rPr>
              <a:t>DTaint</a:t>
            </a:r>
            <a:r>
              <a:rPr lang="zh-CN" altLang="en-US" dirty="0">
                <a:latin typeface="Arial" panose="020B0604020202020204" pitchFamily="34" charset="0"/>
                <a:cs typeface="Arial" panose="020B0604020202020204" pitchFamily="34" charset="0"/>
              </a:rPr>
              <a:t>使用数据布局来表示用于发现多个调用图之间的数据流的数据结构。数据结构的布局取决于原始类型。有几种基本类型，例如</a:t>
            </a:r>
            <a:r>
              <a:rPr lang="en-US" altLang="zh-CN" dirty="0">
                <a:latin typeface="Arial" panose="020B0604020202020204" pitchFamily="34" charset="0"/>
                <a:cs typeface="Arial" panose="020B0604020202020204" pitchFamily="34" charset="0"/>
              </a:rPr>
              <a:t>int</a:t>
            </a:r>
            <a:r>
              <a:rPr lang="zh-CN" altLang="en-US"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char</a:t>
            </a:r>
            <a:r>
              <a:rPr lang="zh-CN" altLang="en-US"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int*</a:t>
            </a:r>
            <a:r>
              <a:rPr lang="zh-CN" altLang="en-US"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char*</a:t>
            </a:r>
            <a:r>
              <a:rPr lang="zh-CN" altLang="en-US" dirty="0">
                <a:latin typeface="Arial" panose="020B0604020202020204" pitchFamily="34" charset="0"/>
                <a:cs typeface="Arial" panose="020B0604020202020204" pitchFamily="34" charset="0"/>
              </a:rPr>
              <a:t>。</a:t>
            </a:r>
            <a:endParaRPr lang="en-US" altLang="zh-CN" dirty="0">
              <a:latin typeface="Arial" panose="020B0604020202020204" pitchFamily="34" charset="0"/>
              <a:cs typeface="Arial" panose="020B0604020202020204" pitchFamily="34" charset="0"/>
            </a:endParaRPr>
          </a:p>
          <a:p>
            <a:pPr>
              <a:lnSpc>
                <a:spcPct val="150000"/>
              </a:lnSpc>
            </a:pPr>
            <a:endParaRPr lang="en-US" altLang="zh-CN" dirty="0">
              <a:latin typeface="Arial" panose="020B0604020202020204" pitchFamily="34" charset="0"/>
              <a:cs typeface="Arial" panose="020B0604020202020204" pitchFamily="34" charset="0"/>
            </a:endParaRPr>
          </a:p>
          <a:p>
            <a:pPr>
              <a:lnSpc>
                <a:spcPct val="150000"/>
              </a:lnSpc>
            </a:pPr>
            <a:r>
              <a:rPr lang="en-US" altLang="zh-CN" dirty="0">
                <a:latin typeface="Arial" panose="020B0604020202020204" pitchFamily="34" charset="0"/>
                <a:cs typeface="Arial" panose="020B0604020202020204" pitchFamily="34" charset="0"/>
              </a:rPr>
              <a:t>Dtaint</a:t>
            </a:r>
            <a:r>
              <a:rPr lang="zh-CN" altLang="en-US" dirty="0">
                <a:latin typeface="Arial" panose="020B0604020202020204" pitchFamily="34" charset="0"/>
                <a:cs typeface="Arial" panose="020B0604020202020204" pitchFamily="34" charset="0"/>
              </a:rPr>
              <a:t>通过两种方式推断数据类型：</a:t>
            </a:r>
            <a:endParaRPr lang="en-US" altLang="zh-CN" dirty="0">
              <a:latin typeface="Arial" panose="020B0604020202020204" pitchFamily="34" charset="0"/>
              <a:cs typeface="Arial" panose="020B0604020202020204" pitchFamily="34" charset="0"/>
            </a:endParaRPr>
          </a:p>
          <a:p>
            <a:pPr>
              <a:lnSpc>
                <a:spcPct val="150000"/>
              </a:lnSpc>
            </a:pPr>
            <a:r>
              <a:rPr lang="en-US" altLang="zh-CN" dirty="0">
                <a:latin typeface="Arial" panose="020B0604020202020204" pitchFamily="34" charset="0"/>
                <a:cs typeface="Arial" panose="020B0604020202020204" pitchFamily="34" charset="0"/>
              </a:rPr>
              <a:t>	</a:t>
            </a:r>
            <a:r>
              <a:rPr lang="zh-CN" altLang="en-US"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1</a:t>
            </a:r>
            <a:r>
              <a:rPr lang="zh-CN" altLang="en-US" dirty="0">
                <a:latin typeface="Arial" panose="020B0604020202020204" pitchFamily="34" charset="0"/>
                <a:cs typeface="Arial" panose="020B0604020202020204" pitchFamily="34" charset="0"/>
              </a:rPr>
              <a:t>）标准的</a:t>
            </a:r>
            <a:r>
              <a:rPr lang="en-US" altLang="zh-CN" dirty="0">
                <a:latin typeface="Arial" panose="020B0604020202020204" pitchFamily="34" charset="0"/>
                <a:cs typeface="Arial" panose="020B0604020202020204" pitchFamily="34" charset="0"/>
              </a:rPr>
              <a:t>C/C++</a:t>
            </a:r>
            <a:r>
              <a:rPr lang="zh-CN" altLang="en-US" dirty="0">
                <a:latin typeface="Arial" panose="020B0604020202020204" pitchFamily="34" charset="0"/>
                <a:cs typeface="Arial" panose="020B0604020202020204" pitchFamily="34" charset="0"/>
              </a:rPr>
              <a:t>库函数调用，</a:t>
            </a:r>
            <a:endParaRPr lang="en-US" altLang="zh-CN" dirty="0">
              <a:latin typeface="Arial" panose="020B0604020202020204" pitchFamily="34" charset="0"/>
              <a:cs typeface="Arial" panose="020B0604020202020204" pitchFamily="34" charset="0"/>
            </a:endParaRPr>
          </a:p>
          <a:p>
            <a:pPr>
              <a:lnSpc>
                <a:spcPct val="150000"/>
              </a:lnSpc>
            </a:pPr>
            <a:r>
              <a:rPr lang="en-US" altLang="zh-CN" dirty="0">
                <a:latin typeface="Arial" panose="020B0604020202020204" pitchFamily="34" charset="0"/>
                <a:cs typeface="Arial" panose="020B0604020202020204" pitchFamily="34" charset="0"/>
              </a:rPr>
              <a:t>	</a:t>
            </a:r>
            <a:r>
              <a:rPr lang="zh-CN" altLang="en-US"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2</a:t>
            </a:r>
            <a:r>
              <a:rPr lang="zh-CN" altLang="en-US" dirty="0">
                <a:latin typeface="Arial" panose="020B0604020202020204" pitchFamily="34" charset="0"/>
                <a:cs typeface="Arial" panose="020B0604020202020204" pitchFamily="34" charset="0"/>
              </a:rPr>
              <a:t>）通过机器指令进行推断</a:t>
            </a:r>
            <a:endParaRPr lang="en-US" altLang="zh-CN" dirty="0">
              <a:latin typeface="Arial" panose="020B0604020202020204" pitchFamily="34" charset="0"/>
              <a:cs typeface="Arial" panose="020B0604020202020204" pitchFamily="34" charset="0"/>
            </a:endParaRPr>
          </a:p>
          <a:p>
            <a:pPr>
              <a:lnSpc>
                <a:spcPct val="150000"/>
              </a:lnSpc>
            </a:pPr>
            <a:endParaRPr lang="en-US" altLang="zh-CN" dirty="0">
              <a:latin typeface="Arial" panose="020B0604020202020204" pitchFamily="34" charset="0"/>
              <a:cs typeface="Arial" panose="020B0604020202020204" pitchFamily="34" charset="0"/>
            </a:endParaRPr>
          </a:p>
          <a:p>
            <a:pPr>
              <a:lnSpc>
                <a:spcPct val="150000"/>
              </a:lnSpc>
            </a:pPr>
            <a:r>
              <a:rPr lang="zh-CN" altLang="zh-CN" sz="1800" dirty="0">
                <a:effectLst/>
                <a:ea typeface="等线" panose="02010600030101010101" pitchFamily="2" charset="-122"/>
                <a:cs typeface="MS Gothic" panose="020B0609070205080204" pitchFamily="49" charset="-128"/>
              </a:rPr>
              <a:t>例如在</a:t>
            </a:r>
            <a:r>
              <a:rPr lang="en-US" altLang="zh-CN" sz="1800" dirty="0">
                <a:effectLst/>
                <a:ea typeface="等线" panose="02010600030101010101" pitchFamily="2" charset="-122"/>
                <a:cs typeface="MS Gothic" panose="020B0609070205080204" pitchFamily="49" charset="-128"/>
              </a:rPr>
              <a:t>32</a:t>
            </a:r>
            <a:r>
              <a:rPr lang="zh-CN" altLang="zh-CN" sz="1800" dirty="0">
                <a:effectLst/>
                <a:ea typeface="等线" panose="02010600030101010101" pitchFamily="2" charset="-122"/>
                <a:cs typeface="MS Gothic" panose="020B0609070205080204" pitchFamily="49" charset="-128"/>
              </a:rPr>
              <a:t>位</a:t>
            </a:r>
            <a:r>
              <a:rPr lang="en-US" altLang="zh-CN" sz="1800" dirty="0">
                <a:effectLst/>
                <a:ea typeface="等线" panose="02010600030101010101" pitchFamily="2" charset="-122"/>
                <a:cs typeface="MS Gothic" panose="020B0609070205080204" pitchFamily="49" charset="-128"/>
              </a:rPr>
              <a:t>ARM</a:t>
            </a:r>
            <a:r>
              <a:rPr lang="zh-CN" altLang="zh-CN" sz="1800" dirty="0">
                <a:effectLst/>
                <a:ea typeface="等线" panose="02010600030101010101" pitchFamily="2" charset="-122"/>
                <a:cs typeface="MS Gothic" panose="020B0609070205080204" pitchFamily="49" charset="-128"/>
              </a:rPr>
              <a:t>架构中，</a:t>
            </a:r>
            <a:r>
              <a:rPr lang="en-US" altLang="zh-CN" sz="1800" dirty="0">
                <a:effectLst/>
                <a:ea typeface="等线" panose="02010600030101010101" pitchFamily="2" charset="-122"/>
                <a:cs typeface="MS Gothic" panose="020B0609070205080204" pitchFamily="49" charset="-128"/>
              </a:rPr>
              <a:t>STR/LDR</a:t>
            </a:r>
            <a:r>
              <a:rPr lang="zh-CN" altLang="zh-CN" sz="1800" dirty="0">
                <a:effectLst/>
                <a:ea typeface="等线" panose="02010600030101010101" pitchFamily="2" charset="-122"/>
                <a:cs typeface="MS Gothic" panose="020B0609070205080204" pitchFamily="49" charset="-128"/>
              </a:rPr>
              <a:t>一定是要进行间接寻址内存访问，在</a:t>
            </a:r>
            <a:r>
              <a:rPr lang="en-US" altLang="zh-CN" sz="1800" dirty="0">
                <a:effectLst/>
                <a:ea typeface="等线" panose="02010600030101010101" pitchFamily="2" charset="-122"/>
                <a:cs typeface="MS Gothic" panose="020B0609070205080204" pitchFamily="49" charset="-128"/>
              </a:rPr>
              <a:t> LDR R0,[R4,4]</a:t>
            </a:r>
            <a:r>
              <a:rPr lang="zh-CN" altLang="zh-CN" sz="1800" dirty="0">
                <a:effectLst/>
                <a:ea typeface="等线" panose="02010600030101010101" pitchFamily="2" charset="-122"/>
                <a:cs typeface="MS Gothic" panose="020B0609070205080204" pitchFamily="49" charset="-128"/>
              </a:rPr>
              <a:t>中，</a:t>
            </a:r>
            <a:r>
              <a:rPr lang="en-US" altLang="zh-CN" sz="1800" dirty="0">
                <a:effectLst/>
                <a:ea typeface="等线" panose="02010600030101010101" pitchFamily="2" charset="-122"/>
                <a:cs typeface="MS Gothic" panose="020B0609070205080204" pitchFamily="49" charset="-128"/>
              </a:rPr>
              <a:t>R4</a:t>
            </a:r>
            <a:r>
              <a:rPr lang="zh-CN" altLang="zh-CN" sz="1800" dirty="0">
                <a:effectLst/>
                <a:ea typeface="等线" panose="02010600030101010101" pitchFamily="2" charset="-122"/>
                <a:cs typeface="MS Gothic" panose="020B0609070205080204" pitchFamily="49" charset="-128"/>
              </a:rPr>
              <a:t>所代表的变量一定是指针类型；</a:t>
            </a:r>
            <a:r>
              <a:rPr lang="en-US" altLang="zh-CN" sz="1800" dirty="0">
                <a:effectLst/>
                <a:ea typeface="等线" panose="02010600030101010101" pitchFamily="2" charset="-122"/>
                <a:cs typeface="MS Gothic" panose="020B0609070205080204" pitchFamily="49" charset="-128"/>
              </a:rPr>
              <a:t>CMP R0,8 </a:t>
            </a:r>
            <a:r>
              <a:rPr lang="zh-CN" altLang="zh-CN" sz="1800" dirty="0">
                <a:effectLst/>
                <a:ea typeface="等线" panose="02010600030101010101" pitchFamily="2" charset="-122"/>
                <a:cs typeface="MS Gothic" panose="020B0609070205080204" pitchFamily="49" charset="-128"/>
              </a:rPr>
              <a:t>中</a:t>
            </a:r>
            <a:r>
              <a:rPr lang="en-US" altLang="zh-CN" sz="1800" dirty="0">
                <a:effectLst/>
                <a:ea typeface="等线" panose="02010600030101010101" pitchFamily="2" charset="-122"/>
                <a:cs typeface="MS Gothic" panose="020B0609070205080204" pitchFamily="49" charset="-128"/>
              </a:rPr>
              <a:t>R0</a:t>
            </a:r>
            <a:r>
              <a:rPr lang="zh-CN" altLang="zh-CN" sz="1800" dirty="0">
                <a:effectLst/>
                <a:ea typeface="等线" panose="02010600030101010101" pitchFamily="2" charset="-122"/>
                <a:cs typeface="MS Gothic" panose="020B0609070205080204" pitchFamily="49" charset="-128"/>
              </a:rPr>
              <a:t>一定是</a:t>
            </a:r>
            <a:r>
              <a:rPr lang="en-US" altLang="zh-CN" sz="1800" dirty="0">
                <a:effectLst/>
                <a:ea typeface="等线" panose="02010600030101010101" pitchFamily="2" charset="-122"/>
                <a:cs typeface="MS Gothic" panose="020B0609070205080204" pitchFamily="49" charset="-128"/>
              </a:rPr>
              <a:t>int</a:t>
            </a:r>
            <a:endParaRPr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0186639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2"/>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2501073"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2400" b="1" dirty="0">
                <a:solidFill>
                  <a:srgbClr val="244C89"/>
                </a:solidFill>
                <a:cs typeface="Arial" panose="020B0604020202020204" pitchFamily="34" charset="0"/>
              </a:rPr>
              <a:t>Approach</a:t>
            </a:r>
            <a:endParaRPr lang="zh-CN" altLang="en-US" sz="2400" b="1" dirty="0">
              <a:solidFill>
                <a:srgbClr val="244C89"/>
              </a:solidFill>
              <a:cs typeface="Arial" panose="020B0604020202020204" pitchFamily="34" charset="0"/>
            </a:endParaRPr>
          </a:p>
        </p:txBody>
      </p:sp>
      <p:sp>
        <p:nvSpPr>
          <p:cNvPr id="8" name="文本框 7">
            <a:extLst>
              <a:ext uri="{FF2B5EF4-FFF2-40B4-BE49-F238E27FC236}">
                <a16:creationId xmlns:a16="http://schemas.microsoft.com/office/drawing/2014/main" id="{08A8F12E-F760-C7A6-3ECD-63FE53DBC674}"/>
              </a:ext>
            </a:extLst>
          </p:cNvPr>
          <p:cNvSpPr txBox="1"/>
          <p:nvPr/>
        </p:nvSpPr>
        <p:spPr>
          <a:xfrm>
            <a:off x="1081487" y="1140377"/>
            <a:ext cx="6100548" cy="461665"/>
          </a:xfrm>
          <a:prstGeom prst="rect">
            <a:avLst/>
          </a:prstGeom>
          <a:noFill/>
        </p:spPr>
        <p:txBody>
          <a:bodyPr wrap="square">
            <a:spAutoFit/>
          </a:bodyPr>
          <a:lstStyle/>
          <a:p>
            <a:pPr algn="just"/>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2400" b="1" kern="100" dirty="0">
                <a:effectLst/>
                <a:latin typeface="等线" panose="02010600030101010101" pitchFamily="2" charset="-122"/>
                <a:ea typeface="等线" panose="02010600030101010101" pitchFamily="2" charset="-122"/>
                <a:cs typeface="Times New Roman" panose="02020603050405020304" pitchFamily="18" charset="0"/>
              </a:rPr>
              <a:t>函数分析</a:t>
            </a:r>
            <a:r>
              <a:rPr lang="en-US" altLang="zh-CN" sz="2400" b="1" kern="100" dirty="0">
                <a:latin typeface="等线" panose="02010600030101010101" pitchFamily="2" charset="-122"/>
                <a:ea typeface="等线" panose="02010600030101010101" pitchFamily="2" charset="-122"/>
                <a:cs typeface="Times New Roman" panose="02020603050405020304" pitchFamily="18" charset="0"/>
              </a:rPr>
              <a:t>--</a:t>
            </a:r>
            <a:r>
              <a:rPr lang="en-US" altLang="zh-CN" sz="2000" b="1" kern="100" dirty="0">
                <a:latin typeface="等线" panose="02010600030101010101" pitchFamily="2" charset="-122"/>
                <a:ea typeface="等线" panose="02010600030101010101" pitchFamily="2" charset="-122"/>
                <a:cs typeface="Times New Roman" panose="02020603050405020304" pitchFamily="18" charset="0"/>
              </a:rPr>
              <a:t>Definition Pairs</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0" name="文本框 9">
            <a:extLst>
              <a:ext uri="{FF2B5EF4-FFF2-40B4-BE49-F238E27FC236}">
                <a16:creationId xmlns:a16="http://schemas.microsoft.com/office/drawing/2014/main" id="{1AC862CF-13F7-F6EC-6DBD-BD8EA8614FF9}"/>
              </a:ext>
            </a:extLst>
          </p:cNvPr>
          <p:cNvSpPr txBox="1"/>
          <p:nvPr/>
        </p:nvSpPr>
        <p:spPr>
          <a:xfrm>
            <a:off x="1217964" y="1821849"/>
            <a:ext cx="9563767" cy="1290866"/>
          </a:xfrm>
          <a:prstGeom prst="rect">
            <a:avLst/>
          </a:prstGeom>
          <a:noFill/>
        </p:spPr>
        <p:txBody>
          <a:bodyPr wrap="square">
            <a:spAutoFit/>
          </a:bodyPr>
          <a:lstStyle/>
          <a:p>
            <a:pPr>
              <a:lnSpc>
                <a:spcPct val="150000"/>
              </a:lnSpc>
            </a:pPr>
            <a:r>
              <a:rPr lang="zh-CN" altLang="en-US" dirty="0">
                <a:latin typeface="Arial" panose="020B0604020202020204" pitchFamily="34" charset="0"/>
                <a:cs typeface="Arial" panose="020B0604020202020204" pitchFamily="34" charset="0"/>
              </a:rPr>
              <a:t>在每个函数中，</a:t>
            </a:r>
            <a:r>
              <a:rPr lang="en-US" altLang="zh-CN" dirty="0" err="1">
                <a:latin typeface="Arial" panose="020B0604020202020204" pitchFamily="34" charset="0"/>
                <a:cs typeface="Arial" panose="020B0604020202020204" pitchFamily="34" charset="0"/>
              </a:rPr>
              <a:t>DTaint</a:t>
            </a:r>
            <a:r>
              <a:rPr lang="zh-CN" altLang="en-US" dirty="0">
                <a:latin typeface="Arial" panose="020B0604020202020204" pitchFamily="34" charset="0"/>
                <a:cs typeface="Arial" panose="020B0604020202020204" pitchFamily="34" charset="0"/>
              </a:rPr>
              <a:t>将生成定义对（</a:t>
            </a:r>
            <a:r>
              <a:rPr lang="en-US" altLang="zh-CN" dirty="0">
                <a:latin typeface="Arial" panose="020B0604020202020204" pitchFamily="34" charset="0"/>
                <a:cs typeface="Arial" panose="020B0604020202020204" pitchFamily="34" charset="0"/>
              </a:rPr>
              <a:t>d</a:t>
            </a:r>
            <a:r>
              <a:rPr lang="zh-CN" altLang="en-US"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u</a:t>
            </a:r>
            <a:r>
              <a:rPr lang="zh-CN" altLang="en-US" dirty="0">
                <a:latin typeface="Arial" panose="020B0604020202020204" pitchFamily="34" charset="0"/>
                <a:cs typeface="Arial" panose="020B0604020202020204" pitchFamily="34" charset="0"/>
              </a:rPr>
              <a:t>），其中定义对中的变量是内存和寄存器中的具体值或符号表达式（</a:t>
            </a:r>
            <a:r>
              <a:rPr lang="en-US" altLang="zh-CN" dirty="0">
                <a:latin typeface="Arial" panose="020B0604020202020204" pitchFamily="34" charset="0"/>
                <a:cs typeface="Arial" panose="020B0604020202020204" pitchFamily="34" charset="0"/>
              </a:rPr>
              <a:t>d--</a:t>
            </a:r>
            <a:r>
              <a:rPr lang="zh-CN" altLang="en-US" dirty="0">
                <a:latin typeface="Arial" panose="020B0604020202020204" pitchFamily="34" charset="0"/>
                <a:cs typeface="Arial" panose="020B0604020202020204" pitchFamily="34" charset="0"/>
              </a:rPr>
              <a:t>变量的描述，</a:t>
            </a:r>
            <a:r>
              <a:rPr lang="en-US" altLang="zh-CN" dirty="0">
                <a:latin typeface="Arial" panose="020B0604020202020204" pitchFamily="34" charset="0"/>
                <a:cs typeface="Arial" panose="020B0604020202020204" pitchFamily="34" charset="0"/>
              </a:rPr>
              <a:t>u--</a:t>
            </a:r>
            <a:r>
              <a:rPr lang="zh-CN" altLang="en-US" dirty="0">
                <a:latin typeface="Arial" panose="020B0604020202020204" pitchFamily="34" charset="0"/>
                <a:cs typeface="Arial" panose="020B0604020202020204" pitchFamily="34" charset="0"/>
              </a:rPr>
              <a:t>变量的类型）。</a:t>
            </a:r>
            <a:r>
              <a:rPr lang="en-US" altLang="zh-CN" dirty="0" err="1">
                <a:latin typeface="Arial" panose="020B0604020202020204" pitchFamily="34" charset="0"/>
                <a:cs typeface="Arial" panose="020B0604020202020204" pitchFamily="34" charset="0"/>
              </a:rPr>
              <a:t>DTaint</a:t>
            </a:r>
            <a:r>
              <a:rPr lang="zh-CN" altLang="en-US" dirty="0">
                <a:latin typeface="Arial" panose="020B0604020202020204" pitchFamily="34" charset="0"/>
                <a:cs typeface="Arial" panose="020B0604020202020204" pitchFamily="34" charset="0"/>
              </a:rPr>
              <a:t>使用这些函数定义对来查找指针别名，并生成过程内和过程间数据流。</a:t>
            </a:r>
          </a:p>
        </p:txBody>
      </p:sp>
    </p:spTree>
    <p:extLst>
      <p:ext uri="{BB962C8B-B14F-4D97-AF65-F5344CB8AC3E}">
        <p14:creationId xmlns:p14="http://schemas.microsoft.com/office/powerpoint/2010/main" val="48893538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2"/>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2501073"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2400" b="1" dirty="0">
                <a:solidFill>
                  <a:srgbClr val="244C89"/>
                </a:solidFill>
                <a:cs typeface="Arial" panose="020B0604020202020204" pitchFamily="34" charset="0"/>
              </a:rPr>
              <a:t>Approach</a:t>
            </a:r>
            <a:endParaRPr lang="zh-CN" altLang="en-US" sz="2400" b="1" dirty="0">
              <a:solidFill>
                <a:srgbClr val="244C89"/>
              </a:solidFill>
              <a:cs typeface="Arial" panose="020B0604020202020204" pitchFamily="34" charset="0"/>
            </a:endParaRPr>
          </a:p>
        </p:txBody>
      </p:sp>
      <p:sp>
        <p:nvSpPr>
          <p:cNvPr id="8" name="文本框 7">
            <a:extLst>
              <a:ext uri="{FF2B5EF4-FFF2-40B4-BE49-F238E27FC236}">
                <a16:creationId xmlns:a16="http://schemas.microsoft.com/office/drawing/2014/main" id="{08A8F12E-F760-C7A6-3ECD-63FE53DBC674}"/>
              </a:ext>
            </a:extLst>
          </p:cNvPr>
          <p:cNvSpPr txBox="1"/>
          <p:nvPr/>
        </p:nvSpPr>
        <p:spPr>
          <a:xfrm>
            <a:off x="1081487" y="1140377"/>
            <a:ext cx="6100548" cy="461665"/>
          </a:xfrm>
          <a:prstGeom prst="rect">
            <a:avLst/>
          </a:prstGeom>
          <a:noFill/>
        </p:spPr>
        <p:txBody>
          <a:bodyPr wrap="square">
            <a:spAutoFit/>
          </a:bodyPr>
          <a:lstStyle/>
          <a:p>
            <a:pPr algn="just"/>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2400" b="1" kern="100" dirty="0">
                <a:effectLst/>
                <a:latin typeface="等线" panose="02010600030101010101" pitchFamily="2" charset="-122"/>
                <a:ea typeface="等线" panose="02010600030101010101" pitchFamily="2" charset="-122"/>
                <a:cs typeface="Times New Roman" panose="02020603050405020304" pitchFamily="18" charset="0"/>
              </a:rPr>
              <a:t>指针别名</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0" name="文本框 9">
            <a:extLst>
              <a:ext uri="{FF2B5EF4-FFF2-40B4-BE49-F238E27FC236}">
                <a16:creationId xmlns:a16="http://schemas.microsoft.com/office/drawing/2014/main" id="{1AC862CF-13F7-F6EC-6DBD-BD8EA8614FF9}"/>
              </a:ext>
            </a:extLst>
          </p:cNvPr>
          <p:cNvSpPr txBox="1"/>
          <p:nvPr/>
        </p:nvSpPr>
        <p:spPr>
          <a:xfrm>
            <a:off x="1217964" y="1821849"/>
            <a:ext cx="9563767" cy="872034"/>
          </a:xfrm>
          <a:prstGeom prst="rect">
            <a:avLst/>
          </a:prstGeom>
          <a:noFill/>
        </p:spPr>
        <p:txBody>
          <a:bodyPr wrap="square">
            <a:spAutoFit/>
          </a:bodyPr>
          <a:lstStyle/>
          <a:p>
            <a:pPr>
              <a:lnSpc>
                <a:spcPct val="150000"/>
              </a:lnSpc>
            </a:pPr>
            <a:r>
              <a:rPr lang="zh-CN" altLang="en-US" dirty="0">
                <a:latin typeface="Arial" panose="020B0604020202020204" pitchFamily="34" charset="0"/>
                <a:cs typeface="Arial" panose="020B0604020202020204" pitchFamily="34" charset="0"/>
              </a:rPr>
              <a:t>指针别名是指两个不同的变量指向同一段内存称为指针别名。</a:t>
            </a:r>
            <a:endParaRPr lang="en-US" altLang="zh-CN" dirty="0">
              <a:latin typeface="Arial" panose="020B0604020202020204" pitchFamily="34" charset="0"/>
              <a:cs typeface="Arial" panose="020B0604020202020204" pitchFamily="34" charset="0"/>
            </a:endParaRPr>
          </a:p>
          <a:p>
            <a:pPr>
              <a:lnSpc>
                <a:spcPct val="150000"/>
              </a:lnSpc>
            </a:pPr>
            <a:r>
              <a:rPr lang="zh-CN" altLang="en-US" dirty="0">
                <a:latin typeface="Arial" panose="020B0604020202020204" pitchFamily="34" charset="0"/>
                <a:cs typeface="Arial" panose="020B0604020202020204" pitchFamily="34" charset="0"/>
              </a:rPr>
              <a:t>造成指针别名的主要有两条指令：</a:t>
            </a:r>
            <a:r>
              <a:rPr lang="en-US" altLang="zh-CN" dirty="0">
                <a:latin typeface="Arial" panose="020B0604020202020204" pitchFamily="34" charset="0"/>
                <a:cs typeface="Arial" panose="020B0604020202020204" pitchFamily="34" charset="0"/>
              </a:rPr>
              <a:t>move</a:t>
            </a:r>
            <a:r>
              <a:rPr lang="zh-CN" altLang="en-US" dirty="0">
                <a:latin typeface="Arial" panose="020B0604020202020204" pitchFamily="34" charset="0"/>
                <a:cs typeface="Arial" panose="020B0604020202020204" pitchFamily="34" charset="0"/>
              </a:rPr>
              <a:t>指令（寄存器间）和</a:t>
            </a:r>
            <a:r>
              <a:rPr lang="en-US" altLang="zh-CN" dirty="0">
                <a:latin typeface="Arial" panose="020B0604020202020204" pitchFamily="34" charset="0"/>
                <a:cs typeface="Arial" panose="020B0604020202020204" pitchFamily="34" charset="0"/>
              </a:rPr>
              <a:t>store</a:t>
            </a:r>
            <a:r>
              <a:rPr lang="zh-CN" altLang="en-US" dirty="0">
                <a:latin typeface="Arial" panose="020B0604020202020204" pitchFamily="34" charset="0"/>
                <a:cs typeface="Arial" panose="020B0604020202020204" pitchFamily="34" charset="0"/>
              </a:rPr>
              <a:t>指令（写入内存）。</a:t>
            </a:r>
          </a:p>
        </p:txBody>
      </p:sp>
      <p:sp>
        <p:nvSpPr>
          <p:cNvPr id="7" name="文本框 6">
            <a:extLst>
              <a:ext uri="{FF2B5EF4-FFF2-40B4-BE49-F238E27FC236}">
                <a16:creationId xmlns:a16="http://schemas.microsoft.com/office/drawing/2014/main" id="{4F554C83-B36E-49F0-9ADC-E466B1EA1B54}"/>
              </a:ext>
            </a:extLst>
          </p:cNvPr>
          <p:cNvSpPr txBox="1"/>
          <p:nvPr/>
        </p:nvSpPr>
        <p:spPr>
          <a:xfrm>
            <a:off x="1217964" y="2913690"/>
            <a:ext cx="6097554" cy="369332"/>
          </a:xfrm>
          <a:prstGeom prst="rect">
            <a:avLst/>
          </a:prstGeom>
          <a:noFill/>
        </p:spPr>
        <p:txBody>
          <a:bodyPr wrap="square">
            <a:spAutoFit/>
          </a:bodyPr>
          <a:lstStyle/>
          <a:p>
            <a:r>
              <a:rPr lang="zh-CN" altLang="en-US" dirty="0"/>
              <a:t>第一种方式可以在静态分析中进行处理</a:t>
            </a:r>
          </a:p>
        </p:txBody>
      </p:sp>
      <p:pic>
        <p:nvPicPr>
          <p:cNvPr id="5" name="图片 4">
            <a:extLst>
              <a:ext uri="{FF2B5EF4-FFF2-40B4-BE49-F238E27FC236}">
                <a16:creationId xmlns:a16="http://schemas.microsoft.com/office/drawing/2014/main" id="{0BFD978E-707C-45A2-B67E-E73C31BA50DC}"/>
              </a:ext>
            </a:extLst>
          </p:cNvPr>
          <p:cNvPicPr>
            <a:picLocks noChangeAspect="1"/>
          </p:cNvPicPr>
          <p:nvPr/>
        </p:nvPicPr>
        <p:blipFill>
          <a:blip r:embed="rId3"/>
          <a:stretch>
            <a:fillRect/>
          </a:stretch>
        </p:blipFill>
        <p:spPr>
          <a:xfrm>
            <a:off x="3191459" y="3502829"/>
            <a:ext cx="2688064" cy="2129506"/>
          </a:xfrm>
          <a:prstGeom prst="rect">
            <a:avLst/>
          </a:prstGeom>
        </p:spPr>
      </p:pic>
    </p:spTree>
    <p:extLst>
      <p:ext uri="{BB962C8B-B14F-4D97-AF65-F5344CB8AC3E}">
        <p14:creationId xmlns:p14="http://schemas.microsoft.com/office/powerpoint/2010/main" val="138817493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2"/>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2501073"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2400" b="1" dirty="0">
                <a:solidFill>
                  <a:srgbClr val="244C89"/>
                </a:solidFill>
                <a:cs typeface="Arial" panose="020B0604020202020204" pitchFamily="34" charset="0"/>
              </a:rPr>
              <a:t>Approach</a:t>
            </a:r>
            <a:endParaRPr lang="zh-CN" altLang="en-US" sz="2400" b="1" dirty="0">
              <a:solidFill>
                <a:srgbClr val="244C89"/>
              </a:solidFill>
              <a:cs typeface="Arial" panose="020B0604020202020204" pitchFamily="34" charset="0"/>
            </a:endParaRPr>
          </a:p>
        </p:txBody>
      </p:sp>
      <p:sp>
        <p:nvSpPr>
          <p:cNvPr id="8" name="文本框 7">
            <a:extLst>
              <a:ext uri="{FF2B5EF4-FFF2-40B4-BE49-F238E27FC236}">
                <a16:creationId xmlns:a16="http://schemas.microsoft.com/office/drawing/2014/main" id="{08A8F12E-F760-C7A6-3ECD-63FE53DBC674}"/>
              </a:ext>
            </a:extLst>
          </p:cNvPr>
          <p:cNvSpPr txBox="1"/>
          <p:nvPr/>
        </p:nvSpPr>
        <p:spPr>
          <a:xfrm>
            <a:off x="1081487" y="1140377"/>
            <a:ext cx="6100548" cy="461665"/>
          </a:xfrm>
          <a:prstGeom prst="rect">
            <a:avLst/>
          </a:prstGeom>
          <a:noFill/>
        </p:spPr>
        <p:txBody>
          <a:bodyPr wrap="square">
            <a:spAutoFit/>
          </a:bodyPr>
          <a:lstStyle/>
          <a:p>
            <a:pPr algn="just"/>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2400" b="1" kern="100" dirty="0">
                <a:effectLst/>
                <a:latin typeface="等线" panose="02010600030101010101" pitchFamily="2" charset="-122"/>
                <a:ea typeface="等线" panose="02010600030101010101" pitchFamily="2" charset="-122"/>
                <a:cs typeface="Times New Roman" panose="02020603050405020304" pitchFamily="18" charset="0"/>
              </a:rPr>
              <a:t>指针别名</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0" name="文本框 9">
            <a:extLst>
              <a:ext uri="{FF2B5EF4-FFF2-40B4-BE49-F238E27FC236}">
                <a16:creationId xmlns:a16="http://schemas.microsoft.com/office/drawing/2014/main" id="{1AC862CF-13F7-F6EC-6DBD-BD8EA8614FF9}"/>
              </a:ext>
            </a:extLst>
          </p:cNvPr>
          <p:cNvSpPr txBox="1"/>
          <p:nvPr/>
        </p:nvSpPr>
        <p:spPr>
          <a:xfrm>
            <a:off x="1217965" y="1821849"/>
            <a:ext cx="4781619" cy="1706365"/>
          </a:xfrm>
          <a:prstGeom prst="rect">
            <a:avLst/>
          </a:prstGeom>
          <a:noFill/>
        </p:spPr>
        <p:txBody>
          <a:bodyPr wrap="square">
            <a:spAutoFit/>
          </a:bodyPr>
          <a:lstStyle/>
          <a:p>
            <a:pPr>
              <a:lnSpc>
                <a:spcPct val="150000"/>
              </a:lnSpc>
            </a:pPr>
            <a:r>
              <a:rPr lang="zh-CN" altLang="en-US" dirty="0">
                <a:latin typeface="Arial" panose="020B0604020202020204" pitchFamily="34" charset="0"/>
                <a:cs typeface="Arial" panose="020B0604020202020204" pitchFamily="34" charset="0"/>
              </a:rPr>
              <a:t>在第二个指针别名中，指针被保存在内存中</a:t>
            </a:r>
            <a:endParaRPr lang="en-US" altLang="zh-CN" dirty="0">
              <a:latin typeface="Arial" panose="020B0604020202020204" pitchFamily="34" charset="0"/>
              <a:cs typeface="Arial" panose="020B0604020202020204" pitchFamily="34" charset="0"/>
            </a:endParaRPr>
          </a:p>
          <a:p>
            <a:pPr>
              <a:lnSpc>
                <a:spcPct val="150000"/>
              </a:lnSpc>
            </a:pPr>
            <a:r>
              <a:rPr lang="zh-CN" altLang="en-US" dirty="0">
                <a:latin typeface="Arial" panose="020B0604020202020204" pitchFamily="34" charset="0"/>
                <a:cs typeface="Arial" panose="020B0604020202020204" pitchFamily="34" charset="0"/>
              </a:rPr>
              <a:t>如果</a:t>
            </a:r>
            <a:r>
              <a:rPr lang="en-US" altLang="zh-CN" dirty="0">
                <a:latin typeface="Arial" panose="020B0604020202020204" pitchFamily="34" charset="0"/>
                <a:cs typeface="Arial" panose="020B0604020202020204" pitchFamily="34" charset="0"/>
              </a:rPr>
              <a:t>q</a:t>
            </a:r>
            <a:r>
              <a:rPr lang="zh-CN" altLang="en-US" dirty="0">
                <a:latin typeface="Arial" panose="020B0604020202020204" pitchFamily="34" charset="0"/>
                <a:cs typeface="Arial" panose="020B0604020202020204" pitchFamily="34" charset="0"/>
              </a:rPr>
              <a:t>是一个符号值，一般符号分析不能直接</a:t>
            </a:r>
            <a:endParaRPr lang="en-US" altLang="zh-CN" dirty="0">
              <a:latin typeface="Arial" panose="020B0604020202020204" pitchFamily="34" charset="0"/>
              <a:cs typeface="Arial" panose="020B0604020202020204" pitchFamily="34" charset="0"/>
            </a:endParaRPr>
          </a:p>
          <a:p>
            <a:pPr>
              <a:lnSpc>
                <a:spcPct val="150000"/>
              </a:lnSpc>
            </a:pPr>
            <a:r>
              <a:rPr lang="zh-CN" altLang="en-US" dirty="0">
                <a:latin typeface="Arial" panose="020B0604020202020204" pitchFamily="34" charset="0"/>
                <a:cs typeface="Arial" panose="020B0604020202020204" pitchFamily="34" charset="0"/>
              </a:rPr>
              <a:t>将*</a:t>
            </a:r>
            <a:r>
              <a:rPr lang="en-US" altLang="zh-CN" dirty="0">
                <a:latin typeface="Arial" panose="020B0604020202020204" pitchFamily="34" charset="0"/>
                <a:cs typeface="Arial" panose="020B0604020202020204" pitchFamily="34" charset="0"/>
              </a:rPr>
              <a:t>p</a:t>
            </a:r>
            <a:r>
              <a:rPr lang="zh-CN" altLang="en-US" dirty="0">
                <a:latin typeface="Arial" panose="020B0604020202020204" pitchFamily="34" charset="0"/>
                <a:cs typeface="Arial" panose="020B0604020202020204" pitchFamily="34" charset="0"/>
              </a:rPr>
              <a:t>和*</a:t>
            </a:r>
            <a:r>
              <a:rPr lang="en-US" altLang="zh-CN" dirty="0">
                <a:latin typeface="Arial" panose="020B0604020202020204" pitchFamily="34" charset="0"/>
                <a:cs typeface="Arial" panose="020B0604020202020204" pitchFamily="34" charset="0"/>
              </a:rPr>
              <a:t>(*(q+4))</a:t>
            </a:r>
            <a:r>
              <a:rPr lang="zh-CN" altLang="en-US" dirty="0">
                <a:latin typeface="Arial" panose="020B0604020202020204" pitchFamily="34" charset="0"/>
                <a:cs typeface="Arial" panose="020B0604020202020204" pitchFamily="34" charset="0"/>
              </a:rPr>
              <a:t>识别为别名。第二种指针别名</a:t>
            </a:r>
            <a:endParaRPr lang="en-US" altLang="zh-CN" dirty="0">
              <a:latin typeface="Arial" panose="020B0604020202020204" pitchFamily="34" charset="0"/>
              <a:cs typeface="Arial" panose="020B0604020202020204" pitchFamily="34" charset="0"/>
            </a:endParaRPr>
          </a:p>
          <a:p>
            <a:pPr>
              <a:lnSpc>
                <a:spcPct val="150000"/>
              </a:lnSpc>
            </a:pPr>
            <a:r>
              <a:rPr lang="zh-CN" altLang="en-US" dirty="0">
                <a:latin typeface="Arial" panose="020B0604020202020204" pitchFamily="34" charset="0"/>
                <a:cs typeface="Arial" panose="020B0604020202020204" pitchFamily="34" charset="0"/>
              </a:rPr>
              <a:t>可以描述为以下公式：</a:t>
            </a:r>
          </a:p>
        </p:txBody>
      </p:sp>
      <p:pic>
        <p:nvPicPr>
          <p:cNvPr id="2" name="图片 1">
            <a:extLst>
              <a:ext uri="{FF2B5EF4-FFF2-40B4-BE49-F238E27FC236}">
                <a16:creationId xmlns:a16="http://schemas.microsoft.com/office/drawing/2014/main" id="{2EC38673-109C-440A-9A85-D1857F429FFD}"/>
              </a:ext>
            </a:extLst>
          </p:cNvPr>
          <p:cNvPicPr>
            <a:picLocks noChangeAspect="1"/>
          </p:cNvPicPr>
          <p:nvPr/>
        </p:nvPicPr>
        <p:blipFill>
          <a:blip r:embed="rId3"/>
          <a:stretch>
            <a:fillRect/>
          </a:stretch>
        </p:blipFill>
        <p:spPr>
          <a:xfrm>
            <a:off x="6931329" y="1553238"/>
            <a:ext cx="3326627" cy="1875762"/>
          </a:xfrm>
          <a:prstGeom prst="rect">
            <a:avLst/>
          </a:prstGeom>
        </p:spPr>
      </p:pic>
      <p:pic>
        <p:nvPicPr>
          <p:cNvPr id="6" name="图片 5">
            <a:extLst>
              <a:ext uri="{FF2B5EF4-FFF2-40B4-BE49-F238E27FC236}">
                <a16:creationId xmlns:a16="http://schemas.microsoft.com/office/drawing/2014/main" id="{3C504410-AC72-479A-B766-2BE381274D7B}"/>
              </a:ext>
            </a:extLst>
          </p:cNvPr>
          <p:cNvPicPr>
            <a:picLocks noChangeAspect="1"/>
          </p:cNvPicPr>
          <p:nvPr/>
        </p:nvPicPr>
        <p:blipFill>
          <a:blip r:embed="rId4"/>
          <a:stretch>
            <a:fillRect/>
          </a:stretch>
        </p:blipFill>
        <p:spPr>
          <a:xfrm>
            <a:off x="1217964" y="3653974"/>
            <a:ext cx="5273497" cy="408467"/>
          </a:xfrm>
          <a:prstGeom prst="rect">
            <a:avLst/>
          </a:prstGeom>
        </p:spPr>
      </p:pic>
    </p:spTree>
    <p:extLst>
      <p:ext uri="{BB962C8B-B14F-4D97-AF65-F5344CB8AC3E}">
        <p14:creationId xmlns:p14="http://schemas.microsoft.com/office/powerpoint/2010/main" val="387186560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2"/>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2501073"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2400" b="1" dirty="0">
                <a:solidFill>
                  <a:srgbClr val="244C89"/>
                </a:solidFill>
                <a:cs typeface="Arial" panose="020B0604020202020204" pitchFamily="34" charset="0"/>
              </a:rPr>
              <a:t>Approach</a:t>
            </a:r>
            <a:endParaRPr lang="zh-CN" altLang="en-US" sz="2400" b="1" dirty="0">
              <a:solidFill>
                <a:srgbClr val="244C89"/>
              </a:solidFill>
              <a:cs typeface="Arial" panose="020B0604020202020204" pitchFamily="34" charset="0"/>
            </a:endParaRPr>
          </a:p>
        </p:txBody>
      </p:sp>
      <p:sp>
        <p:nvSpPr>
          <p:cNvPr id="8" name="文本框 7">
            <a:extLst>
              <a:ext uri="{FF2B5EF4-FFF2-40B4-BE49-F238E27FC236}">
                <a16:creationId xmlns:a16="http://schemas.microsoft.com/office/drawing/2014/main" id="{08A8F12E-F760-C7A6-3ECD-63FE53DBC674}"/>
              </a:ext>
            </a:extLst>
          </p:cNvPr>
          <p:cNvSpPr txBox="1"/>
          <p:nvPr/>
        </p:nvSpPr>
        <p:spPr>
          <a:xfrm>
            <a:off x="1081487" y="1140377"/>
            <a:ext cx="6100548" cy="461665"/>
          </a:xfrm>
          <a:prstGeom prst="rect">
            <a:avLst/>
          </a:prstGeom>
          <a:noFill/>
        </p:spPr>
        <p:txBody>
          <a:bodyPr wrap="square">
            <a:spAutoFit/>
          </a:bodyPr>
          <a:lstStyle/>
          <a:p>
            <a:pPr algn="just"/>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2400" b="1" kern="100" dirty="0">
                <a:effectLst/>
                <a:latin typeface="等线" panose="02010600030101010101" pitchFamily="2" charset="-122"/>
                <a:ea typeface="等线" panose="02010600030101010101" pitchFamily="2" charset="-122"/>
                <a:cs typeface="Times New Roman" panose="02020603050405020304" pitchFamily="18" charset="0"/>
              </a:rPr>
              <a:t>指针别名</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0" name="文本框 9">
            <a:extLst>
              <a:ext uri="{FF2B5EF4-FFF2-40B4-BE49-F238E27FC236}">
                <a16:creationId xmlns:a16="http://schemas.microsoft.com/office/drawing/2014/main" id="{1AC862CF-13F7-F6EC-6DBD-BD8EA8614FF9}"/>
              </a:ext>
            </a:extLst>
          </p:cNvPr>
          <p:cNvSpPr txBox="1"/>
          <p:nvPr/>
        </p:nvSpPr>
        <p:spPr>
          <a:xfrm>
            <a:off x="643813" y="1821849"/>
            <a:ext cx="5943600" cy="4202561"/>
          </a:xfrm>
          <a:prstGeom prst="rect">
            <a:avLst/>
          </a:prstGeom>
          <a:noFill/>
        </p:spPr>
        <p:txBody>
          <a:bodyPr wrap="square">
            <a:spAutoFit/>
          </a:bodyPr>
          <a:lstStyle/>
          <a:p>
            <a:pPr algn="just">
              <a:lnSpc>
                <a:spcPct val="150000"/>
              </a:lnSpc>
            </a:pPr>
            <a:r>
              <a:rPr lang="en-US" altLang="zh-CN" dirty="0">
                <a:latin typeface="Arial" panose="020B0604020202020204" pitchFamily="34" charset="0"/>
                <a:cs typeface="Arial" panose="020B0604020202020204" pitchFamily="34" charset="0"/>
              </a:rPr>
              <a:t>DP</a:t>
            </a:r>
            <a:r>
              <a:rPr lang="zh-CN" altLang="en-US" dirty="0">
                <a:latin typeface="Arial" panose="020B0604020202020204" pitchFamily="34" charset="0"/>
                <a:cs typeface="Arial" panose="020B0604020202020204" pitchFamily="34" charset="0"/>
              </a:rPr>
              <a:t>：每个函数的定义对</a:t>
            </a:r>
            <a:endParaRPr lang="en-US" altLang="zh-CN" dirty="0">
              <a:latin typeface="Arial" panose="020B0604020202020204" pitchFamily="34" charset="0"/>
              <a:cs typeface="Arial" panose="020B0604020202020204" pitchFamily="34" charset="0"/>
            </a:endParaRPr>
          </a:p>
          <a:p>
            <a:pPr algn="just">
              <a:lnSpc>
                <a:spcPct val="150000"/>
              </a:lnSpc>
            </a:pPr>
            <a:r>
              <a:rPr lang="en-US" altLang="zh-CN" dirty="0">
                <a:latin typeface="Arial" panose="020B0604020202020204" pitchFamily="34" charset="0"/>
                <a:cs typeface="Arial" panose="020B0604020202020204" pitchFamily="34" charset="0"/>
              </a:rPr>
              <a:t>ALIAS</a:t>
            </a:r>
            <a:r>
              <a:rPr lang="zh-CN" altLang="en-US" dirty="0">
                <a:latin typeface="Arial" panose="020B0604020202020204" pitchFamily="34" charset="0"/>
                <a:cs typeface="Arial" panose="020B0604020202020204" pitchFamily="34" charset="0"/>
              </a:rPr>
              <a:t>：存储指针别名的集合</a:t>
            </a:r>
            <a:endParaRPr lang="en-US" altLang="zh-CN" dirty="0">
              <a:latin typeface="Arial" panose="020B0604020202020204" pitchFamily="34" charset="0"/>
              <a:cs typeface="Arial" panose="020B0604020202020204" pitchFamily="34" charset="0"/>
            </a:endParaRPr>
          </a:p>
          <a:p>
            <a:pPr algn="just">
              <a:lnSpc>
                <a:spcPct val="150000"/>
              </a:lnSpc>
            </a:pPr>
            <a:r>
              <a:rPr lang="en-US" altLang="zh-CN" dirty="0">
                <a:latin typeface="Arial" panose="020B0604020202020204" pitchFamily="34" charset="0"/>
                <a:cs typeface="Arial" panose="020B0604020202020204" pitchFamily="34" charset="0"/>
              </a:rPr>
              <a:t>DOP</a:t>
            </a:r>
            <a:r>
              <a:rPr lang="zh-CN" altLang="en-US"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storing definitions of variable points-to. </a:t>
            </a:r>
          </a:p>
          <a:p>
            <a:pPr algn="just">
              <a:lnSpc>
                <a:spcPct val="150000"/>
              </a:lnSpc>
            </a:pPr>
            <a:r>
              <a:rPr lang="en-US" altLang="zh-CN" dirty="0">
                <a:latin typeface="Arial" panose="020B0604020202020204" pitchFamily="34" charset="0"/>
                <a:cs typeface="Arial" panose="020B0604020202020204" pitchFamily="34" charset="0"/>
              </a:rPr>
              <a:t>4-7</a:t>
            </a:r>
            <a:r>
              <a:rPr lang="zh-CN" altLang="en-US" dirty="0">
                <a:latin typeface="Arial" panose="020B0604020202020204" pitchFamily="34" charset="0"/>
                <a:cs typeface="Arial" panose="020B0604020202020204" pitchFamily="34" charset="0"/>
              </a:rPr>
              <a:t>行：查找每个函数中所有的指针别名</a:t>
            </a:r>
            <a:endParaRPr lang="en-US" altLang="zh-CN" dirty="0">
              <a:latin typeface="Arial" panose="020B0604020202020204" pitchFamily="34" charset="0"/>
              <a:cs typeface="Arial" panose="020B0604020202020204" pitchFamily="34" charset="0"/>
            </a:endParaRPr>
          </a:p>
          <a:p>
            <a:pPr algn="just">
              <a:lnSpc>
                <a:spcPct val="150000"/>
              </a:lnSpc>
            </a:pPr>
            <a:r>
              <a:rPr lang="en-US" altLang="zh-CN" dirty="0">
                <a:latin typeface="Arial" panose="020B0604020202020204" pitchFamily="34" charset="0"/>
                <a:cs typeface="Arial" panose="020B0604020202020204" pitchFamily="34" charset="0"/>
              </a:rPr>
              <a:t>8-11</a:t>
            </a:r>
            <a:r>
              <a:rPr lang="zh-CN" altLang="en-US" dirty="0">
                <a:latin typeface="Arial" panose="020B0604020202020204" pitchFamily="34" charset="0"/>
                <a:cs typeface="Arial" panose="020B0604020202020204" pitchFamily="34" charset="0"/>
              </a:rPr>
              <a:t>行：</a:t>
            </a:r>
            <a:r>
              <a:rPr lang="zh-CN" altLang="en-US" b="0" i="0" dirty="0">
                <a:solidFill>
                  <a:srgbClr val="4D4D4D"/>
                </a:solidFill>
                <a:effectLst/>
                <a:latin typeface="-apple-system"/>
              </a:rPr>
              <a:t>将所有</a:t>
            </a:r>
            <a:r>
              <a:rPr lang="en-US" altLang="zh-CN" b="0" i="0" dirty="0" err="1">
                <a:solidFill>
                  <a:srgbClr val="4D4D4D"/>
                </a:solidFill>
                <a:effectLst/>
                <a:latin typeface="-apple-system"/>
              </a:rPr>
              <a:t>deref</a:t>
            </a:r>
            <a:r>
              <a:rPr lang="zh-CN" altLang="en-US" b="0" i="0" dirty="0">
                <a:solidFill>
                  <a:srgbClr val="4D4D4D"/>
                </a:solidFill>
                <a:effectLst/>
                <a:latin typeface="-apple-system"/>
              </a:rPr>
              <a:t>格式的变量的</a:t>
            </a:r>
            <a:r>
              <a:rPr lang="en-US" altLang="zh-CN" b="0" i="0" dirty="0">
                <a:solidFill>
                  <a:srgbClr val="4D4D4D"/>
                </a:solidFill>
                <a:effectLst/>
                <a:latin typeface="-apple-system"/>
              </a:rPr>
              <a:t>base</a:t>
            </a:r>
            <a:r>
              <a:rPr lang="zh-CN" altLang="en-US" b="0" i="0" dirty="0">
                <a:solidFill>
                  <a:srgbClr val="4D4D4D"/>
                </a:solidFill>
                <a:effectLst/>
                <a:latin typeface="-apple-system"/>
              </a:rPr>
              <a:t>都存入</a:t>
            </a:r>
            <a:r>
              <a:rPr lang="en-US" altLang="zh-CN" b="0" i="0" dirty="0">
                <a:solidFill>
                  <a:srgbClr val="4D4D4D"/>
                </a:solidFill>
                <a:effectLst/>
                <a:latin typeface="-apple-system"/>
              </a:rPr>
              <a:t>DOP</a:t>
            </a:r>
            <a:r>
              <a:rPr lang="zh-CN" altLang="en-US" b="0" i="0" dirty="0">
                <a:solidFill>
                  <a:srgbClr val="4D4D4D"/>
                </a:solidFill>
                <a:effectLst/>
                <a:latin typeface="-apple-system"/>
              </a:rPr>
              <a:t>数组中，</a:t>
            </a:r>
            <a:r>
              <a:rPr lang="en-US" altLang="zh-CN" b="0" i="0" dirty="0">
                <a:solidFill>
                  <a:srgbClr val="4D4D4D"/>
                </a:solidFill>
                <a:effectLst/>
                <a:latin typeface="-apple-system"/>
              </a:rPr>
              <a:t>	</a:t>
            </a:r>
            <a:r>
              <a:rPr lang="zh-CN" altLang="en-US" b="0" i="0" dirty="0">
                <a:solidFill>
                  <a:srgbClr val="4D4D4D"/>
                </a:solidFill>
                <a:effectLst/>
                <a:latin typeface="-apple-system"/>
              </a:rPr>
              <a:t>并获取变量</a:t>
            </a:r>
            <a:r>
              <a:rPr lang="en-US" altLang="zh-CN" b="0" i="0" dirty="0">
                <a:solidFill>
                  <a:srgbClr val="4D4D4D"/>
                </a:solidFill>
                <a:effectLst/>
                <a:latin typeface="-apple-system"/>
              </a:rPr>
              <a:t>d</a:t>
            </a:r>
            <a:r>
              <a:rPr lang="zh-CN" altLang="en-US" b="0" i="0" dirty="0">
                <a:solidFill>
                  <a:srgbClr val="4D4D4D"/>
                </a:solidFill>
                <a:effectLst/>
                <a:latin typeface="-apple-system"/>
              </a:rPr>
              <a:t>中包含的所有</a:t>
            </a:r>
            <a:r>
              <a:rPr lang="en-US" altLang="zh-CN" b="0" i="0" dirty="0">
                <a:solidFill>
                  <a:srgbClr val="4D4D4D"/>
                </a:solidFill>
                <a:effectLst/>
                <a:latin typeface="-apple-system"/>
              </a:rPr>
              <a:t>base</a:t>
            </a:r>
            <a:r>
              <a:rPr lang="zh-CN" altLang="en-US" b="0" i="0" dirty="0">
                <a:solidFill>
                  <a:srgbClr val="4D4D4D"/>
                </a:solidFill>
                <a:effectLst/>
                <a:latin typeface="-apple-system"/>
              </a:rPr>
              <a:t>指针。</a:t>
            </a:r>
            <a:endParaRPr lang="en-US" altLang="zh-CN" b="0" i="0" dirty="0">
              <a:solidFill>
                <a:srgbClr val="4D4D4D"/>
              </a:solidFill>
              <a:effectLst/>
              <a:latin typeface="-apple-system"/>
            </a:endParaRPr>
          </a:p>
          <a:p>
            <a:pPr algn="just">
              <a:lnSpc>
                <a:spcPct val="150000"/>
              </a:lnSpc>
            </a:pPr>
            <a:r>
              <a:rPr lang="en-US" altLang="zh-CN" dirty="0">
                <a:solidFill>
                  <a:srgbClr val="4D4D4D"/>
                </a:solidFill>
                <a:latin typeface="-apple-system"/>
                <a:cs typeface="Arial" panose="020B0604020202020204" pitchFamily="34" charset="0"/>
              </a:rPr>
              <a:t>13-22</a:t>
            </a:r>
            <a:r>
              <a:rPr lang="zh-CN" altLang="en-US" dirty="0">
                <a:solidFill>
                  <a:srgbClr val="4D4D4D"/>
                </a:solidFill>
                <a:latin typeface="-apple-system"/>
                <a:cs typeface="Arial" panose="020B0604020202020204" pitchFamily="34" charset="0"/>
              </a:rPr>
              <a:t>行：将</a:t>
            </a:r>
            <a:r>
              <a:rPr lang="en-US" altLang="zh-CN" dirty="0">
                <a:solidFill>
                  <a:srgbClr val="4D4D4D"/>
                </a:solidFill>
                <a:latin typeface="-apple-system"/>
                <a:cs typeface="Arial" panose="020B0604020202020204" pitchFamily="34" charset="0"/>
              </a:rPr>
              <a:t>DOP</a:t>
            </a:r>
            <a:r>
              <a:rPr lang="zh-CN" altLang="en-US" dirty="0">
                <a:solidFill>
                  <a:srgbClr val="4D4D4D"/>
                </a:solidFill>
                <a:latin typeface="-apple-system"/>
                <a:cs typeface="Arial" panose="020B0604020202020204" pitchFamily="34" charset="0"/>
              </a:rPr>
              <a:t>中每个变量的每个基址，与</a:t>
            </a:r>
            <a:r>
              <a:rPr lang="en-US" altLang="zh-CN" dirty="0">
                <a:solidFill>
                  <a:srgbClr val="4D4D4D"/>
                </a:solidFill>
                <a:latin typeface="-apple-system"/>
                <a:cs typeface="Arial" panose="020B0604020202020204" pitchFamily="34" charset="0"/>
              </a:rPr>
              <a:t>ALIAS</a:t>
            </a:r>
            <a:r>
              <a:rPr lang="zh-CN" altLang="en-US" dirty="0">
                <a:solidFill>
                  <a:srgbClr val="4D4D4D"/>
                </a:solidFill>
                <a:latin typeface="-apple-system"/>
                <a:cs typeface="Arial" panose="020B0604020202020204" pitchFamily="34" charset="0"/>
              </a:rPr>
              <a:t>数组中</a:t>
            </a:r>
            <a:r>
              <a:rPr lang="en-US" altLang="zh-CN" dirty="0">
                <a:solidFill>
                  <a:srgbClr val="4D4D4D"/>
                </a:solidFill>
                <a:latin typeface="-apple-system"/>
                <a:cs typeface="Arial" panose="020B0604020202020204" pitchFamily="34" charset="0"/>
              </a:rPr>
              <a:t>	</a:t>
            </a:r>
            <a:r>
              <a:rPr lang="zh-CN" altLang="en-US" dirty="0">
                <a:solidFill>
                  <a:srgbClr val="4D4D4D"/>
                </a:solidFill>
                <a:latin typeface="-apple-system"/>
                <a:cs typeface="Arial" panose="020B0604020202020204" pitchFamily="34" charset="0"/>
              </a:rPr>
              <a:t>的基址进行匹配，如果相等，就认为这是一个别</a:t>
            </a:r>
            <a:r>
              <a:rPr lang="en-US" altLang="zh-CN" dirty="0">
                <a:solidFill>
                  <a:srgbClr val="4D4D4D"/>
                </a:solidFill>
                <a:latin typeface="-apple-system"/>
                <a:cs typeface="Arial" panose="020B0604020202020204" pitchFamily="34" charset="0"/>
              </a:rPr>
              <a:t>	</a:t>
            </a:r>
            <a:r>
              <a:rPr lang="zh-CN" altLang="en-US" dirty="0">
                <a:solidFill>
                  <a:srgbClr val="4D4D4D"/>
                </a:solidFill>
                <a:latin typeface="-apple-system"/>
                <a:cs typeface="Arial" panose="020B0604020202020204" pitchFamily="34" charset="0"/>
              </a:rPr>
              <a:t>名，并且将</a:t>
            </a:r>
            <a:r>
              <a:rPr lang="en-US" altLang="zh-CN" dirty="0">
                <a:solidFill>
                  <a:srgbClr val="4D4D4D"/>
                </a:solidFill>
                <a:latin typeface="-apple-system"/>
                <a:cs typeface="Arial" panose="020B0604020202020204" pitchFamily="34" charset="0"/>
              </a:rPr>
              <a:t>d</a:t>
            </a:r>
            <a:r>
              <a:rPr lang="zh-CN" altLang="en-US" dirty="0">
                <a:solidFill>
                  <a:srgbClr val="4D4D4D"/>
                </a:solidFill>
                <a:latin typeface="-apple-system"/>
                <a:cs typeface="Arial" panose="020B0604020202020204" pitchFamily="34" charset="0"/>
              </a:rPr>
              <a:t>中的基址替换成</a:t>
            </a:r>
            <a:r>
              <a:rPr lang="en-US" altLang="zh-CN" dirty="0">
                <a:solidFill>
                  <a:srgbClr val="4D4D4D"/>
                </a:solidFill>
                <a:latin typeface="-apple-system"/>
                <a:cs typeface="Arial" panose="020B0604020202020204" pitchFamily="34" charset="0"/>
              </a:rPr>
              <a:t>alias</a:t>
            </a:r>
            <a:r>
              <a:rPr lang="zh-CN" altLang="en-US" dirty="0">
                <a:solidFill>
                  <a:srgbClr val="4D4D4D"/>
                </a:solidFill>
                <a:latin typeface="-apple-system"/>
                <a:cs typeface="Arial" panose="020B0604020202020204" pitchFamily="34" charset="0"/>
              </a:rPr>
              <a:t>的，生成一个</a:t>
            </a:r>
            <a:r>
              <a:rPr lang="en-US" altLang="zh-CN" dirty="0">
                <a:solidFill>
                  <a:srgbClr val="4D4D4D"/>
                </a:solidFill>
                <a:latin typeface="-apple-system"/>
                <a:cs typeface="Arial" panose="020B0604020202020204" pitchFamily="34" charset="0"/>
              </a:rPr>
              <a:t>	</a:t>
            </a:r>
            <a:r>
              <a:rPr lang="zh-CN" altLang="en-US" dirty="0">
                <a:solidFill>
                  <a:srgbClr val="4D4D4D"/>
                </a:solidFill>
                <a:latin typeface="-apple-system"/>
                <a:cs typeface="Arial" panose="020B0604020202020204" pitchFamily="34" charset="0"/>
              </a:rPr>
              <a:t>新的定义，添加到</a:t>
            </a:r>
            <a:r>
              <a:rPr lang="en-US" altLang="zh-CN" dirty="0">
                <a:solidFill>
                  <a:srgbClr val="4D4D4D"/>
                </a:solidFill>
                <a:latin typeface="-apple-system"/>
                <a:cs typeface="Arial" panose="020B0604020202020204" pitchFamily="34" charset="0"/>
              </a:rPr>
              <a:t>DP</a:t>
            </a:r>
            <a:r>
              <a:rPr lang="zh-CN" altLang="en-US" dirty="0">
                <a:solidFill>
                  <a:srgbClr val="4D4D4D"/>
                </a:solidFill>
                <a:latin typeface="-apple-system"/>
                <a:cs typeface="Arial" panose="020B0604020202020204" pitchFamily="34" charset="0"/>
              </a:rPr>
              <a:t>数组中。</a:t>
            </a:r>
            <a:endParaRPr lang="zh-CN" altLang="en-US" dirty="0">
              <a:latin typeface="Arial" panose="020B0604020202020204" pitchFamily="34" charset="0"/>
              <a:cs typeface="Arial" panose="020B0604020202020204" pitchFamily="34" charset="0"/>
            </a:endParaRPr>
          </a:p>
        </p:txBody>
      </p:sp>
      <p:pic>
        <p:nvPicPr>
          <p:cNvPr id="5" name="图片 4">
            <a:extLst>
              <a:ext uri="{FF2B5EF4-FFF2-40B4-BE49-F238E27FC236}">
                <a16:creationId xmlns:a16="http://schemas.microsoft.com/office/drawing/2014/main" id="{832F33DD-806B-40BF-AEA2-B6420BEB3A55}"/>
              </a:ext>
            </a:extLst>
          </p:cNvPr>
          <p:cNvPicPr>
            <a:picLocks noChangeAspect="1"/>
          </p:cNvPicPr>
          <p:nvPr/>
        </p:nvPicPr>
        <p:blipFill>
          <a:blip r:embed="rId3"/>
          <a:stretch>
            <a:fillRect/>
          </a:stretch>
        </p:blipFill>
        <p:spPr>
          <a:xfrm>
            <a:off x="6834445" y="717130"/>
            <a:ext cx="4464926" cy="5423740"/>
          </a:xfrm>
          <a:prstGeom prst="rect">
            <a:avLst/>
          </a:prstGeom>
        </p:spPr>
      </p:pic>
    </p:spTree>
    <p:extLst>
      <p:ext uri="{BB962C8B-B14F-4D97-AF65-F5344CB8AC3E}">
        <p14:creationId xmlns:p14="http://schemas.microsoft.com/office/powerpoint/2010/main" val="228802487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24" name="文本框 23"/>
          <p:cNvSpPr txBox="1"/>
          <p:nvPr/>
        </p:nvSpPr>
        <p:spPr>
          <a:xfrm>
            <a:off x="3051312" y="2443843"/>
            <a:ext cx="1311578" cy="2215991"/>
          </a:xfrm>
          <a:prstGeom prst="rect">
            <a:avLst/>
          </a:prstGeom>
          <a:noFill/>
        </p:spPr>
        <p:txBody>
          <a:bodyPr wrap="none" rtlCol="0">
            <a:spAutoFit/>
          </a:bodyPr>
          <a:lstStyle/>
          <a:p>
            <a:pPr algn="ctr"/>
            <a:r>
              <a:rPr lang="en-US" altLang="zh-CN" sz="13800" dirty="0">
                <a:solidFill>
                  <a:schemeClr val="bg1"/>
                </a:solidFill>
                <a:latin typeface="Agency FB" panose="020B0503020202020204" pitchFamily="34" charset="0"/>
              </a:rPr>
              <a:t>01</a:t>
            </a:r>
            <a:endParaRPr lang="zh-CN" altLang="en-US" sz="13800" dirty="0">
              <a:solidFill>
                <a:schemeClr val="bg1"/>
              </a:solidFill>
              <a:latin typeface="Agency FB" panose="020B0503020202020204" pitchFamily="34" charset="0"/>
            </a:endParaRPr>
          </a:p>
        </p:txBody>
      </p:sp>
      <p:sp>
        <p:nvSpPr>
          <p:cNvPr id="25" name="文本框 24"/>
          <p:cNvSpPr txBox="1"/>
          <p:nvPr/>
        </p:nvSpPr>
        <p:spPr>
          <a:xfrm>
            <a:off x="4883014" y="3044279"/>
            <a:ext cx="4238307" cy="769441"/>
          </a:xfrm>
          <a:prstGeom prst="rect">
            <a:avLst/>
          </a:prstGeom>
          <a:noFill/>
        </p:spPr>
        <p:txBody>
          <a:bodyPr wrap="square" rtlCol="0">
            <a:spAutoFit/>
            <a:scene3d>
              <a:camera prst="orthographicFront"/>
              <a:lightRig rig="threePt" dir="t"/>
            </a:scene3d>
            <a:sp3d contourW="12700"/>
          </a:bodyPr>
          <a:lstStyle/>
          <a:p>
            <a:r>
              <a:rPr lang="en-US" altLang="zh-CN" sz="4400" b="1" dirty="0">
                <a:solidFill>
                  <a:schemeClr val="bg1"/>
                </a:solidFill>
                <a:latin typeface="思源黑体" panose="020B0500000000000000" pitchFamily="34" charset="-122"/>
                <a:ea typeface="思源黑体" panose="020B0500000000000000" pitchFamily="34" charset="-122"/>
              </a:rPr>
              <a:t>Author Team</a:t>
            </a:r>
            <a:endParaRPr lang="zh-CN" altLang="en-US" sz="4400" b="1" dirty="0">
              <a:solidFill>
                <a:schemeClr val="bg1"/>
              </a:solidFill>
              <a:latin typeface="思源黑体" panose="020B0500000000000000" pitchFamily="34" charset="-122"/>
              <a:ea typeface="思源黑体" panose="020B0500000000000000" pitchFamily="34" charset="-122"/>
            </a:endParaRPr>
          </a:p>
        </p:txBody>
      </p:sp>
      <p:cxnSp>
        <p:nvCxnSpPr>
          <p:cNvPr id="27" name="直接连接符 26"/>
          <p:cNvCxnSpPr/>
          <p:nvPr/>
        </p:nvCxnSpPr>
        <p:spPr>
          <a:xfrm>
            <a:off x="4552445"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5478582"/>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8)">
                                      <p:cBhvr>
                                        <p:cTn id="12" dur="1000"/>
                                        <p:tgtEl>
                                          <p:spTgt spid="17"/>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par>
                          <p:cTn id="19" fill="hold">
                            <p:stCondLst>
                              <p:cond delay="1500"/>
                            </p:stCondLst>
                            <p:childTnLst>
                              <p:par>
                                <p:cTn id="20" presetID="22" presetClass="entr" presetSubtype="1"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par>
                          <p:cTn id="23" fill="hold">
                            <p:stCondLst>
                              <p:cond delay="2000"/>
                            </p:stCondLst>
                            <p:childTnLst>
                              <p:par>
                                <p:cTn id="24" presetID="12" presetClass="entr" presetSubtype="2"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p:tgtEl>
                                          <p:spTgt spid="25"/>
                                        </p:tgtEl>
                                        <p:attrNameLst>
                                          <p:attrName>ppt_x</p:attrName>
                                        </p:attrNameLst>
                                      </p:cBhvr>
                                      <p:tavLst>
                                        <p:tav tm="0">
                                          <p:val>
                                            <p:strVal val="#ppt_x+#ppt_w*1.125000"/>
                                          </p:val>
                                        </p:tav>
                                        <p:tav tm="100000">
                                          <p:val>
                                            <p:strVal val="#ppt_x"/>
                                          </p:val>
                                        </p:tav>
                                      </p:tavLst>
                                    </p:anim>
                                    <p:animEffect transition="in" filter="wipe(left)">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24" grpId="0"/>
      <p:bldP spid="2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3"/>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2501073"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2400" b="1" dirty="0">
                <a:solidFill>
                  <a:srgbClr val="244C89"/>
                </a:solidFill>
                <a:cs typeface="Arial" panose="020B0604020202020204" pitchFamily="34" charset="0"/>
              </a:rPr>
              <a:t>Approach</a:t>
            </a:r>
            <a:endParaRPr lang="zh-CN" altLang="en-US" sz="2400" b="1" dirty="0">
              <a:solidFill>
                <a:srgbClr val="244C89"/>
              </a:solidFill>
              <a:cs typeface="Arial" panose="020B0604020202020204" pitchFamily="34" charset="0"/>
            </a:endParaRPr>
          </a:p>
        </p:txBody>
      </p:sp>
      <p:sp>
        <p:nvSpPr>
          <p:cNvPr id="8" name="文本框 7">
            <a:extLst>
              <a:ext uri="{FF2B5EF4-FFF2-40B4-BE49-F238E27FC236}">
                <a16:creationId xmlns:a16="http://schemas.microsoft.com/office/drawing/2014/main" id="{08A8F12E-F760-C7A6-3ECD-63FE53DBC674}"/>
              </a:ext>
            </a:extLst>
          </p:cNvPr>
          <p:cNvSpPr txBox="1"/>
          <p:nvPr/>
        </p:nvSpPr>
        <p:spPr>
          <a:xfrm>
            <a:off x="1081487" y="1140377"/>
            <a:ext cx="6100548" cy="461665"/>
          </a:xfrm>
          <a:prstGeom prst="rect">
            <a:avLst/>
          </a:prstGeom>
          <a:noFill/>
        </p:spPr>
        <p:txBody>
          <a:bodyPr wrap="square">
            <a:spAutoFit/>
          </a:bodyPr>
          <a:lstStyle/>
          <a:p>
            <a:pPr algn="just"/>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2400" b="1" kern="100" dirty="0">
                <a:effectLst/>
                <a:latin typeface="等线" panose="02010600030101010101" pitchFamily="2" charset="-122"/>
                <a:ea typeface="等线" panose="02010600030101010101" pitchFamily="2" charset="-122"/>
                <a:cs typeface="Times New Roman" panose="02020603050405020304" pitchFamily="18" charset="0"/>
              </a:rPr>
              <a:t>数据结构相似性</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0" name="文本框 9">
            <a:extLst>
              <a:ext uri="{FF2B5EF4-FFF2-40B4-BE49-F238E27FC236}">
                <a16:creationId xmlns:a16="http://schemas.microsoft.com/office/drawing/2014/main" id="{1AC862CF-13F7-F6EC-6DBD-BD8EA8614FF9}"/>
              </a:ext>
            </a:extLst>
          </p:cNvPr>
          <p:cNvSpPr txBox="1"/>
          <p:nvPr/>
        </p:nvSpPr>
        <p:spPr>
          <a:xfrm>
            <a:off x="2056847" y="2221689"/>
            <a:ext cx="8602444" cy="2672526"/>
          </a:xfrm>
          <a:prstGeom prst="rect">
            <a:avLst/>
          </a:prstGeom>
          <a:noFill/>
        </p:spPr>
        <p:txBody>
          <a:bodyPr wrap="square">
            <a:spAutoFit/>
          </a:bodyPr>
          <a:lstStyle/>
          <a:p>
            <a:pPr>
              <a:lnSpc>
                <a:spcPct val="200000"/>
              </a:lnSpc>
            </a:pPr>
            <a:r>
              <a:rPr lang="zh-CN" altLang="en-US" dirty="0">
                <a:latin typeface="Arial" panose="020B0604020202020204" pitchFamily="34" charset="0"/>
                <a:cs typeface="Arial" panose="020B0604020202020204" pitchFamily="34" charset="0"/>
              </a:rPr>
              <a:t>通常在一个</a:t>
            </a:r>
            <a:r>
              <a:rPr lang="en-US" altLang="zh-CN" dirty="0">
                <a:latin typeface="Arial" panose="020B0604020202020204" pitchFamily="34" charset="0"/>
                <a:cs typeface="Arial" panose="020B0604020202020204" pitchFamily="34" charset="0"/>
              </a:rPr>
              <a:t>C</a:t>
            </a:r>
            <a:r>
              <a:rPr lang="zh-CN" altLang="en-US" dirty="0">
                <a:latin typeface="Arial" panose="020B0604020202020204" pitchFamily="34" charset="0"/>
                <a:cs typeface="Arial" panose="020B0604020202020204" pitchFamily="34" charset="0"/>
              </a:rPr>
              <a:t>或者</a:t>
            </a:r>
            <a:r>
              <a:rPr lang="en-US" altLang="zh-CN" dirty="0">
                <a:latin typeface="Arial" panose="020B0604020202020204" pitchFamily="34" charset="0"/>
                <a:cs typeface="Arial" panose="020B0604020202020204" pitchFamily="34" charset="0"/>
              </a:rPr>
              <a:t>C++</a:t>
            </a:r>
            <a:r>
              <a:rPr lang="zh-CN" altLang="en-US" dirty="0">
                <a:latin typeface="Arial" panose="020B0604020202020204" pitchFamily="34" charset="0"/>
                <a:cs typeface="Arial" panose="020B0604020202020204" pitchFamily="34" charset="0"/>
              </a:rPr>
              <a:t>程序中，间接调用从内存或寄存器中获取被调用方的地址。当间接调用发生时，有多个调用图，无法找到它们之间的数据流。</a:t>
            </a:r>
            <a:r>
              <a:rPr lang="en-US" altLang="zh-CN" dirty="0" err="1">
                <a:latin typeface="Arial" panose="020B0604020202020204" pitchFamily="34" charset="0"/>
                <a:cs typeface="Arial" panose="020B0604020202020204" pitchFamily="34" charset="0"/>
              </a:rPr>
              <a:t>Dtaint</a:t>
            </a:r>
            <a:r>
              <a:rPr lang="zh-CN" altLang="en-US" dirty="0">
                <a:latin typeface="Arial" panose="020B0604020202020204" pitchFamily="34" charset="0"/>
                <a:cs typeface="Arial" panose="020B0604020202020204" pitchFamily="34" charset="0"/>
              </a:rPr>
              <a:t>通过计算数据结构的相似性来识别这些间接调用关系。指向数据结构的对象可以用于多个函数，并且它们可以共享相同的数据结构</a:t>
            </a:r>
          </a:p>
          <a:p>
            <a:pPr>
              <a:lnSpc>
                <a:spcPct val="150000"/>
              </a:lnSpc>
            </a:pPr>
            <a:endParaRPr lang="en-US" altLang="zh-C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75030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3"/>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2501073"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2400" b="1" dirty="0">
                <a:solidFill>
                  <a:srgbClr val="244C89"/>
                </a:solidFill>
                <a:cs typeface="Arial" panose="020B0604020202020204" pitchFamily="34" charset="0"/>
              </a:rPr>
              <a:t>Approach</a:t>
            </a:r>
            <a:endParaRPr lang="zh-CN" altLang="en-US" sz="2400" b="1" dirty="0">
              <a:solidFill>
                <a:srgbClr val="244C89"/>
              </a:solidFill>
              <a:cs typeface="Arial" panose="020B0604020202020204" pitchFamily="34" charset="0"/>
            </a:endParaRPr>
          </a:p>
        </p:txBody>
      </p:sp>
      <p:sp>
        <p:nvSpPr>
          <p:cNvPr id="8" name="文本框 7">
            <a:extLst>
              <a:ext uri="{FF2B5EF4-FFF2-40B4-BE49-F238E27FC236}">
                <a16:creationId xmlns:a16="http://schemas.microsoft.com/office/drawing/2014/main" id="{08A8F12E-F760-C7A6-3ECD-63FE53DBC674}"/>
              </a:ext>
            </a:extLst>
          </p:cNvPr>
          <p:cNvSpPr txBox="1"/>
          <p:nvPr/>
        </p:nvSpPr>
        <p:spPr>
          <a:xfrm>
            <a:off x="1081487" y="1140377"/>
            <a:ext cx="6100548" cy="461665"/>
          </a:xfrm>
          <a:prstGeom prst="rect">
            <a:avLst/>
          </a:prstGeom>
          <a:noFill/>
        </p:spPr>
        <p:txBody>
          <a:bodyPr wrap="square">
            <a:spAutoFit/>
          </a:bodyPr>
          <a:lstStyle/>
          <a:p>
            <a:pPr algn="just"/>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2400" b="1" kern="100" dirty="0">
                <a:effectLst/>
                <a:latin typeface="等线" panose="02010600030101010101" pitchFamily="2" charset="-122"/>
                <a:ea typeface="等线" panose="02010600030101010101" pitchFamily="2" charset="-122"/>
                <a:cs typeface="Times New Roman" panose="02020603050405020304" pitchFamily="18" charset="0"/>
              </a:rPr>
              <a:t>数据结构相似性</a:t>
            </a:r>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en-US" sz="2000" b="1" kern="100" dirty="0">
                <a:effectLst/>
                <a:latin typeface="等线" panose="02010600030101010101" pitchFamily="2" charset="-122"/>
                <a:ea typeface="等线" panose="02010600030101010101" pitchFamily="2" charset="-122"/>
                <a:cs typeface="Times New Roman" panose="02020603050405020304" pitchFamily="18" charset="0"/>
              </a:rPr>
              <a:t>数据结构布局</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1AC862CF-13F7-F6EC-6DBD-BD8EA8614FF9}"/>
                  </a:ext>
                </a:extLst>
              </p:cNvPr>
              <p:cNvSpPr txBox="1"/>
              <p:nvPr/>
            </p:nvSpPr>
            <p:spPr>
              <a:xfrm>
                <a:off x="1217964" y="1775196"/>
                <a:ext cx="9614876" cy="2949525"/>
              </a:xfrm>
              <a:prstGeom prst="rect">
                <a:avLst/>
              </a:prstGeom>
              <a:noFill/>
            </p:spPr>
            <p:txBody>
              <a:bodyPr wrap="square">
                <a:spAutoFit/>
              </a:bodyPr>
              <a:lstStyle/>
              <a:p>
                <a:pPr>
                  <a:lnSpc>
                    <a:spcPct val="150000"/>
                  </a:lnSpc>
                </a:pPr>
                <a:r>
                  <a:rPr lang="en-US" altLang="zh-CN" dirty="0">
                    <a:latin typeface="Arial" panose="020B0604020202020204" pitchFamily="34" charset="0"/>
                    <a:cs typeface="Arial" panose="020B0604020202020204" pitchFamily="34" charset="0"/>
                  </a:rPr>
                  <a:t>Dtaint</a:t>
                </a:r>
                <a:r>
                  <a:rPr lang="zh-CN" altLang="en-US" dirty="0">
                    <a:latin typeface="Arial" panose="020B0604020202020204" pitchFamily="34" charset="0"/>
                    <a:cs typeface="Arial" panose="020B0604020202020204" pitchFamily="34" charset="0"/>
                  </a:rPr>
                  <a:t>通过三元组（</a:t>
                </a:r>
                <a:r>
                  <a:rPr lang="en-US" altLang="zh-CN" dirty="0" err="1">
                    <a:latin typeface="Arial" panose="020B0604020202020204" pitchFamily="34" charset="0"/>
                    <a:cs typeface="Arial" panose="020B0604020202020204" pitchFamily="34" charset="0"/>
                  </a:rPr>
                  <a:t>b,o,t</a:t>
                </a:r>
                <a:r>
                  <a:rPr lang="zh-CN" altLang="en-US" dirty="0">
                    <a:latin typeface="Arial" panose="020B0604020202020204" pitchFamily="34" charset="0"/>
                    <a:cs typeface="Arial" panose="020B0604020202020204" pitchFamily="34" charset="0"/>
                  </a:rPr>
                  <a:t>）表示数据结构，</a:t>
                </a:r>
                <a:r>
                  <a:rPr lang="en-US" altLang="zh-CN" dirty="0">
                    <a:latin typeface="Arial" panose="020B0604020202020204" pitchFamily="34" charset="0"/>
                    <a:cs typeface="Arial" panose="020B0604020202020204" pitchFamily="34" charset="0"/>
                  </a:rPr>
                  <a:t>b</a:t>
                </a:r>
                <a:r>
                  <a:rPr lang="zh-CN" altLang="en-US" dirty="0">
                    <a:latin typeface="Arial" panose="020B0604020202020204" pitchFamily="34" charset="0"/>
                    <a:cs typeface="Arial" panose="020B0604020202020204" pitchFamily="34" charset="0"/>
                  </a:rPr>
                  <a:t>是基地址，</a:t>
                </a:r>
                <a:r>
                  <a:rPr lang="en-US" altLang="zh-CN" dirty="0">
                    <a:latin typeface="Arial" panose="020B0604020202020204" pitchFamily="34" charset="0"/>
                    <a:cs typeface="Arial" panose="020B0604020202020204" pitchFamily="34" charset="0"/>
                  </a:rPr>
                  <a:t>o</a:t>
                </a:r>
                <a:r>
                  <a:rPr lang="zh-CN" altLang="en-US" dirty="0">
                    <a:latin typeface="Arial" panose="020B0604020202020204" pitchFamily="34" charset="0"/>
                    <a:cs typeface="Arial" panose="020B0604020202020204" pitchFamily="34" charset="0"/>
                  </a:rPr>
                  <a:t>是字段的常量偏移量，</a:t>
                </a:r>
                <a:r>
                  <a:rPr lang="en-US" altLang="zh-CN" dirty="0">
                    <a:latin typeface="Arial" panose="020B0604020202020204" pitchFamily="34" charset="0"/>
                    <a:cs typeface="Arial" panose="020B0604020202020204" pitchFamily="34" charset="0"/>
                  </a:rPr>
                  <a:t>t</a:t>
                </a:r>
                <a:r>
                  <a:rPr lang="zh-CN" altLang="en-US" dirty="0">
                    <a:latin typeface="Arial" panose="020B0604020202020204" pitchFamily="34" charset="0"/>
                    <a:cs typeface="Arial" panose="020B0604020202020204" pitchFamily="34" charset="0"/>
                  </a:rPr>
                  <a:t>是字段类型。多层结构可以描述为</a:t>
                </a:r>
                <a:r>
                  <a:rPr lang="en-US" altLang="zh-CN" dirty="0">
                    <a:latin typeface="Arial" panose="020B0604020202020204" pitchFamily="34" charset="0"/>
                    <a:cs typeface="Arial" panose="020B0604020202020204" pitchFamily="34" charset="0"/>
                  </a:rPr>
                  <a:t>S= </a:t>
                </a:r>
                <a:r>
                  <a:rPr lang="zh-CN" altLang="en-US"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S1,S2,…,Sn</a:t>
                </a:r>
                <a:r>
                  <a:rPr lang="zh-CN" altLang="en-US"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S</a:t>
                </a:r>
                <a:r>
                  <a:rPr lang="zh-CN" altLang="en-US" dirty="0">
                    <a:latin typeface="Arial" panose="020B0604020202020204" pitchFamily="34" charset="0"/>
                    <a:cs typeface="Arial" panose="020B0604020202020204" pitchFamily="34" charset="0"/>
                  </a:rPr>
                  <a:t>表示具有相同</a:t>
                </a:r>
                <a:r>
                  <a:rPr lang="en-US" altLang="zh-CN" dirty="0">
                    <a:latin typeface="Arial" panose="020B0604020202020204" pitchFamily="34" charset="0"/>
                    <a:cs typeface="Arial" panose="020B0604020202020204" pitchFamily="34" charset="0"/>
                  </a:rPr>
                  <a:t>root</a:t>
                </a:r>
                <a:r>
                  <a:rPr lang="zh-CN" altLang="en-US" dirty="0">
                    <a:latin typeface="Arial" panose="020B0604020202020204" pitchFamily="34" charset="0"/>
                    <a:cs typeface="Arial" panose="020B0604020202020204" pitchFamily="34" charset="0"/>
                  </a:rPr>
                  <a:t>指针的字段集合，</a:t>
                </a:r>
                <a:r>
                  <a:rPr lang="en-US" altLang="zh-CN" dirty="0">
                    <a:latin typeface="Arial" panose="020B0604020202020204" pitchFamily="34" charset="0"/>
                    <a:cs typeface="Arial" panose="020B0604020202020204" pitchFamily="34" charset="0"/>
                  </a:rPr>
                  <a:t>Si</a:t>
                </a:r>
                <a:r>
                  <a:rPr lang="zh-CN" altLang="en-US" dirty="0">
                    <a:latin typeface="Arial" panose="020B0604020202020204" pitchFamily="34" charset="0"/>
                    <a:cs typeface="Arial" panose="020B0604020202020204" pitchFamily="34" charset="0"/>
                  </a:rPr>
                  <a:t>表示具有相同基地址的一组字段，</a:t>
                </a:r>
                <a:r>
                  <a:rPr lang="en-US" altLang="zh-CN" dirty="0">
                    <a:latin typeface="Arial" panose="020B0604020202020204" pitchFamily="34" charset="0"/>
                    <a:cs typeface="Arial" panose="020B0604020202020204" pitchFamily="34" charset="0"/>
                  </a:rPr>
                  <a:t>n</a:t>
                </a:r>
                <a:r>
                  <a:rPr lang="zh-CN" altLang="en-US" dirty="0">
                    <a:latin typeface="Arial" panose="020B0604020202020204" pitchFamily="34" charset="0"/>
                    <a:cs typeface="Arial" panose="020B0604020202020204" pitchFamily="34" charset="0"/>
                  </a:rPr>
                  <a:t>表示</a:t>
                </a:r>
                <a:r>
                  <a:rPr lang="en-US" altLang="zh-CN" dirty="0">
                    <a:latin typeface="Arial" panose="020B0604020202020204" pitchFamily="34" charset="0"/>
                    <a:cs typeface="Arial" panose="020B0604020202020204" pitchFamily="34" charset="0"/>
                  </a:rPr>
                  <a:t>S</a:t>
                </a:r>
                <a:r>
                  <a:rPr lang="zh-CN" altLang="en-US" dirty="0">
                    <a:latin typeface="Arial" panose="020B0604020202020204" pitchFamily="34" charset="0"/>
                    <a:cs typeface="Arial" panose="020B0604020202020204" pitchFamily="34" charset="0"/>
                  </a:rPr>
                  <a:t>中不同基地址的数量。给定结构</a:t>
                </a:r>
                <a:r>
                  <a:rPr lang="en-US" altLang="zh-CN" dirty="0">
                    <a:latin typeface="Arial" panose="020B0604020202020204" pitchFamily="34" charset="0"/>
                    <a:cs typeface="Arial" panose="020B0604020202020204" pitchFamily="34" charset="0"/>
                  </a:rPr>
                  <a:t>A</a:t>
                </a:r>
                <a:r>
                  <a:rPr lang="zh-CN" altLang="en-US" dirty="0">
                    <a:latin typeface="Arial" panose="020B0604020202020204" pitchFamily="34" charset="0"/>
                    <a:cs typeface="Arial" panose="020B0604020202020204" pitchFamily="34" charset="0"/>
                  </a:rPr>
                  <a:t>和结构</a:t>
                </a:r>
                <a:r>
                  <a:rPr lang="en-US" altLang="zh-CN" dirty="0">
                    <a:latin typeface="Arial" panose="020B0604020202020204" pitchFamily="34" charset="0"/>
                    <a:cs typeface="Arial" panose="020B0604020202020204" pitchFamily="34" charset="0"/>
                  </a:rPr>
                  <a:t>B</a:t>
                </a:r>
                <a:r>
                  <a:rPr lang="zh-CN" altLang="en-US" dirty="0">
                    <a:latin typeface="Arial" panose="020B0604020202020204" pitchFamily="34" charset="0"/>
                    <a:cs typeface="Arial" panose="020B0604020202020204" pitchFamily="34" charset="0"/>
                  </a:rPr>
                  <a:t>，</a:t>
                </a:r>
                <a:r>
                  <a:rPr lang="en-US" altLang="zh-CN" dirty="0" err="1">
                    <a:latin typeface="Arial" panose="020B0604020202020204" pitchFamily="34" charset="0"/>
                    <a:cs typeface="Arial" panose="020B0604020202020204" pitchFamily="34" charset="0"/>
                  </a:rPr>
                  <a:t>DTaint</a:t>
                </a:r>
                <a:r>
                  <a:rPr lang="zh-CN" altLang="en-US" dirty="0">
                    <a:latin typeface="Arial" panose="020B0604020202020204" pitchFamily="34" charset="0"/>
                    <a:cs typeface="Arial" panose="020B0604020202020204" pitchFamily="34" charset="0"/>
                  </a:rPr>
                  <a:t>通过两个规则确定它们是否相似：</a:t>
                </a:r>
                <a:endParaRPr lang="en-US" altLang="zh-CN" dirty="0">
                  <a:latin typeface="Arial" panose="020B0604020202020204" pitchFamily="34" charset="0"/>
                  <a:cs typeface="Arial" panose="020B0604020202020204" pitchFamily="34" charset="0"/>
                </a:endParaRPr>
              </a:p>
              <a:p>
                <a:pPr marL="914400" lvl="3" indent="-342900">
                  <a:lnSpc>
                    <a:spcPct val="150000"/>
                  </a:lnSpc>
                  <a:buFont typeface="Wingdings" panose="05000000000000000000" pitchFamily="2" charset="2"/>
                  <a:buChar char=""/>
                </a:pPr>
                <a:r>
                  <a:rPr lang="en-US" altLang="zh-CN" dirty="0">
                    <a:latin typeface="Arial" panose="020B0604020202020204" pitchFamily="34" charset="0"/>
                    <a:cs typeface="Arial" panose="020B0604020202020204" pitchFamily="34" charset="0"/>
                  </a:rPr>
                  <a:t>base(A) </a:t>
                </a:r>
                <a14:m>
                  <m:oMath xmlns:m="http://schemas.openxmlformats.org/officeDocument/2006/math">
                    <m:r>
                      <a:rPr lang="en-US" altLang="zh-CN">
                        <a:latin typeface="Cambria Math" panose="02040503050406030204" pitchFamily="18" charset="0"/>
                        <a:cs typeface="Arial" panose="020B0604020202020204" pitchFamily="34" charset="0"/>
                      </a:rPr>
                      <m:t>⊆</m:t>
                    </m:r>
                  </m:oMath>
                </a14:m>
                <a:r>
                  <a:rPr lang="en-US" altLang="zh-CN" dirty="0">
                    <a:latin typeface="Arial" panose="020B0604020202020204" pitchFamily="34" charset="0"/>
                    <a:cs typeface="Arial" panose="020B0604020202020204" pitchFamily="34" charset="0"/>
                  </a:rPr>
                  <a:t> base(B) </a:t>
                </a:r>
                <a:r>
                  <a:rPr lang="zh-CN" altLang="zh-CN" dirty="0">
                    <a:latin typeface="Arial" panose="020B0604020202020204" pitchFamily="34" charset="0"/>
                    <a:cs typeface="Arial" panose="020B0604020202020204" pitchFamily="34" charset="0"/>
                  </a:rPr>
                  <a:t>或者</a:t>
                </a:r>
                <a:r>
                  <a:rPr lang="en-US" altLang="zh-CN" dirty="0">
                    <a:latin typeface="Arial" panose="020B0604020202020204" pitchFamily="34" charset="0"/>
                    <a:cs typeface="Arial" panose="020B0604020202020204" pitchFamily="34" charset="0"/>
                  </a:rPr>
                  <a:t>base(B) </a:t>
                </a:r>
                <a14:m>
                  <m:oMath xmlns:m="http://schemas.openxmlformats.org/officeDocument/2006/math">
                    <m:r>
                      <a:rPr lang="en-US" altLang="zh-CN">
                        <a:latin typeface="Cambria Math" panose="02040503050406030204" pitchFamily="18" charset="0"/>
                        <a:cs typeface="Arial" panose="020B0604020202020204" pitchFamily="34" charset="0"/>
                      </a:rPr>
                      <m:t>⊆</m:t>
                    </m:r>
                  </m:oMath>
                </a14:m>
                <a:r>
                  <a:rPr lang="en-US" altLang="zh-CN" dirty="0">
                    <a:latin typeface="Arial" panose="020B0604020202020204" pitchFamily="34" charset="0"/>
                    <a:cs typeface="Arial" panose="020B0604020202020204" pitchFamily="34" charset="0"/>
                  </a:rPr>
                  <a:t> base(A)</a:t>
                </a:r>
                <a:r>
                  <a:rPr lang="zh-CN" altLang="zh-CN"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base(A)</a:t>
                </a:r>
                <a:r>
                  <a:rPr lang="zh-CN" altLang="zh-CN" dirty="0">
                    <a:latin typeface="Arial" panose="020B0604020202020204" pitchFamily="34" charset="0"/>
                    <a:cs typeface="Arial" panose="020B0604020202020204" pitchFamily="34" charset="0"/>
                  </a:rPr>
                  <a:t>是结构</a:t>
                </a:r>
                <a:r>
                  <a:rPr lang="en-US" altLang="zh-CN" dirty="0">
                    <a:latin typeface="Arial" panose="020B0604020202020204" pitchFamily="34" charset="0"/>
                    <a:cs typeface="Arial" panose="020B0604020202020204" pitchFamily="34" charset="0"/>
                  </a:rPr>
                  <a:t>A</a:t>
                </a:r>
                <a:r>
                  <a:rPr lang="zh-CN" altLang="zh-CN" dirty="0">
                    <a:latin typeface="Arial" panose="020B0604020202020204" pitchFamily="34" charset="0"/>
                    <a:cs typeface="Arial" panose="020B0604020202020204" pitchFamily="34" charset="0"/>
                  </a:rPr>
                  <a:t>的基地址集。</a:t>
                </a:r>
              </a:p>
              <a:p>
                <a:pPr marL="914400" lvl="3" indent="-342900">
                  <a:lnSpc>
                    <a:spcPct val="150000"/>
                  </a:lnSpc>
                  <a:buFont typeface="Wingdings" panose="05000000000000000000" pitchFamily="2" charset="2"/>
                  <a:buChar char=""/>
                </a:pPr>
                <a:r>
                  <a:rPr lang="en-US" altLang="zh-CN" dirty="0">
                    <a:latin typeface="Arial" panose="020B0604020202020204" pitchFamily="34" charset="0"/>
                    <a:cs typeface="Arial" panose="020B0604020202020204" pitchFamily="34" charset="0"/>
                  </a:rPr>
                  <a:t>A</a:t>
                </a:r>
                <a:r>
                  <a:rPr lang="zh-CN" altLang="zh-CN" dirty="0">
                    <a:latin typeface="Arial" panose="020B0604020202020204" pitchFamily="34" charset="0"/>
                    <a:cs typeface="Arial" panose="020B0604020202020204" pitchFamily="34" charset="0"/>
                  </a:rPr>
                  <a:t>和</a:t>
                </a:r>
                <a:r>
                  <a:rPr lang="en-US" altLang="zh-CN" dirty="0">
                    <a:latin typeface="Arial" panose="020B0604020202020204" pitchFamily="34" charset="0"/>
                    <a:cs typeface="Arial" panose="020B0604020202020204" pitchFamily="34" charset="0"/>
                  </a:rPr>
                  <a:t>B</a:t>
                </a:r>
                <a:r>
                  <a:rPr lang="zh-CN" altLang="zh-CN" dirty="0">
                    <a:latin typeface="Arial" panose="020B0604020202020204" pitchFamily="34" charset="0"/>
                    <a:cs typeface="Arial" panose="020B0604020202020204" pitchFamily="34" charset="0"/>
                  </a:rPr>
                  <a:t>中相同基地址处具有相同偏移量的字段必须具有相同类型。</a:t>
                </a:r>
              </a:p>
              <a:p>
                <a:pPr>
                  <a:lnSpc>
                    <a:spcPct val="150000"/>
                  </a:lnSpc>
                </a:pPr>
                <a:endParaRPr lang="en-US" altLang="zh-CN" dirty="0">
                  <a:latin typeface="Arial" panose="020B0604020202020204" pitchFamily="34" charset="0"/>
                  <a:cs typeface="Arial" panose="020B0604020202020204" pitchFamily="34" charset="0"/>
                </a:endParaRPr>
              </a:p>
            </p:txBody>
          </p:sp>
        </mc:Choice>
        <mc:Fallback xmlns="">
          <p:sp>
            <p:nvSpPr>
              <p:cNvPr id="10" name="文本框 9">
                <a:extLst>
                  <a:ext uri="{FF2B5EF4-FFF2-40B4-BE49-F238E27FC236}">
                    <a16:creationId xmlns:a16="http://schemas.microsoft.com/office/drawing/2014/main" id="{1AC862CF-13F7-F6EC-6DBD-BD8EA8614FF9}"/>
                  </a:ext>
                </a:extLst>
              </p:cNvPr>
              <p:cNvSpPr txBox="1">
                <a:spLocks noRot="1" noChangeAspect="1" noMove="1" noResize="1" noEditPoints="1" noAdjustHandles="1" noChangeArrowheads="1" noChangeShapeType="1" noTextEdit="1"/>
              </p:cNvSpPr>
              <p:nvPr/>
            </p:nvSpPr>
            <p:spPr>
              <a:xfrm>
                <a:off x="1217964" y="1775196"/>
                <a:ext cx="9614876" cy="2949525"/>
              </a:xfrm>
              <a:prstGeom prst="rect">
                <a:avLst/>
              </a:prstGeom>
              <a:blipFill>
                <a:blip r:embed="rId4"/>
                <a:stretch>
                  <a:fillRect l="-571"/>
                </a:stretch>
              </a:blipFill>
            </p:spPr>
            <p:txBody>
              <a:bodyPr/>
              <a:lstStyle/>
              <a:p>
                <a:r>
                  <a:rPr lang="zh-CN" altLang="en-US">
                    <a:noFill/>
                  </a:rPr>
                  <a:t> </a:t>
                </a:r>
              </a:p>
            </p:txBody>
          </p:sp>
        </mc:Fallback>
      </mc:AlternateContent>
      <p:pic>
        <p:nvPicPr>
          <p:cNvPr id="12" name="图片 11">
            <a:extLst>
              <a:ext uri="{FF2B5EF4-FFF2-40B4-BE49-F238E27FC236}">
                <a16:creationId xmlns:a16="http://schemas.microsoft.com/office/drawing/2014/main" id="{BCC6C785-C9F4-45FD-B1E3-4B9F9AB0B450}"/>
              </a:ext>
            </a:extLst>
          </p:cNvPr>
          <p:cNvPicPr>
            <a:picLocks noChangeAspect="1"/>
          </p:cNvPicPr>
          <p:nvPr/>
        </p:nvPicPr>
        <p:blipFill>
          <a:blip r:embed="rId5"/>
          <a:stretch>
            <a:fillRect/>
          </a:stretch>
        </p:blipFill>
        <p:spPr>
          <a:xfrm>
            <a:off x="1886944" y="4605546"/>
            <a:ext cx="7559695" cy="1005927"/>
          </a:xfrm>
          <a:prstGeom prst="rect">
            <a:avLst/>
          </a:prstGeom>
        </p:spPr>
      </p:pic>
      <p:sp>
        <p:nvSpPr>
          <p:cNvPr id="14" name="文本框 13">
            <a:extLst>
              <a:ext uri="{FF2B5EF4-FFF2-40B4-BE49-F238E27FC236}">
                <a16:creationId xmlns:a16="http://schemas.microsoft.com/office/drawing/2014/main" id="{6E212A0D-6F3D-446E-AAD7-624A46ECB5E2}"/>
              </a:ext>
            </a:extLst>
          </p:cNvPr>
          <p:cNvSpPr txBox="1"/>
          <p:nvPr/>
        </p:nvSpPr>
        <p:spPr>
          <a:xfrm>
            <a:off x="1886944" y="5717623"/>
            <a:ext cx="8229600" cy="369332"/>
          </a:xfrm>
          <a:prstGeom prst="rect">
            <a:avLst/>
          </a:prstGeom>
          <a:noFill/>
        </p:spPr>
        <p:txBody>
          <a:bodyPr wrap="square">
            <a:spAutoFit/>
          </a:bodyPr>
          <a:lstStyle/>
          <a:p>
            <a:r>
              <a:rPr lang="en-US" altLang="zh-CN" dirty="0" err="1"/>
              <a:t>A_i</a:t>
            </a:r>
            <a:r>
              <a:rPr lang="en-US" altLang="zh-CN" dirty="0"/>
              <a:t>  </a:t>
            </a:r>
            <a:r>
              <a:rPr lang="zh-CN" altLang="en-US" dirty="0"/>
              <a:t>和</a:t>
            </a:r>
            <a:r>
              <a:rPr lang="en-US" altLang="zh-CN" dirty="0" err="1"/>
              <a:t>B_j</a:t>
            </a:r>
            <a:r>
              <a:rPr lang="zh-CN" altLang="en-US" dirty="0"/>
              <a:t>具有相同的基地址，相同的数据在总数中的比例计算相似度</a:t>
            </a:r>
          </a:p>
        </p:txBody>
      </p:sp>
    </p:spTree>
    <p:extLst>
      <p:ext uri="{BB962C8B-B14F-4D97-AF65-F5344CB8AC3E}">
        <p14:creationId xmlns:p14="http://schemas.microsoft.com/office/powerpoint/2010/main" val="384388049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3"/>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2501073"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2400" b="1" dirty="0">
                <a:solidFill>
                  <a:srgbClr val="244C89"/>
                </a:solidFill>
                <a:cs typeface="Arial" panose="020B0604020202020204" pitchFamily="34" charset="0"/>
              </a:rPr>
              <a:t>Approach</a:t>
            </a:r>
            <a:endParaRPr lang="zh-CN" altLang="en-US" sz="2400" b="1" dirty="0">
              <a:solidFill>
                <a:srgbClr val="244C89"/>
              </a:solidFill>
              <a:cs typeface="Arial" panose="020B0604020202020204" pitchFamily="34" charset="0"/>
            </a:endParaRPr>
          </a:p>
        </p:txBody>
      </p:sp>
      <p:sp>
        <p:nvSpPr>
          <p:cNvPr id="8" name="文本框 7">
            <a:extLst>
              <a:ext uri="{FF2B5EF4-FFF2-40B4-BE49-F238E27FC236}">
                <a16:creationId xmlns:a16="http://schemas.microsoft.com/office/drawing/2014/main" id="{08A8F12E-F760-C7A6-3ECD-63FE53DBC674}"/>
              </a:ext>
            </a:extLst>
          </p:cNvPr>
          <p:cNvSpPr txBox="1"/>
          <p:nvPr/>
        </p:nvSpPr>
        <p:spPr>
          <a:xfrm>
            <a:off x="1081487" y="1140377"/>
            <a:ext cx="6100548" cy="461665"/>
          </a:xfrm>
          <a:prstGeom prst="rect">
            <a:avLst/>
          </a:prstGeom>
          <a:noFill/>
        </p:spPr>
        <p:txBody>
          <a:bodyPr wrap="square">
            <a:spAutoFit/>
          </a:bodyPr>
          <a:lstStyle/>
          <a:p>
            <a:pPr algn="just"/>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2400" b="1" kern="100" dirty="0">
                <a:latin typeface="等线" panose="02010600030101010101" pitchFamily="2" charset="-122"/>
                <a:ea typeface="等线" panose="02010600030101010101" pitchFamily="2" charset="-122"/>
                <a:cs typeface="Times New Roman" panose="02020603050405020304" pitchFamily="18" charset="0"/>
              </a:rPr>
              <a:t>程序间数据流</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0" name="文本框 9">
            <a:extLst>
              <a:ext uri="{FF2B5EF4-FFF2-40B4-BE49-F238E27FC236}">
                <a16:creationId xmlns:a16="http://schemas.microsoft.com/office/drawing/2014/main" id="{1AC862CF-13F7-F6EC-6DBD-BD8EA8614FF9}"/>
              </a:ext>
            </a:extLst>
          </p:cNvPr>
          <p:cNvSpPr txBox="1"/>
          <p:nvPr/>
        </p:nvSpPr>
        <p:spPr>
          <a:xfrm>
            <a:off x="1217964" y="1775196"/>
            <a:ext cx="9614876" cy="1706365"/>
          </a:xfrm>
          <a:prstGeom prst="rect">
            <a:avLst/>
          </a:prstGeom>
          <a:noFill/>
        </p:spPr>
        <p:txBody>
          <a:bodyPr wrap="square">
            <a:spAutoFit/>
          </a:bodyPr>
          <a:lstStyle/>
          <a:p>
            <a:pPr algn="just">
              <a:lnSpc>
                <a:spcPct val="150000"/>
              </a:lnSpc>
            </a:pPr>
            <a:r>
              <a:rPr lang="en-US" altLang="zh-CN" dirty="0">
                <a:latin typeface="Arial" panose="020B0604020202020204" pitchFamily="34" charset="0"/>
                <a:cs typeface="Arial" panose="020B0604020202020204" pitchFamily="34" charset="0"/>
              </a:rPr>
              <a:t>Dtaint</a:t>
            </a:r>
            <a:r>
              <a:rPr lang="zh-CN" altLang="en-US" dirty="0">
                <a:latin typeface="Arial" panose="020B0604020202020204" pitchFamily="34" charset="0"/>
                <a:cs typeface="Arial" panose="020B0604020202020204" pitchFamily="34" charset="0"/>
              </a:rPr>
              <a:t>使用自底向上的方法遍历调用图，以构建过程内和过程间数据流。在</a:t>
            </a:r>
            <a:r>
              <a:rPr lang="en-US" altLang="zh-CN" dirty="0">
                <a:latin typeface="Arial" panose="020B0604020202020204" pitchFamily="34" charset="0"/>
                <a:cs typeface="Arial" panose="020B0604020202020204" pitchFamily="34" charset="0"/>
              </a:rPr>
              <a:t>Dtaint</a:t>
            </a:r>
            <a:r>
              <a:rPr lang="zh-CN" altLang="en-US" dirty="0">
                <a:latin typeface="Arial" panose="020B0604020202020204" pitchFamily="34" charset="0"/>
                <a:cs typeface="Arial" panose="020B0604020202020204" pitchFamily="34" charset="0"/>
              </a:rPr>
              <a:t>中，每个函数只分析一次。具体地说，</a:t>
            </a:r>
            <a:r>
              <a:rPr lang="en-US" altLang="zh-CN" dirty="0">
                <a:latin typeface="Arial" panose="020B0604020202020204" pitchFamily="34" charset="0"/>
                <a:cs typeface="Arial" panose="020B0604020202020204" pitchFamily="34" charset="0"/>
              </a:rPr>
              <a:t>Dtaint</a:t>
            </a:r>
            <a:r>
              <a:rPr lang="zh-CN" altLang="en-US" dirty="0">
                <a:latin typeface="Arial" panose="020B0604020202020204" pitchFamily="34" charset="0"/>
                <a:cs typeface="Arial" panose="020B0604020202020204" pitchFamily="34" charset="0"/>
              </a:rPr>
              <a:t>使用定义对来构造</a:t>
            </a:r>
            <a:r>
              <a:rPr lang="en-US" altLang="zh-CN" dirty="0">
                <a:latin typeface="Arial" panose="020B0604020202020204" pitchFamily="34" charset="0"/>
                <a:cs typeface="Arial" panose="020B0604020202020204" pitchFamily="34" charset="0"/>
              </a:rPr>
              <a:t>use-def</a:t>
            </a:r>
            <a:r>
              <a:rPr lang="zh-CN" altLang="en-US" dirty="0">
                <a:latin typeface="Arial" panose="020B0604020202020204" pitchFamily="34" charset="0"/>
                <a:cs typeface="Arial" panose="020B0604020202020204" pitchFamily="34" charset="0"/>
              </a:rPr>
              <a:t>和</a:t>
            </a:r>
            <a:r>
              <a:rPr lang="en-US" altLang="zh-CN" dirty="0">
                <a:latin typeface="Arial" panose="020B0604020202020204" pitchFamily="34" charset="0"/>
                <a:cs typeface="Arial" panose="020B0604020202020204" pitchFamily="34" charset="0"/>
              </a:rPr>
              <a:t>def-use chains</a:t>
            </a:r>
            <a:r>
              <a:rPr lang="zh-CN" altLang="en-US" dirty="0">
                <a:latin typeface="Arial" panose="020B0604020202020204" pitchFamily="34" charset="0"/>
                <a:cs typeface="Arial" panose="020B0604020202020204" pitchFamily="34" charset="0"/>
              </a:rPr>
              <a:t>，通过按后序遍历调用图来生成数据流。在图遍历过程中，一旦定义（</a:t>
            </a:r>
            <a:r>
              <a:rPr lang="en-US" altLang="zh-CN" dirty="0">
                <a:latin typeface="Arial" panose="020B0604020202020204" pitchFamily="34" charset="0"/>
                <a:cs typeface="Arial" panose="020B0604020202020204" pitchFamily="34" charset="0"/>
              </a:rPr>
              <a:t>d</a:t>
            </a:r>
            <a:r>
              <a:rPr lang="zh-CN" altLang="en-US"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u</a:t>
            </a:r>
            <a:r>
              <a:rPr lang="zh-CN" altLang="en-US" dirty="0">
                <a:latin typeface="Arial" panose="020B0604020202020204" pitchFamily="34" charset="0"/>
                <a:cs typeface="Arial" panose="020B0604020202020204" pitchFamily="34" charset="0"/>
              </a:rPr>
              <a:t>）满足约定，</a:t>
            </a:r>
            <a:r>
              <a:rPr lang="en-US" altLang="zh-CN" dirty="0">
                <a:latin typeface="Arial" panose="020B0604020202020204" pitchFamily="34" charset="0"/>
                <a:cs typeface="Arial" panose="020B0604020202020204" pitchFamily="34" charset="0"/>
              </a:rPr>
              <a:t>Dtaint</a:t>
            </a:r>
            <a:r>
              <a:rPr lang="zh-CN" altLang="en-US" dirty="0">
                <a:latin typeface="Arial" panose="020B0604020202020204" pitchFamily="34" charset="0"/>
                <a:cs typeface="Arial" panose="020B0604020202020204" pitchFamily="34" charset="0"/>
              </a:rPr>
              <a:t>将更新被调用方的定义信息，并将新定义转发给调用方定义对，</a:t>
            </a:r>
            <a:endParaRPr lang="en-US" altLang="zh-CN"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39B201F5-4187-4BD8-8B6A-2F5A66BAC9DF}"/>
              </a:ext>
            </a:extLst>
          </p:cNvPr>
          <p:cNvSpPr txBox="1"/>
          <p:nvPr/>
        </p:nvSpPr>
        <p:spPr>
          <a:xfrm>
            <a:off x="1217963" y="3805535"/>
            <a:ext cx="9614875" cy="1294970"/>
          </a:xfrm>
          <a:prstGeom prst="rect">
            <a:avLst/>
          </a:prstGeom>
          <a:noFill/>
        </p:spPr>
        <p:txBody>
          <a:bodyPr wrap="square">
            <a:spAutoFit/>
          </a:bodyPr>
          <a:lstStyle/>
          <a:p>
            <a:pPr>
              <a:lnSpc>
                <a:spcPct val="150000"/>
              </a:lnSpc>
            </a:pPr>
            <a:r>
              <a:rPr lang="zh-CN" altLang="en-US" dirty="0"/>
              <a:t>对于过程间数据流，有两种影响数据流信息传播的方式：</a:t>
            </a:r>
            <a:endParaRPr lang="en-US" altLang="zh-CN" dirty="0"/>
          </a:p>
          <a:p>
            <a:pPr>
              <a:lnSpc>
                <a:spcPct val="150000"/>
              </a:lnSpc>
            </a:pPr>
            <a:r>
              <a:rPr lang="en-US" altLang="zh-CN" dirty="0"/>
              <a:t>	</a:t>
            </a:r>
            <a:r>
              <a:rPr lang="zh-CN" altLang="en-US" dirty="0"/>
              <a:t>（</a:t>
            </a:r>
            <a:r>
              <a:rPr lang="en-US" altLang="zh-CN" dirty="0"/>
              <a:t>1</a:t>
            </a:r>
            <a:r>
              <a:rPr lang="zh-CN" altLang="en-US" dirty="0"/>
              <a:t>）被调用方对指针参数和返回值修改；</a:t>
            </a:r>
            <a:endParaRPr lang="en-US" altLang="zh-CN" dirty="0"/>
          </a:p>
          <a:p>
            <a:pPr>
              <a:lnSpc>
                <a:spcPct val="150000"/>
              </a:lnSpc>
            </a:pPr>
            <a:r>
              <a:rPr lang="en-US" altLang="zh-CN" dirty="0"/>
              <a:t>	</a:t>
            </a:r>
            <a:r>
              <a:rPr lang="zh-CN" altLang="en-US" dirty="0"/>
              <a:t>（</a:t>
            </a:r>
            <a:r>
              <a:rPr lang="en-US" altLang="zh-CN" dirty="0"/>
              <a:t>2</a:t>
            </a:r>
            <a:r>
              <a:rPr lang="zh-CN" altLang="en-US" dirty="0"/>
              <a:t>）调用方实际参数的定义。</a:t>
            </a:r>
          </a:p>
        </p:txBody>
      </p:sp>
    </p:spTree>
    <p:extLst>
      <p:ext uri="{BB962C8B-B14F-4D97-AF65-F5344CB8AC3E}">
        <p14:creationId xmlns:p14="http://schemas.microsoft.com/office/powerpoint/2010/main" val="359365856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3"/>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2501073"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2400" b="1" dirty="0">
                <a:solidFill>
                  <a:srgbClr val="244C89"/>
                </a:solidFill>
                <a:cs typeface="Arial" panose="020B0604020202020204" pitchFamily="34" charset="0"/>
              </a:rPr>
              <a:t>Approach</a:t>
            </a:r>
            <a:endParaRPr lang="zh-CN" altLang="en-US" sz="2400" b="1" dirty="0">
              <a:solidFill>
                <a:srgbClr val="244C89"/>
              </a:solidFill>
              <a:cs typeface="Arial" panose="020B0604020202020204" pitchFamily="34" charset="0"/>
            </a:endParaRPr>
          </a:p>
        </p:txBody>
      </p:sp>
      <p:sp>
        <p:nvSpPr>
          <p:cNvPr id="8" name="文本框 7">
            <a:extLst>
              <a:ext uri="{FF2B5EF4-FFF2-40B4-BE49-F238E27FC236}">
                <a16:creationId xmlns:a16="http://schemas.microsoft.com/office/drawing/2014/main" id="{08A8F12E-F760-C7A6-3ECD-63FE53DBC674}"/>
              </a:ext>
            </a:extLst>
          </p:cNvPr>
          <p:cNvSpPr txBox="1"/>
          <p:nvPr/>
        </p:nvSpPr>
        <p:spPr>
          <a:xfrm>
            <a:off x="1081487" y="1140377"/>
            <a:ext cx="6100548" cy="461665"/>
          </a:xfrm>
          <a:prstGeom prst="rect">
            <a:avLst/>
          </a:prstGeom>
          <a:noFill/>
        </p:spPr>
        <p:txBody>
          <a:bodyPr wrap="square">
            <a:spAutoFit/>
          </a:bodyPr>
          <a:lstStyle/>
          <a:p>
            <a:pPr algn="just"/>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2400" b="1" kern="100" dirty="0">
                <a:latin typeface="等线" panose="02010600030101010101" pitchFamily="2" charset="-122"/>
                <a:ea typeface="等线" panose="02010600030101010101" pitchFamily="2" charset="-122"/>
                <a:cs typeface="Times New Roman" panose="02020603050405020304" pitchFamily="18" charset="0"/>
              </a:rPr>
              <a:t>程序间数据流</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0" name="文本框 9">
            <a:extLst>
              <a:ext uri="{FF2B5EF4-FFF2-40B4-BE49-F238E27FC236}">
                <a16:creationId xmlns:a16="http://schemas.microsoft.com/office/drawing/2014/main" id="{1AC862CF-13F7-F6EC-6DBD-BD8EA8614FF9}"/>
              </a:ext>
            </a:extLst>
          </p:cNvPr>
          <p:cNvSpPr txBox="1"/>
          <p:nvPr/>
        </p:nvSpPr>
        <p:spPr>
          <a:xfrm>
            <a:off x="653144" y="1775196"/>
            <a:ext cx="5573486" cy="4611519"/>
          </a:xfrm>
          <a:prstGeom prst="rect">
            <a:avLst/>
          </a:prstGeom>
          <a:noFill/>
        </p:spPr>
        <p:txBody>
          <a:bodyPr wrap="square">
            <a:spAutoFit/>
          </a:bodyPr>
          <a:lstStyle/>
          <a:p>
            <a:pPr algn="just">
              <a:lnSpc>
                <a:spcPct val="150000"/>
              </a:lnSpc>
            </a:pPr>
            <a:r>
              <a:rPr lang="en-US" altLang="zh-CN" dirty="0">
                <a:latin typeface="Arial" panose="020B0604020202020204" pitchFamily="34" charset="0"/>
                <a:cs typeface="Arial" panose="020B0604020202020204" pitchFamily="34" charset="0"/>
              </a:rPr>
              <a:t>    </a:t>
            </a:r>
            <a:r>
              <a:rPr lang="zh-CN" altLang="en-US" dirty="0">
                <a:latin typeface="Arial" panose="020B0604020202020204" pitchFamily="34" charset="0"/>
                <a:cs typeface="Arial" panose="020B0604020202020204" pitchFamily="34" charset="0"/>
              </a:rPr>
              <a:t>对于返回值，</a:t>
            </a:r>
            <a:r>
              <a:rPr lang="en-US" altLang="zh-CN" dirty="0">
                <a:latin typeface="Arial" panose="020B0604020202020204" pitchFamily="34" charset="0"/>
                <a:cs typeface="Arial" panose="020B0604020202020204" pitchFamily="34" charset="0"/>
              </a:rPr>
              <a:t>Dtaint</a:t>
            </a:r>
            <a:r>
              <a:rPr lang="zh-CN" altLang="en-US" dirty="0">
                <a:latin typeface="Arial" panose="020B0604020202020204" pitchFamily="34" charset="0"/>
                <a:cs typeface="Arial" panose="020B0604020202020204" pitchFamily="34" charset="0"/>
              </a:rPr>
              <a:t>在符号分析期间为每个被调用方返回唯一的符号值</a:t>
            </a:r>
            <a:r>
              <a:rPr lang="en-US" altLang="zh-CN" dirty="0">
                <a:latin typeface="Arial" panose="020B0604020202020204" pitchFamily="34" charset="0"/>
                <a:cs typeface="Arial" panose="020B0604020202020204" pitchFamily="34" charset="0"/>
              </a:rPr>
              <a:t>ret-</a:t>
            </a:r>
            <a:r>
              <a:rPr lang="en-US" altLang="zh-CN" dirty="0" err="1">
                <a:latin typeface="Arial" panose="020B0604020202020204" pitchFamily="34" charset="0"/>
                <a:cs typeface="Arial" panose="020B0604020202020204" pitchFamily="34" charset="0"/>
              </a:rPr>
              <a:t>callsite</a:t>
            </a:r>
            <a:r>
              <a:rPr lang="zh-CN" altLang="en-US" dirty="0">
                <a:latin typeface="Arial" panose="020B0604020202020204" pitchFamily="34" charset="0"/>
                <a:cs typeface="Arial" panose="020B0604020202020204" pitchFamily="34" charset="0"/>
              </a:rPr>
              <a:t>。</a:t>
            </a:r>
            <a:endParaRPr lang="en-US" altLang="zh-CN" dirty="0">
              <a:latin typeface="Arial" panose="020B0604020202020204" pitchFamily="34" charset="0"/>
              <a:cs typeface="Arial" panose="020B0604020202020204" pitchFamily="34" charset="0"/>
            </a:endParaRPr>
          </a:p>
          <a:p>
            <a:pPr algn="just">
              <a:lnSpc>
                <a:spcPct val="150000"/>
              </a:lnSpc>
            </a:pPr>
            <a:r>
              <a:rPr lang="zh-CN" altLang="en-US" dirty="0">
                <a:latin typeface="Arial" panose="020B0604020202020204" pitchFamily="34" charset="0"/>
                <a:cs typeface="Arial" panose="020B0604020202020204" pitchFamily="34" charset="0"/>
              </a:rPr>
              <a:t>    首先将被调用方的实际返回值替换符号值。</a:t>
            </a:r>
            <a:r>
              <a:rPr lang="en-US" altLang="zh-CN" dirty="0">
                <a:latin typeface="Arial" panose="020B0604020202020204" pitchFamily="34" charset="0"/>
                <a:cs typeface="Arial" panose="020B0604020202020204" pitchFamily="34" charset="0"/>
              </a:rPr>
              <a:t>    </a:t>
            </a:r>
          </a:p>
          <a:p>
            <a:pPr algn="just">
              <a:lnSpc>
                <a:spcPct val="150000"/>
              </a:lnSpc>
            </a:pPr>
            <a:r>
              <a:rPr lang="en-US" altLang="zh-CN" dirty="0">
                <a:latin typeface="Arial" panose="020B0604020202020204" pitchFamily="34" charset="0"/>
                <a:cs typeface="Arial" panose="020B0604020202020204" pitchFamily="34" charset="0"/>
              </a:rPr>
              <a:t>    </a:t>
            </a:r>
            <a:r>
              <a:rPr lang="zh-CN" altLang="en-US" dirty="0">
                <a:latin typeface="Arial" panose="020B0604020202020204" pitchFamily="34" charset="0"/>
                <a:cs typeface="Arial" panose="020B0604020202020204" pitchFamily="34" charset="0"/>
              </a:rPr>
              <a:t>如果一个变量够到达函数结尾处，若</a:t>
            </a:r>
            <a:r>
              <a:rPr lang="en-US" altLang="zh-CN" dirty="0">
                <a:latin typeface="Arial" panose="020B0604020202020204" pitchFamily="34" charset="0"/>
                <a:cs typeface="Arial" panose="020B0604020202020204" pitchFamily="34" charset="0"/>
              </a:rPr>
              <a:t>d</a:t>
            </a:r>
            <a:r>
              <a:rPr lang="zh-CN" altLang="en-US" dirty="0">
                <a:latin typeface="Arial" panose="020B0604020202020204" pitchFamily="34" charset="0"/>
                <a:cs typeface="Arial" panose="020B0604020202020204" pitchFamily="34" charset="0"/>
              </a:rPr>
              <a:t>的</a:t>
            </a:r>
            <a:r>
              <a:rPr lang="en-US" altLang="zh-CN" dirty="0">
                <a:latin typeface="Arial" panose="020B0604020202020204" pitchFamily="34" charset="0"/>
                <a:cs typeface="Arial" panose="020B0604020202020204" pitchFamily="34" charset="0"/>
              </a:rPr>
              <a:t>root</a:t>
            </a:r>
            <a:r>
              <a:rPr lang="zh-CN" altLang="en-US" dirty="0">
                <a:latin typeface="Arial" panose="020B0604020202020204" pitchFamily="34" charset="0"/>
                <a:cs typeface="Arial" panose="020B0604020202020204" pitchFamily="34" charset="0"/>
              </a:rPr>
              <a:t>指针时形参</a:t>
            </a:r>
            <a:r>
              <a:rPr lang="en-US" altLang="zh-CN" dirty="0">
                <a:latin typeface="Arial" panose="020B0604020202020204" pitchFamily="34" charset="0"/>
                <a:cs typeface="Arial" panose="020B0604020202020204" pitchFamily="34" charset="0"/>
              </a:rPr>
              <a:t>arg0-arg9</a:t>
            </a:r>
            <a:r>
              <a:rPr lang="zh-CN" altLang="en-US" dirty="0">
                <a:latin typeface="Arial" panose="020B0604020202020204" pitchFamily="34" charset="0"/>
                <a:cs typeface="Arial" panose="020B0604020202020204" pitchFamily="34" charset="0"/>
              </a:rPr>
              <a:t>或者返回值为指针，并且通过传参数传进来的，会把被调用方中符号化的入参改为调用者中的参数。</a:t>
            </a:r>
            <a:endParaRPr lang="en-US" altLang="zh-CN" dirty="0">
              <a:latin typeface="Arial" panose="020B0604020202020204" pitchFamily="34" charset="0"/>
              <a:cs typeface="Arial" panose="020B0604020202020204" pitchFamily="34" charset="0"/>
            </a:endParaRPr>
          </a:p>
          <a:p>
            <a:pPr algn="just">
              <a:lnSpc>
                <a:spcPct val="150000"/>
              </a:lnSpc>
            </a:pPr>
            <a:r>
              <a:rPr lang="en-US" altLang="zh-CN" dirty="0">
                <a:latin typeface="Arial" panose="020B0604020202020204" pitchFamily="34" charset="0"/>
                <a:cs typeface="Arial" panose="020B0604020202020204" pitchFamily="34" charset="0"/>
              </a:rPr>
              <a:t>    </a:t>
            </a:r>
            <a:r>
              <a:rPr lang="zh-CN" altLang="en-US" dirty="0">
                <a:latin typeface="Arial" panose="020B0604020202020204" pitchFamily="34" charset="0"/>
                <a:cs typeface="Arial" panose="020B0604020202020204" pitchFamily="34" charset="0"/>
              </a:rPr>
              <a:t>当返回值是堆指针时，通过计算</a:t>
            </a:r>
            <a:r>
              <a:rPr lang="en-US" altLang="zh-CN" dirty="0" err="1">
                <a:latin typeface="Arial" panose="020B0604020202020204" pitchFamily="34" charset="0"/>
                <a:cs typeface="Arial" panose="020B0604020202020204" pitchFamily="34" charset="0"/>
              </a:rPr>
              <a:t>callsite</a:t>
            </a:r>
            <a:r>
              <a:rPr lang="en-US" altLang="zh-CN" dirty="0">
                <a:latin typeface="Arial" panose="020B0604020202020204" pitchFamily="34" charset="0"/>
                <a:cs typeface="Arial" panose="020B0604020202020204" pitchFamily="34" charset="0"/>
              </a:rPr>
              <a:t> chain</a:t>
            </a:r>
            <a:r>
              <a:rPr lang="zh-CN" altLang="en-US" dirty="0">
                <a:latin typeface="Arial" panose="020B0604020202020204" pitchFamily="34" charset="0"/>
                <a:cs typeface="Arial" panose="020B0604020202020204" pitchFamily="34" charset="0"/>
              </a:rPr>
              <a:t>的哈希值来唯一标识堆指针，</a:t>
            </a:r>
            <a:r>
              <a:rPr lang="en-US" altLang="zh-CN" dirty="0" err="1">
                <a:latin typeface="Arial" panose="020B0604020202020204" pitchFamily="34" charset="0"/>
                <a:cs typeface="Arial" panose="020B0604020202020204" pitchFamily="34" charset="0"/>
              </a:rPr>
              <a:t>callsite</a:t>
            </a:r>
            <a:r>
              <a:rPr lang="zh-CN" altLang="en-US" dirty="0">
                <a:latin typeface="Arial" panose="020B0604020202020204" pitchFamily="34" charset="0"/>
                <a:cs typeface="Arial" panose="020B0604020202020204" pitchFamily="34" charset="0"/>
              </a:rPr>
              <a:t>链是从使用堆指针到分配堆的一系列</a:t>
            </a:r>
            <a:r>
              <a:rPr lang="en-US" altLang="zh-CN" dirty="0" err="1">
                <a:latin typeface="Arial" panose="020B0604020202020204" pitchFamily="34" charset="0"/>
                <a:cs typeface="Arial" panose="020B0604020202020204" pitchFamily="34" charset="0"/>
              </a:rPr>
              <a:t>callsite</a:t>
            </a:r>
            <a:r>
              <a:rPr lang="zh-CN" altLang="en-US" dirty="0">
                <a:latin typeface="Arial" panose="020B0604020202020204" pitchFamily="34" charset="0"/>
                <a:cs typeface="Arial" panose="020B0604020202020204" pitchFamily="34" charset="0"/>
              </a:rPr>
              <a:t>）</a:t>
            </a:r>
          </a:p>
          <a:p>
            <a:pPr algn="just">
              <a:lnSpc>
                <a:spcPct val="150000"/>
              </a:lnSpc>
            </a:pPr>
            <a:endParaRPr lang="en-US" altLang="zh-CN" dirty="0">
              <a:latin typeface="Arial" panose="020B0604020202020204" pitchFamily="34" charset="0"/>
              <a:cs typeface="Arial" panose="020B0604020202020204" pitchFamily="34" charset="0"/>
            </a:endParaRPr>
          </a:p>
        </p:txBody>
      </p:sp>
      <p:pic>
        <p:nvPicPr>
          <p:cNvPr id="5" name="图片 4">
            <a:extLst>
              <a:ext uri="{FF2B5EF4-FFF2-40B4-BE49-F238E27FC236}">
                <a16:creationId xmlns:a16="http://schemas.microsoft.com/office/drawing/2014/main" id="{ABA0B755-CD45-4AA6-A316-6C79A0F1D720}"/>
              </a:ext>
            </a:extLst>
          </p:cNvPr>
          <p:cNvPicPr>
            <a:picLocks noChangeAspect="1"/>
          </p:cNvPicPr>
          <p:nvPr/>
        </p:nvPicPr>
        <p:blipFill>
          <a:blip r:embed="rId4"/>
          <a:stretch>
            <a:fillRect/>
          </a:stretch>
        </p:blipFill>
        <p:spPr>
          <a:xfrm>
            <a:off x="6896195" y="609489"/>
            <a:ext cx="4028989" cy="5585195"/>
          </a:xfrm>
          <a:prstGeom prst="rect">
            <a:avLst/>
          </a:prstGeom>
        </p:spPr>
      </p:pic>
    </p:spTree>
    <p:extLst>
      <p:ext uri="{BB962C8B-B14F-4D97-AF65-F5344CB8AC3E}">
        <p14:creationId xmlns:p14="http://schemas.microsoft.com/office/powerpoint/2010/main" val="1977159624"/>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3"/>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2501073"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2400" b="1" dirty="0">
                <a:solidFill>
                  <a:srgbClr val="244C89"/>
                </a:solidFill>
                <a:cs typeface="Arial" panose="020B0604020202020204" pitchFamily="34" charset="0"/>
              </a:rPr>
              <a:t>Approach</a:t>
            </a:r>
            <a:endParaRPr lang="zh-CN" altLang="en-US" sz="2400" b="1" dirty="0">
              <a:solidFill>
                <a:srgbClr val="244C89"/>
              </a:solidFill>
              <a:cs typeface="Arial" panose="020B0604020202020204" pitchFamily="34" charset="0"/>
            </a:endParaRPr>
          </a:p>
        </p:txBody>
      </p:sp>
      <p:sp>
        <p:nvSpPr>
          <p:cNvPr id="8" name="文本框 7">
            <a:extLst>
              <a:ext uri="{FF2B5EF4-FFF2-40B4-BE49-F238E27FC236}">
                <a16:creationId xmlns:a16="http://schemas.microsoft.com/office/drawing/2014/main" id="{08A8F12E-F760-C7A6-3ECD-63FE53DBC674}"/>
              </a:ext>
            </a:extLst>
          </p:cNvPr>
          <p:cNvSpPr txBox="1"/>
          <p:nvPr/>
        </p:nvSpPr>
        <p:spPr>
          <a:xfrm>
            <a:off x="1081487" y="1140377"/>
            <a:ext cx="6100548" cy="461665"/>
          </a:xfrm>
          <a:prstGeom prst="rect">
            <a:avLst/>
          </a:prstGeom>
          <a:noFill/>
        </p:spPr>
        <p:txBody>
          <a:bodyPr wrap="square">
            <a:spAutoFit/>
          </a:bodyPr>
          <a:lstStyle/>
          <a:p>
            <a:pPr algn="just"/>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2400" b="1" kern="100" dirty="0">
                <a:latin typeface="等线" panose="02010600030101010101" pitchFamily="2" charset="-122"/>
                <a:ea typeface="等线" panose="02010600030101010101" pitchFamily="2" charset="-122"/>
                <a:cs typeface="Times New Roman" panose="02020603050405020304" pitchFamily="18" charset="0"/>
              </a:rPr>
              <a:t>程序间数据流</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0" name="文本框 9">
            <a:extLst>
              <a:ext uri="{FF2B5EF4-FFF2-40B4-BE49-F238E27FC236}">
                <a16:creationId xmlns:a16="http://schemas.microsoft.com/office/drawing/2014/main" id="{1AC862CF-13F7-F6EC-6DBD-BD8EA8614FF9}"/>
              </a:ext>
            </a:extLst>
          </p:cNvPr>
          <p:cNvSpPr txBox="1"/>
          <p:nvPr/>
        </p:nvSpPr>
        <p:spPr>
          <a:xfrm>
            <a:off x="653144" y="1775196"/>
            <a:ext cx="5573486" cy="2121863"/>
          </a:xfrm>
          <a:prstGeom prst="rect">
            <a:avLst/>
          </a:prstGeom>
          <a:noFill/>
        </p:spPr>
        <p:txBody>
          <a:bodyPr wrap="square">
            <a:spAutoFit/>
          </a:bodyPr>
          <a:lstStyle/>
          <a:p>
            <a:pPr algn="just">
              <a:lnSpc>
                <a:spcPct val="150000"/>
              </a:lnSpc>
            </a:pPr>
            <a:r>
              <a:rPr lang="zh-CN" altLang="en-US" dirty="0">
                <a:latin typeface="Arial" panose="020B0604020202020204" pitchFamily="34" charset="0"/>
                <a:cs typeface="Arial" panose="020B0604020202020204" pitchFamily="34" charset="0"/>
              </a:rPr>
              <a:t>    第二种情况，</a:t>
            </a:r>
            <a:r>
              <a:rPr lang="en-US" altLang="zh-CN" dirty="0" err="1">
                <a:latin typeface="Arial" panose="020B0604020202020204" pitchFamily="34" charset="0"/>
                <a:cs typeface="Arial" panose="020B0604020202020204" pitchFamily="34" charset="0"/>
              </a:rPr>
              <a:t>Dtaint</a:t>
            </a:r>
            <a:r>
              <a:rPr lang="zh-CN" altLang="en-US" dirty="0">
                <a:latin typeface="Arial" panose="020B0604020202020204" pitchFamily="34" charset="0"/>
                <a:cs typeface="Arial" panose="020B0604020202020204" pitchFamily="34" charset="0"/>
              </a:rPr>
              <a:t>识别在</a:t>
            </a:r>
            <a:r>
              <a:rPr lang="en-US" altLang="zh-CN" dirty="0">
                <a:latin typeface="Arial" panose="020B0604020202020204" pitchFamily="34" charset="0"/>
                <a:cs typeface="Arial" panose="020B0604020202020204" pitchFamily="34" charset="0"/>
              </a:rPr>
              <a:t>use</a:t>
            </a:r>
            <a:r>
              <a:rPr lang="zh-CN" altLang="en-US" dirty="0">
                <a:latin typeface="Arial" panose="020B0604020202020204" pitchFamily="34" charset="0"/>
                <a:cs typeface="Arial" panose="020B0604020202020204" pitchFamily="34" charset="0"/>
              </a:rPr>
              <a:t>中的每个变量是否在本地函数的定义对中被定义。</a:t>
            </a:r>
            <a:endParaRPr lang="en-US" altLang="zh-CN" dirty="0">
              <a:latin typeface="Arial" panose="020B0604020202020204" pitchFamily="34" charset="0"/>
              <a:cs typeface="Arial" panose="020B0604020202020204" pitchFamily="34" charset="0"/>
            </a:endParaRPr>
          </a:p>
          <a:p>
            <a:pPr algn="just">
              <a:lnSpc>
                <a:spcPct val="150000"/>
              </a:lnSpc>
            </a:pPr>
            <a:r>
              <a:rPr lang="en-US" altLang="zh-CN" dirty="0">
                <a:latin typeface="Arial" panose="020B0604020202020204" pitchFamily="34" charset="0"/>
                <a:cs typeface="Arial" panose="020B0604020202020204" pitchFamily="34" charset="0"/>
              </a:rPr>
              <a:t>    </a:t>
            </a:r>
            <a:r>
              <a:rPr lang="zh-CN" altLang="en-US" dirty="0">
                <a:latin typeface="Arial" panose="020B0604020202020204" pitchFamily="34" charset="0"/>
                <a:cs typeface="Arial" panose="020B0604020202020204" pitchFamily="34" charset="0"/>
              </a:rPr>
              <a:t>判断</a:t>
            </a:r>
            <a:r>
              <a:rPr lang="en-US" altLang="zh-CN" dirty="0">
                <a:latin typeface="Arial" panose="020B0604020202020204" pitchFamily="34" charset="0"/>
                <a:cs typeface="Arial" panose="020B0604020202020204" pitchFamily="34" charset="0"/>
              </a:rPr>
              <a:t>use</a:t>
            </a:r>
            <a:r>
              <a:rPr lang="zh-CN" altLang="en-US" dirty="0">
                <a:latin typeface="Arial" panose="020B0604020202020204" pitchFamily="34" charset="0"/>
                <a:cs typeface="Arial" panose="020B0604020202020204" pitchFamily="34" charset="0"/>
              </a:rPr>
              <a:t>的变量是否在本地函数中有定义，如果有，可以直接生成数据依赖关系，否则，就返回给调用方，在调用方中进行处理。</a:t>
            </a:r>
            <a:endParaRPr lang="en-US" altLang="zh-CN" dirty="0">
              <a:latin typeface="Arial" panose="020B0604020202020204" pitchFamily="34" charset="0"/>
              <a:cs typeface="Arial" panose="020B0604020202020204" pitchFamily="34" charset="0"/>
            </a:endParaRPr>
          </a:p>
        </p:txBody>
      </p:sp>
      <p:pic>
        <p:nvPicPr>
          <p:cNvPr id="5" name="图片 4">
            <a:extLst>
              <a:ext uri="{FF2B5EF4-FFF2-40B4-BE49-F238E27FC236}">
                <a16:creationId xmlns:a16="http://schemas.microsoft.com/office/drawing/2014/main" id="{ABA0B755-CD45-4AA6-A316-6C79A0F1D720}"/>
              </a:ext>
            </a:extLst>
          </p:cNvPr>
          <p:cNvPicPr>
            <a:picLocks noChangeAspect="1"/>
          </p:cNvPicPr>
          <p:nvPr/>
        </p:nvPicPr>
        <p:blipFill>
          <a:blip r:embed="rId4"/>
          <a:stretch>
            <a:fillRect/>
          </a:stretch>
        </p:blipFill>
        <p:spPr>
          <a:xfrm>
            <a:off x="6896195" y="609489"/>
            <a:ext cx="4028989" cy="5585195"/>
          </a:xfrm>
          <a:prstGeom prst="rect">
            <a:avLst/>
          </a:prstGeom>
        </p:spPr>
      </p:pic>
    </p:spTree>
    <p:extLst>
      <p:ext uri="{BB962C8B-B14F-4D97-AF65-F5344CB8AC3E}">
        <p14:creationId xmlns:p14="http://schemas.microsoft.com/office/powerpoint/2010/main" val="243699762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24" name="文本框 23"/>
          <p:cNvSpPr txBox="1"/>
          <p:nvPr/>
        </p:nvSpPr>
        <p:spPr>
          <a:xfrm>
            <a:off x="2891813" y="2443843"/>
            <a:ext cx="1630576" cy="2215991"/>
          </a:xfrm>
          <a:prstGeom prst="rect">
            <a:avLst/>
          </a:prstGeom>
          <a:noFill/>
        </p:spPr>
        <p:txBody>
          <a:bodyPr wrap="none" rtlCol="0">
            <a:spAutoFit/>
          </a:bodyPr>
          <a:lstStyle/>
          <a:p>
            <a:pPr algn="ctr"/>
            <a:r>
              <a:rPr lang="en-US" altLang="zh-CN" sz="13800" dirty="0">
                <a:solidFill>
                  <a:schemeClr val="bg1"/>
                </a:solidFill>
                <a:latin typeface="Agency FB" panose="020B0503020202020204" pitchFamily="34" charset="0"/>
              </a:rPr>
              <a:t>04</a:t>
            </a:r>
            <a:endParaRPr lang="zh-CN" altLang="en-US" sz="13800" dirty="0">
              <a:solidFill>
                <a:schemeClr val="bg1"/>
              </a:solidFill>
              <a:latin typeface="Agency FB" panose="020B0503020202020204" pitchFamily="34" charset="0"/>
            </a:endParaRPr>
          </a:p>
        </p:txBody>
      </p:sp>
      <p:sp>
        <p:nvSpPr>
          <p:cNvPr id="25" name="文本框 24"/>
          <p:cNvSpPr txBox="1"/>
          <p:nvPr/>
        </p:nvSpPr>
        <p:spPr>
          <a:xfrm>
            <a:off x="4833022" y="2716242"/>
            <a:ext cx="5287161" cy="1446550"/>
          </a:xfrm>
          <a:prstGeom prst="rect">
            <a:avLst/>
          </a:prstGeom>
          <a:noFill/>
        </p:spPr>
        <p:txBody>
          <a:bodyPr wrap="square" rtlCol="0">
            <a:spAutoFit/>
            <a:scene3d>
              <a:camera prst="orthographicFront"/>
              <a:lightRig rig="threePt" dir="t"/>
            </a:scene3d>
            <a:sp3d contourW="12700"/>
          </a:bodyPr>
          <a:lstStyle/>
          <a:p>
            <a:r>
              <a:rPr lang="en-US" altLang="zh-CN" sz="4400" b="1" dirty="0">
                <a:solidFill>
                  <a:schemeClr val="bg1"/>
                </a:solidFill>
                <a:latin typeface="思源黑体" panose="020B0500000000000000" pitchFamily="34" charset="-122"/>
                <a:ea typeface="思源黑体" panose="020B0500000000000000" pitchFamily="34" charset="-122"/>
              </a:rPr>
              <a:t>Implementation</a:t>
            </a:r>
          </a:p>
          <a:p>
            <a:r>
              <a:rPr lang="en-US" altLang="zh-CN" sz="4400" b="1" dirty="0">
                <a:solidFill>
                  <a:schemeClr val="bg1"/>
                </a:solidFill>
                <a:latin typeface="思源黑体" panose="020B0500000000000000" pitchFamily="34" charset="-122"/>
                <a:ea typeface="思源黑体" panose="020B0500000000000000" pitchFamily="34" charset="-122"/>
              </a:rPr>
              <a:t>Evaluation</a:t>
            </a:r>
            <a:endParaRPr lang="zh-CN" altLang="en-US" sz="4400" b="1" dirty="0">
              <a:solidFill>
                <a:schemeClr val="bg1"/>
              </a:solidFill>
              <a:latin typeface="思源黑体" panose="020B0500000000000000" pitchFamily="34" charset="-122"/>
              <a:ea typeface="思源黑体" panose="020B0500000000000000" pitchFamily="34" charset="-122"/>
            </a:endParaRPr>
          </a:p>
        </p:txBody>
      </p:sp>
      <p:cxnSp>
        <p:nvCxnSpPr>
          <p:cNvPr id="27" name="直接连接符 26"/>
          <p:cNvCxnSpPr/>
          <p:nvPr/>
        </p:nvCxnSpPr>
        <p:spPr>
          <a:xfrm>
            <a:off x="4677705"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538636"/>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8)">
                                      <p:cBhvr>
                                        <p:cTn id="12" dur="1000"/>
                                        <p:tgtEl>
                                          <p:spTgt spid="17"/>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par>
                          <p:cTn id="19" fill="hold">
                            <p:stCondLst>
                              <p:cond delay="1500"/>
                            </p:stCondLst>
                            <p:childTnLst>
                              <p:par>
                                <p:cTn id="20" presetID="22" presetClass="entr" presetSubtype="1"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par>
                          <p:cTn id="23" fill="hold">
                            <p:stCondLst>
                              <p:cond delay="2000"/>
                            </p:stCondLst>
                            <p:childTnLst>
                              <p:par>
                                <p:cTn id="24" presetID="12" presetClass="entr" presetSubtype="2"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p:tgtEl>
                                          <p:spTgt spid="25"/>
                                        </p:tgtEl>
                                        <p:attrNameLst>
                                          <p:attrName>ppt_x</p:attrName>
                                        </p:attrNameLst>
                                      </p:cBhvr>
                                      <p:tavLst>
                                        <p:tav tm="0">
                                          <p:val>
                                            <p:strVal val="#ppt_x+#ppt_w*1.125000"/>
                                          </p:val>
                                        </p:tav>
                                        <p:tav tm="100000">
                                          <p:val>
                                            <p:strVal val="#ppt_x"/>
                                          </p:val>
                                        </p:tav>
                                      </p:tavLst>
                                    </p:anim>
                                    <p:animEffect transition="in" filter="wipe(left)">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24" grpId="0"/>
      <p:bldP spid="2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2"/>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2501073"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endParaRPr lang="zh-CN" altLang="en-US" sz="2400" b="1" dirty="0">
              <a:solidFill>
                <a:srgbClr val="244C89"/>
              </a:solidFill>
              <a:cs typeface="Arial" panose="020B0604020202020204" pitchFamily="34" charset="0"/>
            </a:endParaRPr>
          </a:p>
        </p:txBody>
      </p:sp>
      <p:sp>
        <p:nvSpPr>
          <p:cNvPr id="7" name="文本框 6">
            <a:extLst>
              <a:ext uri="{FF2B5EF4-FFF2-40B4-BE49-F238E27FC236}">
                <a16:creationId xmlns:a16="http://schemas.microsoft.com/office/drawing/2014/main" id="{3C45CD38-B3D2-7713-6732-A1333E075949}"/>
              </a:ext>
            </a:extLst>
          </p:cNvPr>
          <p:cNvSpPr txBox="1"/>
          <p:nvPr/>
        </p:nvSpPr>
        <p:spPr>
          <a:xfrm>
            <a:off x="1217964" y="703950"/>
            <a:ext cx="6100354" cy="461665"/>
          </a:xfrm>
          <a:prstGeom prst="rect">
            <a:avLst/>
          </a:prstGeom>
          <a:noFill/>
        </p:spPr>
        <p:txBody>
          <a:bodyPr wrap="square">
            <a:spAutoFit/>
          </a:bodyPr>
          <a:lstStyle/>
          <a:p>
            <a:r>
              <a:rPr kumimoji="0" lang="en-US" altLang="zh-CN" sz="2400" b="1" i="0" u="none" strike="noStrike" kern="1200" cap="none" spc="0" normalizeH="0" baseline="0" noProof="0" dirty="0">
                <a:ln>
                  <a:noFill/>
                </a:ln>
                <a:solidFill>
                  <a:srgbClr val="244C89"/>
                </a:solidFill>
                <a:effectLst/>
                <a:uLnTx/>
                <a:uFillTx/>
                <a:latin typeface="Segoe UI"/>
                <a:ea typeface="思源黑体" panose="020B0500000000000000" pitchFamily="34" charset="-122"/>
                <a:cs typeface="+mj-cs"/>
              </a:rPr>
              <a:t>Implementation</a:t>
            </a:r>
            <a:endParaRPr lang="zh-CN" altLang="en-US" dirty="0"/>
          </a:p>
        </p:txBody>
      </p:sp>
      <p:sp>
        <p:nvSpPr>
          <p:cNvPr id="5" name="文本框 4">
            <a:extLst>
              <a:ext uri="{FF2B5EF4-FFF2-40B4-BE49-F238E27FC236}">
                <a16:creationId xmlns:a16="http://schemas.microsoft.com/office/drawing/2014/main" id="{2F148E3E-D1AC-EA77-702D-CA67F6FC97FC}"/>
              </a:ext>
            </a:extLst>
          </p:cNvPr>
          <p:cNvSpPr txBox="1"/>
          <p:nvPr/>
        </p:nvSpPr>
        <p:spPr>
          <a:xfrm>
            <a:off x="1297168" y="1760081"/>
            <a:ext cx="10083800" cy="3337837"/>
          </a:xfrm>
          <a:prstGeom prst="rect">
            <a:avLst/>
          </a:prstGeom>
          <a:noFill/>
        </p:spPr>
        <p:txBody>
          <a:bodyPr wrap="square">
            <a:spAutoFit/>
          </a:bodyPr>
          <a:lstStyle/>
          <a:p>
            <a:pPr>
              <a:lnSpc>
                <a:spcPct val="200000"/>
              </a:lnSpc>
            </a:pPr>
            <a:r>
              <a:rPr lang="zh-CN" altLang="en-US" dirty="0"/>
              <a:t>使用</a:t>
            </a:r>
            <a:r>
              <a:rPr lang="en-US" altLang="zh-CN" dirty="0" err="1"/>
              <a:t>binwalk</a:t>
            </a:r>
            <a:r>
              <a:rPr lang="zh-CN" altLang="en-US" dirty="0"/>
              <a:t>进行固件提取根文件系统，并且使用</a:t>
            </a:r>
            <a:r>
              <a:rPr lang="en-US" altLang="zh-CN" dirty="0"/>
              <a:t>SIMUVEX</a:t>
            </a:r>
            <a:r>
              <a:rPr lang="zh-CN" altLang="en-US" dirty="0"/>
              <a:t>生成</a:t>
            </a:r>
            <a:r>
              <a:rPr lang="en-US" altLang="zh-CN" dirty="0"/>
              <a:t>IR</a:t>
            </a:r>
            <a:r>
              <a:rPr lang="zh-CN" altLang="en-US" dirty="0"/>
              <a:t>语言，之后</a:t>
            </a:r>
            <a:r>
              <a:rPr lang="en-US" altLang="zh-CN" dirty="0" err="1"/>
              <a:t>DTaint</a:t>
            </a:r>
            <a:r>
              <a:rPr lang="zh-CN" altLang="en-US" dirty="0"/>
              <a:t>进行污点分析。</a:t>
            </a:r>
            <a:endParaRPr lang="en-US" altLang="zh-CN" dirty="0"/>
          </a:p>
          <a:p>
            <a:pPr>
              <a:lnSpc>
                <a:spcPct val="200000"/>
              </a:lnSpc>
            </a:pPr>
            <a:r>
              <a:rPr lang="en-US" altLang="zh-CN" dirty="0" err="1"/>
              <a:t>DTaint</a:t>
            </a:r>
            <a:r>
              <a:rPr lang="zh-CN" altLang="en-US" dirty="0"/>
              <a:t>使用静态符号执行分析每个函数生成具体和符号变量、约束表达式和每个变量的数据类型。</a:t>
            </a:r>
            <a:endParaRPr lang="en-US" altLang="zh-CN" dirty="0"/>
          </a:p>
          <a:p>
            <a:pPr>
              <a:lnSpc>
                <a:spcPct val="200000"/>
              </a:lnSpc>
            </a:pPr>
            <a:r>
              <a:rPr lang="zh-CN" altLang="en-US" dirty="0"/>
              <a:t>本文实现了三个部分：</a:t>
            </a:r>
            <a:endParaRPr lang="en-US" altLang="zh-CN" dirty="0"/>
          </a:p>
          <a:p>
            <a:pPr marL="742950" lvl="1" indent="-285750">
              <a:lnSpc>
                <a:spcPct val="200000"/>
              </a:lnSpc>
              <a:buFont typeface="Wingdings" panose="05000000000000000000" pitchFamily="2" charset="2"/>
              <a:buChar char="u"/>
            </a:pPr>
            <a:r>
              <a:rPr lang="zh-CN" altLang="en-US" dirty="0"/>
              <a:t>静态符号分析模组（</a:t>
            </a:r>
            <a:r>
              <a:rPr lang="en-US" altLang="zh-CN" dirty="0"/>
              <a:t>900</a:t>
            </a:r>
            <a:r>
              <a:rPr lang="zh-CN" altLang="en-US" dirty="0"/>
              <a:t>行</a:t>
            </a:r>
            <a:r>
              <a:rPr lang="en-US" altLang="zh-CN" dirty="0"/>
              <a:t>python</a:t>
            </a:r>
            <a:r>
              <a:rPr lang="zh-CN" altLang="en-US" dirty="0"/>
              <a:t>）</a:t>
            </a:r>
            <a:endParaRPr lang="en-US" altLang="zh-CN" dirty="0"/>
          </a:p>
          <a:p>
            <a:pPr marL="742950" lvl="1" indent="-285750">
              <a:lnSpc>
                <a:spcPct val="200000"/>
              </a:lnSpc>
              <a:buFont typeface="Wingdings" panose="05000000000000000000" pitchFamily="2" charset="2"/>
              <a:buChar char="u"/>
            </a:pPr>
            <a:r>
              <a:rPr lang="zh-CN" altLang="en-US" dirty="0"/>
              <a:t>数据流生成模组（</a:t>
            </a:r>
            <a:r>
              <a:rPr lang="en-US" altLang="zh-CN" dirty="0"/>
              <a:t>2200</a:t>
            </a:r>
            <a:r>
              <a:rPr lang="zh-CN" altLang="en-US" dirty="0"/>
              <a:t>行</a:t>
            </a:r>
            <a:r>
              <a:rPr lang="en-US" altLang="zh-CN" dirty="0"/>
              <a:t>python</a:t>
            </a:r>
            <a:r>
              <a:rPr lang="zh-CN" altLang="en-US" dirty="0"/>
              <a:t>）</a:t>
            </a:r>
            <a:endParaRPr lang="en-US" altLang="zh-CN" dirty="0"/>
          </a:p>
          <a:p>
            <a:pPr marL="742950" lvl="1" indent="-285750">
              <a:lnSpc>
                <a:spcPct val="200000"/>
              </a:lnSpc>
              <a:buFont typeface="Wingdings" panose="05000000000000000000" pitchFamily="2" charset="2"/>
              <a:buChar char="u"/>
            </a:pPr>
            <a:r>
              <a:rPr lang="zh-CN" altLang="en-US" dirty="0"/>
              <a:t>漏洞检测模组（</a:t>
            </a:r>
            <a:r>
              <a:rPr lang="en-US" altLang="zh-CN" dirty="0"/>
              <a:t>650</a:t>
            </a:r>
            <a:r>
              <a:rPr lang="zh-CN" altLang="en-US" dirty="0"/>
              <a:t>行</a:t>
            </a:r>
            <a:r>
              <a:rPr lang="en-US" altLang="zh-CN" dirty="0"/>
              <a:t>python</a:t>
            </a:r>
            <a:r>
              <a:rPr lang="zh-CN" altLang="en-US" dirty="0"/>
              <a:t>）</a:t>
            </a:r>
          </a:p>
        </p:txBody>
      </p:sp>
    </p:spTree>
    <p:extLst>
      <p:ext uri="{BB962C8B-B14F-4D97-AF65-F5344CB8AC3E}">
        <p14:creationId xmlns:p14="http://schemas.microsoft.com/office/powerpoint/2010/main" val="31059501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2"/>
          <a:stretch>
            <a:fillRect/>
          </a:stretch>
        </p:blipFill>
        <p:spPr>
          <a:xfrm>
            <a:off x="575183" y="689173"/>
            <a:ext cx="642781" cy="497370"/>
          </a:xfrm>
          <a:prstGeom prst="rect">
            <a:avLst/>
          </a:prstGeom>
        </p:spPr>
      </p:pic>
      <p:pic>
        <p:nvPicPr>
          <p:cNvPr id="7" name="图片 6">
            <a:extLst>
              <a:ext uri="{FF2B5EF4-FFF2-40B4-BE49-F238E27FC236}">
                <a16:creationId xmlns:a16="http://schemas.microsoft.com/office/drawing/2014/main" id="{CC94D711-30C4-1D10-DEF5-2363D4DD726E}"/>
              </a:ext>
            </a:extLst>
          </p:cNvPr>
          <p:cNvPicPr>
            <a:picLocks noChangeAspect="1"/>
          </p:cNvPicPr>
          <p:nvPr/>
        </p:nvPicPr>
        <p:blipFill>
          <a:blip r:embed="rId3"/>
          <a:stretch>
            <a:fillRect/>
          </a:stretch>
        </p:blipFill>
        <p:spPr>
          <a:xfrm>
            <a:off x="1217964" y="614742"/>
            <a:ext cx="3718882" cy="646232"/>
          </a:xfrm>
          <a:prstGeom prst="rect">
            <a:avLst/>
          </a:prstGeom>
        </p:spPr>
      </p:pic>
      <p:sp>
        <p:nvSpPr>
          <p:cNvPr id="10" name="文本框 9">
            <a:extLst>
              <a:ext uri="{FF2B5EF4-FFF2-40B4-BE49-F238E27FC236}">
                <a16:creationId xmlns:a16="http://schemas.microsoft.com/office/drawing/2014/main" id="{B70045A0-59E8-39C8-540D-B6FD31FEDA72}"/>
              </a:ext>
            </a:extLst>
          </p:cNvPr>
          <p:cNvSpPr txBox="1"/>
          <p:nvPr/>
        </p:nvSpPr>
        <p:spPr>
          <a:xfrm>
            <a:off x="1790915" y="2305622"/>
            <a:ext cx="9831036" cy="1675843"/>
          </a:xfrm>
          <a:prstGeom prst="rect">
            <a:avLst/>
          </a:prstGeom>
          <a:noFill/>
        </p:spPr>
        <p:txBody>
          <a:bodyPr wrap="square">
            <a:spAutoFit/>
          </a:bodyPr>
          <a:lstStyle/>
          <a:p>
            <a:pPr marL="285750" indent="-285750">
              <a:lnSpc>
                <a:spcPct val="200000"/>
              </a:lnSpc>
              <a:buFont typeface="Wingdings" panose="05000000000000000000" pitchFamily="2" charset="2"/>
              <a:buChar char="u"/>
            </a:pPr>
            <a:r>
              <a:rPr lang="zh-CN" altLang="en-US" dirty="0"/>
              <a:t>使用六个固件映像来说明</a:t>
            </a:r>
            <a:r>
              <a:rPr lang="en-US" altLang="zh-CN" dirty="0" err="1"/>
              <a:t>DTaint</a:t>
            </a:r>
            <a:r>
              <a:rPr lang="zh-CN" altLang="en-US" dirty="0"/>
              <a:t>的有效性。</a:t>
            </a:r>
            <a:endParaRPr lang="en-US" altLang="zh-CN" dirty="0"/>
          </a:p>
          <a:p>
            <a:pPr marL="285750" indent="-285750">
              <a:lnSpc>
                <a:spcPct val="200000"/>
              </a:lnSpc>
              <a:buFont typeface="Wingdings" panose="05000000000000000000" pitchFamily="2" charset="2"/>
              <a:buChar char="u"/>
            </a:pPr>
            <a:r>
              <a:rPr lang="zh-CN" altLang="en-US" dirty="0"/>
              <a:t>分析了</a:t>
            </a:r>
            <a:r>
              <a:rPr lang="en-US" altLang="zh-CN" dirty="0" err="1"/>
              <a:t>DTaint</a:t>
            </a:r>
            <a:r>
              <a:rPr lang="zh-CN" altLang="en-US" dirty="0"/>
              <a:t>检测到的漏洞，包括</a:t>
            </a:r>
            <a:r>
              <a:rPr lang="en-US" altLang="zh-CN" dirty="0"/>
              <a:t>8</a:t>
            </a:r>
            <a:r>
              <a:rPr lang="zh-CN" altLang="en-US" dirty="0"/>
              <a:t>个先前报告的漏洞和</a:t>
            </a:r>
            <a:r>
              <a:rPr lang="en-US" altLang="zh-CN" dirty="0"/>
              <a:t>13</a:t>
            </a:r>
            <a:r>
              <a:rPr lang="zh-CN" altLang="en-US" dirty="0"/>
              <a:t>个未知</a:t>
            </a:r>
            <a:r>
              <a:rPr lang="en-US" altLang="zh-CN" dirty="0"/>
              <a:t>/</a:t>
            </a:r>
            <a:r>
              <a:rPr lang="zh-CN" altLang="en-US" dirty="0"/>
              <a:t>零日漏洞。</a:t>
            </a:r>
            <a:endParaRPr lang="en-US" altLang="zh-CN" dirty="0"/>
          </a:p>
          <a:p>
            <a:pPr marL="285750" indent="-285750">
              <a:lnSpc>
                <a:spcPct val="200000"/>
              </a:lnSpc>
              <a:buFont typeface="Wingdings" panose="05000000000000000000" pitchFamily="2" charset="2"/>
              <a:buChar char="u"/>
            </a:pPr>
            <a:r>
              <a:rPr lang="zh-CN" altLang="en-US" dirty="0"/>
              <a:t>在</a:t>
            </a:r>
            <a:r>
              <a:rPr lang="en-US" altLang="zh-CN" dirty="0"/>
              <a:t>64</a:t>
            </a:r>
            <a:r>
              <a:rPr lang="zh-CN" altLang="en-US" dirty="0"/>
              <a:t>位</a:t>
            </a:r>
            <a:r>
              <a:rPr lang="en-US" altLang="zh-CN" dirty="0"/>
              <a:t>4</a:t>
            </a:r>
            <a:r>
              <a:rPr lang="zh-CN" altLang="en-US" dirty="0"/>
              <a:t>核</a:t>
            </a:r>
            <a:r>
              <a:rPr lang="en-US" altLang="zh-CN" dirty="0"/>
              <a:t>Intel CPU</a:t>
            </a:r>
            <a:r>
              <a:rPr lang="zh-CN" altLang="en-US" dirty="0"/>
              <a:t>和</a:t>
            </a:r>
            <a:r>
              <a:rPr lang="en-US" altLang="zh-CN" dirty="0"/>
              <a:t>128GBRAM</a:t>
            </a:r>
            <a:r>
              <a:rPr lang="zh-CN" altLang="en-US" dirty="0"/>
              <a:t>的</a:t>
            </a:r>
            <a:r>
              <a:rPr lang="en-US" altLang="zh-CN" dirty="0"/>
              <a:t>ubuntu16.04 LTS</a:t>
            </a:r>
            <a:r>
              <a:rPr lang="zh-CN" altLang="en-US" dirty="0"/>
              <a:t>系统上进行实验，评估性能。</a:t>
            </a:r>
          </a:p>
        </p:txBody>
      </p:sp>
    </p:spTree>
    <p:extLst>
      <p:ext uri="{BB962C8B-B14F-4D97-AF65-F5344CB8AC3E}">
        <p14:creationId xmlns:p14="http://schemas.microsoft.com/office/powerpoint/2010/main" val="18572864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3"/>
          <a:stretch>
            <a:fillRect/>
          </a:stretch>
        </p:blipFill>
        <p:spPr>
          <a:xfrm>
            <a:off x="575183" y="689173"/>
            <a:ext cx="642781" cy="497370"/>
          </a:xfrm>
          <a:prstGeom prst="rect">
            <a:avLst/>
          </a:prstGeom>
        </p:spPr>
      </p:pic>
      <p:pic>
        <p:nvPicPr>
          <p:cNvPr id="7" name="图片 6">
            <a:extLst>
              <a:ext uri="{FF2B5EF4-FFF2-40B4-BE49-F238E27FC236}">
                <a16:creationId xmlns:a16="http://schemas.microsoft.com/office/drawing/2014/main" id="{CC94D711-30C4-1D10-DEF5-2363D4DD726E}"/>
              </a:ext>
            </a:extLst>
          </p:cNvPr>
          <p:cNvPicPr>
            <a:picLocks noChangeAspect="1"/>
          </p:cNvPicPr>
          <p:nvPr/>
        </p:nvPicPr>
        <p:blipFill>
          <a:blip r:embed="rId4"/>
          <a:stretch>
            <a:fillRect/>
          </a:stretch>
        </p:blipFill>
        <p:spPr>
          <a:xfrm>
            <a:off x="1217964" y="614742"/>
            <a:ext cx="3718882" cy="646232"/>
          </a:xfrm>
          <a:prstGeom prst="rect">
            <a:avLst/>
          </a:prstGeom>
        </p:spPr>
      </p:pic>
      <p:sp>
        <p:nvSpPr>
          <p:cNvPr id="6" name="文本框 5">
            <a:extLst>
              <a:ext uri="{FF2B5EF4-FFF2-40B4-BE49-F238E27FC236}">
                <a16:creationId xmlns:a16="http://schemas.microsoft.com/office/drawing/2014/main" id="{747E4D80-2769-247B-7032-2A04B624EC45}"/>
              </a:ext>
            </a:extLst>
          </p:cNvPr>
          <p:cNvSpPr txBox="1"/>
          <p:nvPr/>
        </p:nvSpPr>
        <p:spPr>
          <a:xfrm>
            <a:off x="1159156" y="1186543"/>
            <a:ext cx="6096000" cy="400110"/>
          </a:xfrm>
          <a:prstGeom prst="rect">
            <a:avLst/>
          </a:prstGeom>
          <a:noFill/>
        </p:spPr>
        <p:txBody>
          <a:bodyPr wrap="square">
            <a:spAutoFit/>
          </a:bodyPr>
          <a:lstStyle/>
          <a:p>
            <a:r>
              <a:rPr lang="zh-CN" altLang="en-US" sz="2000" b="1" dirty="0">
                <a:effectLst/>
                <a:ea typeface="等线" panose="02010600030101010101" pitchFamily="2" charset="-122"/>
                <a:cs typeface="Times New Roman" panose="02020603050405020304" pitchFamily="18" charset="0"/>
              </a:rPr>
              <a:t>漏洞检测有效性</a:t>
            </a:r>
            <a:endParaRPr lang="zh-CN" altLang="en-US" sz="2000" dirty="0"/>
          </a:p>
        </p:txBody>
      </p:sp>
      <p:pic>
        <p:nvPicPr>
          <p:cNvPr id="5" name="图片 4">
            <a:extLst>
              <a:ext uri="{FF2B5EF4-FFF2-40B4-BE49-F238E27FC236}">
                <a16:creationId xmlns:a16="http://schemas.microsoft.com/office/drawing/2014/main" id="{E7F8A23A-888B-41F7-8CB3-E43DD960C2CC}"/>
              </a:ext>
            </a:extLst>
          </p:cNvPr>
          <p:cNvPicPr>
            <a:picLocks noChangeAspect="1"/>
          </p:cNvPicPr>
          <p:nvPr/>
        </p:nvPicPr>
        <p:blipFill>
          <a:blip r:embed="rId5"/>
          <a:stretch>
            <a:fillRect/>
          </a:stretch>
        </p:blipFill>
        <p:spPr>
          <a:xfrm>
            <a:off x="674914" y="2187994"/>
            <a:ext cx="10842171" cy="2482012"/>
          </a:xfrm>
          <a:prstGeom prst="rect">
            <a:avLst/>
          </a:prstGeom>
        </p:spPr>
      </p:pic>
      <p:sp>
        <p:nvSpPr>
          <p:cNvPr id="10" name="文本框 9">
            <a:extLst>
              <a:ext uri="{FF2B5EF4-FFF2-40B4-BE49-F238E27FC236}">
                <a16:creationId xmlns:a16="http://schemas.microsoft.com/office/drawing/2014/main" id="{F459A8BF-3F35-4228-BD8E-A67CAB6D74F5}"/>
              </a:ext>
            </a:extLst>
          </p:cNvPr>
          <p:cNvSpPr txBox="1"/>
          <p:nvPr/>
        </p:nvSpPr>
        <p:spPr>
          <a:xfrm>
            <a:off x="3077405" y="5086681"/>
            <a:ext cx="6096000" cy="369332"/>
          </a:xfrm>
          <a:prstGeom prst="rect">
            <a:avLst/>
          </a:prstGeom>
          <a:noFill/>
        </p:spPr>
        <p:txBody>
          <a:bodyPr wrap="square">
            <a:spAutoFit/>
          </a:bodyPr>
          <a:lstStyle/>
          <a:p>
            <a:r>
              <a:rPr lang="zh-CN" altLang="en-US" dirty="0"/>
              <a:t>表</a:t>
            </a:r>
            <a:r>
              <a:rPr lang="en-US" altLang="zh-CN" dirty="0"/>
              <a:t>II</a:t>
            </a:r>
            <a:r>
              <a:rPr lang="zh-CN" altLang="en-US" dirty="0"/>
              <a:t>显示了六个固件映像的</a:t>
            </a:r>
            <a:r>
              <a:rPr lang="en-US" altLang="zh-CN" dirty="0" err="1"/>
              <a:t>summariy</a:t>
            </a:r>
            <a:r>
              <a:rPr lang="zh-CN" altLang="en-US" dirty="0"/>
              <a:t>信息</a:t>
            </a:r>
          </a:p>
        </p:txBody>
      </p:sp>
    </p:spTree>
    <p:extLst>
      <p:ext uri="{BB962C8B-B14F-4D97-AF65-F5344CB8AC3E}">
        <p14:creationId xmlns:p14="http://schemas.microsoft.com/office/powerpoint/2010/main" val="37379686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3"/>
          <a:stretch>
            <a:fillRect/>
          </a:stretch>
        </p:blipFill>
        <p:spPr>
          <a:xfrm>
            <a:off x="575183" y="689173"/>
            <a:ext cx="642781" cy="497370"/>
          </a:xfrm>
          <a:prstGeom prst="rect">
            <a:avLst/>
          </a:prstGeom>
        </p:spPr>
      </p:pic>
      <p:pic>
        <p:nvPicPr>
          <p:cNvPr id="7" name="图片 6">
            <a:extLst>
              <a:ext uri="{FF2B5EF4-FFF2-40B4-BE49-F238E27FC236}">
                <a16:creationId xmlns:a16="http://schemas.microsoft.com/office/drawing/2014/main" id="{CC94D711-30C4-1D10-DEF5-2363D4DD726E}"/>
              </a:ext>
            </a:extLst>
          </p:cNvPr>
          <p:cNvPicPr>
            <a:picLocks noChangeAspect="1"/>
          </p:cNvPicPr>
          <p:nvPr/>
        </p:nvPicPr>
        <p:blipFill>
          <a:blip r:embed="rId4"/>
          <a:stretch>
            <a:fillRect/>
          </a:stretch>
        </p:blipFill>
        <p:spPr>
          <a:xfrm>
            <a:off x="1217964" y="614742"/>
            <a:ext cx="3718882" cy="646232"/>
          </a:xfrm>
          <a:prstGeom prst="rect">
            <a:avLst/>
          </a:prstGeom>
        </p:spPr>
      </p:pic>
      <p:sp>
        <p:nvSpPr>
          <p:cNvPr id="6" name="文本框 5">
            <a:extLst>
              <a:ext uri="{FF2B5EF4-FFF2-40B4-BE49-F238E27FC236}">
                <a16:creationId xmlns:a16="http://schemas.microsoft.com/office/drawing/2014/main" id="{747E4D80-2769-247B-7032-2A04B624EC45}"/>
              </a:ext>
            </a:extLst>
          </p:cNvPr>
          <p:cNvSpPr txBox="1"/>
          <p:nvPr/>
        </p:nvSpPr>
        <p:spPr>
          <a:xfrm>
            <a:off x="1159156" y="1186543"/>
            <a:ext cx="6096000" cy="400110"/>
          </a:xfrm>
          <a:prstGeom prst="rect">
            <a:avLst/>
          </a:prstGeom>
          <a:noFill/>
        </p:spPr>
        <p:txBody>
          <a:bodyPr wrap="square">
            <a:spAutoFit/>
          </a:bodyPr>
          <a:lstStyle/>
          <a:p>
            <a:r>
              <a:rPr lang="zh-CN" altLang="en-US" sz="2000" b="1" dirty="0">
                <a:effectLst/>
                <a:ea typeface="等线" panose="02010600030101010101" pitchFamily="2" charset="-122"/>
                <a:cs typeface="Times New Roman" panose="02020603050405020304" pitchFamily="18" charset="0"/>
              </a:rPr>
              <a:t>漏洞检测有效性</a:t>
            </a:r>
            <a:endParaRPr lang="zh-CN" altLang="en-US" sz="2000" dirty="0"/>
          </a:p>
        </p:txBody>
      </p:sp>
      <p:pic>
        <p:nvPicPr>
          <p:cNvPr id="4" name="图片 3">
            <a:extLst>
              <a:ext uri="{FF2B5EF4-FFF2-40B4-BE49-F238E27FC236}">
                <a16:creationId xmlns:a16="http://schemas.microsoft.com/office/drawing/2014/main" id="{4A6FCDD5-495D-4D68-9342-4232DEADD3BB}"/>
              </a:ext>
            </a:extLst>
          </p:cNvPr>
          <p:cNvPicPr>
            <a:picLocks noChangeAspect="1"/>
          </p:cNvPicPr>
          <p:nvPr/>
        </p:nvPicPr>
        <p:blipFill>
          <a:blip r:embed="rId5"/>
          <a:stretch>
            <a:fillRect/>
          </a:stretch>
        </p:blipFill>
        <p:spPr>
          <a:xfrm>
            <a:off x="811072" y="1681736"/>
            <a:ext cx="10569856" cy="3726503"/>
          </a:xfrm>
          <a:prstGeom prst="rect">
            <a:avLst/>
          </a:prstGeom>
        </p:spPr>
      </p:pic>
      <p:sp>
        <p:nvSpPr>
          <p:cNvPr id="9" name="文本框 8">
            <a:extLst>
              <a:ext uri="{FF2B5EF4-FFF2-40B4-BE49-F238E27FC236}">
                <a16:creationId xmlns:a16="http://schemas.microsoft.com/office/drawing/2014/main" id="{1C4FDDC7-A261-4BDC-9E61-6CA79191FA94}"/>
              </a:ext>
            </a:extLst>
          </p:cNvPr>
          <p:cNvSpPr txBox="1"/>
          <p:nvPr/>
        </p:nvSpPr>
        <p:spPr>
          <a:xfrm>
            <a:off x="811072" y="5534100"/>
            <a:ext cx="10919374" cy="369332"/>
          </a:xfrm>
          <a:prstGeom prst="rect">
            <a:avLst/>
          </a:prstGeom>
          <a:noFill/>
        </p:spPr>
        <p:txBody>
          <a:bodyPr wrap="square">
            <a:spAutoFit/>
          </a:bodyPr>
          <a:lstStyle/>
          <a:p>
            <a:r>
              <a:rPr lang="zh-CN" altLang="en-US" dirty="0"/>
              <a:t>表三：使用</a:t>
            </a:r>
            <a:r>
              <a:rPr lang="en-US" altLang="zh-CN" dirty="0" err="1"/>
              <a:t>DTaint</a:t>
            </a:r>
            <a:r>
              <a:rPr lang="zh-CN" altLang="en-US" dirty="0"/>
              <a:t>分析六个固件映像时，污染类型漏洞的汇总信息。在固件映像上发现了</a:t>
            </a:r>
            <a:r>
              <a:rPr lang="en-US" altLang="zh-CN" dirty="0"/>
              <a:t>21</a:t>
            </a:r>
            <a:r>
              <a:rPr lang="zh-CN" altLang="en-US" dirty="0"/>
              <a:t>个污染型漏洞。</a:t>
            </a:r>
          </a:p>
        </p:txBody>
      </p:sp>
    </p:spTree>
    <p:extLst>
      <p:ext uri="{BB962C8B-B14F-4D97-AF65-F5344CB8AC3E}">
        <p14:creationId xmlns:p14="http://schemas.microsoft.com/office/powerpoint/2010/main" val="2740705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2"/>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2501073"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2400" b="1" dirty="0">
                <a:solidFill>
                  <a:srgbClr val="244C89"/>
                </a:solidFill>
                <a:cs typeface="Arial" panose="020B0604020202020204" pitchFamily="34" charset="0"/>
              </a:rPr>
              <a:t>Author Team</a:t>
            </a:r>
            <a:endParaRPr lang="zh-CN" altLang="en-US" sz="2400" b="1" dirty="0">
              <a:solidFill>
                <a:srgbClr val="244C89"/>
              </a:solidFill>
              <a:cs typeface="Arial" panose="020B0604020202020204" pitchFamily="34" charset="0"/>
            </a:endParaRPr>
          </a:p>
        </p:txBody>
      </p:sp>
      <p:sp>
        <p:nvSpPr>
          <p:cNvPr id="2" name="标题 2">
            <a:extLst>
              <a:ext uri="{FF2B5EF4-FFF2-40B4-BE49-F238E27FC236}">
                <a16:creationId xmlns:a16="http://schemas.microsoft.com/office/drawing/2014/main" id="{B6DB8C09-EE78-46F9-66FE-C1D991D2C9D5}"/>
              </a:ext>
            </a:extLst>
          </p:cNvPr>
          <p:cNvSpPr txBox="1">
            <a:spLocks/>
          </p:cNvSpPr>
          <p:nvPr/>
        </p:nvSpPr>
        <p:spPr>
          <a:xfrm>
            <a:off x="1406898" y="752801"/>
            <a:ext cx="3629564" cy="45612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endParaRPr lang="zh-CN" altLang="en-US" dirty="0"/>
          </a:p>
        </p:txBody>
      </p:sp>
      <p:sp>
        <p:nvSpPr>
          <p:cNvPr id="5" name="TextBox 28">
            <a:extLst>
              <a:ext uri="{FF2B5EF4-FFF2-40B4-BE49-F238E27FC236}">
                <a16:creationId xmlns:a16="http://schemas.microsoft.com/office/drawing/2014/main" id="{6D7985AF-C01D-E7BE-F538-9A8C44BBBC16}"/>
              </a:ext>
            </a:extLst>
          </p:cNvPr>
          <p:cNvSpPr txBox="1"/>
          <p:nvPr/>
        </p:nvSpPr>
        <p:spPr>
          <a:xfrm>
            <a:off x="4211038" y="2124382"/>
            <a:ext cx="2253331" cy="309187"/>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en-US" altLang="zh-CN" sz="1800" b="1" dirty="0">
                <a:solidFill>
                  <a:srgbClr val="313D51"/>
                </a:solidFill>
                <a:latin typeface="思源黑体" panose="020B0500000000000000" pitchFamily="34" charset="-122"/>
                <a:ea typeface="思源黑体" panose="020B0500000000000000" pitchFamily="34" charset="-122"/>
              </a:rPr>
              <a:t>Kai Cheng </a:t>
            </a:r>
            <a:endParaRPr lang="zh-CN" altLang="en-US" sz="1800" b="1" dirty="0">
              <a:solidFill>
                <a:srgbClr val="313D51"/>
              </a:solidFill>
              <a:latin typeface="思源黑体" panose="020B0500000000000000" pitchFamily="34" charset="-122"/>
              <a:ea typeface="思源黑体" panose="020B0500000000000000" pitchFamily="34" charset="-122"/>
            </a:endParaRPr>
          </a:p>
        </p:txBody>
      </p:sp>
      <p:sp>
        <p:nvSpPr>
          <p:cNvPr id="6" name="矩形 5">
            <a:extLst>
              <a:ext uri="{FF2B5EF4-FFF2-40B4-BE49-F238E27FC236}">
                <a16:creationId xmlns:a16="http://schemas.microsoft.com/office/drawing/2014/main" id="{FE4031EB-C902-63EE-6C65-C50719528A3B}"/>
              </a:ext>
            </a:extLst>
          </p:cNvPr>
          <p:cNvSpPr/>
          <p:nvPr/>
        </p:nvSpPr>
        <p:spPr>
          <a:xfrm>
            <a:off x="4211037" y="2703871"/>
            <a:ext cx="6279850" cy="646011"/>
          </a:xfrm>
          <a:prstGeom prst="rect">
            <a:avLst/>
          </a:prstGeom>
        </p:spPr>
        <p:txBody>
          <a:bodyPr wrap="square" lIns="0" tIns="0" rIns="0" bIns="0">
            <a:spAutoFit/>
          </a:bodyPr>
          <a:lstStyle/>
          <a:p>
            <a:pPr algn="just">
              <a:lnSpc>
                <a:spcPct val="120000"/>
              </a:lnSpc>
            </a:pP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2014</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年获得中国西安西安电子科技大学计算机科学与技术学士学位。目前正在攻读博士学位。中国科学院大学，</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研究方向：研究领域是物联网安全、嵌入式设备安全和二进制静态分析</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7" name="矩形 6">
            <a:extLst>
              <a:ext uri="{FF2B5EF4-FFF2-40B4-BE49-F238E27FC236}">
                <a16:creationId xmlns:a16="http://schemas.microsoft.com/office/drawing/2014/main" id="{804570C5-47C7-4A62-991A-95681D608740}"/>
              </a:ext>
            </a:extLst>
          </p:cNvPr>
          <p:cNvSpPr/>
          <p:nvPr/>
        </p:nvSpPr>
        <p:spPr>
          <a:xfrm>
            <a:off x="4211038" y="2467369"/>
            <a:ext cx="2607344" cy="45719"/>
          </a:xfrm>
          <a:prstGeom prst="rect">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8" name="矩形 7">
            <a:extLst>
              <a:ext uri="{FF2B5EF4-FFF2-40B4-BE49-F238E27FC236}">
                <a16:creationId xmlns:a16="http://schemas.microsoft.com/office/drawing/2014/main" id="{53AC4909-05B5-5FC9-4642-9967A12540B7}"/>
              </a:ext>
            </a:extLst>
          </p:cNvPr>
          <p:cNvSpPr/>
          <p:nvPr/>
        </p:nvSpPr>
        <p:spPr>
          <a:xfrm>
            <a:off x="1825094" y="1853021"/>
            <a:ext cx="1767016" cy="1767016"/>
          </a:xfrm>
          <a:prstGeom prst="rect">
            <a:avLst/>
          </a:prstGeom>
          <a:noFill/>
          <a:ln>
            <a:solidFill>
              <a:srgbClr val="244C8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9" name="TextBox 28">
            <a:extLst>
              <a:ext uri="{FF2B5EF4-FFF2-40B4-BE49-F238E27FC236}">
                <a16:creationId xmlns:a16="http://schemas.microsoft.com/office/drawing/2014/main" id="{19928EBC-C01D-59E9-4B1F-5A9098087140}"/>
              </a:ext>
            </a:extLst>
          </p:cNvPr>
          <p:cNvSpPr txBox="1"/>
          <p:nvPr/>
        </p:nvSpPr>
        <p:spPr>
          <a:xfrm>
            <a:off x="1825094" y="4465340"/>
            <a:ext cx="2253331" cy="309187"/>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en-US" altLang="zh-CN" sz="1800" b="1" dirty="0" err="1">
                <a:solidFill>
                  <a:srgbClr val="313D51"/>
                </a:solidFill>
                <a:latin typeface="思源黑体" panose="020B0500000000000000" pitchFamily="34" charset="-122"/>
                <a:ea typeface="思源黑体" panose="020B0500000000000000" pitchFamily="34" charset="-122"/>
              </a:rPr>
              <a:t>Qiang</a:t>
            </a:r>
            <a:r>
              <a:rPr lang="en-US" altLang="zh-CN" sz="1800" b="1" dirty="0">
                <a:solidFill>
                  <a:srgbClr val="313D51"/>
                </a:solidFill>
                <a:latin typeface="思源黑体" panose="020B0500000000000000" pitchFamily="34" charset="-122"/>
                <a:ea typeface="思源黑体" panose="020B0500000000000000" pitchFamily="34" charset="-122"/>
              </a:rPr>
              <a:t> Li</a:t>
            </a:r>
            <a:endParaRPr lang="zh-CN" altLang="en-US" sz="1800" b="1" dirty="0">
              <a:solidFill>
                <a:srgbClr val="313D51"/>
              </a:solidFill>
              <a:latin typeface="思源黑体" panose="020B0500000000000000" pitchFamily="34" charset="-122"/>
              <a:ea typeface="思源黑体" panose="020B0500000000000000" pitchFamily="34" charset="-122"/>
            </a:endParaRPr>
          </a:p>
        </p:txBody>
      </p:sp>
      <p:sp>
        <p:nvSpPr>
          <p:cNvPr id="10" name="矩形 9">
            <a:extLst>
              <a:ext uri="{FF2B5EF4-FFF2-40B4-BE49-F238E27FC236}">
                <a16:creationId xmlns:a16="http://schemas.microsoft.com/office/drawing/2014/main" id="{C072F791-C597-F834-5554-947D0D281430}"/>
              </a:ext>
            </a:extLst>
          </p:cNvPr>
          <p:cNvSpPr/>
          <p:nvPr/>
        </p:nvSpPr>
        <p:spPr>
          <a:xfrm>
            <a:off x="1825094" y="5047219"/>
            <a:ext cx="6898776" cy="424412"/>
          </a:xfrm>
          <a:prstGeom prst="rect">
            <a:avLst/>
          </a:prstGeom>
        </p:spPr>
        <p:txBody>
          <a:bodyPr wrap="square" lIns="0" tIns="0" rIns="0" bIns="0">
            <a:spAutoFit/>
          </a:bodyPr>
          <a:lstStyle/>
          <a:p>
            <a:pPr algn="just">
              <a:lnSpc>
                <a:spcPct val="120000"/>
              </a:lnSpc>
            </a:pP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2015</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年获得中国科学院大学计算机科学博士学位。现任北京交通大学计算机与信息技术学院副教授。</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研究兴趣：物联网、网络系统、网络测量、网络安全机器学习和移动计算</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11" name="矩形 10">
            <a:extLst>
              <a:ext uri="{FF2B5EF4-FFF2-40B4-BE49-F238E27FC236}">
                <a16:creationId xmlns:a16="http://schemas.microsoft.com/office/drawing/2014/main" id="{5A661B9F-7F7B-DA85-54E4-48538234C318}"/>
              </a:ext>
            </a:extLst>
          </p:cNvPr>
          <p:cNvSpPr/>
          <p:nvPr/>
        </p:nvSpPr>
        <p:spPr>
          <a:xfrm>
            <a:off x="1825095" y="4810717"/>
            <a:ext cx="2607344" cy="45719"/>
          </a:xfrm>
          <a:prstGeom prst="rect">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12" name="矩形 11">
            <a:extLst>
              <a:ext uri="{FF2B5EF4-FFF2-40B4-BE49-F238E27FC236}">
                <a16:creationId xmlns:a16="http://schemas.microsoft.com/office/drawing/2014/main" id="{EC879F6D-A7D4-B340-3791-2BB265079341}"/>
              </a:ext>
            </a:extLst>
          </p:cNvPr>
          <p:cNvSpPr/>
          <p:nvPr/>
        </p:nvSpPr>
        <p:spPr>
          <a:xfrm>
            <a:off x="8723871" y="4196369"/>
            <a:ext cx="1767016" cy="1767016"/>
          </a:xfrm>
          <a:prstGeom prst="rect">
            <a:avLst/>
          </a:prstGeom>
          <a:noFill/>
          <a:ln>
            <a:solidFill>
              <a:srgbClr val="244C8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cxnSp>
        <p:nvCxnSpPr>
          <p:cNvPr id="13" name="直接连接符 12">
            <a:extLst>
              <a:ext uri="{FF2B5EF4-FFF2-40B4-BE49-F238E27FC236}">
                <a16:creationId xmlns:a16="http://schemas.microsoft.com/office/drawing/2014/main" id="{60F1E37A-D000-46F6-4BD4-531C7F8C5017}"/>
              </a:ext>
            </a:extLst>
          </p:cNvPr>
          <p:cNvCxnSpPr/>
          <p:nvPr/>
        </p:nvCxnSpPr>
        <p:spPr>
          <a:xfrm>
            <a:off x="1825094" y="4003588"/>
            <a:ext cx="8665793" cy="0"/>
          </a:xfrm>
          <a:prstGeom prst="line">
            <a:avLst/>
          </a:prstGeom>
          <a:ln>
            <a:solidFill>
              <a:srgbClr val="433D3C"/>
            </a:solidFill>
            <a:prstDash val="dash"/>
          </a:ln>
        </p:spPr>
        <p:style>
          <a:lnRef idx="1">
            <a:schemeClr val="accent1"/>
          </a:lnRef>
          <a:fillRef idx="0">
            <a:schemeClr val="accent1"/>
          </a:fillRef>
          <a:effectRef idx="0">
            <a:schemeClr val="accent1"/>
          </a:effectRef>
          <a:fontRef idx="minor">
            <a:schemeClr val="tx1"/>
          </a:fontRef>
        </p:style>
      </p:cxnSp>
      <p:sp>
        <p:nvSpPr>
          <p:cNvPr id="15" name="AutoShape 2">
            <a:extLst>
              <a:ext uri="{FF2B5EF4-FFF2-40B4-BE49-F238E27FC236}">
                <a16:creationId xmlns:a16="http://schemas.microsoft.com/office/drawing/2014/main" id="{EC223ABD-BC53-07B5-7A7C-5C42EB316C15}"/>
              </a:ext>
            </a:extLst>
          </p:cNvPr>
          <p:cNvSpPr>
            <a:spLocks noChangeAspect="1" noChangeArrowheads="1"/>
          </p:cNvSpPr>
          <p:nvPr/>
        </p:nvSpPr>
        <p:spPr bwMode="auto">
          <a:xfrm>
            <a:off x="5943599" y="327421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AutoShape 4">
            <a:extLst>
              <a:ext uri="{FF2B5EF4-FFF2-40B4-BE49-F238E27FC236}">
                <a16:creationId xmlns:a16="http://schemas.microsoft.com/office/drawing/2014/main" id="{EB0FF48D-456D-897C-CCC2-FDFFF3DBE354}"/>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AutoShape 6" descr="阿凡达">
            <a:extLst>
              <a:ext uri="{FF2B5EF4-FFF2-40B4-BE49-F238E27FC236}">
                <a16:creationId xmlns:a16="http://schemas.microsoft.com/office/drawing/2014/main" id="{02B21BF2-43B1-1311-61F1-8DEF8DFA4DDD}"/>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4" name="图片 13">
            <a:extLst>
              <a:ext uri="{FF2B5EF4-FFF2-40B4-BE49-F238E27FC236}">
                <a16:creationId xmlns:a16="http://schemas.microsoft.com/office/drawing/2014/main" id="{E47791E6-B189-4D12-9607-00AED8CBEB30}"/>
              </a:ext>
            </a:extLst>
          </p:cNvPr>
          <p:cNvPicPr>
            <a:picLocks noChangeAspect="1"/>
          </p:cNvPicPr>
          <p:nvPr/>
        </p:nvPicPr>
        <p:blipFill>
          <a:blip r:embed="rId3"/>
          <a:stretch>
            <a:fillRect/>
          </a:stretch>
        </p:blipFill>
        <p:spPr>
          <a:xfrm>
            <a:off x="2007177" y="1944022"/>
            <a:ext cx="1262931" cy="1578664"/>
          </a:xfrm>
          <a:prstGeom prst="rect">
            <a:avLst/>
          </a:prstGeom>
        </p:spPr>
      </p:pic>
      <p:pic>
        <p:nvPicPr>
          <p:cNvPr id="17" name="图片 16">
            <a:extLst>
              <a:ext uri="{FF2B5EF4-FFF2-40B4-BE49-F238E27FC236}">
                <a16:creationId xmlns:a16="http://schemas.microsoft.com/office/drawing/2014/main" id="{5CFFC785-17F3-43C9-AAC5-F8FE34AB05D0}"/>
              </a:ext>
            </a:extLst>
          </p:cNvPr>
          <p:cNvPicPr>
            <a:picLocks noChangeAspect="1"/>
          </p:cNvPicPr>
          <p:nvPr/>
        </p:nvPicPr>
        <p:blipFill>
          <a:blip r:embed="rId4"/>
          <a:stretch>
            <a:fillRect/>
          </a:stretch>
        </p:blipFill>
        <p:spPr>
          <a:xfrm>
            <a:off x="8927504" y="4236188"/>
            <a:ext cx="1359749" cy="1699686"/>
          </a:xfrm>
          <a:prstGeom prst="rect">
            <a:avLst/>
          </a:prstGeom>
        </p:spPr>
      </p:pic>
      <p:pic>
        <p:nvPicPr>
          <p:cNvPr id="19" name="图片 18">
            <a:extLst>
              <a:ext uri="{FF2B5EF4-FFF2-40B4-BE49-F238E27FC236}">
                <a16:creationId xmlns:a16="http://schemas.microsoft.com/office/drawing/2014/main" id="{963E48EA-44A0-41E1-AB91-2DD37F16648D}"/>
              </a:ext>
            </a:extLst>
          </p:cNvPr>
          <p:cNvPicPr>
            <a:picLocks noChangeAspect="1"/>
          </p:cNvPicPr>
          <p:nvPr/>
        </p:nvPicPr>
        <p:blipFill>
          <a:blip r:embed="rId5"/>
          <a:stretch>
            <a:fillRect/>
          </a:stretch>
        </p:blipFill>
        <p:spPr>
          <a:xfrm>
            <a:off x="3889035" y="1401710"/>
            <a:ext cx="5273497" cy="4102964"/>
          </a:xfrm>
          <a:prstGeom prst="rect">
            <a:avLst/>
          </a:prstGeom>
        </p:spPr>
      </p:pic>
      <p:pic>
        <p:nvPicPr>
          <p:cNvPr id="20" name="图片 19">
            <a:extLst>
              <a:ext uri="{FF2B5EF4-FFF2-40B4-BE49-F238E27FC236}">
                <a16:creationId xmlns:a16="http://schemas.microsoft.com/office/drawing/2014/main" id="{D2BD410B-C4A6-4918-8698-93A649DCC9AB}"/>
              </a:ext>
            </a:extLst>
          </p:cNvPr>
          <p:cNvPicPr>
            <a:picLocks noChangeAspect="1"/>
          </p:cNvPicPr>
          <p:nvPr/>
        </p:nvPicPr>
        <p:blipFill>
          <a:blip r:embed="rId6"/>
          <a:stretch>
            <a:fillRect/>
          </a:stretch>
        </p:blipFill>
        <p:spPr>
          <a:xfrm>
            <a:off x="3863829" y="1353326"/>
            <a:ext cx="5602081" cy="4070634"/>
          </a:xfrm>
          <a:prstGeom prst="rect">
            <a:avLst/>
          </a:prstGeom>
        </p:spPr>
      </p:pic>
    </p:spTree>
    <p:extLst>
      <p:ext uri="{BB962C8B-B14F-4D97-AF65-F5344CB8AC3E}">
        <p14:creationId xmlns:p14="http://schemas.microsoft.com/office/powerpoint/2010/main" val="1390778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53" presetClass="entr" presetSubtype="16" fill="hold" grpId="0" nodeType="afterEffect">
                                  <p:stCondLst>
                                    <p:cond delay="0"/>
                                  </p:stCondLst>
                                  <p:iterate type="lt">
                                    <p:tmPct val="10000"/>
                                  </p:iterate>
                                  <p:childTnLst>
                                    <p:set>
                                      <p:cBhvr>
                                        <p:cTn id="19" dur="1" fill="hold">
                                          <p:stCondLst>
                                            <p:cond delay="0"/>
                                          </p:stCondLst>
                                        </p:cTn>
                                        <p:tgtEl>
                                          <p:spTgt spid="6"/>
                                        </p:tgtEl>
                                        <p:attrNameLst>
                                          <p:attrName>style.visibility</p:attrName>
                                        </p:attrNameLst>
                                      </p:cBhvr>
                                      <p:to>
                                        <p:strVal val="visible"/>
                                      </p:to>
                                    </p:set>
                                    <p:anim calcmode="lin" valueType="num">
                                      <p:cBhvr>
                                        <p:cTn id="20" dur="250" fill="hold"/>
                                        <p:tgtEl>
                                          <p:spTgt spid="6"/>
                                        </p:tgtEl>
                                        <p:attrNameLst>
                                          <p:attrName>ppt_w</p:attrName>
                                        </p:attrNameLst>
                                      </p:cBhvr>
                                      <p:tavLst>
                                        <p:tav tm="0">
                                          <p:val>
                                            <p:fltVal val="0"/>
                                          </p:val>
                                        </p:tav>
                                        <p:tav tm="100000">
                                          <p:val>
                                            <p:strVal val="#ppt_w"/>
                                          </p:val>
                                        </p:tav>
                                      </p:tavLst>
                                    </p:anim>
                                    <p:anim calcmode="lin" valueType="num">
                                      <p:cBhvr>
                                        <p:cTn id="21" dur="250" fill="hold"/>
                                        <p:tgtEl>
                                          <p:spTgt spid="6"/>
                                        </p:tgtEl>
                                        <p:attrNameLst>
                                          <p:attrName>ppt_h</p:attrName>
                                        </p:attrNameLst>
                                      </p:cBhvr>
                                      <p:tavLst>
                                        <p:tav tm="0">
                                          <p:val>
                                            <p:fltVal val="0"/>
                                          </p:val>
                                        </p:tav>
                                        <p:tav tm="100000">
                                          <p:val>
                                            <p:strVal val="#ppt_h"/>
                                          </p:val>
                                        </p:tav>
                                      </p:tavLst>
                                    </p:anim>
                                    <p:animEffect transition="in" filter="fade">
                                      <p:cBhvr>
                                        <p:cTn id="22" dur="250"/>
                                        <p:tgtEl>
                                          <p:spTgt spid="6"/>
                                        </p:tgtEl>
                                      </p:cBhvr>
                                    </p:animEffect>
                                  </p:childTnLst>
                                </p:cTn>
                              </p:par>
                            </p:childTnLst>
                          </p:cTn>
                        </p:par>
                        <p:par>
                          <p:cTn id="23" fill="hold">
                            <p:stCondLst>
                              <p:cond delay="3275"/>
                            </p:stCondLst>
                            <p:childTnLst>
                              <p:par>
                                <p:cTn id="24" presetID="2" presetClass="entr" presetSubtype="2"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additive="base">
                                        <p:cTn id="26" dur="500" fill="hold"/>
                                        <p:tgtEl>
                                          <p:spTgt spid="9"/>
                                        </p:tgtEl>
                                        <p:attrNameLst>
                                          <p:attrName>ppt_x</p:attrName>
                                        </p:attrNameLst>
                                      </p:cBhvr>
                                      <p:tavLst>
                                        <p:tav tm="0">
                                          <p:val>
                                            <p:strVal val="1+#ppt_w/2"/>
                                          </p:val>
                                        </p:tav>
                                        <p:tav tm="100000">
                                          <p:val>
                                            <p:strVal val="#ppt_x"/>
                                          </p:val>
                                        </p:tav>
                                      </p:tavLst>
                                    </p:anim>
                                    <p:anim calcmode="lin" valueType="num">
                                      <p:cBhvr additive="base">
                                        <p:cTn id="27" dur="500" fill="hold"/>
                                        <p:tgtEl>
                                          <p:spTgt spid="9"/>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500" fill="hold"/>
                                        <p:tgtEl>
                                          <p:spTgt spid="11"/>
                                        </p:tgtEl>
                                        <p:attrNameLst>
                                          <p:attrName>ppt_x</p:attrName>
                                        </p:attrNameLst>
                                      </p:cBhvr>
                                      <p:tavLst>
                                        <p:tav tm="0">
                                          <p:val>
                                            <p:strVal val="0-#ppt_w/2"/>
                                          </p:val>
                                        </p:tav>
                                        <p:tav tm="100000">
                                          <p:val>
                                            <p:strVal val="#ppt_x"/>
                                          </p:val>
                                        </p:tav>
                                      </p:tavLst>
                                    </p:anim>
                                    <p:anim calcmode="lin" valueType="num">
                                      <p:cBhvr additive="base">
                                        <p:cTn id="31" dur="500" fill="hold"/>
                                        <p:tgtEl>
                                          <p:spTgt spid="11"/>
                                        </p:tgtEl>
                                        <p:attrNameLst>
                                          <p:attrName>ppt_y</p:attrName>
                                        </p:attrNameLst>
                                      </p:cBhvr>
                                      <p:tavLst>
                                        <p:tav tm="0">
                                          <p:val>
                                            <p:strVal val="#ppt_y"/>
                                          </p:val>
                                        </p:tav>
                                        <p:tav tm="100000">
                                          <p:val>
                                            <p:strVal val="#ppt_y"/>
                                          </p:val>
                                        </p:tav>
                                      </p:tavLst>
                                    </p:anim>
                                  </p:childTnLst>
                                </p:cTn>
                              </p:par>
                            </p:childTnLst>
                          </p:cTn>
                        </p:par>
                        <p:par>
                          <p:cTn id="32" fill="hold">
                            <p:stCondLst>
                              <p:cond delay="3775"/>
                            </p:stCondLst>
                            <p:childTnLst>
                              <p:par>
                                <p:cTn id="33" presetID="53" presetClass="entr" presetSubtype="16" fill="hold" grpId="0" nodeType="afterEffect">
                                  <p:stCondLst>
                                    <p:cond delay="0"/>
                                  </p:stCondLst>
                                  <p:iterate type="lt">
                                    <p:tmPct val="10000"/>
                                  </p:iterate>
                                  <p:childTnLst>
                                    <p:set>
                                      <p:cBhvr>
                                        <p:cTn id="34" dur="1" fill="hold">
                                          <p:stCondLst>
                                            <p:cond delay="0"/>
                                          </p:stCondLst>
                                        </p:cTn>
                                        <p:tgtEl>
                                          <p:spTgt spid="10"/>
                                        </p:tgtEl>
                                        <p:attrNameLst>
                                          <p:attrName>style.visibility</p:attrName>
                                        </p:attrNameLst>
                                      </p:cBhvr>
                                      <p:to>
                                        <p:strVal val="visible"/>
                                      </p:to>
                                    </p:set>
                                    <p:anim calcmode="lin" valueType="num">
                                      <p:cBhvr>
                                        <p:cTn id="35" dur="250" fill="hold"/>
                                        <p:tgtEl>
                                          <p:spTgt spid="10"/>
                                        </p:tgtEl>
                                        <p:attrNameLst>
                                          <p:attrName>ppt_w</p:attrName>
                                        </p:attrNameLst>
                                      </p:cBhvr>
                                      <p:tavLst>
                                        <p:tav tm="0">
                                          <p:val>
                                            <p:fltVal val="0"/>
                                          </p:val>
                                        </p:tav>
                                        <p:tav tm="100000">
                                          <p:val>
                                            <p:strVal val="#ppt_w"/>
                                          </p:val>
                                        </p:tav>
                                      </p:tavLst>
                                    </p:anim>
                                    <p:anim calcmode="lin" valueType="num">
                                      <p:cBhvr>
                                        <p:cTn id="36" dur="250" fill="hold"/>
                                        <p:tgtEl>
                                          <p:spTgt spid="10"/>
                                        </p:tgtEl>
                                        <p:attrNameLst>
                                          <p:attrName>ppt_h</p:attrName>
                                        </p:attrNameLst>
                                      </p:cBhvr>
                                      <p:tavLst>
                                        <p:tav tm="0">
                                          <p:val>
                                            <p:fltVal val="0"/>
                                          </p:val>
                                        </p:tav>
                                        <p:tav tm="100000">
                                          <p:val>
                                            <p:strVal val="#ppt_h"/>
                                          </p:val>
                                        </p:tav>
                                      </p:tavLst>
                                    </p:anim>
                                    <p:animEffect transition="in" filter="fade">
                                      <p:cBhvr>
                                        <p:cTn id="37" dur="25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19"/>
                                        </p:tgtEl>
                                        <p:attrNameLst>
                                          <p:attrName>style.visibility</p:attrName>
                                        </p:attrNameLst>
                                      </p:cBhvr>
                                      <p:to>
                                        <p:strVal val="visible"/>
                                      </p:to>
                                    </p:set>
                                    <p:anim calcmode="lin" valueType="num">
                                      <p:cBhvr additive="base">
                                        <p:cTn id="42" dur="500" fill="hold"/>
                                        <p:tgtEl>
                                          <p:spTgt spid="19"/>
                                        </p:tgtEl>
                                        <p:attrNameLst>
                                          <p:attrName>ppt_x</p:attrName>
                                        </p:attrNameLst>
                                      </p:cBhvr>
                                      <p:tavLst>
                                        <p:tav tm="0">
                                          <p:val>
                                            <p:strVal val="#ppt_x"/>
                                          </p:val>
                                        </p:tav>
                                        <p:tav tm="100000">
                                          <p:val>
                                            <p:strVal val="#ppt_x"/>
                                          </p:val>
                                        </p:tav>
                                      </p:tavLst>
                                    </p:anim>
                                    <p:anim calcmode="lin" valueType="num">
                                      <p:cBhvr additive="base">
                                        <p:cTn id="43"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fade">
                                      <p:cBhvr>
                                        <p:cTn id="48" dur="1000"/>
                                        <p:tgtEl>
                                          <p:spTgt spid="20"/>
                                        </p:tgtEl>
                                      </p:cBhvr>
                                    </p:animEffect>
                                    <p:anim calcmode="lin" valueType="num">
                                      <p:cBhvr>
                                        <p:cTn id="49" dur="1000" fill="hold"/>
                                        <p:tgtEl>
                                          <p:spTgt spid="20"/>
                                        </p:tgtEl>
                                        <p:attrNameLst>
                                          <p:attrName>ppt_x</p:attrName>
                                        </p:attrNameLst>
                                      </p:cBhvr>
                                      <p:tavLst>
                                        <p:tav tm="0">
                                          <p:val>
                                            <p:strVal val="#ppt_x"/>
                                          </p:val>
                                        </p:tav>
                                        <p:tav tm="100000">
                                          <p:val>
                                            <p:strVal val="#ppt_x"/>
                                          </p:val>
                                        </p:tav>
                                      </p:tavLst>
                                    </p:anim>
                                    <p:anim calcmode="lin" valueType="num">
                                      <p:cBhvr>
                                        <p:cTn id="50"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9" grpId="0"/>
      <p:bldP spid="10" grpId="0"/>
      <p:bldP spid="1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3"/>
          <a:stretch>
            <a:fillRect/>
          </a:stretch>
        </p:blipFill>
        <p:spPr>
          <a:xfrm>
            <a:off x="575183" y="689173"/>
            <a:ext cx="642781" cy="497370"/>
          </a:xfrm>
          <a:prstGeom prst="rect">
            <a:avLst/>
          </a:prstGeom>
        </p:spPr>
      </p:pic>
      <p:pic>
        <p:nvPicPr>
          <p:cNvPr id="7" name="图片 6">
            <a:extLst>
              <a:ext uri="{FF2B5EF4-FFF2-40B4-BE49-F238E27FC236}">
                <a16:creationId xmlns:a16="http://schemas.microsoft.com/office/drawing/2014/main" id="{CC94D711-30C4-1D10-DEF5-2363D4DD726E}"/>
              </a:ext>
            </a:extLst>
          </p:cNvPr>
          <p:cNvPicPr>
            <a:picLocks noChangeAspect="1"/>
          </p:cNvPicPr>
          <p:nvPr/>
        </p:nvPicPr>
        <p:blipFill>
          <a:blip r:embed="rId4"/>
          <a:stretch>
            <a:fillRect/>
          </a:stretch>
        </p:blipFill>
        <p:spPr>
          <a:xfrm>
            <a:off x="1217964" y="614742"/>
            <a:ext cx="3718882" cy="646232"/>
          </a:xfrm>
          <a:prstGeom prst="rect">
            <a:avLst/>
          </a:prstGeom>
        </p:spPr>
      </p:pic>
      <p:sp>
        <p:nvSpPr>
          <p:cNvPr id="6" name="文本框 5">
            <a:extLst>
              <a:ext uri="{FF2B5EF4-FFF2-40B4-BE49-F238E27FC236}">
                <a16:creationId xmlns:a16="http://schemas.microsoft.com/office/drawing/2014/main" id="{747E4D80-2769-247B-7032-2A04B624EC45}"/>
              </a:ext>
            </a:extLst>
          </p:cNvPr>
          <p:cNvSpPr txBox="1"/>
          <p:nvPr/>
        </p:nvSpPr>
        <p:spPr>
          <a:xfrm>
            <a:off x="1159156" y="1186543"/>
            <a:ext cx="6096000" cy="400110"/>
          </a:xfrm>
          <a:prstGeom prst="rect">
            <a:avLst/>
          </a:prstGeom>
          <a:noFill/>
        </p:spPr>
        <p:txBody>
          <a:bodyPr wrap="square">
            <a:spAutoFit/>
          </a:bodyPr>
          <a:lstStyle/>
          <a:p>
            <a:r>
              <a:rPr lang="zh-CN" altLang="en-US" sz="2000" b="1" dirty="0">
                <a:effectLst/>
                <a:ea typeface="等线" panose="02010600030101010101" pitchFamily="2" charset="-122"/>
                <a:cs typeface="Times New Roman" panose="02020603050405020304" pitchFamily="18" charset="0"/>
              </a:rPr>
              <a:t>漏洞检测有效性</a:t>
            </a:r>
            <a:endParaRPr lang="zh-CN" altLang="en-US" sz="2000" dirty="0"/>
          </a:p>
        </p:txBody>
      </p:sp>
      <p:pic>
        <p:nvPicPr>
          <p:cNvPr id="5" name="图片 4">
            <a:extLst>
              <a:ext uri="{FF2B5EF4-FFF2-40B4-BE49-F238E27FC236}">
                <a16:creationId xmlns:a16="http://schemas.microsoft.com/office/drawing/2014/main" id="{28677F1E-6011-4AAD-B424-815E81F9E3FA}"/>
              </a:ext>
            </a:extLst>
          </p:cNvPr>
          <p:cNvPicPr>
            <a:picLocks noChangeAspect="1"/>
          </p:cNvPicPr>
          <p:nvPr/>
        </p:nvPicPr>
        <p:blipFill>
          <a:blip r:embed="rId5"/>
          <a:stretch>
            <a:fillRect/>
          </a:stretch>
        </p:blipFill>
        <p:spPr>
          <a:xfrm>
            <a:off x="2304721" y="1758344"/>
            <a:ext cx="7582557" cy="4046571"/>
          </a:xfrm>
          <a:prstGeom prst="rect">
            <a:avLst/>
          </a:prstGeom>
        </p:spPr>
      </p:pic>
      <p:sp>
        <p:nvSpPr>
          <p:cNvPr id="10" name="文本框 9">
            <a:extLst>
              <a:ext uri="{FF2B5EF4-FFF2-40B4-BE49-F238E27FC236}">
                <a16:creationId xmlns:a16="http://schemas.microsoft.com/office/drawing/2014/main" id="{C790B4C7-6AF4-45E2-BA2F-51DFDC0020B4}"/>
              </a:ext>
            </a:extLst>
          </p:cNvPr>
          <p:cNvSpPr txBox="1"/>
          <p:nvPr/>
        </p:nvSpPr>
        <p:spPr>
          <a:xfrm>
            <a:off x="3791278" y="5873926"/>
            <a:ext cx="6096000" cy="369332"/>
          </a:xfrm>
          <a:prstGeom prst="rect">
            <a:avLst/>
          </a:prstGeom>
          <a:noFill/>
        </p:spPr>
        <p:txBody>
          <a:bodyPr wrap="square">
            <a:spAutoFit/>
          </a:bodyPr>
          <a:lstStyle/>
          <a:p>
            <a:r>
              <a:rPr lang="zh-CN" altLang="en-US" dirty="0"/>
              <a:t>表</a:t>
            </a:r>
            <a:r>
              <a:rPr lang="en-US" altLang="zh-CN" dirty="0"/>
              <a:t>V</a:t>
            </a:r>
            <a:r>
              <a:rPr lang="zh-CN" altLang="en-US" dirty="0"/>
              <a:t>显示了</a:t>
            </a:r>
            <a:r>
              <a:rPr lang="en-US" altLang="zh-CN" dirty="0" err="1"/>
              <a:t>DTaint</a:t>
            </a:r>
            <a:r>
              <a:rPr lang="zh-CN" altLang="en-US" dirty="0"/>
              <a:t>检测到的零日漏洞</a:t>
            </a:r>
          </a:p>
        </p:txBody>
      </p:sp>
    </p:spTree>
    <p:extLst>
      <p:ext uri="{BB962C8B-B14F-4D97-AF65-F5344CB8AC3E}">
        <p14:creationId xmlns:p14="http://schemas.microsoft.com/office/powerpoint/2010/main" val="12467031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3"/>
          <a:stretch>
            <a:fillRect/>
          </a:stretch>
        </p:blipFill>
        <p:spPr>
          <a:xfrm>
            <a:off x="575183" y="689173"/>
            <a:ext cx="642781" cy="497370"/>
          </a:xfrm>
          <a:prstGeom prst="rect">
            <a:avLst/>
          </a:prstGeom>
        </p:spPr>
      </p:pic>
      <p:pic>
        <p:nvPicPr>
          <p:cNvPr id="7" name="图片 6">
            <a:extLst>
              <a:ext uri="{FF2B5EF4-FFF2-40B4-BE49-F238E27FC236}">
                <a16:creationId xmlns:a16="http://schemas.microsoft.com/office/drawing/2014/main" id="{CC94D711-30C4-1D10-DEF5-2363D4DD726E}"/>
              </a:ext>
            </a:extLst>
          </p:cNvPr>
          <p:cNvPicPr>
            <a:picLocks noChangeAspect="1"/>
          </p:cNvPicPr>
          <p:nvPr/>
        </p:nvPicPr>
        <p:blipFill>
          <a:blip r:embed="rId4"/>
          <a:stretch>
            <a:fillRect/>
          </a:stretch>
        </p:blipFill>
        <p:spPr>
          <a:xfrm>
            <a:off x="1217964" y="614742"/>
            <a:ext cx="3718882" cy="646232"/>
          </a:xfrm>
          <a:prstGeom prst="rect">
            <a:avLst/>
          </a:prstGeom>
        </p:spPr>
      </p:pic>
      <p:sp>
        <p:nvSpPr>
          <p:cNvPr id="6" name="文本框 5">
            <a:extLst>
              <a:ext uri="{FF2B5EF4-FFF2-40B4-BE49-F238E27FC236}">
                <a16:creationId xmlns:a16="http://schemas.microsoft.com/office/drawing/2014/main" id="{747E4D80-2769-247B-7032-2A04B624EC45}"/>
              </a:ext>
            </a:extLst>
          </p:cNvPr>
          <p:cNvSpPr txBox="1"/>
          <p:nvPr/>
        </p:nvSpPr>
        <p:spPr>
          <a:xfrm>
            <a:off x="1159156" y="1186543"/>
            <a:ext cx="6096000" cy="400110"/>
          </a:xfrm>
          <a:prstGeom prst="rect">
            <a:avLst/>
          </a:prstGeom>
          <a:noFill/>
        </p:spPr>
        <p:txBody>
          <a:bodyPr wrap="square">
            <a:spAutoFit/>
          </a:bodyPr>
          <a:lstStyle/>
          <a:p>
            <a:r>
              <a:rPr lang="zh-CN" altLang="en-US" sz="2000" b="1" dirty="0">
                <a:ea typeface="等线" panose="02010600030101010101" pitchFamily="2" charset="-122"/>
                <a:cs typeface="Times New Roman" panose="02020603050405020304" pitchFamily="18" charset="0"/>
              </a:rPr>
              <a:t>性能</a:t>
            </a:r>
            <a:endParaRPr lang="zh-CN" altLang="en-US" sz="2000" dirty="0"/>
          </a:p>
        </p:txBody>
      </p:sp>
      <p:sp>
        <p:nvSpPr>
          <p:cNvPr id="8" name="文本框 7">
            <a:extLst>
              <a:ext uri="{FF2B5EF4-FFF2-40B4-BE49-F238E27FC236}">
                <a16:creationId xmlns:a16="http://schemas.microsoft.com/office/drawing/2014/main" id="{6D226A1D-9531-D845-8047-FCD0145E7FE8}"/>
              </a:ext>
            </a:extLst>
          </p:cNvPr>
          <p:cNvSpPr txBox="1"/>
          <p:nvPr/>
        </p:nvSpPr>
        <p:spPr>
          <a:xfrm>
            <a:off x="1217964" y="1646652"/>
            <a:ext cx="10264877" cy="567848"/>
          </a:xfrm>
          <a:prstGeom prst="rect">
            <a:avLst/>
          </a:prstGeom>
          <a:noFill/>
        </p:spPr>
        <p:txBody>
          <a:bodyPr wrap="square">
            <a:spAutoFit/>
          </a:bodyPr>
          <a:lstStyle/>
          <a:p>
            <a:pPr>
              <a:lnSpc>
                <a:spcPct val="200000"/>
              </a:lnSpc>
            </a:pPr>
            <a:r>
              <a:rPr lang="zh-CN" altLang="en-US" dirty="0"/>
              <a:t>使用了四个程序来评估</a:t>
            </a:r>
            <a:r>
              <a:rPr lang="en-US" altLang="zh-CN" dirty="0" err="1"/>
              <a:t>DTaint</a:t>
            </a:r>
            <a:r>
              <a:rPr lang="zh-CN" altLang="en-US" dirty="0"/>
              <a:t>：</a:t>
            </a:r>
            <a:r>
              <a:rPr lang="en-US" altLang="zh-CN" dirty="0"/>
              <a:t>OpenSSL</a:t>
            </a:r>
            <a:r>
              <a:rPr lang="zh-CN" altLang="en-US" dirty="0"/>
              <a:t>、</a:t>
            </a:r>
            <a:r>
              <a:rPr lang="en-US" altLang="zh-CN" dirty="0" err="1"/>
              <a:t>cgibin</a:t>
            </a:r>
            <a:r>
              <a:rPr lang="zh-CN" altLang="en-US" dirty="0"/>
              <a:t>，</a:t>
            </a:r>
            <a:r>
              <a:rPr lang="en-US" altLang="zh-CN" dirty="0" err="1"/>
              <a:t>setup.cgi</a:t>
            </a:r>
            <a:r>
              <a:rPr lang="zh-CN" altLang="en-US" dirty="0"/>
              <a:t>和</a:t>
            </a:r>
            <a:r>
              <a:rPr lang="en-US" altLang="zh-CN" dirty="0"/>
              <a:t>httpd</a:t>
            </a:r>
            <a:r>
              <a:rPr lang="zh-CN" altLang="en-US" dirty="0"/>
              <a:t>。进行实验来评估性能</a:t>
            </a:r>
          </a:p>
        </p:txBody>
      </p:sp>
      <p:pic>
        <p:nvPicPr>
          <p:cNvPr id="5" name="图片 4">
            <a:extLst>
              <a:ext uri="{FF2B5EF4-FFF2-40B4-BE49-F238E27FC236}">
                <a16:creationId xmlns:a16="http://schemas.microsoft.com/office/drawing/2014/main" id="{A7721D04-1566-4891-891E-5EC8703ACA96}"/>
              </a:ext>
            </a:extLst>
          </p:cNvPr>
          <p:cNvPicPr>
            <a:picLocks noChangeAspect="1"/>
          </p:cNvPicPr>
          <p:nvPr/>
        </p:nvPicPr>
        <p:blipFill>
          <a:blip r:embed="rId5"/>
          <a:stretch>
            <a:fillRect/>
          </a:stretch>
        </p:blipFill>
        <p:spPr>
          <a:xfrm>
            <a:off x="2616112" y="2453555"/>
            <a:ext cx="6210838" cy="1950889"/>
          </a:xfrm>
          <a:prstGeom prst="rect">
            <a:avLst/>
          </a:prstGeom>
        </p:spPr>
      </p:pic>
      <p:sp>
        <p:nvSpPr>
          <p:cNvPr id="10" name="文本框 9">
            <a:extLst>
              <a:ext uri="{FF2B5EF4-FFF2-40B4-BE49-F238E27FC236}">
                <a16:creationId xmlns:a16="http://schemas.microsoft.com/office/drawing/2014/main" id="{82DE9C60-D46B-4ABA-B833-FA8804DD2ABE}"/>
              </a:ext>
            </a:extLst>
          </p:cNvPr>
          <p:cNvSpPr txBox="1"/>
          <p:nvPr/>
        </p:nvSpPr>
        <p:spPr>
          <a:xfrm>
            <a:off x="3544389" y="4458833"/>
            <a:ext cx="6096000" cy="369332"/>
          </a:xfrm>
          <a:prstGeom prst="rect">
            <a:avLst/>
          </a:prstGeom>
          <a:noFill/>
        </p:spPr>
        <p:txBody>
          <a:bodyPr wrap="square">
            <a:spAutoFit/>
          </a:bodyPr>
          <a:lstStyle/>
          <a:p>
            <a:r>
              <a:rPr lang="zh-CN" altLang="en-US" dirty="0"/>
              <a:t>表</a:t>
            </a:r>
            <a:r>
              <a:rPr lang="en-US" altLang="zh-CN" dirty="0"/>
              <a:t>VI</a:t>
            </a:r>
            <a:r>
              <a:rPr lang="zh-CN" altLang="en-US" dirty="0"/>
              <a:t>显示了内存和</a:t>
            </a:r>
            <a:r>
              <a:rPr lang="en-US" altLang="zh-CN" dirty="0"/>
              <a:t>CPU</a:t>
            </a:r>
            <a:r>
              <a:rPr lang="zh-CN" altLang="en-US" dirty="0"/>
              <a:t>资源的平均利用率。</a:t>
            </a:r>
          </a:p>
        </p:txBody>
      </p:sp>
    </p:spTree>
    <p:extLst>
      <p:ext uri="{BB962C8B-B14F-4D97-AF65-F5344CB8AC3E}">
        <p14:creationId xmlns:p14="http://schemas.microsoft.com/office/powerpoint/2010/main" val="36619219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3"/>
          <a:stretch>
            <a:fillRect/>
          </a:stretch>
        </p:blipFill>
        <p:spPr>
          <a:xfrm>
            <a:off x="575183" y="689173"/>
            <a:ext cx="642781" cy="497370"/>
          </a:xfrm>
          <a:prstGeom prst="rect">
            <a:avLst/>
          </a:prstGeom>
        </p:spPr>
      </p:pic>
      <p:pic>
        <p:nvPicPr>
          <p:cNvPr id="7" name="图片 6">
            <a:extLst>
              <a:ext uri="{FF2B5EF4-FFF2-40B4-BE49-F238E27FC236}">
                <a16:creationId xmlns:a16="http://schemas.microsoft.com/office/drawing/2014/main" id="{CC94D711-30C4-1D10-DEF5-2363D4DD726E}"/>
              </a:ext>
            </a:extLst>
          </p:cNvPr>
          <p:cNvPicPr>
            <a:picLocks noChangeAspect="1"/>
          </p:cNvPicPr>
          <p:nvPr/>
        </p:nvPicPr>
        <p:blipFill>
          <a:blip r:embed="rId4"/>
          <a:stretch>
            <a:fillRect/>
          </a:stretch>
        </p:blipFill>
        <p:spPr>
          <a:xfrm>
            <a:off x="1217964" y="614742"/>
            <a:ext cx="3718882" cy="646232"/>
          </a:xfrm>
          <a:prstGeom prst="rect">
            <a:avLst/>
          </a:prstGeom>
        </p:spPr>
      </p:pic>
      <p:sp>
        <p:nvSpPr>
          <p:cNvPr id="6" name="文本框 5">
            <a:extLst>
              <a:ext uri="{FF2B5EF4-FFF2-40B4-BE49-F238E27FC236}">
                <a16:creationId xmlns:a16="http://schemas.microsoft.com/office/drawing/2014/main" id="{747E4D80-2769-247B-7032-2A04B624EC45}"/>
              </a:ext>
            </a:extLst>
          </p:cNvPr>
          <p:cNvSpPr txBox="1"/>
          <p:nvPr/>
        </p:nvSpPr>
        <p:spPr>
          <a:xfrm>
            <a:off x="1159156" y="1186543"/>
            <a:ext cx="6096000" cy="400110"/>
          </a:xfrm>
          <a:prstGeom prst="rect">
            <a:avLst/>
          </a:prstGeom>
          <a:noFill/>
        </p:spPr>
        <p:txBody>
          <a:bodyPr wrap="square">
            <a:spAutoFit/>
          </a:bodyPr>
          <a:lstStyle/>
          <a:p>
            <a:r>
              <a:rPr lang="zh-CN" altLang="en-US" sz="2000" b="1" dirty="0">
                <a:ea typeface="等线" panose="02010600030101010101" pitchFamily="2" charset="-122"/>
                <a:cs typeface="Times New Roman" panose="02020603050405020304" pitchFamily="18" charset="0"/>
              </a:rPr>
              <a:t>性能</a:t>
            </a:r>
            <a:endParaRPr lang="zh-CN" altLang="en-US" sz="2000" dirty="0"/>
          </a:p>
        </p:txBody>
      </p:sp>
      <p:sp>
        <p:nvSpPr>
          <p:cNvPr id="8" name="文本框 7">
            <a:extLst>
              <a:ext uri="{FF2B5EF4-FFF2-40B4-BE49-F238E27FC236}">
                <a16:creationId xmlns:a16="http://schemas.microsoft.com/office/drawing/2014/main" id="{6D226A1D-9531-D845-8047-FCD0145E7FE8}"/>
              </a:ext>
            </a:extLst>
          </p:cNvPr>
          <p:cNvSpPr txBox="1"/>
          <p:nvPr/>
        </p:nvSpPr>
        <p:spPr>
          <a:xfrm>
            <a:off x="1217964" y="1646652"/>
            <a:ext cx="10264877" cy="567848"/>
          </a:xfrm>
          <a:prstGeom prst="rect">
            <a:avLst/>
          </a:prstGeom>
          <a:noFill/>
        </p:spPr>
        <p:txBody>
          <a:bodyPr wrap="square">
            <a:spAutoFit/>
          </a:bodyPr>
          <a:lstStyle/>
          <a:p>
            <a:pPr>
              <a:lnSpc>
                <a:spcPct val="200000"/>
              </a:lnSpc>
            </a:pPr>
            <a:r>
              <a:rPr lang="zh-CN" altLang="en-US" dirty="0"/>
              <a:t>使用了四个程序来评估</a:t>
            </a:r>
            <a:r>
              <a:rPr lang="en-US" altLang="zh-CN" dirty="0" err="1"/>
              <a:t>DTaint</a:t>
            </a:r>
            <a:r>
              <a:rPr lang="zh-CN" altLang="en-US" dirty="0"/>
              <a:t>：</a:t>
            </a:r>
            <a:r>
              <a:rPr lang="en-US" altLang="zh-CN" dirty="0"/>
              <a:t>OpenSSL</a:t>
            </a:r>
            <a:r>
              <a:rPr lang="zh-CN" altLang="en-US" dirty="0"/>
              <a:t>、</a:t>
            </a:r>
            <a:r>
              <a:rPr lang="en-US" altLang="zh-CN" dirty="0" err="1"/>
              <a:t>cgibin</a:t>
            </a:r>
            <a:r>
              <a:rPr lang="zh-CN" altLang="en-US" dirty="0"/>
              <a:t>，</a:t>
            </a:r>
            <a:r>
              <a:rPr lang="en-US" altLang="zh-CN" dirty="0" err="1"/>
              <a:t>setup.cgi</a:t>
            </a:r>
            <a:r>
              <a:rPr lang="zh-CN" altLang="en-US" dirty="0"/>
              <a:t>和</a:t>
            </a:r>
            <a:r>
              <a:rPr lang="en-US" altLang="zh-CN" dirty="0"/>
              <a:t>httpd</a:t>
            </a:r>
            <a:r>
              <a:rPr lang="zh-CN" altLang="en-US" dirty="0"/>
              <a:t>。进行实验来评估性能</a:t>
            </a:r>
          </a:p>
        </p:txBody>
      </p:sp>
      <p:pic>
        <p:nvPicPr>
          <p:cNvPr id="4" name="图片 3">
            <a:extLst>
              <a:ext uri="{FF2B5EF4-FFF2-40B4-BE49-F238E27FC236}">
                <a16:creationId xmlns:a16="http://schemas.microsoft.com/office/drawing/2014/main" id="{C7133A43-E82C-491E-9EB0-E032072ADB6B}"/>
              </a:ext>
            </a:extLst>
          </p:cNvPr>
          <p:cNvPicPr>
            <a:picLocks noChangeAspect="1"/>
          </p:cNvPicPr>
          <p:nvPr/>
        </p:nvPicPr>
        <p:blipFill>
          <a:blip r:embed="rId5"/>
          <a:stretch>
            <a:fillRect/>
          </a:stretch>
        </p:blipFill>
        <p:spPr>
          <a:xfrm>
            <a:off x="3387413" y="2274499"/>
            <a:ext cx="5121084" cy="2773920"/>
          </a:xfrm>
          <a:prstGeom prst="rect">
            <a:avLst/>
          </a:prstGeom>
        </p:spPr>
      </p:pic>
      <p:sp>
        <p:nvSpPr>
          <p:cNvPr id="11" name="文本框 10">
            <a:extLst>
              <a:ext uri="{FF2B5EF4-FFF2-40B4-BE49-F238E27FC236}">
                <a16:creationId xmlns:a16="http://schemas.microsoft.com/office/drawing/2014/main" id="{EEBDC687-825D-443D-9A48-5457AA57CCE7}"/>
              </a:ext>
            </a:extLst>
          </p:cNvPr>
          <p:cNvSpPr txBox="1"/>
          <p:nvPr/>
        </p:nvSpPr>
        <p:spPr>
          <a:xfrm>
            <a:off x="3648891" y="5211348"/>
            <a:ext cx="6096000" cy="923330"/>
          </a:xfrm>
          <a:prstGeom prst="rect">
            <a:avLst/>
          </a:prstGeom>
          <a:noFill/>
        </p:spPr>
        <p:txBody>
          <a:bodyPr wrap="square">
            <a:spAutoFit/>
          </a:bodyPr>
          <a:lstStyle/>
          <a:p>
            <a:r>
              <a:rPr lang="zh-CN" altLang="zh-CN" sz="1800" dirty="0">
                <a:effectLst/>
                <a:ea typeface="等线" panose="02010600030101010101" pitchFamily="2" charset="-122"/>
                <a:cs typeface="MS Gothic" panose="020B0609070205080204" pitchFamily="49" charset="-128"/>
              </a:rPr>
              <a:t>表</a:t>
            </a:r>
            <a:r>
              <a:rPr lang="en-US" altLang="zh-CN" sz="1800" dirty="0">
                <a:effectLst/>
                <a:ea typeface="等线" panose="02010600030101010101" pitchFamily="2" charset="-122"/>
                <a:cs typeface="MS Gothic" panose="020B0609070205080204" pitchFamily="49" charset="-128"/>
              </a:rPr>
              <a:t>VII</a:t>
            </a:r>
            <a:r>
              <a:rPr lang="zh-CN" altLang="zh-CN" sz="1800" dirty="0">
                <a:effectLst/>
                <a:ea typeface="等线" panose="02010600030101010101" pitchFamily="2" charset="-122"/>
                <a:cs typeface="MS Gothic" panose="020B0609070205080204" pitchFamily="49" charset="-128"/>
              </a:rPr>
              <a:t>显示了以</a:t>
            </a:r>
            <a:r>
              <a:rPr lang="en-US" altLang="zh-CN" sz="1800" dirty="0" err="1">
                <a:effectLst/>
                <a:ea typeface="等线" panose="02010600030101010101" pitchFamily="2" charset="-122"/>
                <a:cs typeface="MS Gothic" panose="020B0609070205080204" pitchFamily="49" charset="-128"/>
              </a:rPr>
              <a:t>Angr</a:t>
            </a:r>
            <a:r>
              <a:rPr lang="zh-CN" altLang="zh-CN" sz="1800" dirty="0">
                <a:effectLst/>
                <a:ea typeface="等线" panose="02010600030101010101" pitchFamily="2" charset="-122"/>
                <a:cs typeface="MS Gothic" panose="020B0609070205080204" pitchFamily="49" charset="-128"/>
              </a:rPr>
              <a:t>为参考的</a:t>
            </a:r>
            <a:r>
              <a:rPr lang="en-US" altLang="zh-CN" sz="1800" dirty="0" err="1">
                <a:effectLst/>
                <a:ea typeface="等线" panose="02010600030101010101" pitchFamily="2" charset="-122"/>
                <a:cs typeface="MS Gothic" panose="020B0609070205080204" pitchFamily="49" charset="-128"/>
              </a:rPr>
              <a:t>DTaint</a:t>
            </a:r>
            <a:r>
              <a:rPr lang="zh-CN" altLang="zh-CN" sz="1800" dirty="0">
                <a:effectLst/>
                <a:ea typeface="等线" panose="02010600030101010101" pitchFamily="2" charset="-122"/>
                <a:cs typeface="MS Gothic" panose="020B0609070205080204" pitchFamily="49" charset="-128"/>
              </a:rPr>
              <a:t>的时间成本。</a:t>
            </a:r>
            <a:endParaRPr lang="en-US" altLang="zh-CN" sz="1800" dirty="0">
              <a:effectLst/>
              <a:ea typeface="等线" panose="02010600030101010101" pitchFamily="2" charset="-122"/>
              <a:cs typeface="MS Gothic" panose="020B0609070205080204" pitchFamily="49" charset="-128"/>
            </a:endParaRPr>
          </a:p>
          <a:p>
            <a:r>
              <a:rPr lang="en-US" altLang="zh-CN" dirty="0">
                <a:ea typeface="等线" panose="02010600030101010101" pitchFamily="2" charset="-122"/>
              </a:rPr>
              <a:t>	SSA</a:t>
            </a:r>
            <a:r>
              <a:rPr lang="zh-CN" altLang="en-US" dirty="0">
                <a:ea typeface="等线" panose="02010600030101010101" pitchFamily="2" charset="-122"/>
              </a:rPr>
              <a:t>：静态符号分析</a:t>
            </a:r>
            <a:endParaRPr lang="en-US" altLang="zh-CN" dirty="0">
              <a:ea typeface="等线" panose="02010600030101010101" pitchFamily="2" charset="-122"/>
            </a:endParaRPr>
          </a:p>
          <a:p>
            <a:r>
              <a:rPr lang="en-US" altLang="zh-CN" dirty="0">
                <a:ea typeface="等线" panose="02010600030101010101" pitchFamily="2" charset="-122"/>
              </a:rPr>
              <a:t>	DDG</a:t>
            </a:r>
            <a:r>
              <a:rPr lang="zh-CN" altLang="en-US" dirty="0">
                <a:ea typeface="等线" panose="02010600030101010101" pitchFamily="2" charset="-122"/>
              </a:rPr>
              <a:t>：数据依赖图</a:t>
            </a:r>
            <a:endParaRPr lang="zh-CN" altLang="en-US" dirty="0"/>
          </a:p>
        </p:txBody>
      </p:sp>
    </p:spTree>
    <p:extLst>
      <p:ext uri="{BB962C8B-B14F-4D97-AF65-F5344CB8AC3E}">
        <p14:creationId xmlns:p14="http://schemas.microsoft.com/office/powerpoint/2010/main" val="21643129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24" name="文本框 23"/>
          <p:cNvSpPr txBox="1"/>
          <p:nvPr/>
        </p:nvSpPr>
        <p:spPr>
          <a:xfrm>
            <a:off x="2866967" y="2443843"/>
            <a:ext cx="1680268" cy="2215991"/>
          </a:xfrm>
          <a:prstGeom prst="rect">
            <a:avLst/>
          </a:prstGeom>
          <a:noFill/>
        </p:spPr>
        <p:txBody>
          <a:bodyPr wrap="none" rtlCol="0">
            <a:spAutoFit/>
          </a:bodyPr>
          <a:lstStyle/>
          <a:p>
            <a:pPr algn="ctr"/>
            <a:r>
              <a:rPr lang="en-US" altLang="zh-CN" sz="13800" dirty="0">
                <a:solidFill>
                  <a:schemeClr val="bg1"/>
                </a:solidFill>
                <a:latin typeface="Agency FB" panose="020B0503020202020204" pitchFamily="34" charset="0"/>
              </a:rPr>
              <a:t>05</a:t>
            </a:r>
            <a:endParaRPr lang="zh-CN" altLang="en-US" sz="13800" dirty="0">
              <a:solidFill>
                <a:schemeClr val="bg1"/>
              </a:solidFill>
              <a:latin typeface="Agency FB" panose="020B0503020202020204" pitchFamily="34" charset="0"/>
            </a:endParaRPr>
          </a:p>
        </p:txBody>
      </p:sp>
      <p:sp>
        <p:nvSpPr>
          <p:cNvPr id="25" name="文本框 24"/>
          <p:cNvSpPr txBox="1"/>
          <p:nvPr/>
        </p:nvSpPr>
        <p:spPr>
          <a:xfrm>
            <a:off x="4815161" y="3167117"/>
            <a:ext cx="4238307" cy="769441"/>
          </a:xfrm>
          <a:prstGeom prst="rect">
            <a:avLst/>
          </a:prstGeom>
          <a:noFill/>
        </p:spPr>
        <p:txBody>
          <a:bodyPr wrap="square" rtlCol="0">
            <a:spAutoFit/>
            <a:scene3d>
              <a:camera prst="orthographicFront"/>
              <a:lightRig rig="threePt" dir="t"/>
            </a:scene3d>
            <a:sp3d contourW="12700"/>
          </a:bodyPr>
          <a:lstStyle/>
          <a:p>
            <a:r>
              <a:rPr lang="en-US" altLang="zh-CN" sz="4400" b="1" dirty="0">
                <a:solidFill>
                  <a:schemeClr val="bg1"/>
                </a:solidFill>
                <a:latin typeface="思源黑体" panose="020B0500000000000000" pitchFamily="34" charset="-122"/>
                <a:ea typeface="思源黑体" panose="020B0500000000000000" pitchFamily="34" charset="-122"/>
              </a:rPr>
              <a:t>Conclusions</a:t>
            </a:r>
            <a:endParaRPr lang="zh-CN" altLang="en-US" sz="4400" b="1" dirty="0">
              <a:solidFill>
                <a:schemeClr val="bg1"/>
              </a:solidFill>
              <a:latin typeface="思源黑体" panose="020B0500000000000000" pitchFamily="34" charset="-122"/>
              <a:ea typeface="思源黑体" panose="020B0500000000000000" pitchFamily="34" charset="-122"/>
            </a:endParaRPr>
          </a:p>
        </p:txBody>
      </p:sp>
      <p:cxnSp>
        <p:nvCxnSpPr>
          <p:cNvPr id="27" name="直接连接符 26"/>
          <p:cNvCxnSpPr/>
          <p:nvPr/>
        </p:nvCxnSpPr>
        <p:spPr>
          <a:xfrm>
            <a:off x="4702757"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9326452"/>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8)">
                                      <p:cBhvr>
                                        <p:cTn id="12" dur="1000"/>
                                        <p:tgtEl>
                                          <p:spTgt spid="17"/>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par>
                          <p:cTn id="19" fill="hold">
                            <p:stCondLst>
                              <p:cond delay="1500"/>
                            </p:stCondLst>
                            <p:childTnLst>
                              <p:par>
                                <p:cTn id="20" presetID="22" presetClass="entr" presetSubtype="1"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par>
                          <p:cTn id="23" fill="hold">
                            <p:stCondLst>
                              <p:cond delay="2000"/>
                            </p:stCondLst>
                            <p:childTnLst>
                              <p:par>
                                <p:cTn id="24" presetID="12" presetClass="entr" presetSubtype="2"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p:tgtEl>
                                          <p:spTgt spid="25"/>
                                        </p:tgtEl>
                                        <p:attrNameLst>
                                          <p:attrName>ppt_x</p:attrName>
                                        </p:attrNameLst>
                                      </p:cBhvr>
                                      <p:tavLst>
                                        <p:tav tm="0">
                                          <p:val>
                                            <p:strVal val="#ppt_x+#ppt_w*1.125000"/>
                                          </p:val>
                                        </p:tav>
                                        <p:tav tm="100000">
                                          <p:val>
                                            <p:strVal val="#ppt_x"/>
                                          </p:val>
                                        </p:tav>
                                      </p:tavLst>
                                    </p:anim>
                                    <p:animEffect transition="in" filter="wipe(left)">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24" grpId="0"/>
      <p:bldP spid="2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2"/>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2501073"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endParaRPr lang="zh-CN" altLang="en-US" sz="2400" b="1" dirty="0">
              <a:solidFill>
                <a:srgbClr val="244C89"/>
              </a:solidFill>
              <a:cs typeface="Arial" panose="020B0604020202020204" pitchFamily="34" charset="0"/>
            </a:endParaRPr>
          </a:p>
        </p:txBody>
      </p:sp>
      <p:sp>
        <p:nvSpPr>
          <p:cNvPr id="7" name="文本框 6">
            <a:extLst>
              <a:ext uri="{FF2B5EF4-FFF2-40B4-BE49-F238E27FC236}">
                <a16:creationId xmlns:a16="http://schemas.microsoft.com/office/drawing/2014/main" id="{3C45CD38-B3D2-7713-6732-A1333E075949}"/>
              </a:ext>
            </a:extLst>
          </p:cNvPr>
          <p:cNvSpPr txBox="1"/>
          <p:nvPr/>
        </p:nvSpPr>
        <p:spPr>
          <a:xfrm>
            <a:off x="1217964" y="703950"/>
            <a:ext cx="6100354" cy="461665"/>
          </a:xfrm>
          <a:prstGeom prst="rect">
            <a:avLst/>
          </a:prstGeom>
          <a:noFill/>
        </p:spPr>
        <p:txBody>
          <a:bodyPr wrap="square">
            <a:spAutoFit/>
          </a:bodyPr>
          <a:lstStyle/>
          <a:p>
            <a:r>
              <a:rPr kumimoji="0" lang="en-US" altLang="zh-CN" sz="2400" b="1" i="0" u="none" strike="noStrike" kern="1200" cap="none" spc="0" normalizeH="0" baseline="0" noProof="0" dirty="0">
                <a:ln>
                  <a:noFill/>
                </a:ln>
                <a:solidFill>
                  <a:srgbClr val="244C89"/>
                </a:solidFill>
                <a:effectLst/>
                <a:uLnTx/>
                <a:uFillTx/>
                <a:latin typeface="Segoe UI"/>
                <a:ea typeface="思源黑体" panose="020B0500000000000000" pitchFamily="34" charset="-122"/>
                <a:cs typeface="+mj-cs"/>
              </a:rPr>
              <a:t>Conclusion</a:t>
            </a:r>
            <a:endParaRPr lang="zh-CN" altLang="en-US" dirty="0"/>
          </a:p>
        </p:txBody>
      </p:sp>
      <p:sp>
        <p:nvSpPr>
          <p:cNvPr id="8" name="文本框 7">
            <a:extLst>
              <a:ext uri="{FF2B5EF4-FFF2-40B4-BE49-F238E27FC236}">
                <a16:creationId xmlns:a16="http://schemas.microsoft.com/office/drawing/2014/main" id="{9AA31D87-4DF5-4992-A8BF-6A170DA3C641}"/>
              </a:ext>
            </a:extLst>
          </p:cNvPr>
          <p:cNvSpPr txBox="1"/>
          <p:nvPr/>
        </p:nvSpPr>
        <p:spPr>
          <a:xfrm>
            <a:off x="1406898" y="2413337"/>
            <a:ext cx="9944100" cy="2958630"/>
          </a:xfrm>
          <a:prstGeom prst="rect">
            <a:avLst/>
          </a:prstGeom>
          <a:noFill/>
        </p:spPr>
        <p:txBody>
          <a:bodyPr wrap="square">
            <a:spAutoFit/>
          </a:bodyPr>
          <a:lstStyle/>
          <a:p>
            <a:pPr marL="285750" indent="-285750" algn="l">
              <a:lnSpc>
                <a:spcPct val="150000"/>
              </a:lnSpc>
              <a:buFont typeface="Wingdings" panose="05000000000000000000" pitchFamily="2" charset="2"/>
              <a:buChar char="u"/>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提出了</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DTaint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来检测专有固件中的污染型漏洞。</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DTaint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消除了复杂二进制文件对发现程序中数据依赖性的影响。</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DTaint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通过识别过程间数据流、指针别名和数据结构布局的相似性，生成内存中变量符号之间的依赖关系。</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85750" indent="-285750" algn="l">
              <a:lnSpc>
                <a:spcPct val="150000"/>
              </a:lnSpc>
              <a:buFont typeface="Wingdings" panose="05000000000000000000" pitchFamily="2" charset="2"/>
              <a:buChar char="u"/>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已经实现了一个</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DTaint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原型系统，并进行了实际实验。结果表明，与传统的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DDG</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相比，</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DTaint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可以在更少的时间成本内发现更多的污染型漏洞。</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85750" indent="-285750" algn="l">
              <a:lnSpc>
                <a:spcPct val="150000"/>
              </a:lnSpc>
              <a:buFont typeface="Wingdings" panose="05000000000000000000" pitchFamily="2" charset="2"/>
              <a:buChar char="u"/>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使用</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DTaint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分析了四家设备供应商的六个固件映像，发现了</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21</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个漏洞，其中</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13</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个是以前未知的零日漏洞。</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3153048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3" name="矩形 2"/>
          <p:cNvSpPr/>
          <p:nvPr/>
        </p:nvSpPr>
        <p:spPr>
          <a:xfrm>
            <a:off x="2160496" y="1465866"/>
            <a:ext cx="7871010" cy="393208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9" name="矩形 8"/>
          <p:cNvSpPr/>
          <p:nvPr/>
        </p:nvSpPr>
        <p:spPr>
          <a:xfrm>
            <a:off x="2429435" y="1711367"/>
            <a:ext cx="7333130" cy="3441085"/>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4" name="文本框 3"/>
          <p:cNvSpPr txBox="1"/>
          <p:nvPr/>
        </p:nvSpPr>
        <p:spPr>
          <a:xfrm>
            <a:off x="2569442" y="3013501"/>
            <a:ext cx="7053116" cy="830997"/>
          </a:xfrm>
          <a:prstGeom prst="rect">
            <a:avLst/>
          </a:prstGeom>
          <a:noFill/>
        </p:spPr>
        <p:txBody>
          <a:bodyPr wrap="square" rtlCol="0">
            <a:spAutoFit/>
            <a:scene3d>
              <a:camera prst="orthographicFront"/>
              <a:lightRig rig="threePt" dir="t"/>
            </a:scene3d>
            <a:sp3d contourW="12700"/>
          </a:bodyPr>
          <a:lstStyle/>
          <a:p>
            <a:pPr algn="ctr">
              <a:defRPr/>
            </a:pPr>
            <a:r>
              <a:rPr lang="en-US" altLang="zh-CN" sz="4800" b="1" dirty="0">
                <a:solidFill>
                  <a:schemeClr val="bg1"/>
                </a:solidFill>
                <a:latin typeface="思源黑体" panose="020B0500000000000000" pitchFamily="34" charset="-122"/>
                <a:ea typeface="思源黑体" panose="020B0500000000000000" pitchFamily="34" charset="-122"/>
              </a:rPr>
              <a:t>THINKS</a:t>
            </a:r>
            <a:endParaRPr lang="zh-CN" altLang="en-US" sz="4800" b="1" dirty="0">
              <a:solidFill>
                <a:schemeClr val="bg1"/>
              </a:solidFill>
              <a:latin typeface="思源黑体" panose="020B0500000000000000" pitchFamily="34" charset="-122"/>
              <a:ea typeface="思源黑体" panose="020B0500000000000000" pitchFamily="34" charset="-122"/>
            </a:endParaRPr>
          </a:p>
        </p:txBody>
      </p:sp>
    </p:spTree>
    <p:extLst>
      <p:ext uri="{BB962C8B-B14F-4D97-AF65-F5344CB8AC3E}">
        <p14:creationId xmlns:p14="http://schemas.microsoft.com/office/powerpoint/2010/main" val="82291481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heel(8)">
                                      <p:cBhvr>
                                        <p:cTn id="12" dur="750"/>
                                        <p:tgtEl>
                                          <p:spTgt spid="9"/>
                                        </p:tgtEl>
                                      </p:cBhvr>
                                    </p:animEffect>
                                  </p:childTnLst>
                                </p:cTn>
                              </p:par>
                            </p:childTnLst>
                          </p:cTn>
                        </p:par>
                        <p:par>
                          <p:cTn id="13" fill="hold">
                            <p:stCondLst>
                              <p:cond delay="750"/>
                            </p:stCondLst>
                            <p:childTnLst>
                              <p:par>
                                <p:cTn id="14" presetID="2" presetClass="entr" presetSubtype="4"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2"/>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2501073"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2400" b="1" dirty="0">
                <a:solidFill>
                  <a:srgbClr val="244C89"/>
                </a:solidFill>
                <a:cs typeface="Arial" panose="020B0604020202020204" pitchFamily="34" charset="0"/>
              </a:rPr>
              <a:t>Author Team</a:t>
            </a:r>
            <a:endParaRPr lang="zh-CN" altLang="en-US" sz="2400" b="1" dirty="0">
              <a:solidFill>
                <a:srgbClr val="244C89"/>
              </a:solidFill>
              <a:cs typeface="Arial" panose="020B0604020202020204" pitchFamily="34" charset="0"/>
            </a:endParaRPr>
          </a:p>
        </p:txBody>
      </p:sp>
      <p:sp>
        <p:nvSpPr>
          <p:cNvPr id="2" name="标题 2">
            <a:extLst>
              <a:ext uri="{FF2B5EF4-FFF2-40B4-BE49-F238E27FC236}">
                <a16:creationId xmlns:a16="http://schemas.microsoft.com/office/drawing/2014/main" id="{B6DB8C09-EE78-46F9-66FE-C1D991D2C9D5}"/>
              </a:ext>
            </a:extLst>
          </p:cNvPr>
          <p:cNvSpPr txBox="1">
            <a:spLocks/>
          </p:cNvSpPr>
          <p:nvPr/>
        </p:nvSpPr>
        <p:spPr>
          <a:xfrm>
            <a:off x="1406898" y="752801"/>
            <a:ext cx="3629564" cy="45612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endParaRPr lang="zh-CN" altLang="en-US" dirty="0"/>
          </a:p>
        </p:txBody>
      </p:sp>
      <p:sp>
        <p:nvSpPr>
          <p:cNvPr id="5" name="TextBox 28">
            <a:extLst>
              <a:ext uri="{FF2B5EF4-FFF2-40B4-BE49-F238E27FC236}">
                <a16:creationId xmlns:a16="http://schemas.microsoft.com/office/drawing/2014/main" id="{6D7985AF-C01D-E7BE-F538-9A8C44BBBC16}"/>
              </a:ext>
            </a:extLst>
          </p:cNvPr>
          <p:cNvSpPr txBox="1"/>
          <p:nvPr/>
        </p:nvSpPr>
        <p:spPr>
          <a:xfrm>
            <a:off x="4211038" y="2124382"/>
            <a:ext cx="2253331" cy="309187"/>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en-US" altLang="zh-CN" sz="1800" b="1" dirty="0" err="1">
                <a:solidFill>
                  <a:srgbClr val="313D51"/>
                </a:solidFill>
                <a:latin typeface="思源黑体" panose="020B0500000000000000" pitchFamily="34" charset="-122"/>
                <a:ea typeface="思源黑体" panose="020B0500000000000000" pitchFamily="34" charset="-122"/>
              </a:rPr>
              <a:t>Limin</a:t>
            </a:r>
            <a:r>
              <a:rPr lang="en-US" altLang="zh-CN" sz="1800" b="1" dirty="0">
                <a:solidFill>
                  <a:srgbClr val="313D51"/>
                </a:solidFill>
                <a:latin typeface="思源黑体" panose="020B0500000000000000" pitchFamily="34" charset="-122"/>
                <a:ea typeface="思源黑体" panose="020B0500000000000000" pitchFamily="34" charset="-122"/>
              </a:rPr>
              <a:t> Sun  </a:t>
            </a:r>
            <a:endParaRPr lang="zh-CN" altLang="en-US" sz="1800" b="1" dirty="0">
              <a:solidFill>
                <a:srgbClr val="313D51"/>
              </a:solidFill>
              <a:latin typeface="思源黑体" panose="020B0500000000000000" pitchFamily="34" charset="-122"/>
              <a:ea typeface="思源黑体" panose="020B0500000000000000" pitchFamily="34" charset="-122"/>
            </a:endParaRPr>
          </a:p>
        </p:txBody>
      </p:sp>
      <p:sp>
        <p:nvSpPr>
          <p:cNvPr id="7" name="矩形 6">
            <a:extLst>
              <a:ext uri="{FF2B5EF4-FFF2-40B4-BE49-F238E27FC236}">
                <a16:creationId xmlns:a16="http://schemas.microsoft.com/office/drawing/2014/main" id="{804570C5-47C7-4A62-991A-95681D608740}"/>
              </a:ext>
            </a:extLst>
          </p:cNvPr>
          <p:cNvSpPr/>
          <p:nvPr/>
        </p:nvSpPr>
        <p:spPr>
          <a:xfrm>
            <a:off x="4211038" y="2467369"/>
            <a:ext cx="2607344" cy="45719"/>
          </a:xfrm>
          <a:prstGeom prst="rect">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8" name="矩形 7">
            <a:extLst>
              <a:ext uri="{FF2B5EF4-FFF2-40B4-BE49-F238E27FC236}">
                <a16:creationId xmlns:a16="http://schemas.microsoft.com/office/drawing/2014/main" id="{53AC4909-05B5-5FC9-4642-9967A12540B7}"/>
              </a:ext>
            </a:extLst>
          </p:cNvPr>
          <p:cNvSpPr/>
          <p:nvPr/>
        </p:nvSpPr>
        <p:spPr>
          <a:xfrm>
            <a:off x="1825094" y="1853021"/>
            <a:ext cx="1767016" cy="1767016"/>
          </a:xfrm>
          <a:prstGeom prst="rect">
            <a:avLst/>
          </a:prstGeom>
          <a:noFill/>
          <a:ln>
            <a:solidFill>
              <a:srgbClr val="244C8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9" name="TextBox 28">
            <a:extLst>
              <a:ext uri="{FF2B5EF4-FFF2-40B4-BE49-F238E27FC236}">
                <a16:creationId xmlns:a16="http://schemas.microsoft.com/office/drawing/2014/main" id="{19928EBC-C01D-59E9-4B1F-5A9098087140}"/>
              </a:ext>
            </a:extLst>
          </p:cNvPr>
          <p:cNvSpPr txBox="1"/>
          <p:nvPr/>
        </p:nvSpPr>
        <p:spPr>
          <a:xfrm>
            <a:off x="1825094" y="4465340"/>
            <a:ext cx="2253331" cy="309187"/>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zh-CN" altLang="en-US" sz="1800" b="1" dirty="0">
                <a:solidFill>
                  <a:srgbClr val="313D51"/>
                </a:solidFill>
                <a:latin typeface="思源黑体" panose="020B0500000000000000" pitchFamily="34" charset="-122"/>
                <a:ea typeface="思源黑体" panose="020B0500000000000000" pitchFamily="34" charset="-122"/>
              </a:rPr>
              <a:t>梁 振 凯</a:t>
            </a:r>
          </a:p>
        </p:txBody>
      </p:sp>
      <p:sp>
        <p:nvSpPr>
          <p:cNvPr id="10" name="矩形 9">
            <a:extLst>
              <a:ext uri="{FF2B5EF4-FFF2-40B4-BE49-F238E27FC236}">
                <a16:creationId xmlns:a16="http://schemas.microsoft.com/office/drawing/2014/main" id="{C072F791-C597-F834-5554-947D0D281430}"/>
              </a:ext>
            </a:extLst>
          </p:cNvPr>
          <p:cNvSpPr/>
          <p:nvPr/>
        </p:nvSpPr>
        <p:spPr>
          <a:xfrm>
            <a:off x="1825094" y="5047219"/>
            <a:ext cx="6898776" cy="424412"/>
          </a:xfrm>
          <a:prstGeom prst="rect">
            <a:avLst/>
          </a:prstGeom>
        </p:spPr>
        <p:txBody>
          <a:bodyPr wrap="square" lIns="0" tIns="0" rIns="0" bIns="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新加坡国立大学计算机学院的副教授，</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研究兴趣：系统和系统安全的研究，以及教育</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11" name="矩形 10">
            <a:extLst>
              <a:ext uri="{FF2B5EF4-FFF2-40B4-BE49-F238E27FC236}">
                <a16:creationId xmlns:a16="http://schemas.microsoft.com/office/drawing/2014/main" id="{5A661B9F-7F7B-DA85-54E4-48538234C318}"/>
              </a:ext>
            </a:extLst>
          </p:cNvPr>
          <p:cNvSpPr/>
          <p:nvPr/>
        </p:nvSpPr>
        <p:spPr>
          <a:xfrm>
            <a:off x="1825095" y="4810717"/>
            <a:ext cx="2607344" cy="45719"/>
          </a:xfrm>
          <a:prstGeom prst="rect">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12" name="矩形 11">
            <a:extLst>
              <a:ext uri="{FF2B5EF4-FFF2-40B4-BE49-F238E27FC236}">
                <a16:creationId xmlns:a16="http://schemas.microsoft.com/office/drawing/2014/main" id="{EC879F6D-A7D4-B340-3791-2BB265079341}"/>
              </a:ext>
            </a:extLst>
          </p:cNvPr>
          <p:cNvSpPr/>
          <p:nvPr/>
        </p:nvSpPr>
        <p:spPr>
          <a:xfrm>
            <a:off x="8723871" y="4196369"/>
            <a:ext cx="1767016" cy="1767016"/>
          </a:xfrm>
          <a:prstGeom prst="rect">
            <a:avLst/>
          </a:prstGeom>
          <a:noFill/>
          <a:ln>
            <a:solidFill>
              <a:srgbClr val="244C8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cxnSp>
        <p:nvCxnSpPr>
          <p:cNvPr id="13" name="直接连接符 12">
            <a:extLst>
              <a:ext uri="{FF2B5EF4-FFF2-40B4-BE49-F238E27FC236}">
                <a16:creationId xmlns:a16="http://schemas.microsoft.com/office/drawing/2014/main" id="{60F1E37A-D000-46F6-4BD4-531C7F8C5017}"/>
              </a:ext>
            </a:extLst>
          </p:cNvPr>
          <p:cNvCxnSpPr/>
          <p:nvPr/>
        </p:nvCxnSpPr>
        <p:spPr>
          <a:xfrm>
            <a:off x="1825094" y="4003588"/>
            <a:ext cx="8665793" cy="0"/>
          </a:xfrm>
          <a:prstGeom prst="line">
            <a:avLst/>
          </a:prstGeom>
          <a:ln>
            <a:solidFill>
              <a:srgbClr val="433D3C"/>
            </a:solidFill>
            <a:prstDash val="dash"/>
          </a:ln>
        </p:spPr>
        <p:style>
          <a:lnRef idx="1">
            <a:schemeClr val="accent1"/>
          </a:lnRef>
          <a:fillRef idx="0">
            <a:schemeClr val="accent1"/>
          </a:fillRef>
          <a:effectRef idx="0">
            <a:schemeClr val="accent1"/>
          </a:effectRef>
          <a:fontRef idx="minor">
            <a:schemeClr val="tx1"/>
          </a:fontRef>
        </p:style>
      </p:cxnSp>
      <p:sp>
        <p:nvSpPr>
          <p:cNvPr id="15" name="AutoShape 2">
            <a:extLst>
              <a:ext uri="{FF2B5EF4-FFF2-40B4-BE49-F238E27FC236}">
                <a16:creationId xmlns:a16="http://schemas.microsoft.com/office/drawing/2014/main" id="{EC223ABD-BC53-07B5-7A7C-5C42EB316C15}"/>
              </a:ext>
            </a:extLst>
          </p:cNvPr>
          <p:cNvSpPr>
            <a:spLocks noChangeAspect="1" noChangeArrowheads="1"/>
          </p:cNvSpPr>
          <p:nvPr/>
        </p:nvSpPr>
        <p:spPr bwMode="auto">
          <a:xfrm>
            <a:off x="5943599" y="327421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AutoShape 4">
            <a:extLst>
              <a:ext uri="{FF2B5EF4-FFF2-40B4-BE49-F238E27FC236}">
                <a16:creationId xmlns:a16="http://schemas.microsoft.com/office/drawing/2014/main" id="{EB0FF48D-456D-897C-CCC2-FDFFF3DBE354}"/>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AutoShape 6" descr="阿凡达">
            <a:extLst>
              <a:ext uri="{FF2B5EF4-FFF2-40B4-BE49-F238E27FC236}">
                <a16:creationId xmlns:a16="http://schemas.microsoft.com/office/drawing/2014/main" id="{02B21BF2-43B1-1311-61F1-8DEF8DFA4DDD}"/>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9" name="图片 18">
            <a:extLst>
              <a:ext uri="{FF2B5EF4-FFF2-40B4-BE49-F238E27FC236}">
                <a16:creationId xmlns:a16="http://schemas.microsoft.com/office/drawing/2014/main" id="{179EC5CD-EA32-47E2-A985-F2AB78CCDF34}"/>
              </a:ext>
            </a:extLst>
          </p:cNvPr>
          <p:cNvPicPr>
            <a:picLocks noChangeAspect="1"/>
          </p:cNvPicPr>
          <p:nvPr/>
        </p:nvPicPr>
        <p:blipFill>
          <a:blip r:embed="rId3"/>
          <a:stretch>
            <a:fillRect/>
          </a:stretch>
        </p:blipFill>
        <p:spPr>
          <a:xfrm>
            <a:off x="9038453" y="4428167"/>
            <a:ext cx="1328452" cy="1362515"/>
          </a:xfrm>
          <a:prstGeom prst="rect">
            <a:avLst/>
          </a:prstGeom>
        </p:spPr>
      </p:pic>
      <p:pic>
        <p:nvPicPr>
          <p:cNvPr id="20" name="图片 19">
            <a:extLst>
              <a:ext uri="{FF2B5EF4-FFF2-40B4-BE49-F238E27FC236}">
                <a16:creationId xmlns:a16="http://schemas.microsoft.com/office/drawing/2014/main" id="{DA68624F-D1EE-4196-B8EC-48C5A5C7CDBD}"/>
              </a:ext>
            </a:extLst>
          </p:cNvPr>
          <p:cNvPicPr>
            <a:picLocks noChangeAspect="1"/>
          </p:cNvPicPr>
          <p:nvPr/>
        </p:nvPicPr>
        <p:blipFill>
          <a:blip r:embed="rId4"/>
          <a:stretch>
            <a:fillRect/>
          </a:stretch>
        </p:blipFill>
        <p:spPr>
          <a:xfrm>
            <a:off x="3459251" y="1557365"/>
            <a:ext cx="5963873" cy="4233315"/>
          </a:xfrm>
          <a:prstGeom prst="rect">
            <a:avLst/>
          </a:prstGeom>
        </p:spPr>
      </p:pic>
    </p:spTree>
    <p:extLst>
      <p:ext uri="{BB962C8B-B14F-4D97-AF65-F5344CB8AC3E}">
        <p14:creationId xmlns:p14="http://schemas.microsoft.com/office/powerpoint/2010/main" val="1907078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2"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1+#ppt_w/2"/>
                                          </p:val>
                                        </p:tav>
                                        <p:tav tm="100000">
                                          <p:val>
                                            <p:strVal val="#ppt_x"/>
                                          </p:val>
                                        </p:tav>
                                      </p:tavLst>
                                    </p:anim>
                                    <p:anim calcmode="lin" valueType="num">
                                      <p:cBhvr additive="base">
                                        <p:cTn id="21" dur="500" fill="hold"/>
                                        <p:tgtEl>
                                          <p:spTgt spid="9"/>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0-#ppt_w/2"/>
                                          </p:val>
                                        </p:tav>
                                        <p:tav tm="100000">
                                          <p:val>
                                            <p:strVal val="#ppt_x"/>
                                          </p:val>
                                        </p:tav>
                                      </p:tavLst>
                                    </p:anim>
                                    <p:anim calcmode="lin" valueType="num">
                                      <p:cBhvr additive="base">
                                        <p:cTn id="25" dur="500" fill="hold"/>
                                        <p:tgtEl>
                                          <p:spTgt spid="11"/>
                                        </p:tgtEl>
                                        <p:attrNameLst>
                                          <p:attrName>ppt_y</p:attrName>
                                        </p:attrNameLst>
                                      </p:cBhvr>
                                      <p:tavLst>
                                        <p:tav tm="0">
                                          <p:val>
                                            <p:strVal val="#ppt_y"/>
                                          </p:val>
                                        </p:tav>
                                        <p:tav tm="100000">
                                          <p:val>
                                            <p:strVal val="#ppt_y"/>
                                          </p:val>
                                        </p:tav>
                                      </p:tavLst>
                                    </p:anim>
                                  </p:childTnLst>
                                </p:cTn>
                              </p:par>
                            </p:childTnLst>
                          </p:cTn>
                        </p:par>
                        <p:par>
                          <p:cTn id="26" fill="hold">
                            <p:stCondLst>
                              <p:cond delay="1500"/>
                            </p:stCondLst>
                            <p:childTnLst>
                              <p:par>
                                <p:cTn id="27" presetID="53" presetClass="entr" presetSubtype="16" fill="hold" grpId="0" nodeType="afterEffect">
                                  <p:stCondLst>
                                    <p:cond delay="0"/>
                                  </p:stCondLst>
                                  <p:iterate type="lt">
                                    <p:tmPct val="10000"/>
                                  </p:iterate>
                                  <p:childTnLst>
                                    <p:set>
                                      <p:cBhvr>
                                        <p:cTn id="28" dur="1" fill="hold">
                                          <p:stCondLst>
                                            <p:cond delay="0"/>
                                          </p:stCondLst>
                                        </p:cTn>
                                        <p:tgtEl>
                                          <p:spTgt spid="10"/>
                                        </p:tgtEl>
                                        <p:attrNameLst>
                                          <p:attrName>style.visibility</p:attrName>
                                        </p:attrNameLst>
                                      </p:cBhvr>
                                      <p:to>
                                        <p:strVal val="visible"/>
                                      </p:to>
                                    </p:set>
                                    <p:anim calcmode="lin" valueType="num">
                                      <p:cBhvr>
                                        <p:cTn id="29" dur="250" fill="hold"/>
                                        <p:tgtEl>
                                          <p:spTgt spid="10"/>
                                        </p:tgtEl>
                                        <p:attrNameLst>
                                          <p:attrName>ppt_w</p:attrName>
                                        </p:attrNameLst>
                                      </p:cBhvr>
                                      <p:tavLst>
                                        <p:tav tm="0">
                                          <p:val>
                                            <p:fltVal val="0"/>
                                          </p:val>
                                        </p:tav>
                                        <p:tav tm="100000">
                                          <p:val>
                                            <p:strVal val="#ppt_w"/>
                                          </p:val>
                                        </p:tav>
                                      </p:tavLst>
                                    </p:anim>
                                    <p:anim calcmode="lin" valueType="num">
                                      <p:cBhvr>
                                        <p:cTn id="30" dur="250" fill="hold"/>
                                        <p:tgtEl>
                                          <p:spTgt spid="10"/>
                                        </p:tgtEl>
                                        <p:attrNameLst>
                                          <p:attrName>ppt_h</p:attrName>
                                        </p:attrNameLst>
                                      </p:cBhvr>
                                      <p:tavLst>
                                        <p:tav tm="0">
                                          <p:val>
                                            <p:fltVal val="0"/>
                                          </p:val>
                                        </p:tav>
                                        <p:tav tm="100000">
                                          <p:val>
                                            <p:strVal val="#ppt_h"/>
                                          </p:val>
                                        </p:tav>
                                      </p:tavLst>
                                    </p:anim>
                                    <p:animEffect transition="in" filter="fade">
                                      <p:cBhvr>
                                        <p:cTn id="31" dur="25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1000"/>
                                        <p:tgtEl>
                                          <p:spTgt spid="20"/>
                                        </p:tgtEl>
                                      </p:cBhvr>
                                    </p:animEffect>
                                    <p:anim calcmode="lin" valueType="num">
                                      <p:cBhvr>
                                        <p:cTn id="37" dur="1000" fill="hold"/>
                                        <p:tgtEl>
                                          <p:spTgt spid="20"/>
                                        </p:tgtEl>
                                        <p:attrNameLst>
                                          <p:attrName>ppt_x</p:attrName>
                                        </p:attrNameLst>
                                      </p:cBhvr>
                                      <p:tavLst>
                                        <p:tav tm="0">
                                          <p:val>
                                            <p:strVal val="#ppt_x"/>
                                          </p:val>
                                        </p:tav>
                                        <p:tav tm="100000">
                                          <p:val>
                                            <p:strVal val="#ppt_x"/>
                                          </p:val>
                                        </p:tav>
                                      </p:tavLst>
                                    </p:anim>
                                    <p:anim calcmode="lin" valueType="num">
                                      <p:cBhvr>
                                        <p:cTn id="3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9" grpId="0"/>
      <p:bldP spid="10" grpId="0"/>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24" name="文本框 23"/>
          <p:cNvSpPr txBox="1"/>
          <p:nvPr/>
        </p:nvSpPr>
        <p:spPr>
          <a:xfrm>
            <a:off x="2885401" y="2443843"/>
            <a:ext cx="1643400" cy="2215991"/>
          </a:xfrm>
          <a:prstGeom prst="rect">
            <a:avLst/>
          </a:prstGeom>
          <a:noFill/>
        </p:spPr>
        <p:txBody>
          <a:bodyPr wrap="none" rtlCol="0">
            <a:spAutoFit/>
          </a:bodyPr>
          <a:lstStyle/>
          <a:p>
            <a:pPr algn="ctr"/>
            <a:r>
              <a:rPr lang="en-US" altLang="zh-CN" sz="13800" dirty="0">
                <a:solidFill>
                  <a:schemeClr val="bg1"/>
                </a:solidFill>
                <a:latin typeface="Agency FB" panose="020B0503020202020204" pitchFamily="34" charset="0"/>
              </a:rPr>
              <a:t>02</a:t>
            </a:r>
            <a:endParaRPr lang="zh-CN" altLang="en-US" sz="13800" dirty="0">
              <a:solidFill>
                <a:schemeClr val="bg1"/>
              </a:solidFill>
              <a:latin typeface="Agency FB" panose="020B0503020202020204" pitchFamily="34" charset="0"/>
            </a:endParaRPr>
          </a:p>
        </p:txBody>
      </p:sp>
      <p:sp>
        <p:nvSpPr>
          <p:cNvPr id="25" name="文本框 24"/>
          <p:cNvSpPr txBox="1"/>
          <p:nvPr/>
        </p:nvSpPr>
        <p:spPr>
          <a:xfrm>
            <a:off x="4911483" y="2716242"/>
            <a:ext cx="4238307" cy="769441"/>
          </a:xfrm>
          <a:prstGeom prst="rect">
            <a:avLst/>
          </a:prstGeom>
          <a:noFill/>
        </p:spPr>
        <p:txBody>
          <a:bodyPr wrap="square" rtlCol="0">
            <a:spAutoFit/>
            <a:scene3d>
              <a:camera prst="orthographicFront"/>
              <a:lightRig rig="threePt" dir="t"/>
            </a:scene3d>
            <a:sp3d contourW="12700"/>
          </a:bodyPr>
          <a:lstStyle/>
          <a:p>
            <a:r>
              <a:rPr lang="en-US" altLang="zh-CN" sz="4400" b="1" dirty="0">
                <a:solidFill>
                  <a:schemeClr val="bg1"/>
                </a:solidFill>
                <a:latin typeface="思源黑体" panose="020B0500000000000000" pitchFamily="34" charset="-122"/>
                <a:ea typeface="思源黑体" panose="020B0500000000000000" pitchFamily="34" charset="-122"/>
              </a:rPr>
              <a:t>M&amp;C&amp;C</a:t>
            </a:r>
            <a:endParaRPr lang="zh-CN" altLang="en-US" sz="4400" b="1" dirty="0">
              <a:solidFill>
                <a:schemeClr val="bg1"/>
              </a:solidFill>
              <a:latin typeface="思源黑体" panose="020B0500000000000000" pitchFamily="34" charset="-122"/>
              <a:ea typeface="思源黑体" panose="020B0500000000000000" pitchFamily="34" charset="-122"/>
            </a:endParaRPr>
          </a:p>
        </p:txBody>
      </p:sp>
      <p:cxnSp>
        <p:nvCxnSpPr>
          <p:cNvPr id="27" name="直接连接符 26"/>
          <p:cNvCxnSpPr/>
          <p:nvPr/>
        </p:nvCxnSpPr>
        <p:spPr>
          <a:xfrm>
            <a:off x="4702757"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034394" y="3531006"/>
            <a:ext cx="1282439"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en-US" altLang="zh-CN" sz="1200" dirty="0">
                <a:solidFill>
                  <a:schemeClr val="bg1"/>
                </a:solidFill>
                <a:latin typeface="思源黑体" panose="020B0500000000000000" pitchFamily="34" charset="-122"/>
                <a:ea typeface="思源黑体" panose="020B0500000000000000" pitchFamily="34" charset="-122"/>
              </a:rPr>
              <a:t>Motivation</a:t>
            </a:r>
            <a:endParaRPr lang="zh-CN" altLang="en-US" sz="1200" dirty="0">
              <a:solidFill>
                <a:schemeClr val="bg1"/>
              </a:solidFill>
              <a:latin typeface="思源黑体" panose="020B0500000000000000" pitchFamily="34" charset="-122"/>
              <a:ea typeface="思源黑体" panose="020B0500000000000000" pitchFamily="34" charset="-122"/>
            </a:endParaRPr>
          </a:p>
        </p:txBody>
      </p:sp>
      <p:sp>
        <p:nvSpPr>
          <p:cNvPr id="11" name="文本框 9"/>
          <p:cNvSpPr txBox="1"/>
          <p:nvPr/>
        </p:nvSpPr>
        <p:spPr>
          <a:xfrm>
            <a:off x="5034394" y="3792469"/>
            <a:ext cx="1282439"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en-US" altLang="zh-CN" sz="1200" dirty="0">
                <a:solidFill>
                  <a:schemeClr val="bg1"/>
                </a:solidFill>
                <a:latin typeface="思源黑体" panose="020B0500000000000000" pitchFamily="34" charset="-122"/>
                <a:ea typeface="思源黑体" panose="020B0500000000000000" pitchFamily="34" charset="-122"/>
              </a:rPr>
              <a:t>Challenges</a:t>
            </a:r>
            <a:endParaRPr lang="zh-CN" altLang="en-US" sz="1200" dirty="0">
              <a:solidFill>
                <a:schemeClr val="bg1"/>
              </a:solidFill>
              <a:latin typeface="思源黑体" panose="020B0500000000000000" pitchFamily="34" charset="-122"/>
              <a:ea typeface="思源黑体" panose="020B0500000000000000" pitchFamily="34" charset="-122"/>
            </a:endParaRPr>
          </a:p>
        </p:txBody>
      </p:sp>
      <p:sp>
        <p:nvSpPr>
          <p:cNvPr id="14" name="文本框 9"/>
          <p:cNvSpPr txBox="1"/>
          <p:nvPr/>
        </p:nvSpPr>
        <p:spPr>
          <a:xfrm>
            <a:off x="6582450" y="3531006"/>
            <a:ext cx="1577282"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en-US" altLang="zh-CN" sz="1200" dirty="0">
                <a:solidFill>
                  <a:schemeClr val="bg1"/>
                </a:solidFill>
                <a:latin typeface="思源黑体" panose="020B0500000000000000" pitchFamily="34" charset="-122"/>
                <a:ea typeface="思源黑体" panose="020B0500000000000000" pitchFamily="34" charset="-122"/>
              </a:rPr>
              <a:t>Contribution</a:t>
            </a:r>
            <a:endParaRPr lang="zh-CN" altLang="en-US" sz="1200" dirty="0">
              <a:solidFill>
                <a:schemeClr val="bg1"/>
              </a:solidFill>
              <a:latin typeface="思源黑体" panose="020B0500000000000000" pitchFamily="34" charset="-122"/>
              <a:ea typeface="思源黑体" panose="020B0500000000000000" pitchFamily="34" charset="-122"/>
            </a:endParaRPr>
          </a:p>
        </p:txBody>
      </p:sp>
    </p:spTree>
    <p:extLst>
      <p:ext uri="{BB962C8B-B14F-4D97-AF65-F5344CB8AC3E}">
        <p14:creationId xmlns:p14="http://schemas.microsoft.com/office/powerpoint/2010/main" val="4221830888"/>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8)">
                                      <p:cBhvr>
                                        <p:cTn id="12" dur="1000"/>
                                        <p:tgtEl>
                                          <p:spTgt spid="17"/>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par>
                          <p:cTn id="19" fill="hold">
                            <p:stCondLst>
                              <p:cond delay="1500"/>
                            </p:stCondLst>
                            <p:childTnLst>
                              <p:par>
                                <p:cTn id="20" presetID="22" presetClass="entr" presetSubtype="1"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par>
                          <p:cTn id="23" fill="hold">
                            <p:stCondLst>
                              <p:cond delay="2000"/>
                            </p:stCondLst>
                            <p:childTnLst>
                              <p:par>
                                <p:cTn id="24" presetID="12" presetClass="entr" presetSubtype="2"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p:tgtEl>
                                          <p:spTgt spid="25"/>
                                        </p:tgtEl>
                                        <p:attrNameLst>
                                          <p:attrName>ppt_x</p:attrName>
                                        </p:attrNameLst>
                                      </p:cBhvr>
                                      <p:tavLst>
                                        <p:tav tm="0">
                                          <p:val>
                                            <p:strVal val="#ppt_x+#ppt_w*1.125000"/>
                                          </p:val>
                                        </p:tav>
                                        <p:tav tm="100000">
                                          <p:val>
                                            <p:strVal val="#ppt_x"/>
                                          </p:val>
                                        </p:tav>
                                      </p:tavLst>
                                    </p:anim>
                                    <p:animEffect transition="in" filter="wipe(left)">
                                      <p:cBhvr>
                                        <p:cTn id="27" dur="500"/>
                                        <p:tgtEl>
                                          <p:spTgt spid="25"/>
                                        </p:tgtEl>
                                      </p:cBhvr>
                                    </p:animEffect>
                                  </p:childTnLst>
                                </p:cTn>
                              </p:par>
                              <p:par>
                                <p:cTn id="28" presetID="2" presetClass="entr" presetSubtype="2"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fill="hold"/>
                                        <p:tgtEl>
                                          <p:spTgt spid="10"/>
                                        </p:tgtEl>
                                        <p:attrNameLst>
                                          <p:attrName>ppt_x</p:attrName>
                                        </p:attrNameLst>
                                      </p:cBhvr>
                                      <p:tavLst>
                                        <p:tav tm="0">
                                          <p:val>
                                            <p:strVal val="1+#ppt_w/2"/>
                                          </p:val>
                                        </p:tav>
                                        <p:tav tm="100000">
                                          <p:val>
                                            <p:strVal val="#ppt_x"/>
                                          </p:val>
                                        </p:tav>
                                      </p:tavLst>
                                    </p:anim>
                                    <p:anim calcmode="lin" valueType="num">
                                      <p:cBhvr additive="base">
                                        <p:cTn id="31" dur="500" fill="hold"/>
                                        <p:tgtEl>
                                          <p:spTgt spid="10"/>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25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1+#ppt_w/2"/>
                                          </p:val>
                                        </p:tav>
                                        <p:tav tm="100000">
                                          <p:val>
                                            <p:strVal val="#ppt_x"/>
                                          </p:val>
                                        </p:tav>
                                      </p:tavLst>
                                    </p:anim>
                                    <p:anim calcmode="lin" valueType="num">
                                      <p:cBhvr additive="base">
                                        <p:cTn id="35" dur="500" fill="hold"/>
                                        <p:tgtEl>
                                          <p:spTgt spid="14"/>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500"/>
                                  </p:stCondLst>
                                  <p:childTnLst>
                                    <p:set>
                                      <p:cBhvr>
                                        <p:cTn id="37" dur="1" fill="hold">
                                          <p:stCondLst>
                                            <p:cond delay="0"/>
                                          </p:stCondLst>
                                        </p:cTn>
                                        <p:tgtEl>
                                          <p:spTgt spid="11"/>
                                        </p:tgtEl>
                                        <p:attrNameLst>
                                          <p:attrName>style.visibility</p:attrName>
                                        </p:attrNameLst>
                                      </p:cBhvr>
                                      <p:to>
                                        <p:strVal val="visible"/>
                                      </p:to>
                                    </p:set>
                                    <p:anim calcmode="lin" valueType="num">
                                      <p:cBhvr additive="base">
                                        <p:cTn id="38" dur="500" fill="hold"/>
                                        <p:tgtEl>
                                          <p:spTgt spid="11"/>
                                        </p:tgtEl>
                                        <p:attrNameLst>
                                          <p:attrName>ppt_x</p:attrName>
                                        </p:attrNameLst>
                                      </p:cBhvr>
                                      <p:tavLst>
                                        <p:tav tm="0">
                                          <p:val>
                                            <p:strVal val="1+#ppt_w/2"/>
                                          </p:val>
                                        </p:tav>
                                        <p:tav tm="100000">
                                          <p:val>
                                            <p:strVal val="#ppt_x"/>
                                          </p:val>
                                        </p:tav>
                                      </p:tavLst>
                                    </p:anim>
                                    <p:anim calcmode="lin" valueType="num">
                                      <p:cBhvr additive="base">
                                        <p:cTn id="39"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24" grpId="0"/>
      <p:bldP spid="25" grpId="0"/>
      <p:bldP spid="10" grpId="0"/>
      <p:bldP spid="11"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2"/>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2501073"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2400" b="1" dirty="0">
                <a:solidFill>
                  <a:srgbClr val="244C89"/>
                </a:solidFill>
                <a:cs typeface="Arial" panose="020B0604020202020204" pitchFamily="34" charset="0"/>
              </a:rPr>
              <a:t>Background</a:t>
            </a:r>
            <a:endParaRPr lang="zh-CN" altLang="en-US" sz="2400" b="1" dirty="0">
              <a:solidFill>
                <a:srgbClr val="244C89"/>
              </a:solidFill>
              <a:cs typeface="Arial" panose="020B0604020202020204" pitchFamily="34" charset="0"/>
            </a:endParaRPr>
          </a:p>
        </p:txBody>
      </p:sp>
      <p:sp>
        <p:nvSpPr>
          <p:cNvPr id="5" name="文本框 4">
            <a:extLst>
              <a:ext uri="{FF2B5EF4-FFF2-40B4-BE49-F238E27FC236}">
                <a16:creationId xmlns:a16="http://schemas.microsoft.com/office/drawing/2014/main" id="{115CE44E-3DF7-0F4E-833E-42C8132FCF90}"/>
              </a:ext>
            </a:extLst>
          </p:cNvPr>
          <p:cNvSpPr txBox="1"/>
          <p:nvPr/>
        </p:nvSpPr>
        <p:spPr>
          <a:xfrm>
            <a:off x="896572" y="1446242"/>
            <a:ext cx="10321887" cy="1294650"/>
          </a:xfrm>
          <a:prstGeom prst="rect">
            <a:avLst/>
          </a:prstGeom>
          <a:noFill/>
        </p:spPr>
        <p:txBody>
          <a:bodyPr wrap="square">
            <a:spAutoFit/>
          </a:bodyPr>
          <a:lstStyle/>
          <a:p>
            <a:pPr>
              <a:lnSpc>
                <a:spcPct val="150000"/>
              </a:lnSpc>
            </a:pPr>
            <a:r>
              <a:rPr lang="zh-CN" altLang="en-US" dirty="0">
                <a:latin typeface="Arial" panose="020B0604020202020204" pitchFamily="34" charset="0"/>
                <a:cs typeface="Arial" panose="020B0604020202020204" pitchFamily="34" charset="0"/>
              </a:rPr>
              <a:t>污染型漏洞：</a:t>
            </a:r>
            <a:r>
              <a:rPr lang="zh-CN" altLang="en-US" sz="1800" dirty="0">
                <a:effectLst/>
                <a:latin typeface="Arial" panose="020B0604020202020204" pitchFamily="34" charset="0"/>
                <a:ea typeface="等线" panose="02010600030101010101" pitchFamily="2" charset="-122"/>
                <a:cs typeface="Arial" panose="020B0604020202020204" pitchFamily="34" charset="0"/>
              </a:rPr>
              <a:t>此漏洞是由于数据传播路径上缺乏安全清理造成的。因此，攻击者提供的输入可以将受污染的数据传递到不安全的敏感点，从而导致系统安全漏洞。例如，缓冲区溢出和命令注入属于污染型漏洞。以下是发现污染型漏洞的三个一般步骤：</a:t>
            </a:r>
            <a:endParaRPr lang="zh-CN" altLang="en-US" dirty="0">
              <a:latin typeface="Arial" panose="020B0604020202020204" pitchFamily="34" charset="0"/>
              <a:cs typeface="Arial" panose="020B0604020202020204" pitchFamily="34" charset="0"/>
            </a:endParaRPr>
          </a:p>
        </p:txBody>
      </p:sp>
      <p:sp>
        <p:nvSpPr>
          <p:cNvPr id="7" name="文本框 6">
            <a:extLst>
              <a:ext uri="{FF2B5EF4-FFF2-40B4-BE49-F238E27FC236}">
                <a16:creationId xmlns:a16="http://schemas.microsoft.com/office/drawing/2014/main" id="{104F3A69-4C2F-CF88-44F1-495A4CFB7D71}"/>
              </a:ext>
            </a:extLst>
          </p:cNvPr>
          <p:cNvSpPr txBox="1"/>
          <p:nvPr/>
        </p:nvSpPr>
        <p:spPr>
          <a:xfrm>
            <a:off x="896571" y="2976939"/>
            <a:ext cx="10416888" cy="2779735"/>
          </a:xfrm>
          <a:prstGeom prst="rect">
            <a:avLst/>
          </a:prstGeom>
          <a:noFill/>
        </p:spPr>
        <p:txBody>
          <a:bodyPr wrap="square">
            <a:spAutoFit/>
          </a:bodyPr>
          <a:lstStyle/>
          <a:p>
            <a:pPr marL="285750" indent="-285750">
              <a:lnSpc>
                <a:spcPct val="200000"/>
              </a:lnSpc>
              <a:buFont typeface="Wingdings" panose="05000000000000000000" pitchFamily="2" charset="2"/>
              <a:buChar char="u"/>
            </a:pPr>
            <a:r>
              <a:rPr lang="zh-CN" altLang="en-US" dirty="0">
                <a:latin typeface="等线" panose="02010600030101010101" pitchFamily="2" charset="-122"/>
                <a:ea typeface="等线" panose="02010600030101010101" pitchFamily="2" charset="-122"/>
                <a:cs typeface="Arial" panose="020B0604020202020204" pitchFamily="34" charset="0"/>
              </a:rPr>
              <a:t>识别攻击者控制的</a:t>
            </a:r>
            <a:r>
              <a:rPr lang="en-US" altLang="zh-CN" dirty="0">
                <a:latin typeface="等线" panose="02010600030101010101" pitchFamily="2" charset="-122"/>
                <a:ea typeface="等线" panose="02010600030101010101" pitchFamily="2" charset="-122"/>
                <a:cs typeface="Arial" panose="020B0604020202020204" pitchFamily="34" charset="0"/>
              </a:rPr>
              <a:t>sources</a:t>
            </a:r>
            <a:r>
              <a:rPr lang="zh-CN" altLang="en-US" dirty="0">
                <a:latin typeface="等线" panose="02010600030101010101" pitchFamily="2" charset="-122"/>
                <a:ea typeface="等线" panose="02010600030101010101" pitchFamily="2" charset="-122"/>
                <a:cs typeface="Arial" panose="020B0604020202020204" pitchFamily="34" charset="0"/>
              </a:rPr>
              <a:t>。函数</a:t>
            </a:r>
            <a:r>
              <a:rPr lang="en-US" altLang="zh-CN" dirty="0" err="1">
                <a:latin typeface="等线" panose="02010600030101010101" pitchFamily="2" charset="-122"/>
                <a:ea typeface="等线" panose="02010600030101010101" pitchFamily="2" charset="-122"/>
                <a:cs typeface="Arial" panose="020B0604020202020204" pitchFamily="34" charset="0"/>
              </a:rPr>
              <a:t>recv</a:t>
            </a:r>
            <a:r>
              <a:rPr lang="en-US" altLang="zh-CN" dirty="0">
                <a:latin typeface="等线" panose="02010600030101010101" pitchFamily="2" charset="-122"/>
                <a:ea typeface="等线" panose="02010600030101010101" pitchFamily="2" charset="-122"/>
                <a:cs typeface="Arial" panose="020B0604020202020204" pitchFamily="34" charset="0"/>
              </a:rPr>
              <a:t>()</a:t>
            </a:r>
            <a:r>
              <a:rPr lang="zh-CN" altLang="en-US" dirty="0">
                <a:latin typeface="等线" panose="02010600030101010101" pitchFamily="2" charset="-122"/>
                <a:ea typeface="等线" panose="02010600030101010101" pitchFamily="2" charset="-122"/>
                <a:cs typeface="Arial" panose="020B0604020202020204" pitchFamily="34" charset="0"/>
              </a:rPr>
              <a:t>和</a:t>
            </a:r>
            <a:r>
              <a:rPr lang="en-US" altLang="zh-CN" dirty="0" err="1">
                <a:latin typeface="等线" panose="02010600030101010101" pitchFamily="2" charset="-122"/>
                <a:ea typeface="等线" panose="02010600030101010101" pitchFamily="2" charset="-122"/>
                <a:cs typeface="Arial" panose="020B0604020202020204" pitchFamily="34" charset="0"/>
              </a:rPr>
              <a:t>recvfrom</a:t>
            </a:r>
            <a:r>
              <a:rPr lang="en-US" altLang="zh-CN" dirty="0">
                <a:latin typeface="等线" panose="02010600030101010101" pitchFamily="2" charset="-122"/>
                <a:ea typeface="等线" panose="02010600030101010101" pitchFamily="2" charset="-122"/>
                <a:cs typeface="Arial" panose="020B0604020202020204" pitchFamily="34" charset="0"/>
              </a:rPr>
              <a:t>()</a:t>
            </a:r>
            <a:r>
              <a:rPr lang="zh-CN" altLang="en-US" dirty="0">
                <a:latin typeface="等线" panose="02010600030101010101" pitchFamily="2" charset="-122"/>
                <a:ea typeface="等线" panose="02010600030101010101" pitchFamily="2" charset="-122"/>
                <a:cs typeface="Arial" panose="020B0604020202020204" pitchFamily="34" charset="0"/>
              </a:rPr>
              <a:t>。</a:t>
            </a:r>
          </a:p>
          <a:p>
            <a:pPr marL="285750" indent="-285750">
              <a:lnSpc>
                <a:spcPct val="200000"/>
              </a:lnSpc>
              <a:buFont typeface="Wingdings" panose="05000000000000000000" pitchFamily="2" charset="2"/>
              <a:buChar char="u"/>
            </a:pPr>
            <a:r>
              <a:rPr lang="zh-CN" altLang="en-US" dirty="0">
                <a:latin typeface="等线" panose="02010600030101010101" pitchFamily="2" charset="-122"/>
                <a:ea typeface="等线" panose="02010600030101010101" pitchFamily="2" charset="-122"/>
                <a:cs typeface="Arial" panose="020B0604020202020204" pitchFamily="34" charset="0"/>
              </a:rPr>
              <a:t>识别安全敏感的</a:t>
            </a:r>
            <a:r>
              <a:rPr lang="en-US" altLang="zh-CN" dirty="0">
                <a:latin typeface="等线" panose="02010600030101010101" pitchFamily="2" charset="-122"/>
                <a:ea typeface="等线" panose="02010600030101010101" pitchFamily="2" charset="-122"/>
                <a:cs typeface="Arial" panose="020B0604020202020204" pitchFamily="34" charset="0"/>
              </a:rPr>
              <a:t>sinks</a:t>
            </a:r>
            <a:r>
              <a:rPr lang="zh-CN" altLang="en-US" dirty="0">
                <a:latin typeface="等线" panose="02010600030101010101" pitchFamily="2" charset="-122"/>
                <a:ea typeface="等线" panose="02010600030101010101" pitchFamily="2" charset="-122"/>
                <a:cs typeface="Arial" panose="020B0604020202020204" pitchFamily="34" charset="0"/>
              </a:rPr>
              <a:t>。将不安全的库函数（例如</a:t>
            </a:r>
            <a:r>
              <a:rPr lang="en-US" altLang="zh-CN" dirty="0" err="1">
                <a:latin typeface="等线" panose="02010600030101010101" pitchFamily="2" charset="-122"/>
                <a:ea typeface="等线" panose="02010600030101010101" pitchFamily="2" charset="-122"/>
                <a:cs typeface="Arial" panose="020B0604020202020204" pitchFamily="34" charset="0"/>
              </a:rPr>
              <a:t>strcpy</a:t>
            </a:r>
            <a:r>
              <a:rPr lang="en-US" altLang="zh-CN" dirty="0">
                <a:latin typeface="等线" panose="02010600030101010101" pitchFamily="2" charset="-122"/>
                <a:ea typeface="等线" panose="02010600030101010101" pitchFamily="2" charset="-122"/>
                <a:cs typeface="Arial" panose="020B0604020202020204" pitchFamily="34" charset="0"/>
              </a:rPr>
              <a:t>()</a:t>
            </a:r>
            <a:r>
              <a:rPr lang="zh-CN" altLang="en-US" dirty="0">
                <a:latin typeface="等线" panose="02010600030101010101" pitchFamily="2" charset="-122"/>
                <a:ea typeface="等线" panose="02010600030101010101" pitchFamily="2" charset="-122"/>
                <a:cs typeface="Arial" panose="020B0604020202020204" pitchFamily="34" charset="0"/>
              </a:rPr>
              <a:t>、</a:t>
            </a:r>
            <a:r>
              <a:rPr lang="en-US" altLang="zh-CN" dirty="0" err="1">
                <a:latin typeface="等线" panose="02010600030101010101" pitchFamily="2" charset="-122"/>
                <a:ea typeface="等线" panose="02010600030101010101" pitchFamily="2" charset="-122"/>
                <a:cs typeface="Arial" panose="020B0604020202020204" pitchFamily="34" charset="0"/>
              </a:rPr>
              <a:t>memcpy</a:t>
            </a:r>
            <a:r>
              <a:rPr lang="en-US" altLang="zh-CN" dirty="0">
                <a:latin typeface="等线" panose="02010600030101010101" pitchFamily="2" charset="-122"/>
                <a:ea typeface="等线" panose="02010600030101010101" pitchFamily="2" charset="-122"/>
                <a:cs typeface="Arial" panose="020B0604020202020204" pitchFamily="34" charset="0"/>
              </a:rPr>
              <a:t>()</a:t>
            </a:r>
            <a:r>
              <a:rPr lang="zh-CN" altLang="en-US" dirty="0">
                <a:latin typeface="等线" panose="02010600030101010101" pitchFamily="2" charset="-122"/>
                <a:ea typeface="等线" panose="02010600030101010101" pitchFamily="2" charset="-122"/>
                <a:cs typeface="Arial" panose="020B0604020202020204" pitchFamily="34" charset="0"/>
              </a:rPr>
              <a:t>和</a:t>
            </a:r>
            <a:r>
              <a:rPr lang="en-US" altLang="zh-CN" dirty="0">
                <a:latin typeface="等线" panose="02010600030101010101" pitchFamily="2" charset="-122"/>
                <a:ea typeface="等线" panose="02010600030101010101" pitchFamily="2" charset="-122"/>
                <a:cs typeface="Arial" panose="020B0604020202020204" pitchFamily="34" charset="0"/>
              </a:rPr>
              <a:t>system()</a:t>
            </a:r>
            <a:r>
              <a:rPr lang="zh-CN" altLang="en-US" dirty="0">
                <a:latin typeface="等线" panose="02010600030101010101" pitchFamily="2" charset="-122"/>
                <a:ea typeface="等线" panose="02010600030101010101" pitchFamily="2" charset="-122"/>
                <a:cs typeface="Arial" panose="020B0604020202020204" pitchFamily="34" charset="0"/>
              </a:rPr>
              <a:t>）或代码模式（循环缓冲区副本）标记为</a:t>
            </a:r>
            <a:r>
              <a:rPr lang="en-US" altLang="zh-CN" dirty="0">
                <a:latin typeface="等线" panose="02010600030101010101" pitchFamily="2" charset="-122"/>
                <a:ea typeface="等线" panose="02010600030101010101" pitchFamily="2" charset="-122"/>
                <a:cs typeface="Arial" panose="020B0604020202020204" pitchFamily="34" charset="0"/>
              </a:rPr>
              <a:t>sinks</a:t>
            </a:r>
            <a:r>
              <a:rPr lang="zh-CN" altLang="en-US" dirty="0">
                <a:latin typeface="等线" panose="02010600030101010101" pitchFamily="2" charset="-122"/>
                <a:ea typeface="等线" panose="02010600030101010101" pitchFamily="2" charset="-122"/>
                <a:cs typeface="Arial" panose="020B0604020202020204" pitchFamily="34" charset="0"/>
              </a:rPr>
              <a:t>，表示数据可能触发漏洞的位置。</a:t>
            </a:r>
          </a:p>
          <a:p>
            <a:pPr marL="285750" indent="-285750">
              <a:lnSpc>
                <a:spcPct val="200000"/>
              </a:lnSpc>
              <a:buFont typeface="Wingdings" panose="05000000000000000000" pitchFamily="2" charset="2"/>
              <a:buChar char="u"/>
            </a:pPr>
            <a:r>
              <a:rPr lang="zh-CN" altLang="en-US" dirty="0">
                <a:latin typeface="等线" panose="02010600030101010101" pitchFamily="2" charset="-122"/>
                <a:ea typeface="等线" panose="02010600030101010101" pitchFamily="2" charset="-122"/>
                <a:cs typeface="Arial" panose="020B0604020202020204" pitchFamily="34" charset="0"/>
              </a:rPr>
              <a:t>查找作为不安全数据路径的漏洞。获得输入点和接收点之间的数据传播流。如果路径缺少安全清理，我们可以将其标记为不安全路径。</a:t>
            </a:r>
          </a:p>
        </p:txBody>
      </p:sp>
    </p:spTree>
    <p:extLst>
      <p:ext uri="{BB962C8B-B14F-4D97-AF65-F5344CB8AC3E}">
        <p14:creationId xmlns:p14="http://schemas.microsoft.com/office/powerpoint/2010/main" val="795401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3"/>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2501073"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2400" b="1" dirty="0">
                <a:solidFill>
                  <a:srgbClr val="244C89"/>
                </a:solidFill>
                <a:cs typeface="Arial" panose="020B0604020202020204" pitchFamily="34" charset="0"/>
              </a:rPr>
              <a:t>Motivation</a:t>
            </a:r>
            <a:endParaRPr lang="zh-CN" altLang="en-US" sz="2400" b="1" dirty="0">
              <a:solidFill>
                <a:srgbClr val="244C89"/>
              </a:solidFill>
              <a:cs typeface="Arial" panose="020B0604020202020204" pitchFamily="34" charset="0"/>
            </a:endParaRPr>
          </a:p>
        </p:txBody>
      </p:sp>
      <p:sp>
        <p:nvSpPr>
          <p:cNvPr id="8" name="标题 1">
            <a:extLst>
              <a:ext uri="{FF2B5EF4-FFF2-40B4-BE49-F238E27FC236}">
                <a16:creationId xmlns:a16="http://schemas.microsoft.com/office/drawing/2014/main" id="{B5BC48BA-40F1-3FC1-24BA-F3122CB87C84}"/>
              </a:ext>
            </a:extLst>
          </p:cNvPr>
          <p:cNvSpPr txBox="1">
            <a:spLocks/>
          </p:cNvSpPr>
          <p:nvPr/>
        </p:nvSpPr>
        <p:spPr>
          <a:xfrm>
            <a:off x="1406898" y="752801"/>
            <a:ext cx="3629564" cy="45612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endParaRPr lang="zh-CN" altLang="en-US" dirty="0"/>
          </a:p>
        </p:txBody>
      </p:sp>
      <p:sp>
        <p:nvSpPr>
          <p:cNvPr id="9" name="TextBox 28">
            <a:extLst>
              <a:ext uri="{FF2B5EF4-FFF2-40B4-BE49-F238E27FC236}">
                <a16:creationId xmlns:a16="http://schemas.microsoft.com/office/drawing/2014/main" id="{DEE145B3-40C6-339A-ED60-0666E18EE3A8}"/>
              </a:ext>
            </a:extLst>
          </p:cNvPr>
          <p:cNvSpPr txBox="1"/>
          <p:nvPr/>
        </p:nvSpPr>
        <p:spPr>
          <a:xfrm>
            <a:off x="2299474" y="1827729"/>
            <a:ext cx="7982990" cy="636649"/>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zh-CN" altLang="en-US" sz="1800" b="1" dirty="0">
                <a:solidFill>
                  <a:srgbClr val="313D51"/>
                </a:solidFill>
                <a:latin typeface="思源黑体" panose="020B0500000000000000" pitchFamily="34" charset="-122"/>
                <a:ea typeface="思源黑体" panose="020B0500000000000000" pitchFamily="34" charset="-122"/>
              </a:rPr>
              <a:t>越来越多嵌入式设备代码专有，很少公开文档，此外由于各种硬件特定的外围设备，大多数固件映像无法在动态分析中进行。</a:t>
            </a:r>
          </a:p>
        </p:txBody>
      </p:sp>
      <p:sp>
        <p:nvSpPr>
          <p:cNvPr id="10" name="TextBox 28">
            <a:extLst>
              <a:ext uri="{FF2B5EF4-FFF2-40B4-BE49-F238E27FC236}">
                <a16:creationId xmlns:a16="http://schemas.microsoft.com/office/drawing/2014/main" id="{9EC30EDE-C5C5-12BE-8F12-9270DE7170E3}"/>
              </a:ext>
            </a:extLst>
          </p:cNvPr>
          <p:cNvSpPr txBox="1"/>
          <p:nvPr/>
        </p:nvSpPr>
        <p:spPr>
          <a:xfrm>
            <a:off x="2991940" y="3280111"/>
            <a:ext cx="8355583" cy="636649"/>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zh-CN" altLang="en-US" sz="1800" b="1" dirty="0">
                <a:solidFill>
                  <a:srgbClr val="313D51"/>
                </a:solidFill>
                <a:latin typeface="思源黑体" panose="020B0500000000000000" pitchFamily="34" charset="-122"/>
                <a:ea typeface="思源黑体" panose="020B0500000000000000" pitchFamily="34" charset="-122"/>
              </a:rPr>
              <a:t>在动态分析中，当固件无法仿真时，</a:t>
            </a:r>
            <a:r>
              <a:rPr lang="en-US" altLang="zh-CN" sz="1800" b="1" dirty="0">
                <a:solidFill>
                  <a:srgbClr val="313D51"/>
                </a:solidFill>
                <a:latin typeface="思源黑体" panose="020B0500000000000000" pitchFamily="34" charset="-122"/>
                <a:ea typeface="思源黑体" panose="020B0500000000000000" pitchFamily="34" charset="-122"/>
              </a:rPr>
              <a:t>fuzzing</a:t>
            </a:r>
            <a:r>
              <a:rPr lang="zh-CN" altLang="en-US" sz="1800" b="1" dirty="0">
                <a:solidFill>
                  <a:srgbClr val="313D51"/>
                </a:solidFill>
                <a:latin typeface="思源黑体" panose="020B0500000000000000" pitchFamily="34" charset="-122"/>
                <a:ea typeface="思源黑体" panose="020B0500000000000000" pitchFamily="34" charset="-122"/>
              </a:rPr>
              <a:t>、动态污点跟踪和符号执行不能用于检测污点类型漏洞。</a:t>
            </a:r>
          </a:p>
        </p:txBody>
      </p:sp>
      <p:grpSp>
        <p:nvGrpSpPr>
          <p:cNvPr id="11" name="组合 10">
            <a:extLst>
              <a:ext uri="{FF2B5EF4-FFF2-40B4-BE49-F238E27FC236}">
                <a16:creationId xmlns:a16="http://schemas.microsoft.com/office/drawing/2014/main" id="{9C1D41D8-5CBD-F49C-15FE-2CC7CC4DCC1D}"/>
              </a:ext>
            </a:extLst>
          </p:cNvPr>
          <p:cNvGrpSpPr/>
          <p:nvPr/>
        </p:nvGrpSpPr>
        <p:grpSpPr>
          <a:xfrm>
            <a:off x="890108" y="1642173"/>
            <a:ext cx="1789928" cy="2448771"/>
            <a:chOff x="6537621" y="1834072"/>
            <a:chExt cx="2245165" cy="3071572"/>
          </a:xfrm>
        </p:grpSpPr>
        <p:grpSp>
          <p:nvGrpSpPr>
            <p:cNvPr id="12" name="组合 11">
              <a:extLst>
                <a:ext uri="{FF2B5EF4-FFF2-40B4-BE49-F238E27FC236}">
                  <a16:creationId xmlns:a16="http://schemas.microsoft.com/office/drawing/2014/main" id="{13DA55EE-DBDC-C502-FE4A-24F4638D2F19}"/>
                </a:ext>
              </a:extLst>
            </p:cNvPr>
            <p:cNvGrpSpPr/>
            <p:nvPr/>
          </p:nvGrpSpPr>
          <p:grpSpPr>
            <a:xfrm>
              <a:off x="6537621" y="1834072"/>
              <a:ext cx="1264071" cy="1264071"/>
              <a:chOff x="6847086" y="2273277"/>
              <a:chExt cx="1264071" cy="1264071"/>
            </a:xfrm>
          </p:grpSpPr>
          <p:sp>
            <p:nvSpPr>
              <p:cNvPr id="18" name="Freeform 14">
                <a:extLst>
                  <a:ext uri="{FF2B5EF4-FFF2-40B4-BE49-F238E27FC236}">
                    <a16:creationId xmlns:a16="http://schemas.microsoft.com/office/drawing/2014/main" id="{D0A41514-ACBF-D5CE-B7AD-4C9D84B3203E}"/>
                  </a:ext>
                </a:extLst>
              </p:cNvPr>
              <p:cNvSpPr>
                <a:spLocks noEditPoints="1"/>
              </p:cNvSpPr>
              <p:nvPr/>
            </p:nvSpPr>
            <p:spPr bwMode="auto">
              <a:xfrm>
                <a:off x="6847086" y="2273277"/>
                <a:ext cx="1264071" cy="1264071"/>
              </a:xfrm>
              <a:custGeom>
                <a:avLst/>
                <a:gdLst>
                  <a:gd name="T0" fmla="*/ 813 w 1386"/>
                  <a:gd name="T1" fmla="*/ 164 h 1385"/>
                  <a:gd name="T2" fmla="*/ 561 w 1386"/>
                  <a:gd name="T3" fmla="*/ 1219 h 1385"/>
                  <a:gd name="T4" fmla="*/ 477 w 1386"/>
                  <a:gd name="T5" fmla="*/ 1354 h 1385"/>
                  <a:gd name="T6" fmla="*/ 638 w 1386"/>
                  <a:gd name="T7" fmla="*/ 1279 h 1385"/>
                  <a:gd name="T8" fmla="*/ 751 w 1386"/>
                  <a:gd name="T9" fmla="*/ 1385 h 1385"/>
                  <a:gd name="T10" fmla="*/ 871 w 1386"/>
                  <a:gd name="T11" fmla="*/ 1252 h 1385"/>
                  <a:gd name="T12" fmla="*/ 1008 w 1386"/>
                  <a:gd name="T13" fmla="*/ 1313 h 1385"/>
                  <a:gd name="T14" fmla="*/ 1067 w 1386"/>
                  <a:gd name="T15" fmla="*/ 1142 h 1385"/>
                  <a:gd name="T16" fmla="*/ 1229 w 1386"/>
                  <a:gd name="T17" fmla="*/ 1135 h 1385"/>
                  <a:gd name="T18" fmla="*/ 1215 w 1386"/>
                  <a:gd name="T19" fmla="*/ 954 h 1385"/>
                  <a:gd name="T20" fmla="*/ 1354 w 1386"/>
                  <a:gd name="T21" fmla="*/ 909 h 1385"/>
                  <a:gd name="T22" fmla="*/ 1274 w 1386"/>
                  <a:gd name="T23" fmla="*/ 745 h 1385"/>
                  <a:gd name="T24" fmla="*/ 1386 w 1386"/>
                  <a:gd name="T25" fmla="*/ 641 h 1385"/>
                  <a:gd name="T26" fmla="*/ 1251 w 1386"/>
                  <a:gd name="T27" fmla="*/ 520 h 1385"/>
                  <a:gd name="T28" fmla="*/ 1313 w 1386"/>
                  <a:gd name="T29" fmla="*/ 378 h 1385"/>
                  <a:gd name="T30" fmla="*/ 1144 w 1386"/>
                  <a:gd name="T31" fmla="*/ 318 h 1385"/>
                  <a:gd name="T32" fmla="*/ 1150 w 1386"/>
                  <a:gd name="T33" fmla="*/ 169 h 1385"/>
                  <a:gd name="T34" fmla="*/ 972 w 1386"/>
                  <a:gd name="T35" fmla="*/ 175 h 1385"/>
                  <a:gd name="T36" fmla="*/ 909 w 1386"/>
                  <a:gd name="T37" fmla="*/ 32 h 1385"/>
                  <a:gd name="T38" fmla="*/ 749 w 1386"/>
                  <a:gd name="T39" fmla="*/ 105 h 1385"/>
                  <a:gd name="T40" fmla="*/ 635 w 1386"/>
                  <a:gd name="T41" fmla="*/ 0 h 1385"/>
                  <a:gd name="T42" fmla="*/ 516 w 1386"/>
                  <a:gd name="T43" fmla="*/ 127 h 1385"/>
                  <a:gd name="T44" fmla="*/ 378 w 1386"/>
                  <a:gd name="T45" fmla="*/ 73 h 1385"/>
                  <a:gd name="T46" fmla="*/ 316 w 1386"/>
                  <a:gd name="T47" fmla="*/ 234 h 1385"/>
                  <a:gd name="T48" fmla="*/ 157 w 1386"/>
                  <a:gd name="T49" fmla="*/ 250 h 1385"/>
                  <a:gd name="T50" fmla="*/ 163 w 1386"/>
                  <a:gd name="T51" fmla="*/ 422 h 1385"/>
                  <a:gd name="T52" fmla="*/ 32 w 1386"/>
                  <a:gd name="T53" fmla="*/ 477 h 1385"/>
                  <a:gd name="T54" fmla="*/ 101 w 1386"/>
                  <a:gd name="T55" fmla="*/ 634 h 1385"/>
                  <a:gd name="T56" fmla="*/ 0 w 1386"/>
                  <a:gd name="T57" fmla="*/ 744 h 1385"/>
                  <a:gd name="T58" fmla="*/ 124 w 1386"/>
                  <a:gd name="T59" fmla="*/ 864 h 1385"/>
                  <a:gd name="T60" fmla="*/ 73 w 1386"/>
                  <a:gd name="T61" fmla="*/ 1007 h 1385"/>
                  <a:gd name="T62" fmla="*/ 235 w 1386"/>
                  <a:gd name="T63" fmla="*/ 1070 h 1385"/>
                  <a:gd name="T64" fmla="*/ 236 w 1386"/>
                  <a:gd name="T65" fmla="*/ 1217 h 1385"/>
                  <a:gd name="T66" fmla="*/ 411 w 1386"/>
                  <a:gd name="T67" fmla="*/ 1212 h 1385"/>
                  <a:gd name="T68" fmla="*/ 477 w 1386"/>
                  <a:gd name="T69" fmla="*/ 1354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5">
                    <a:moveTo>
                      <a:pt x="160" y="565"/>
                    </a:moveTo>
                    <a:cubicBezTo>
                      <a:pt x="229" y="274"/>
                      <a:pt x="522" y="94"/>
                      <a:pt x="813" y="164"/>
                    </a:cubicBezTo>
                    <a:cubicBezTo>
                      <a:pt x="1105" y="234"/>
                      <a:pt x="1284" y="526"/>
                      <a:pt x="1215" y="817"/>
                    </a:cubicBezTo>
                    <a:cubicBezTo>
                      <a:pt x="1145" y="1109"/>
                      <a:pt x="852" y="1288"/>
                      <a:pt x="561" y="1219"/>
                    </a:cubicBezTo>
                    <a:cubicBezTo>
                      <a:pt x="270" y="1149"/>
                      <a:pt x="90" y="857"/>
                      <a:pt x="160" y="565"/>
                    </a:cubicBezTo>
                    <a:close/>
                    <a:moveTo>
                      <a:pt x="477" y="1354"/>
                    </a:moveTo>
                    <a:lnTo>
                      <a:pt x="584" y="1379"/>
                    </a:lnTo>
                    <a:lnTo>
                      <a:pt x="638" y="1279"/>
                    </a:lnTo>
                    <a:cubicBezTo>
                      <a:pt x="661" y="1281"/>
                      <a:pt x="684" y="1281"/>
                      <a:pt x="707" y="1281"/>
                    </a:cubicBezTo>
                    <a:lnTo>
                      <a:pt x="751" y="1385"/>
                    </a:lnTo>
                    <a:lnTo>
                      <a:pt x="860" y="1367"/>
                    </a:lnTo>
                    <a:lnTo>
                      <a:pt x="871" y="1252"/>
                    </a:lnTo>
                    <a:cubicBezTo>
                      <a:pt x="889" y="1246"/>
                      <a:pt x="907" y="1239"/>
                      <a:pt x="925" y="1231"/>
                    </a:cubicBezTo>
                    <a:lnTo>
                      <a:pt x="1008" y="1313"/>
                    </a:lnTo>
                    <a:lnTo>
                      <a:pt x="1102" y="1255"/>
                    </a:lnTo>
                    <a:lnTo>
                      <a:pt x="1067" y="1142"/>
                    </a:lnTo>
                    <a:cubicBezTo>
                      <a:pt x="1086" y="1127"/>
                      <a:pt x="1103" y="1110"/>
                      <a:pt x="1119" y="1093"/>
                    </a:cubicBezTo>
                    <a:lnTo>
                      <a:pt x="1229" y="1135"/>
                    </a:lnTo>
                    <a:lnTo>
                      <a:pt x="1292" y="1045"/>
                    </a:lnTo>
                    <a:lnTo>
                      <a:pt x="1215" y="954"/>
                    </a:lnTo>
                    <a:cubicBezTo>
                      <a:pt x="1222" y="940"/>
                      <a:pt x="1229" y="924"/>
                      <a:pt x="1235" y="909"/>
                    </a:cubicBezTo>
                    <a:lnTo>
                      <a:pt x="1354" y="909"/>
                    </a:lnTo>
                    <a:lnTo>
                      <a:pt x="1379" y="801"/>
                    </a:lnTo>
                    <a:lnTo>
                      <a:pt x="1274" y="745"/>
                    </a:lnTo>
                    <a:cubicBezTo>
                      <a:pt x="1276" y="726"/>
                      <a:pt x="1277" y="706"/>
                      <a:pt x="1277" y="687"/>
                    </a:cubicBezTo>
                    <a:lnTo>
                      <a:pt x="1386" y="641"/>
                    </a:lnTo>
                    <a:lnTo>
                      <a:pt x="1369" y="532"/>
                    </a:lnTo>
                    <a:lnTo>
                      <a:pt x="1251" y="520"/>
                    </a:lnTo>
                    <a:cubicBezTo>
                      <a:pt x="1245" y="500"/>
                      <a:pt x="1238" y="481"/>
                      <a:pt x="1230" y="461"/>
                    </a:cubicBezTo>
                    <a:lnTo>
                      <a:pt x="1313" y="378"/>
                    </a:lnTo>
                    <a:lnTo>
                      <a:pt x="1255" y="284"/>
                    </a:lnTo>
                    <a:lnTo>
                      <a:pt x="1144" y="318"/>
                    </a:lnTo>
                    <a:cubicBezTo>
                      <a:pt x="1131" y="303"/>
                      <a:pt x="1119" y="289"/>
                      <a:pt x="1105" y="275"/>
                    </a:cubicBezTo>
                    <a:lnTo>
                      <a:pt x="1150" y="169"/>
                    </a:lnTo>
                    <a:lnTo>
                      <a:pt x="1061" y="103"/>
                    </a:lnTo>
                    <a:lnTo>
                      <a:pt x="972" y="175"/>
                    </a:lnTo>
                    <a:cubicBezTo>
                      <a:pt x="952" y="164"/>
                      <a:pt x="931" y="154"/>
                      <a:pt x="909" y="145"/>
                    </a:cubicBezTo>
                    <a:lnTo>
                      <a:pt x="909" y="32"/>
                    </a:lnTo>
                    <a:lnTo>
                      <a:pt x="802" y="6"/>
                    </a:lnTo>
                    <a:lnTo>
                      <a:pt x="749" y="105"/>
                    </a:lnTo>
                    <a:cubicBezTo>
                      <a:pt x="725" y="103"/>
                      <a:pt x="701" y="101"/>
                      <a:pt x="678" y="102"/>
                    </a:cubicBezTo>
                    <a:lnTo>
                      <a:pt x="635" y="0"/>
                    </a:lnTo>
                    <a:lnTo>
                      <a:pt x="526" y="18"/>
                    </a:lnTo>
                    <a:lnTo>
                      <a:pt x="516" y="127"/>
                    </a:lnTo>
                    <a:cubicBezTo>
                      <a:pt x="495" y="134"/>
                      <a:pt x="475" y="141"/>
                      <a:pt x="455" y="149"/>
                    </a:cubicBezTo>
                    <a:lnTo>
                      <a:pt x="378" y="73"/>
                    </a:lnTo>
                    <a:lnTo>
                      <a:pt x="284" y="131"/>
                    </a:lnTo>
                    <a:lnTo>
                      <a:pt x="316" y="234"/>
                    </a:lnTo>
                    <a:cubicBezTo>
                      <a:pt x="295" y="251"/>
                      <a:pt x="275" y="269"/>
                      <a:pt x="257" y="289"/>
                    </a:cubicBezTo>
                    <a:lnTo>
                      <a:pt x="157" y="250"/>
                    </a:lnTo>
                    <a:lnTo>
                      <a:pt x="94" y="340"/>
                    </a:lnTo>
                    <a:lnTo>
                      <a:pt x="163" y="422"/>
                    </a:lnTo>
                    <a:cubicBezTo>
                      <a:pt x="154" y="439"/>
                      <a:pt x="146" y="458"/>
                      <a:pt x="138" y="477"/>
                    </a:cubicBezTo>
                    <a:lnTo>
                      <a:pt x="32" y="477"/>
                    </a:lnTo>
                    <a:lnTo>
                      <a:pt x="7" y="584"/>
                    </a:lnTo>
                    <a:lnTo>
                      <a:pt x="101" y="634"/>
                    </a:lnTo>
                    <a:cubicBezTo>
                      <a:pt x="98" y="658"/>
                      <a:pt x="97" y="681"/>
                      <a:pt x="98" y="704"/>
                    </a:cubicBezTo>
                    <a:lnTo>
                      <a:pt x="0" y="744"/>
                    </a:lnTo>
                    <a:lnTo>
                      <a:pt x="17" y="853"/>
                    </a:lnTo>
                    <a:lnTo>
                      <a:pt x="124" y="864"/>
                    </a:lnTo>
                    <a:cubicBezTo>
                      <a:pt x="131" y="887"/>
                      <a:pt x="139" y="909"/>
                      <a:pt x="149" y="931"/>
                    </a:cubicBezTo>
                    <a:lnTo>
                      <a:pt x="73" y="1007"/>
                    </a:lnTo>
                    <a:lnTo>
                      <a:pt x="131" y="1101"/>
                    </a:lnTo>
                    <a:lnTo>
                      <a:pt x="235" y="1070"/>
                    </a:lnTo>
                    <a:cubicBezTo>
                      <a:pt x="249" y="1086"/>
                      <a:pt x="263" y="1101"/>
                      <a:pt x="278" y="1116"/>
                    </a:cubicBezTo>
                    <a:lnTo>
                      <a:pt x="236" y="1217"/>
                    </a:lnTo>
                    <a:lnTo>
                      <a:pt x="325" y="1282"/>
                    </a:lnTo>
                    <a:lnTo>
                      <a:pt x="411" y="1212"/>
                    </a:lnTo>
                    <a:cubicBezTo>
                      <a:pt x="432" y="1224"/>
                      <a:pt x="454" y="1233"/>
                      <a:pt x="477" y="1242"/>
                    </a:cubicBezTo>
                    <a:lnTo>
                      <a:pt x="477" y="1354"/>
                    </a:ln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pPr>
                  <a:lnSpc>
                    <a:spcPct val="120000"/>
                  </a:lnSpc>
                </a:pPr>
                <a:endParaRPr lang="zh-CN" altLang="en-US" sz="1400">
                  <a:solidFill>
                    <a:schemeClr val="bg1"/>
                  </a:solidFill>
                </a:endParaRPr>
              </a:p>
            </p:txBody>
          </p:sp>
          <p:sp>
            <p:nvSpPr>
              <p:cNvPr id="19" name="Freeform 15">
                <a:extLst>
                  <a:ext uri="{FF2B5EF4-FFF2-40B4-BE49-F238E27FC236}">
                    <a16:creationId xmlns:a16="http://schemas.microsoft.com/office/drawing/2014/main" id="{BFCC657F-E8AC-6E28-6E6E-2C4D11B75F2C}"/>
                  </a:ext>
                </a:extLst>
              </p:cNvPr>
              <p:cNvSpPr/>
              <p:nvPr/>
            </p:nvSpPr>
            <p:spPr bwMode="auto">
              <a:xfrm>
                <a:off x="6959448" y="2389652"/>
                <a:ext cx="1027308" cy="1031321"/>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2"/>
                      <a:pt x="683" y="66"/>
                    </a:cubicBezTo>
                    <a:cubicBezTo>
                      <a:pt x="408" y="0"/>
                      <a:pt x="132" y="170"/>
                      <a:pt x="66" y="445"/>
                    </a:cubicBezTo>
                    <a:cubicBezTo>
                      <a:pt x="0" y="720"/>
                      <a:pt x="170" y="997"/>
                      <a:pt x="445" y="1062"/>
                    </a:cubicBezTo>
                    <a:cubicBezTo>
                      <a:pt x="720" y="1128"/>
                      <a:pt x="997" y="958"/>
                      <a:pt x="1062" y="683"/>
                    </a:cubicBezTo>
                    <a:close/>
                  </a:path>
                </a:pathLst>
              </a:custGeom>
              <a:solidFill>
                <a:srgbClr val="244C89"/>
              </a:solidFill>
              <a:ln>
                <a:noFill/>
              </a:ln>
            </p:spPr>
            <p:txBody>
              <a:bodyPr vert="horz" wrap="square" lIns="91440" tIns="45720" rIns="91440" bIns="45720" numCol="1" anchor="t" anchorCtr="0" compatLnSpc="1"/>
              <a:lstStyle/>
              <a:p>
                <a:pPr>
                  <a:lnSpc>
                    <a:spcPct val="120000"/>
                  </a:lnSpc>
                </a:pPr>
                <a:endParaRPr lang="zh-CN" altLang="en-US" sz="1400">
                  <a:solidFill>
                    <a:schemeClr val="bg1"/>
                  </a:solidFill>
                </a:endParaRPr>
              </a:p>
            </p:txBody>
          </p:sp>
        </p:grpSp>
        <p:grpSp>
          <p:nvGrpSpPr>
            <p:cNvPr id="13" name="组合 12">
              <a:extLst>
                <a:ext uri="{FF2B5EF4-FFF2-40B4-BE49-F238E27FC236}">
                  <a16:creationId xmlns:a16="http://schemas.microsoft.com/office/drawing/2014/main" id="{B7FDDEDF-51E7-D029-AC34-421DA0A66E3D}"/>
                </a:ext>
              </a:extLst>
            </p:cNvPr>
            <p:cNvGrpSpPr/>
            <p:nvPr/>
          </p:nvGrpSpPr>
          <p:grpSpPr>
            <a:xfrm>
              <a:off x="7518715" y="3641573"/>
              <a:ext cx="1264071" cy="1264071"/>
              <a:chOff x="7775541" y="4141250"/>
              <a:chExt cx="1264071" cy="1264071"/>
            </a:xfrm>
          </p:grpSpPr>
          <p:sp>
            <p:nvSpPr>
              <p:cNvPr id="16" name="Freeform 16">
                <a:extLst>
                  <a:ext uri="{FF2B5EF4-FFF2-40B4-BE49-F238E27FC236}">
                    <a16:creationId xmlns:a16="http://schemas.microsoft.com/office/drawing/2014/main" id="{4F2F920D-E538-84D2-85D5-0BE98DBFE277}"/>
                  </a:ext>
                </a:extLst>
              </p:cNvPr>
              <p:cNvSpPr>
                <a:spLocks noEditPoints="1"/>
              </p:cNvSpPr>
              <p:nvPr/>
            </p:nvSpPr>
            <p:spPr bwMode="auto">
              <a:xfrm>
                <a:off x="7775541" y="4141250"/>
                <a:ext cx="1264071" cy="1264071"/>
              </a:xfrm>
              <a:custGeom>
                <a:avLst/>
                <a:gdLst>
                  <a:gd name="T0" fmla="*/ 813 w 1386"/>
                  <a:gd name="T1" fmla="*/ 164 h 1385"/>
                  <a:gd name="T2" fmla="*/ 561 w 1386"/>
                  <a:gd name="T3" fmla="*/ 1218 h 1385"/>
                  <a:gd name="T4" fmla="*/ 477 w 1386"/>
                  <a:gd name="T5" fmla="*/ 1353 h 1385"/>
                  <a:gd name="T6" fmla="*/ 638 w 1386"/>
                  <a:gd name="T7" fmla="*/ 1279 h 1385"/>
                  <a:gd name="T8" fmla="*/ 751 w 1386"/>
                  <a:gd name="T9" fmla="*/ 1385 h 1385"/>
                  <a:gd name="T10" fmla="*/ 871 w 1386"/>
                  <a:gd name="T11" fmla="*/ 1251 h 1385"/>
                  <a:gd name="T12" fmla="*/ 1008 w 1386"/>
                  <a:gd name="T13" fmla="*/ 1312 h 1385"/>
                  <a:gd name="T14" fmla="*/ 1067 w 1386"/>
                  <a:gd name="T15" fmla="*/ 1142 h 1385"/>
                  <a:gd name="T16" fmla="*/ 1229 w 1386"/>
                  <a:gd name="T17" fmla="*/ 1135 h 1385"/>
                  <a:gd name="T18" fmla="*/ 1215 w 1386"/>
                  <a:gd name="T19" fmla="*/ 954 h 1385"/>
                  <a:gd name="T20" fmla="*/ 1354 w 1386"/>
                  <a:gd name="T21" fmla="*/ 908 h 1385"/>
                  <a:gd name="T22" fmla="*/ 1274 w 1386"/>
                  <a:gd name="T23" fmla="*/ 745 h 1385"/>
                  <a:gd name="T24" fmla="*/ 1386 w 1386"/>
                  <a:gd name="T25" fmla="*/ 641 h 1385"/>
                  <a:gd name="T26" fmla="*/ 1252 w 1386"/>
                  <a:gd name="T27" fmla="*/ 520 h 1385"/>
                  <a:gd name="T28" fmla="*/ 1313 w 1386"/>
                  <a:gd name="T29" fmla="*/ 378 h 1385"/>
                  <a:gd name="T30" fmla="*/ 1144 w 1386"/>
                  <a:gd name="T31" fmla="*/ 318 h 1385"/>
                  <a:gd name="T32" fmla="*/ 1150 w 1386"/>
                  <a:gd name="T33" fmla="*/ 168 h 1385"/>
                  <a:gd name="T34" fmla="*/ 972 w 1386"/>
                  <a:gd name="T35" fmla="*/ 175 h 1385"/>
                  <a:gd name="T36" fmla="*/ 909 w 1386"/>
                  <a:gd name="T37" fmla="*/ 32 h 1385"/>
                  <a:gd name="T38" fmla="*/ 749 w 1386"/>
                  <a:gd name="T39" fmla="*/ 105 h 1385"/>
                  <a:gd name="T40" fmla="*/ 635 w 1386"/>
                  <a:gd name="T41" fmla="*/ 0 h 1385"/>
                  <a:gd name="T42" fmla="*/ 516 w 1386"/>
                  <a:gd name="T43" fmla="*/ 127 h 1385"/>
                  <a:gd name="T44" fmla="*/ 378 w 1386"/>
                  <a:gd name="T45" fmla="*/ 72 h 1385"/>
                  <a:gd name="T46" fmla="*/ 316 w 1386"/>
                  <a:gd name="T47" fmla="*/ 233 h 1385"/>
                  <a:gd name="T48" fmla="*/ 157 w 1386"/>
                  <a:gd name="T49" fmla="*/ 250 h 1385"/>
                  <a:gd name="T50" fmla="*/ 163 w 1386"/>
                  <a:gd name="T51" fmla="*/ 421 h 1385"/>
                  <a:gd name="T52" fmla="*/ 32 w 1386"/>
                  <a:gd name="T53" fmla="*/ 476 h 1385"/>
                  <a:gd name="T54" fmla="*/ 101 w 1386"/>
                  <a:gd name="T55" fmla="*/ 634 h 1385"/>
                  <a:gd name="T56" fmla="*/ 0 w 1386"/>
                  <a:gd name="T57" fmla="*/ 744 h 1385"/>
                  <a:gd name="T58" fmla="*/ 124 w 1386"/>
                  <a:gd name="T59" fmla="*/ 864 h 1385"/>
                  <a:gd name="T60" fmla="*/ 73 w 1386"/>
                  <a:gd name="T61" fmla="*/ 1007 h 1385"/>
                  <a:gd name="T62" fmla="*/ 235 w 1386"/>
                  <a:gd name="T63" fmla="*/ 1069 h 1385"/>
                  <a:gd name="T64" fmla="*/ 236 w 1386"/>
                  <a:gd name="T65" fmla="*/ 1216 h 1385"/>
                  <a:gd name="T66" fmla="*/ 411 w 1386"/>
                  <a:gd name="T67" fmla="*/ 1212 h 1385"/>
                  <a:gd name="T68" fmla="*/ 477 w 1386"/>
                  <a:gd name="T69" fmla="*/ 1353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5">
                    <a:moveTo>
                      <a:pt x="160" y="565"/>
                    </a:moveTo>
                    <a:cubicBezTo>
                      <a:pt x="230" y="274"/>
                      <a:pt x="522" y="94"/>
                      <a:pt x="813" y="164"/>
                    </a:cubicBezTo>
                    <a:cubicBezTo>
                      <a:pt x="1105" y="233"/>
                      <a:pt x="1284" y="526"/>
                      <a:pt x="1215" y="817"/>
                    </a:cubicBezTo>
                    <a:cubicBezTo>
                      <a:pt x="1145" y="1108"/>
                      <a:pt x="853" y="1288"/>
                      <a:pt x="561" y="1218"/>
                    </a:cubicBezTo>
                    <a:cubicBezTo>
                      <a:pt x="270" y="1149"/>
                      <a:pt x="90" y="856"/>
                      <a:pt x="160" y="565"/>
                    </a:cubicBezTo>
                    <a:close/>
                    <a:moveTo>
                      <a:pt x="477" y="1353"/>
                    </a:moveTo>
                    <a:lnTo>
                      <a:pt x="584" y="1379"/>
                    </a:lnTo>
                    <a:lnTo>
                      <a:pt x="638" y="1279"/>
                    </a:lnTo>
                    <a:cubicBezTo>
                      <a:pt x="661" y="1281"/>
                      <a:pt x="684" y="1281"/>
                      <a:pt x="707" y="1280"/>
                    </a:cubicBezTo>
                    <a:lnTo>
                      <a:pt x="751" y="1385"/>
                    </a:lnTo>
                    <a:lnTo>
                      <a:pt x="860" y="1367"/>
                    </a:lnTo>
                    <a:lnTo>
                      <a:pt x="871" y="1251"/>
                    </a:lnTo>
                    <a:cubicBezTo>
                      <a:pt x="889" y="1245"/>
                      <a:pt x="907" y="1238"/>
                      <a:pt x="925" y="1230"/>
                    </a:cubicBezTo>
                    <a:lnTo>
                      <a:pt x="1008" y="1312"/>
                    </a:lnTo>
                    <a:lnTo>
                      <a:pt x="1102" y="1255"/>
                    </a:lnTo>
                    <a:lnTo>
                      <a:pt x="1067" y="1142"/>
                    </a:lnTo>
                    <a:cubicBezTo>
                      <a:pt x="1086" y="1126"/>
                      <a:pt x="1103" y="1110"/>
                      <a:pt x="1119" y="1092"/>
                    </a:cubicBezTo>
                    <a:lnTo>
                      <a:pt x="1229" y="1135"/>
                    </a:lnTo>
                    <a:lnTo>
                      <a:pt x="1292" y="1045"/>
                    </a:lnTo>
                    <a:lnTo>
                      <a:pt x="1215" y="954"/>
                    </a:lnTo>
                    <a:cubicBezTo>
                      <a:pt x="1222" y="939"/>
                      <a:pt x="1229" y="924"/>
                      <a:pt x="1235" y="909"/>
                    </a:cubicBezTo>
                    <a:lnTo>
                      <a:pt x="1354" y="908"/>
                    </a:lnTo>
                    <a:lnTo>
                      <a:pt x="1379" y="801"/>
                    </a:lnTo>
                    <a:lnTo>
                      <a:pt x="1274" y="745"/>
                    </a:lnTo>
                    <a:cubicBezTo>
                      <a:pt x="1276" y="725"/>
                      <a:pt x="1277" y="706"/>
                      <a:pt x="1277" y="686"/>
                    </a:cubicBezTo>
                    <a:lnTo>
                      <a:pt x="1386" y="641"/>
                    </a:lnTo>
                    <a:lnTo>
                      <a:pt x="1369" y="532"/>
                    </a:lnTo>
                    <a:lnTo>
                      <a:pt x="1252" y="520"/>
                    </a:lnTo>
                    <a:cubicBezTo>
                      <a:pt x="1245" y="500"/>
                      <a:pt x="1238" y="480"/>
                      <a:pt x="1230" y="461"/>
                    </a:cubicBezTo>
                    <a:lnTo>
                      <a:pt x="1313" y="378"/>
                    </a:lnTo>
                    <a:lnTo>
                      <a:pt x="1255" y="284"/>
                    </a:lnTo>
                    <a:lnTo>
                      <a:pt x="1144" y="318"/>
                    </a:lnTo>
                    <a:cubicBezTo>
                      <a:pt x="1131" y="303"/>
                      <a:pt x="1119" y="289"/>
                      <a:pt x="1105" y="275"/>
                    </a:cubicBezTo>
                    <a:lnTo>
                      <a:pt x="1150" y="168"/>
                    </a:lnTo>
                    <a:lnTo>
                      <a:pt x="1061" y="103"/>
                    </a:lnTo>
                    <a:lnTo>
                      <a:pt x="972" y="175"/>
                    </a:lnTo>
                    <a:cubicBezTo>
                      <a:pt x="952" y="164"/>
                      <a:pt x="931" y="154"/>
                      <a:pt x="909" y="145"/>
                    </a:cubicBezTo>
                    <a:lnTo>
                      <a:pt x="909" y="32"/>
                    </a:lnTo>
                    <a:lnTo>
                      <a:pt x="802" y="6"/>
                    </a:lnTo>
                    <a:lnTo>
                      <a:pt x="749" y="105"/>
                    </a:lnTo>
                    <a:cubicBezTo>
                      <a:pt x="725" y="102"/>
                      <a:pt x="701" y="101"/>
                      <a:pt x="678" y="101"/>
                    </a:cubicBezTo>
                    <a:lnTo>
                      <a:pt x="635" y="0"/>
                    </a:lnTo>
                    <a:lnTo>
                      <a:pt x="526" y="18"/>
                    </a:lnTo>
                    <a:lnTo>
                      <a:pt x="516" y="127"/>
                    </a:lnTo>
                    <a:cubicBezTo>
                      <a:pt x="495" y="133"/>
                      <a:pt x="475" y="140"/>
                      <a:pt x="455" y="149"/>
                    </a:cubicBezTo>
                    <a:lnTo>
                      <a:pt x="378" y="72"/>
                    </a:lnTo>
                    <a:lnTo>
                      <a:pt x="285" y="130"/>
                    </a:lnTo>
                    <a:lnTo>
                      <a:pt x="316" y="233"/>
                    </a:lnTo>
                    <a:cubicBezTo>
                      <a:pt x="295" y="250"/>
                      <a:pt x="275" y="269"/>
                      <a:pt x="257" y="288"/>
                    </a:cubicBezTo>
                    <a:lnTo>
                      <a:pt x="157" y="250"/>
                    </a:lnTo>
                    <a:lnTo>
                      <a:pt x="94" y="340"/>
                    </a:lnTo>
                    <a:lnTo>
                      <a:pt x="163" y="421"/>
                    </a:lnTo>
                    <a:cubicBezTo>
                      <a:pt x="154" y="439"/>
                      <a:pt x="146" y="457"/>
                      <a:pt x="138" y="476"/>
                    </a:cubicBezTo>
                    <a:lnTo>
                      <a:pt x="32" y="476"/>
                    </a:lnTo>
                    <a:lnTo>
                      <a:pt x="7" y="584"/>
                    </a:lnTo>
                    <a:lnTo>
                      <a:pt x="101" y="634"/>
                    </a:lnTo>
                    <a:cubicBezTo>
                      <a:pt x="98" y="657"/>
                      <a:pt x="97" y="680"/>
                      <a:pt x="98" y="703"/>
                    </a:cubicBezTo>
                    <a:lnTo>
                      <a:pt x="0" y="744"/>
                    </a:lnTo>
                    <a:lnTo>
                      <a:pt x="17" y="853"/>
                    </a:lnTo>
                    <a:lnTo>
                      <a:pt x="124" y="864"/>
                    </a:lnTo>
                    <a:cubicBezTo>
                      <a:pt x="131" y="887"/>
                      <a:pt x="139" y="909"/>
                      <a:pt x="149" y="931"/>
                    </a:cubicBezTo>
                    <a:lnTo>
                      <a:pt x="73" y="1007"/>
                    </a:lnTo>
                    <a:lnTo>
                      <a:pt x="131" y="1101"/>
                    </a:lnTo>
                    <a:lnTo>
                      <a:pt x="235" y="1069"/>
                    </a:lnTo>
                    <a:cubicBezTo>
                      <a:pt x="249" y="1086"/>
                      <a:pt x="263" y="1101"/>
                      <a:pt x="278" y="1116"/>
                    </a:cubicBezTo>
                    <a:lnTo>
                      <a:pt x="236" y="1216"/>
                    </a:lnTo>
                    <a:lnTo>
                      <a:pt x="325" y="1282"/>
                    </a:lnTo>
                    <a:lnTo>
                      <a:pt x="411" y="1212"/>
                    </a:lnTo>
                    <a:cubicBezTo>
                      <a:pt x="432" y="1223"/>
                      <a:pt x="454" y="1233"/>
                      <a:pt x="477" y="1242"/>
                    </a:cubicBezTo>
                    <a:lnTo>
                      <a:pt x="477" y="1353"/>
                    </a:ln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pPr>
                  <a:lnSpc>
                    <a:spcPct val="120000"/>
                  </a:lnSpc>
                </a:pPr>
                <a:endParaRPr lang="zh-CN" altLang="en-US" sz="1400" dirty="0">
                  <a:solidFill>
                    <a:schemeClr val="bg1"/>
                  </a:solidFill>
                </a:endParaRPr>
              </a:p>
            </p:txBody>
          </p:sp>
          <p:sp>
            <p:nvSpPr>
              <p:cNvPr id="17" name="Freeform 17">
                <a:extLst>
                  <a:ext uri="{FF2B5EF4-FFF2-40B4-BE49-F238E27FC236}">
                    <a16:creationId xmlns:a16="http://schemas.microsoft.com/office/drawing/2014/main" id="{87C6FBB1-48EA-5988-B295-5C097C2E684A}"/>
                  </a:ext>
                </a:extLst>
              </p:cNvPr>
              <p:cNvSpPr/>
              <p:nvPr/>
            </p:nvSpPr>
            <p:spPr bwMode="auto">
              <a:xfrm>
                <a:off x="7887903" y="4257626"/>
                <a:ext cx="1027308" cy="1027308"/>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2"/>
                      <a:pt x="683" y="66"/>
                    </a:cubicBezTo>
                    <a:cubicBezTo>
                      <a:pt x="408" y="0"/>
                      <a:pt x="132" y="170"/>
                      <a:pt x="66" y="445"/>
                    </a:cubicBezTo>
                    <a:cubicBezTo>
                      <a:pt x="0" y="720"/>
                      <a:pt x="170" y="996"/>
                      <a:pt x="445" y="1062"/>
                    </a:cubicBezTo>
                    <a:cubicBezTo>
                      <a:pt x="720" y="1128"/>
                      <a:pt x="997" y="958"/>
                      <a:pt x="1062" y="683"/>
                    </a:cubicBezTo>
                    <a:close/>
                  </a:path>
                </a:pathLst>
              </a:custGeom>
              <a:solidFill>
                <a:srgbClr val="244C89"/>
              </a:solidFill>
              <a:ln>
                <a:noFill/>
              </a:ln>
            </p:spPr>
            <p:txBody>
              <a:bodyPr vert="horz" wrap="square" lIns="91440" tIns="45720" rIns="91440" bIns="45720" numCol="1" anchor="t" anchorCtr="0" compatLnSpc="1"/>
              <a:lstStyle/>
              <a:p>
                <a:pPr>
                  <a:lnSpc>
                    <a:spcPct val="120000"/>
                  </a:lnSpc>
                </a:pPr>
                <a:endParaRPr lang="zh-CN" altLang="en-US" sz="1400" dirty="0">
                  <a:solidFill>
                    <a:schemeClr val="bg1"/>
                  </a:solidFill>
                </a:endParaRPr>
              </a:p>
            </p:txBody>
          </p:sp>
        </p:grpSp>
        <p:sp>
          <p:nvSpPr>
            <p:cNvPr id="14" name="文本框 13">
              <a:extLst>
                <a:ext uri="{FF2B5EF4-FFF2-40B4-BE49-F238E27FC236}">
                  <a16:creationId xmlns:a16="http://schemas.microsoft.com/office/drawing/2014/main" id="{F8161769-5304-6D71-4D2C-5D8367112CBE}"/>
                </a:ext>
              </a:extLst>
            </p:cNvPr>
            <p:cNvSpPr txBox="1"/>
            <p:nvPr/>
          </p:nvSpPr>
          <p:spPr>
            <a:xfrm>
              <a:off x="6784418" y="2083087"/>
              <a:ext cx="758436" cy="709455"/>
            </a:xfrm>
            <a:prstGeom prst="rect">
              <a:avLst/>
            </a:prstGeom>
            <a:noFill/>
          </p:spPr>
          <p:txBody>
            <a:bodyPr wrap="none" rtlCol="0">
              <a:spAutoFit/>
            </a:bodyPr>
            <a:lstStyle/>
            <a:p>
              <a:pPr algn="ctr">
                <a:lnSpc>
                  <a:spcPct val="120000"/>
                </a:lnSpc>
              </a:pPr>
              <a:r>
                <a:rPr lang="en-US" altLang="zh-CN" sz="2800" dirty="0">
                  <a:solidFill>
                    <a:schemeClr val="bg2"/>
                  </a:solidFill>
                  <a:latin typeface="思源黑体" panose="020B0500000000000000" pitchFamily="34" charset="-122"/>
                </a:rPr>
                <a:t>01</a:t>
              </a:r>
              <a:endParaRPr lang="zh-CN" altLang="en-US" sz="2800" dirty="0">
                <a:solidFill>
                  <a:schemeClr val="bg2"/>
                </a:solidFill>
                <a:latin typeface="思源黑体" panose="020B0500000000000000" pitchFamily="34" charset="-122"/>
              </a:endParaRPr>
            </a:p>
          </p:txBody>
        </p:sp>
        <p:sp>
          <p:nvSpPr>
            <p:cNvPr id="15" name="文本框 14">
              <a:extLst>
                <a:ext uri="{FF2B5EF4-FFF2-40B4-BE49-F238E27FC236}">
                  <a16:creationId xmlns:a16="http://schemas.microsoft.com/office/drawing/2014/main" id="{B0058FB3-D55E-8AED-7C00-FD087D6FF283}"/>
                </a:ext>
              </a:extLst>
            </p:cNvPr>
            <p:cNvSpPr txBox="1"/>
            <p:nvPr/>
          </p:nvSpPr>
          <p:spPr>
            <a:xfrm>
              <a:off x="7770510" y="3927615"/>
              <a:ext cx="758436" cy="709455"/>
            </a:xfrm>
            <a:prstGeom prst="rect">
              <a:avLst/>
            </a:prstGeom>
            <a:noFill/>
          </p:spPr>
          <p:txBody>
            <a:bodyPr wrap="none" rtlCol="0">
              <a:spAutoFit/>
            </a:bodyPr>
            <a:lstStyle/>
            <a:p>
              <a:pPr algn="ctr">
                <a:lnSpc>
                  <a:spcPct val="120000"/>
                </a:lnSpc>
              </a:pPr>
              <a:r>
                <a:rPr lang="en-US" altLang="zh-CN" sz="2800" dirty="0">
                  <a:solidFill>
                    <a:schemeClr val="bg2"/>
                  </a:solidFill>
                  <a:latin typeface="思源黑体" panose="020B0500000000000000" pitchFamily="34" charset="-122"/>
                </a:rPr>
                <a:t>02</a:t>
              </a:r>
              <a:endParaRPr lang="zh-CN" altLang="en-US" sz="2800" dirty="0">
                <a:solidFill>
                  <a:schemeClr val="bg2"/>
                </a:solidFill>
                <a:latin typeface="思源黑体" panose="020B0500000000000000" pitchFamily="34" charset="-122"/>
              </a:endParaRPr>
            </a:p>
          </p:txBody>
        </p:sp>
      </p:grpSp>
      <p:grpSp>
        <p:nvGrpSpPr>
          <p:cNvPr id="40" name="组合 39">
            <a:extLst>
              <a:ext uri="{FF2B5EF4-FFF2-40B4-BE49-F238E27FC236}">
                <a16:creationId xmlns:a16="http://schemas.microsoft.com/office/drawing/2014/main" id="{74CC4D1E-0A3D-4D2A-98F3-2F53F39595C4}"/>
              </a:ext>
            </a:extLst>
          </p:cNvPr>
          <p:cNvGrpSpPr/>
          <p:nvPr/>
        </p:nvGrpSpPr>
        <p:grpSpPr>
          <a:xfrm>
            <a:off x="1086864" y="4549009"/>
            <a:ext cx="1377596" cy="2234654"/>
            <a:chOff x="6537621" y="1834072"/>
            <a:chExt cx="1727963" cy="2802998"/>
          </a:xfrm>
        </p:grpSpPr>
        <p:grpSp>
          <p:nvGrpSpPr>
            <p:cNvPr id="41" name="组合 40">
              <a:extLst>
                <a:ext uri="{FF2B5EF4-FFF2-40B4-BE49-F238E27FC236}">
                  <a16:creationId xmlns:a16="http://schemas.microsoft.com/office/drawing/2014/main" id="{3BE174FC-FB20-41E7-A0ED-9F08155E2F54}"/>
                </a:ext>
              </a:extLst>
            </p:cNvPr>
            <p:cNvGrpSpPr/>
            <p:nvPr/>
          </p:nvGrpSpPr>
          <p:grpSpPr>
            <a:xfrm>
              <a:off x="6537621" y="1834072"/>
              <a:ext cx="1264071" cy="1264071"/>
              <a:chOff x="6847086" y="2273277"/>
              <a:chExt cx="1264071" cy="1264071"/>
            </a:xfrm>
          </p:grpSpPr>
          <p:sp>
            <p:nvSpPr>
              <p:cNvPr id="47" name="Freeform 14">
                <a:extLst>
                  <a:ext uri="{FF2B5EF4-FFF2-40B4-BE49-F238E27FC236}">
                    <a16:creationId xmlns:a16="http://schemas.microsoft.com/office/drawing/2014/main" id="{2267403C-6E9E-4195-B409-3EEE3F196441}"/>
                  </a:ext>
                </a:extLst>
              </p:cNvPr>
              <p:cNvSpPr>
                <a:spLocks noEditPoints="1"/>
              </p:cNvSpPr>
              <p:nvPr/>
            </p:nvSpPr>
            <p:spPr bwMode="auto">
              <a:xfrm>
                <a:off x="6847086" y="2273277"/>
                <a:ext cx="1264071" cy="1264071"/>
              </a:xfrm>
              <a:custGeom>
                <a:avLst/>
                <a:gdLst>
                  <a:gd name="T0" fmla="*/ 813 w 1386"/>
                  <a:gd name="T1" fmla="*/ 164 h 1385"/>
                  <a:gd name="T2" fmla="*/ 561 w 1386"/>
                  <a:gd name="T3" fmla="*/ 1219 h 1385"/>
                  <a:gd name="T4" fmla="*/ 477 w 1386"/>
                  <a:gd name="T5" fmla="*/ 1354 h 1385"/>
                  <a:gd name="T6" fmla="*/ 638 w 1386"/>
                  <a:gd name="T7" fmla="*/ 1279 h 1385"/>
                  <a:gd name="T8" fmla="*/ 751 w 1386"/>
                  <a:gd name="T9" fmla="*/ 1385 h 1385"/>
                  <a:gd name="T10" fmla="*/ 871 w 1386"/>
                  <a:gd name="T11" fmla="*/ 1252 h 1385"/>
                  <a:gd name="T12" fmla="*/ 1008 w 1386"/>
                  <a:gd name="T13" fmla="*/ 1313 h 1385"/>
                  <a:gd name="T14" fmla="*/ 1067 w 1386"/>
                  <a:gd name="T15" fmla="*/ 1142 h 1385"/>
                  <a:gd name="T16" fmla="*/ 1229 w 1386"/>
                  <a:gd name="T17" fmla="*/ 1135 h 1385"/>
                  <a:gd name="T18" fmla="*/ 1215 w 1386"/>
                  <a:gd name="T19" fmla="*/ 954 h 1385"/>
                  <a:gd name="T20" fmla="*/ 1354 w 1386"/>
                  <a:gd name="T21" fmla="*/ 909 h 1385"/>
                  <a:gd name="T22" fmla="*/ 1274 w 1386"/>
                  <a:gd name="T23" fmla="*/ 745 h 1385"/>
                  <a:gd name="T24" fmla="*/ 1386 w 1386"/>
                  <a:gd name="T25" fmla="*/ 641 h 1385"/>
                  <a:gd name="T26" fmla="*/ 1251 w 1386"/>
                  <a:gd name="T27" fmla="*/ 520 h 1385"/>
                  <a:gd name="T28" fmla="*/ 1313 w 1386"/>
                  <a:gd name="T29" fmla="*/ 378 h 1385"/>
                  <a:gd name="T30" fmla="*/ 1144 w 1386"/>
                  <a:gd name="T31" fmla="*/ 318 h 1385"/>
                  <a:gd name="T32" fmla="*/ 1150 w 1386"/>
                  <a:gd name="T33" fmla="*/ 169 h 1385"/>
                  <a:gd name="T34" fmla="*/ 972 w 1386"/>
                  <a:gd name="T35" fmla="*/ 175 h 1385"/>
                  <a:gd name="T36" fmla="*/ 909 w 1386"/>
                  <a:gd name="T37" fmla="*/ 32 h 1385"/>
                  <a:gd name="T38" fmla="*/ 749 w 1386"/>
                  <a:gd name="T39" fmla="*/ 105 h 1385"/>
                  <a:gd name="T40" fmla="*/ 635 w 1386"/>
                  <a:gd name="T41" fmla="*/ 0 h 1385"/>
                  <a:gd name="T42" fmla="*/ 516 w 1386"/>
                  <a:gd name="T43" fmla="*/ 127 h 1385"/>
                  <a:gd name="T44" fmla="*/ 378 w 1386"/>
                  <a:gd name="T45" fmla="*/ 73 h 1385"/>
                  <a:gd name="T46" fmla="*/ 316 w 1386"/>
                  <a:gd name="T47" fmla="*/ 234 h 1385"/>
                  <a:gd name="T48" fmla="*/ 157 w 1386"/>
                  <a:gd name="T49" fmla="*/ 250 h 1385"/>
                  <a:gd name="T50" fmla="*/ 163 w 1386"/>
                  <a:gd name="T51" fmla="*/ 422 h 1385"/>
                  <a:gd name="T52" fmla="*/ 32 w 1386"/>
                  <a:gd name="T53" fmla="*/ 477 h 1385"/>
                  <a:gd name="T54" fmla="*/ 101 w 1386"/>
                  <a:gd name="T55" fmla="*/ 634 h 1385"/>
                  <a:gd name="T56" fmla="*/ 0 w 1386"/>
                  <a:gd name="T57" fmla="*/ 744 h 1385"/>
                  <a:gd name="T58" fmla="*/ 124 w 1386"/>
                  <a:gd name="T59" fmla="*/ 864 h 1385"/>
                  <a:gd name="T60" fmla="*/ 73 w 1386"/>
                  <a:gd name="T61" fmla="*/ 1007 h 1385"/>
                  <a:gd name="T62" fmla="*/ 235 w 1386"/>
                  <a:gd name="T63" fmla="*/ 1070 h 1385"/>
                  <a:gd name="T64" fmla="*/ 236 w 1386"/>
                  <a:gd name="T65" fmla="*/ 1217 h 1385"/>
                  <a:gd name="T66" fmla="*/ 411 w 1386"/>
                  <a:gd name="T67" fmla="*/ 1212 h 1385"/>
                  <a:gd name="T68" fmla="*/ 477 w 1386"/>
                  <a:gd name="T69" fmla="*/ 1354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5">
                    <a:moveTo>
                      <a:pt x="160" y="565"/>
                    </a:moveTo>
                    <a:cubicBezTo>
                      <a:pt x="229" y="274"/>
                      <a:pt x="522" y="94"/>
                      <a:pt x="813" y="164"/>
                    </a:cubicBezTo>
                    <a:cubicBezTo>
                      <a:pt x="1105" y="234"/>
                      <a:pt x="1284" y="526"/>
                      <a:pt x="1215" y="817"/>
                    </a:cubicBezTo>
                    <a:cubicBezTo>
                      <a:pt x="1145" y="1109"/>
                      <a:pt x="852" y="1288"/>
                      <a:pt x="561" y="1219"/>
                    </a:cubicBezTo>
                    <a:cubicBezTo>
                      <a:pt x="270" y="1149"/>
                      <a:pt x="90" y="857"/>
                      <a:pt x="160" y="565"/>
                    </a:cubicBezTo>
                    <a:close/>
                    <a:moveTo>
                      <a:pt x="477" y="1354"/>
                    </a:moveTo>
                    <a:lnTo>
                      <a:pt x="584" y="1379"/>
                    </a:lnTo>
                    <a:lnTo>
                      <a:pt x="638" y="1279"/>
                    </a:lnTo>
                    <a:cubicBezTo>
                      <a:pt x="661" y="1281"/>
                      <a:pt x="684" y="1281"/>
                      <a:pt x="707" y="1281"/>
                    </a:cubicBezTo>
                    <a:lnTo>
                      <a:pt x="751" y="1385"/>
                    </a:lnTo>
                    <a:lnTo>
                      <a:pt x="860" y="1367"/>
                    </a:lnTo>
                    <a:lnTo>
                      <a:pt x="871" y="1252"/>
                    </a:lnTo>
                    <a:cubicBezTo>
                      <a:pt x="889" y="1246"/>
                      <a:pt x="907" y="1239"/>
                      <a:pt x="925" y="1231"/>
                    </a:cubicBezTo>
                    <a:lnTo>
                      <a:pt x="1008" y="1313"/>
                    </a:lnTo>
                    <a:lnTo>
                      <a:pt x="1102" y="1255"/>
                    </a:lnTo>
                    <a:lnTo>
                      <a:pt x="1067" y="1142"/>
                    </a:lnTo>
                    <a:cubicBezTo>
                      <a:pt x="1086" y="1127"/>
                      <a:pt x="1103" y="1110"/>
                      <a:pt x="1119" y="1093"/>
                    </a:cubicBezTo>
                    <a:lnTo>
                      <a:pt x="1229" y="1135"/>
                    </a:lnTo>
                    <a:lnTo>
                      <a:pt x="1292" y="1045"/>
                    </a:lnTo>
                    <a:lnTo>
                      <a:pt x="1215" y="954"/>
                    </a:lnTo>
                    <a:cubicBezTo>
                      <a:pt x="1222" y="940"/>
                      <a:pt x="1229" y="924"/>
                      <a:pt x="1235" y="909"/>
                    </a:cubicBezTo>
                    <a:lnTo>
                      <a:pt x="1354" y="909"/>
                    </a:lnTo>
                    <a:lnTo>
                      <a:pt x="1379" y="801"/>
                    </a:lnTo>
                    <a:lnTo>
                      <a:pt x="1274" y="745"/>
                    </a:lnTo>
                    <a:cubicBezTo>
                      <a:pt x="1276" y="726"/>
                      <a:pt x="1277" y="706"/>
                      <a:pt x="1277" y="687"/>
                    </a:cubicBezTo>
                    <a:lnTo>
                      <a:pt x="1386" y="641"/>
                    </a:lnTo>
                    <a:lnTo>
                      <a:pt x="1369" y="532"/>
                    </a:lnTo>
                    <a:lnTo>
                      <a:pt x="1251" y="520"/>
                    </a:lnTo>
                    <a:cubicBezTo>
                      <a:pt x="1245" y="500"/>
                      <a:pt x="1238" y="481"/>
                      <a:pt x="1230" y="461"/>
                    </a:cubicBezTo>
                    <a:lnTo>
                      <a:pt x="1313" y="378"/>
                    </a:lnTo>
                    <a:lnTo>
                      <a:pt x="1255" y="284"/>
                    </a:lnTo>
                    <a:lnTo>
                      <a:pt x="1144" y="318"/>
                    </a:lnTo>
                    <a:cubicBezTo>
                      <a:pt x="1131" y="303"/>
                      <a:pt x="1119" y="289"/>
                      <a:pt x="1105" y="275"/>
                    </a:cubicBezTo>
                    <a:lnTo>
                      <a:pt x="1150" y="169"/>
                    </a:lnTo>
                    <a:lnTo>
                      <a:pt x="1061" y="103"/>
                    </a:lnTo>
                    <a:lnTo>
                      <a:pt x="972" y="175"/>
                    </a:lnTo>
                    <a:cubicBezTo>
                      <a:pt x="952" y="164"/>
                      <a:pt x="931" y="154"/>
                      <a:pt x="909" y="145"/>
                    </a:cubicBezTo>
                    <a:lnTo>
                      <a:pt x="909" y="32"/>
                    </a:lnTo>
                    <a:lnTo>
                      <a:pt x="802" y="6"/>
                    </a:lnTo>
                    <a:lnTo>
                      <a:pt x="749" y="105"/>
                    </a:lnTo>
                    <a:cubicBezTo>
                      <a:pt x="725" y="103"/>
                      <a:pt x="701" y="101"/>
                      <a:pt x="678" y="102"/>
                    </a:cubicBezTo>
                    <a:lnTo>
                      <a:pt x="635" y="0"/>
                    </a:lnTo>
                    <a:lnTo>
                      <a:pt x="526" y="18"/>
                    </a:lnTo>
                    <a:lnTo>
                      <a:pt x="516" y="127"/>
                    </a:lnTo>
                    <a:cubicBezTo>
                      <a:pt x="495" y="134"/>
                      <a:pt x="475" y="141"/>
                      <a:pt x="455" y="149"/>
                    </a:cubicBezTo>
                    <a:lnTo>
                      <a:pt x="378" y="73"/>
                    </a:lnTo>
                    <a:lnTo>
                      <a:pt x="284" y="131"/>
                    </a:lnTo>
                    <a:lnTo>
                      <a:pt x="316" y="234"/>
                    </a:lnTo>
                    <a:cubicBezTo>
                      <a:pt x="295" y="251"/>
                      <a:pt x="275" y="269"/>
                      <a:pt x="257" y="289"/>
                    </a:cubicBezTo>
                    <a:lnTo>
                      <a:pt x="157" y="250"/>
                    </a:lnTo>
                    <a:lnTo>
                      <a:pt x="94" y="340"/>
                    </a:lnTo>
                    <a:lnTo>
                      <a:pt x="163" y="422"/>
                    </a:lnTo>
                    <a:cubicBezTo>
                      <a:pt x="154" y="439"/>
                      <a:pt x="146" y="458"/>
                      <a:pt x="138" y="477"/>
                    </a:cubicBezTo>
                    <a:lnTo>
                      <a:pt x="32" y="477"/>
                    </a:lnTo>
                    <a:lnTo>
                      <a:pt x="7" y="584"/>
                    </a:lnTo>
                    <a:lnTo>
                      <a:pt x="101" y="634"/>
                    </a:lnTo>
                    <a:cubicBezTo>
                      <a:pt x="98" y="658"/>
                      <a:pt x="97" y="681"/>
                      <a:pt x="98" y="704"/>
                    </a:cubicBezTo>
                    <a:lnTo>
                      <a:pt x="0" y="744"/>
                    </a:lnTo>
                    <a:lnTo>
                      <a:pt x="17" y="853"/>
                    </a:lnTo>
                    <a:lnTo>
                      <a:pt x="124" y="864"/>
                    </a:lnTo>
                    <a:cubicBezTo>
                      <a:pt x="131" y="887"/>
                      <a:pt x="139" y="909"/>
                      <a:pt x="149" y="931"/>
                    </a:cubicBezTo>
                    <a:lnTo>
                      <a:pt x="73" y="1007"/>
                    </a:lnTo>
                    <a:lnTo>
                      <a:pt x="131" y="1101"/>
                    </a:lnTo>
                    <a:lnTo>
                      <a:pt x="235" y="1070"/>
                    </a:lnTo>
                    <a:cubicBezTo>
                      <a:pt x="249" y="1086"/>
                      <a:pt x="263" y="1101"/>
                      <a:pt x="278" y="1116"/>
                    </a:cubicBezTo>
                    <a:lnTo>
                      <a:pt x="236" y="1217"/>
                    </a:lnTo>
                    <a:lnTo>
                      <a:pt x="325" y="1282"/>
                    </a:lnTo>
                    <a:lnTo>
                      <a:pt x="411" y="1212"/>
                    </a:lnTo>
                    <a:cubicBezTo>
                      <a:pt x="432" y="1224"/>
                      <a:pt x="454" y="1233"/>
                      <a:pt x="477" y="1242"/>
                    </a:cubicBezTo>
                    <a:lnTo>
                      <a:pt x="477" y="1354"/>
                    </a:ln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pPr>
                  <a:lnSpc>
                    <a:spcPct val="120000"/>
                  </a:lnSpc>
                </a:pPr>
                <a:endParaRPr lang="zh-CN" altLang="en-US" sz="1400">
                  <a:solidFill>
                    <a:schemeClr val="bg1"/>
                  </a:solidFill>
                </a:endParaRPr>
              </a:p>
            </p:txBody>
          </p:sp>
          <p:sp>
            <p:nvSpPr>
              <p:cNvPr id="48" name="Freeform 15">
                <a:extLst>
                  <a:ext uri="{FF2B5EF4-FFF2-40B4-BE49-F238E27FC236}">
                    <a16:creationId xmlns:a16="http://schemas.microsoft.com/office/drawing/2014/main" id="{2FABC846-1637-4A61-A3DE-2B030D35E5AC}"/>
                  </a:ext>
                </a:extLst>
              </p:cNvPr>
              <p:cNvSpPr/>
              <p:nvPr/>
            </p:nvSpPr>
            <p:spPr bwMode="auto">
              <a:xfrm>
                <a:off x="6959448" y="2389652"/>
                <a:ext cx="1027308" cy="1031321"/>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2"/>
                      <a:pt x="683" y="66"/>
                    </a:cubicBezTo>
                    <a:cubicBezTo>
                      <a:pt x="408" y="0"/>
                      <a:pt x="132" y="170"/>
                      <a:pt x="66" y="445"/>
                    </a:cubicBezTo>
                    <a:cubicBezTo>
                      <a:pt x="0" y="720"/>
                      <a:pt x="170" y="997"/>
                      <a:pt x="445" y="1062"/>
                    </a:cubicBezTo>
                    <a:cubicBezTo>
                      <a:pt x="720" y="1128"/>
                      <a:pt x="997" y="958"/>
                      <a:pt x="1062" y="683"/>
                    </a:cubicBezTo>
                    <a:close/>
                  </a:path>
                </a:pathLst>
              </a:custGeom>
              <a:solidFill>
                <a:srgbClr val="244C89"/>
              </a:solidFill>
              <a:ln>
                <a:noFill/>
              </a:ln>
            </p:spPr>
            <p:txBody>
              <a:bodyPr vert="horz" wrap="square" lIns="91440" tIns="45720" rIns="91440" bIns="45720" numCol="1" anchor="t" anchorCtr="0" compatLnSpc="1"/>
              <a:lstStyle/>
              <a:p>
                <a:pPr>
                  <a:lnSpc>
                    <a:spcPct val="120000"/>
                  </a:lnSpc>
                </a:pPr>
                <a:endParaRPr lang="zh-CN" altLang="en-US" sz="1400">
                  <a:solidFill>
                    <a:schemeClr val="bg1"/>
                  </a:solidFill>
                </a:endParaRPr>
              </a:p>
            </p:txBody>
          </p:sp>
        </p:grpSp>
        <p:sp>
          <p:nvSpPr>
            <p:cNvPr id="43" name="文本框 42">
              <a:extLst>
                <a:ext uri="{FF2B5EF4-FFF2-40B4-BE49-F238E27FC236}">
                  <a16:creationId xmlns:a16="http://schemas.microsoft.com/office/drawing/2014/main" id="{9EDEADC1-AE00-4D83-B7F7-662E40AF3F49}"/>
                </a:ext>
              </a:extLst>
            </p:cNvPr>
            <p:cNvSpPr txBox="1"/>
            <p:nvPr/>
          </p:nvSpPr>
          <p:spPr>
            <a:xfrm>
              <a:off x="6784418" y="2083087"/>
              <a:ext cx="758436" cy="709455"/>
            </a:xfrm>
            <a:prstGeom prst="rect">
              <a:avLst/>
            </a:prstGeom>
            <a:noFill/>
          </p:spPr>
          <p:txBody>
            <a:bodyPr wrap="none" rtlCol="0">
              <a:spAutoFit/>
            </a:bodyPr>
            <a:lstStyle/>
            <a:p>
              <a:pPr algn="ctr">
                <a:lnSpc>
                  <a:spcPct val="120000"/>
                </a:lnSpc>
              </a:pPr>
              <a:r>
                <a:rPr lang="en-US" altLang="zh-CN" sz="2800" dirty="0">
                  <a:solidFill>
                    <a:schemeClr val="bg2"/>
                  </a:solidFill>
                  <a:latin typeface="思源黑体" panose="020B0500000000000000" pitchFamily="34" charset="-122"/>
                </a:rPr>
                <a:t>03</a:t>
              </a:r>
              <a:endParaRPr lang="zh-CN" altLang="en-US" sz="2800" dirty="0">
                <a:solidFill>
                  <a:schemeClr val="bg2"/>
                </a:solidFill>
                <a:latin typeface="思源黑体" panose="020B0500000000000000" pitchFamily="34" charset="-122"/>
              </a:endParaRPr>
            </a:p>
          </p:txBody>
        </p:sp>
        <p:sp>
          <p:nvSpPr>
            <p:cNvPr id="44" name="文本框 43">
              <a:extLst>
                <a:ext uri="{FF2B5EF4-FFF2-40B4-BE49-F238E27FC236}">
                  <a16:creationId xmlns:a16="http://schemas.microsoft.com/office/drawing/2014/main" id="{4B524074-BA3A-4D83-957E-AAE6E64C8338}"/>
                </a:ext>
              </a:extLst>
            </p:cNvPr>
            <p:cNvSpPr txBox="1"/>
            <p:nvPr/>
          </p:nvSpPr>
          <p:spPr>
            <a:xfrm>
              <a:off x="8033870" y="3927615"/>
              <a:ext cx="231714" cy="709455"/>
            </a:xfrm>
            <a:prstGeom prst="rect">
              <a:avLst/>
            </a:prstGeom>
            <a:noFill/>
          </p:spPr>
          <p:txBody>
            <a:bodyPr wrap="none" rtlCol="0">
              <a:spAutoFit/>
            </a:bodyPr>
            <a:lstStyle/>
            <a:p>
              <a:pPr algn="ctr">
                <a:lnSpc>
                  <a:spcPct val="120000"/>
                </a:lnSpc>
              </a:pPr>
              <a:endParaRPr lang="zh-CN" altLang="en-US" sz="2800" dirty="0">
                <a:solidFill>
                  <a:schemeClr val="bg2"/>
                </a:solidFill>
                <a:latin typeface="思源黑体" panose="020B0500000000000000" pitchFamily="34" charset="-122"/>
              </a:endParaRPr>
            </a:p>
          </p:txBody>
        </p:sp>
      </p:grpSp>
      <p:sp>
        <p:nvSpPr>
          <p:cNvPr id="49" name="TextBox 28">
            <a:extLst>
              <a:ext uri="{FF2B5EF4-FFF2-40B4-BE49-F238E27FC236}">
                <a16:creationId xmlns:a16="http://schemas.microsoft.com/office/drawing/2014/main" id="{B2CCCDFA-860D-4263-ADBE-5FC146A086B2}"/>
              </a:ext>
            </a:extLst>
          </p:cNvPr>
          <p:cNvSpPr txBox="1"/>
          <p:nvPr/>
        </p:nvSpPr>
        <p:spPr>
          <a:xfrm>
            <a:off x="2372094" y="4732493"/>
            <a:ext cx="8355583" cy="636649"/>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zh-CN" altLang="en-US" sz="1800" b="1" dirty="0">
                <a:solidFill>
                  <a:srgbClr val="313D51"/>
                </a:solidFill>
                <a:latin typeface="思源黑体" panose="020B0500000000000000" pitchFamily="34" charset="-122"/>
                <a:ea typeface="思源黑体" panose="020B0500000000000000" pitchFamily="34" charset="-122"/>
              </a:rPr>
              <a:t>在源代码级别为各种漏洞类型设计代码属性图表示和路径遍历模式，但是，由于二进制文件，代码属性图不能直接应用于固件。</a:t>
            </a:r>
          </a:p>
        </p:txBody>
      </p:sp>
    </p:spTree>
    <p:extLst>
      <p:ext uri="{BB962C8B-B14F-4D97-AF65-F5344CB8AC3E}">
        <p14:creationId xmlns:p14="http://schemas.microsoft.com/office/powerpoint/2010/main" val="2689268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par>
                                <p:cTn id="11" presetID="42"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anim calcmode="lin" valueType="num">
                                      <p:cBhvr>
                                        <p:cTn id="14" dur="1000" fill="hold"/>
                                        <p:tgtEl>
                                          <p:spTgt spid="11"/>
                                        </p:tgtEl>
                                        <p:attrNameLst>
                                          <p:attrName>ppt_x</p:attrName>
                                        </p:attrNameLst>
                                      </p:cBhvr>
                                      <p:tavLst>
                                        <p:tav tm="0">
                                          <p:val>
                                            <p:strVal val="#ppt_x"/>
                                          </p:val>
                                        </p:tav>
                                        <p:tav tm="100000">
                                          <p:val>
                                            <p:strVal val="#ppt_x"/>
                                          </p:val>
                                        </p:tav>
                                      </p:tavLst>
                                    </p:anim>
                                    <p:anim calcmode="lin" valueType="num">
                                      <p:cBhvr>
                                        <p:cTn id="15" dur="1000" fill="hold"/>
                                        <p:tgtEl>
                                          <p:spTgt spid="11"/>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40"/>
                                        </p:tgtEl>
                                        <p:attrNameLst>
                                          <p:attrName>style.visibility</p:attrName>
                                        </p:attrNameLst>
                                      </p:cBhvr>
                                      <p:to>
                                        <p:strVal val="visible"/>
                                      </p:to>
                                    </p:set>
                                    <p:animEffect transition="in" filter="fade">
                                      <p:cBhvr>
                                        <p:cTn id="18" dur="1000"/>
                                        <p:tgtEl>
                                          <p:spTgt spid="40"/>
                                        </p:tgtEl>
                                      </p:cBhvr>
                                    </p:animEffect>
                                    <p:anim calcmode="lin" valueType="num">
                                      <p:cBhvr>
                                        <p:cTn id="19" dur="1000" fill="hold"/>
                                        <p:tgtEl>
                                          <p:spTgt spid="40"/>
                                        </p:tgtEl>
                                        <p:attrNameLst>
                                          <p:attrName>ppt_x</p:attrName>
                                        </p:attrNameLst>
                                      </p:cBhvr>
                                      <p:tavLst>
                                        <p:tav tm="0">
                                          <p:val>
                                            <p:strVal val="#ppt_x"/>
                                          </p:val>
                                        </p:tav>
                                        <p:tav tm="100000">
                                          <p:val>
                                            <p:strVal val="#ppt_x"/>
                                          </p:val>
                                        </p:tav>
                                      </p:tavLst>
                                    </p:anim>
                                    <p:anim calcmode="lin" valueType="num">
                                      <p:cBhvr>
                                        <p:cTn id="20" dur="1000" fill="hold"/>
                                        <p:tgtEl>
                                          <p:spTgt spid="40"/>
                                        </p:tgtEl>
                                        <p:attrNameLst>
                                          <p:attrName>ppt_y</p:attrName>
                                        </p:attrNameLst>
                                      </p:cBhvr>
                                      <p:tavLst>
                                        <p:tav tm="0">
                                          <p:val>
                                            <p:strVal val="#ppt_y+.1"/>
                                          </p:val>
                                        </p:tav>
                                        <p:tav tm="100000">
                                          <p:val>
                                            <p:strVal val="#ppt_y"/>
                                          </p:val>
                                        </p:tav>
                                      </p:tavLst>
                                    </p:anim>
                                  </p:childTnLst>
                                </p:cTn>
                              </p:par>
                              <p:par>
                                <p:cTn id="21" presetID="22" presetClass="entr" presetSubtype="8" fill="hold" grpId="0" nodeType="with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wipe(left)">
                                      <p:cBhvr>
                                        <p:cTn id="23"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4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3"/>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2501073"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2400" b="1" dirty="0">
                <a:solidFill>
                  <a:srgbClr val="244C89"/>
                </a:solidFill>
                <a:cs typeface="Arial" panose="020B0604020202020204" pitchFamily="34" charset="0"/>
              </a:rPr>
              <a:t>Challenge</a:t>
            </a:r>
            <a:endParaRPr lang="zh-CN" altLang="en-US" sz="2400" b="1" dirty="0">
              <a:solidFill>
                <a:srgbClr val="244C89"/>
              </a:solidFill>
              <a:cs typeface="Arial" panose="020B0604020202020204" pitchFamily="34" charset="0"/>
            </a:endParaRPr>
          </a:p>
        </p:txBody>
      </p:sp>
      <p:sp>
        <p:nvSpPr>
          <p:cNvPr id="2" name="标题 1">
            <a:extLst>
              <a:ext uri="{FF2B5EF4-FFF2-40B4-BE49-F238E27FC236}">
                <a16:creationId xmlns:a16="http://schemas.microsoft.com/office/drawing/2014/main" id="{A4EAAAF0-3518-8060-72A4-E8A1140A229E}"/>
              </a:ext>
            </a:extLst>
          </p:cNvPr>
          <p:cNvSpPr txBox="1">
            <a:spLocks/>
          </p:cNvSpPr>
          <p:nvPr/>
        </p:nvSpPr>
        <p:spPr>
          <a:xfrm>
            <a:off x="1406898" y="752801"/>
            <a:ext cx="3629564" cy="45612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endParaRPr lang="zh-CN" altLang="en-US" dirty="0"/>
          </a:p>
        </p:txBody>
      </p:sp>
      <p:grpSp>
        <p:nvGrpSpPr>
          <p:cNvPr id="5" name="组合 4">
            <a:extLst>
              <a:ext uri="{FF2B5EF4-FFF2-40B4-BE49-F238E27FC236}">
                <a16:creationId xmlns:a16="http://schemas.microsoft.com/office/drawing/2014/main" id="{4C972BE6-DE0E-368B-A51F-0A602500A2E2}"/>
              </a:ext>
            </a:extLst>
          </p:cNvPr>
          <p:cNvGrpSpPr/>
          <p:nvPr/>
        </p:nvGrpSpPr>
        <p:grpSpPr>
          <a:xfrm>
            <a:off x="2368314" y="1991863"/>
            <a:ext cx="7896365" cy="2216174"/>
            <a:chOff x="774170" y="1664902"/>
            <a:chExt cx="9940607" cy="2789906"/>
          </a:xfrm>
        </p:grpSpPr>
        <p:sp>
          <p:nvSpPr>
            <p:cNvPr id="6" name="Freeform 6">
              <a:extLst>
                <a:ext uri="{FF2B5EF4-FFF2-40B4-BE49-F238E27FC236}">
                  <a16:creationId xmlns:a16="http://schemas.microsoft.com/office/drawing/2014/main" id="{F458E9F4-33A4-BE22-246D-6A7FE8C01282}"/>
                </a:ext>
              </a:extLst>
            </p:cNvPr>
            <p:cNvSpPr/>
            <p:nvPr/>
          </p:nvSpPr>
          <p:spPr bwMode="auto">
            <a:xfrm>
              <a:off x="774170" y="2667283"/>
              <a:ext cx="2429405" cy="1787525"/>
            </a:xfrm>
            <a:custGeom>
              <a:avLst/>
              <a:gdLst>
                <a:gd name="T0" fmla="*/ 2143 w 2858"/>
                <a:gd name="T1" fmla="*/ 0 h 2475"/>
                <a:gd name="T2" fmla="*/ 2501 w 2858"/>
                <a:gd name="T3" fmla="*/ 619 h 2475"/>
                <a:gd name="T4" fmla="*/ 2858 w 2858"/>
                <a:gd name="T5" fmla="*/ 1238 h 2475"/>
                <a:gd name="T6" fmla="*/ 2501 w 2858"/>
                <a:gd name="T7" fmla="*/ 1856 h 2475"/>
                <a:gd name="T8" fmla="*/ 2143 w 2858"/>
                <a:gd name="T9" fmla="*/ 2475 h 2475"/>
                <a:gd name="T10" fmla="*/ 1429 w 2858"/>
                <a:gd name="T11" fmla="*/ 2475 h 2475"/>
                <a:gd name="T12" fmla="*/ 714 w 2858"/>
                <a:gd name="T13" fmla="*/ 2475 h 2475"/>
                <a:gd name="T14" fmla="*/ 357 w 2858"/>
                <a:gd name="T15" fmla="*/ 1856 h 2475"/>
                <a:gd name="T16" fmla="*/ 0 w 2858"/>
                <a:gd name="T17" fmla="*/ 1238 h 2475"/>
                <a:gd name="T18" fmla="*/ 357 w 2858"/>
                <a:gd name="T19" fmla="*/ 619 h 2475"/>
                <a:gd name="T20" fmla="*/ 714 w 2858"/>
                <a:gd name="T21" fmla="*/ 0 h 2475"/>
                <a:gd name="T22" fmla="*/ 1429 w 2858"/>
                <a:gd name="T23" fmla="*/ 0 h 2475"/>
                <a:gd name="T24" fmla="*/ 2143 w 2858"/>
                <a:gd name="T25" fmla="*/ 0 h 2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58" h="2475">
                  <a:moveTo>
                    <a:pt x="2143" y="0"/>
                  </a:moveTo>
                  <a:lnTo>
                    <a:pt x="2501" y="619"/>
                  </a:lnTo>
                  <a:lnTo>
                    <a:pt x="2858" y="1238"/>
                  </a:lnTo>
                  <a:lnTo>
                    <a:pt x="2501" y="1856"/>
                  </a:lnTo>
                  <a:lnTo>
                    <a:pt x="2143" y="2475"/>
                  </a:lnTo>
                  <a:lnTo>
                    <a:pt x="1429" y="2475"/>
                  </a:lnTo>
                  <a:lnTo>
                    <a:pt x="714" y="2475"/>
                  </a:lnTo>
                  <a:lnTo>
                    <a:pt x="357" y="1856"/>
                  </a:lnTo>
                  <a:lnTo>
                    <a:pt x="0" y="1238"/>
                  </a:lnTo>
                  <a:lnTo>
                    <a:pt x="357" y="619"/>
                  </a:lnTo>
                  <a:lnTo>
                    <a:pt x="714" y="0"/>
                  </a:lnTo>
                  <a:lnTo>
                    <a:pt x="1429" y="0"/>
                  </a:lnTo>
                  <a:lnTo>
                    <a:pt x="2143" y="0"/>
                  </a:lnTo>
                  <a:close/>
                </a:path>
              </a:pathLst>
            </a:custGeom>
            <a:solidFill>
              <a:srgbClr val="244C89"/>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nSpc>
                  <a:spcPct val="120000"/>
                </a:lnSpc>
              </a:pPr>
              <a:endParaRPr lang="zh-CN" altLang="en-US" sz="2400">
                <a:solidFill>
                  <a:srgbClr val="213555"/>
                </a:solidFill>
              </a:endParaRPr>
            </a:p>
          </p:txBody>
        </p:sp>
        <p:sp>
          <p:nvSpPr>
            <p:cNvPr id="8" name="TextBox 17">
              <a:extLst>
                <a:ext uri="{FF2B5EF4-FFF2-40B4-BE49-F238E27FC236}">
                  <a16:creationId xmlns:a16="http://schemas.microsoft.com/office/drawing/2014/main" id="{345DC90E-2A6C-1085-C16F-4D8D1F468838}"/>
                </a:ext>
              </a:extLst>
            </p:cNvPr>
            <p:cNvSpPr txBox="1"/>
            <p:nvPr/>
          </p:nvSpPr>
          <p:spPr>
            <a:xfrm>
              <a:off x="3906923" y="1664902"/>
              <a:ext cx="6807854" cy="375752"/>
            </a:xfrm>
            <a:prstGeom prst="rect">
              <a:avLst/>
            </a:prstGeom>
            <a:noFill/>
          </p:spPr>
          <p:txBody>
            <a:bodyPr wrap="square" rtlCol="0">
              <a:spAutoFit/>
            </a:bodyPr>
            <a:lstStyle/>
            <a:p>
              <a:pPr algn="just">
                <a:lnSpc>
                  <a:spcPct val="120000"/>
                </a:lnSpc>
              </a:pPr>
              <a:endPar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10" name="TextBox 22">
              <a:extLst>
                <a:ext uri="{FF2B5EF4-FFF2-40B4-BE49-F238E27FC236}">
                  <a16:creationId xmlns:a16="http://schemas.microsoft.com/office/drawing/2014/main" id="{5988E8A3-9360-DD61-58CF-60C784CDEEAE}"/>
                </a:ext>
              </a:extLst>
            </p:cNvPr>
            <p:cNvSpPr txBox="1"/>
            <p:nvPr/>
          </p:nvSpPr>
          <p:spPr>
            <a:xfrm>
              <a:off x="865554" y="3254461"/>
              <a:ext cx="2212729" cy="629937"/>
            </a:xfrm>
            <a:prstGeom prst="rect">
              <a:avLst/>
            </a:prstGeom>
            <a:noFill/>
          </p:spPr>
          <p:txBody>
            <a:bodyPr wrap="square" rtlCol="0">
              <a:spAutoFit/>
            </a:bodyPr>
            <a:lstStyle/>
            <a:p>
              <a:pPr algn="ctr">
                <a:lnSpc>
                  <a:spcPct val="120000"/>
                </a:lnSpc>
              </a:pPr>
              <a:r>
                <a:rPr lang="en-US" altLang="zh-CN" sz="2400" b="1" dirty="0">
                  <a:solidFill>
                    <a:schemeClr val="bg1"/>
                  </a:solidFill>
                  <a:latin typeface="+mn-ea"/>
                </a:rPr>
                <a:t>Challenge</a:t>
              </a:r>
            </a:p>
          </p:txBody>
        </p:sp>
      </p:grpSp>
      <p:sp>
        <p:nvSpPr>
          <p:cNvPr id="15" name="标题 1">
            <a:extLst>
              <a:ext uri="{FF2B5EF4-FFF2-40B4-BE49-F238E27FC236}">
                <a16:creationId xmlns:a16="http://schemas.microsoft.com/office/drawing/2014/main" id="{48B67932-0A7D-A5F7-26BE-2CEC8B776712}"/>
              </a:ext>
            </a:extLst>
          </p:cNvPr>
          <p:cNvSpPr txBox="1">
            <a:spLocks/>
          </p:cNvSpPr>
          <p:nvPr/>
        </p:nvSpPr>
        <p:spPr>
          <a:xfrm>
            <a:off x="1406898" y="752801"/>
            <a:ext cx="3629564" cy="45612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endParaRPr lang="zh-CN" altLang="en-US" dirty="0"/>
          </a:p>
        </p:txBody>
      </p:sp>
      <p:grpSp>
        <p:nvGrpSpPr>
          <p:cNvPr id="16" name="组合 15">
            <a:extLst>
              <a:ext uri="{FF2B5EF4-FFF2-40B4-BE49-F238E27FC236}">
                <a16:creationId xmlns:a16="http://schemas.microsoft.com/office/drawing/2014/main" id="{F15433EF-93B0-79E9-3679-FE93A3521357}"/>
              </a:ext>
            </a:extLst>
          </p:cNvPr>
          <p:cNvGrpSpPr/>
          <p:nvPr/>
        </p:nvGrpSpPr>
        <p:grpSpPr>
          <a:xfrm>
            <a:off x="4189858" y="1991863"/>
            <a:ext cx="6373871" cy="2961740"/>
            <a:chOff x="2690813" y="1561345"/>
            <a:chExt cx="8023964" cy="3728488"/>
          </a:xfrm>
        </p:grpSpPr>
        <p:sp>
          <p:nvSpPr>
            <p:cNvPr id="18" name="Line 7">
              <a:extLst>
                <a:ext uri="{FF2B5EF4-FFF2-40B4-BE49-F238E27FC236}">
                  <a16:creationId xmlns:a16="http://schemas.microsoft.com/office/drawing/2014/main" id="{78012830-2D06-925C-3C70-0FA099C948A8}"/>
                </a:ext>
              </a:extLst>
            </p:cNvPr>
            <p:cNvSpPr>
              <a:spLocks noChangeShapeType="1"/>
            </p:cNvSpPr>
            <p:nvPr/>
          </p:nvSpPr>
          <p:spPr bwMode="auto">
            <a:xfrm flipV="1">
              <a:off x="2690813" y="1833845"/>
              <a:ext cx="1055688" cy="833438"/>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a:lnSpc>
                  <a:spcPct val="120000"/>
                </a:lnSpc>
              </a:pPr>
              <a:endParaRPr lang="zh-CN" altLang="en-US" sz="2400">
                <a:solidFill>
                  <a:srgbClr val="213555"/>
                </a:solidFill>
              </a:endParaRPr>
            </a:p>
          </p:txBody>
        </p:sp>
        <p:sp>
          <p:nvSpPr>
            <p:cNvPr id="20" name="Line 13">
              <a:extLst>
                <a:ext uri="{FF2B5EF4-FFF2-40B4-BE49-F238E27FC236}">
                  <a16:creationId xmlns:a16="http://schemas.microsoft.com/office/drawing/2014/main" id="{23854B5B-4187-FAC4-7B97-55625B32C102}"/>
                </a:ext>
              </a:extLst>
            </p:cNvPr>
            <p:cNvSpPr>
              <a:spLocks noChangeShapeType="1"/>
            </p:cNvSpPr>
            <p:nvPr/>
          </p:nvSpPr>
          <p:spPr bwMode="auto">
            <a:xfrm>
              <a:off x="2690813" y="4456395"/>
              <a:ext cx="1055688" cy="833438"/>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a:lnSpc>
                  <a:spcPct val="120000"/>
                </a:lnSpc>
              </a:pPr>
              <a:endParaRPr lang="zh-CN" altLang="en-US" sz="2400">
                <a:solidFill>
                  <a:srgbClr val="213555"/>
                </a:solidFill>
              </a:endParaRPr>
            </a:p>
          </p:txBody>
        </p:sp>
        <p:grpSp>
          <p:nvGrpSpPr>
            <p:cNvPr id="21" name="组合 20">
              <a:extLst>
                <a:ext uri="{FF2B5EF4-FFF2-40B4-BE49-F238E27FC236}">
                  <a16:creationId xmlns:a16="http://schemas.microsoft.com/office/drawing/2014/main" id="{38F9EFDB-B83C-B42F-655D-0D6D4B2E7714}"/>
                </a:ext>
              </a:extLst>
            </p:cNvPr>
            <p:cNvGrpSpPr/>
            <p:nvPr/>
          </p:nvGrpSpPr>
          <p:grpSpPr>
            <a:xfrm>
              <a:off x="3751263" y="1561345"/>
              <a:ext cx="6963514" cy="605674"/>
              <a:chOff x="3751263" y="1561345"/>
              <a:chExt cx="6963514" cy="605674"/>
            </a:xfrm>
          </p:grpSpPr>
          <p:sp>
            <p:nvSpPr>
              <p:cNvPr id="33" name="Rectangle 9">
                <a:extLst>
                  <a:ext uri="{FF2B5EF4-FFF2-40B4-BE49-F238E27FC236}">
                    <a16:creationId xmlns:a16="http://schemas.microsoft.com/office/drawing/2014/main" id="{36AA82F8-CB25-093E-FE90-B803C2E83054}"/>
                  </a:ext>
                </a:extLst>
              </p:cNvPr>
              <p:cNvSpPr>
                <a:spLocks noChangeArrowheads="1"/>
              </p:cNvSpPr>
              <p:nvPr/>
            </p:nvSpPr>
            <p:spPr bwMode="auto">
              <a:xfrm>
                <a:off x="3751263" y="1561345"/>
                <a:ext cx="5259121" cy="605674"/>
              </a:xfrm>
              <a:prstGeom prst="rect">
                <a:avLst/>
              </a:prstGeom>
              <a:solidFill>
                <a:srgbClr val="FFFFFF"/>
              </a:solidFill>
              <a:ln w="9" cap="flat">
                <a:solidFill>
                  <a:schemeClr val="bg2">
                    <a:lumMod val="75000"/>
                  </a:schemeClr>
                </a:solidFill>
                <a:prstDash val="solid"/>
                <a:miter lim="800000"/>
              </a:ln>
            </p:spPr>
            <p:txBody>
              <a:bodyPr vert="horz" wrap="square" lIns="91440" tIns="45720" rIns="91440" bIns="45720" numCol="1" anchor="t" anchorCtr="0" compatLnSpc="1"/>
              <a:lstStyle/>
              <a:p>
                <a:pPr>
                  <a:lnSpc>
                    <a:spcPct val="120000"/>
                  </a:lnSpc>
                </a:pPr>
                <a:endParaRPr lang="zh-CN" altLang="en-US" sz="1600">
                  <a:solidFill>
                    <a:srgbClr val="213555"/>
                  </a:solidFill>
                </a:endParaRPr>
              </a:p>
            </p:txBody>
          </p:sp>
          <p:sp>
            <p:nvSpPr>
              <p:cNvPr id="36" name="TextBox 17">
                <a:extLst>
                  <a:ext uri="{FF2B5EF4-FFF2-40B4-BE49-F238E27FC236}">
                    <a16:creationId xmlns:a16="http://schemas.microsoft.com/office/drawing/2014/main" id="{ED7E0AC1-AE52-3447-0735-53F184F3C846}"/>
                  </a:ext>
                </a:extLst>
              </p:cNvPr>
              <p:cNvSpPr txBox="1"/>
              <p:nvPr/>
            </p:nvSpPr>
            <p:spPr>
              <a:xfrm>
                <a:off x="3906923" y="1664902"/>
                <a:ext cx="6807854" cy="375752"/>
              </a:xfrm>
              <a:prstGeom prst="rect">
                <a:avLst/>
              </a:prstGeom>
              <a:noFill/>
            </p:spPr>
            <p:txBody>
              <a:bodyPr wrap="square" rtlCol="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由于间接内存访问，如何找到跨多个函数的精确数据流</a:t>
                </a:r>
              </a:p>
            </p:txBody>
          </p:sp>
        </p:grpSp>
      </p:grpSp>
      <p:sp>
        <p:nvSpPr>
          <p:cNvPr id="29" name="Rectangle 9">
            <a:extLst>
              <a:ext uri="{FF2B5EF4-FFF2-40B4-BE49-F238E27FC236}">
                <a16:creationId xmlns:a16="http://schemas.microsoft.com/office/drawing/2014/main" id="{1B618EF0-F5FF-4EB3-9F0B-A26DA79C363B}"/>
              </a:ext>
            </a:extLst>
          </p:cNvPr>
          <p:cNvSpPr>
            <a:spLocks noChangeArrowheads="1"/>
          </p:cNvSpPr>
          <p:nvPr/>
        </p:nvSpPr>
        <p:spPr bwMode="auto">
          <a:xfrm>
            <a:off x="5074751" y="4746816"/>
            <a:ext cx="4177606" cy="481120"/>
          </a:xfrm>
          <a:prstGeom prst="rect">
            <a:avLst/>
          </a:prstGeom>
          <a:solidFill>
            <a:srgbClr val="FFFFFF"/>
          </a:solidFill>
          <a:ln w="9" cap="flat">
            <a:solidFill>
              <a:schemeClr val="bg2">
                <a:lumMod val="75000"/>
              </a:schemeClr>
            </a:solidFill>
            <a:prstDash val="solid"/>
            <a:miter lim="800000"/>
          </a:ln>
        </p:spPr>
        <p:txBody>
          <a:bodyPr vert="horz" wrap="square" lIns="91440" tIns="45720" rIns="91440" bIns="45720" numCol="1" anchor="t" anchorCtr="0" compatLnSpc="1"/>
          <a:lstStyle/>
          <a:p>
            <a:pPr>
              <a:lnSpc>
                <a:spcPct val="120000"/>
              </a:lnSpc>
            </a:pPr>
            <a:endParaRPr lang="zh-CN" altLang="en-US" sz="1600" dirty="0">
              <a:solidFill>
                <a:srgbClr val="213555"/>
              </a:solidFill>
            </a:endParaRPr>
          </a:p>
        </p:txBody>
      </p:sp>
      <p:sp>
        <p:nvSpPr>
          <p:cNvPr id="30" name="TextBox 21">
            <a:extLst>
              <a:ext uri="{FF2B5EF4-FFF2-40B4-BE49-F238E27FC236}">
                <a16:creationId xmlns:a16="http://schemas.microsoft.com/office/drawing/2014/main" id="{DB579F74-4072-4054-92F9-D0447D209756}"/>
              </a:ext>
            </a:extLst>
          </p:cNvPr>
          <p:cNvSpPr txBox="1"/>
          <p:nvPr/>
        </p:nvSpPr>
        <p:spPr>
          <a:xfrm>
            <a:off x="5203017" y="4863313"/>
            <a:ext cx="4135086" cy="295145"/>
          </a:xfrm>
          <a:prstGeom prst="rect">
            <a:avLst/>
          </a:prstGeom>
          <a:noFill/>
        </p:spPr>
        <p:txBody>
          <a:bodyPr wrap="square" rtlCol="0">
            <a:spAutoFit/>
          </a:bodyPr>
          <a:lstStyle>
            <a:defPPr>
              <a:defRPr lang="zh-CN"/>
            </a:defPPr>
            <a:lvl1pPr>
              <a:defRPr>
                <a:solidFill>
                  <a:schemeClr val="accent1"/>
                </a:solidFill>
                <a:latin typeface="+mn-ea"/>
                <a:ea typeface="+mn-ea"/>
              </a:defRPr>
            </a:lvl1p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指针别名会阻止发现污染型漏洞的数据路径</a:t>
            </a:r>
          </a:p>
        </p:txBody>
      </p:sp>
    </p:spTree>
    <p:extLst>
      <p:ext uri="{BB962C8B-B14F-4D97-AF65-F5344CB8AC3E}">
        <p14:creationId xmlns:p14="http://schemas.microsoft.com/office/powerpoint/2010/main" val="2996140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ppt_x"/>
                                          </p:val>
                                        </p:tav>
                                        <p:tav tm="100000">
                                          <p:val>
                                            <p:strVal val="#ppt_x"/>
                                          </p:val>
                                        </p:tav>
                                      </p:tavLst>
                                    </p:anim>
                                    <p:anim calcmode="lin" valueType="num">
                                      <p:cBhvr additive="base">
                                        <p:cTn id="16" dur="500" fill="hold"/>
                                        <p:tgtEl>
                                          <p:spTgt spid="2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fill="hold"/>
                                        <p:tgtEl>
                                          <p:spTgt spid="30"/>
                                        </p:tgtEl>
                                        <p:attrNameLst>
                                          <p:attrName>ppt_x</p:attrName>
                                        </p:attrNameLst>
                                      </p:cBhvr>
                                      <p:tavLst>
                                        <p:tav tm="0">
                                          <p:val>
                                            <p:strVal val="#ppt_x"/>
                                          </p:val>
                                        </p:tav>
                                        <p:tav tm="100000">
                                          <p:val>
                                            <p:strVal val="#ppt_x"/>
                                          </p:val>
                                        </p:tav>
                                      </p:tavLst>
                                    </p:anim>
                                    <p:anim calcmode="lin" valueType="num">
                                      <p:cBhvr additive="base">
                                        <p:cTn id="2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3"/>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2501073"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2400" b="1" dirty="0">
                <a:solidFill>
                  <a:srgbClr val="244C89"/>
                </a:solidFill>
                <a:cs typeface="Arial" panose="020B0604020202020204" pitchFamily="34" charset="0"/>
              </a:rPr>
              <a:t>Contribution</a:t>
            </a:r>
            <a:endParaRPr lang="zh-CN" altLang="en-US" sz="2400" b="1" dirty="0">
              <a:solidFill>
                <a:srgbClr val="244C89"/>
              </a:solidFill>
              <a:cs typeface="Arial" panose="020B0604020202020204" pitchFamily="34" charset="0"/>
            </a:endParaRPr>
          </a:p>
        </p:txBody>
      </p:sp>
      <p:sp>
        <p:nvSpPr>
          <p:cNvPr id="2" name="标题 80">
            <a:extLst>
              <a:ext uri="{FF2B5EF4-FFF2-40B4-BE49-F238E27FC236}">
                <a16:creationId xmlns:a16="http://schemas.microsoft.com/office/drawing/2014/main" id="{AB7CFC02-3B7C-014E-FA5F-A975327D5313}"/>
              </a:ext>
            </a:extLst>
          </p:cNvPr>
          <p:cNvSpPr txBox="1">
            <a:spLocks/>
          </p:cNvSpPr>
          <p:nvPr/>
        </p:nvSpPr>
        <p:spPr>
          <a:xfrm>
            <a:off x="1406898" y="752801"/>
            <a:ext cx="3629564" cy="45612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endParaRPr lang="zh-CN" altLang="en-US" dirty="0"/>
          </a:p>
        </p:txBody>
      </p:sp>
      <p:sp>
        <p:nvSpPr>
          <p:cNvPr id="5" name="TextBox 9">
            <a:extLst>
              <a:ext uri="{FF2B5EF4-FFF2-40B4-BE49-F238E27FC236}">
                <a16:creationId xmlns:a16="http://schemas.microsoft.com/office/drawing/2014/main" id="{4827BC83-DD7F-0498-9A4C-0DB4B77F5C7D}"/>
              </a:ext>
            </a:extLst>
          </p:cNvPr>
          <p:cNvSpPr txBox="1"/>
          <p:nvPr/>
        </p:nvSpPr>
        <p:spPr>
          <a:xfrm>
            <a:off x="1406898" y="1980595"/>
            <a:ext cx="8547068" cy="728982"/>
          </a:xfrm>
          <a:prstGeom prst="rect">
            <a:avLst/>
          </a:prstGeom>
          <a:noFill/>
        </p:spPr>
        <p:txBody>
          <a:bodyPr wrap="square" rtlCol="0">
            <a:spAutoFit/>
          </a:bodyPr>
          <a:lstStyle>
            <a:defPPr>
              <a:defRPr lang="zh-CN"/>
            </a:defPPr>
            <a:lvl1pPr algn="r">
              <a:defRPr sz="1200">
                <a:solidFill>
                  <a:srgbClr val="232B36"/>
                </a:solidFill>
                <a:latin typeface="Arial Rounded MT Bold" panose="020F0704030504030204" pitchFamily="34" charset="0"/>
              </a:defRPr>
            </a:lvl1pPr>
          </a:lstStyle>
          <a:p>
            <a:pPr marL="285750" indent="-285750" algn="l">
              <a:lnSpc>
                <a:spcPct val="120000"/>
              </a:lnSpc>
              <a:buFont typeface="Wingdings" panose="05000000000000000000" pitchFamily="2" charset="2"/>
              <a:buChar char="Ø"/>
            </a:pPr>
            <a:r>
              <a:rPr lang="zh-CN" altLang="en-US" sz="1800" b="1" dirty="0">
                <a:solidFill>
                  <a:srgbClr val="313D51"/>
                </a:solidFill>
                <a:latin typeface="思源黑体" panose="020B0500000000000000" pitchFamily="34" charset="-122"/>
                <a:ea typeface="思源黑体" panose="020B0500000000000000" pitchFamily="34" charset="-122"/>
              </a:rPr>
              <a:t>当无法访问源代码或模拟固件时，我们的工作是第一次检测嵌入式设备固件二进制文件中的污染型漏洞。</a:t>
            </a:r>
          </a:p>
        </p:txBody>
      </p:sp>
      <p:sp>
        <p:nvSpPr>
          <p:cNvPr id="6" name="TextBox 9">
            <a:extLst>
              <a:ext uri="{FF2B5EF4-FFF2-40B4-BE49-F238E27FC236}">
                <a16:creationId xmlns:a16="http://schemas.microsoft.com/office/drawing/2014/main" id="{3114B20F-BF46-4C7D-27D2-9AC9CE38C968}"/>
              </a:ext>
            </a:extLst>
          </p:cNvPr>
          <p:cNvSpPr txBox="1"/>
          <p:nvPr/>
        </p:nvSpPr>
        <p:spPr>
          <a:xfrm>
            <a:off x="1362448" y="3123834"/>
            <a:ext cx="8547068" cy="733919"/>
          </a:xfrm>
          <a:prstGeom prst="rect">
            <a:avLst/>
          </a:prstGeom>
          <a:noFill/>
        </p:spPr>
        <p:txBody>
          <a:bodyPr wrap="square" rtlCol="0">
            <a:spAutoFit/>
          </a:bodyPr>
          <a:lstStyle>
            <a:defPPr>
              <a:defRPr lang="zh-CN"/>
            </a:defPPr>
            <a:lvl1pPr algn="r">
              <a:defRPr sz="1200">
                <a:solidFill>
                  <a:srgbClr val="232B36"/>
                </a:solidFill>
                <a:latin typeface="Arial Rounded MT Bold" panose="020F0704030504030204" pitchFamily="34" charset="0"/>
              </a:defRPr>
            </a:lvl1pPr>
          </a:lstStyle>
          <a:p>
            <a:pPr marL="285750" indent="-285750" algn="l">
              <a:lnSpc>
                <a:spcPct val="120000"/>
              </a:lnSpc>
              <a:buFont typeface="Wingdings" panose="05000000000000000000" pitchFamily="2" charset="2"/>
              <a:buChar char="Ø"/>
            </a:pPr>
            <a:r>
              <a:rPr lang="zh-CN" altLang="en-US" sz="1800" b="1" dirty="0">
                <a:solidFill>
                  <a:srgbClr val="313D51"/>
                </a:solidFill>
                <a:latin typeface="思源黑体" panose="020B0500000000000000" pitchFamily="34" charset="-122"/>
                <a:ea typeface="思源黑体" panose="020B0500000000000000" pitchFamily="34" charset="-122"/>
              </a:rPr>
              <a:t>已经实现了一个</a:t>
            </a:r>
            <a:r>
              <a:rPr lang="en-US" altLang="zh-CN" sz="1800" b="1" dirty="0" err="1">
                <a:solidFill>
                  <a:srgbClr val="313D51"/>
                </a:solidFill>
                <a:latin typeface="思源黑体" panose="020B0500000000000000" pitchFamily="34" charset="-122"/>
                <a:ea typeface="思源黑体" panose="020B0500000000000000" pitchFamily="34" charset="-122"/>
              </a:rPr>
              <a:t>DTaint</a:t>
            </a:r>
            <a:r>
              <a:rPr lang="zh-CN" altLang="en-US" sz="1800" b="1" dirty="0">
                <a:solidFill>
                  <a:srgbClr val="313D51"/>
                </a:solidFill>
                <a:latin typeface="思源黑体" panose="020B0500000000000000" pitchFamily="34" charset="-122"/>
                <a:ea typeface="思源黑体" panose="020B0500000000000000" pitchFamily="34" charset="-122"/>
              </a:rPr>
              <a:t>原型系统。实验结果表明，与传统工具相比，</a:t>
            </a:r>
            <a:r>
              <a:rPr lang="en-US" altLang="zh-CN" sz="1800" b="1" dirty="0" err="1">
                <a:solidFill>
                  <a:srgbClr val="313D51"/>
                </a:solidFill>
                <a:latin typeface="思源黑体" panose="020B0500000000000000" pitchFamily="34" charset="-122"/>
                <a:ea typeface="思源黑体" panose="020B0500000000000000" pitchFamily="34" charset="-122"/>
              </a:rPr>
              <a:t>DTaint</a:t>
            </a:r>
            <a:r>
              <a:rPr lang="zh-CN" altLang="en-US" sz="1800" b="1" dirty="0">
                <a:solidFill>
                  <a:srgbClr val="313D51"/>
                </a:solidFill>
                <a:latin typeface="思源黑体" panose="020B0500000000000000" pitchFamily="34" charset="-122"/>
                <a:ea typeface="思源黑体" panose="020B0500000000000000" pitchFamily="34" charset="-122"/>
              </a:rPr>
              <a:t>能够以更少的时间发现更多的漏洞。</a:t>
            </a:r>
          </a:p>
        </p:txBody>
      </p:sp>
      <p:sp>
        <p:nvSpPr>
          <p:cNvPr id="7" name="TextBox 9">
            <a:extLst>
              <a:ext uri="{FF2B5EF4-FFF2-40B4-BE49-F238E27FC236}">
                <a16:creationId xmlns:a16="http://schemas.microsoft.com/office/drawing/2014/main" id="{D8AB19C6-5519-7D64-C050-BA3C0EF88EEB}"/>
              </a:ext>
            </a:extLst>
          </p:cNvPr>
          <p:cNvSpPr txBox="1"/>
          <p:nvPr/>
        </p:nvSpPr>
        <p:spPr>
          <a:xfrm>
            <a:off x="1362448" y="4267073"/>
            <a:ext cx="8547068" cy="728982"/>
          </a:xfrm>
          <a:prstGeom prst="rect">
            <a:avLst/>
          </a:prstGeom>
          <a:noFill/>
        </p:spPr>
        <p:txBody>
          <a:bodyPr wrap="square" rtlCol="0">
            <a:spAutoFit/>
          </a:bodyPr>
          <a:lstStyle>
            <a:defPPr>
              <a:defRPr lang="zh-CN"/>
            </a:defPPr>
            <a:lvl1pPr algn="r">
              <a:defRPr sz="1200">
                <a:solidFill>
                  <a:srgbClr val="232B36"/>
                </a:solidFill>
                <a:latin typeface="Arial Rounded MT Bold" panose="020F0704030504030204" pitchFamily="34" charset="0"/>
              </a:defRPr>
            </a:lvl1pPr>
          </a:lstStyle>
          <a:p>
            <a:pPr marL="285750" indent="-285750" algn="l">
              <a:lnSpc>
                <a:spcPct val="120000"/>
              </a:lnSpc>
              <a:buFont typeface="Wingdings" panose="05000000000000000000" pitchFamily="2" charset="2"/>
              <a:buChar char="Ø"/>
            </a:pPr>
            <a:r>
              <a:rPr lang="zh-CN" altLang="en-US" sz="1800" b="1" dirty="0">
                <a:solidFill>
                  <a:srgbClr val="313D51"/>
                </a:solidFill>
                <a:latin typeface="思源黑体" panose="020B0500000000000000" pitchFamily="34" charset="-122"/>
                <a:ea typeface="思源黑体" panose="020B0500000000000000" pitchFamily="34" charset="-122"/>
              </a:rPr>
              <a:t>将</a:t>
            </a:r>
            <a:r>
              <a:rPr lang="en-US" altLang="zh-CN" sz="1800" b="1" dirty="0" err="1">
                <a:solidFill>
                  <a:srgbClr val="313D51"/>
                </a:solidFill>
                <a:latin typeface="思源黑体" panose="020B0500000000000000" pitchFamily="34" charset="-122"/>
                <a:ea typeface="思源黑体" panose="020B0500000000000000" pitchFamily="34" charset="-122"/>
              </a:rPr>
              <a:t>DTaint</a:t>
            </a:r>
            <a:r>
              <a:rPr lang="zh-CN" altLang="en-US" sz="1800" b="1" dirty="0">
                <a:solidFill>
                  <a:srgbClr val="313D51"/>
                </a:solidFill>
                <a:latin typeface="思源黑体" panose="020B0500000000000000" pitchFamily="34" charset="-122"/>
                <a:ea typeface="思源黑体" panose="020B0500000000000000" pitchFamily="34" charset="-122"/>
              </a:rPr>
              <a:t>应用于六个固件映像，以检测污染类型漏洞。我们发现了</a:t>
            </a:r>
            <a:r>
              <a:rPr lang="en-US" altLang="zh-CN" sz="1800" b="1" dirty="0">
                <a:solidFill>
                  <a:srgbClr val="313D51"/>
                </a:solidFill>
                <a:latin typeface="思源黑体" panose="020B0500000000000000" pitchFamily="34" charset="-122"/>
                <a:ea typeface="思源黑体" panose="020B0500000000000000" pitchFamily="34" charset="-122"/>
              </a:rPr>
              <a:t>21</a:t>
            </a:r>
            <a:r>
              <a:rPr lang="zh-CN" altLang="en-US" sz="1800" b="1" dirty="0">
                <a:solidFill>
                  <a:srgbClr val="313D51"/>
                </a:solidFill>
                <a:latin typeface="思源黑体" panose="020B0500000000000000" pitchFamily="34" charset="-122"/>
                <a:ea typeface="思源黑体" panose="020B0500000000000000" pitchFamily="34" charset="-122"/>
              </a:rPr>
              <a:t>个漏洞，其中</a:t>
            </a:r>
            <a:r>
              <a:rPr lang="en-US" altLang="zh-CN" sz="1800" b="1" dirty="0">
                <a:solidFill>
                  <a:srgbClr val="313D51"/>
                </a:solidFill>
                <a:latin typeface="思源黑体" panose="020B0500000000000000" pitchFamily="34" charset="-122"/>
                <a:ea typeface="思源黑体" panose="020B0500000000000000" pitchFamily="34" charset="-122"/>
              </a:rPr>
              <a:t>13</a:t>
            </a:r>
            <a:r>
              <a:rPr lang="zh-CN" altLang="en-US" sz="1800" b="1" dirty="0">
                <a:solidFill>
                  <a:srgbClr val="313D51"/>
                </a:solidFill>
                <a:latin typeface="思源黑体" panose="020B0500000000000000" pitchFamily="34" charset="-122"/>
                <a:ea typeface="思源黑体" panose="020B0500000000000000" pitchFamily="34" charset="-122"/>
              </a:rPr>
              <a:t>个是以前未知</a:t>
            </a:r>
            <a:r>
              <a:rPr lang="en-US" altLang="zh-CN" sz="1800" b="1" dirty="0">
                <a:solidFill>
                  <a:srgbClr val="313D51"/>
                </a:solidFill>
                <a:latin typeface="思源黑体" panose="020B0500000000000000" pitchFamily="34" charset="-122"/>
                <a:ea typeface="思源黑体" panose="020B0500000000000000" pitchFamily="34" charset="-122"/>
              </a:rPr>
              <a:t>/</a:t>
            </a:r>
            <a:r>
              <a:rPr lang="zh-CN" altLang="en-US" sz="1800" b="1" dirty="0">
                <a:solidFill>
                  <a:srgbClr val="313D51"/>
                </a:solidFill>
                <a:latin typeface="思源黑体" panose="020B0500000000000000" pitchFamily="34" charset="-122"/>
                <a:ea typeface="思源黑体" panose="020B0500000000000000" pitchFamily="34" charset="-122"/>
              </a:rPr>
              <a:t>零日漏洞。</a:t>
            </a:r>
          </a:p>
        </p:txBody>
      </p:sp>
    </p:spTree>
    <p:extLst>
      <p:ext uri="{BB962C8B-B14F-4D97-AF65-F5344CB8AC3E}">
        <p14:creationId xmlns:p14="http://schemas.microsoft.com/office/powerpoint/2010/main" val="318906061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7A251DB4-07BE-47B3-8E91-FE7746FF9ADF"/>
  <p:tag name="ISPRING_SCORM_RATE_SLIDES" val="1"/>
  <p:tag name="ISPRING_SCORM_PASSING_SCORE" val="100.0000000000"/>
  <p:tag name="ISPRINGONLINEFOLDERID" val="0"/>
  <p:tag name="ISPRINGONLINEFOLDERPATH" val="Content List"/>
  <p:tag name="ISPRINGCLOUDFOLDERID" val="0"/>
  <p:tag name="ISPRINGCLOUDFOLDERPATH" val="Repository"/>
  <p:tag name="ISPRING_RESOURCE_PATHS_HASH_PRESENTER" val="dda1421ddb3ffb98a498c34c1cc89e982539480"/>
  <p:tag name="ISPRING_PRESENTATION_TITLE" val="毕业论文答辩PPT-13"/>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wQUAAIACACBerJKWn+5mToEAADhDgAAHQAAAHVuaXZlcnNhbC9jb21tb25fbWVzc2FnZXMubG5nrVf/bts2EP6/QN+BEFBgA7a0HdCiGBIHtMTYQmTJleg42Q8IjMTYRCgxkyi32V99mj7YnmRHym7spoOkdIBtmLTvu9Pdd9+Rx6cfC4k2vKqFKk+c10evHMTLTOWiXJ04C3r28zsH1ZqVOZOq5CdOqRx0Onr+7FiyctWwFYfvz58hdFzwuoZlPTKrhzUS+YkzH6duNJvj8CoNokmUjv2JM3JVccfKexSolfqj+uGXt+8+vn7z9sfjl1vLPkDJDAfBIRSySG9e9QAKaRwFKaCRIA3JJXVG5nOYXbSggR8SZ7T9Msx6HpMLZ2Q+O+0WcUxCmiaB75HUT9IwojYXAaHEc0ZXqkFrtuFIK7QR/APSaw6V1KLiqJYitz9kCjbKhnc586IZ9sM0JgmNfZf6UeiMElVV9z9ZWNbotarAXY1yUbNryXPrEzhjf7+reA2umQZOIXjptYB/qoKJ8qjTdYyXfjhJaRQFSUpCb7fjjEiZI69ixs1AlBgnJAaAitW8eoJtallmzRGWchjC1J9MA3hTE8JUrNYS3npoHHMCNZjzsssKOEJiYFeSLKPYM0kDV4ihO1bXH1SVH/Bjv1BdwH7oRkBBl+6BU4OxA4YaC1COquKZ7gKbkSTBE5KOo0sgMvRdNMQiOod2Ox9icUUSaBGSdNmE+MKfYEN402I7/u/6K2OGzvIesSwDO5O+jVBNDTsmpdAFttPqYV4S8n4BVfNx8I0ubgEhsbZeK7HhEEKVd7MHNMUlnuHP+4X/W3qG/YB4KRDKi5YptWJnnDGQh1JpxKRU5gHAL8s3rMw4uuYZa4Dw9/C3XOT2b6bYNpK/GvE3YnorLS+2qhR65PLF0cDQDoTscYRFU0N4WvPiTne53gv/KVEYYv9nCH0efaD/pG3WsQ8dMBaqvwUBeTaCBIoq+1v54Rk4mrc9D6LglzcDfIbRFiBU6KkYF5CqgxAuIIUD7JdknPgUhu2SX9dCd84xW9m2QN8uagYHB8k1fyjsNb9R0BOSs007zkDWbKU7C7o3LQ+0h/o0gJBDAFy1IxEgpSgg/rwH5mJGdhloJePgSZaqkbltUSlurWxAbpuCP57DN5Uq7K5k9Y68rWqdfk8U7cPFrdP5gHmSEBy709TFoUvMEc40jexpBFw0MQU0SQM8NuZAyoLpbA1aeaOaMu8J1J7CPHKGAWyb0oSzKlv/8+lzT4yvIml30Xb310Eg0GFGiMgXsN9DpXn9ZxcIxeNDO7voY7U9te7seh5iqQ90+F9Oh6zV9EIVsHXU7RfYti0aphS70xkQMrH8U02VdY/efYQZjs9BVOz5yhnNWHULikSVkoNQbKoNAfUw7w8Xh0ZLUfIhtt+n6eaBqT9PsefZWxQ0nxTZbTu8cjgrZtvrlITrVF8wd4pDELyv8Hgu9EBAOyN28gKN3q4f2nzzeGR8WdX2Mnr8cu9u+i9QSwMEFAACAAgAgXqySgn+cEwJAwAAtQoAACcAAAB1bml2ZXJzYWwvZmxhc2hfcHVibGlzaGluZ19zZXR0aW5ncy54bWzVVt1SGjEUvucpMul4KYsWq2UWnI7A1FGBEdrqlRM2BzZjNtlusiBe9Wn6YH2SnmwEYbTOqnWm5QZyfr7znZ8cEh7eJJLMIDNCqybdqdYoARVpLtS0Sb+MutsHlBjLFGdSK2hSpSk5bFXCNB9LYeIhWIumhiCMMo3UNmlsbdoIgvl8XhUmzZxWy9wivqlGOgnSDAwoC1mQSrbAL7tIwdBWpUJI6EVnmucSiOBIQQnHjsmuZCamgTcbs+h6mulc8SMtdUay6bhJ39WKz9LGQ7VFAsolZ1oodGLbYJwLx4fJobgFEoOYxkh8v07JXHAbN+lu3aGgdfAQpcD2OTCHcqQxGWXv4BOwjDPL/NHHs3BjzVLgRXyhWCKiEWqIy79J26Orz5eDzvnpce/katTvn46OB55E4RNs4oTBZqAQCek8i2AVJ2TWsihG3ugzYdJAGKyLlmYTrTbIuTMZa4m1L7xwHpIx8B5LYK0bw2uhumi5Q8kEE5GLJv2UCSYpEZZJEa2cTT42Vtii/911S4JYOGdAzob0PryvThSzzMA6raXGuJpHrW86l5wsdE6kuAZiNcH88wR/xUDWm0MmmU4KKY6PJUYKjDgTMAd+WNT0DvBPgS4xRJKjJ05uKsH6CN9zcUvGMNEZ4gKb4YyjXBiPX30WcMqMuQdlS45bw9PjdufquNfuXGy5BBmfMRU9ExwbDklq3wKfYe5KYwgpNVZzDQIrE7HcQNEfLnhhVibN0rFjNiua7hpZgGK7BfLxmKiIcDSFyqEsYMQU0UouCIvwChk3QjOhc4MSPywe2ryIoHclQhVUp3iDMFjGISuDVtvZfV/f+7B/8LFRDX79+Ln9pNPdWhlI5qL5vXL05GJZLZeHdy4M3C54fDXYLP83N8PgvPO1TF17nYtRqW52hqXg+mWs+idlrM79KhusrbFSFHAPTf3Sw00kRSIs8L85Yi8Yk1f9g/gZe5sxecOcX3M1/puU/Wn1GNl4fYTBo88jp0mEEgkWwm3E1ZuqtVev4XvmUVWlgmibT81W5TdQSwMEFAACAAgAgXqyStqYtsO1AgAAVQoAACEAAAB1bml2ZXJzYWwvZmxhc2hfc2tpbl9zZXR0aW5ncy54bWyVVm1P4zAM/n6/Ytp9p/cKOqlMggESEnegA/E9bb02WppMiTtu//6cNKVJt25lEdLy+Hkcx7E9UrPmcvFpNktzJZR+BkQuS2ORDpvx4nKeNYhKnuVKIkg8k0rXTMwXn6/v7EoTxzylUlvQpPniPic0K5ZDf8yF+0yR+DN+Xtg1JshVvWFy96BKdZaxfF1q1ciCZHfuMyardhvQgsu1vcSvi+Xt6AGCG7xHqKOYvt/ZNU2y0WAM2JDOb+06qRIsAzEtwwNNf9Tx2w9kW244OtnVV7vGZBtWQpzk49HRw5D3DwsQ/iFRv53bNUoVbAf6Q87Vptl8SKBVaRMaa44/4rtGKFZQ+5Hg5otdJwX2Qvagk6/g0/Pjxq6A5L+GfZ/adtVKPNm8DgaCffRMwAJ1A2nS7VqbqdTbY4PUH7BYMWGIEEI96YmCfmKN6dzEWM/7C29cFqEvj/SUVyWaGpZtwIG7GO/5y+W1mxWh03csiFDD1oNBiD3YM/9QXveYAdgznwUv4FGK3X4EQ1Mr6h75mvnnPJ5/soJktC28tdt1VnvSg21dE4TqgY5TqwIWxobzwmuw75YmDmtDSvZiSiXb8pIhV/K35WU7dxmTJgODr7XDlZUiRwGHCs7FSGM6TJfbx/XorXFBtj8L/eXa/Qxpil/OGSLLq5p+lsx85nXUJpSYeXJYYeck0UHfy5UKNO7sMVHN9Br0i1Ji6jFSIZip7lXbXGP0NAlykCaHs5x6J4fSL5s6A31Lr8bBdFmOwZZY8bIS9IevHN6gGChGrK0UK/InGX+vywDwRQBM51VXte2mtdSNQC5gC13zB4C78tjdUkNVOlZwV/gAKwxLziOTatLPir5W4hkS4Af4rxRW5HhgmVD2yDLjbhZ1fjeG+1iiwdyNM1t84SRze19LkWOy72eQQPvv5H9QSwMEFAACAAgAgXqySnjWJgneAgAAxgkAACYAAAB1bml2ZXJzYWwvaHRtbF9wdWJsaXNoaW5nX3NldHRpbmdzLnhtbM1WwU4bMRC95yssVxzJAqWFRpugigSBoCQiaQsnNFk7WQuvvbW9CeHUr+mH9Us6XpOQCBotCKrmkux45s17M+PZxAe3mSQTbqzQqkm361uUcJVoJtS4Sb8Ojjb3KbEOFAOpFW9SpSk5aNXivBhKYdM+dw5dLUEYZRu5a9LUubwRRdPptC5sbvyploVDfFtPdBblhluuHDdRLmGGX26Wc0tbtRohcTB90ayQnAiGFJTw7EAeu0zSKHgNIbkZG10odqilNsSMh036bqv8zH0CUltkXHlttoVGb3YNYEx4OiD74o6TlItxirz3dimZCubSJt3Z9SjoHT1GKbGDBPAohxq1KHcPn3EHDByEx5DP8Vtn54ZgYjMFmUgGeEK8/CZtD66Pr3qdi7OT89PrQbd7NjjpBRJlTLSKE0eriWIkpAuT8EWeGJyDJEXeGDMCaXkcLZvmbiOtVsj5ZzLUEktfRlEyQqZy1qSfjQBJiXAgRbI4dWDG3B0JiRp87HZ9pBx9AAx6kxSM5cuJ5ifWVzFpfdeFZGSmCyLFDSdOE1RUZPgr5WS53GRkdFZaJVhHrBSMk4ngU84OyirdA/4t0RWmyAqMxFHMJXchw49C3JEhH2mDuBwmOLRoFzbg158FnIO1D6Aw57jRPztpd65Pztudyw0vENgEVPJMcGwhz3L3FviA2pXGFFJqrOYSBFYmgcLysj9MsNKtiszKuVOYlE33jSxBsd0C+QRMPEhwtIQqeFXABBTRSs4IJHgprB+hidCFRUsYlgBtX0QwhBKhSqpjXFCYzDBuqqBtbe+83/3wcW//U6Me/f75a3Nt0P2i6Enw2cKmOFy7Khbr4vGdiyN/Q5++7M4U/+qu9y4636pU6rxzOajUn06/Ely3ilf3tIrXRVhOvaXFVIkCbpZxWGO4W6TIhOPsNYfmBY1fv+XDWLxS499Qxdrx/X9FhKfFS33lLR5HT/7NqKF99b9Xq/YHUEsDBBQAAgAIAIF6skrb73U9lgEAAB8GAAAfAAAAdW5pdmVyc2FsL2h0bWxfc2tpbl9zZXR0aW5ncy5qc42Uy27CMBBF93xF5G4rRF+gdtcWkCqxqFR2VRdOGEKEY0e2k0IR/97Y4WE7kxbPBt8c3xkP8ux6Ub1IQqKnaGd/2/27v7caGE3LEq59nXXoudGJYtkC5lkOLONAAqQ6Hj3J+zOBGRNuTePth7FVjh8R5suSMuXiBWIhEU1hhysE/Ea0DXb45yT2nHs1d3IaHZdaC95PBNfAdZ8LmVPLkKuXqQn3igEsKpANOrALQZc0Ac90ZFcXeXZ8GJlwuUTkBeXbmUhFP6bJOpWi5IuGntrl0qttAbL+y9eHAh9HrxPPjmVKv2nIw8R3UxPdZCFBKTjkHU5MoDCjMbA/WxSgnnH7QgFdZSrTR/r5xoRLFzSFVpfaJdQNrb0u5TRsdEPcDk14BKNbkJdYiaIsLuGkSE1HWmi75yeUCbrIeNpw44EJlDPFGtuu7p0vej82QbwnJIIntMKeX941O0JQIaD2xtIxrwryzjA7hokcySEQDZtWFT5HdDhHzP4zIlRrmqzyejzUw7FuA5VrkHMhWF391391hrl6+19QSwMEFAACAAgAgXqyShra6juqAAAAHwEAABoAAAB1bml2ZXJzYWwvaTE4bl9wcmVzZXRzLnhtbJ2PMQ/CIBCFd34FuV2wW9MA3UzcHHQ2FVFJ6NFw1PrzhdQYZ4dL7l3e915O9a8x8KdL5CNqaMQWuEMbrx7vGk7H3aYFTnnA6xAiOg0YgfeGKd+0eEiOXCZeIpA0PHKeOimXZRGeplQSKIY5l2ASNo6yzBhRVlJOKwor2/m/6M8NDGOcq8vsQ96jKXtRq4VTshoqc3YoPN4iyGpQ8uuuys6US0URSv48ZtgbUEsDBBQAAgAIAIF6skqw7V1XbgAAAHYAAAAcAAAAdW5pdmVyc2FsL2xvY2FsX3NldHRpbmdzLnhtbA3MPQ7CMAxA4b2nsLyXn42haTc2EBLlAFZjUCTHRomF4PZ4e8OnNy3fKvDh1otpwuPugMC6WS76SvhYz+MJoTtpJjHlhGoIyzxMYhvJnd0DdngL/bitXCOcr1RD3hp3ViePM4xwieezcMb9PPwBUEsDBBQAAgAIAIOZ9UTOggk37AIAAIgIAAAUAAAAdW5pdmVyc2FsL3BsYXllci54bWytVU1v2zAMPafA/oOhe62kXdc0kFt0BYod1qFA1m23QLUZW4tteZJcN/31o/xtz+lWYAcDNsX3SPGRNLt6TmLnCZQWMvXIwp0TB1JfBiINPfLw9fZ4Sa4u3x2xLOZ7UI4IPJKnwgJ4TJwAtK9EZhB8z03kkZ7BRWbiZEpIJcweuc+Qu4u0JO+OZuiSao9ExmQrSouicIVGRBpqGeeWRLu+TGimQENqQNEqDeI02JX5OxqfRKbU7DPQPWRm3h64Jmk5nrUYkBSnrlQhPZnPF/TH3ee1H0HCj0WqDU99IA5WclaW8pH7uzsZ5DFoa5uxKsk1GGOTKG0zZlZisUwdrXyPVA6bBLTmIWg3TkNCKyydALNtzHVU8+gBreXVO1Hzln4b+71p3ErlaOec5Y+x0BEe9SGddRLI6DAqS8rrlh300HTQrWUijoJfuVAQlJ/f2haZL0gVsO24Mk9XFz4e4Nst941U+xuEYRfVCrqtaG4lmluCWg63jb7uKEhz2y1wkytoSjVjTyIA+YUrxW1bXBqVA6MjY42lQzCj1ZVrkTpBWGSS+OwftLF+I2l+6teUKQH/Q5hPSNTWRKQBPN8K9DGQYE0NYLGtzTVZ7NqYXU46f0x6fT0wVTnWouBFHMNVCDiGATecdnZ6CAqKa3TxczXC9g4OgiMRRjE+ZpJhfHqQJuFqN8nQOzgIjqW/m4C25raMdFzHUTO1HcToxDphfq6NTMRL2Z6DPWNWZR++NnLN0XUm2oPz+R+jOIjRDOaWTKwu+9bbV83hvZ1TozufTVZZBt2K8wAmzyqvZhbybOQTwJbnsbnp59Tswx50lPPUdExzfcd+l8VavIBTiMD+6RantiYR2J7xyIflaY8B9cTtMghfmqYiMlpLUql5SDmGtXkSUFSYalY+ouqhknkajLRxs+7noGPcVdcKuBPDFjNdnGDzycwj7/GlvsvF2UV3lfPFRYMt87qvAle5vGFV1wl3nUHrfm0vwuqZx9ffUEsDBBQAAgAIAIF6skoXqeFBbwEAAPsCAAApAAAAdW5pdmVyc2FsL3NraW5fY3VzdG9taXphdGlvbl9zZXR0aW5ncy54bWyNUttq3DAQfc9XiPzAShrdDO6Cbi5+SUKykGd3rRbTRC6WQkvRx1dOsmy22dBqnmbOmTPM6LTp+xTtU8rz4/R7yNMc70LOU/yWthcItfv5YV5ulpBCTptj5X6K4/yzj1/ntVarKQ9xHJbRrmjaYtQ9P6SkVk7VjBlGkWSeeoWc57ZiDbgGbMUcJbbd/CXxoruEfYj5vGq7OUHfN/QxhSX3cQy/tnDKfgudbvB5Gcap8tJWsDXKYWpxbA3ECJfcF6oBQCDLHXG4SNlITZDHjGMoRlGggAjnpBGFSMqhZl0jqgrzjUBMMkZdoZ7WbqS1cdQWCQ0huk7zqrGl64zEGBFCgLnCBXQGo8qGqqFBrQcEBwZE0UYTBaiznelY8c4Ly5GiXmBcmDGA8fG4x+3enutY/e91Duf8h+DZLziLrt7anDFXu39alkrehccfD0MO6MuQQj9+ury59Xf+aqd3/fXV5as3n318YK6GrZt/6O8/UEsDBBQAAgAIAIJ6skqlSRcUvw0AAAIjAAAXAAAAdW5pdmVyc2FsL3VuaXZlcnNhbC5wbmftWmlYkunef8xOTqXZOpYZtGrnVC6hmaZQWdmmdaaZadxtXEkRFdeRpXKmTlPKlBXu2BkdZzIhRTEXoEVlTFyOTjAIirlAiqCGgsj2Pth0vrzX+/X9xIfn5rqX333/+W+//31d9+2L/r5Wq2xXAQBgdeb0iS8AYLkfAJgnf7YCHCFtdOOBP2aYL3yPA5RuuwmwszzmmN8xAKghrtZe+RvYX5l4OgADAGteGz8zNvrXSADYSTpz4tiXGaGyQdad+HQde3b78bU7Pru63GXlzpqze9LWLXv0m/afIevWH3N+2OAa+/jfOWU5J/fvvxG+bu2s75XHZTk5X2mttZeUGpyT6IKXasytmXYkXcE4QmX/YNGcWeoBw3Rz4sUt6dHK3+50sdJFONVIPS+0OWP84WVH7/k/LoFSATFxXUejIQcx92Qs1U17ayj87j5zcLguX/37YrqHa6ZG1jC60gwcGeAUjyXHfiAbtA6lRmDZ2/GWyCFa3ufLjMubikktM69WJ+0AO0erDEWksR+Mi8a/XQ62sTa7jMPNm5f2afsMbHsdT4HttTSXJfSddcYNQ+4aITITxAQxQUwQE8QEMUFMEBPEBDFBTBATxAQxQUwQE8QEMUFMkP93SEZFJRm/ODJOCmNmzAy/bNuKbkmaZUzjpm/DeHEUUXBPIxN5BFz5nub9ix87T9UWbJgddyKoT7EZmIGAmGpyt4aZLyWw2ToXyBwH1hPshV1wDuU7vA0WNQ4hs4zI2SlaD7yGpUW02am66RWoocJ+YUPEYgQH9R1HKTp+14KxOFk1uwo+If6uUubx1jIid9vv2MlL5KaFmVsILVN/j4gdGxmFGhYqiLipiOmg7sEC5NiACqp77wsNoDNCKIWB3Si6v+qxNe79vagqaFYzpInoldv5XJ5C1o45TCd7ZmUOERWbrob6rQBe+HXVCDzWnH9Exc9XJTU3iF2RgxjnBtm2lvCd7dly6YmrlPSB0kuclxIJwqDuNP9PHXYaRlZzNAPCsn4JgMMqaWSGtgmxLT1CqbM8F00mLPaT8ejEg9m3U4PuSsgE/fCLOG4RlSYvTjhQpGmz3BnNX8Q3J9yX7yKOHqR4DsZLiw1CUow6jcGOkkvS1bSIbs0a/OFlQOIpsQ2KytJ/h4Vn+vfR0RWp3R3CdqKa9MQF8oDyB+4eXUIXb8esCZVI7b7/pT++yyzds6zk8ufx1l9KWnI9EP7uGtyRa/kWXMuzYo0u/MqKSExQlwqTyEyguaUEVBZpXntmkHe0Kr/aQdYIJSPDUR4p0EZZFOfQ02kqKJaiCSF62zuWnfHDQAij0BK4pnCmXvTv2dXjN6CsrutuLBB4ojQH2jIuNh1XnRwoFQTmVUXcssP0MrxnvFv3+cEPY4qm0M1bHDk8nXMcM4y6rOBlu20gZ+ZKSfRTzWvL3UqqbYGBOUn3/niqCoNgyFPiMmpRRIHF7Kr65gy3LQAguQKX7vS+5eWL1DT0eUqic60go5Ki1k+HXqo2/7MuPg6fx9L5EQ5aTErfWgoZKYLqxx34a86iaQvriBJ8gKTAnzB4caQXN/ZH52FlCi+EdamcPRpymmQFHG1QnxzxIOR2hA5YBCFLMK7o/jMCwmqjfjlG/X4pBQ4dEAxA6xK6rn/Y7+6sDq8QyA2Y2PvdhM2Fdk4hhwBgsFudfSGvzpoOindV/zR5wMJ94+ixiR+FNsgs//o14f21UUPJSe9dYc4FPfdPk6NeDhY2/Blv8ZWgx7WAOXQDRicja90qw9DoLVLFqV+qFYGUxfN5VfJdlaHtNZUwVzNgWNgy13duNnPU45zmyr5qTHcodrbtOTRhe3t238PnOQTtKJR4OI3/9z5l8WT+4w7LE9yYsqmu6wuLQHcUwblzMF/n9To7VcBB1azYBXuQL4i6GRj3rP7mXkWqlQ1dylHH31oH+/VPCg0aHB+SDm3siuLoPtjzxs9sLdQu8li5uifklRO1ZsB7154sxL96uFl95biah1yPGOI7J1Q7aIj1DUlvw8eeRFWeFmCe8NW8QUDTcGq/FOWR5TBUJnwxJc3UdH7jc78+fsWmOH5LU8S8zOIl5fobz0ElPcg8d0Ix/+R6q1D+G1EQ2l4ssW21w4RQbIXF//CGWKtfWuMTZzUig344wvBJjJQ3ZJvSsGGZbsSGlYFWE/FzP/s+Ysxzg2wQGn6PIx6MvtAs+CiJpR3PkriI0LwtmFBaPFNOCnGQ3QH9NlXcxDmUIGjKpW1TiIxfx36yzl2EVo3mK0rgbDNBqjKB5vRoA0K0G1Twpuc5souRhLUpb2svlcvM5KHfedkrsmeoBF0cdooKum/M8aZ4AFjkxASUS+6wA3t8Vdzh8NKGX8ZHS9KHGpVYMel7GtZbVXL9ZWCMduICoWkqbnvSBiQhviKVQqOo0hJdsu+iglgL56PVlg/EGr64ngE7WkBXstNKGI0tHl2okhm1PeiPjtpDyiPDfxq1bC5kzGUEK4mqat0EPSwvhQ8AKZnyRskIpq0oX1IsPYrnPIsUcHsjs7YjzHNBPTiRcFZHlBKaSiDSKz+4Ci4ncZr6oxNrvWU1fXD+WWlwDKUnXxYk6+2NPHCB60kbhB0O8PlZlxgrE1UpB1Ec3C5ZXpwx5oYF+duepU79VxWOGraGG1jKtF+yzIfD+sBuL4kQ+ox6mcBRIWMPDuE1sk7mipUTWDq3yoluft+t7Axa4HFqwAEMNilnPoB7SBQde5CLD64UTb9OuuyT14guxyXnbLY+a4PdSjOn54ak/Vjn/WLwHJEdZcgQBXb283Ybgy6kT9FaVCgpxiQiLKYjrHzED9fRsFkXERa6CEJhKrwj7eKz0JJauHWU1SYlmu/x9acDC1Al0kMCd6qlh6srX2AN55bFxoc11qaCJ99Tdrh967U35D3qaUmdXfPURmTWtWYShNipn2XWP6qknjHaualcctu9vpQor7Z2CbGYjxt2ic53JsfU4qo6JjEzrHrcpg5bOoc3zy3O1LwJxF9Cko12hvGQFNWAnN/t45MnS8vlU2SZKNEjWGdD5+c+eQa3I+HSJbtiHqrv7AEt1OA0hFV0+WJHt4qeL7Q6wNfxzIacvCEk3Sgu7sCFTwYfzXH/y+CCy4VPX76oXTPJ23eKC1xBbM9PG7xuUJp/wQvCKAlXxPZ/Gbl5mxTzjZglkQ64S1kN0j2wxIL+6uv9SkXwo3oCVNUbKd+KJAfvAr3+b6L2qWvVEaSSnaieHbDN6i40HtMrfIYprHOc+fV/+Z4ajMTN5H1DrV6SlslrOITrFinKTcMqxXBAKTbtuzVUm/y07gKYH3n8BLby4c5Re5+8zB+6PKmyZ7EMN2Rj1eMOoXsfvPHUXYuK1cwcvlkQ2/EImNzHzoUtfmH3YDdmIAXyglDBjqi1n5uoYek1n1KBYvhl9gJ29htFseKJudLVNQBdvSXuJ2dRZYNkqieL8SpyKqw6+dLHWAOLl6wSHnkVRPO4I20racuPHH0BzoUblM9N63mBLFE9vwNK4dCnP3zcKAUrpz6b9PH/D7XI7K18KR9AHShGiGC2bWMZdGh5gUgnT7cxNo2veExl/cI3jbfnMrwi8UcpHamB+Lc93xt1M5e5OFHpBIFjN5NhkIg1XKptKGdtuD/NsNodtjyfefPvCt0OwXz0v54t2u4Vfj0A/eilA9PEzKLuufl/3Atg0q+g/WGaSKaItS2mpEd54EycodTzaKCY6ay6XYfIXQtSzSphe9reWsRnTVeNJDDVFZM/dWsnQSMQOerVPYTQwmlVJ+FDHjlYu8BG5FqMe6n7yq75VrDf+IEs+JV4D0Hhc/BA81+JzNNbJcTMeow2ntN8C3KNfIlrnHI3Lh0DMpoSr1eQEQfXqhVkg5aZPYUU9GsnL7OatNg83cRzaN9P/935I79SSWF4DzjaKwaJAK3Qza+iMm1Vr62MyWS9kcAZMufI8uypGsQgj6Wfz/AsxSJPv/i5L2Lcvm901rG8cwVQJpBSWRDykdKqTxwb2L0S3RlgjNV7GqOB8Jvvr6ll61Nu2qsu264HHXTJFC2rl3xECZagxXNqe5XfR4afB2vPdlyij5HifwcpPgZtUBarLfN0x5R6jF+LtwR/zmcZ5CFkn/vsMe2Fq467jOmGExNYLvlJshdl+DpQYscA6ThJg95h5N9GJ1DjFdY3dEaWGjJTYllhcOhyjW6aYLhnniQnuu4e/udETfIGBfzVXD62GPI6a5MZcDgC2orpczj2sY7K5LBXuEBSwsK4KVPox2C9qFZZnaQoqtE46QjIIbctxrz4+nkqoW2HmWG+ZBrrAP86YYQStt5D4k2657gVAB5ZWENaJXmSb+Gvd6FU3GL76ixH8SF/Ae7GZusman9j0flCcfUh5OH7HGR/JkAsVG0YajOUi72g/UvCYCR6tT3bTlWq2Jcgf0/6DZQFOh3ZwE8KU7+5PPJTZKa0usHxAi3MGrxEOPC0r2R2Fg5siKpUOhxLn8jFF9iOPpRPurenv3sgOk54tzrseYaiy13k7lzQsJ8jyOjzBCt+L76830XmkvCdUMDUuW/8v64oCU4tM8dDjTeTi5PJoR8G4qhtS+8rqh0le6aZmoTgpbXgVPIsy2AMqgvG2d5o8W7FdHLsQQN+4TW0fcOyTw87VEO9kXrdO2vCc+NbkJGzxsWSq+IdMBv1NOvOHYPZH+cFpe/cowTGiTMn/U9Qjoff+B9QSwMEFAACAAgAgnqyStIooFJKAAAAawAAABsAAAB1bml2ZXJzYWwvdW5pdmVyc2FsLnBuZy54bWyzsa/IzVEoSy0qzszPs1Uy1DNQsrfj5bIpKEoty0wtV6gAihnpGUCAkkIlKrc8M6UkAyhkYG6OEMxIzUzPKLFVsjCwgAvqA80EAFBLAQIAABQAAgAIAEOUV0cNwDEewAEAANoDAAAPAAAAAAAAAAEAAAAAAAAAAABub25lL3BsYXllci54bWxQSwECAAAUAAIACACBerJKWn+5mToEAADhDgAAHQAAAAAAAAABAAAAAADtAQAAdW5pdmVyc2FsL2NvbW1vbl9tZXNzYWdlcy5sbmdQSwECAAAUAAIACACBerJKCf5wTAkDAAC1CgAAJwAAAAAAAAABAAAAAABiBgAAdW5pdmVyc2FsL2ZsYXNoX3B1Ymxpc2hpbmdfc2V0dGluZ3MueG1sUEsBAgAAFAACAAgAgXqyStqYtsO1AgAAVQoAACEAAAAAAAAAAQAAAAAAsAkAAHVuaXZlcnNhbC9mbGFzaF9za2luX3NldHRpbmdzLnhtbFBLAQIAABQAAgAIAIF6skp41iYJ3gIAAMYJAAAmAAAAAAAAAAEAAAAAAKQMAAB1bml2ZXJzYWwvaHRtbF9wdWJsaXNoaW5nX3NldHRpbmdzLnhtbFBLAQIAABQAAgAIAIF6skrb73U9lgEAAB8GAAAfAAAAAAAAAAEAAAAAAMYPAAB1bml2ZXJzYWwvaHRtbF9za2luX3NldHRpbmdzLmpzUEsBAgAAFAACAAgAgXqyShra6juqAAAAHwEAABoAAAAAAAAAAQAAAAAAmREAAHVuaXZlcnNhbC9pMThuX3ByZXNldHMueG1sUEsBAgAAFAACAAgAgXqySrDtXVduAAAAdgAAABwAAAAAAAAAAQAAAAAAexIAAHVuaXZlcnNhbC9sb2NhbF9zZXR0aW5ncy54bWxQSwECAAAUAAIACACDmfVEzoIJN+wCAACICAAAFAAAAAAAAAABAAAAAAAjEwAAdW5pdmVyc2FsL3BsYXllci54bWxQSwECAAAUAAIACACBerJKF6nhQW8BAAD7AgAAKQAAAAAAAAABAAAAAABBFgAAdW5pdmVyc2FsL3NraW5fY3VzdG9taXphdGlvbl9zZXR0aW5ncy54bWxQSwECAAAUAAIACACCerJKpUkXFL8NAAACIwAAFwAAAAAAAAAAAAAAAAD3FwAAdW5pdmVyc2FsL3VuaXZlcnNhbC5wbmdQSwECAAAUAAIACACCerJK0iigUkoAAABrAAAAGwAAAAAAAAABAAAAAADrJQAAdW5pdmVyc2FsL3VuaXZlcnNhbC5wbmcueG1sUEsFBgAAAAAMAAwAhgMAAG4mAAAAAA=="/>
  <p:tag name="ISPRING_SCORM_ENDPOINT" val="&lt;endpoint&gt;&lt;enable&gt;0&lt;/enable&gt;&lt;lrs&gt;http://&lt;/lrs&gt;&lt;auth&gt;0&lt;/auth&gt;&lt;login&gt;&lt;/login&gt;&lt;password&gt;&lt;/password&gt;&lt;key&gt;&lt;/key&gt;&lt;name&gt;&lt;/name&gt;&lt;email&gt;&lt;/email&gt;&lt;/endpoint&gt;&#10;"/>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主题">
  <a:themeElements>
    <a:clrScheme name="自定义 1">
      <a:dk1>
        <a:sysClr val="windowText" lastClr="000000"/>
      </a:dk1>
      <a:lt1>
        <a:sysClr val="window" lastClr="FFFFFF"/>
      </a:lt1>
      <a:dk2>
        <a:srgbClr val="44546A"/>
      </a:dk2>
      <a:lt2>
        <a:srgbClr val="F0F2F4"/>
      </a:lt2>
      <a:accent1>
        <a:srgbClr val="D90944"/>
      </a:accent1>
      <a:accent2>
        <a:srgbClr val="243B7A"/>
      </a:accent2>
      <a:accent3>
        <a:srgbClr val="5188E1"/>
      </a:accent3>
      <a:accent4>
        <a:srgbClr val="F65083"/>
      </a:accent4>
      <a:accent5>
        <a:srgbClr val="FFFFFF"/>
      </a:accent5>
      <a:accent6>
        <a:srgbClr val="FFFFFF"/>
      </a:accent6>
      <a:hlink>
        <a:srgbClr val="FFFFFF"/>
      </a:hlink>
      <a:folHlink>
        <a:srgbClr val="FFFFFF"/>
      </a:folHlink>
    </a:clrScheme>
    <a:fontScheme name="自定义 7">
      <a:majorFont>
        <a:latin typeface="Segoe UI"/>
        <a:ea typeface="微软雅黑"/>
        <a:cs typeface=""/>
      </a:majorFont>
      <a:minorFont>
        <a:latin typeface="Calibri"/>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effec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2504</Words>
  <Application>Microsoft Office PowerPoint</Application>
  <PresentationFormat>宽屏</PresentationFormat>
  <Paragraphs>188</Paragraphs>
  <Slides>35</Slides>
  <Notes>23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35</vt:i4>
      </vt:variant>
    </vt:vector>
  </HeadingPairs>
  <TitlesOfParts>
    <vt:vector size="47" baseType="lpstr">
      <vt:lpstr>-apple-system</vt:lpstr>
      <vt:lpstr>等线</vt:lpstr>
      <vt:lpstr>思源黑体</vt:lpstr>
      <vt:lpstr>微软雅黑</vt:lpstr>
      <vt:lpstr>微软雅黑 Light</vt:lpstr>
      <vt:lpstr>Agency FB</vt:lpstr>
      <vt:lpstr>Arial</vt:lpstr>
      <vt:lpstr>Calibri</vt:lpstr>
      <vt:lpstr>Cambria Math</vt:lpstr>
      <vt:lpstr>Segoe UI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
  <cp:lastModifiedBy/>
  <cp:revision>1</cp:revision>
  <dcterms:created xsi:type="dcterms:W3CDTF">2021-05-12T03:31:37Z</dcterms:created>
  <dcterms:modified xsi:type="dcterms:W3CDTF">2022-09-16T23:47:50Z</dcterms:modified>
</cp:coreProperties>
</file>