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sldIdLst>
    <p:sldId id="365" r:id="rId2"/>
    <p:sldId id="357" r:id="rId3"/>
    <p:sldId id="413" r:id="rId4"/>
    <p:sldId id="414" r:id="rId5"/>
    <p:sldId id="359" r:id="rId6"/>
    <p:sldId id="417" r:id="rId7"/>
    <p:sldId id="418" r:id="rId8"/>
    <p:sldId id="412" r:id="rId9"/>
    <p:sldId id="416" r:id="rId10"/>
    <p:sldId id="415" r:id="rId11"/>
    <p:sldId id="393" r:id="rId12"/>
    <p:sldId id="420" r:id="rId13"/>
    <p:sldId id="425" r:id="rId14"/>
    <p:sldId id="426" r:id="rId15"/>
    <p:sldId id="428" r:id="rId16"/>
    <p:sldId id="429" r:id="rId17"/>
    <p:sldId id="427" r:id="rId18"/>
    <p:sldId id="430" r:id="rId19"/>
    <p:sldId id="433" r:id="rId20"/>
    <p:sldId id="431" r:id="rId21"/>
    <p:sldId id="436" r:id="rId22"/>
    <p:sldId id="437" r:id="rId23"/>
    <p:sldId id="438" r:id="rId24"/>
    <p:sldId id="439" r:id="rId25"/>
    <p:sldId id="440" r:id="rId26"/>
    <p:sldId id="441" r:id="rId27"/>
    <p:sldId id="434" r:id="rId28"/>
    <p:sldId id="432" r:id="rId29"/>
    <p:sldId id="443" r:id="rId30"/>
    <p:sldId id="442" r:id="rId31"/>
    <p:sldId id="445" r:id="rId32"/>
    <p:sldId id="446" r:id="rId33"/>
    <p:sldId id="452" r:id="rId34"/>
    <p:sldId id="453" r:id="rId35"/>
    <p:sldId id="454" r:id="rId36"/>
    <p:sldId id="447" r:id="rId37"/>
    <p:sldId id="455" r:id="rId38"/>
    <p:sldId id="451" r:id="rId39"/>
    <p:sldId id="362" r:id="rId40"/>
    <p:sldId id="372" r:id="rId41"/>
    <p:sldId id="269" r:id="rId42"/>
    <p:sldId id="363"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C89"/>
    <a:srgbClr val="FFFFFF"/>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19" autoAdjust="0"/>
    <p:restoredTop sz="82071" autoAdjust="0"/>
  </p:normalViewPr>
  <p:slideViewPr>
    <p:cSldViewPr snapToGrid="0">
      <p:cViewPr varScale="1">
        <p:scale>
          <a:sx n="68" d="100"/>
          <a:sy n="68" d="100"/>
        </p:scale>
        <p:origin x="1397" y="62"/>
      </p:cViewPr>
      <p:guideLst>
        <p:guide pos="4112"/>
        <p:guide pos="415"/>
        <p:guide orient="horz" pos="1457"/>
        <p:guide pos="7219"/>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使用静态二进制重写的高效数据流跟踪</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351202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insight</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1073992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cs typeface="Arial" panose="020B0604020202020204" pitchFamily="34" charset="0"/>
              </a:rPr>
              <a:t>该操作负责捕获每个分析指令的值集变化（在静态分析中用作传递函数）。所有输入值集在每个寄存器和存储单元的基础上合并为输入值集，并输入到静态推理引擎</a:t>
            </a:r>
            <a:r>
              <a:rPr lang="en-US" altLang="zh-CN" dirty="0">
                <a:latin typeface="Arial" panose="020B0604020202020204" pitchFamily="34" charset="0"/>
                <a:cs typeface="Arial" panose="020B0604020202020204" pitchFamily="34" charset="0"/>
              </a:rPr>
              <a:t>EXE</a:t>
            </a:r>
            <a:r>
              <a:rPr lang="zh-CN" altLang="en-US" dirty="0">
                <a:latin typeface="Arial" panose="020B0604020202020204" pitchFamily="34" charset="0"/>
                <a:cs typeface="Arial" panose="020B0604020202020204" pitchFamily="34" charset="0"/>
              </a:rPr>
              <a:t>中，以根据其语义更新该分析指令</a:t>
            </a:r>
            <a:r>
              <a:rPr lang="en-US" altLang="zh-CN" dirty="0" err="1">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的每个寄存器和存储器单元的值集，该更新的值集形成了我们对该特定指令的静态分析的输出。工作列表不断循环，并对每条指令进行处理，直到达到一个固定点。</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184494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FF"/>
                </a:solidFill>
                <a:effectLst/>
                <a:latin typeface="宋体" panose="02010600030101010101" pitchFamily="2" charset="-122"/>
                <a:ea typeface="宋体" panose="02010600030101010101" pitchFamily="2" charset="-122"/>
              </a:rPr>
              <a:t>它们主要用于存放存储单元在段内的偏移量</a:t>
            </a:r>
            <a:r>
              <a:rPr lang="zh-CN" altLang="en-US" dirty="0"/>
              <a:t>（</a:t>
            </a:r>
            <a:r>
              <a:rPr lang="en-US" altLang="zh-CN" dirty="0"/>
              <a:t>%</a:t>
            </a:r>
            <a:r>
              <a:rPr lang="en-US" altLang="zh-CN" dirty="0" err="1"/>
              <a:t>esi</a:t>
            </a:r>
            <a:r>
              <a:rPr lang="zh-CN" altLang="en-US" dirty="0"/>
              <a:t>） </a:t>
            </a:r>
            <a:r>
              <a:rPr lang="en-US" altLang="zh-CN" dirty="0"/>
              <a:t>=  0x0(%</a:t>
            </a:r>
            <a:r>
              <a:rPr lang="en-US" altLang="zh-CN" dirty="0" err="1"/>
              <a:t>esi</a:t>
            </a:r>
            <a:r>
              <a:rPr lang="en-US" altLang="zh-CN" dirty="0"/>
              <a:t>)</a:t>
            </a:r>
          </a:p>
          <a:p>
            <a:r>
              <a:rPr lang="en-US" altLang="zh-CN" b="0" i="0" dirty="0">
                <a:solidFill>
                  <a:srgbClr val="333333"/>
                </a:solidFill>
                <a:effectLst/>
                <a:latin typeface="-apple-system"/>
              </a:rPr>
              <a:t>ESI</a:t>
            </a:r>
            <a:r>
              <a:rPr lang="zh-CN" altLang="en-US" b="0" i="0" dirty="0">
                <a:solidFill>
                  <a:srgbClr val="333333"/>
                </a:solidFill>
                <a:effectLst/>
                <a:latin typeface="-apple-system"/>
              </a:rPr>
              <a:t>称为源变址寄存器，通常存放 </a:t>
            </a:r>
            <a:r>
              <a:rPr lang="zh-CN" altLang="en-US" b="1" i="0" dirty="0">
                <a:solidFill>
                  <a:srgbClr val="3333FF"/>
                </a:solidFill>
                <a:effectLst/>
                <a:latin typeface="-apple-system"/>
              </a:rPr>
              <a:t>要处理的数据的内存</a:t>
            </a:r>
            <a:r>
              <a:rPr lang="zh-CN" altLang="en-US" b="0" i="0" dirty="0">
                <a:solidFill>
                  <a:srgbClr val="333333"/>
                </a:solidFill>
                <a:effectLst/>
                <a:latin typeface="-apple-system"/>
              </a:rPr>
              <a:t>地址</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3226022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Mov </a:t>
            </a:r>
            <a:r>
              <a:rPr lang="en-US" altLang="zh-CN" dirty="0" err="1"/>
              <a:t>ebp</a:t>
            </a:r>
            <a:r>
              <a:rPr lang="zh-CN" altLang="en-US" dirty="0"/>
              <a:t>，</a:t>
            </a:r>
            <a:r>
              <a:rPr lang="en-US" altLang="zh-CN" dirty="0" err="1"/>
              <a:t>esp</a:t>
            </a:r>
            <a:r>
              <a:rPr lang="zh-CN" altLang="en-US" b="0" i="0" dirty="0">
                <a:solidFill>
                  <a:srgbClr val="404040"/>
                </a:solidFill>
                <a:effectLst/>
                <a:latin typeface="-apple-system"/>
              </a:rPr>
              <a:t>这时俩寄存器都指向保存的上个函数的</a:t>
            </a:r>
            <a:r>
              <a:rPr lang="en-US" altLang="zh-CN" b="0" i="0" dirty="0" err="1">
                <a:solidFill>
                  <a:srgbClr val="404040"/>
                </a:solidFill>
                <a:effectLst/>
                <a:latin typeface="-apple-system"/>
              </a:rPr>
              <a:t>ebp</a:t>
            </a:r>
            <a:r>
              <a:rPr lang="zh-CN" altLang="en-US" b="0" i="0" dirty="0">
                <a:solidFill>
                  <a:srgbClr val="404040"/>
                </a:solidFill>
                <a:effectLst/>
                <a:latin typeface="-apple-system"/>
              </a:rPr>
              <a:t>的值，</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2231427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由于静态分析点的不精确性，可能无法使用</a:t>
            </a:r>
            <a:r>
              <a:rPr lang="en-US" altLang="zh-CN" dirty="0"/>
              <a:t>VSA</a:t>
            </a:r>
            <a:r>
              <a:rPr lang="zh-CN" altLang="en-US" dirty="0"/>
              <a:t>解析所有内存地址，相反，</a:t>
            </a:r>
            <a:endParaRPr lang="en-US" altLang="zh-CN" dirty="0"/>
          </a:p>
          <a:p>
            <a:endParaRPr lang="en-US" altLang="zh-CN" dirty="0"/>
          </a:p>
          <a:p>
            <a:r>
              <a:rPr lang="zh-CN" altLang="en-US" dirty="0"/>
              <a:t>包括</a:t>
            </a:r>
            <a:r>
              <a:rPr lang="en-US" altLang="zh-CN" dirty="0"/>
              <a:t>Must-not </a:t>
            </a:r>
            <a:r>
              <a:rPr lang="zh-CN" altLang="en-US" dirty="0"/>
              <a:t>污染分析和其完整性分析。</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336912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一条顺序执行的指令，当第一次出现污染源后，开始寻找那些是</a:t>
            </a:r>
            <a:r>
              <a:rPr lang="en-US" altLang="zh-CN" dirty="0" err="1"/>
              <a:t>Iu</a:t>
            </a:r>
            <a:r>
              <a:rPr lang="zh-CN" altLang="en-US" dirty="0"/>
              <a:t>集合中的指令</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1150401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Eax</a:t>
            </a:r>
            <a:r>
              <a:rPr lang="zh-CN" altLang="en-US" dirty="0"/>
              <a:t>寄存器可能存储着函数返回值</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952968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Ebp</a:t>
            </a:r>
            <a:r>
              <a:rPr lang="zh-CN" altLang="en-US" dirty="0"/>
              <a:t>加</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761504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ea typeface="等线" panose="02010600030101010101" pitchFamily="2" charset="-122"/>
                <a:cs typeface="Times New Roman" panose="02020603050405020304" pitchFamily="18" charset="0"/>
              </a:rPr>
              <a:t>为了保守地跟踪必须不受污染的值集，我们必须研究指令操作数的不同类型的内存访问。</a:t>
            </a:r>
            <a:endParaRPr lang="en-US" altLang="zh-CN" b="0" dirty="0">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320380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一旦算法遇到未初始化的指令操作数，会根据具体情况保守地污染相关变量：</a:t>
            </a: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278850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应该避免假阴性，否则会漏报</a:t>
            </a:r>
            <a:endParaRPr lang="en-US" altLang="zh-CN" dirty="0"/>
          </a:p>
          <a:p>
            <a:pPr marL="742950" lvl="1" indent="-285750" algn="just">
              <a:buFont typeface="+mj-lt"/>
              <a:buAutoNum type="alphaLcParenR"/>
            </a:pPr>
            <a:r>
              <a:rPr lang="en-US" altLang="zh-CN" sz="1800" b="1"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UnReachable</a:t>
            </a:r>
            <a:r>
              <a:rPr lang="en-US"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rule</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：如果从污染源没有到指令</a:t>
            </a:r>
            <a:r>
              <a:rPr lang="en-US" altLang="zh-CN" sz="1800" b="1"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的路径，也没有从指令</a:t>
            </a:r>
            <a:r>
              <a:rPr lang="en-US" altLang="zh-CN" sz="1800" b="1"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到污染源的路径，则将</a:t>
            </a:r>
            <a:r>
              <a:rPr lang="en-US" altLang="zh-CN" sz="1800" b="1"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从不得污染指令集</a:t>
            </a:r>
            <a:r>
              <a:rPr lang="en-US" altLang="zh-CN" sz="1800" b="1"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Iu</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中移除。</a:t>
            </a:r>
          </a:p>
          <a:p>
            <a:pPr marL="742950" lvl="1" indent="-285750" algn="just">
              <a:buFont typeface="+mj-lt"/>
              <a:buAutoNum type="alphaLcParenR"/>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UnKonwnOperand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rule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：如果存在一个值集未知的操作数，那么</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将从不可污染的指令集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中移除。</a:t>
            </a:r>
          </a:p>
          <a:p>
            <a:pPr marL="742950" lvl="1" indent="-285750" algn="just">
              <a:buFont typeface="+mj-lt"/>
              <a:buAutoNum type="alphaLcParenR"/>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UntaintedOperand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rule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：如果对于指令</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的每个操作数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，它的值集是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I_u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的值集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的子集，那么</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被添加到必须不受污染的指令集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I_u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a:t>
            </a:r>
          </a:p>
          <a:p>
            <a:pPr marL="742950" lvl="1" indent="-285750" algn="just">
              <a:buFont typeface="+mj-lt"/>
              <a:buAutoNum type="alphaLcParenR"/>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NonPropagateOpcode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（非传播操作码）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rule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：如果对于指令</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的每个操作数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，在执行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后对操作数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没有副作用，则将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添加到必须不受污染的指令集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3559461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辅助推断规则：</a:t>
            </a:r>
          </a:p>
          <a:p>
            <a:r>
              <a:rPr lang="en-US" altLang="zh-CN" dirty="0"/>
              <a:t>	Control-flows</a:t>
            </a:r>
            <a:r>
              <a:rPr lang="zh-CN" altLang="en-US" dirty="0"/>
              <a:t>：</a:t>
            </a:r>
            <a:r>
              <a:rPr lang="en-US" altLang="zh-CN" dirty="0" err="1"/>
              <a:t>succ</a:t>
            </a:r>
            <a:r>
              <a:rPr lang="en-US" altLang="zh-CN" dirty="0"/>
              <a:t>(i1,i2)</a:t>
            </a:r>
            <a:r>
              <a:rPr lang="zh-CN" altLang="en-US" dirty="0"/>
              <a:t>：表示指令</a:t>
            </a:r>
            <a:r>
              <a:rPr lang="en-US" altLang="zh-CN" dirty="0"/>
              <a:t>i2</a:t>
            </a:r>
            <a:r>
              <a:rPr lang="zh-CN" altLang="en-US" dirty="0"/>
              <a:t>是指令</a:t>
            </a:r>
            <a:r>
              <a:rPr lang="en-US" altLang="zh-CN" dirty="0"/>
              <a:t>i1</a:t>
            </a:r>
            <a:r>
              <a:rPr lang="zh-CN" altLang="en-US" dirty="0"/>
              <a:t>的后继指令，表明两条指令可达。同理具有传播性。</a:t>
            </a:r>
          </a:p>
          <a:p>
            <a:r>
              <a:rPr lang="en-US" altLang="zh-CN" dirty="0"/>
              <a:t>	Operands</a:t>
            </a:r>
            <a:r>
              <a:rPr lang="zh-CN" altLang="en-US" dirty="0"/>
              <a:t>：如果指令</a:t>
            </a:r>
            <a:r>
              <a:rPr lang="en-US" altLang="zh-CN" dirty="0" err="1"/>
              <a:t>i</a:t>
            </a:r>
            <a:r>
              <a:rPr lang="zh-CN" altLang="en-US" dirty="0"/>
              <a:t>的操作数值集是</a:t>
            </a:r>
            <a:r>
              <a:rPr lang="en-US" altLang="zh-CN" dirty="0"/>
              <a:t>literal</a:t>
            </a:r>
            <a:r>
              <a:rPr lang="zh-CN" altLang="en-US" dirty="0"/>
              <a:t>或者</a:t>
            </a:r>
            <a:r>
              <a:rPr lang="en-US" altLang="zh-CN" dirty="0"/>
              <a:t>label</a:t>
            </a:r>
            <a:r>
              <a:rPr lang="zh-CN" altLang="en-US" dirty="0"/>
              <a:t>类型的，就需要把值集添加到不得污染的值集</a:t>
            </a:r>
            <a:r>
              <a:rPr lang="en-US" altLang="zh-CN" dirty="0"/>
              <a:t>Vu</a:t>
            </a:r>
            <a:r>
              <a:rPr lang="zh-CN" altLang="en-US" dirty="0"/>
              <a:t>中。污染的值集从必须不污染的值集</a:t>
            </a:r>
            <a:r>
              <a:rPr lang="en-US" altLang="zh-CN" dirty="0"/>
              <a:t>Vu</a:t>
            </a:r>
            <a:r>
              <a:rPr lang="zh-CN" altLang="en-US" dirty="0"/>
              <a:t>中移除，当污染从指令的源操作数传播到目标操作数时，目标操作数也会被污染。</a:t>
            </a:r>
          </a:p>
          <a:p>
            <a:r>
              <a:rPr lang="en-US" altLang="zh-CN" dirty="0"/>
              <a:t>	Opcodes</a:t>
            </a:r>
            <a:r>
              <a:rPr lang="zh-CN" altLang="en-US" dirty="0"/>
              <a:t>：如果指令</a:t>
            </a:r>
            <a:r>
              <a:rPr lang="en-US" altLang="zh-CN" dirty="0" err="1"/>
              <a:t>i</a:t>
            </a:r>
            <a:r>
              <a:rPr lang="zh-CN" altLang="en-US" dirty="0"/>
              <a:t>执行后，没有改变指令操作数的值集，只改变程序计数器或状态寄存器的值集，则将指令</a:t>
            </a:r>
            <a:r>
              <a:rPr lang="en-US" altLang="zh-CN" dirty="0" err="1"/>
              <a:t>i</a:t>
            </a:r>
            <a:r>
              <a:rPr lang="zh-CN" altLang="en-US" dirty="0"/>
              <a:t>添加到必须不受污染的指令集</a:t>
            </a:r>
            <a:r>
              <a:rPr lang="en-US" altLang="zh-CN" dirty="0" err="1"/>
              <a:t>Iu</a:t>
            </a:r>
            <a:r>
              <a:rPr lang="zh-CN" altLang="en-US" dirty="0"/>
              <a:t>中。</a:t>
            </a: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26</a:t>
            </a:fld>
            <a:endParaRPr lang="zh-CN" altLang="en-US"/>
          </a:p>
        </p:txBody>
      </p:sp>
    </p:spTree>
    <p:extLst>
      <p:ext uri="{BB962C8B-B14F-4D97-AF65-F5344CB8AC3E}">
        <p14:creationId xmlns:p14="http://schemas.microsoft.com/office/powerpoint/2010/main" val="702833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CFG</a:t>
            </a:r>
            <a:r>
              <a:rPr lang="zh-CN" altLang="en-US" dirty="0"/>
              <a:t>重构、值集分析和污染指令识别的支持下，将这三种分析顺序地组合在一个循环体中，</a:t>
            </a:r>
            <a:r>
              <a:rPr lang="en-US" altLang="zh-CN" dirty="0" err="1"/>
              <a:t>ValueSet</a:t>
            </a:r>
            <a:r>
              <a:rPr lang="zh-CN" altLang="en-US" dirty="0"/>
              <a:t>、</a:t>
            </a:r>
            <a:r>
              <a:rPr lang="en-US" altLang="zh-CN" dirty="0" err="1"/>
              <a:t>UntaintedSet</a:t>
            </a:r>
            <a:r>
              <a:rPr lang="zh-CN" altLang="en-US" dirty="0"/>
              <a:t>和</a:t>
            </a:r>
            <a:r>
              <a:rPr lang="en-US" altLang="zh-CN" dirty="0" err="1"/>
              <a:t>TaintInst</a:t>
            </a:r>
            <a:r>
              <a:rPr lang="zh-CN" altLang="en-US" dirty="0"/>
              <a:t>的集合逐渐改变，直到到达一个固定点。</a:t>
            </a:r>
            <a:endParaRPr lang="en-US" altLang="zh-CN" dirty="0"/>
          </a:p>
          <a:p>
            <a:r>
              <a:rPr lang="zh-CN" altLang="zh-CN" sz="1800" dirty="0">
                <a:effectLst/>
                <a:ea typeface="等线" panose="02010600030101010101" pitchFamily="2" charset="-122"/>
                <a:cs typeface="Times New Roman" panose="02020603050405020304" pitchFamily="18" charset="0"/>
              </a:rPr>
              <a:t>依次应用</a:t>
            </a:r>
            <a:r>
              <a:rPr lang="en-US" altLang="zh-CN" sz="1800" dirty="0">
                <a:effectLst/>
                <a:ea typeface="等线" panose="02010600030101010101" pitchFamily="2" charset="-122"/>
                <a:cs typeface="Times New Roman" panose="02020603050405020304" pitchFamily="18" charset="0"/>
              </a:rPr>
              <a:t>CFG</a:t>
            </a:r>
            <a:r>
              <a:rPr lang="zh-CN" altLang="zh-CN" sz="1800" dirty="0">
                <a:effectLst/>
                <a:ea typeface="等线" panose="02010600030101010101" pitchFamily="2" charset="-122"/>
                <a:cs typeface="Times New Roman" panose="02020603050405020304" pitchFamily="18" charset="0"/>
              </a:rPr>
              <a:t>重建、值集分析和污点指令选择算法进行迭代后到达一个不动点</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3-6</a:t>
            </a:r>
            <a:r>
              <a:rPr lang="zh-CN" altLang="zh-CN" sz="1800" dirty="0">
                <a:effectLst/>
                <a:ea typeface="等线" panose="02010600030101010101" pitchFamily="2" charset="-122"/>
                <a:cs typeface="Times New Roman" panose="02020603050405020304" pitchFamily="18" charset="0"/>
              </a:rPr>
              <a:t>行</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。在处理所有污染源时，在第</a:t>
            </a:r>
            <a:r>
              <a:rPr lang="en-US" altLang="zh-CN" sz="1800" dirty="0">
                <a:effectLst/>
                <a:ea typeface="等线" panose="02010600030101010101" pitchFamily="2" charset="-122"/>
                <a:cs typeface="Times New Roman" panose="02020603050405020304" pitchFamily="18" charset="0"/>
              </a:rPr>
              <a:t>7</a:t>
            </a:r>
            <a:r>
              <a:rPr lang="zh-CN" altLang="zh-CN" sz="1800" dirty="0">
                <a:effectLst/>
                <a:ea typeface="等线" panose="02010600030101010101" pitchFamily="2" charset="-122"/>
                <a:cs typeface="Times New Roman" panose="02020603050405020304" pitchFamily="18" charset="0"/>
              </a:rPr>
              <a:t>行，二进制重写器在选定的指令上用污染传播逻辑重写原始的二进制文件。</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3024296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ea typeface="等线" panose="02010600030101010101" pitchFamily="2" charset="-122"/>
                <a:cs typeface="Times New Roman" panose="02020603050405020304" pitchFamily="18" charset="0"/>
              </a:rPr>
              <a:t>有效性</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列显示了我们在评估中使用的标准的检查程序中的</a:t>
            </a:r>
            <a:r>
              <a:rPr lang="en-US" altLang="zh-CN" sz="1800" dirty="0">
                <a:effectLst/>
                <a:ea typeface="等线" panose="02010600030101010101" pitchFamily="2" charset="-122"/>
                <a:cs typeface="Times New Roman" panose="02020603050405020304" pitchFamily="18" charset="0"/>
              </a:rPr>
              <a:t>29</a:t>
            </a:r>
            <a:r>
              <a:rPr lang="zh-CN" altLang="zh-CN" sz="1800" dirty="0">
                <a:effectLst/>
                <a:ea typeface="等线" panose="02010600030101010101" pitchFamily="2" charset="-122"/>
                <a:cs typeface="Times New Roman" panose="02020603050405020304" pitchFamily="18" charset="0"/>
              </a:rPr>
              <a:t>个</a:t>
            </a:r>
            <a:r>
              <a:rPr lang="en-US" altLang="zh-CN" sz="1800" dirty="0">
                <a:effectLst/>
                <a:ea typeface="等线" panose="02010600030101010101" pitchFamily="2" charset="-122"/>
                <a:cs typeface="Times New Roman" panose="02020603050405020304" pitchFamily="18" charset="0"/>
              </a:rPr>
              <a:t>C/ </a:t>
            </a:r>
            <a:r>
              <a:rPr lang="en-US" altLang="zh-CN" sz="1800" dirty="0" err="1">
                <a:effectLst/>
                <a:ea typeface="等线" panose="02010600030101010101" pitchFamily="2" charset="-122"/>
                <a:cs typeface="Times New Roman" panose="02020603050405020304" pitchFamily="18" charset="0"/>
              </a:rPr>
              <a:t>c++</a:t>
            </a:r>
            <a:r>
              <a:rPr lang="zh-CN" altLang="zh-CN" sz="1800" dirty="0">
                <a:effectLst/>
                <a:ea typeface="等线" panose="02010600030101010101" pitchFamily="2" charset="-122"/>
                <a:cs typeface="Times New Roman" panose="02020603050405020304" pitchFamily="18" charset="0"/>
              </a:rPr>
              <a:t>程序，</a:t>
            </a:r>
            <a:endParaRPr lang="en-US" altLang="zh-CN" sz="1800" dirty="0">
              <a:effectLst/>
              <a:ea typeface="等线" panose="02010600030101010101" pitchFamily="2" charset="-122"/>
              <a:cs typeface="Times New Roman" panose="02020603050405020304" pitchFamily="18" charset="0"/>
            </a:endParaRPr>
          </a:p>
          <a:p>
            <a:r>
              <a:rPr lang="zh-CN" altLang="en-US"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2</a:t>
            </a:r>
            <a:r>
              <a:rPr lang="zh-CN" altLang="en-US" sz="1800" dirty="0">
                <a:effectLst/>
                <a:ea typeface="等线" panose="02010600030101010101" pitchFamily="2" charset="-122"/>
                <a:cs typeface="Times New Roman" panose="02020603050405020304" pitchFamily="18" charset="0"/>
              </a:rPr>
              <a:t>列</a:t>
            </a:r>
            <a:r>
              <a:rPr lang="zh-CN" altLang="zh-CN" sz="1800" dirty="0">
                <a:effectLst/>
                <a:ea typeface="等线" panose="02010600030101010101" pitchFamily="2" charset="-122"/>
                <a:cs typeface="Times New Roman" panose="02020603050405020304" pitchFamily="18" charset="0"/>
              </a:rPr>
              <a:t>是</a:t>
            </a:r>
            <a:r>
              <a:rPr lang="en-US" altLang="zh-CN" sz="1800" dirty="0">
                <a:effectLst/>
                <a:ea typeface="等线" panose="02010600030101010101" pitchFamily="2" charset="-122"/>
                <a:cs typeface="Times New Roman" panose="02020603050405020304" pitchFamily="18" charset="0"/>
              </a:rPr>
              <a:t>SELECTIVETAINT</a:t>
            </a:r>
            <a:r>
              <a:rPr lang="zh-CN" altLang="zh-CN" sz="1800" dirty="0">
                <a:effectLst/>
                <a:ea typeface="等线" panose="02010600030101010101" pitchFamily="2" charset="-122"/>
                <a:cs typeface="Times New Roman" panose="02020603050405020304" pitchFamily="18" charset="0"/>
              </a:rPr>
              <a:t>检测到的输入函数。</a:t>
            </a:r>
            <a:r>
              <a:rPr lang="zh-CN" altLang="en-US" sz="1800" dirty="0">
                <a:effectLst/>
                <a:ea typeface="等线" panose="02010600030101010101" pitchFamily="2" charset="-122"/>
                <a:cs typeface="Times New Roman" panose="02020603050405020304" pitchFamily="18" charset="0"/>
              </a:rPr>
              <a:t>输入函数是引入污染源的函数</a:t>
            </a:r>
            <a:endParaRPr lang="en-US" altLang="zh-CN" sz="1800" dirty="0">
              <a:effectLst/>
              <a:ea typeface="等线" panose="02010600030101010101" pitchFamily="2" charset="-122"/>
              <a:cs typeface="Times New Roman" panose="02020603050405020304" pitchFamily="18" charset="0"/>
            </a:endParaRPr>
          </a:p>
          <a:p>
            <a:r>
              <a:rPr lang="zh-CN" altLang="en-US" dirty="0"/>
              <a:t>第</a:t>
            </a:r>
            <a:r>
              <a:rPr lang="en-US" altLang="zh-CN" dirty="0"/>
              <a:t>3</a:t>
            </a:r>
            <a:r>
              <a:rPr lang="zh-CN" altLang="en-US" dirty="0"/>
              <a:t>列是标准的检查程序测试程序中包含的函数的总数，</a:t>
            </a:r>
            <a:r>
              <a:rPr lang="zh-CN" altLang="zh-CN" sz="1800" dirty="0">
                <a:effectLst/>
                <a:ea typeface="等线" panose="02010600030101010101" pitchFamily="2" charset="-122"/>
                <a:cs typeface="Times New Roman" panose="02020603050405020304" pitchFamily="18" charset="0"/>
              </a:rPr>
              <a:t>它提供了程序复杂性的估计。</a:t>
            </a:r>
            <a:endParaRPr lang="en-US" altLang="zh-CN" sz="1800" dirty="0">
              <a:effectLst/>
              <a:ea typeface="等线" panose="02010600030101010101" pitchFamily="2" charset="-122"/>
              <a:cs typeface="Times New Roman" panose="02020603050405020304" pitchFamily="18" charset="0"/>
            </a:endParaRPr>
          </a:p>
          <a:p>
            <a:r>
              <a:rPr lang="zh-CN" altLang="en-US"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4</a:t>
            </a:r>
            <a:r>
              <a:rPr lang="zh-CN" altLang="en-US" sz="1800" dirty="0">
                <a:effectLst/>
                <a:ea typeface="等线" panose="02010600030101010101" pitchFamily="2" charset="-122"/>
                <a:cs typeface="Times New Roman" panose="02020603050405020304" pitchFamily="18" charset="0"/>
              </a:rPr>
              <a:t>列显示二进制文件中标识的指令总数。</a:t>
            </a:r>
            <a:r>
              <a:rPr lang="en-US" altLang="zh-CN" sz="1800" dirty="0">
                <a:solidFill>
                  <a:srgbClr val="FF0000"/>
                </a:solidFill>
                <a:effectLst/>
                <a:latin typeface="等线" panose="02010600030101010101" pitchFamily="2" charset="-122"/>
                <a:cs typeface="Times New Roman" panose="02020603050405020304" pitchFamily="18" charset="0"/>
              </a:rPr>
              <a:t>STATICTAINTALL</a:t>
            </a:r>
            <a:r>
              <a:rPr lang="zh-CN" altLang="zh-CN" sz="1800" dirty="0">
                <a:solidFill>
                  <a:srgbClr val="FF0000"/>
                </a:solidFill>
                <a:effectLst/>
                <a:ea typeface="等线" panose="02010600030101010101" pitchFamily="2" charset="-122"/>
                <a:cs typeface="Times New Roman" panose="02020603050405020304" pitchFamily="18" charset="0"/>
              </a:rPr>
              <a:t>静态重写所有这些指令，</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5</a:t>
            </a:r>
            <a:r>
              <a:rPr lang="zh-CN" altLang="zh-CN" sz="1800" dirty="0">
                <a:effectLst/>
                <a:ea typeface="等线" panose="02010600030101010101" pitchFamily="2" charset="-122"/>
                <a:cs typeface="Times New Roman" panose="02020603050405020304" pitchFamily="18" charset="0"/>
              </a:rPr>
              <a:t>列中展示了需要通过</a:t>
            </a:r>
            <a:r>
              <a:rPr lang="en-US" altLang="zh-CN" sz="1800" dirty="0">
                <a:effectLst/>
                <a:ea typeface="等线" panose="02010600030101010101" pitchFamily="2" charset="-122"/>
                <a:cs typeface="Times New Roman" panose="02020603050405020304" pitchFamily="18" charset="0"/>
              </a:rPr>
              <a:t>SELECTIVETAINT</a:t>
            </a:r>
            <a:r>
              <a:rPr lang="zh-CN" altLang="zh-CN" sz="1800" dirty="0">
                <a:effectLst/>
                <a:ea typeface="等线" panose="02010600030101010101" pitchFamily="2" charset="-122"/>
                <a:cs typeface="Times New Roman" panose="02020603050405020304" pitchFamily="18" charset="0"/>
              </a:rPr>
              <a:t>静态测量的指令总数</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6</a:t>
            </a:r>
            <a:r>
              <a:rPr lang="zh-CN" altLang="zh-CN" sz="1800" dirty="0">
                <a:effectLst/>
                <a:ea typeface="等线" panose="02010600030101010101" pitchFamily="2" charset="-122"/>
                <a:cs typeface="Times New Roman" panose="02020603050405020304" pitchFamily="18" charset="0"/>
              </a:rPr>
              <a:t>列中展示了真正涉及到污染分析的执行唯一指令的总数，这个数字是通过使用</a:t>
            </a:r>
            <a:r>
              <a:rPr lang="en-US" altLang="zh-CN" sz="1800" dirty="0" err="1">
                <a:effectLst/>
                <a:ea typeface="等线" panose="02010600030101010101" pitchFamily="2" charset="-122"/>
                <a:cs typeface="Times New Roman" panose="02020603050405020304" pitchFamily="18" charset="0"/>
              </a:rPr>
              <a:t>libdft</a:t>
            </a:r>
            <a:r>
              <a:rPr lang="zh-CN" altLang="zh-CN" sz="1800" dirty="0">
                <a:effectLst/>
                <a:ea typeface="等线" panose="02010600030101010101" pitchFamily="2" charset="-122"/>
                <a:cs typeface="Times New Roman" panose="02020603050405020304" pitchFamily="18" charset="0"/>
              </a:rPr>
              <a:t>的默认配置输入运行相应的标准的检查程序来获得的，它将提供唯一污染指令数量的下限。</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32</a:t>
            </a:fld>
            <a:endParaRPr lang="zh-CN" altLang="en-US"/>
          </a:p>
        </p:txBody>
      </p:sp>
    </p:spTree>
    <p:extLst>
      <p:ext uri="{BB962C8B-B14F-4D97-AF65-F5344CB8AC3E}">
        <p14:creationId xmlns:p14="http://schemas.microsoft.com/office/powerpoint/2010/main" val="733155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33</a:t>
            </a:fld>
            <a:endParaRPr lang="zh-CN" altLang="en-US"/>
          </a:p>
        </p:txBody>
      </p:sp>
    </p:spTree>
    <p:extLst>
      <p:ext uri="{BB962C8B-B14F-4D97-AF65-F5344CB8AC3E}">
        <p14:creationId xmlns:p14="http://schemas.microsoft.com/office/powerpoint/2010/main" val="2462535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a:t>
            </a:r>
            <a:r>
              <a:rPr lang="zh-CN" altLang="zh-CN" sz="1800" dirty="0">
                <a:effectLst/>
                <a:ea typeface="等线" panose="02010600030101010101" pitchFamily="2" charset="-122"/>
                <a:cs typeface="Times New Roman" panose="02020603050405020304" pitchFamily="18" charset="0"/>
              </a:rPr>
              <a:t>了解其内部工作原理</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2-3</a:t>
            </a:r>
            <a:r>
              <a:rPr lang="zh-CN" altLang="zh-CN" sz="1800" dirty="0">
                <a:effectLst/>
                <a:ea typeface="等线" panose="02010600030101010101" pitchFamily="2" charset="-122"/>
                <a:cs typeface="Times New Roman" panose="02020603050405020304" pitchFamily="18" charset="0"/>
              </a:rPr>
              <a:t>列指的是初始</a:t>
            </a:r>
            <a:r>
              <a:rPr lang="en-US" altLang="zh-CN" sz="1800" dirty="0">
                <a:effectLst/>
                <a:ea typeface="等线" panose="02010600030101010101" pitchFamily="2" charset="-122"/>
                <a:cs typeface="Times New Roman" panose="02020603050405020304" pitchFamily="18" charset="0"/>
              </a:rPr>
              <a:t>CFG</a:t>
            </a:r>
            <a:r>
              <a:rPr lang="zh-CN" altLang="zh-CN" sz="1800" dirty="0">
                <a:effectLst/>
                <a:ea typeface="等线" panose="02010600030101010101" pitchFamily="2" charset="-122"/>
                <a:cs typeface="Times New Roman" panose="02020603050405020304" pitchFamily="18" charset="0"/>
              </a:rPr>
              <a:t>边数和最终</a:t>
            </a:r>
            <a:r>
              <a:rPr lang="en-US" altLang="zh-CN" sz="1800" dirty="0">
                <a:effectLst/>
                <a:ea typeface="等线" panose="02010600030101010101" pitchFamily="2" charset="-122"/>
                <a:cs typeface="Times New Roman" panose="02020603050405020304" pitchFamily="18" charset="0"/>
              </a:rPr>
              <a:t>CFG</a:t>
            </a:r>
            <a:r>
              <a:rPr lang="zh-CN" altLang="zh-CN" sz="1800" dirty="0">
                <a:effectLst/>
                <a:ea typeface="等线" panose="02010600030101010101" pitchFamily="2" charset="-122"/>
                <a:cs typeface="Times New Roman" panose="02020603050405020304" pitchFamily="18" charset="0"/>
              </a:rPr>
              <a:t>边数在我们的</a:t>
            </a:r>
            <a:r>
              <a:rPr lang="en-US" altLang="zh-CN" sz="1800" dirty="0">
                <a:effectLst/>
                <a:ea typeface="等线" panose="02010600030101010101" pitchFamily="2" charset="-122"/>
                <a:cs typeface="Times New Roman" panose="02020603050405020304" pitchFamily="18" charset="0"/>
              </a:rPr>
              <a:t>CFG</a:t>
            </a:r>
            <a:r>
              <a:rPr lang="zh-CN" altLang="zh-CN" sz="1800" dirty="0">
                <a:effectLst/>
                <a:ea typeface="等线" panose="02010600030101010101" pitchFamily="2" charset="-122"/>
                <a:cs typeface="Times New Roman" panose="02020603050405020304" pitchFamily="18" charset="0"/>
              </a:rPr>
              <a:t>建设后。</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4-8</a:t>
            </a:r>
            <a:r>
              <a:rPr lang="zh-CN" altLang="zh-CN" sz="1800" dirty="0">
                <a:effectLst/>
                <a:ea typeface="等线" panose="02010600030101010101" pitchFamily="2" charset="-122"/>
                <a:cs typeface="Times New Roman" panose="02020603050405020304" pitchFamily="18" charset="0"/>
              </a:rPr>
              <a:t>列是值集分析统计信息，分析中的</a:t>
            </a:r>
            <a:r>
              <a:rPr lang="en-US" altLang="zh-CN" sz="1800" dirty="0">
                <a:effectLst/>
                <a:ea typeface="等线" panose="02010600030101010101" pitchFamily="2" charset="-122"/>
                <a:cs typeface="Times New Roman" panose="02020603050405020304" pitchFamily="18" charset="0"/>
              </a:rPr>
              <a:t>a-</a:t>
            </a:r>
            <a:r>
              <a:rPr lang="en-US" altLang="zh-CN" sz="1800" dirty="0" err="1">
                <a:effectLst/>
                <a:ea typeface="等线" panose="02010600030101010101" pitchFamily="2" charset="-122"/>
                <a:cs typeface="Times New Roman" panose="02020603050405020304" pitchFamily="18" charset="0"/>
              </a:rPr>
              <a:t>locs</a:t>
            </a:r>
            <a:r>
              <a:rPr lang="zh-CN" altLang="zh-CN" sz="1800" dirty="0">
                <a:effectLst/>
                <a:ea typeface="等线" panose="02010600030101010101" pitchFamily="2" charset="-122"/>
                <a:cs typeface="Times New Roman" panose="02020603050405020304" pitchFamily="18" charset="0"/>
              </a:rPr>
              <a:t>的数量，由于命令行参数而未知的</a:t>
            </a:r>
            <a:r>
              <a:rPr lang="en-US" altLang="zh-CN" sz="1800" dirty="0">
                <a:effectLst/>
                <a:ea typeface="等线" panose="02010600030101010101" pitchFamily="2" charset="-122"/>
                <a:cs typeface="Times New Roman" panose="02020603050405020304" pitchFamily="18" charset="0"/>
              </a:rPr>
              <a:t>a-</a:t>
            </a:r>
            <a:r>
              <a:rPr lang="en-US" altLang="zh-CN" sz="1800" dirty="0" err="1">
                <a:effectLst/>
                <a:ea typeface="等线" panose="02010600030101010101" pitchFamily="2" charset="-122"/>
                <a:cs typeface="Times New Roman" panose="02020603050405020304" pitchFamily="18" charset="0"/>
              </a:rPr>
              <a:t>locs</a:t>
            </a:r>
            <a:r>
              <a:rPr lang="zh-CN" altLang="zh-CN" sz="1800" dirty="0">
                <a:effectLst/>
                <a:ea typeface="等线" panose="02010600030101010101" pitchFamily="2" charset="-122"/>
                <a:cs typeface="Times New Roman" panose="02020603050405020304" pitchFamily="18" charset="0"/>
              </a:rPr>
              <a:t>，当缺少调用者时参数混叠，以及库函数调用。我们可以观察到我们的方法在每个类别中识别了大量未知的</a:t>
            </a:r>
            <a:r>
              <a:rPr lang="en-US" altLang="zh-CN" sz="1800" dirty="0">
                <a:effectLst/>
                <a:ea typeface="等线" panose="02010600030101010101" pitchFamily="2" charset="-122"/>
                <a:cs typeface="Times New Roman" panose="02020603050405020304" pitchFamily="18" charset="0"/>
              </a:rPr>
              <a:t>a-</a:t>
            </a:r>
            <a:r>
              <a:rPr lang="en-US" altLang="zh-CN" sz="1800" dirty="0" err="1">
                <a:effectLst/>
                <a:ea typeface="等线" panose="02010600030101010101" pitchFamily="2" charset="-122"/>
                <a:cs typeface="Times New Roman" panose="02020603050405020304" pitchFamily="18" charset="0"/>
              </a:rPr>
              <a:t>locs</a:t>
            </a:r>
            <a:r>
              <a:rPr lang="zh-CN" altLang="zh-CN" sz="1800" dirty="0">
                <a:effectLst/>
                <a:ea typeface="等线" panose="02010600030101010101" pitchFamily="2" charset="-122"/>
                <a:cs typeface="Times New Roman" panose="02020603050405020304" pitchFamily="18" charset="0"/>
              </a:rPr>
              <a:t>。</a:t>
            </a:r>
            <a:r>
              <a:rPr lang="zh-CN" altLang="en-US" b="0" i="0" dirty="0">
                <a:solidFill>
                  <a:srgbClr val="000000"/>
                </a:solidFill>
                <a:effectLst/>
                <a:latin typeface="微软雅黑" panose="020B0503020204020204" pitchFamily="34" charset="-122"/>
                <a:ea typeface="微软雅黑" panose="020B0503020204020204" pitchFamily="34" charset="-122"/>
              </a:rPr>
              <a:t>可以观察到该方法在每个类别中识别了大量未知的</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en-US" altLang="zh-CN" b="0" i="0" dirty="0" err="1">
                <a:solidFill>
                  <a:srgbClr val="000000"/>
                </a:solidFill>
                <a:effectLst/>
                <a:latin typeface="微软雅黑" panose="020B0503020204020204" pitchFamily="34" charset="-122"/>
                <a:ea typeface="微软雅黑" panose="020B0503020204020204" pitchFamily="34" charset="-122"/>
              </a:rPr>
              <a:t>locs</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第</a:t>
            </a:r>
            <a:r>
              <a:rPr lang="en-US" altLang="zh-CN" sz="1800" dirty="0">
                <a:effectLst/>
                <a:ea typeface="等线" panose="02010600030101010101" pitchFamily="2" charset="-122"/>
                <a:cs typeface="Times New Roman" panose="02020603050405020304" pitchFamily="18" charset="0"/>
              </a:rPr>
              <a:t>9-12</a:t>
            </a:r>
            <a:r>
              <a:rPr lang="zh-CN" altLang="zh-CN" sz="1800" dirty="0">
                <a:effectLst/>
                <a:ea typeface="等线" panose="02010600030101010101" pitchFamily="2" charset="-122"/>
                <a:cs typeface="Times New Roman" panose="02020603050405020304" pitchFamily="18" charset="0"/>
              </a:rPr>
              <a:t>列是受污染指令标识中的数字。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例如第一次迭代中初始未受污染的值集的数量、最终未受污染的值集的数量、过程内迭代次数和过程间迭代次数。</a:t>
            </a: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34</a:t>
            </a:fld>
            <a:endParaRPr lang="zh-CN" altLang="en-US"/>
          </a:p>
        </p:txBody>
      </p:sp>
    </p:spTree>
    <p:extLst>
      <p:ext uri="{BB962C8B-B14F-4D97-AF65-F5344CB8AC3E}">
        <p14:creationId xmlns:p14="http://schemas.microsoft.com/office/powerpoint/2010/main" val="1088388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这意味着我们的分析确实传播了未受污染性，</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35</a:t>
            </a:fld>
            <a:endParaRPr lang="zh-CN" altLang="en-US"/>
          </a:p>
        </p:txBody>
      </p:sp>
    </p:spTree>
    <p:extLst>
      <p:ext uri="{BB962C8B-B14F-4D97-AF65-F5344CB8AC3E}">
        <p14:creationId xmlns:p14="http://schemas.microsoft.com/office/powerpoint/2010/main" val="2008972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所有的实验结果都是通过 </a:t>
            </a:r>
            <a:r>
              <a:rPr lang="en-US" altLang="zh-CN" dirty="0"/>
              <a:t>10 </a:t>
            </a:r>
            <a:r>
              <a:rPr lang="zh-CN" altLang="en-US" dirty="0"/>
              <a:t>次运行获得的，然后通过将每个平均结果与本地未修改的可执行文件相除来进行归一化。使用</a:t>
            </a:r>
            <a:r>
              <a:rPr lang="en-US" altLang="zh-CN" dirty="0" err="1"/>
              <a:t>nullpin</a:t>
            </a:r>
            <a:r>
              <a:rPr lang="en-US" altLang="zh-CN" dirty="0"/>
              <a:t>(</a:t>
            </a:r>
            <a:r>
              <a:rPr lang="zh-CN" altLang="en-US" dirty="0"/>
              <a:t>评估</a:t>
            </a:r>
            <a:r>
              <a:rPr lang="en-US" altLang="zh-CN" dirty="0"/>
              <a:t>Intel PIN</a:t>
            </a:r>
            <a:r>
              <a:rPr lang="zh-CN" altLang="en-US" dirty="0"/>
              <a:t>平台开销的一个简单实现</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以注意到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libdft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带来的减速范围从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1.39 (tar)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（最小值）到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5.86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scp</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（最大值），而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STATICTAINTALL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SELECTIVETAINT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分别施加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3.85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(bzip2)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3.41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STATICTAINTALL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在所有基准测试中优于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libdft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，平均速度为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1.53x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，比</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libdft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1.26x - 1.87x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SELECTIVETAINT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的平均速度甚至比</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libdft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1.77x</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36</a:t>
            </a:fld>
            <a:endParaRPr lang="zh-CN" altLang="en-US"/>
          </a:p>
        </p:txBody>
      </p:sp>
    </p:spTree>
    <p:extLst>
      <p:ext uri="{BB962C8B-B14F-4D97-AF65-F5344CB8AC3E}">
        <p14:creationId xmlns:p14="http://schemas.microsoft.com/office/powerpoint/2010/main" val="1303561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一个理想用例是保护网络守护进程。因此，我们使用</a:t>
            </a:r>
            <a:r>
              <a:rPr lang="en-US" altLang="zh-CN" dirty="0" err="1"/>
              <a:t>exim</a:t>
            </a:r>
            <a:r>
              <a:rPr lang="en-US" altLang="zh-CN" dirty="0"/>
              <a:t>, </a:t>
            </a:r>
            <a:r>
              <a:rPr lang="en-US" altLang="zh-CN" dirty="0" err="1"/>
              <a:t>memcached</a:t>
            </a:r>
            <a:r>
              <a:rPr lang="en-US" altLang="zh-CN" dirty="0"/>
              <a:t>, </a:t>
            </a:r>
            <a:r>
              <a:rPr lang="en-US" altLang="zh-CN" dirty="0" err="1"/>
              <a:t>proftpd</a:t>
            </a:r>
            <a:r>
              <a:rPr lang="en-US" altLang="zh-CN" dirty="0"/>
              <a:t>, </a:t>
            </a:r>
            <a:r>
              <a:rPr lang="en-US" altLang="zh-CN" dirty="0" err="1"/>
              <a:t>lighttpd</a:t>
            </a:r>
            <a:r>
              <a:rPr lang="en-US" altLang="zh-CN" dirty="0"/>
              <a:t>, nginx</a:t>
            </a:r>
            <a:r>
              <a:rPr lang="zh-CN" altLang="en-US" dirty="0"/>
              <a:t>作为基准来彻底评估它的开销。</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libdft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最大的放缓是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3.76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exim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STATICTAINTALL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带来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1.25x-2.23x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的减速，性能优于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libdft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1.10x-1.77x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SELECTIVETAINT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1.12x-1.91x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性能甚至更好，比</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libdft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1.12x-2.08x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要好。</a:t>
            </a: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37</a:t>
            </a:fld>
            <a:endParaRPr lang="zh-CN" altLang="en-US"/>
          </a:p>
        </p:txBody>
      </p:sp>
    </p:spTree>
    <p:extLst>
      <p:ext uri="{BB962C8B-B14F-4D97-AF65-F5344CB8AC3E}">
        <p14:creationId xmlns:p14="http://schemas.microsoft.com/office/powerpoint/2010/main" val="1535122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测试了来自常见漏洞和暴露</a:t>
            </a:r>
            <a:r>
              <a:rPr lang="en-US" altLang="zh-CN" sz="1800" dirty="0">
                <a:effectLst/>
                <a:ea typeface="等线" panose="02010600030101010101" pitchFamily="2" charset="-122"/>
                <a:cs typeface="Times New Roman" panose="02020603050405020304" pitchFamily="18" charset="0"/>
              </a:rPr>
              <a:t>(CVE)1</a:t>
            </a:r>
            <a:r>
              <a:rPr lang="zh-CN" altLang="zh-CN" sz="1800" dirty="0">
                <a:effectLst/>
                <a:ea typeface="等线" panose="02010600030101010101" pitchFamily="2" charset="-122"/>
                <a:cs typeface="Times New Roman" panose="02020603050405020304" pitchFamily="18" charset="0"/>
              </a:rPr>
              <a:t>的</a:t>
            </a:r>
            <a:r>
              <a:rPr lang="en-US" altLang="zh-CN" sz="1800" dirty="0">
                <a:effectLst/>
                <a:ea typeface="等线" panose="02010600030101010101" pitchFamily="2" charset="-122"/>
                <a:cs typeface="Times New Roman" panose="02020603050405020304" pitchFamily="18" charset="0"/>
              </a:rPr>
              <a:t>8</a:t>
            </a:r>
            <a:r>
              <a:rPr lang="zh-CN" altLang="zh-CN" sz="1800" dirty="0">
                <a:effectLst/>
                <a:ea typeface="等线" panose="02010600030101010101" pitchFamily="2" charset="-122"/>
                <a:cs typeface="Times New Roman" panose="02020603050405020304" pitchFamily="18" charset="0"/>
              </a:rPr>
              <a:t>个最近的真实世界软件漏洞，它们列在表</a:t>
            </a:r>
            <a:r>
              <a:rPr lang="en-US" altLang="zh-CN" sz="1800" dirty="0">
                <a:effectLst/>
                <a:ea typeface="等线" panose="02010600030101010101" pitchFamily="2" charset="-122"/>
                <a:cs typeface="Times New Roman" panose="02020603050405020304" pitchFamily="18" charset="0"/>
              </a:rPr>
              <a:t>4</a:t>
            </a:r>
            <a:r>
              <a:rPr lang="zh-CN" altLang="zh-CN" sz="1800" dirty="0">
                <a:effectLst/>
                <a:ea typeface="等线" panose="02010600030101010101" pitchFamily="2" charset="-122"/>
                <a:cs typeface="Times New Roman" panose="02020603050405020304" pitchFamily="18" charset="0"/>
              </a:rPr>
              <a:t>中。收集到的漏洞涉及范围广泛的软件漏洞，包括缓冲区溢出漏洞、</a:t>
            </a:r>
            <a:r>
              <a:rPr lang="en-US" altLang="zh-CN" sz="1800" dirty="0">
                <a:effectLst/>
                <a:ea typeface="等线" panose="02010600030101010101" pitchFamily="2" charset="-122"/>
                <a:cs typeface="Times New Roman" panose="02020603050405020304" pitchFamily="18" charset="0"/>
              </a:rPr>
              <a:t>double free</a:t>
            </a:r>
            <a:r>
              <a:rPr lang="zh-CN" altLang="zh-CN" sz="1800" dirty="0">
                <a:effectLst/>
                <a:ea typeface="等线" panose="02010600030101010101" pitchFamily="2" charset="-122"/>
                <a:cs typeface="Times New Roman" panose="02020603050405020304" pitchFamily="18" charset="0"/>
              </a:rPr>
              <a:t>漏洞和整数下溢漏洞，这些漏洞表现在各种程序中</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r>
              <a:rPr lang="en-US" altLang="zh-CN" b="0" i="0" dirty="0">
                <a:solidFill>
                  <a:srgbClr val="555555"/>
                </a:solidFill>
                <a:effectLst/>
                <a:latin typeface="Lato"/>
              </a:rPr>
              <a:t>free</a:t>
            </a:r>
            <a:r>
              <a:rPr lang="zh-CN" altLang="en-US" b="0" i="0" dirty="0">
                <a:solidFill>
                  <a:srgbClr val="555555"/>
                </a:solidFill>
                <a:effectLst/>
                <a:latin typeface="Lato"/>
              </a:rPr>
              <a:t>函数在释放堆块时，会通过隐式链表判断相邻前、后堆块是否为空闲堆块；如果堆块为空闲就会进行合并，然后利用</a:t>
            </a:r>
            <a:r>
              <a:rPr lang="en-US" altLang="zh-CN" b="0" i="0" dirty="0">
                <a:solidFill>
                  <a:srgbClr val="555555"/>
                </a:solidFill>
                <a:effectLst/>
                <a:latin typeface="Lato"/>
              </a:rPr>
              <a:t>Unlink</a:t>
            </a:r>
            <a:r>
              <a:rPr lang="zh-CN" altLang="en-US" b="0" i="0" dirty="0">
                <a:solidFill>
                  <a:srgbClr val="555555"/>
                </a:solidFill>
                <a:effectLst/>
                <a:latin typeface="Lato"/>
              </a:rPr>
              <a:t>机制将该空闲堆块从</a:t>
            </a:r>
            <a:r>
              <a:rPr lang="en-US" altLang="zh-CN" b="0" i="0" dirty="0">
                <a:solidFill>
                  <a:srgbClr val="555555"/>
                </a:solidFill>
                <a:effectLst/>
                <a:latin typeface="Lato"/>
              </a:rPr>
              <a:t>Unsorted bin</a:t>
            </a:r>
            <a:r>
              <a:rPr lang="zh-CN" altLang="en-US" b="0" i="0" dirty="0">
                <a:solidFill>
                  <a:srgbClr val="555555"/>
                </a:solidFill>
                <a:effectLst/>
                <a:latin typeface="Lato"/>
              </a:rPr>
              <a:t>中取下。如果用户精心构造的假堆块被</a:t>
            </a:r>
            <a:r>
              <a:rPr lang="en-US" altLang="zh-CN" b="0" i="0" dirty="0">
                <a:solidFill>
                  <a:srgbClr val="555555"/>
                </a:solidFill>
                <a:effectLst/>
                <a:latin typeface="Lato"/>
              </a:rPr>
              <a:t>Unlink</a:t>
            </a:r>
            <a:r>
              <a:rPr lang="zh-CN" altLang="en-US" b="0" i="0" dirty="0">
                <a:solidFill>
                  <a:srgbClr val="555555"/>
                </a:solidFill>
                <a:effectLst/>
                <a:latin typeface="Lato"/>
              </a:rPr>
              <a:t>，很容易导致一次固定地址写，然后转换为任意地址读写，从而控制程序的执行。</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38</a:t>
            </a:fld>
            <a:endParaRPr lang="zh-CN" altLang="en-US"/>
          </a:p>
        </p:txBody>
      </p:sp>
    </p:spTree>
    <p:extLst>
      <p:ext uri="{BB962C8B-B14F-4D97-AF65-F5344CB8AC3E}">
        <p14:creationId xmlns:p14="http://schemas.microsoft.com/office/powerpoint/2010/main" val="3709559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写的时候是俄亥俄州立大学计算机科学与工程系，副教授</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2169783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39</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用动态信息增强静态分析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t>上下文感知插桩</a:t>
            </a:r>
            <a:endParaRPr lang="en-US" altLang="zh-CN" dirty="0"/>
          </a:p>
          <a:p>
            <a:r>
              <a:rPr lang="zh-CN" altLang="en-US" dirty="0"/>
              <a:t>增强静态二进制分析</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40</a:t>
            </a:fld>
            <a:endParaRPr lang="zh-CN" altLang="en-US"/>
          </a:p>
        </p:txBody>
      </p:sp>
    </p:spTree>
    <p:extLst>
      <p:ext uri="{BB962C8B-B14F-4D97-AF65-F5344CB8AC3E}">
        <p14:creationId xmlns:p14="http://schemas.microsoft.com/office/powerpoint/2010/main" val="1505154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41</a:t>
            </a:fld>
            <a:endParaRPr lang="zh-CN" altLang="en-US"/>
          </a:p>
        </p:txBody>
      </p:sp>
    </p:spTree>
    <p:extLst>
      <p:ext uri="{BB962C8B-B14F-4D97-AF65-F5344CB8AC3E}">
        <p14:creationId xmlns:p14="http://schemas.microsoft.com/office/powerpoint/2010/main" val="277212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42</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5</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rgn</a:t>
            </a:r>
            <a:r>
              <a:rPr lang="zh-CN" altLang="en-US" dirty="0"/>
              <a:t>是内存区域，</a:t>
            </a:r>
            <a:r>
              <a:rPr lang="en-US" altLang="zh-CN" dirty="0"/>
              <a:t>O </a:t>
            </a:r>
            <a:r>
              <a:rPr lang="zh-CN" altLang="en-US" dirty="0"/>
              <a:t>是偏移量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整个分析过程是在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CFG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上进行的，每个节点是一条指令，每条边代表一个控制流传输，同时进行地址值和数值的跟踪。</a:t>
            </a:r>
          </a:p>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72425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静态二进制插桩直接将分析代码插入到本机二进制文件中，从而避免了动态二进制插桩所产生的开销，同时，</a:t>
            </a:r>
            <a:r>
              <a:rPr lang="en-US" altLang="zh-CN" dirty="0"/>
              <a:t>SBI</a:t>
            </a:r>
            <a:r>
              <a:rPr lang="zh-CN" altLang="en-US" dirty="0"/>
              <a:t>将有更少的上下文切换，因为重写二进制代码具有更好的代码局部性。</a:t>
            </a:r>
            <a:endParaRPr lang="en-US" altLang="zh-CN" dirty="0"/>
          </a:p>
          <a:p>
            <a:endParaRPr lang="en-US" altLang="zh-CN" dirty="0"/>
          </a:p>
          <a:p>
            <a:r>
              <a:rPr lang="zh-CN" altLang="en-US" dirty="0"/>
              <a:t>降低开销 ，提高污染分析的效率</a:t>
            </a:r>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16544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与内存地址相比，确定寄存器的污点更容易，因为可以根据名称直接识别寄存器，而内存地址不容易解析。因此，在</a:t>
            </a:r>
            <a:r>
              <a:rPr lang="en-US" altLang="zh-CN" dirty="0"/>
              <a:t>SBI</a:t>
            </a:r>
            <a:r>
              <a:rPr lang="zh-CN" altLang="en-US" dirty="0"/>
              <a:t>中，确定内存地址的污染性要困难得多。</a:t>
            </a:r>
            <a:endParaRPr lang="en-US" altLang="zh-CN" dirty="0"/>
          </a:p>
          <a:p>
            <a:r>
              <a:rPr lang="zh-CN" altLang="zh-CN" sz="1800" dirty="0">
                <a:solidFill>
                  <a:srgbClr val="FF0000"/>
                </a:solidFill>
                <a:effectLst/>
                <a:ea typeface="等线" panose="02010600030101010101" pitchFamily="2" charset="-122"/>
                <a:cs typeface="Times New Roman" panose="02020603050405020304" pitchFamily="18" charset="0"/>
              </a:rPr>
              <a:t>还有一些未知输入（来自命令行、本地文件和击键或远程网络数据包）也使问题变得困难</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227096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11</a:t>
            </a:fld>
            <a:endParaRPr lang="zh-CN" altLang="en-US"/>
          </a:p>
        </p:txBody>
      </p:sp>
    </p:spTree>
    <p:extLst>
      <p:ext uri="{BB962C8B-B14F-4D97-AF65-F5344CB8AC3E}">
        <p14:creationId xmlns:p14="http://schemas.microsoft.com/office/powerpoint/2010/main" val="2939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控制流程图重建，值集分析，污染指令识别</a:t>
            </a:r>
            <a:endParaRPr lang="en-US" altLang="zh-CN" dirty="0"/>
          </a:p>
          <a:p>
            <a:r>
              <a:rPr lang="zh-CN" altLang="en-US" dirty="0"/>
              <a:t>创新点在值集分析</a:t>
            </a:r>
            <a:endParaRPr lang="en-US" altLang="zh-CN"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313732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442" y="2653783"/>
            <a:ext cx="7053116" cy="707886"/>
          </a:xfrm>
          <a:prstGeom prst="rect">
            <a:avLst/>
          </a:prstGeom>
          <a:noFill/>
        </p:spPr>
        <p:txBody>
          <a:bodyPr wrap="square" rtlCol="0">
            <a:spAutoFit/>
            <a:scene3d>
              <a:camera prst="orthographicFront"/>
              <a:lightRig rig="threePt" dir="t"/>
            </a:scene3d>
            <a:sp3d contourW="12700"/>
          </a:bodyPr>
          <a:lstStyle/>
          <a:p>
            <a:pPr algn="ctr">
              <a:defRPr/>
            </a:pPr>
            <a:r>
              <a:rPr lang="en-US" altLang="zh-CN" sz="2000" b="1" dirty="0">
                <a:solidFill>
                  <a:schemeClr val="bg1"/>
                </a:solidFill>
                <a:latin typeface="思源黑体" panose="020B0500000000000000" pitchFamily="34" charset="-122"/>
                <a:ea typeface="思源黑体" panose="020B0500000000000000" pitchFamily="34" charset="-122"/>
              </a:rPr>
              <a:t>SELECTIVETAINT: Efficient Data Flow Tracking With Static Binary Rewriting</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汇报人：张士超</a:t>
            </a:r>
          </a:p>
        </p:txBody>
      </p:sp>
      <p:sp>
        <p:nvSpPr>
          <p:cNvPr id="15" name="矩形 259"/>
          <p:cNvSpPr>
            <a:spLocks noChangeArrowheads="1"/>
          </p:cNvSpPr>
          <p:nvPr/>
        </p:nvSpPr>
        <p:spPr bwMode="auto">
          <a:xfrm>
            <a:off x="2045586" y="3850274"/>
            <a:ext cx="8335010" cy="30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1800" dirty="0">
                <a:solidFill>
                  <a:schemeClr val="bg1"/>
                </a:solidFill>
                <a:latin typeface="思源黑体" panose="020B0500000000000000" pitchFamily="34" charset="-122"/>
                <a:ea typeface="思源黑体" panose="020B0500000000000000" pitchFamily="34" charset="-122"/>
              </a:rPr>
              <a:t>2021 USENIX</a:t>
            </a: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7" dirty="0">
                <a:solidFill>
                  <a:srgbClr val="223762"/>
                </a:solidFill>
                <a:latin typeface="思源黑体" panose="020B0500000000000000" pitchFamily="34" charset="-122"/>
                <a:ea typeface="思源黑体" panose="020B0500000000000000" pitchFamily="34" charset="-122"/>
              </a:rPr>
              <a:t>2022/08/20</a:t>
            </a:r>
            <a:endParaRPr lang="zh-CN" altLang="en-US" sz="1067" dirty="0">
              <a:solidFill>
                <a:srgbClr val="223762"/>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Contribution</a:t>
            </a:r>
            <a:endParaRPr lang="zh-CN" altLang="en-US" sz="2400" b="1" dirty="0">
              <a:solidFill>
                <a:srgbClr val="244C89"/>
              </a:solidFill>
              <a:cs typeface="Arial" panose="020B0604020202020204" pitchFamily="34" charset="0"/>
            </a:endParaRPr>
          </a:p>
        </p:txBody>
      </p:sp>
      <p:sp>
        <p:nvSpPr>
          <p:cNvPr id="2" name="标题 80">
            <a:extLst>
              <a:ext uri="{FF2B5EF4-FFF2-40B4-BE49-F238E27FC236}">
                <a16:creationId xmlns:a16="http://schemas.microsoft.com/office/drawing/2014/main" id="{AB7CFC02-3B7C-014E-FA5F-A975327D5313}"/>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9">
            <a:extLst>
              <a:ext uri="{FF2B5EF4-FFF2-40B4-BE49-F238E27FC236}">
                <a16:creationId xmlns:a16="http://schemas.microsoft.com/office/drawing/2014/main" id="{4827BC83-DD7F-0498-9A4C-0DB4B77F5C7D}"/>
              </a:ext>
            </a:extLst>
          </p:cNvPr>
          <p:cNvSpPr txBox="1"/>
          <p:nvPr/>
        </p:nvSpPr>
        <p:spPr>
          <a:xfrm>
            <a:off x="1406898" y="1980595"/>
            <a:ext cx="8547068" cy="72898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提出了第一个基于静态二进制重写的选择性污点分析框架</a:t>
            </a:r>
            <a:r>
              <a:rPr lang="en-US" altLang="zh-CN" sz="1800" b="1" dirty="0" err="1">
                <a:solidFill>
                  <a:srgbClr val="313D51"/>
                </a:solidFill>
                <a:latin typeface="思源黑体" panose="020B0500000000000000" pitchFamily="34" charset="-122"/>
                <a:ea typeface="思源黑体" panose="020B0500000000000000" pitchFamily="34" charset="-122"/>
              </a:rPr>
              <a:t>SelectiveTaint</a:t>
            </a:r>
            <a:r>
              <a:rPr lang="zh-CN" altLang="en-US" sz="1800" b="1" dirty="0">
                <a:solidFill>
                  <a:srgbClr val="313D51"/>
                </a:solidFill>
                <a:latin typeface="思源黑体" panose="020B0500000000000000" pitchFamily="34" charset="-122"/>
                <a:ea typeface="思源黑体" panose="020B0500000000000000" pitchFamily="34" charset="-122"/>
              </a:rPr>
              <a:t>，以显著改善早期基于</a:t>
            </a:r>
            <a:r>
              <a:rPr lang="en-US" altLang="zh-CN" sz="1800" b="1" dirty="0">
                <a:solidFill>
                  <a:srgbClr val="313D51"/>
                </a:solidFill>
                <a:latin typeface="思源黑体" panose="020B0500000000000000" pitchFamily="34" charset="-122"/>
                <a:ea typeface="思源黑体" panose="020B0500000000000000" pitchFamily="34" charset="-122"/>
              </a:rPr>
              <a:t>DBI</a:t>
            </a:r>
            <a:r>
              <a:rPr lang="zh-CN" altLang="en-US" sz="1800" b="1" dirty="0">
                <a:solidFill>
                  <a:srgbClr val="313D51"/>
                </a:solidFill>
                <a:latin typeface="思源黑体" panose="020B0500000000000000" pitchFamily="34" charset="-122"/>
                <a:ea typeface="思源黑体" panose="020B0500000000000000" pitchFamily="34" charset="-122"/>
              </a:rPr>
              <a:t>的方法产生的性能开销。</a:t>
            </a:r>
          </a:p>
        </p:txBody>
      </p:sp>
      <p:sp>
        <p:nvSpPr>
          <p:cNvPr id="6" name="TextBox 9">
            <a:extLst>
              <a:ext uri="{FF2B5EF4-FFF2-40B4-BE49-F238E27FC236}">
                <a16:creationId xmlns:a16="http://schemas.microsoft.com/office/drawing/2014/main" id="{3114B20F-BF46-4C7D-27D2-9AC9CE38C968}"/>
              </a:ext>
            </a:extLst>
          </p:cNvPr>
          <p:cNvSpPr txBox="1"/>
          <p:nvPr/>
        </p:nvSpPr>
        <p:spPr>
          <a:xfrm>
            <a:off x="1362448" y="3123834"/>
            <a:ext cx="8547068" cy="733919"/>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提出了一种保守的受污染指令识别方法，该方法使用</a:t>
            </a:r>
            <a:r>
              <a:rPr lang="en-US" altLang="zh-CN" sz="1800" b="1" dirty="0">
                <a:solidFill>
                  <a:srgbClr val="313D51"/>
                </a:solidFill>
                <a:latin typeface="思源黑体" panose="020B0500000000000000" pitchFamily="34" charset="-122"/>
                <a:ea typeface="思源黑体" panose="020B0500000000000000" pitchFamily="34" charset="-122"/>
              </a:rPr>
              <a:t>Value set analysis</a:t>
            </a:r>
            <a:r>
              <a:rPr lang="zh-CN" altLang="en-US" sz="1800" b="1" dirty="0">
                <a:solidFill>
                  <a:srgbClr val="313D51"/>
                </a:solidFill>
                <a:latin typeface="思源黑体" panose="020B0500000000000000" pitchFamily="34" charset="-122"/>
                <a:ea typeface="思源黑体" panose="020B0500000000000000" pitchFamily="34" charset="-122"/>
              </a:rPr>
              <a:t>静态识别不会涉及受污染内存或寄存器的指令，然后保守地污染其余指令。</a:t>
            </a:r>
          </a:p>
        </p:txBody>
      </p:sp>
      <p:sp>
        <p:nvSpPr>
          <p:cNvPr id="7" name="TextBox 9">
            <a:extLst>
              <a:ext uri="{FF2B5EF4-FFF2-40B4-BE49-F238E27FC236}">
                <a16:creationId xmlns:a16="http://schemas.microsoft.com/office/drawing/2014/main" id="{D8AB19C6-5519-7D64-C050-BA3C0EF88EEB}"/>
              </a:ext>
            </a:extLst>
          </p:cNvPr>
          <p:cNvSpPr txBox="1"/>
          <p:nvPr/>
        </p:nvSpPr>
        <p:spPr>
          <a:xfrm>
            <a:off x="1362448" y="4267073"/>
            <a:ext cx="8547068" cy="1066318"/>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marL="285750" indent="-285750" algn="l">
              <a:lnSpc>
                <a:spcPct val="120000"/>
              </a:lnSpc>
              <a:buFont typeface="Wingdings" panose="05000000000000000000" pitchFamily="2" charset="2"/>
              <a:buChar char="Ø"/>
            </a:pPr>
            <a:r>
              <a:rPr lang="zh-CN" altLang="en-US" sz="1800" b="1" dirty="0">
                <a:solidFill>
                  <a:srgbClr val="313D51"/>
                </a:solidFill>
                <a:latin typeface="思源黑体" panose="020B0500000000000000" pitchFamily="34" charset="-122"/>
                <a:ea typeface="思源黑体" panose="020B0500000000000000" pitchFamily="34" charset="-122"/>
              </a:rPr>
              <a:t>已经实现了选择性污染，并用</a:t>
            </a:r>
            <a:r>
              <a:rPr lang="en-US" altLang="zh-CN" sz="1800" b="1" dirty="0">
                <a:solidFill>
                  <a:srgbClr val="313D51"/>
                </a:solidFill>
                <a:latin typeface="思源黑体" panose="020B0500000000000000" pitchFamily="34" charset="-122"/>
                <a:ea typeface="思源黑体" panose="020B0500000000000000" pitchFamily="34" charset="-122"/>
              </a:rPr>
              <a:t>16</a:t>
            </a:r>
            <a:r>
              <a:rPr lang="zh-CN" altLang="en-US" sz="1800" b="1" dirty="0">
                <a:solidFill>
                  <a:srgbClr val="313D51"/>
                </a:solidFill>
                <a:latin typeface="思源黑体" panose="020B0500000000000000" pitchFamily="34" charset="-122"/>
                <a:ea typeface="思源黑体" panose="020B0500000000000000" pitchFamily="34" charset="-122"/>
              </a:rPr>
              <a:t>个</a:t>
            </a:r>
            <a:r>
              <a:rPr lang="en-US" altLang="zh-CN" sz="1800" b="1" dirty="0" err="1">
                <a:solidFill>
                  <a:srgbClr val="313D51"/>
                </a:solidFill>
                <a:latin typeface="思源黑体" panose="020B0500000000000000" pitchFamily="34" charset="-122"/>
                <a:ea typeface="思源黑体" panose="020B0500000000000000" pitchFamily="34" charset="-122"/>
              </a:rPr>
              <a:t>Coreutil</a:t>
            </a:r>
            <a:r>
              <a:rPr lang="zh-CN" altLang="en-US" sz="1800" b="1" dirty="0">
                <a:solidFill>
                  <a:srgbClr val="313D51"/>
                </a:solidFill>
                <a:latin typeface="思源黑体" panose="020B0500000000000000" pitchFamily="34" charset="-122"/>
                <a:ea typeface="思源黑体" panose="020B0500000000000000" pitchFamily="34" charset="-122"/>
              </a:rPr>
              <a:t>和</a:t>
            </a:r>
            <a:r>
              <a:rPr lang="en-US" altLang="zh-CN" sz="1800" b="1" dirty="0">
                <a:solidFill>
                  <a:srgbClr val="313D51"/>
                </a:solidFill>
                <a:latin typeface="思源黑体" panose="020B0500000000000000" pitchFamily="34" charset="-122"/>
                <a:ea typeface="思源黑体" panose="020B0500000000000000" pitchFamily="34" charset="-122"/>
              </a:rPr>
              <a:t>5</a:t>
            </a:r>
            <a:r>
              <a:rPr lang="zh-CN" altLang="en-US" sz="1800" b="1" dirty="0">
                <a:solidFill>
                  <a:srgbClr val="313D51"/>
                </a:solidFill>
                <a:latin typeface="思源黑体" panose="020B0500000000000000" pitchFamily="34" charset="-122"/>
                <a:ea typeface="思源黑体" panose="020B0500000000000000" pitchFamily="34" charset="-122"/>
              </a:rPr>
              <a:t>个网络守护进程进行了测试。评估结果表明，与最先进的污染分析工具（如</a:t>
            </a:r>
            <a:r>
              <a:rPr lang="en-US" altLang="zh-CN" sz="1800" b="1" dirty="0" err="1">
                <a:solidFill>
                  <a:srgbClr val="313D51"/>
                </a:solidFill>
                <a:latin typeface="思源黑体" panose="020B0500000000000000" pitchFamily="34" charset="-122"/>
                <a:ea typeface="思源黑体" panose="020B0500000000000000" pitchFamily="34" charset="-122"/>
              </a:rPr>
              <a:t>libdft</a:t>
            </a:r>
            <a:r>
              <a:rPr lang="zh-CN" altLang="en-US" sz="1800" b="1" dirty="0">
                <a:solidFill>
                  <a:srgbClr val="313D51"/>
                </a:solidFill>
                <a:latin typeface="思源黑体" panose="020B0500000000000000" pitchFamily="34" charset="-122"/>
                <a:ea typeface="思源黑体" panose="020B0500000000000000" pitchFamily="34" charset="-122"/>
              </a:rPr>
              <a:t>）相比，选择性污染具有更好的性能。</a:t>
            </a:r>
          </a:p>
        </p:txBody>
      </p:sp>
    </p:spTree>
    <p:extLst>
      <p:ext uri="{BB962C8B-B14F-4D97-AF65-F5344CB8AC3E}">
        <p14:creationId xmlns:p14="http://schemas.microsoft.com/office/powerpoint/2010/main" val="318906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787123" y="3069277"/>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Approach</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76041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pic>
        <p:nvPicPr>
          <p:cNvPr id="2" name="图片 1">
            <a:extLst>
              <a:ext uri="{FF2B5EF4-FFF2-40B4-BE49-F238E27FC236}">
                <a16:creationId xmlns:a16="http://schemas.microsoft.com/office/drawing/2014/main" id="{BFCC01CC-56DC-4E64-8C83-3217408611E1}"/>
              </a:ext>
            </a:extLst>
          </p:cNvPr>
          <p:cNvPicPr>
            <a:picLocks noChangeAspect="1"/>
          </p:cNvPicPr>
          <p:nvPr/>
        </p:nvPicPr>
        <p:blipFill>
          <a:blip r:embed="rId4"/>
          <a:stretch>
            <a:fillRect/>
          </a:stretch>
        </p:blipFill>
        <p:spPr>
          <a:xfrm>
            <a:off x="484836" y="2047163"/>
            <a:ext cx="11222328" cy="2101754"/>
          </a:xfrm>
          <a:prstGeom prst="rect">
            <a:avLst/>
          </a:prstGeom>
        </p:spPr>
      </p:pic>
    </p:spTree>
    <p:extLst>
      <p:ext uri="{BB962C8B-B14F-4D97-AF65-F5344CB8AC3E}">
        <p14:creationId xmlns:p14="http://schemas.microsoft.com/office/powerpoint/2010/main" val="9653970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8" name="文本框 7">
            <a:extLst>
              <a:ext uri="{FF2B5EF4-FFF2-40B4-BE49-F238E27FC236}">
                <a16:creationId xmlns:a16="http://schemas.microsoft.com/office/drawing/2014/main" id="{08A8F12E-F760-C7A6-3ECD-63FE53DBC674}"/>
              </a:ext>
            </a:extLst>
          </p:cNvPr>
          <p:cNvSpPr txBox="1"/>
          <p:nvPr/>
        </p:nvSpPr>
        <p:spPr>
          <a:xfrm>
            <a:off x="1081487" y="1140377"/>
            <a:ext cx="6100548"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CFG </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R</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econstruction</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C862CF-13F7-F6EC-6DBD-BD8EA8614FF9}"/>
              </a:ext>
            </a:extLst>
          </p:cNvPr>
          <p:cNvSpPr txBox="1"/>
          <p:nvPr/>
        </p:nvSpPr>
        <p:spPr>
          <a:xfrm>
            <a:off x="1217964" y="1597731"/>
            <a:ext cx="9563767" cy="1706365"/>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给定一个应用程序的二进制文件，从主函数开始反汇编和构建其</a:t>
            </a:r>
            <a:r>
              <a:rPr lang="en-US" altLang="zh-CN" dirty="0">
                <a:latin typeface="Arial" panose="020B0604020202020204" pitchFamily="34" charset="0"/>
                <a:cs typeface="Arial" panose="020B0604020202020204" pitchFamily="34" charset="0"/>
              </a:rPr>
              <a:t>CFG</a:t>
            </a:r>
            <a:r>
              <a:rPr lang="zh-CN" altLang="en-US" dirty="0">
                <a:latin typeface="Arial" panose="020B0604020202020204" pitchFamily="34" charset="0"/>
                <a:cs typeface="Arial" panose="020B0604020202020204" pitchFamily="34" charset="0"/>
              </a:rPr>
              <a:t>。如果有库的调用，解析调用目标，并使用函数摘要来决定是否需要进一步对库插桩进行检测。唯一的额外挑战是识别间接调用和跳转的控制流目标，因为它们对计算</a:t>
            </a:r>
            <a:r>
              <a:rPr lang="en-US" altLang="zh-CN" dirty="0">
                <a:latin typeface="Arial" panose="020B0604020202020204" pitchFamily="34" charset="0"/>
                <a:cs typeface="Arial" panose="020B0604020202020204" pitchFamily="34" charset="0"/>
              </a:rPr>
              <a:t>VSA</a:t>
            </a:r>
            <a:r>
              <a:rPr lang="zh-CN" altLang="en-US" dirty="0">
                <a:latin typeface="Arial" panose="020B0604020202020204" pitchFamily="34" charset="0"/>
                <a:cs typeface="Arial" panose="020B0604020202020204" pitchFamily="34" charset="0"/>
              </a:rPr>
              <a:t>很重要。为了得到</a:t>
            </a:r>
            <a:r>
              <a:rPr lang="en-US" altLang="zh-CN" dirty="0">
                <a:latin typeface="Arial" panose="020B0604020202020204" pitchFamily="34" charset="0"/>
                <a:cs typeface="Arial" panose="020B0604020202020204" pitchFamily="34" charset="0"/>
              </a:rPr>
              <a:t>CFG</a:t>
            </a:r>
            <a:r>
              <a:rPr lang="zh-CN" altLang="en-US" dirty="0">
                <a:latin typeface="Arial" panose="020B0604020202020204" pitchFamily="34" charset="0"/>
                <a:cs typeface="Arial" panose="020B0604020202020204" pitchFamily="34" charset="0"/>
              </a:rPr>
              <a:t>，首先使用</a:t>
            </a:r>
            <a:r>
              <a:rPr lang="en-US" altLang="zh-CN" dirty="0">
                <a:latin typeface="Arial" panose="020B0604020202020204" pitchFamily="34" charset="0"/>
                <a:cs typeface="Arial" panose="020B0604020202020204" pitchFamily="34" charset="0"/>
              </a:rPr>
              <a:t>RAMBLR</a:t>
            </a:r>
            <a:r>
              <a:rPr lang="zh-CN" altLang="en-US" dirty="0">
                <a:latin typeface="Arial" panose="020B0604020202020204" pitchFamily="34" charset="0"/>
                <a:cs typeface="Arial" panose="020B0604020202020204" pitchFamily="34" charset="0"/>
              </a:rPr>
              <a:t>方法重构可能的控制流目标，对于未确定的目标，使用以下方法</a:t>
            </a:r>
            <a:r>
              <a:rPr lang="en-US" altLang="zh-CN" dirty="0">
                <a:latin typeface="Arial" panose="020B0604020202020204" pitchFamily="34" charset="0"/>
                <a:cs typeface="Arial" panose="020B0604020202020204" pitchFamily="34" charset="0"/>
              </a:rPr>
              <a:t>:</a:t>
            </a:r>
          </a:p>
        </p:txBody>
      </p:sp>
      <p:sp>
        <p:nvSpPr>
          <p:cNvPr id="14" name="文本框 13">
            <a:extLst>
              <a:ext uri="{FF2B5EF4-FFF2-40B4-BE49-F238E27FC236}">
                <a16:creationId xmlns:a16="http://schemas.microsoft.com/office/drawing/2014/main" id="{0AC153D6-975A-E82E-AF98-046BA9A94C76}"/>
              </a:ext>
            </a:extLst>
          </p:cNvPr>
          <p:cNvSpPr txBox="1"/>
          <p:nvPr/>
        </p:nvSpPr>
        <p:spPr>
          <a:xfrm>
            <a:off x="1217964" y="3553905"/>
            <a:ext cx="9563767" cy="646331"/>
          </a:xfrm>
          <a:prstGeom prst="rect">
            <a:avLst/>
          </a:prstGeom>
          <a:noFill/>
        </p:spPr>
        <p:txBody>
          <a:bodyPr wrap="square">
            <a:spAutoFit/>
          </a:bodyPr>
          <a:lstStyle/>
          <a:p>
            <a:r>
              <a:rPr lang="zh-CN" altLang="en-US" dirty="0"/>
              <a:t>处理间接调用（</a:t>
            </a:r>
            <a:r>
              <a:rPr lang="en-US" altLang="zh-CN" dirty="0"/>
              <a:t>call</a:t>
            </a:r>
            <a:r>
              <a:rPr lang="zh-CN" altLang="en-US" dirty="0"/>
              <a:t>）：使用</a:t>
            </a:r>
            <a:r>
              <a:rPr lang="en-US" altLang="zh-CN" dirty="0" err="1"/>
              <a:t>TypeArmor</a:t>
            </a:r>
            <a:r>
              <a:rPr lang="zh-CN" altLang="en-US" dirty="0"/>
              <a:t>和</a:t>
            </a:r>
            <a:r>
              <a:rPr lang="en-US" altLang="zh-CN" dirty="0" err="1"/>
              <a:t>tCFI</a:t>
            </a:r>
            <a:r>
              <a:rPr lang="zh-CN" altLang="en-US" dirty="0"/>
              <a:t>两种前沿的</a:t>
            </a:r>
            <a:r>
              <a:rPr lang="en-US" altLang="zh-CN" dirty="0"/>
              <a:t>CFI </a:t>
            </a:r>
            <a:r>
              <a:rPr lang="zh-CN" altLang="en-US" dirty="0"/>
              <a:t>（</a:t>
            </a:r>
            <a:r>
              <a:rPr lang="en-US" altLang="zh-CN" dirty="0"/>
              <a:t>Common Flash Interface</a:t>
            </a:r>
            <a:r>
              <a:rPr lang="zh-CN" altLang="en-US" dirty="0"/>
              <a:t>）识别方式，来恢复类型信息（参数数量及类型）。构建出一个过估计（</a:t>
            </a:r>
            <a:r>
              <a:rPr lang="en-US" altLang="zh-CN" dirty="0"/>
              <a:t>over-approximation</a:t>
            </a:r>
            <a:r>
              <a:rPr lang="zh-CN" altLang="en-US" dirty="0"/>
              <a:t>）的</a:t>
            </a:r>
            <a:r>
              <a:rPr lang="en-US" altLang="zh-CN" dirty="0"/>
              <a:t>CFG</a:t>
            </a:r>
            <a:r>
              <a:rPr lang="zh-CN" altLang="en-US" dirty="0"/>
              <a:t>。</a:t>
            </a:r>
          </a:p>
        </p:txBody>
      </p:sp>
      <p:sp>
        <p:nvSpPr>
          <p:cNvPr id="16" name="文本框 15">
            <a:extLst>
              <a:ext uri="{FF2B5EF4-FFF2-40B4-BE49-F238E27FC236}">
                <a16:creationId xmlns:a16="http://schemas.microsoft.com/office/drawing/2014/main" id="{AB7D8B20-F381-5F40-56F2-08231022096B}"/>
              </a:ext>
            </a:extLst>
          </p:cNvPr>
          <p:cNvSpPr txBox="1"/>
          <p:nvPr/>
        </p:nvSpPr>
        <p:spPr>
          <a:xfrm>
            <a:off x="1217964" y="4521605"/>
            <a:ext cx="9563766" cy="1477328"/>
          </a:xfrm>
          <a:prstGeom prst="rect">
            <a:avLst/>
          </a:prstGeom>
          <a:noFill/>
        </p:spPr>
        <p:txBody>
          <a:bodyPr wrap="square">
            <a:spAutoFit/>
          </a:bodyPr>
          <a:lstStyle/>
          <a:p>
            <a:r>
              <a:rPr lang="zh-CN" altLang="en-US" dirty="0"/>
              <a:t>处理间接跳转（</a:t>
            </a:r>
            <a:r>
              <a:rPr lang="en-US" altLang="zh-CN" dirty="0" err="1"/>
              <a:t>jmp</a:t>
            </a:r>
            <a:r>
              <a:rPr lang="zh-CN" altLang="en-US" dirty="0"/>
              <a:t>）：</a:t>
            </a:r>
          </a:p>
          <a:p>
            <a:r>
              <a:rPr lang="zh-CN" altLang="en-US" dirty="0"/>
              <a:t>（</a:t>
            </a:r>
            <a:r>
              <a:rPr lang="en-US" altLang="zh-CN" dirty="0"/>
              <a:t>1</a:t>
            </a:r>
            <a:r>
              <a:rPr lang="zh-CN" altLang="en-US" dirty="0"/>
              <a:t>）使用</a:t>
            </a:r>
            <a:r>
              <a:rPr lang="en-US" altLang="zh-CN" dirty="0"/>
              <a:t>VSA</a:t>
            </a:r>
            <a:r>
              <a:rPr lang="zh-CN" altLang="en-US" dirty="0"/>
              <a:t>分析目标地址，若是找到则连接跳转目标</a:t>
            </a:r>
          </a:p>
          <a:p>
            <a:r>
              <a:rPr lang="zh-CN" altLang="en-US" dirty="0"/>
              <a:t>（</a:t>
            </a:r>
            <a:r>
              <a:rPr lang="en-US" altLang="zh-CN" dirty="0"/>
              <a:t>2</a:t>
            </a:r>
            <a:r>
              <a:rPr lang="zh-CN" altLang="en-US" dirty="0"/>
              <a:t>）如果没有找到则考虑这个</a:t>
            </a:r>
            <a:r>
              <a:rPr lang="en-US" altLang="zh-CN" dirty="0"/>
              <a:t>indirect</a:t>
            </a:r>
            <a:r>
              <a:rPr lang="zh-CN" altLang="en-US" dirty="0"/>
              <a:t>是否使用到了外部数据引用（如全局变量地址）</a:t>
            </a:r>
            <a:endParaRPr lang="en-US" altLang="zh-CN" dirty="0"/>
          </a:p>
          <a:p>
            <a:r>
              <a:rPr lang="zh-CN" altLang="en-US" dirty="0"/>
              <a:t>（</a:t>
            </a:r>
            <a:r>
              <a:rPr lang="en-US" altLang="zh-CN" dirty="0"/>
              <a:t>3</a:t>
            </a:r>
            <a:r>
              <a:rPr lang="zh-CN" altLang="en-US" dirty="0"/>
              <a:t>）否则将函数内所有可能的基本块起始地址作为潜在的跳转目标</a:t>
            </a:r>
          </a:p>
          <a:p>
            <a:r>
              <a:rPr lang="zh-CN" altLang="en-US" dirty="0"/>
              <a:t>（</a:t>
            </a:r>
            <a:r>
              <a:rPr lang="en-US" altLang="zh-CN" dirty="0"/>
              <a:t>4</a:t>
            </a:r>
            <a:r>
              <a:rPr lang="zh-CN" altLang="en-US" dirty="0"/>
              <a:t>）否则将所有函数入口视为潜在的跳转目标。又得到一个过估计的</a:t>
            </a:r>
            <a:r>
              <a:rPr lang="en-US" altLang="zh-CN" dirty="0"/>
              <a:t>CFG</a:t>
            </a:r>
            <a:r>
              <a:rPr lang="zh-CN" altLang="en-US" dirty="0"/>
              <a:t>。</a:t>
            </a:r>
          </a:p>
        </p:txBody>
      </p:sp>
    </p:spTree>
    <p:extLst>
      <p:ext uri="{BB962C8B-B14F-4D97-AF65-F5344CB8AC3E}">
        <p14:creationId xmlns:p14="http://schemas.microsoft.com/office/powerpoint/2010/main" val="20032020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Effect transition="in" filter="fade">
                                      <p:cBhvr>
                                        <p:cTn id="19" dur="1000"/>
                                        <p:tgtEl>
                                          <p:spTgt spid="16">
                                            <p:txEl>
                                              <p:pRg st="1" end="1"/>
                                            </p:txEl>
                                          </p:spTgt>
                                        </p:tgtEl>
                                      </p:cBhvr>
                                    </p:animEffect>
                                    <p:anim calcmode="lin" valueType="num">
                                      <p:cBhvr>
                                        <p:cTn id="20"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xEl>
                                              <p:pRg st="2" end="2"/>
                                            </p:txEl>
                                          </p:spTgt>
                                        </p:tgtEl>
                                        <p:attrNameLst>
                                          <p:attrName>style.visibility</p:attrName>
                                        </p:attrNameLst>
                                      </p:cBhvr>
                                      <p:to>
                                        <p:strVal val="visible"/>
                                      </p:to>
                                    </p:set>
                                    <p:animEffect transition="in" filter="fade">
                                      <p:cBhvr>
                                        <p:cTn id="24" dur="1000"/>
                                        <p:tgtEl>
                                          <p:spTgt spid="16">
                                            <p:txEl>
                                              <p:pRg st="2" end="2"/>
                                            </p:txEl>
                                          </p:spTgt>
                                        </p:tgtEl>
                                      </p:cBhvr>
                                    </p:animEffect>
                                    <p:anim calcmode="lin" valueType="num">
                                      <p:cBhvr>
                                        <p:cTn id="2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animEffect transition="in" filter="fade">
                                      <p:cBhvr>
                                        <p:cTn id="29" dur="1000"/>
                                        <p:tgtEl>
                                          <p:spTgt spid="16">
                                            <p:txEl>
                                              <p:pRg st="3" end="3"/>
                                            </p:txEl>
                                          </p:spTgt>
                                        </p:tgtEl>
                                      </p:cBhvr>
                                    </p:animEffect>
                                    <p:anim calcmode="lin" valueType="num">
                                      <p:cBhvr>
                                        <p:cTn id="30"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6">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xEl>
                                              <p:pRg st="4" end="4"/>
                                            </p:txEl>
                                          </p:spTgt>
                                        </p:tgtEl>
                                        <p:attrNameLst>
                                          <p:attrName>style.visibility</p:attrName>
                                        </p:attrNameLst>
                                      </p:cBhvr>
                                      <p:to>
                                        <p:strVal val="visible"/>
                                      </p:to>
                                    </p:set>
                                    <p:animEffect transition="in" filter="fade">
                                      <p:cBhvr>
                                        <p:cTn id="34" dur="1000"/>
                                        <p:tgtEl>
                                          <p:spTgt spid="16">
                                            <p:txEl>
                                              <p:pRg st="4" end="4"/>
                                            </p:txEl>
                                          </p:spTgt>
                                        </p:tgtEl>
                                      </p:cBhvr>
                                    </p:animEffect>
                                    <p:anim calcmode="lin" valueType="num">
                                      <p:cBhvr>
                                        <p:cTn id="35"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3F345B8C-3D73-CC21-61E0-14307DF69B37}"/>
              </a:ext>
            </a:extLst>
          </p:cNvPr>
          <p:cNvSpPr txBox="1"/>
          <p:nvPr/>
        </p:nvSpPr>
        <p:spPr>
          <a:xfrm>
            <a:off x="1217964" y="1144688"/>
            <a:ext cx="6100548" cy="461665"/>
          </a:xfrm>
          <a:prstGeom prst="rect">
            <a:avLst/>
          </a:prstGeom>
          <a:noFill/>
        </p:spPr>
        <p:txBody>
          <a:bodyPr wrap="square">
            <a:spAutoFit/>
          </a:bodyPr>
          <a:lstStyle/>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VSA</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BBBF510E-313D-F758-2BEF-5621388EE7F0}"/>
              </a:ext>
            </a:extLst>
          </p:cNvPr>
          <p:cNvPicPr>
            <a:picLocks noChangeAspect="1"/>
          </p:cNvPicPr>
          <p:nvPr/>
        </p:nvPicPr>
        <p:blipFill>
          <a:blip r:embed="rId4"/>
          <a:stretch>
            <a:fillRect/>
          </a:stretch>
        </p:blipFill>
        <p:spPr>
          <a:xfrm>
            <a:off x="3111541" y="1375520"/>
            <a:ext cx="5968918" cy="3410810"/>
          </a:xfrm>
          <a:prstGeom prst="rect">
            <a:avLst/>
          </a:prstGeom>
        </p:spPr>
      </p:pic>
      <p:sp>
        <p:nvSpPr>
          <p:cNvPr id="9" name="文本框 8">
            <a:extLst>
              <a:ext uri="{FF2B5EF4-FFF2-40B4-BE49-F238E27FC236}">
                <a16:creationId xmlns:a16="http://schemas.microsoft.com/office/drawing/2014/main" id="{A2773E2F-8244-3F78-C913-3184C745C4F1}"/>
              </a:ext>
            </a:extLst>
          </p:cNvPr>
          <p:cNvSpPr txBox="1"/>
          <p:nvPr/>
        </p:nvSpPr>
        <p:spPr>
          <a:xfrm>
            <a:off x="1217964" y="5159314"/>
            <a:ext cx="10174405" cy="923330"/>
          </a:xfrm>
          <a:prstGeom prst="rect">
            <a:avLst/>
          </a:prstGeom>
          <a:noFill/>
        </p:spPr>
        <p:txBody>
          <a:bodyPr wrap="square">
            <a:spAutoFit/>
          </a:bodyPr>
          <a:lstStyle/>
          <a:p>
            <a:r>
              <a:rPr lang="zh-CN" altLang="en-US" dirty="0"/>
              <a:t>理想的污点指令集</a:t>
            </a:r>
            <a:r>
              <a:rPr lang="en-US" altLang="zh-CN" dirty="0"/>
              <a:t>I</a:t>
            </a:r>
            <a:r>
              <a:rPr lang="zh-CN" altLang="en-US" dirty="0"/>
              <a:t>；必须</a:t>
            </a:r>
            <a:r>
              <a:rPr lang="en-US" altLang="zh-CN" dirty="0"/>
              <a:t>taint</a:t>
            </a:r>
            <a:r>
              <a:rPr lang="zh-CN" altLang="en-US" dirty="0"/>
              <a:t>的指令集</a:t>
            </a:r>
            <a:r>
              <a:rPr lang="en-US" altLang="zh-CN" dirty="0"/>
              <a:t>It</a:t>
            </a:r>
            <a:r>
              <a:rPr lang="zh-CN" altLang="en-US" dirty="0"/>
              <a:t>；不受污点影响，即不需要</a:t>
            </a:r>
            <a:r>
              <a:rPr lang="en-US" altLang="zh-CN" dirty="0"/>
              <a:t>taint</a:t>
            </a:r>
            <a:r>
              <a:rPr lang="zh-CN" altLang="en-US" dirty="0"/>
              <a:t>的指令集</a:t>
            </a:r>
            <a:r>
              <a:rPr lang="en-US" altLang="zh-CN" dirty="0" err="1"/>
              <a:t>Iu</a:t>
            </a:r>
            <a:r>
              <a:rPr lang="zh-CN" altLang="en-US" dirty="0"/>
              <a:t>。</a:t>
            </a:r>
            <a:r>
              <a:rPr lang="en-US" altLang="zh-CN" dirty="0"/>
              <a:t>VSA</a:t>
            </a:r>
            <a:r>
              <a:rPr lang="zh-CN" altLang="en-US" dirty="0"/>
              <a:t>可以确定</a:t>
            </a:r>
            <a:r>
              <a:rPr lang="en-US" altLang="zh-CN" dirty="0" err="1"/>
              <a:t>Iu</a:t>
            </a:r>
            <a:r>
              <a:rPr lang="zh-CN" altLang="en-US" dirty="0"/>
              <a:t>，作者为了避免</a:t>
            </a:r>
            <a:r>
              <a:rPr lang="en-US" altLang="zh-CN" dirty="0"/>
              <a:t>false negatives </a:t>
            </a:r>
            <a:r>
              <a:rPr lang="zh-CN" altLang="en-US" dirty="0"/>
              <a:t>，决定对</a:t>
            </a:r>
            <a:r>
              <a:rPr lang="en-US" altLang="zh-CN" dirty="0" err="1"/>
              <a:t>Iu</a:t>
            </a:r>
            <a:r>
              <a:rPr lang="zh-CN" altLang="en-US" dirty="0"/>
              <a:t>以外的所有指令做污点分析。主要目标是尽可能自信地扩大指令集</a:t>
            </a:r>
            <a:r>
              <a:rPr lang="en-US" altLang="zh-CN" dirty="0" err="1"/>
              <a:t>Iu</a:t>
            </a:r>
            <a:endParaRPr lang="zh-CN" altLang="en-US" dirty="0"/>
          </a:p>
        </p:txBody>
      </p:sp>
    </p:spTree>
    <p:extLst>
      <p:ext uri="{BB962C8B-B14F-4D97-AF65-F5344CB8AC3E}">
        <p14:creationId xmlns:p14="http://schemas.microsoft.com/office/powerpoint/2010/main" val="25445691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3F345B8C-3D73-CC21-61E0-14307DF69B37}"/>
              </a:ext>
            </a:extLst>
          </p:cNvPr>
          <p:cNvSpPr txBox="1"/>
          <p:nvPr/>
        </p:nvSpPr>
        <p:spPr>
          <a:xfrm>
            <a:off x="1217964" y="1144688"/>
            <a:ext cx="6100548" cy="461665"/>
          </a:xfrm>
          <a:prstGeom prst="rect">
            <a:avLst/>
          </a:prstGeom>
          <a:noFill/>
        </p:spPr>
        <p:txBody>
          <a:bodyPr wrap="square">
            <a:spAutoFit/>
          </a:bodyPr>
          <a:lstStyle/>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VSA</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B79EBB9-2175-C53F-6413-6B66BF2E264D}"/>
              </a:ext>
            </a:extLst>
          </p:cNvPr>
          <p:cNvSpPr txBox="1"/>
          <p:nvPr/>
        </p:nvSpPr>
        <p:spPr>
          <a:xfrm>
            <a:off x="1217963" y="1641064"/>
            <a:ext cx="9959552" cy="879472"/>
          </a:xfrm>
          <a:prstGeom prst="rect">
            <a:avLst/>
          </a:prstGeom>
          <a:noFill/>
        </p:spPr>
        <p:txBody>
          <a:bodyPr wrap="square">
            <a:spAutoFit/>
          </a:bodyPr>
          <a:lstStyle/>
          <a:p>
            <a:pPr>
              <a:lnSpc>
                <a:spcPct val="150000"/>
              </a:lnSpc>
            </a:pPr>
            <a:r>
              <a:rPr lang="zh-CN" altLang="en-US" dirty="0"/>
              <a:t>虽然计算</a:t>
            </a:r>
            <a:r>
              <a:rPr lang="en-US" altLang="zh-CN" dirty="0"/>
              <a:t>VSA</a:t>
            </a:r>
            <a:r>
              <a:rPr lang="zh-CN" altLang="en-US" dirty="0"/>
              <a:t>的想法很简单，但当用于数据流跟踪时，它有许多实际挑战，例如上下文敏感、流敏感和别名分析。如下挑战：</a:t>
            </a:r>
          </a:p>
        </p:txBody>
      </p:sp>
      <p:sp>
        <p:nvSpPr>
          <p:cNvPr id="8" name="文本框 7">
            <a:extLst>
              <a:ext uri="{FF2B5EF4-FFF2-40B4-BE49-F238E27FC236}">
                <a16:creationId xmlns:a16="http://schemas.microsoft.com/office/drawing/2014/main" id="{0AA6091B-1B32-72B2-3E28-C8A80A784DD2}"/>
              </a:ext>
            </a:extLst>
          </p:cNvPr>
          <p:cNvSpPr txBox="1"/>
          <p:nvPr/>
        </p:nvSpPr>
        <p:spPr>
          <a:xfrm>
            <a:off x="1217963" y="2555248"/>
            <a:ext cx="9959552" cy="1290866"/>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）处理上下文敏感：通过</a:t>
            </a:r>
            <a:r>
              <a:rPr lang="en-US" altLang="zh-CN" dirty="0">
                <a:latin typeface="Arial" panose="020B0604020202020204" pitchFamily="34" charset="0"/>
                <a:cs typeface="Arial" panose="020B0604020202020204" pitchFamily="34" charset="0"/>
              </a:rPr>
              <a:t>cloning-based</a:t>
            </a:r>
            <a:r>
              <a:rPr lang="zh-CN" altLang="en-US" dirty="0">
                <a:latin typeface="Arial" panose="020B0604020202020204" pitchFamily="34" charset="0"/>
                <a:cs typeface="Arial" panose="020B0604020202020204" pitchFamily="34" charset="0"/>
              </a:rPr>
              <a:t>的上下文敏感性分析来增强</a:t>
            </a:r>
            <a:r>
              <a:rPr lang="en-US" altLang="zh-CN" dirty="0">
                <a:latin typeface="Arial" panose="020B0604020202020204" pitchFamily="34" charset="0"/>
                <a:cs typeface="Arial" panose="020B0604020202020204" pitchFamily="34" charset="0"/>
              </a:rPr>
              <a:t>VSA</a:t>
            </a:r>
            <a:r>
              <a:rPr lang="zh-CN" altLang="en-US" dirty="0">
                <a:latin typeface="Arial" panose="020B0604020202020204" pitchFamily="34" charset="0"/>
                <a:cs typeface="Arial" panose="020B0604020202020204" pitchFamily="34" charset="0"/>
              </a:rPr>
              <a:t>，对每个调用上下文的每个函数克隆都有单独的分析。更具体地说，通过程序调用图为每个非循环路径生成一个函数克隆，对于循环路径，将所有函数合并到一个强连接组件中，为它们创建一个函数上下文。</a:t>
            </a:r>
          </a:p>
        </p:txBody>
      </p:sp>
      <p:sp>
        <p:nvSpPr>
          <p:cNvPr id="10" name="文本框 9">
            <a:extLst>
              <a:ext uri="{FF2B5EF4-FFF2-40B4-BE49-F238E27FC236}">
                <a16:creationId xmlns:a16="http://schemas.microsoft.com/office/drawing/2014/main" id="{0238FAA6-CDFE-5FB8-F3E4-FD537DCE83C4}"/>
              </a:ext>
            </a:extLst>
          </p:cNvPr>
          <p:cNvSpPr txBox="1"/>
          <p:nvPr/>
        </p:nvSpPr>
        <p:spPr>
          <a:xfrm>
            <a:off x="1116224" y="4074002"/>
            <a:ext cx="9959551" cy="1290866"/>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）处理流量敏感度：借用了符号执行如何解释每条指令并更新相应符号状态的思想。本质上，在执行流敏感性分析时，我们需要解释每条指令，并根据其语义更新</a:t>
            </a:r>
            <a:r>
              <a:rPr lang="en-US" altLang="zh-CN" dirty="0">
                <a:latin typeface="Arial" panose="020B0604020202020204" pitchFamily="34" charset="0"/>
                <a:cs typeface="Arial" panose="020B0604020202020204" pitchFamily="34" charset="0"/>
              </a:rPr>
              <a:t>VSA</a:t>
            </a:r>
            <a:r>
              <a:rPr lang="zh-CN" altLang="en-US" dirty="0">
                <a:latin typeface="Arial" panose="020B0604020202020204" pitchFamily="34" charset="0"/>
                <a:cs typeface="Arial" panose="020B0604020202020204" pitchFamily="34" charset="0"/>
              </a:rPr>
              <a:t>。我们没有描述如何实现解释器，而是将其抽象为算法</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中的一个简单的</a:t>
            </a:r>
            <a:r>
              <a:rPr lang="en-US" altLang="zh-CN" dirty="0">
                <a:latin typeface="Arial" panose="020B0604020202020204" pitchFamily="34" charset="0"/>
                <a:cs typeface="Arial" panose="020B0604020202020204" pitchFamily="34" charset="0"/>
              </a:rPr>
              <a:t>EXE</a:t>
            </a:r>
            <a:r>
              <a:rPr lang="zh-CN" altLang="en-US" dirty="0">
                <a:latin typeface="Arial" panose="020B0604020202020204" pitchFamily="34" charset="0"/>
                <a:cs typeface="Arial" panose="020B0604020202020204" pitchFamily="34" charset="0"/>
              </a:rPr>
              <a:t>操作。</a:t>
            </a:r>
          </a:p>
        </p:txBody>
      </p:sp>
      <p:pic>
        <p:nvPicPr>
          <p:cNvPr id="12" name="图片 11">
            <a:extLst>
              <a:ext uri="{FF2B5EF4-FFF2-40B4-BE49-F238E27FC236}">
                <a16:creationId xmlns:a16="http://schemas.microsoft.com/office/drawing/2014/main" id="{6AF5D93E-2443-77F7-928B-5321DB7BC29D}"/>
              </a:ext>
            </a:extLst>
          </p:cNvPr>
          <p:cNvPicPr>
            <a:picLocks noChangeAspect="1"/>
          </p:cNvPicPr>
          <p:nvPr/>
        </p:nvPicPr>
        <p:blipFill>
          <a:blip r:embed="rId4"/>
          <a:stretch>
            <a:fillRect/>
          </a:stretch>
        </p:blipFill>
        <p:spPr>
          <a:xfrm>
            <a:off x="3312461" y="4207417"/>
            <a:ext cx="5770556" cy="2088821"/>
          </a:xfrm>
          <a:prstGeom prst="rect">
            <a:avLst/>
          </a:prstGeom>
        </p:spPr>
      </p:pic>
    </p:spTree>
    <p:extLst>
      <p:ext uri="{BB962C8B-B14F-4D97-AF65-F5344CB8AC3E}">
        <p14:creationId xmlns:p14="http://schemas.microsoft.com/office/powerpoint/2010/main" val="3696886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3F345B8C-3D73-CC21-61E0-14307DF69B37}"/>
              </a:ext>
            </a:extLst>
          </p:cNvPr>
          <p:cNvSpPr txBox="1"/>
          <p:nvPr/>
        </p:nvSpPr>
        <p:spPr>
          <a:xfrm>
            <a:off x="1217964" y="1144688"/>
            <a:ext cx="6100548" cy="461665"/>
          </a:xfrm>
          <a:prstGeom prst="rect">
            <a:avLst/>
          </a:prstGeom>
          <a:noFill/>
        </p:spPr>
        <p:txBody>
          <a:bodyPr wrap="square">
            <a:spAutoFit/>
          </a:bodyPr>
          <a:lstStyle/>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VSA</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8B16E51-5A11-6644-900D-31462B687968}"/>
              </a:ext>
            </a:extLst>
          </p:cNvPr>
          <p:cNvSpPr txBox="1"/>
          <p:nvPr/>
        </p:nvSpPr>
        <p:spPr>
          <a:xfrm>
            <a:off x="1217964" y="1607717"/>
            <a:ext cx="10389836" cy="1294970"/>
          </a:xfrm>
          <a:prstGeom prst="rect">
            <a:avLst/>
          </a:prstGeom>
          <a:noFill/>
        </p:spPr>
        <p:txBody>
          <a:bodyPr wrap="square">
            <a:spAutoFit/>
          </a:bodyPr>
          <a:lstStyle/>
          <a:p>
            <a:pPr>
              <a:lnSpc>
                <a:spcPct val="150000"/>
              </a:lnSpc>
            </a:pPr>
            <a:r>
              <a:rPr lang="en-US" altLang="zh-CN" dirty="0"/>
              <a:t>3</a:t>
            </a:r>
            <a:r>
              <a:rPr lang="zh-CN" altLang="en-US" dirty="0"/>
              <a:t>）处理具有未知值或地址的</a:t>
            </a:r>
            <a:r>
              <a:rPr lang="en-US" altLang="zh-CN" dirty="0"/>
              <a:t>a-loc</a:t>
            </a:r>
            <a:r>
              <a:rPr lang="zh-CN" altLang="en-US" dirty="0"/>
              <a:t>：对二进制文件执行</a:t>
            </a:r>
            <a:r>
              <a:rPr lang="en-US" altLang="zh-CN" dirty="0"/>
              <a:t>VSA</a:t>
            </a:r>
            <a:r>
              <a:rPr lang="zh-CN" altLang="en-US" dirty="0"/>
              <a:t>会缺少动态信息。在实际二进制文件上应用</a:t>
            </a:r>
            <a:r>
              <a:rPr lang="en-US" altLang="zh-CN" dirty="0"/>
              <a:t>VSA</a:t>
            </a:r>
            <a:r>
              <a:rPr lang="zh-CN" altLang="en-US" dirty="0"/>
              <a:t>的一个主要问题是未初始化的变量及其别名，为了保守地污染指令，需要推断这些未知地址的值集；否则，对它们的读写将指示对整个地址空间的读写。发现以下三种情况，其中</a:t>
            </a:r>
            <a:r>
              <a:rPr lang="en-US" altLang="zh-CN" dirty="0"/>
              <a:t>VSA</a:t>
            </a:r>
            <a:r>
              <a:rPr lang="zh-CN" altLang="en-US" dirty="0"/>
              <a:t>无法确定相应的地址：</a:t>
            </a:r>
          </a:p>
        </p:txBody>
      </p:sp>
      <p:sp>
        <p:nvSpPr>
          <p:cNvPr id="8" name="文本框 7">
            <a:extLst>
              <a:ext uri="{FF2B5EF4-FFF2-40B4-BE49-F238E27FC236}">
                <a16:creationId xmlns:a16="http://schemas.microsoft.com/office/drawing/2014/main" id="{88018351-5F26-D085-1FFD-A8A28C87AD44}"/>
              </a:ext>
            </a:extLst>
          </p:cNvPr>
          <p:cNvSpPr txBox="1"/>
          <p:nvPr/>
        </p:nvSpPr>
        <p:spPr>
          <a:xfrm>
            <a:off x="1701800" y="2989890"/>
            <a:ext cx="9601200" cy="879472"/>
          </a:xfrm>
          <a:prstGeom prst="rect">
            <a:avLst/>
          </a:prstGeom>
          <a:noFill/>
        </p:spPr>
        <p:txBody>
          <a:bodyPr wrap="square">
            <a:spAutoFit/>
          </a:bodyPr>
          <a:lstStyle/>
          <a:p>
            <a:pPr marL="400050" indent="-400050">
              <a:lnSpc>
                <a:spcPct val="150000"/>
              </a:lnSpc>
              <a:buFont typeface="Wingdings" panose="05000000000000000000" pitchFamily="2" charset="2"/>
              <a:buChar char="u"/>
            </a:pPr>
            <a:r>
              <a:rPr lang="zh-CN" altLang="en-US" dirty="0"/>
              <a:t>来自命令行输入（</a:t>
            </a:r>
            <a:r>
              <a:rPr lang="en-US" altLang="zh-CN" dirty="0"/>
              <a:t>CLI</a:t>
            </a:r>
            <a:r>
              <a:rPr lang="zh-CN" altLang="en-US" dirty="0"/>
              <a:t>）的未知值：如 </a:t>
            </a:r>
            <a:r>
              <a:rPr lang="en-US" altLang="zh-CN" dirty="0" err="1"/>
              <a:t>argv</a:t>
            </a:r>
            <a:r>
              <a:rPr lang="en-US" altLang="zh-CN" dirty="0"/>
              <a:t>[]</a:t>
            </a:r>
            <a:r>
              <a:rPr lang="zh-CN" altLang="en-US" dirty="0"/>
              <a:t>，</a:t>
            </a:r>
            <a:r>
              <a:rPr lang="en-US" altLang="zh-CN" dirty="0" err="1"/>
              <a:t>argv</a:t>
            </a:r>
            <a:r>
              <a:rPr lang="zh-CN" altLang="en-US" dirty="0"/>
              <a:t>元素是在分析时未初始化的指针，如下图所示，</a:t>
            </a:r>
            <a:r>
              <a:rPr lang="en-US" altLang="zh-CN" dirty="0"/>
              <a:t>0x804b362</a:t>
            </a:r>
            <a:r>
              <a:rPr lang="zh-CN" altLang="en-US" dirty="0"/>
              <a:t>处的指令读取分析时未知的</a:t>
            </a:r>
            <a:r>
              <a:rPr lang="en-US" altLang="zh-CN" dirty="0" err="1"/>
              <a:t>argv</a:t>
            </a:r>
            <a:r>
              <a:rPr lang="en-US" altLang="zh-CN" dirty="0"/>
              <a:t>[0]</a:t>
            </a:r>
            <a:r>
              <a:rPr lang="zh-CN" altLang="en-US" dirty="0"/>
              <a:t>。</a:t>
            </a:r>
          </a:p>
        </p:txBody>
      </p:sp>
      <p:pic>
        <p:nvPicPr>
          <p:cNvPr id="9" name="图片 8">
            <a:extLst>
              <a:ext uri="{FF2B5EF4-FFF2-40B4-BE49-F238E27FC236}">
                <a16:creationId xmlns:a16="http://schemas.microsoft.com/office/drawing/2014/main" id="{A2FB2F54-7B4C-E9FB-7127-E1A777AE5F15}"/>
              </a:ext>
            </a:extLst>
          </p:cNvPr>
          <p:cNvPicPr>
            <a:picLocks noChangeAspect="1"/>
          </p:cNvPicPr>
          <p:nvPr/>
        </p:nvPicPr>
        <p:blipFill>
          <a:blip r:embed="rId4"/>
          <a:stretch>
            <a:fillRect/>
          </a:stretch>
        </p:blipFill>
        <p:spPr>
          <a:xfrm>
            <a:off x="3073400" y="3956565"/>
            <a:ext cx="5105399" cy="2381903"/>
          </a:xfrm>
          <a:prstGeom prst="rect">
            <a:avLst/>
          </a:prstGeom>
        </p:spPr>
      </p:pic>
    </p:spTree>
    <p:extLst>
      <p:ext uri="{BB962C8B-B14F-4D97-AF65-F5344CB8AC3E}">
        <p14:creationId xmlns:p14="http://schemas.microsoft.com/office/powerpoint/2010/main" val="3147258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2" name="文本框 1">
            <a:extLst>
              <a:ext uri="{FF2B5EF4-FFF2-40B4-BE49-F238E27FC236}">
                <a16:creationId xmlns:a16="http://schemas.microsoft.com/office/drawing/2014/main" id="{C4E44430-73D2-AF2A-D1E5-383710D2AB78}"/>
              </a:ext>
            </a:extLst>
          </p:cNvPr>
          <p:cNvSpPr txBox="1"/>
          <p:nvPr/>
        </p:nvSpPr>
        <p:spPr>
          <a:xfrm>
            <a:off x="1217964" y="1144688"/>
            <a:ext cx="6100548" cy="461665"/>
          </a:xfrm>
          <a:prstGeom prst="rect">
            <a:avLst/>
          </a:prstGeom>
          <a:noFill/>
        </p:spPr>
        <p:txBody>
          <a:bodyPr wrap="square">
            <a:spAutoFit/>
          </a:bodyPr>
          <a:lstStyle/>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VSA</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43358887-9998-A544-F176-2DCFB364A7F2}"/>
              </a:ext>
            </a:extLst>
          </p:cNvPr>
          <p:cNvSpPr txBox="1"/>
          <p:nvPr/>
        </p:nvSpPr>
        <p:spPr>
          <a:xfrm>
            <a:off x="1217964" y="1600203"/>
            <a:ext cx="10097736" cy="1294970"/>
          </a:xfrm>
          <a:prstGeom prst="rect">
            <a:avLst/>
          </a:prstGeom>
          <a:noFill/>
        </p:spPr>
        <p:txBody>
          <a:bodyPr wrap="square">
            <a:spAutoFit/>
          </a:bodyPr>
          <a:lstStyle/>
          <a:p>
            <a:pPr marL="400050" indent="-400050">
              <a:lnSpc>
                <a:spcPct val="150000"/>
              </a:lnSpc>
              <a:buFont typeface="Wingdings" panose="05000000000000000000" pitchFamily="2" charset="2"/>
              <a:buChar char="u"/>
            </a:pPr>
            <a:r>
              <a:rPr lang="zh-CN" altLang="en-US" dirty="0"/>
              <a:t>从缺失调用者传递的未知值和地址：即使恢复了</a:t>
            </a:r>
            <a:r>
              <a:rPr lang="en-US" altLang="zh-CN" dirty="0"/>
              <a:t>CFG</a:t>
            </a:r>
            <a:r>
              <a:rPr lang="zh-CN" altLang="en-US" dirty="0"/>
              <a:t>，仍然有一些没有调用者的被调用函数，并且这些被调用者的调用上下文是缺失的。如下图，函数</a:t>
            </a:r>
            <a:r>
              <a:rPr lang="en-US" altLang="zh-CN" dirty="0" err="1"/>
              <a:t>version_etc_arn</a:t>
            </a:r>
            <a:r>
              <a:rPr lang="zh-CN" altLang="en-US" dirty="0"/>
              <a:t>没有确定的调用方，因此，指令</a:t>
            </a:r>
            <a:r>
              <a:rPr lang="en-US" altLang="zh-CN" dirty="0"/>
              <a:t>0x804b7a7</a:t>
            </a:r>
            <a:r>
              <a:rPr lang="zh-CN" altLang="en-US" dirty="0"/>
              <a:t>处的参数值没有初始化。</a:t>
            </a:r>
          </a:p>
        </p:txBody>
      </p:sp>
      <p:pic>
        <p:nvPicPr>
          <p:cNvPr id="8" name="图片 7">
            <a:extLst>
              <a:ext uri="{FF2B5EF4-FFF2-40B4-BE49-F238E27FC236}">
                <a16:creationId xmlns:a16="http://schemas.microsoft.com/office/drawing/2014/main" id="{3FB96FF6-F07D-CCFD-AE12-6E78521E7560}"/>
              </a:ext>
            </a:extLst>
          </p:cNvPr>
          <p:cNvPicPr>
            <a:picLocks noChangeAspect="1"/>
          </p:cNvPicPr>
          <p:nvPr/>
        </p:nvPicPr>
        <p:blipFill>
          <a:blip r:embed="rId4"/>
          <a:stretch>
            <a:fillRect/>
          </a:stretch>
        </p:blipFill>
        <p:spPr>
          <a:xfrm>
            <a:off x="3952179" y="2895173"/>
            <a:ext cx="4544121" cy="3527539"/>
          </a:xfrm>
          <a:prstGeom prst="rect">
            <a:avLst/>
          </a:prstGeom>
        </p:spPr>
      </p:pic>
    </p:spTree>
    <p:extLst>
      <p:ext uri="{BB962C8B-B14F-4D97-AF65-F5344CB8AC3E}">
        <p14:creationId xmlns:p14="http://schemas.microsoft.com/office/powerpoint/2010/main" val="369761772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6E1E379F-7B3F-01DB-9CF0-BCF969442265}"/>
              </a:ext>
            </a:extLst>
          </p:cNvPr>
          <p:cNvSpPr txBox="1"/>
          <p:nvPr/>
        </p:nvSpPr>
        <p:spPr>
          <a:xfrm>
            <a:off x="1136650" y="1780558"/>
            <a:ext cx="9918700" cy="879472"/>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库函数和系统调用导致的未知地址或值：例如，</a:t>
            </a:r>
            <a:r>
              <a:rPr lang="en-US" altLang="zh-CN" dirty="0"/>
              <a:t>fopen64</a:t>
            </a:r>
            <a:r>
              <a:rPr lang="zh-CN" altLang="en-US" dirty="0"/>
              <a:t>函数返回一个指针，该指针指向在分析时未初始化的</a:t>
            </a:r>
            <a:r>
              <a:rPr lang="en-US" altLang="zh-CN" dirty="0"/>
              <a:t>FILE</a:t>
            </a:r>
            <a:r>
              <a:rPr lang="zh-CN" altLang="en-US" dirty="0"/>
              <a:t>结构，如图所示</a:t>
            </a:r>
          </a:p>
        </p:txBody>
      </p:sp>
      <p:sp>
        <p:nvSpPr>
          <p:cNvPr id="6" name="文本框 5">
            <a:extLst>
              <a:ext uri="{FF2B5EF4-FFF2-40B4-BE49-F238E27FC236}">
                <a16:creationId xmlns:a16="http://schemas.microsoft.com/office/drawing/2014/main" id="{6BFBC928-17E7-F20E-20F8-E621CA8B7702}"/>
              </a:ext>
            </a:extLst>
          </p:cNvPr>
          <p:cNvSpPr txBox="1"/>
          <p:nvPr/>
        </p:nvSpPr>
        <p:spPr>
          <a:xfrm>
            <a:off x="1217964" y="1144688"/>
            <a:ext cx="6100548" cy="461665"/>
          </a:xfrm>
          <a:prstGeom prst="rect">
            <a:avLst/>
          </a:prstGeom>
          <a:noFill/>
        </p:spPr>
        <p:txBody>
          <a:bodyPr wrap="square">
            <a:spAutoFit/>
          </a:bodyPr>
          <a:lstStyle/>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VSA</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20DFEAC3-B73D-3CD4-6F68-05E773F7CA37}"/>
              </a:ext>
            </a:extLst>
          </p:cNvPr>
          <p:cNvPicPr>
            <a:picLocks noChangeAspect="1"/>
          </p:cNvPicPr>
          <p:nvPr/>
        </p:nvPicPr>
        <p:blipFill>
          <a:blip r:embed="rId3"/>
          <a:stretch>
            <a:fillRect/>
          </a:stretch>
        </p:blipFill>
        <p:spPr>
          <a:xfrm>
            <a:off x="3118096" y="2834235"/>
            <a:ext cx="4730504" cy="3267177"/>
          </a:xfrm>
          <a:prstGeom prst="rect">
            <a:avLst/>
          </a:prstGeom>
        </p:spPr>
      </p:pic>
    </p:spTree>
    <p:extLst>
      <p:ext uri="{BB962C8B-B14F-4D97-AF65-F5344CB8AC3E}">
        <p14:creationId xmlns:p14="http://schemas.microsoft.com/office/powerpoint/2010/main" val="2034625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6096000" cy="461665"/>
          </a:xfrm>
          <a:prstGeom prst="rect">
            <a:avLst/>
          </a:prstGeom>
          <a:noFill/>
        </p:spPr>
        <p:txBody>
          <a:bodyPr wrap="square">
            <a:spAutoFit/>
          </a:bodyPr>
          <a:lstStyle/>
          <a:p>
            <a:r>
              <a:rPr lang="en-US" altLang="zh-CN" sz="2400" b="1" dirty="0"/>
              <a:t>Taint Instruction Identification</a:t>
            </a:r>
            <a:endParaRPr lang="zh-CN" altLang="en-US" sz="2400" b="1" dirty="0"/>
          </a:p>
        </p:txBody>
      </p:sp>
      <p:sp>
        <p:nvSpPr>
          <p:cNvPr id="7" name="文本框 6">
            <a:extLst>
              <a:ext uri="{FF2B5EF4-FFF2-40B4-BE49-F238E27FC236}">
                <a16:creationId xmlns:a16="http://schemas.microsoft.com/office/drawing/2014/main" id="{F6A83D1F-4F05-0B2F-65F4-CDB9C890F47A}"/>
              </a:ext>
            </a:extLst>
          </p:cNvPr>
          <p:cNvSpPr txBox="1"/>
          <p:nvPr/>
        </p:nvSpPr>
        <p:spPr>
          <a:xfrm>
            <a:off x="1262414" y="2573766"/>
            <a:ext cx="10293350" cy="1675843"/>
          </a:xfrm>
          <a:prstGeom prst="rect">
            <a:avLst/>
          </a:prstGeom>
          <a:noFill/>
        </p:spPr>
        <p:txBody>
          <a:bodyPr wrap="square">
            <a:spAutoFit/>
          </a:bodyPr>
          <a:lstStyle/>
          <a:p>
            <a:pPr>
              <a:lnSpc>
                <a:spcPct val="200000"/>
              </a:lnSpc>
            </a:pPr>
            <a:r>
              <a:rPr lang="zh-CN" altLang="en-US" dirty="0"/>
              <a:t>接下来需要用计算出的</a:t>
            </a:r>
            <a:r>
              <a:rPr lang="en-US" altLang="zh-CN" dirty="0"/>
              <a:t>VSA</a:t>
            </a:r>
            <a:r>
              <a:rPr lang="zh-CN" altLang="en-US" dirty="0"/>
              <a:t>识别需要用于污点分析的指令，为此，必须确定内存地址是否涉及污点，将重点放在识别每个特定指令的污染分析中永远不会涉及的地址。</a:t>
            </a:r>
            <a:endParaRPr lang="en-US" altLang="zh-CN" dirty="0"/>
          </a:p>
          <a:p>
            <a:pPr>
              <a:lnSpc>
                <a:spcPct val="200000"/>
              </a:lnSpc>
            </a:pPr>
            <a:r>
              <a:rPr lang="zh-CN" altLang="en-US" dirty="0"/>
              <a:t>主要目标是通过识别和扩大</a:t>
            </a:r>
            <a:r>
              <a:rPr lang="en-US" altLang="zh-CN" dirty="0" err="1"/>
              <a:t>Iu</a:t>
            </a:r>
            <a:r>
              <a:rPr lang="zh-CN" altLang="en-US" dirty="0"/>
              <a:t>中的指令集合来最小化污染指令的集合。</a:t>
            </a:r>
          </a:p>
        </p:txBody>
      </p:sp>
    </p:spTree>
    <p:extLst>
      <p:ext uri="{BB962C8B-B14F-4D97-AF65-F5344CB8AC3E}">
        <p14:creationId xmlns:p14="http://schemas.microsoft.com/office/powerpoint/2010/main" val="11103098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83014" y="3044279"/>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Author Team</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8561036" cy="461665"/>
          </a:xfrm>
          <a:prstGeom prst="rect">
            <a:avLst/>
          </a:prstGeom>
          <a:noFill/>
        </p:spPr>
        <p:txBody>
          <a:bodyPr wrap="square">
            <a:spAutoFit/>
          </a:bodyPr>
          <a:lstStyle/>
          <a:p>
            <a:r>
              <a:rPr lang="en-US" altLang="zh-CN" sz="2400" b="1" dirty="0"/>
              <a:t>Taint Instruction Identification---Must-not taint analysis</a:t>
            </a:r>
          </a:p>
        </p:txBody>
      </p:sp>
      <p:sp>
        <p:nvSpPr>
          <p:cNvPr id="9" name="文本框 8">
            <a:extLst>
              <a:ext uri="{FF2B5EF4-FFF2-40B4-BE49-F238E27FC236}">
                <a16:creationId xmlns:a16="http://schemas.microsoft.com/office/drawing/2014/main" id="{7E04D760-4872-3B09-F83D-EB9AF55A1267}"/>
              </a:ext>
            </a:extLst>
          </p:cNvPr>
          <p:cNvSpPr txBox="1"/>
          <p:nvPr/>
        </p:nvSpPr>
        <p:spPr>
          <a:xfrm>
            <a:off x="812800" y="1773775"/>
            <a:ext cx="10566400" cy="1294970"/>
          </a:xfrm>
          <a:prstGeom prst="rect">
            <a:avLst/>
          </a:prstGeom>
          <a:noFill/>
        </p:spPr>
        <p:txBody>
          <a:bodyPr wrap="square">
            <a:spAutoFit/>
          </a:bodyPr>
          <a:lstStyle/>
          <a:p>
            <a:pPr>
              <a:lnSpc>
                <a:spcPct val="150000"/>
              </a:lnSpc>
            </a:pPr>
            <a:r>
              <a:rPr lang="zh-CN" altLang="en-US" dirty="0"/>
              <a:t>为了静态识别从未参与污染分析的指令，应该知道在每个程序点处的“不得污染”值集，它是直观污染值集的相反、更保守的反部分。这也是一个数据流分析问题，必须检查每条指令，以确定其操作数是否永远不会被污染。</a:t>
            </a:r>
          </a:p>
        </p:txBody>
      </p:sp>
      <p:sp>
        <p:nvSpPr>
          <p:cNvPr id="6" name="文本框 5">
            <a:extLst>
              <a:ext uri="{FF2B5EF4-FFF2-40B4-BE49-F238E27FC236}">
                <a16:creationId xmlns:a16="http://schemas.microsoft.com/office/drawing/2014/main" id="{0D5DAD32-7776-2FBC-8C8B-3F8601A46162}"/>
              </a:ext>
            </a:extLst>
          </p:cNvPr>
          <p:cNvSpPr txBox="1"/>
          <p:nvPr/>
        </p:nvSpPr>
        <p:spPr>
          <a:xfrm>
            <a:off x="1217964" y="3107991"/>
            <a:ext cx="6096000" cy="369332"/>
          </a:xfrm>
          <a:prstGeom prst="rect">
            <a:avLst/>
          </a:prstGeom>
          <a:noFill/>
        </p:spPr>
        <p:txBody>
          <a:bodyPr wrap="square">
            <a:spAutoFit/>
          </a:bodyPr>
          <a:lstStyle/>
          <a:p>
            <a:r>
              <a:rPr lang="zh-CN" altLang="zh-CN" sz="1800" b="1" dirty="0">
                <a:effectLst/>
                <a:ea typeface="等线" panose="02010600030101010101" pitchFamily="2" charset="-122"/>
                <a:cs typeface="Times New Roman" panose="02020603050405020304" pitchFamily="18" charset="0"/>
              </a:rPr>
              <a:t>识别策略：</a:t>
            </a:r>
            <a:endParaRPr lang="zh-CN" altLang="en-US" dirty="0"/>
          </a:p>
        </p:txBody>
      </p:sp>
      <p:sp>
        <p:nvSpPr>
          <p:cNvPr id="11" name="文本框 10">
            <a:extLst>
              <a:ext uri="{FF2B5EF4-FFF2-40B4-BE49-F238E27FC236}">
                <a16:creationId xmlns:a16="http://schemas.microsoft.com/office/drawing/2014/main" id="{10ED48C8-CECD-6D76-1745-DCEC2E57BB03}"/>
              </a:ext>
            </a:extLst>
          </p:cNvPr>
          <p:cNvSpPr txBox="1"/>
          <p:nvPr/>
        </p:nvSpPr>
        <p:spPr>
          <a:xfrm>
            <a:off x="1397000" y="3510858"/>
            <a:ext cx="9398000" cy="879472"/>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en-US" altLang="zh-CN" dirty="0"/>
              <a:t>Instructions unreachable from </a:t>
            </a:r>
            <a:r>
              <a:rPr lang="zh-CN" altLang="en-US" dirty="0"/>
              <a:t>污染源从</a:t>
            </a:r>
            <a:r>
              <a:rPr lang="en-US" altLang="zh-CN" dirty="0" err="1"/>
              <a:t>Iu</a:t>
            </a:r>
            <a:r>
              <a:rPr lang="zh-CN" altLang="en-US" dirty="0"/>
              <a:t>集合中删除，程序开始时</a:t>
            </a:r>
            <a:r>
              <a:rPr lang="en-US" altLang="zh-CN" dirty="0"/>
              <a:t>80491b7</a:t>
            </a:r>
            <a:r>
              <a:rPr lang="zh-CN" altLang="en-US" dirty="0"/>
              <a:t>处的指令从“不得污染”集中删除，因为</a:t>
            </a:r>
            <a:r>
              <a:rPr lang="en-US" altLang="zh-CN" dirty="0"/>
              <a:t>804b4e1</a:t>
            </a:r>
            <a:r>
              <a:rPr lang="zh-CN" altLang="en-US" dirty="0"/>
              <a:t>是引入污染的第一条指令；</a:t>
            </a:r>
          </a:p>
        </p:txBody>
      </p:sp>
      <p:pic>
        <p:nvPicPr>
          <p:cNvPr id="14" name="图片 13">
            <a:extLst>
              <a:ext uri="{FF2B5EF4-FFF2-40B4-BE49-F238E27FC236}">
                <a16:creationId xmlns:a16="http://schemas.microsoft.com/office/drawing/2014/main" id="{F0059AFD-8E81-9828-4D00-59F8C1254950}"/>
              </a:ext>
            </a:extLst>
          </p:cNvPr>
          <p:cNvPicPr>
            <a:picLocks noChangeAspect="1"/>
          </p:cNvPicPr>
          <p:nvPr/>
        </p:nvPicPr>
        <p:blipFill>
          <a:blip r:embed="rId4"/>
          <a:stretch>
            <a:fillRect/>
          </a:stretch>
        </p:blipFill>
        <p:spPr>
          <a:xfrm>
            <a:off x="2595605" y="4549379"/>
            <a:ext cx="6340389" cy="1661304"/>
          </a:xfrm>
          <a:prstGeom prst="rect">
            <a:avLst/>
          </a:prstGeom>
        </p:spPr>
      </p:pic>
    </p:spTree>
    <p:extLst>
      <p:ext uri="{BB962C8B-B14F-4D97-AF65-F5344CB8AC3E}">
        <p14:creationId xmlns:p14="http://schemas.microsoft.com/office/powerpoint/2010/main" val="1057217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8561036" cy="461665"/>
          </a:xfrm>
          <a:prstGeom prst="rect">
            <a:avLst/>
          </a:prstGeom>
          <a:noFill/>
        </p:spPr>
        <p:txBody>
          <a:bodyPr wrap="square">
            <a:spAutoFit/>
          </a:bodyPr>
          <a:lstStyle/>
          <a:p>
            <a:r>
              <a:rPr lang="en-US" altLang="zh-CN" sz="2400" b="1" dirty="0"/>
              <a:t>Taint Instruction Identification---Must-not taint analysis</a:t>
            </a:r>
          </a:p>
        </p:txBody>
      </p:sp>
      <p:sp>
        <p:nvSpPr>
          <p:cNvPr id="6" name="文本框 5">
            <a:extLst>
              <a:ext uri="{FF2B5EF4-FFF2-40B4-BE49-F238E27FC236}">
                <a16:creationId xmlns:a16="http://schemas.microsoft.com/office/drawing/2014/main" id="{0D5DAD32-7776-2FBC-8C8B-3F8601A46162}"/>
              </a:ext>
            </a:extLst>
          </p:cNvPr>
          <p:cNvSpPr txBox="1"/>
          <p:nvPr/>
        </p:nvSpPr>
        <p:spPr>
          <a:xfrm>
            <a:off x="1217964" y="1739074"/>
            <a:ext cx="6096000" cy="369332"/>
          </a:xfrm>
          <a:prstGeom prst="rect">
            <a:avLst/>
          </a:prstGeom>
          <a:noFill/>
        </p:spPr>
        <p:txBody>
          <a:bodyPr wrap="square">
            <a:spAutoFit/>
          </a:bodyPr>
          <a:lstStyle/>
          <a:p>
            <a:r>
              <a:rPr lang="zh-CN" altLang="zh-CN" sz="1800" b="1" dirty="0">
                <a:effectLst/>
                <a:ea typeface="等线" panose="02010600030101010101" pitchFamily="2" charset="-122"/>
                <a:cs typeface="Times New Roman" panose="02020603050405020304" pitchFamily="18" charset="0"/>
              </a:rPr>
              <a:t>识别策略：</a:t>
            </a:r>
            <a:endParaRPr lang="zh-CN" altLang="en-US" dirty="0"/>
          </a:p>
        </p:txBody>
      </p:sp>
      <p:sp>
        <p:nvSpPr>
          <p:cNvPr id="11" name="文本框 10">
            <a:extLst>
              <a:ext uri="{FF2B5EF4-FFF2-40B4-BE49-F238E27FC236}">
                <a16:creationId xmlns:a16="http://schemas.microsoft.com/office/drawing/2014/main" id="{10ED48C8-CECD-6D76-1745-DCEC2E57BB03}"/>
              </a:ext>
            </a:extLst>
          </p:cNvPr>
          <p:cNvSpPr txBox="1"/>
          <p:nvPr/>
        </p:nvSpPr>
        <p:spPr>
          <a:xfrm>
            <a:off x="1326548" y="2255633"/>
            <a:ext cx="9398000" cy="879472"/>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具有潜在污染或未知值集操作数的指令从“不得污染”集中删除，例如</a:t>
            </a:r>
            <a:r>
              <a:rPr lang="en-US" altLang="zh-CN" dirty="0"/>
              <a:t>8055c41</a:t>
            </a:r>
            <a:r>
              <a:rPr lang="zh-CN" altLang="en-US" dirty="0"/>
              <a:t>处的指令，该指令可能包含图中</a:t>
            </a:r>
            <a:r>
              <a:rPr lang="en-US" altLang="zh-CN" dirty="0"/>
              <a:t>_ </a:t>
            </a:r>
            <a:r>
              <a:rPr lang="en-US" altLang="zh-CN" dirty="0" err="1"/>
              <a:t>IO_getc</a:t>
            </a:r>
            <a:r>
              <a:rPr lang="zh-CN" altLang="en-US" dirty="0"/>
              <a:t>函数返回值的污染数据；</a:t>
            </a:r>
          </a:p>
        </p:txBody>
      </p:sp>
      <p:pic>
        <p:nvPicPr>
          <p:cNvPr id="8" name="图片 7">
            <a:extLst>
              <a:ext uri="{FF2B5EF4-FFF2-40B4-BE49-F238E27FC236}">
                <a16:creationId xmlns:a16="http://schemas.microsoft.com/office/drawing/2014/main" id="{2001881C-595A-5166-30C8-7F91D45723AF}"/>
              </a:ext>
            </a:extLst>
          </p:cNvPr>
          <p:cNvPicPr>
            <a:picLocks noChangeAspect="1"/>
          </p:cNvPicPr>
          <p:nvPr/>
        </p:nvPicPr>
        <p:blipFill>
          <a:blip r:embed="rId4"/>
          <a:stretch>
            <a:fillRect/>
          </a:stretch>
        </p:blipFill>
        <p:spPr>
          <a:xfrm>
            <a:off x="2355558" y="3700674"/>
            <a:ext cx="6744284" cy="1356478"/>
          </a:xfrm>
          <a:prstGeom prst="rect">
            <a:avLst/>
          </a:prstGeom>
        </p:spPr>
      </p:pic>
    </p:spTree>
    <p:extLst>
      <p:ext uri="{BB962C8B-B14F-4D97-AF65-F5344CB8AC3E}">
        <p14:creationId xmlns:p14="http://schemas.microsoft.com/office/powerpoint/2010/main" val="2607815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8561036" cy="461665"/>
          </a:xfrm>
          <a:prstGeom prst="rect">
            <a:avLst/>
          </a:prstGeom>
          <a:noFill/>
        </p:spPr>
        <p:txBody>
          <a:bodyPr wrap="square">
            <a:spAutoFit/>
          </a:bodyPr>
          <a:lstStyle/>
          <a:p>
            <a:r>
              <a:rPr lang="en-US" altLang="zh-CN" sz="2400" b="1" dirty="0"/>
              <a:t>Taint Instruction Identification---Must-not taint analysis</a:t>
            </a:r>
          </a:p>
        </p:txBody>
      </p:sp>
      <p:sp>
        <p:nvSpPr>
          <p:cNvPr id="6" name="文本框 5">
            <a:extLst>
              <a:ext uri="{FF2B5EF4-FFF2-40B4-BE49-F238E27FC236}">
                <a16:creationId xmlns:a16="http://schemas.microsoft.com/office/drawing/2014/main" id="{0D5DAD32-7776-2FBC-8C8B-3F8601A46162}"/>
              </a:ext>
            </a:extLst>
          </p:cNvPr>
          <p:cNvSpPr txBox="1"/>
          <p:nvPr/>
        </p:nvSpPr>
        <p:spPr>
          <a:xfrm>
            <a:off x="1217964" y="1739074"/>
            <a:ext cx="6096000" cy="369332"/>
          </a:xfrm>
          <a:prstGeom prst="rect">
            <a:avLst/>
          </a:prstGeom>
          <a:noFill/>
        </p:spPr>
        <p:txBody>
          <a:bodyPr wrap="square">
            <a:spAutoFit/>
          </a:bodyPr>
          <a:lstStyle/>
          <a:p>
            <a:r>
              <a:rPr lang="zh-CN" altLang="zh-CN" sz="1800" b="1" dirty="0">
                <a:effectLst/>
                <a:ea typeface="等线" panose="02010600030101010101" pitchFamily="2" charset="-122"/>
                <a:cs typeface="Times New Roman" panose="02020603050405020304" pitchFamily="18" charset="0"/>
              </a:rPr>
              <a:t>识别策略：</a:t>
            </a:r>
            <a:endParaRPr lang="zh-CN" altLang="en-US" dirty="0"/>
          </a:p>
        </p:txBody>
      </p:sp>
      <p:sp>
        <p:nvSpPr>
          <p:cNvPr id="11" name="文本框 10">
            <a:extLst>
              <a:ext uri="{FF2B5EF4-FFF2-40B4-BE49-F238E27FC236}">
                <a16:creationId xmlns:a16="http://schemas.microsoft.com/office/drawing/2014/main" id="{10ED48C8-CECD-6D76-1745-DCEC2E57BB03}"/>
              </a:ext>
            </a:extLst>
          </p:cNvPr>
          <p:cNvSpPr txBox="1"/>
          <p:nvPr/>
        </p:nvSpPr>
        <p:spPr>
          <a:xfrm>
            <a:off x="1217964" y="2108406"/>
            <a:ext cx="9398000" cy="879472"/>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操作数包含文字值的指令被添加到不可污染集，因为没有任何操作数会被污染，例如，操作数在寄存器</a:t>
            </a:r>
            <a:r>
              <a:rPr lang="en-US" altLang="zh-CN" dirty="0" err="1"/>
              <a:t>ebp</a:t>
            </a:r>
            <a:r>
              <a:rPr lang="zh-CN" altLang="en-US" dirty="0"/>
              <a:t>中包含字面值的指令被添加到不能污染集；</a:t>
            </a:r>
          </a:p>
        </p:txBody>
      </p:sp>
      <p:pic>
        <p:nvPicPr>
          <p:cNvPr id="9" name="图片 8">
            <a:extLst>
              <a:ext uri="{FF2B5EF4-FFF2-40B4-BE49-F238E27FC236}">
                <a16:creationId xmlns:a16="http://schemas.microsoft.com/office/drawing/2014/main" id="{D53854C4-E9C5-D044-53A9-8365A6D3C22E}"/>
              </a:ext>
            </a:extLst>
          </p:cNvPr>
          <p:cNvPicPr>
            <a:picLocks noChangeAspect="1"/>
          </p:cNvPicPr>
          <p:nvPr/>
        </p:nvPicPr>
        <p:blipFill>
          <a:blip r:embed="rId4"/>
          <a:stretch>
            <a:fillRect/>
          </a:stretch>
        </p:blipFill>
        <p:spPr>
          <a:xfrm>
            <a:off x="2468500" y="3138182"/>
            <a:ext cx="6660457" cy="944962"/>
          </a:xfrm>
          <a:prstGeom prst="rect">
            <a:avLst/>
          </a:prstGeom>
        </p:spPr>
      </p:pic>
      <p:sp>
        <p:nvSpPr>
          <p:cNvPr id="12" name="文本框 11">
            <a:extLst>
              <a:ext uri="{FF2B5EF4-FFF2-40B4-BE49-F238E27FC236}">
                <a16:creationId xmlns:a16="http://schemas.microsoft.com/office/drawing/2014/main" id="{F04F1E17-F320-4F6D-C7F9-131E6267A78F}"/>
              </a:ext>
            </a:extLst>
          </p:cNvPr>
          <p:cNvSpPr txBox="1"/>
          <p:nvPr/>
        </p:nvSpPr>
        <p:spPr>
          <a:xfrm>
            <a:off x="1217964" y="4233448"/>
            <a:ext cx="9398000" cy="879472"/>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操作码表明其不会参与污染传播的指令被添加到不得污染集，例如控制流指令，例如</a:t>
            </a:r>
            <a:r>
              <a:rPr lang="en-US" altLang="zh-CN" dirty="0" err="1"/>
              <a:t>jmp</a:t>
            </a:r>
            <a:r>
              <a:rPr lang="zh-CN" altLang="en-US" dirty="0"/>
              <a:t>、</a:t>
            </a:r>
            <a:r>
              <a:rPr lang="en-US" altLang="zh-CN" dirty="0" err="1"/>
              <a:t>cmp</a:t>
            </a:r>
            <a:r>
              <a:rPr lang="zh-CN" altLang="en-US" dirty="0"/>
              <a:t>和</a:t>
            </a:r>
            <a:r>
              <a:rPr lang="en-US" altLang="zh-CN" dirty="0"/>
              <a:t>test</a:t>
            </a:r>
            <a:r>
              <a:rPr lang="zh-CN" altLang="en-US" dirty="0"/>
              <a:t>指令</a:t>
            </a:r>
          </a:p>
        </p:txBody>
      </p:sp>
      <p:pic>
        <p:nvPicPr>
          <p:cNvPr id="14" name="图片 13">
            <a:extLst>
              <a:ext uri="{FF2B5EF4-FFF2-40B4-BE49-F238E27FC236}">
                <a16:creationId xmlns:a16="http://schemas.microsoft.com/office/drawing/2014/main" id="{CC51F68E-F412-255E-F4C3-FDCF13E45720}"/>
              </a:ext>
            </a:extLst>
          </p:cNvPr>
          <p:cNvPicPr>
            <a:picLocks noChangeAspect="1"/>
          </p:cNvPicPr>
          <p:nvPr/>
        </p:nvPicPr>
        <p:blipFill>
          <a:blip r:embed="rId5"/>
          <a:stretch>
            <a:fillRect/>
          </a:stretch>
        </p:blipFill>
        <p:spPr>
          <a:xfrm>
            <a:off x="2468500" y="5328714"/>
            <a:ext cx="6919560" cy="830652"/>
          </a:xfrm>
          <a:prstGeom prst="rect">
            <a:avLst/>
          </a:prstGeom>
        </p:spPr>
      </p:pic>
    </p:spTree>
    <p:extLst>
      <p:ext uri="{BB962C8B-B14F-4D97-AF65-F5344CB8AC3E}">
        <p14:creationId xmlns:p14="http://schemas.microsoft.com/office/powerpoint/2010/main" val="2560419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8561036" cy="461665"/>
          </a:xfrm>
          <a:prstGeom prst="rect">
            <a:avLst/>
          </a:prstGeom>
          <a:noFill/>
        </p:spPr>
        <p:txBody>
          <a:bodyPr wrap="square">
            <a:spAutoFit/>
          </a:bodyPr>
          <a:lstStyle/>
          <a:p>
            <a:r>
              <a:rPr lang="en-US" altLang="zh-CN" sz="2400" b="1" dirty="0"/>
              <a:t>Taint Instruction Identification---Must-not taint analysis</a:t>
            </a:r>
          </a:p>
        </p:txBody>
      </p:sp>
      <p:sp>
        <p:nvSpPr>
          <p:cNvPr id="6" name="文本框 5">
            <a:extLst>
              <a:ext uri="{FF2B5EF4-FFF2-40B4-BE49-F238E27FC236}">
                <a16:creationId xmlns:a16="http://schemas.microsoft.com/office/drawing/2014/main" id="{0D5DAD32-7776-2FBC-8C8B-3F8601A46162}"/>
              </a:ext>
            </a:extLst>
          </p:cNvPr>
          <p:cNvSpPr txBox="1"/>
          <p:nvPr/>
        </p:nvSpPr>
        <p:spPr>
          <a:xfrm>
            <a:off x="1217964" y="1739074"/>
            <a:ext cx="6096000" cy="369332"/>
          </a:xfrm>
          <a:prstGeom prst="rect">
            <a:avLst/>
          </a:prstGeom>
          <a:noFill/>
        </p:spPr>
        <p:txBody>
          <a:bodyPr wrap="square">
            <a:spAutoFit/>
          </a:bodyPr>
          <a:lstStyle/>
          <a:p>
            <a:r>
              <a:rPr lang="zh-CN" altLang="en-US" b="1" dirty="0">
                <a:ea typeface="等线" panose="02010600030101010101" pitchFamily="2" charset="-122"/>
                <a:cs typeface="Times New Roman" panose="02020603050405020304" pitchFamily="18" charset="0"/>
              </a:rPr>
              <a:t>解析操作数的地址</a:t>
            </a:r>
            <a:r>
              <a:rPr lang="zh-CN" altLang="zh-CN" sz="1800" b="1" dirty="0">
                <a:effectLst/>
                <a:ea typeface="等线" panose="02010600030101010101" pitchFamily="2" charset="-122"/>
                <a:cs typeface="Times New Roman" panose="02020603050405020304" pitchFamily="18" charset="0"/>
              </a:rPr>
              <a:t>：</a:t>
            </a:r>
            <a:endParaRPr lang="zh-CN" altLang="en-US" dirty="0"/>
          </a:p>
        </p:txBody>
      </p:sp>
      <p:sp>
        <p:nvSpPr>
          <p:cNvPr id="7" name="文本框 6">
            <a:extLst>
              <a:ext uri="{FF2B5EF4-FFF2-40B4-BE49-F238E27FC236}">
                <a16:creationId xmlns:a16="http://schemas.microsoft.com/office/drawing/2014/main" id="{A35BDD89-7158-26E4-F242-0BE5CCDBA732}"/>
              </a:ext>
            </a:extLst>
          </p:cNvPr>
          <p:cNvSpPr txBox="1"/>
          <p:nvPr/>
        </p:nvSpPr>
        <p:spPr>
          <a:xfrm>
            <a:off x="1217964" y="2157416"/>
            <a:ext cx="10072336" cy="879472"/>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对于恒定存储器地址（如</a:t>
            </a:r>
            <a:r>
              <a:rPr lang="en-US" altLang="zh-CN" dirty="0"/>
              <a:t>0x8000200</a:t>
            </a:r>
            <a:r>
              <a:rPr lang="zh-CN" altLang="en-US" dirty="0"/>
              <a:t>），可以容易地推断它是全局变量，而不是局部变量或堆变量，并且该地址的“不得污染”值集可以基于恒定内存地址进行更新。</a:t>
            </a:r>
          </a:p>
        </p:txBody>
      </p:sp>
      <p:sp>
        <p:nvSpPr>
          <p:cNvPr id="10" name="文本框 9">
            <a:extLst>
              <a:ext uri="{FF2B5EF4-FFF2-40B4-BE49-F238E27FC236}">
                <a16:creationId xmlns:a16="http://schemas.microsoft.com/office/drawing/2014/main" id="{3AA5DFA2-72AE-E5CE-8715-233C9AF36769}"/>
              </a:ext>
            </a:extLst>
          </p:cNvPr>
          <p:cNvSpPr txBox="1"/>
          <p:nvPr/>
        </p:nvSpPr>
        <p:spPr>
          <a:xfrm>
            <a:off x="1217964" y="3085898"/>
            <a:ext cx="10072336" cy="880947"/>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zh-CN" sz="1800" dirty="0">
                <a:effectLst/>
                <a:ea typeface="等线" panose="02010600030101010101" pitchFamily="2" charset="-122"/>
                <a:cs typeface="Times New Roman" panose="02020603050405020304" pitchFamily="18" charset="0"/>
              </a:rPr>
              <a:t>对于基于</a:t>
            </a:r>
            <a:r>
              <a:rPr lang="en-US" altLang="zh-CN" sz="1800" dirty="0">
                <a:effectLst/>
                <a:ea typeface="等线" panose="02010600030101010101" pitchFamily="2" charset="-122"/>
                <a:cs typeface="Times New Roman" panose="02020603050405020304" pitchFamily="18" charset="0"/>
              </a:rPr>
              <a:t>ESP</a:t>
            </a:r>
            <a:r>
              <a:rPr lang="zh-CN" altLang="zh-CN" sz="1800" dirty="0">
                <a:effectLst/>
                <a:ea typeface="等线" panose="02010600030101010101" pitchFamily="2" charset="-122"/>
                <a:cs typeface="Times New Roman" panose="02020603050405020304" pitchFamily="18" charset="0"/>
              </a:rPr>
              <a:t>寄存器的内存访问，称之为栈指针寻址</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例如</a:t>
            </a:r>
            <a:r>
              <a:rPr lang="en-US" altLang="zh-CN" sz="1800" dirty="0">
                <a:effectLst/>
                <a:ea typeface="等线" panose="02010600030101010101" pitchFamily="2" charset="-122"/>
                <a:cs typeface="Times New Roman" panose="02020603050405020304" pitchFamily="18" charset="0"/>
              </a:rPr>
              <a:t>[esp+0x4]</a:t>
            </a:r>
            <a:r>
              <a:rPr lang="zh-CN" altLang="zh-CN" sz="1800" dirty="0">
                <a:effectLst/>
                <a:ea typeface="等线" panose="02010600030101010101" pitchFamily="2" charset="-122"/>
                <a:cs typeface="Times New Roman" panose="02020603050405020304" pitchFamily="18" charset="0"/>
              </a:rPr>
              <a:t>，将其识别为栈变量，栈区域和偏移量可以通过整个程序分析调用方</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被调用方栈信息获得；</a:t>
            </a:r>
            <a:endParaRPr lang="zh-CN" altLang="en-US" dirty="0"/>
          </a:p>
        </p:txBody>
      </p:sp>
      <p:sp>
        <p:nvSpPr>
          <p:cNvPr id="15" name="文本框 14">
            <a:extLst>
              <a:ext uri="{FF2B5EF4-FFF2-40B4-BE49-F238E27FC236}">
                <a16:creationId xmlns:a16="http://schemas.microsoft.com/office/drawing/2014/main" id="{332D039C-8CF9-95EB-3AF2-4E62D66E1FAA}"/>
              </a:ext>
            </a:extLst>
          </p:cNvPr>
          <p:cNvSpPr txBox="1"/>
          <p:nvPr/>
        </p:nvSpPr>
        <p:spPr>
          <a:xfrm>
            <a:off x="1217964" y="4015855"/>
            <a:ext cx="10072336" cy="1294970"/>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对于没有</a:t>
            </a:r>
            <a:r>
              <a:rPr lang="en-US" altLang="zh-CN" dirty="0"/>
              <a:t>ESP</a:t>
            </a:r>
            <a:r>
              <a:rPr lang="zh-CN" altLang="en-US" dirty="0"/>
              <a:t>寄存器的存储器访问，例如</a:t>
            </a:r>
            <a:r>
              <a:rPr lang="en-US" altLang="zh-CN" dirty="0"/>
              <a:t>[</a:t>
            </a:r>
            <a:r>
              <a:rPr lang="en-US" altLang="zh-CN" dirty="0" err="1"/>
              <a:t>eax</a:t>
            </a:r>
            <a:r>
              <a:rPr lang="en-US" altLang="zh-CN" dirty="0"/>
              <a:t>]</a:t>
            </a:r>
            <a:r>
              <a:rPr lang="zh-CN" altLang="en-US" dirty="0"/>
              <a:t>，可能不知道它是栈变量、全局变量还是堆变量；因此，使用</a:t>
            </a:r>
            <a:r>
              <a:rPr lang="en-US" altLang="zh-CN" dirty="0"/>
              <a:t>VSA</a:t>
            </a:r>
            <a:r>
              <a:rPr lang="zh-CN" altLang="en-US" dirty="0"/>
              <a:t>结果来确定内存访问的值集：如果</a:t>
            </a:r>
            <a:r>
              <a:rPr lang="en-US" altLang="zh-CN" dirty="0"/>
              <a:t>VSA</a:t>
            </a:r>
            <a:r>
              <a:rPr lang="zh-CN" altLang="en-US" dirty="0"/>
              <a:t>无法确定内存访问地址是否被污染，将们保守地将其从“不得污染”集合中删除。</a:t>
            </a:r>
          </a:p>
        </p:txBody>
      </p:sp>
    </p:spTree>
    <p:extLst>
      <p:ext uri="{BB962C8B-B14F-4D97-AF65-F5344CB8AC3E}">
        <p14:creationId xmlns:p14="http://schemas.microsoft.com/office/powerpoint/2010/main" val="698082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8561036" cy="461665"/>
          </a:xfrm>
          <a:prstGeom prst="rect">
            <a:avLst/>
          </a:prstGeom>
          <a:noFill/>
        </p:spPr>
        <p:txBody>
          <a:bodyPr wrap="square">
            <a:spAutoFit/>
          </a:bodyPr>
          <a:lstStyle/>
          <a:p>
            <a:r>
              <a:rPr lang="en-US" altLang="zh-CN" sz="2400" b="1" dirty="0"/>
              <a:t>Taint Instruction Identification---Must-not taint analysis</a:t>
            </a:r>
          </a:p>
        </p:txBody>
      </p:sp>
      <p:sp>
        <p:nvSpPr>
          <p:cNvPr id="6" name="文本框 5">
            <a:extLst>
              <a:ext uri="{FF2B5EF4-FFF2-40B4-BE49-F238E27FC236}">
                <a16:creationId xmlns:a16="http://schemas.microsoft.com/office/drawing/2014/main" id="{0D5DAD32-7776-2FBC-8C8B-3F8601A46162}"/>
              </a:ext>
            </a:extLst>
          </p:cNvPr>
          <p:cNvSpPr txBox="1"/>
          <p:nvPr/>
        </p:nvSpPr>
        <p:spPr>
          <a:xfrm>
            <a:off x="1217964" y="1739074"/>
            <a:ext cx="6096000" cy="369332"/>
          </a:xfrm>
          <a:prstGeom prst="rect">
            <a:avLst/>
          </a:prstGeom>
          <a:noFill/>
        </p:spPr>
        <p:txBody>
          <a:bodyPr wrap="square">
            <a:spAutoFit/>
          </a:bodyPr>
          <a:lstStyle/>
          <a:p>
            <a:r>
              <a:rPr lang="zh-CN" altLang="en-US" b="1" dirty="0">
                <a:ea typeface="等线" panose="02010600030101010101" pitchFamily="2" charset="-122"/>
                <a:cs typeface="Times New Roman" panose="02020603050405020304" pitchFamily="18" charset="0"/>
              </a:rPr>
              <a:t>解析操作数的值</a:t>
            </a:r>
            <a:r>
              <a:rPr lang="zh-CN" altLang="zh-CN" sz="1800" b="1" dirty="0">
                <a:effectLst/>
                <a:ea typeface="等线" panose="02010600030101010101" pitchFamily="2" charset="-122"/>
                <a:cs typeface="Times New Roman" panose="02020603050405020304" pitchFamily="18" charset="0"/>
              </a:rPr>
              <a:t>：</a:t>
            </a:r>
            <a:endParaRPr lang="zh-CN" altLang="en-US" dirty="0"/>
          </a:p>
        </p:txBody>
      </p:sp>
      <p:sp>
        <p:nvSpPr>
          <p:cNvPr id="7" name="文本框 6">
            <a:extLst>
              <a:ext uri="{FF2B5EF4-FFF2-40B4-BE49-F238E27FC236}">
                <a16:creationId xmlns:a16="http://schemas.microsoft.com/office/drawing/2014/main" id="{A35BDD89-7158-26E4-F242-0BE5CCDBA732}"/>
              </a:ext>
            </a:extLst>
          </p:cNvPr>
          <p:cNvSpPr txBox="1"/>
          <p:nvPr/>
        </p:nvSpPr>
        <p:spPr>
          <a:xfrm>
            <a:off x="1217964" y="2157416"/>
            <a:ext cx="10072336" cy="463973"/>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en-US" altLang="zh-CN" dirty="0"/>
              <a:t>CLI</a:t>
            </a:r>
            <a:r>
              <a:rPr lang="zh-CN" altLang="en-US" dirty="0"/>
              <a:t>（命令行输入）中的未知值，根据输入值的存储位置，为这些变量分配相应的未初始化值。</a:t>
            </a:r>
          </a:p>
        </p:txBody>
      </p:sp>
      <p:sp>
        <p:nvSpPr>
          <p:cNvPr id="10" name="文本框 9">
            <a:extLst>
              <a:ext uri="{FF2B5EF4-FFF2-40B4-BE49-F238E27FC236}">
                <a16:creationId xmlns:a16="http://schemas.microsoft.com/office/drawing/2014/main" id="{3AA5DFA2-72AE-E5CE-8715-233C9AF36769}"/>
              </a:ext>
            </a:extLst>
          </p:cNvPr>
          <p:cNvSpPr txBox="1"/>
          <p:nvPr/>
        </p:nvSpPr>
        <p:spPr>
          <a:xfrm>
            <a:off x="1217964" y="2670399"/>
            <a:ext cx="10072336" cy="1296445"/>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ea typeface="等线" panose="02010600030101010101" pitchFamily="2" charset="-122"/>
                <a:cs typeface="Times New Roman" panose="02020603050405020304" pitchFamily="18" charset="0"/>
              </a:rPr>
              <a:t>从缺少的调用方传递的未知值，保守地将函数中的所有内存访问指令以及函数外部这些变量的所有数据使用从</a:t>
            </a:r>
            <a:r>
              <a:rPr lang="en-US" altLang="zh-CN" dirty="0" err="1">
                <a:ea typeface="等线" panose="02010600030101010101" pitchFamily="2" charset="-122"/>
                <a:cs typeface="Times New Roman" panose="02020603050405020304" pitchFamily="18" charset="0"/>
              </a:rPr>
              <a:t>Iu</a:t>
            </a:r>
            <a:r>
              <a:rPr lang="zh-CN" altLang="en-US" dirty="0">
                <a:ea typeface="等线" panose="02010600030101010101" pitchFamily="2" charset="-122"/>
                <a:cs typeface="Times New Roman" panose="02020603050405020304" pitchFamily="18" charset="0"/>
              </a:rPr>
              <a:t>集中移除。为了优化我们的分析，我们没有污染所有的全局变量，而是根据它们的类型污染数据</a:t>
            </a:r>
            <a:endParaRPr lang="zh-CN" altLang="en-US" dirty="0"/>
          </a:p>
        </p:txBody>
      </p:sp>
      <p:sp>
        <p:nvSpPr>
          <p:cNvPr id="15" name="文本框 14">
            <a:extLst>
              <a:ext uri="{FF2B5EF4-FFF2-40B4-BE49-F238E27FC236}">
                <a16:creationId xmlns:a16="http://schemas.microsoft.com/office/drawing/2014/main" id="{332D039C-8CF9-95EB-3AF2-4E62D66E1FAA}"/>
              </a:ext>
            </a:extLst>
          </p:cNvPr>
          <p:cNvSpPr txBox="1"/>
          <p:nvPr/>
        </p:nvSpPr>
        <p:spPr>
          <a:xfrm>
            <a:off x="1217964" y="4015855"/>
            <a:ext cx="10072336" cy="463973"/>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由于库函数调用和系统调用的值未知。我们根据库函数和系统调用的语义来污染这些未知变量。</a:t>
            </a:r>
          </a:p>
        </p:txBody>
      </p:sp>
    </p:spTree>
    <p:extLst>
      <p:ext uri="{BB962C8B-B14F-4D97-AF65-F5344CB8AC3E}">
        <p14:creationId xmlns:p14="http://schemas.microsoft.com/office/powerpoint/2010/main" val="199959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10072336" cy="461665"/>
          </a:xfrm>
          <a:prstGeom prst="rect">
            <a:avLst/>
          </a:prstGeom>
          <a:noFill/>
        </p:spPr>
        <p:txBody>
          <a:bodyPr wrap="square">
            <a:spAutoFit/>
          </a:bodyPr>
          <a:lstStyle/>
          <a:p>
            <a:r>
              <a:rPr lang="en-US" altLang="zh-CN" sz="2400" b="1" dirty="0"/>
              <a:t>Taint Instruction Identification--- Soundness Analysis of SELECTIVETAINT</a:t>
            </a:r>
          </a:p>
        </p:txBody>
      </p:sp>
      <p:sp>
        <p:nvSpPr>
          <p:cNvPr id="8" name="文本框 7">
            <a:extLst>
              <a:ext uri="{FF2B5EF4-FFF2-40B4-BE49-F238E27FC236}">
                <a16:creationId xmlns:a16="http://schemas.microsoft.com/office/drawing/2014/main" id="{9EBC002F-8DCA-F3BE-6EC4-C8B2146A60A3}"/>
              </a:ext>
            </a:extLst>
          </p:cNvPr>
          <p:cNvSpPr txBox="1"/>
          <p:nvPr/>
        </p:nvSpPr>
        <p:spPr>
          <a:xfrm>
            <a:off x="1217964" y="1773775"/>
            <a:ext cx="10072336" cy="879472"/>
          </a:xfrm>
          <a:prstGeom prst="rect">
            <a:avLst/>
          </a:prstGeom>
          <a:noFill/>
        </p:spPr>
        <p:txBody>
          <a:bodyPr wrap="square">
            <a:spAutoFit/>
          </a:bodyPr>
          <a:lstStyle/>
          <a:p>
            <a:pPr>
              <a:lnSpc>
                <a:spcPct val="150000"/>
              </a:lnSpc>
            </a:pPr>
            <a:r>
              <a:rPr lang="zh-CN" altLang="en-US" dirty="0"/>
              <a:t>假阴性：</a:t>
            </a:r>
            <a:r>
              <a:rPr lang="en-US" altLang="zh-CN" dirty="0"/>
              <a:t>SELECTIVETAINT</a:t>
            </a:r>
            <a:r>
              <a:rPr lang="zh-CN" altLang="en-US" dirty="0"/>
              <a:t>认为没有被污染，但根据事实表明它应该被污染的指令，</a:t>
            </a:r>
            <a:endParaRPr lang="en-US" altLang="zh-CN" dirty="0"/>
          </a:p>
          <a:p>
            <a:pPr>
              <a:lnSpc>
                <a:spcPct val="150000"/>
              </a:lnSpc>
            </a:pPr>
            <a:r>
              <a:rPr lang="zh-CN" altLang="en-US" dirty="0"/>
              <a:t>假阳性：</a:t>
            </a:r>
            <a:r>
              <a:rPr lang="en-US" altLang="zh-CN" dirty="0"/>
              <a:t>SELECTIVETAINT</a:t>
            </a:r>
            <a:r>
              <a:rPr lang="zh-CN" altLang="en-US" dirty="0"/>
              <a:t>认为有污染，但根据事实表明它不应该被污染的指令。</a:t>
            </a:r>
          </a:p>
        </p:txBody>
      </p:sp>
      <p:sp>
        <p:nvSpPr>
          <p:cNvPr id="18" name="文本框 17">
            <a:extLst>
              <a:ext uri="{FF2B5EF4-FFF2-40B4-BE49-F238E27FC236}">
                <a16:creationId xmlns:a16="http://schemas.microsoft.com/office/drawing/2014/main" id="{0BC309C2-B3E9-2239-7AC2-92ACB96684E0}"/>
              </a:ext>
            </a:extLst>
          </p:cNvPr>
          <p:cNvSpPr txBox="1"/>
          <p:nvPr/>
        </p:nvSpPr>
        <p:spPr>
          <a:xfrm>
            <a:off x="1217964" y="2940735"/>
            <a:ext cx="7823200" cy="369332"/>
          </a:xfrm>
          <a:prstGeom prst="rect">
            <a:avLst/>
          </a:prstGeom>
          <a:noFill/>
        </p:spPr>
        <p:txBody>
          <a:bodyPr wrap="square">
            <a:spAutoFit/>
          </a:bodyPr>
          <a:lstStyle/>
          <a:p>
            <a:r>
              <a:rPr lang="zh-CN" altLang="en-US" dirty="0"/>
              <a:t>基本上，用于在</a:t>
            </a:r>
            <a:r>
              <a:rPr lang="en-US" altLang="zh-CN" dirty="0" err="1"/>
              <a:t>Iu</a:t>
            </a:r>
            <a:r>
              <a:rPr lang="zh-CN" altLang="en-US" dirty="0"/>
              <a:t>中删除或添加一条指令</a:t>
            </a:r>
            <a:r>
              <a:rPr lang="en-US" altLang="zh-CN" dirty="0" err="1"/>
              <a:t>i</a:t>
            </a:r>
            <a:r>
              <a:rPr lang="zh-CN" altLang="en-US" dirty="0"/>
              <a:t>，是四个主要推理规则之一</a:t>
            </a:r>
          </a:p>
        </p:txBody>
      </p:sp>
      <p:pic>
        <p:nvPicPr>
          <p:cNvPr id="21" name="图片 20">
            <a:extLst>
              <a:ext uri="{FF2B5EF4-FFF2-40B4-BE49-F238E27FC236}">
                <a16:creationId xmlns:a16="http://schemas.microsoft.com/office/drawing/2014/main" id="{6D4C99EA-67C6-77FD-141C-9AEB605B8261}"/>
              </a:ext>
            </a:extLst>
          </p:cNvPr>
          <p:cNvPicPr>
            <a:picLocks noChangeAspect="1"/>
          </p:cNvPicPr>
          <p:nvPr/>
        </p:nvPicPr>
        <p:blipFill>
          <a:blip r:embed="rId4"/>
          <a:stretch>
            <a:fillRect/>
          </a:stretch>
        </p:blipFill>
        <p:spPr>
          <a:xfrm>
            <a:off x="1455033" y="3755473"/>
            <a:ext cx="9806956" cy="1989312"/>
          </a:xfrm>
          <a:prstGeom prst="rect">
            <a:avLst/>
          </a:prstGeom>
        </p:spPr>
      </p:pic>
    </p:spTree>
    <p:extLst>
      <p:ext uri="{BB962C8B-B14F-4D97-AF65-F5344CB8AC3E}">
        <p14:creationId xmlns:p14="http://schemas.microsoft.com/office/powerpoint/2010/main" val="1869994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10072336" cy="461665"/>
          </a:xfrm>
          <a:prstGeom prst="rect">
            <a:avLst/>
          </a:prstGeom>
          <a:noFill/>
        </p:spPr>
        <p:txBody>
          <a:bodyPr wrap="square">
            <a:spAutoFit/>
          </a:bodyPr>
          <a:lstStyle/>
          <a:p>
            <a:r>
              <a:rPr lang="en-US" altLang="zh-CN" sz="2400" b="1" dirty="0"/>
              <a:t>Taint Instruction Identification--- Soundness Analysis of SELECTIVETAINT</a:t>
            </a:r>
          </a:p>
        </p:txBody>
      </p:sp>
      <p:pic>
        <p:nvPicPr>
          <p:cNvPr id="6" name="图片 5">
            <a:extLst>
              <a:ext uri="{FF2B5EF4-FFF2-40B4-BE49-F238E27FC236}">
                <a16:creationId xmlns:a16="http://schemas.microsoft.com/office/drawing/2014/main" id="{F6DCF43C-476A-446F-6CBA-1E8A19306A73}"/>
              </a:ext>
            </a:extLst>
          </p:cNvPr>
          <p:cNvPicPr>
            <a:picLocks noChangeAspect="1"/>
          </p:cNvPicPr>
          <p:nvPr/>
        </p:nvPicPr>
        <p:blipFill>
          <a:blip r:embed="rId4"/>
          <a:stretch>
            <a:fillRect/>
          </a:stretch>
        </p:blipFill>
        <p:spPr>
          <a:xfrm>
            <a:off x="1641724" y="2172807"/>
            <a:ext cx="8908552" cy="3756986"/>
          </a:xfrm>
          <a:prstGeom prst="rect">
            <a:avLst/>
          </a:prstGeom>
        </p:spPr>
      </p:pic>
    </p:spTree>
    <p:extLst>
      <p:ext uri="{BB962C8B-B14F-4D97-AF65-F5344CB8AC3E}">
        <p14:creationId xmlns:p14="http://schemas.microsoft.com/office/powerpoint/2010/main" val="1001524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Approach</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DB8B9ABA-85BC-FFF2-89E7-62A6F789837F}"/>
              </a:ext>
            </a:extLst>
          </p:cNvPr>
          <p:cNvSpPr txBox="1"/>
          <p:nvPr/>
        </p:nvSpPr>
        <p:spPr>
          <a:xfrm>
            <a:off x="1217964" y="1228399"/>
            <a:ext cx="6096000" cy="461665"/>
          </a:xfrm>
          <a:prstGeom prst="rect">
            <a:avLst/>
          </a:prstGeom>
          <a:noFill/>
        </p:spPr>
        <p:txBody>
          <a:bodyPr wrap="square">
            <a:spAutoFit/>
          </a:bodyPr>
          <a:lstStyle/>
          <a:p>
            <a:r>
              <a:rPr lang="en-US" altLang="zh-CN" sz="2400" b="1" dirty="0"/>
              <a:t>Binary Rewriting</a:t>
            </a:r>
            <a:endParaRPr lang="zh-CN" altLang="en-US" sz="2400" b="1" dirty="0"/>
          </a:p>
        </p:txBody>
      </p:sp>
      <p:sp>
        <p:nvSpPr>
          <p:cNvPr id="6" name="文本框 5">
            <a:extLst>
              <a:ext uri="{FF2B5EF4-FFF2-40B4-BE49-F238E27FC236}">
                <a16:creationId xmlns:a16="http://schemas.microsoft.com/office/drawing/2014/main" id="{17699D56-7C70-59B2-BE87-5A67AE9C8C6E}"/>
              </a:ext>
            </a:extLst>
          </p:cNvPr>
          <p:cNvSpPr txBox="1"/>
          <p:nvPr/>
        </p:nvSpPr>
        <p:spPr>
          <a:xfrm>
            <a:off x="1217964" y="1690064"/>
            <a:ext cx="8293100" cy="369332"/>
          </a:xfrm>
          <a:prstGeom prst="rect">
            <a:avLst/>
          </a:prstGeom>
          <a:noFill/>
        </p:spPr>
        <p:txBody>
          <a:bodyPr wrap="square">
            <a:spAutoFit/>
          </a:bodyPr>
          <a:lstStyle/>
          <a:p>
            <a:r>
              <a:rPr lang="zh-CN" altLang="en-US" dirty="0"/>
              <a:t>根据识别出的污染指令，通过对每条指令进行二进制重写来检测污染传播逻辑。</a:t>
            </a:r>
          </a:p>
        </p:txBody>
      </p:sp>
      <p:pic>
        <p:nvPicPr>
          <p:cNvPr id="8" name="图片 7">
            <a:extLst>
              <a:ext uri="{FF2B5EF4-FFF2-40B4-BE49-F238E27FC236}">
                <a16:creationId xmlns:a16="http://schemas.microsoft.com/office/drawing/2014/main" id="{3BF3A90A-7905-AB7F-A2D4-5BA4830D43D1}"/>
              </a:ext>
            </a:extLst>
          </p:cNvPr>
          <p:cNvPicPr>
            <a:picLocks noChangeAspect="1"/>
          </p:cNvPicPr>
          <p:nvPr/>
        </p:nvPicPr>
        <p:blipFill>
          <a:blip r:embed="rId4"/>
          <a:stretch>
            <a:fillRect/>
          </a:stretch>
        </p:blipFill>
        <p:spPr>
          <a:xfrm>
            <a:off x="2237360" y="2059396"/>
            <a:ext cx="6672107" cy="3257187"/>
          </a:xfrm>
          <a:prstGeom prst="rect">
            <a:avLst/>
          </a:prstGeom>
        </p:spPr>
      </p:pic>
      <p:sp>
        <p:nvSpPr>
          <p:cNvPr id="10" name="文本框 9">
            <a:extLst>
              <a:ext uri="{FF2B5EF4-FFF2-40B4-BE49-F238E27FC236}">
                <a16:creationId xmlns:a16="http://schemas.microsoft.com/office/drawing/2014/main" id="{994AF42F-B46F-27B3-3EE8-553FE11B9630}"/>
              </a:ext>
            </a:extLst>
          </p:cNvPr>
          <p:cNvSpPr txBox="1"/>
          <p:nvPr/>
        </p:nvSpPr>
        <p:spPr>
          <a:xfrm>
            <a:off x="1217964" y="5316583"/>
            <a:ext cx="8293100" cy="646331"/>
          </a:xfrm>
          <a:prstGeom prst="rect">
            <a:avLst/>
          </a:prstGeom>
          <a:noFill/>
        </p:spPr>
        <p:txBody>
          <a:bodyPr wrap="square">
            <a:spAutoFit/>
          </a:bodyPr>
          <a:lstStyle/>
          <a:p>
            <a:r>
              <a:rPr lang="zh-CN" altLang="en-US" dirty="0"/>
              <a:t>出于性能原因，使用函数摘要方法来处理</a:t>
            </a:r>
            <a:r>
              <a:rPr lang="en-US" altLang="zh-CN" dirty="0" err="1"/>
              <a:t>libc</a:t>
            </a:r>
            <a:r>
              <a:rPr lang="zh-CN" altLang="en-US" dirty="0"/>
              <a:t>等标准库，不静态重写库中的指令，而是重写调用者来执行污染跟踪，</a:t>
            </a:r>
          </a:p>
        </p:txBody>
      </p:sp>
    </p:spTree>
    <p:extLst>
      <p:ext uri="{BB962C8B-B14F-4D97-AF65-F5344CB8AC3E}">
        <p14:creationId xmlns:p14="http://schemas.microsoft.com/office/powerpoint/2010/main" val="132406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Implementation</a:t>
            </a:r>
            <a:endParaRPr lang="zh-CN" altLang="en-US" dirty="0"/>
          </a:p>
        </p:txBody>
      </p:sp>
      <p:sp>
        <p:nvSpPr>
          <p:cNvPr id="9" name="文本框 8">
            <a:extLst>
              <a:ext uri="{FF2B5EF4-FFF2-40B4-BE49-F238E27FC236}">
                <a16:creationId xmlns:a16="http://schemas.microsoft.com/office/drawing/2014/main" id="{9BC2BE30-446E-7DF2-C316-A1ED8D1838ED}"/>
              </a:ext>
            </a:extLst>
          </p:cNvPr>
          <p:cNvSpPr txBox="1"/>
          <p:nvPr/>
        </p:nvSpPr>
        <p:spPr>
          <a:xfrm>
            <a:off x="1510064" y="2038715"/>
            <a:ext cx="10008836" cy="2780569"/>
          </a:xfrm>
          <a:prstGeom prst="rect">
            <a:avLst/>
          </a:prstGeom>
          <a:noFill/>
        </p:spPr>
        <p:txBody>
          <a:bodyPr wrap="square">
            <a:spAutoFit/>
          </a:bodyPr>
          <a:lstStyle/>
          <a:p>
            <a:pPr marL="285750" indent="-285750">
              <a:lnSpc>
                <a:spcPct val="200000"/>
              </a:lnSpc>
              <a:buFont typeface="Wingdings" panose="05000000000000000000" pitchFamily="2" charset="2"/>
              <a:buChar char="u"/>
            </a:pPr>
            <a:r>
              <a:rPr lang="zh-CN" altLang="zh-CN" sz="1800" kern="100" dirty="0">
                <a:effectLst/>
                <a:latin typeface="+mn-ea"/>
                <a:cs typeface="Times New Roman" panose="02020603050405020304" pitchFamily="18" charset="0"/>
              </a:rPr>
              <a:t>基于</a:t>
            </a:r>
            <a:r>
              <a:rPr lang="en-US" altLang="zh-CN" sz="1800" kern="100" dirty="0" err="1">
                <a:effectLst/>
                <a:latin typeface="+mn-ea"/>
                <a:cs typeface="Times New Roman" panose="02020603050405020304" pitchFamily="18" charset="0"/>
              </a:rPr>
              <a:t>angr</a:t>
            </a:r>
            <a:r>
              <a:rPr lang="zh-CN" altLang="zh-CN" sz="1800" kern="100" dirty="0">
                <a:effectLst/>
                <a:latin typeface="+mn-ea"/>
                <a:cs typeface="Times New Roman" panose="02020603050405020304" pitchFamily="18" charset="0"/>
              </a:rPr>
              <a:t>和</a:t>
            </a:r>
            <a:r>
              <a:rPr lang="en-US" altLang="zh-CN" sz="1800" kern="100" dirty="0" err="1">
                <a:effectLst/>
                <a:latin typeface="+mn-ea"/>
                <a:cs typeface="Times New Roman" panose="02020603050405020304" pitchFamily="18" charset="0"/>
              </a:rPr>
              <a:t>Dyninst</a:t>
            </a:r>
            <a:r>
              <a:rPr lang="zh-CN" altLang="zh-CN" sz="1800" kern="100" dirty="0">
                <a:effectLst/>
                <a:latin typeface="+mn-ea"/>
                <a:cs typeface="Times New Roman" panose="02020603050405020304" pitchFamily="18" charset="0"/>
              </a:rPr>
              <a:t>的开放源码版本的</a:t>
            </a:r>
            <a:r>
              <a:rPr lang="en-US" altLang="zh-CN" sz="1800" kern="100" dirty="0" err="1">
                <a:effectLst/>
                <a:latin typeface="+mn-ea"/>
                <a:cs typeface="Times New Roman" panose="02020603050405020304" pitchFamily="18" charset="0"/>
              </a:rPr>
              <a:t>selectivetaint</a:t>
            </a:r>
            <a:r>
              <a:rPr lang="zh-CN" altLang="zh-CN" sz="1800" kern="100" dirty="0">
                <a:effectLst/>
                <a:latin typeface="+mn-ea"/>
                <a:cs typeface="Times New Roman" panose="02020603050405020304" pitchFamily="18" charset="0"/>
              </a:rPr>
              <a:t>。</a:t>
            </a:r>
            <a:endParaRPr lang="en-US" altLang="zh-CN" dirty="0">
              <a:latin typeface="+mn-ea"/>
            </a:endParaRPr>
          </a:p>
          <a:p>
            <a:pPr marL="285750" indent="-285750">
              <a:lnSpc>
                <a:spcPct val="200000"/>
              </a:lnSpc>
              <a:buFont typeface="Wingdings" panose="05000000000000000000" pitchFamily="2" charset="2"/>
              <a:buChar char="u"/>
            </a:pPr>
            <a:r>
              <a:rPr lang="zh-CN" altLang="en-US" dirty="0">
                <a:latin typeface="+mn-ea"/>
              </a:rPr>
              <a:t>用</a:t>
            </a:r>
            <a:r>
              <a:rPr lang="en-US" altLang="zh-CN" dirty="0" err="1">
                <a:latin typeface="+mn-ea"/>
              </a:rPr>
              <a:t>angr</a:t>
            </a:r>
            <a:r>
              <a:rPr lang="zh-CN" altLang="en-US" dirty="0">
                <a:latin typeface="+mn-ea"/>
              </a:rPr>
              <a:t>为二进制文件建立了一个</a:t>
            </a:r>
            <a:r>
              <a:rPr lang="en-US" altLang="zh-CN" dirty="0">
                <a:latin typeface="+mn-ea"/>
              </a:rPr>
              <a:t>CFG</a:t>
            </a:r>
            <a:r>
              <a:rPr lang="zh-CN" altLang="en-US" dirty="0">
                <a:latin typeface="+mn-ea"/>
              </a:rPr>
              <a:t>，基于</a:t>
            </a:r>
            <a:r>
              <a:rPr lang="en-US" altLang="zh-CN" dirty="0" err="1">
                <a:latin typeface="+mn-ea"/>
              </a:rPr>
              <a:t>TypeArmor</a:t>
            </a:r>
            <a:r>
              <a:rPr lang="zh-CN" altLang="en-US" dirty="0">
                <a:latin typeface="+mn-ea"/>
              </a:rPr>
              <a:t>和</a:t>
            </a:r>
            <a:r>
              <a:rPr lang="en-US" altLang="zh-CN" dirty="0" err="1">
                <a:latin typeface="+mn-ea"/>
              </a:rPr>
              <a:t>tCFI</a:t>
            </a:r>
            <a:r>
              <a:rPr lang="zh-CN" altLang="en-US" dirty="0">
                <a:latin typeface="+mn-ea"/>
              </a:rPr>
              <a:t>实现了我们前沿的控制流目标识别。</a:t>
            </a:r>
            <a:endParaRPr lang="en-US" altLang="zh-CN" dirty="0">
              <a:latin typeface="+mn-ea"/>
            </a:endParaRPr>
          </a:p>
          <a:p>
            <a:pPr marL="285750" indent="-285750">
              <a:lnSpc>
                <a:spcPct val="200000"/>
              </a:lnSpc>
              <a:buFont typeface="Wingdings" panose="05000000000000000000" pitchFamily="2" charset="2"/>
              <a:buChar char="u"/>
            </a:pPr>
            <a:r>
              <a:rPr lang="zh-CN" altLang="en-US" dirty="0">
                <a:latin typeface="+mn-ea"/>
              </a:rPr>
              <a:t>实现了自己的流敏感和上下文敏感的整个程序</a:t>
            </a:r>
            <a:r>
              <a:rPr lang="en-US" altLang="zh-CN" dirty="0">
                <a:latin typeface="+mn-ea"/>
              </a:rPr>
              <a:t>VSA</a:t>
            </a:r>
            <a:r>
              <a:rPr lang="zh-CN" altLang="en-US" dirty="0">
                <a:latin typeface="+mn-ea"/>
              </a:rPr>
              <a:t>，它用于确定在每个程序点持有的值集。</a:t>
            </a:r>
            <a:endParaRPr lang="en-US" altLang="zh-CN" dirty="0">
              <a:latin typeface="+mn-ea"/>
            </a:endParaRPr>
          </a:p>
          <a:p>
            <a:pPr marL="285750" indent="-285750">
              <a:lnSpc>
                <a:spcPct val="200000"/>
              </a:lnSpc>
              <a:buFont typeface="Wingdings" panose="05000000000000000000" pitchFamily="2" charset="2"/>
              <a:buChar char="u"/>
            </a:pPr>
            <a:r>
              <a:rPr lang="zh-CN" altLang="zh-CN" sz="1800" kern="100" dirty="0">
                <a:effectLst/>
                <a:latin typeface="+mn-ea"/>
                <a:cs typeface="Times New Roman" panose="02020603050405020304" pitchFamily="18" charset="0"/>
              </a:rPr>
              <a:t>使用</a:t>
            </a:r>
            <a:r>
              <a:rPr lang="en-US" altLang="zh-CN" kern="100" dirty="0" err="1">
                <a:latin typeface="+mn-ea"/>
                <a:cs typeface="Times New Roman" panose="02020603050405020304" pitchFamily="18" charset="0"/>
              </a:rPr>
              <a:t>D</a:t>
            </a:r>
            <a:r>
              <a:rPr lang="en-US" altLang="zh-CN" sz="1800" kern="100" dirty="0" err="1">
                <a:effectLst/>
                <a:latin typeface="+mn-ea"/>
                <a:cs typeface="Times New Roman" panose="02020603050405020304" pitchFamily="18" charset="0"/>
              </a:rPr>
              <a:t>yninst</a:t>
            </a:r>
            <a:r>
              <a:rPr lang="zh-CN" altLang="zh-CN" sz="1800" kern="100" dirty="0">
                <a:effectLst/>
                <a:latin typeface="+mn-ea"/>
                <a:cs typeface="Times New Roman" panose="02020603050405020304" pitchFamily="18" charset="0"/>
              </a:rPr>
              <a:t>静态重写二进制。</a:t>
            </a:r>
            <a:r>
              <a:rPr lang="en-US" altLang="zh-CN" sz="1800" kern="100" dirty="0">
                <a:effectLst/>
                <a:latin typeface="+mn-ea"/>
                <a:cs typeface="Times New Roman" panose="02020603050405020304" pitchFamily="18" charset="0"/>
              </a:rPr>
              <a:t>7000</a:t>
            </a:r>
            <a:r>
              <a:rPr lang="zh-CN" altLang="zh-CN" sz="1800" kern="100" dirty="0">
                <a:effectLst/>
                <a:latin typeface="+mn-ea"/>
                <a:cs typeface="Times New Roman" panose="02020603050405020304" pitchFamily="18" charset="0"/>
              </a:rPr>
              <a:t>多行</a:t>
            </a:r>
            <a:r>
              <a:rPr lang="en-US" altLang="zh-CN" sz="1800" kern="100" dirty="0">
                <a:effectLst/>
                <a:latin typeface="+mn-ea"/>
                <a:cs typeface="Times New Roman" panose="02020603050405020304" pitchFamily="18" charset="0"/>
              </a:rPr>
              <a:t>python</a:t>
            </a:r>
            <a:r>
              <a:rPr lang="zh-CN" altLang="zh-CN" sz="1800" kern="100" dirty="0">
                <a:effectLst/>
                <a:latin typeface="+mn-ea"/>
                <a:cs typeface="Times New Roman" panose="02020603050405020304" pitchFamily="18" charset="0"/>
              </a:rPr>
              <a:t>代码和</a:t>
            </a:r>
            <a:r>
              <a:rPr lang="en-US" altLang="zh-CN" sz="1800" kern="100" dirty="0">
                <a:effectLst/>
                <a:latin typeface="+mn-ea"/>
                <a:cs typeface="Times New Roman" panose="02020603050405020304" pitchFamily="18" charset="0"/>
              </a:rPr>
              <a:t>22000</a:t>
            </a:r>
            <a:r>
              <a:rPr lang="zh-CN" altLang="zh-CN" sz="1800" kern="100" dirty="0">
                <a:effectLst/>
                <a:latin typeface="+mn-ea"/>
                <a:cs typeface="Times New Roman" panose="02020603050405020304" pitchFamily="18" charset="0"/>
              </a:rPr>
              <a:t>行</a:t>
            </a:r>
            <a:r>
              <a:rPr lang="en-US" altLang="zh-CN" sz="1800" kern="100" dirty="0">
                <a:effectLst/>
                <a:latin typeface="+mn-ea"/>
                <a:cs typeface="Times New Roman" panose="02020603050405020304" pitchFamily="18" charset="0"/>
              </a:rPr>
              <a:t>C/C++</a:t>
            </a:r>
            <a:r>
              <a:rPr lang="zh-CN" altLang="zh-CN" sz="1800" kern="100" dirty="0">
                <a:effectLst/>
                <a:latin typeface="+mn-ea"/>
                <a:cs typeface="Times New Roman" panose="02020603050405020304" pitchFamily="18" charset="0"/>
              </a:rPr>
              <a:t>代码组成。</a:t>
            </a:r>
          </a:p>
          <a:p>
            <a:pPr marL="285750" indent="-285750">
              <a:lnSpc>
                <a:spcPct val="200000"/>
              </a:lnSpc>
              <a:buFont typeface="Wingdings" panose="05000000000000000000" pitchFamily="2" charset="2"/>
              <a:buChar char="u"/>
            </a:pPr>
            <a:r>
              <a:rPr lang="en-US" altLang="zh-CN" sz="1800" dirty="0">
                <a:effectLst/>
                <a:latin typeface="+mn-ea"/>
                <a:cs typeface="Times New Roman" panose="02020603050405020304" pitchFamily="18" charset="0"/>
              </a:rPr>
              <a:t>Ubuntu14.04 32</a:t>
            </a:r>
            <a:r>
              <a:rPr lang="zh-CN" altLang="zh-CN" sz="1800" dirty="0">
                <a:effectLst/>
                <a:latin typeface="+mn-ea"/>
                <a:cs typeface="Times New Roman" panose="02020603050405020304" pitchFamily="18" charset="0"/>
              </a:rPr>
              <a:t>位操作系统进行测试，以兼容遗留的</a:t>
            </a:r>
            <a:r>
              <a:rPr lang="en-US" altLang="zh-CN" sz="1800" dirty="0">
                <a:effectLst/>
                <a:latin typeface="+mn-ea"/>
                <a:cs typeface="Times New Roman" panose="02020603050405020304" pitchFamily="18" charset="0"/>
              </a:rPr>
              <a:t>32</a:t>
            </a:r>
            <a:r>
              <a:rPr lang="zh-CN" altLang="zh-CN" sz="1800" dirty="0">
                <a:effectLst/>
                <a:latin typeface="+mn-ea"/>
                <a:cs typeface="Times New Roman" panose="02020603050405020304" pitchFamily="18" charset="0"/>
              </a:rPr>
              <a:t>位版本</a:t>
            </a:r>
            <a:r>
              <a:rPr lang="en-US" altLang="zh-CN" sz="1800" dirty="0" err="1">
                <a:effectLst/>
                <a:latin typeface="+mn-ea"/>
                <a:cs typeface="Times New Roman" panose="02020603050405020304" pitchFamily="18" charset="0"/>
              </a:rPr>
              <a:t>libdft</a:t>
            </a:r>
            <a:r>
              <a:rPr lang="zh-CN" altLang="zh-CN" sz="1800" dirty="0">
                <a:effectLst/>
                <a:latin typeface="+mn-ea"/>
                <a:cs typeface="Times New Roman" panose="02020603050405020304" pitchFamily="18" charset="0"/>
              </a:rPr>
              <a:t>。</a:t>
            </a:r>
            <a:endParaRPr lang="zh-CN" altLang="en-US" dirty="0">
              <a:latin typeface="+mn-ea"/>
            </a:endParaRPr>
          </a:p>
        </p:txBody>
      </p:sp>
    </p:spTree>
    <p:extLst>
      <p:ext uri="{BB962C8B-B14F-4D97-AF65-F5344CB8AC3E}">
        <p14:creationId xmlns:p14="http://schemas.microsoft.com/office/powerpoint/2010/main" val="4082406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sz="2400" b="1" dirty="0">
              <a:solidFill>
                <a:srgbClr val="244C89"/>
              </a:solidFill>
              <a:cs typeface="Arial" panose="020B0604020202020204" pitchFamily="34" charset="0"/>
            </a:endParaRPr>
          </a:p>
        </p:txBody>
      </p:sp>
      <p:sp>
        <p:nvSpPr>
          <p:cNvPr id="7" name="文本框 6">
            <a:extLst>
              <a:ext uri="{FF2B5EF4-FFF2-40B4-BE49-F238E27FC236}">
                <a16:creationId xmlns:a16="http://schemas.microsoft.com/office/drawing/2014/main" id="{3C45CD38-B3D2-7713-6732-A1333E075949}"/>
              </a:ext>
            </a:extLst>
          </p:cNvPr>
          <p:cNvSpPr txBox="1"/>
          <p:nvPr/>
        </p:nvSpPr>
        <p:spPr>
          <a:xfrm>
            <a:off x="1217964" y="703950"/>
            <a:ext cx="6100354"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Implementation</a:t>
            </a:r>
            <a:endParaRPr lang="zh-CN" altLang="en-US" dirty="0"/>
          </a:p>
        </p:txBody>
      </p:sp>
      <p:sp>
        <p:nvSpPr>
          <p:cNvPr id="5" name="文本框 4">
            <a:extLst>
              <a:ext uri="{FF2B5EF4-FFF2-40B4-BE49-F238E27FC236}">
                <a16:creationId xmlns:a16="http://schemas.microsoft.com/office/drawing/2014/main" id="{2F148E3E-D1AC-EA77-702D-CA67F6FC97FC}"/>
              </a:ext>
            </a:extLst>
          </p:cNvPr>
          <p:cNvSpPr txBox="1"/>
          <p:nvPr/>
        </p:nvSpPr>
        <p:spPr>
          <a:xfrm>
            <a:off x="896573" y="1394936"/>
            <a:ext cx="10083800" cy="461985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en-US" altLang="zh-CN" dirty="0"/>
              <a:t>CFG</a:t>
            </a:r>
            <a:r>
              <a:rPr lang="zh-CN" altLang="en-US" dirty="0"/>
              <a:t>重建：首先使用</a:t>
            </a:r>
            <a:r>
              <a:rPr lang="en-US" altLang="zh-CN" dirty="0" err="1"/>
              <a:t>angr</a:t>
            </a:r>
            <a:r>
              <a:rPr lang="zh-CN" altLang="en-US" dirty="0"/>
              <a:t>算法恢复二进制数据的控制流图，基本上，使用</a:t>
            </a:r>
            <a:r>
              <a:rPr lang="en-US" altLang="zh-CN" dirty="0" err="1"/>
              <a:t>angr</a:t>
            </a:r>
            <a:r>
              <a:rPr lang="zh-CN" altLang="en-US" dirty="0"/>
              <a:t>来查找每个基本块的地址，它包含的指令以及每个基本块的前、后继节点。在此基础上，在</a:t>
            </a:r>
            <a:r>
              <a:rPr lang="en-US" altLang="zh-CN" dirty="0"/>
              <a:t>4.1</a:t>
            </a:r>
            <a:r>
              <a:rPr lang="zh-CN" altLang="en-US" dirty="0"/>
              <a:t>节利用本文所述的方法进一步解决了未解决的间接控制流转移目标。</a:t>
            </a:r>
            <a:endParaRPr lang="en-US" altLang="zh-CN" dirty="0"/>
          </a:p>
          <a:p>
            <a:pPr marL="285750" indent="-285750">
              <a:lnSpc>
                <a:spcPct val="150000"/>
              </a:lnSpc>
              <a:buFont typeface="Wingdings" panose="05000000000000000000" pitchFamily="2" charset="2"/>
              <a:buChar char="u"/>
            </a:pPr>
            <a:r>
              <a:rPr lang="en-US" altLang="zh-CN" dirty="0"/>
              <a:t>VSA</a:t>
            </a:r>
            <a:r>
              <a:rPr lang="zh-CN" altLang="en-US" dirty="0"/>
              <a:t>分析。我们首先用从原始二进制文件中提取的数据初始化相应的</a:t>
            </a:r>
            <a:r>
              <a:rPr lang="en-US" altLang="zh-CN" dirty="0" err="1"/>
              <a:t>ValueSet</a:t>
            </a:r>
            <a:r>
              <a:rPr lang="zh-CN" altLang="en-US" dirty="0"/>
              <a:t>。对于不同存储区域的变量：</a:t>
            </a:r>
            <a:endParaRPr lang="en-US" altLang="zh-CN" dirty="0"/>
          </a:p>
          <a:p>
            <a:pPr marL="742950" lvl="1" indent="-285750">
              <a:lnSpc>
                <a:spcPct val="150000"/>
              </a:lnSpc>
              <a:buFont typeface="Wingdings" panose="05000000000000000000" pitchFamily="2" charset="2"/>
              <a:buChar char="u"/>
            </a:pPr>
            <a:r>
              <a:rPr lang="zh-CN" altLang="en-US" dirty="0"/>
              <a:t>栈变量，在不同的调用上下文中跟踪堆栈指针</a:t>
            </a:r>
            <a:r>
              <a:rPr lang="en-US" altLang="zh-CN" dirty="0"/>
              <a:t>SP</a:t>
            </a:r>
            <a:r>
              <a:rPr lang="zh-CN" altLang="en-US" dirty="0"/>
              <a:t>的值集，检查并识别一个变量是否为堆栈变量，以及该变量是在哪个函数中定义的；</a:t>
            </a:r>
            <a:endParaRPr lang="en-US" altLang="zh-CN" dirty="0"/>
          </a:p>
          <a:p>
            <a:pPr marL="742950" lvl="1" indent="-285750">
              <a:lnSpc>
                <a:spcPct val="150000"/>
              </a:lnSpc>
              <a:buFont typeface="Wingdings" panose="05000000000000000000" pitchFamily="2" charset="2"/>
              <a:buChar char="u"/>
            </a:pPr>
            <a:r>
              <a:rPr lang="zh-CN" altLang="en-US" dirty="0"/>
              <a:t>全局变量，我们跟踪变量的值集，并检查它是否可以作为一个全局变量计算到代码段或数据段中的地址；</a:t>
            </a:r>
            <a:endParaRPr lang="en-US" altLang="zh-CN" dirty="0"/>
          </a:p>
          <a:p>
            <a:pPr marL="742950" lvl="1" indent="-285750">
              <a:lnSpc>
                <a:spcPct val="150000"/>
              </a:lnSpc>
              <a:buFont typeface="Wingdings" panose="05000000000000000000" pitchFamily="2" charset="2"/>
              <a:buChar char="u"/>
            </a:pPr>
            <a:r>
              <a:rPr lang="zh-CN" altLang="en-US" dirty="0"/>
              <a:t>堆变量，跟踪</a:t>
            </a:r>
            <a:r>
              <a:rPr lang="en-US" altLang="zh-CN" dirty="0"/>
              <a:t>malloc-family</a:t>
            </a:r>
            <a:r>
              <a:rPr lang="zh-CN" altLang="en-US" dirty="0"/>
              <a:t>库调用的调用指令，以确定它是否是堆变量。</a:t>
            </a:r>
            <a:endParaRPr lang="en-US" altLang="zh-CN" dirty="0"/>
          </a:p>
          <a:p>
            <a:pPr marL="742950" lvl="1" indent="-285750">
              <a:lnSpc>
                <a:spcPct val="150000"/>
              </a:lnSpc>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310595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err="1">
                <a:solidFill>
                  <a:srgbClr val="313D51"/>
                </a:solidFill>
                <a:latin typeface="思源黑体" panose="020B0500000000000000" pitchFamily="34" charset="-122"/>
                <a:ea typeface="思源黑体" panose="020B0500000000000000" pitchFamily="34" charset="-122"/>
              </a:rPr>
              <a:t>Sanchuan</a:t>
            </a:r>
            <a:r>
              <a:rPr lang="en-US" altLang="zh-CN" sz="1800" b="1" dirty="0">
                <a:solidFill>
                  <a:srgbClr val="313D51"/>
                </a:solidFill>
                <a:latin typeface="思源黑体" panose="020B0500000000000000" pitchFamily="34" charset="-122"/>
                <a:ea typeface="思源黑体" panose="020B0500000000000000" pitchFamily="34" charset="-122"/>
              </a:rPr>
              <a:t> Chen </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 name="矩形 5">
            <a:extLst>
              <a:ext uri="{FF2B5EF4-FFF2-40B4-BE49-F238E27FC236}">
                <a16:creationId xmlns:a16="http://schemas.microsoft.com/office/drawing/2014/main" id="{FE4031EB-C902-63EE-6C65-C50719528A3B}"/>
              </a:ext>
            </a:extLst>
          </p:cNvPr>
          <p:cNvSpPr/>
          <p:nvPr/>
        </p:nvSpPr>
        <p:spPr>
          <a:xfrm>
            <a:off x="4211037" y="2703871"/>
            <a:ext cx="6279850" cy="649345"/>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中国科学院 软件研究所的硕士学位和中国科学技术大学的学士学位，福特汉姆大学计算机与信息科学系的终身助理教授，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研究方向：软件安全、编程语言、二进制分析、可信执行环境</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9" name="TextBox 28">
            <a:extLst>
              <a:ext uri="{FF2B5EF4-FFF2-40B4-BE49-F238E27FC236}">
                <a16:creationId xmlns:a16="http://schemas.microsoft.com/office/drawing/2014/main" id="{19928EBC-C01D-59E9-4B1F-5A9098087140}"/>
              </a:ext>
            </a:extLst>
          </p:cNvPr>
          <p:cNvSpPr txBox="1"/>
          <p:nvPr/>
        </p:nvSpPr>
        <p:spPr>
          <a:xfrm>
            <a:off x="1825094" y="4465340"/>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林 志 强</a:t>
            </a:r>
          </a:p>
        </p:txBody>
      </p:sp>
      <p:sp>
        <p:nvSpPr>
          <p:cNvPr id="10" name="矩形 9">
            <a:extLst>
              <a:ext uri="{FF2B5EF4-FFF2-40B4-BE49-F238E27FC236}">
                <a16:creationId xmlns:a16="http://schemas.microsoft.com/office/drawing/2014/main" id="{C072F791-C597-F834-5554-947D0D281430}"/>
              </a:ext>
            </a:extLst>
          </p:cNvPr>
          <p:cNvSpPr/>
          <p:nvPr/>
        </p:nvSpPr>
        <p:spPr>
          <a:xfrm>
            <a:off x="1825094" y="5047219"/>
            <a:ext cx="6279850" cy="427746"/>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俄亥俄州立大学计算机科学与工程系教授。</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研究兴趣：可信计算、系统和软件安全、逆向工程</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 name="矩形 10">
            <a:extLst>
              <a:ext uri="{FF2B5EF4-FFF2-40B4-BE49-F238E27FC236}">
                <a16:creationId xmlns:a16="http://schemas.microsoft.com/office/drawing/2014/main" id="{5A661B9F-7F7B-DA85-54E4-48538234C318}"/>
              </a:ext>
            </a:extLst>
          </p:cNvPr>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2" name="矩形 11">
            <a:extLst>
              <a:ext uri="{FF2B5EF4-FFF2-40B4-BE49-F238E27FC236}">
                <a16:creationId xmlns:a16="http://schemas.microsoft.com/office/drawing/2014/main" id="{EC879F6D-A7D4-B340-3791-2BB265079341}"/>
              </a:ext>
            </a:extLst>
          </p:cNvPr>
          <p:cNvSpPr/>
          <p:nvPr/>
        </p:nvSpPr>
        <p:spPr>
          <a:xfrm>
            <a:off x="8723871" y="4196369"/>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图片 18">
            <a:extLst>
              <a:ext uri="{FF2B5EF4-FFF2-40B4-BE49-F238E27FC236}">
                <a16:creationId xmlns:a16="http://schemas.microsoft.com/office/drawing/2014/main" id="{0B6A0012-A9D7-D3F9-1693-4A968C8D63F3}"/>
              </a:ext>
            </a:extLst>
          </p:cNvPr>
          <p:cNvPicPr>
            <a:picLocks noChangeAspect="1"/>
          </p:cNvPicPr>
          <p:nvPr/>
        </p:nvPicPr>
        <p:blipFill>
          <a:blip r:embed="rId3"/>
          <a:stretch>
            <a:fillRect/>
          </a:stretch>
        </p:blipFill>
        <p:spPr>
          <a:xfrm>
            <a:off x="2005621" y="1925879"/>
            <a:ext cx="1426235" cy="1547102"/>
          </a:xfrm>
          <a:prstGeom prst="rect">
            <a:avLst/>
          </a:prstGeom>
        </p:spPr>
      </p:pic>
      <p:pic>
        <p:nvPicPr>
          <p:cNvPr id="20" name="图片 19">
            <a:extLst>
              <a:ext uri="{FF2B5EF4-FFF2-40B4-BE49-F238E27FC236}">
                <a16:creationId xmlns:a16="http://schemas.microsoft.com/office/drawing/2014/main" id="{DD654489-8A84-DF33-768D-2D94D7BAC1C2}"/>
              </a:ext>
            </a:extLst>
          </p:cNvPr>
          <p:cNvPicPr>
            <a:picLocks noChangeAspect="1"/>
          </p:cNvPicPr>
          <p:nvPr/>
        </p:nvPicPr>
        <p:blipFill>
          <a:blip r:embed="rId4"/>
          <a:stretch>
            <a:fillRect/>
          </a:stretch>
        </p:blipFill>
        <p:spPr>
          <a:xfrm>
            <a:off x="8828617" y="4289067"/>
            <a:ext cx="1538288" cy="1581620"/>
          </a:xfrm>
          <a:prstGeom prst="rect">
            <a:avLst/>
          </a:prstGeom>
        </p:spPr>
      </p:pic>
      <p:pic>
        <p:nvPicPr>
          <p:cNvPr id="21" name="图片 20">
            <a:extLst>
              <a:ext uri="{FF2B5EF4-FFF2-40B4-BE49-F238E27FC236}">
                <a16:creationId xmlns:a16="http://schemas.microsoft.com/office/drawing/2014/main" id="{A496D91F-3C7E-D29F-AC86-EF6FE6B4F325}"/>
              </a:ext>
            </a:extLst>
          </p:cNvPr>
          <p:cNvPicPr>
            <a:picLocks noChangeAspect="1"/>
          </p:cNvPicPr>
          <p:nvPr/>
        </p:nvPicPr>
        <p:blipFill>
          <a:blip r:embed="rId5"/>
          <a:stretch>
            <a:fillRect/>
          </a:stretch>
        </p:blipFill>
        <p:spPr>
          <a:xfrm>
            <a:off x="3459250" y="1401709"/>
            <a:ext cx="7079967" cy="4468973"/>
          </a:xfrm>
          <a:prstGeom prst="rect">
            <a:avLst/>
          </a:prstGeom>
        </p:spPr>
      </p:pic>
      <p:pic>
        <p:nvPicPr>
          <p:cNvPr id="22" name="图片 21">
            <a:extLst>
              <a:ext uri="{FF2B5EF4-FFF2-40B4-BE49-F238E27FC236}">
                <a16:creationId xmlns:a16="http://schemas.microsoft.com/office/drawing/2014/main" id="{11D86C6B-8F7F-438A-FE19-3A2B30124906}"/>
              </a:ext>
            </a:extLst>
          </p:cNvPr>
          <p:cNvPicPr>
            <a:picLocks noChangeAspect="1"/>
          </p:cNvPicPr>
          <p:nvPr/>
        </p:nvPicPr>
        <p:blipFill>
          <a:blip r:embed="rId6"/>
          <a:stretch>
            <a:fillRect/>
          </a:stretch>
        </p:blipFill>
        <p:spPr>
          <a:xfrm>
            <a:off x="3410921" y="1291646"/>
            <a:ext cx="7079966" cy="4771815"/>
          </a:xfrm>
          <a:prstGeom prst="rect">
            <a:avLst/>
          </a:prstGeom>
        </p:spPr>
      </p:pic>
    </p:spTree>
    <p:extLst>
      <p:ext uri="{BB962C8B-B14F-4D97-AF65-F5344CB8AC3E}">
        <p14:creationId xmlns:p14="http://schemas.microsoft.com/office/powerpoint/2010/main" val="147458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250" fill="hold"/>
                                        <p:tgtEl>
                                          <p:spTgt spid="6"/>
                                        </p:tgtEl>
                                        <p:attrNameLst>
                                          <p:attrName>ppt_w</p:attrName>
                                        </p:attrNameLst>
                                      </p:cBhvr>
                                      <p:tavLst>
                                        <p:tav tm="0">
                                          <p:val>
                                            <p:fltVal val="0"/>
                                          </p:val>
                                        </p:tav>
                                        <p:tav tm="100000">
                                          <p:val>
                                            <p:strVal val="#ppt_w"/>
                                          </p:val>
                                        </p:tav>
                                      </p:tavLst>
                                    </p:anim>
                                    <p:anim calcmode="lin" valueType="num">
                                      <p:cBhvr>
                                        <p:cTn id="21" dur="250" fill="hold"/>
                                        <p:tgtEl>
                                          <p:spTgt spid="6"/>
                                        </p:tgtEl>
                                        <p:attrNameLst>
                                          <p:attrName>ppt_h</p:attrName>
                                        </p:attrNameLst>
                                      </p:cBhvr>
                                      <p:tavLst>
                                        <p:tav tm="0">
                                          <p:val>
                                            <p:fltVal val="0"/>
                                          </p:val>
                                        </p:tav>
                                        <p:tav tm="100000">
                                          <p:val>
                                            <p:strVal val="#ppt_h"/>
                                          </p:val>
                                        </p:tav>
                                      </p:tavLst>
                                    </p:anim>
                                    <p:animEffect transition="in" filter="fade">
                                      <p:cBhvr>
                                        <p:cTn id="22" dur="250"/>
                                        <p:tgtEl>
                                          <p:spTgt spid="6"/>
                                        </p:tgtEl>
                                      </p:cBhvr>
                                    </p:animEffect>
                                  </p:childTnLst>
                                </p:cTn>
                              </p:par>
                            </p:childTnLst>
                          </p:cTn>
                        </p:par>
                        <p:par>
                          <p:cTn id="23" fill="hold">
                            <p:stCondLst>
                              <p:cond delay="3225"/>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3725"/>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p:bldP spid="10"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5" name="文本框 4">
            <a:extLst>
              <a:ext uri="{FF2B5EF4-FFF2-40B4-BE49-F238E27FC236}">
                <a16:creationId xmlns:a16="http://schemas.microsoft.com/office/drawing/2014/main" id="{E4B5BB6C-7290-A620-3FFD-BD2E3CE3B26B}"/>
              </a:ext>
            </a:extLst>
          </p:cNvPr>
          <p:cNvSpPr txBox="1"/>
          <p:nvPr/>
        </p:nvSpPr>
        <p:spPr>
          <a:xfrm>
            <a:off x="972773" y="2157818"/>
            <a:ext cx="9220200" cy="2542363"/>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污染指令选择：根据</a:t>
            </a:r>
            <a:r>
              <a:rPr lang="en-US" altLang="zh-CN" dirty="0"/>
              <a:t>VSA</a:t>
            </a:r>
            <a:r>
              <a:rPr lang="zh-CN" altLang="en-US" dirty="0"/>
              <a:t>生成的值集和</a:t>
            </a:r>
            <a:r>
              <a:rPr lang="en-US" altLang="zh-CN" dirty="0"/>
              <a:t>CAPSTONE</a:t>
            </a:r>
            <a:r>
              <a:rPr lang="zh-CN" altLang="en-US" dirty="0"/>
              <a:t>反汇编器生成的每条指令的类型，为每个程序点检查和维护一个必须不受污染的</a:t>
            </a:r>
            <a:r>
              <a:rPr lang="en-US" altLang="zh-CN" dirty="0"/>
              <a:t>a-loc</a:t>
            </a:r>
            <a:r>
              <a:rPr lang="zh-CN" altLang="en-US" dirty="0"/>
              <a:t>集。当必须不受污染的</a:t>
            </a:r>
            <a:r>
              <a:rPr lang="en-US" altLang="zh-CN" dirty="0"/>
              <a:t>a-loc</a:t>
            </a:r>
            <a:r>
              <a:rPr lang="zh-CN" altLang="en-US" dirty="0"/>
              <a:t>集到达一个定点时，将根据图</a:t>
            </a:r>
            <a:r>
              <a:rPr lang="en-US" altLang="zh-CN" dirty="0"/>
              <a:t>6</a:t>
            </a:r>
            <a:r>
              <a:rPr lang="zh-CN" altLang="en-US" dirty="0"/>
              <a:t>中的规则检查每条指令是否受污染。</a:t>
            </a:r>
            <a:endParaRPr lang="en-US" altLang="zh-CN" dirty="0"/>
          </a:p>
          <a:p>
            <a:pPr marL="285750" indent="-285750">
              <a:lnSpc>
                <a:spcPct val="150000"/>
              </a:lnSpc>
              <a:buFont typeface="Wingdings" panose="05000000000000000000" pitchFamily="2" charset="2"/>
              <a:buChar char="u"/>
            </a:pPr>
            <a:r>
              <a:rPr lang="zh-CN" altLang="en-US" dirty="0"/>
              <a:t>二进制重写：我们的重写器使用</a:t>
            </a:r>
            <a:r>
              <a:rPr lang="en-US" altLang="zh-CN" dirty="0" err="1"/>
              <a:t>Dyninst</a:t>
            </a:r>
            <a:r>
              <a:rPr lang="zh-CN" altLang="en-US" dirty="0"/>
              <a:t>二进制工具和分析框架实现了位标签大小和字节标签粒度。</a:t>
            </a:r>
          </a:p>
          <a:p>
            <a:pPr marL="285750" indent="-285750">
              <a:lnSpc>
                <a:spcPct val="150000"/>
              </a:lnSpc>
              <a:buFont typeface="Wingdings" panose="05000000000000000000" pitchFamily="2" charset="2"/>
              <a:buChar char="u"/>
            </a:pPr>
            <a:endParaRPr lang="zh-CN" altLang="en-US" dirty="0"/>
          </a:p>
        </p:txBody>
      </p:sp>
      <p:sp>
        <p:nvSpPr>
          <p:cNvPr id="9" name="文本框 8">
            <a:extLst>
              <a:ext uri="{FF2B5EF4-FFF2-40B4-BE49-F238E27FC236}">
                <a16:creationId xmlns:a16="http://schemas.microsoft.com/office/drawing/2014/main" id="{974359C5-A5C3-FCA4-39EA-E3924EACE4B7}"/>
              </a:ext>
            </a:extLst>
          </p:cNvPr>
          <p:cNvSpPr txBox="1"/>
          <p:nvPr/>
        </p:nvSpPr>
        <p:spPr>
          <a:xfrm>
            <a:off x="1217964" y="703950"/>
            <a:ext cx="6100354"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244C89"/>
                </a:solidFill>
                <a:effectLst/>
                <a:uLnTx/>
                <a:uFillTx/>
                <a:latin typeface="Segoe UI"/>
                <a:ea typeface="思源黑体" panose="020B0500000000000000" pitchFamily="34" charset="-122"/>
                <a:cs typeface="+mj-cs"/>
              </a:rPr>
              <a:t>Implementation</a:t>
            </a:r>
            <a:endParaRPr lang="zh-CN" altLang="en-US" dirty="0"/>
          </a:p>
        </p:txBody>
      </p:sp>
    </p:spTree>
    <p:extLst>
      <p:ext uri="{BB962C8B-B14F-4D97-AF65-F5344CB8AC3E}">
        <p14:creationId xmlns:p14="http://schemas.microsoft.com/office/powerpoint/2010/main" val="874327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3"/>
          <a:stretch>
            <a:fillRect/>
          </a:stretch>
        </p:blipFill>
        <p:spPr>
          <a:xfrm>
            <a:off x="1217964" y="614742"/>
            <a:ext cx="3718882" cy="646232"/>
          </a:xfrm>
          <a:prstGeom prst="rect">
            <a:avLst/>
          </a:prstGeom>
        </p:spPr>
      </p:pic>
      <p:sp>
        <p:nvSpPr>
          <p:cNvPr id="10" name="文本框 9">
            <a:extLst>
              <a:ext uri="{FF2B5EF4-FFF2-40B4-BE49-F238E27FC236}">
                <a16:creationId xmlns:a16="http://schemas.microsoft.com/office/drawing/2014/main" id="{B70045A0-59E8-39C8-540D-B6FD31FEDA72}"/>
              </a:ext>
            </a:extLst>
          </p:cNvPr>
          <p:cNvSpPr txBox="1"/>
          <p:nvPr/>
        </p:nvSpPr>
        <p:spPr>
          <a:xfrm>
            <a:off x="1433864" y="1809234"/>
            <a:ext cx="9831036" cy="2956963"/>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t>与</a:t>
            </a:r>
            <a:r>
              <a:rPr lang="en-US" altLang="zh-CN" dirty="0"/>
              <a:t>2.14</a:t>
            </a:r>
            <a:r>
              <a:rPr lang="zh-CN" altLang="en-US" dirty="0"/>
              <a:t>版本</a:t>
            </a:r>
            <a:r>
              <a:rPr lang="en-US" altLang="zh-CN" dirty="0"/>
              <a:t>intel Pin</a:t>
            </a:r>
            <a:r>
              <a:rPr lang="zh-CN" altLang="en-US" dirty="0"/>
              <a:t>构建的</a:t>
            </a:r>
            <a:r>
              <a:rPr lang="en-US" altLang="zh-CN" dirty="0" err="1"/>
              <a:t>libdft</a:t>
            </a:r>
            <a:r>
              <a:rPr lang="zh-CN" altLang="en-US" dirty="0"/>
              <a:t>比较</a:t>
            </a:r>
            <a:endParaRPr lang="en-US" altLang="zh-CN" dirty="0"/>
          </a:p>
          <a:p>
            <a:pPr marL="285750" indent="-285750">
              <a:lnSpc>
                <a:spcPct val="150000"/>
              </a:lnSpc>
              <a:buFont typeface="Wingdings" panose="05000000000000000000" pitchFamily="2" charset="2"/>
              <a:buChar char="u"/>
            </a:pPr>
            <a:r>
              <a:rPr lang="zh-CN" altLang="en-US" dirty="0"/>
              <a:t>四个</a:t>
            </a:r>
            <a:r>
              <a:rPr lang="en-US" altLang="zh-CN" dirty="0"/>
              <a:t>Unix</a:t>
            </a:r>
            <a:r>
              <a:rPr lang="zh-CN" altLang="en-US" dirty="0"/>
              <a:t>程序及版本：</a:t>
            </a:r>
            <a:r>
              <a:rPr lang="en-US" altLang="zh-CN" dirty="0"/>
              <a:t>tar(v1.27.1)</a:t>
            </a:r>
            <a:r>
              <a:rPr lang="zh-CN" altLang="en-US" dirty="0"/>
              <a:t>、</a:t>
            </a:r>
            <a:r>
              <a:rPr lang="en-US" altLang="zh-CN" dirty="0" err="1"/>
              <a:t>gzip</a:t>
            </a:r>
            <a:r>
              <a:rPr lang="en-US" altLang="zh-CN" dirty="0"/>
              <a:t>(v1.3.13)</a:t>
            </a:r>
            <a:r>
              <a:rPr lang="zh-CN" altLang="en-US" dirty="0"/>
              <a:t>、</a:t>
            </a:r>
            <a:r>
              <a:rPr lang="en-US" altLang="zh-CN" dirty="0"/>
              <a:t>bzip2(v1.0.3)</a:t>
            </a:r>
            <a:r>
              <a:rPr lang="zh-CN" altLang="en-US" dirty="0"/>
              <a:t>、</a:t>
            </a:r>
            <a:r>
              <a:rPr lang="en-US" altLang="zh-CN" dirty="0" err="1"/>
              <a:t>scp</a:t>
            </a:r>
            <a:r>
              <a:rPr lang="en-US" altLang="zh-CN" dirty="0"/>
              <a:t>(v3.8)</a:t>
            </a:r>
          </a:p>
          <a:p>
            <a:pPr marL="285750" indent="-285750">
              <a:lnSpc>
                <a:spcPct val="150000"/>
              </a:lnSpc>
              <a:buFont typeface="Wingdings" panose="05000000000000000000" pitchFamily="2" charset="2"/>
              <a:buChar char="u"/>
            </a:pPr>
            <a:r>
              <a:rPr lang="zh-CN" altLang="en-US" dirty="0"/>
              <a:t>来自</a:t>
            </a:r>
            <a:r>
              <a:rPr lang="en-US" altLang="zh-CN" dirty="0" err="1"/>
              <a:t>Coreutils</a:t>
            </a:r>
            <a:r>
              <a:rPr lang="en-US" altLang="zh-CN" dirty="0"/>
              <a:t> </a:t>
            </a:r>
            <a:r>
              <a:rPr lang="zh-CN" altLang="en-US" dirty="0"/>
              <a:t>软件包（</a:t>
            </a:r>
            <a:r>
              <a:rPr lang="en-US" altLang="zh-CN" dirty="0"/>
              <a:t>v8.21</a:t>
            </a:r>
            <a:r>
              <a:rPr lang="zh-CN" altLang="en-US" dirty="0"/>
              <a:t>）的</a:t>
            </a:r>
            <a:r>
              <a:rPr lang="en-US" altLang="zh-CN" dirty="0"/>
              <a:t>12</a:t>
            </a:r>
            <a:r>
              <a:rPr lang="zh-CN" altLang="en-US" dirty="0"/>
              <a:t>个程序</a:t>
            </a:r>
            <a:r>
              <a:rPr lang="en-US" altLang="zh-CN" dirty="0"/>
              <a:t>cat, comm, cut, grep(v2.16), head, </a:t>
            </a:r>
            <a:r>
              <a:rPr lang="en-US" altLang="zh-CN" dirty="0" err="1"/>
              <a:t>nl</a:t>
            </a:r>
            <a:r>
              <a:rPr lang="en-US" altLang="zh-CN" dirty="0"/>
              <a:t>, od, </a:t>
            </a:r>
            <a:r>
              <a:rPr lang="en-US" altLang="zh-CN" dirty="0" err="1"/>
              <a:t>ptx</a:t>
            </a:r>
            <a:r>
              <a:rPr lang="en-US" altLang="zh-CN" dirty="0"/>
              <a:t>, shred, tail, truncate, </a:t>
            </a:r>
            <a:r>
              <a:rPr lang="en-US" altLang="zh-CN" dirty="0" err="1"/>
              <a:t>uniq</a:t>
            </a:r>
            <a:r>
              <a:rPr lang="zh-CN" altLang="en-US" dirty="0"/>
              <a:t>。</a:t>
            </a:r>
            <a:endParaRPr lang="en-US" altLang="zh-CN" dirty="0"/>
          </a:p>
          <a:p>
            <a:pPr marL="285750" indent="-285750">
              <a:lnSpc>
                <a:spcPct val="150000"/>
              </a:lnSpc>
              <a:buFont typeface="Wingdings" panose="05000000000000000000" pitchFamily="2" charset="2"/>
              <a:buChar char="u"/>
            </a:pPr>
            <a:r>
              <a:rPr lang="zh-CN" altLang="en-US" dirty="0"/>
              <a:t>邮件服务器</a:t>
            </a:r>
            <a:r>
              <a:rPr lang="en-US" altLang="zh-CN" dirty="0" err="1"/>
              <a:t>exim</a:t>
            </a:r>
            <a:r>
              <a:rPr lang="en-US" altLang="zh-CN" dirty="0"/>
              <a:t>(v4.80)</a:t>
            </a:r>
            <a:r>
              <a:rPr lang="zh-CN" altLang="en-US" dirty="0"/>
              <a:t>；通用分布式内存缓存系统</a:t>
            </a:r>
            <a:r>
              <a:rPr lang="en-US" altLang="zh-CN" dirty="0"/>
              <a:t>Memcached(v1.4.20)</a:t>
            </a:r>
            <a:r>
              <a:rPr lang="zh-CN" altLang="en-US" dirty="0"/>
              <a:t>；</a:t>
            </a:r>
            <a:r>
              <a:rPr lang="en-US" altLang="zh-CN" dirty="0"/>
              <a:t>FTP</a:t>
            </a:r>
            <a:r>
              <a:rPr lang="zh-CN" altLang="en-US" dirty="0"/>
              <a:t>服务器</a:t>
            </a:r>
            <a:r>
              <a:rPr lang="en-US" altLang="zh-CN" dirty="0" err="1"/>
              <a:t>ProFTPD</a:t>
            </a:r>
            <a:r>
              <a:rPr lang="en-US" altLang="zh-CN" dirty="0"/>
              <a:t>(v1.3.5)</a:t>
            </a:r>
            <a:r>
              <a:rPr lang="zh-CN" altLang="en-US" dirty="0"/>
              <a:t>；</a:t>
            </a:r>
            <a:r>
              <a:rPr lang="en-US" altLang="zh-CN" dirty="0"/>
              <a:t>Web</a:t>
            </a:r>
            <a:r>
              <a:rPr lang="zh-CN" altLang="en-US" dirty="0"/>
              <a:t>服务器</a:t>
            </a:r>
            <a:r>
              <a:rPr lang="en-US" altLang="zh-CN" dirty="0" err="1"/>
              <a:t>Lighttpd</a:t>
            </a:r>
            <a:r>
              <a:rPr lang="en-US" altLang="zh-CN" dirty="0"/>
              <a:t>(v1.4.35)</a:t>
            </a:r>
            <a:r>
              <a:rPr lang="zh-CN" altLang="en-US" dirty="0"/>
              <a:t>和</a:t>
            </a:r>
            <a:r>
              <a:rPr lang="en-US" altLang="zh-CN" dirty="0"/>
              <a:t>nginx(v1.40)</a:t>
            </a:r>
            <a:r>
              <a:rPr lang="zh-CN" altLang="en-US" dirty="0"/>
              <a:t>。</a:t>
            </a:r>
            <a:endParaRPr lang="en-US" altLang="zh-CN" dirty="0"/>
          </a:p>
          <a:p>
            <a:pPr marL="285750" indent="-285750">
              <a:lnSpc>
                <a:spcPct val="150000"/>
              </a:lnSpc>
              <a:buFont typeface="Wingdings" panose="05000000000000000000" pitchFamily="2" charset="2"/>
              <a:buChar char="u"/>
            </a:pPr>
            <a:r>
              <a:rPr lang="en-US" altLang="zh-CN" dirty="0"/>
              <a:t>8</a:t>
            </a:r>
            <a:r>
              <a:rPr lang="zh-CN" altLang="en-US" dirty="0"/>
              <a:t>个最近含有内存破坏漏洞的程序来评估</a:t>
            </a:r>
            <a:r>
              <a:rPr lang="en-US" altLang="zh-CN" dirty="0" err="1"/>
              <a:t>SelectiveTaint</a:t>
            </a:r>
            <a:r>
              <a:rPr lang="zh-CN" altLang="en-US" dirty="0"/>
              <a:t>。</a:t>
            </a:r>
          </a:p>
        </p:txBody>
      </p:sp>
    </p:spTree>
    <p:extLst>
      <p:ext uri="{BB962C8B-B14F-4D97-AF65-F5344CB8AC3E}">
        <p14:creationId xmlns:p14="http://schemas.microsoft.com/office/powerpoint/2010/main" val="1857286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en-US" altLang="zh-CN" sz="2000" b="1" dirty="0">
                <a:effectLst/>
                <a:ea typeface="等线" panose="02010600030101010101" pitchFamily="2" charset="-122"/>
                <a:cs typeface="Times New Roman" panose="02020603050405020304" pitchFamily="18" charset="0"/>
              </a:rPr>
              <a:t>Effectiveness</a:t>
            </a:r>
            <a:endParaRPr lang="zh-CN" altLang="en-US" sz="2000" dirty="0"/>
          </a:p>
        </p:txBody>
      </p:sp>
      <p:pic>
        <p:nvPicPr>
          <p:cNvPr id="9" name="图片 8">
            <a:extLst>
              <a:ext uri="{FF2B5EF4-FFF2-40B4-BE49-F238E27FC236}">
                <a16:creationId xmlns:a16="http://schemas.microsoft.com/office/drawing/2014/main" id="{0C9D1C87-D05C-2CC4-5081-703810AFA5DE}"/>
              </a:ext>
            </a:extLst>
          </p:cNvPr>
          <p:cNvPicPr>
            <a:picLocks noChangeAspect="1"/>
          </p:cNvPicPr>
          <p:nvPr/>
        </p:nvPicPr>
        <p:blipFill>
          <a:blip r:embed="rId5"/>
          <a:stretch>
            <a:fillRect/>
          </a:stretch>
        </p:blipFill>
        <p:spPr>
          <a:xfrm>
            <a:off x="3077405" y="1186543"/>
            <a:ext cx="7689246" cy="5143946"/>
          </a:xfrm>
          <a:prstGeom prst="rect">
            <a:avLst/>
          </a:prstGeom>
        </p:spPr>
      </p:pic>
    </p:spTree>
    <p:extLst>
      <p:ext uri="{BB962C8B-B14F-4D97-AF65-F5344CB8AC3E}">
        <p14:creationId xmlns:p14="http://schemas.microsoft.com/office/powerpoint/2010/main" val="3737968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en-US" altLang="zh-CN" sz="2000" b="1" dirty="0">
                <a:effectLst/>
                <a:ea typeface="等线" panose="02010600030101010101" pitchFamily="2" charset="-122"/>
                <a:cs typeface="Times New Roman" panose="02020603050405020304" pitchFamily="18" charset="0"/>
              </a:rPr>
              <a:t>Effectiveness</a:t>
            </a:r>
            <a:endParaRPr lang="zh-CN" altLang="en-US" sz="2000" dirty="0"/>
          </a:p>
        </p:txBody>
      </p:sp>
      <p:sp>
        <p:nvSpPr>
          <p:cNvPr id="4" name="文本框 3">
            <a:extLst>
              <a:ext uri="{FF2B5EF4-FFF2-40B4-BE49-F238E27FC236}">
                <a16:creationId xmlns:a16="http://schemas.microsoft.com/office/drawing/2014/main" id="{7ED539E5-6E64-3F08-7BF9-8AE4CE407F11}"/>
              </a:ext>
            </a:extLst>
          </p:cNvPr>
          <p:cNvSpPr txBox="1"/>
          <p:nvPr/>
        </p:nvSpPr>
        <p:spPr>
          <a:xfrm>
            <a:off x="963561" y="3642568"/>
            <a:ext cx="10264878" cy="1677319"/>
          </a:xfrm>
          <a:prstGeom prst="rect">
            <a:avLst/>
          </a:prstGeom>
          <a:noFill/>
        </p:spPr>
        <p:txBody>
          <a:bodyPr wrap="square">
            <a:spAutoFit/>
          </a:bodyPr>
          <a:lstStyle/>
          <a:p>
            <a:pPr marL="285750" indent="-285750">
              <a:lnSpc>
                <a:spcPct val="200000"/>
              </a:lnSpc>
              <a:buFont typeface="Wingdings" panose="05000000000000000000" pitchFamily="2" charset="2"/>
              <a:buChar char="u"/>
            </a:pPr>
            <a:r>
              <a:rPr lang="zh-CN" altLang="en-US" dirty="0"/>
              <a:t>通过检查被</a:t>
            </a:r>
            <a:r>
              <a:rPr lang="en-US" altLang="zh-CN" dirty="0"/>
              <a:t>SELECTIVETAINT</a:t>
            </a:r>
            <a:r>
              <a:rPr lang="zh-CN" altLang="en-US" dirty="0"/>
              <a:t>和</a:t>
            </a:r>
            <a:r>
              <a:rPr lang="en-US" altLang="zh-CN" dirty="0" err="1"/>
              <a:t>libdft</a:t>
            </a:r>
            <a:r>
              <a:rPr lang="zh-CN" altLang="en-US" dirty="0"/>
              <a:t>污染的指令，观察到</a:t>
            </a:r>
            <a:r>
              <a:rPr lang="en-US" altLang="zh-CN" dirty="0"/>
              <a:t>SELECTIVETAINT</a:t>
            </a:r>
            <a:r>
              <a:rPr lang="zh-CN" altLang="en-US" dirty="0"/>
              <a:t>报告没有假阴性，而是假阳性。假阳性表明</a:t>
            </a:r>
            <a:r>
              <a:rPr lang="en-US" altLang="zh-CN" dirty="0"/>
              <a:t>SELECTIVETAINT</a:t>
            </a:r>
            <a:r>
              <a:rPr lang="zh-CN" altLang="en-US" dirty="0"/>
              <a:t>是保守的，并且有过度污染的指令，这样的假阳性是可以接受的。</a:t>
            </a:r>
            <a:endParaRPr lang="en-US" altLang="zh-CN" dirty="0"/>
          </a:p>
          <a:p>
            <a:pPr marL="285750" indent="-285750">
              <a:lnSpc>
                <a:spcPct val="200000"/>
              </a:lnSpc>
              <a:buFont typeface="Wingdings" panose="05000000000000000000" pitchFamily="2" charset="2"/>
              <a:buChar char="u"/>
            </a:pPr>
            <a:r>
              <a:rPr lang="zh-CN" altLang="zh-CN" sz="1800" dirty="0">
                <a:effectLst/>
                <a:ea typeface="等线" panose="02010600030101010101" pitchFamily="2" charset="-122"/>
                <a:cs typeface="Times New Roman" panose="02020603050405020304" pitchFamily="18" charset="0"/>
              </a:rPr>
              <a:t>同时，没有假阴性表明我们的方法是对受污染指令的一种合理的过度近似。</a:t>
            </a:r>
            <a:endParaRPr lang="zh-CN" altLang="en-US" dirty="0"/>
          </a:p>
        </p:txBody>
      </p:sp>
      <p:sp>
        <p:nvSpPr>
          <p:cNvPr id="8" name="文本框 7">
            <a:extLst>
              <a:ext uri="{FF2B5EF4-FFF2-40B4-BE49-F238E27FC236}">
                <a16:creationId xmlns:a16="http://schemas.microsoft.com/office/drawing/2014/main" id="{6D226A1D-9531-D845-8047-FCD0145E7FE8}"/>
              </a:ext>
            </a:extLst>
          </p:cNvPr>
          <p:cNvSpPr txBox="1"/>
          <p:nvPr/>
        </p:nvSpPr>
        <p:spPr>
          <a:xfrm>
            <a:off x="963561" y="1966725"/>
            <a:ext cx="10264877" cy="1675843"/>
          </a:xfrm>
          <a:prstGeom prst="rect">
            <a:avLst/>
          </a:prstGeom>
          <a:noFill/>
        </p:spPr>
        <p:txBody>
          <a:bodyPr wrap="square">
            <a:spAutoFit/>
          </a:bodyPr>
          <a:lstStyle/>
          <a:p>
            <a:pPr marL="285750" indent="-285750">
              <a:lnSpc>
                <a:spcPct val="200000"/>
              </a:lnSpc>
              <a:buFont typeface="Wingdings" panose="05000000000000000000" pitchFamily="2" charset="2"/>
              <a:buChar char="u"/>
            </a:pPr>
            <a:r>
              <a:rPr lang="zh-CN" altLang="en-US" dirty="0"/>
              <a:t>与</a:t>
            </a:r>
            <a:r>
              <a:rPr lang="en-US" altLang="zh-CN" dirty="0"/>
              <a:t>STATICTAINTALL</a:t>
            </a:r>
            <a:r>
              <a:rPr lang="zh-CN" altLang="en-US" dirty="0"/>
              <a:t>相比，已经将可能受污染的指令减少到大约</a:t>
            </a:r>
            <a:r>
              <a:rPr lang="en-US" altLang="zh-CN" dirty="0"/>
              <a:t>56.34% - 79.46%</a:t>
            </a:r>
            <a:r>
              <a:rPr lang="zh-CN" altLang="en-US" dirty="0"/>
              <a:t>。</a:t>
            </a:r>
          </a:p>
          <a:p>
            <a:pPr marL="285750" indent="-285750">
              <a:lnSpc>
                <a:spcPct val="200000"/>
              </a:lnSpc>
              <a:buFont typeface="Wingdings" panose="05000000000000000000" pitchFamily="2" charset="2"/>
              <a:buChar char="u"/>
            </a:pPr>
            <a:r>
              <a:rPr lang="zh-CN" altLang="en-US" dirty="0"/>
              <a:t>正如</a:t>
            </a:r>
            <a:r>
              <a:rPr lang="en-US" altLang="zh-CN" dirty="0" err="1"/>
              <a:t>libdft</a:t>
            </a:r>
            <a:r>
              <a:rPr lang="zh-CN" altLang="en-US" dirty="0"/>
              <a:t>所检测到的，其中大约</a:t>
            </a:r>
            <a:r>
              <a:rPr lang="en-US" altLang="zh-CN" dirty="0"/>
              <a:t>1.37% - 33.77%</a:t>
            </a:r>
            <a:r>
              <a:rPr lang="zh-CN" altLang="en-US" dirty="0"/>
              <a:t>的指令在运行时的污染分析中基本上需要，平均</a:t>
            </a:r>
            <a:r>
              <a:rPr lang="en-US" altLang="zh-CN" dirty="0"/>
              <a:t>6.85%</a:t>
            </a:r>
            <a:r>
              <a:rPr lang="zh-CN" altLang="en-US" dirty="0"/>
              <a:t>的指令，将无法通过纯静态分析实现这一点。</a:t>
            </a:r>
          </a:p>
        </p:txBody>
      </p:sp>
    </p:spTree>
    <p:extLst>
      <p:ext uri="{BB962C8B-B14F-4D97-AF65-F5344CB8AC3E}">
        <p14:creationId xmlns:p14="http://schemas.microsoft.com/office/powerpoint/2010/main" val="3661921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en-US" altLang="zh-CN" sz="2000" b="1" dirty="0">
                <a:effectLst/>
                <a:ea typeface="等线" panose="02010600030101010101" pitchFamily="2" charset="-122"/>
                <a:cs typeface="Times New Roman" panose="02020603050405020304" pitchFamily="18" charset="0"/>
              </a:rPr>
              <a:t>Effectiveness---</a:t>
            </a:r>
            <a:r>
              <a:rPr lang="en-US" altLang="zh-CN" sz="1800" b="1" dirty="0">
                <a:effectLst/>
                <a:latin typeface="等线" panose="02010600030101010101" pitchFamily="2" charset="-122"/>
                <a:cs typeface="Times New Roman" panose="02020603050405020304" pitchFamily="18" charset="0"/>
              </a:rPr>
              <a:t>Internal Statistics</a:t>
            </a:r>
            <a:endParaRPr lang="zh-CN" altLang="en-US" sz="2000" dirty="0"/>
          </a:p>
        </p:txBody>
      </p:sp>
      <p:pic>
        <p:nvPicPr>
          <p:cNvPr id="5" name="图片 4">
            <a:extLst>
              <a:ext uri="{FF2B5EF4-FFF2-40B4-BE49-F238E27FC236}">
                <a16:creationId xmlns:a16="http://schemas.microsoft.com/office/drawing/2014/main" id="{516A9760-8FD5-5D23-76C0-E47512005491}"/>
              </a:ext>
            </a:extLst>
          </p:cNvPr>
          <p:cNvPicPr>
            <a:picLocks noChangeAspect="1"/>
          </p:cNvPicPr>
          <p:nvPr/>
        </p:nvPicPr>
        <p:blipFill>
          <a:blip r:embed="rId5"/>
          <a:stretch>
            <a:fillRect/>
          </a:stretch>
        </p:blipFill>
        <p:spPr>
          <a:xfrm>
            <a:off x="2152574" y="1586653"/>
            <a:ext cx="7414903" cy="4778154"/>
          </a:xfrm>
          <a:prstGeom prst="rect">
            <a:avLst/>
          </a:prstGeom>
        </p:spPr>
      </p:pic>
    </p:spTree>
    <p:extLst>
      <p:ext uri="{BB962C8B-B14F-4D97-AF65-F5344CB8AC3E}">
        <p14:creationId xmlns:p14="http://schemas.microsoft.com/office/powerpoint/2010/main" val="3687568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6" name="文本框 5">
            <a:extLst>
              <a:ext uri="{FF2B5EF4-FFF2-40B4-BE49-F238E27FC236}">
                <a16:creationId xmlns:a16="http://schemas.microsoft.com/office/drawing/2014/main" id="{747E4D80-2769-247B-7032-2A04B624EC45}"/>
              </a:ext>
            </a:extLst>
          </p:cNvPr>
          <p:cNvSpPr txBox="1"/>
          <p:nvPr/>
        </p:nvSpPr>
        <p:spPr>
          <a:xfrm>
            <a:off x="1159156" y="1186543"/>
            <a:ext cx="6096000" cy="400110"/>
          </a:xfrm>
          <a:prstGeom prst="rect">
            <a:avLst/>
          </a:prstGeom>
          <a:noFill/>
        </p:spPr>
        <p:txBody>
          <a:bodyPr wrap="square">
            <a:spAutoFit/>
          </a:bodyPr>
          <a:lstStyle/>
          <a:p>
            <a:r>
              <a:rPr lang="en-US" altLang="zh-CN" sz="2000" b="1" dirty="0">
                <a:effectLst/>
                <a:ea typeface="等线" panose="02010600030101010101" pitchFamily="2" charset="-122"/>
                <a:cs typeface="Times New Roman" panose="02020603050405020304" pitchFamily="18" charset="0"/>
              </a:rPr>
              <a:t>Effectiveness</a:t>
            </a:r>
            <a:endParaRPr lang="zh-CN" altLang="en-US" sz="2000" dirty="0"/>
          </a:p>
        </p:txBody>
      </p:sp>
      <p:sp>
        <p:nvSpPr>
          <p:cNvPr id="4" name="文本框 3">
            <a:extLst>
              <a:ext uri="{FF2B5EF4-FFF2-40B4-BE49-F238E27FC236}">
                <a16:creationId xmlns:a16="http://schemas.microsoft.com/office/drawing/2014/main" id="{55BA12BB-1A78-58B7-2866-4BD32F6FF01A}"/>
              </a:ext>
            </a:extLst>
          </p:cNvPr>
          <p:cNvSpPr txBox="1"/>
          <p:nvPr/>
        </p:nvSpPr>
        <p:spPr>
          <a:xfrm>
            <a:off x="1159156" y="1950762"/>
            <a:ext cx="10300341" cy="3368358"/>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latin typeface="Arial" panose="020B0604020202020204" pitchFamily="34" charset="0"/>
                <a:cs typeface="Arial" panose="020B0604020202020204" pitchFamily="34" charset="0"/>
              </a:rPr>
              <a:t>可以观察到，通过分析迭代，未受污染的值集的数量越来越小，</a:t>
            </a:r>
            <a:r>
              <a:rPr lang="en-US" altLang="zh-CN" dirty="0">
                <a:latin typeface="Arial" panose="020B0604020202020204" pitchFamily="34" charset="0"/>
                <a:cs typeface="Arial" panose="020B0604020202020204" pitchFamily="34" charset="0"/>
              </a:rPr>
              <a:t>which means our analysis does propagate untaintedness</a:t>
            </a:r>
            <a:r>
              <a:rPr lang="zh-CN" altLang="en-US" dirty="0">
                <a:latin typeface="Arial" panose="020B0604020202020204" pitchFamily="34" charset="0"/>
                <a:cs typeface="Arial" panose="020B0604020202020204" pitchFamily="34" charset="0"/>
              </a:rPr>
              <a:t>，并从必须不受污染的值集</a:t>
            </a:r>
            <a:r>
              <a:rPr lang="en-US" altLang="zh-CN" dirty="0">
                <a:latin typeface="Arial" panose="020B0604020202020204" pitchFamily="34" charset="0"/>
                <a:cs typeface="Arial" panose="020B0604020202020204" pitchFamily="34" charset="0"/>
              </a:rPr>
              <a:t>Vu</a:t>
            </a:r>
            <a:r>
              <a:rPr lang="zh-CN" altLang="en-US" dirty="0">
                <a:latin typeface="Arial" panose="020B0604020202020204" pitchFamily="34" charset="0"/>
                <a:cs typeface="Arial" panose="020B0604020202020204" pitchFamily="34" charset="0"/>
              </a:rPr>
              <a:t>中删除了可能受污染的值集。过程内分析一般有数百次迭代，而过程间分析的迭代次数明显较少，由此可以观察到过程内分析比过程间分析达到不动点的迭代次数更多。</a:t>
            </a:r>
            <a:endParaRPr lang="en-US" altLang="zh-CN"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u"/>
            </a:pPr>
            <a:r>
              <a:rPr lang="en-US" altLang="zh-CN" dirty="0">
                <a:latin typeface="Arial" panose="020B0604020202020204" pitchFamily="34" charset="0"/>
                <a:cs typeface="Arial" panose="020B0604020202020204" pitchFamily="34" charset="0"/>
              </a:rPr>
              <a:t>Performance</a:t>
            </a:r>
            <a:r>
              <a:rPr lang="zh-CN" altLang="en-US" dirty="0">
                <a:latin typeface="Arial" panose="020B0604020202020204" pitchFamily="34" charset="0"/>
                <a:cs typeface="Arial" panose="020B0604020202020204" pitchFamily="34" charset="0"/>
              </a:rPr>
              <a:t>，关于</a:t>
            </a:r>
            <a:r>
              <a:rPr lang="en-US" altLang="zh-CN" dirty="0">
                <a:latin typeface="Arial" panose="020B0604020202020204" pitchFamily="34" charset="0"/>
                <a:cs typeface="Arial" panose="020B0604020202020204" pitchFamily="34" charset="0"/>
              </a:rPr>
              <a:t>SELECTIVETAINT</a:t>
            </a:r>
            <a:r>
              <a:rPr lang="zh-CN" altLang="en-US" dirty="0">
                <a:latin typeface="Arial" panose="020B0604020202020204" pitchFamily="34" charset="0"/>
                <a:cs typeface="Arial" panose="020B0604020202020204" pitchFamily="34" charset="0"/>
              </a:rPr>
              <a:t>本身的性能，注意到有时分析一个程序要花费几十分钟。这是可以理解的，因为</a:t>
            </a:r>
            <a:r>
              <a:rPr lang="en-US" altLang="zh-CN" dirty="0">
                <a:latin typeface="Arial" panose="020B0604020202020204" pitchFamily="34" charset="0"/>
                <a:cs typeface="Arial" panose="020B0604020202020204" pitchFamily="34" charset="0"/>
              </a:rPr>
              <a:t>SELECTIVETAINT</a:t>
            </a:r>
            <a:r>
              <a:rPr lang="zh-CN" altLang="en-US" dirty="0">
                <a:latin typeface="Arial" panose="020B0604020202020204" pitchFamily="34" charset="0"/>
                <a:cs typeface="Arial" panose="020B0604020202020204" pitchFamily="34" charset="0"/>
              </a:rPr>
              <a:t>将检查每条指令并为它们计算</a:t>
            </a:r>
            <a:r>
              <a:rPr lang="en-US" altLang="zh-CN" dirty="0">
                <a:latin typeface="Arial" panose="020B0604020202020204" pitchFamily="34" charset="0"/>
                <a:cs typeface="Arial" panose="020B0604020202020204" pitchFamily="34" charset="0"/>
              </a:rPr>
              <a:t>VSA</a:t>
            </a:r>
            <a:r>
              <a:rPr lang="zh-CN" altLang="en-US" dirty="0">
                <a:latin typeface="Arial" panose="020B0604020202020204" pitchFamily="34" charset="0"/>
                <a:cs typeface="Arial" panose="020B0604020202020204" pitchFamily="34" charset="0"/>
              </a:rPr>
              <a:t>。同时，分析必须运行两次</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首先计算</a:t>
            </a:r>
            <a:r>
              <a:rPr lang="en-US" altLang="zh-CN" dirty="0">
                <a:latin typeface="Arial" panose="020B0604020202020204" pitchFamily="34" charset="0"/>
                <a:cs typeface="Arial" panose="020B0604020202020204" pitchFamily="34" charset="0"/>
              </a:rPr>
              <a:t>VSA</a:t>
            </a:r>
            <a:r>
              <a:rPr lang="zh-CN" altLang="en-US" dirty="0">
                <a:latin typeface="Arial" panose="020B0604020202020204" pitchFamily="34" charset="0"/>
                <a:cs typeface="Arial" panose="020B0604020202020204" pitchFamily="34" charset="0"/>
              </a:rPr>
              <a:t>，然后确定污染程度。注意到，处理</a:t>
            </a:r>
            <a:r>
              <a:rPr lang="en-US" altLang="zh-CN" dirty="0" err="1">
                <a:latin typeface="Arial" panose="020B0604020202020204" pitchFamily="34" charset="0"/>
                <a:cs typeface="Arial" panose="020B0604020202020204" pitchFamily="34" charset="0"/>
              </a:rPr>
              <a:t>proftpd</a:t>
            </a:r>
            <a:r>
              <a:rPr lang="en-US" altLang="zh-CN" dirty="0">
                <a:latin typeface="Arial" panose="020B0604020202020204" pitchFamily="34" charset="0"/>
                <a:cs typeface="Arial" panose="020B0604020202020204" pitchFamily="34" charset="0"/>
              </a:rPr>
              <a:t> FTP</a:t>
            </a:r>
            <a:r>
              <a:rPr lang="zh-CN" altLang="en-US" dirty="0">
                <a:latin typeface="Arial" panose="020B0604020202020204" pitchFamily="34" charset="0"/>
                <a:cs typeface="Arial" panose="020B0604020202020204" pitchFamily="34" charset="0"/>
              </a:rPr>
              <a:t>服务器花费了</a:t>
            </a:r>
            <a:r>
              <a:rPr lang="en-US" altLang="zh-CN" dirty="0">
                <a:latin typeface="Arial" panose="020B0604020202020204" pitchFamily="34" charset="0"/>
                <a:cs typeface="Arial" panose="020B0604020202020204" pitchFamily="34" charset="0"/>
              </a:rPr>
              <a:t>50</a:t>
            </a:r>
            <a:r>
              <a:rPr lang="zh-CN" altLang="en-US" dirty="0">
                <a:latin typeface="Arial" panose="020B0604020202020204" pitchFamily="34" charset="0"/>
                <a:cs typeface="Arial" panose="020B0604020202020204" pitchFamily="34" charset="0"/>
              </a:rPr>
              <a:t>多分钟，而对于小型二进制文件，，例如</a:t>
            </a:r>
            <a:r>
              <a:rPr lang="en-US" altLang="zh-CN" dirty="0" err="1">
                <a:latin typeface="Arial" panose="020B0604020202020204" pitchFamily="34" charset="0"/>
                <a:cs typeface="Arial" panose="020B0604020202020204" pitchFamily="34" charset="0"/>
              </a:rPr>
              <a:t>scp</a:t>
            </a:r>
            <a:r>
              <a:rPr lang="zh-CN" altLang="en-US" dirty="0">
                <a:latin typeface="Arial" panose="020B0604020202020204" pitchFamily="34" charset="0"/>
                <a:cs typeface="Arial" panose="020B0604020202020204" pitchFamily="34" charset="0"/>
              </a:rPr>
              <a:t>，可能只需要几秒钟。</a:t>
            </a:r>
          </a:p>
        </p:txBody>
      </p:sp>
    </p:spTree>
    <p:extLst>
      <p:ext uri="{BB962C8B-B14F-4D97-AF65-F5344CB8AC3E}">
        <p14:creationId xmlns:p14="http://schemas.microsoft.com/office/powerpoint/2010/main" val="1211406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4" name="文本框 3">
            <a:extLst>
              <a:ext uri="{FF2B5EF4-FFF2-40B4-BE49-F238E27FC236}">
                <a16:creationId xmlns:a16="http://schemas.microsoft.com/office/drawing/2014/main" id="{A9A7C43E-96B7-9935-2A54-E4880CEBAA3A}"/>
              </a:ext>
            </a:extLst>
          </p:cNvPr>
          <p:cNvSpPr txBox="1"/>
          <p:nvPr/>
        </p:nvSpPr>
        <p:spPr>
          <a:xfrm>
            <a:off x="1323667" y="1224103"/>
            <a:ext cx="6098458" cy="400110"/>
          </a:xfrm>
          <a:prstGeom prst="rect">
            <a:avLst/>
          </a:prstGeom>
          <a:noFill/>
        </p:spPr>
        <p:txBody>
          <a:bodyPr wrap="square">
            <a:spAutoFit/>
          </a:bodyPr>
          <a:lstStyle/>
          <a:p>
            <a:r>
              <a:rPr lang="en-US" altLang="zh-CN" sz="2000" b="1" dirty="0">
                <a:effectLst/>
                <a:latin typeface="等线" panose="02010600030101010101" pitchFamily="2" charset="-122"/>
                <a:cs typeface="Times New Roman" panose="02020603050405020304" pitchFamily="18" charset="0"/>
              </a:rPr>
              <a:t>Efficiency</a:t>
            </a:r>
            <a:endParaRPr lang="zh-CN" altLang="en-US" sz="2000" dirty="0"/>
          </a:p>
        </p:txBody>
      </p:sp>
      <p:sp>
        <p:nvSpPr>
          <p:cNvPr id="6" name="文本框 5">
            <a:extLst>
              <a:ext uri="{FF2B5EF4-FFF2-40B4-BE49-F238E27FC236}">
                <a16:creationId xmlns:a16="http://schemas.microsoft.com/office/drawing/2014/main" id="{3CD0B087-2308-49F8-3267-FF49536750FA}"/>
              </a:ext>
            </a:extLst>
          </p:cNvPr>
          <p:cNvSpPr txBox="1"/>
          <p:nvPr/>
        </p:nvSpPr>
        <p:spPr>
          <a:xfrm>
            <a:off x="2840287" y="1257928"/>
            <a:ext cx="6098458" cy="369332"/>
          </a:xfrm>
          <a:prstGeom prst="rect">
            <a:avLst/>
          </a:prstGeom>
          <a:noFill/>
        </p:spPr>
        <p:txBody>
          <a:bodyPr wrap="square">
            <a:spAutoFit/>
          </a:bodyPr>
          <a:lstStyle/>
          <a:p>
            <a:r>
              <a:rPr lang="zh-CN" altLang="en-US" dirty="0"/>
              <a:t>测量重写的二进制文件的性能开销。</a:t>
            </a:r>
          </a:p>
        </p:txBody>
      </p:sp>
      <p:pic>
        <p:nvPicPr>
          <p:cNvPr id="11" name="图片 10">
            <a:extLst>
              <a:ext uri="{FF2B5EF4-FFF2-40B4-BE49-F238E27FC236}">
                <a16:creationId xmlns:a16="http://schemas.microsoft.com/office/drawing/2014/main" id="{87129673-54E6-1543-6B73-4396C9B8A3A3}"/>
              </a:ext>
            </a:extLst>
          </p:cNvPr>
          <p:cNvPicPr>
            <a:picLocks noChangeAspect="1"/>
          </p:cNvPicPr>
          <p:nvPr/>
        </p:nvPicPr>
        <p:blipFill>
          <a:blip r:embed="rId5"/>
          <a:stretch>
            <a:fillRect/>
          </a:stretch>
        </p:blipFill>
        <p:spPr>
          <a:xfrm>
            <a:off x="1217964" y="1658038"/>
            <a:ext cx="9750891" cy="4385917"/>
          </a:xfrm>
          <a:prstGeom prst="rect">
            <a:avLst/>
          </a:prstGeom>
        </p:spPr>
      </p:pic>
      <p:pic>
        <p:nvPicPr>
          <p:cNvPr id="13" name="图片 12">
            <a:extLst>
              <a:ext uri="{FF2B5EF4-FFF2-40B4-BE49-F238E27FC236}">
                <a16:creationId xmlns:a16="http://schemas.microsoft.com/office/drawing/2014/main" id="{A2EE8C95-B83E-61FB-4BDD-9B8F8ADFF3F2}"/>
              </a:ext>
            </a:extLst>
          </p:cNvPr>
          <p:cNvPicPr>
            <a:picLocks noChangeAspect="1"/>
          </p:cNvPicPr>
          <p:nvPr/>
        </p:nvPicPr>
        <p:blipFill>
          <a:blip r:embed="rId6"/>
          <a:stretch>
            <a:fillRect/>
          </a:stretch>
        </p:blipFill>
        <p:spPr>
          <a:xfrm>
            <a:off x="9543085" y="1843548"/>
            <a:ext cx="1270865" cy="954762"/>
          </a:xfrm>
          <a:prstGeom prst="rect">
            <a:avLst/>
          </a:prstGeom>
        </p:spPr>
      </p:pic>
    </p:spTree>
    <p:extLst>
      <p:ext uri="{BB962C8B-B14F-4D97-AF65-F5344CB8AC3E}">
        <p14:creationId xmlns:p14="http://schemas.microsoft.com/office/powerpoint/2010/main" val="502747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4" name="文本框 3">
            <a:extLst>
              <a:ext uri="{FF2B5EF4-FFF2-40B4-BE49-F238E27FC236}">
                <a16:creationId xmlns:a16="http://schemas.microsoft.com/office/drawing/2014/main" id="{A9A7C43E-96B7-9935-2A54-E4880CEBAA3A}"/>
              </a:ext>
            </a:extLst>
          </p:cNvPr>
          <p:cNvSpPr txBox="1"/>
          <p:nvPr/>
        </p:nvSpPr>
        <p:spPr>
          <a:xfrm>
            <a:off x="1323667" y="1224103"/>
            <a:ext cx="6098458" cy="400110"/>
          </a:xfrm>
          <a:prstGeom prst="rect">
            <a:avLst/>
          </a:prstGeom>
          <a:noFill/>
        </p:spPr>
        <p:txBody>
          <a:bodyPr wrap="square">
            <a:spAutoFit/>
          </a:bodyPr>
          <a:lstStyle/>
          <a:p>
            <a:r>
              <a:rPr lang="en-US" altLang="zh-CN" sz="2000" b="1" dirty="0">
                <a:effectLst/>
                <a:latin typeface="等线" panose="02010600030101010101" pitchFamily="2" charset="-122"/>
                <a:cs typeface="Times New Roman" panose="02020603050405020304" pitchFamily="18" charset="0"/>
              </a:rPr>
              <a:t>Efficiency</a:t>
            </a:r>
            <a:endParaRPr lang="zh-CN" altLang="en-US" sz="2000" dirty="0"/>
          </a:p>
        </p:txBody>
      </p:sp>
      <p:pic>
        <p:nvPicPr>
          <p:cNvPr id="5" name="图片 4">
            <a:extLst>
              <a:ext uri="{FF2B5EF4-FFF2-40B4-BE49-F238E27FC236}">
                <a16:creationId xmlns:a16="http://schemas.microsoft.com/office/drawing/2014/main" id="{65A15ECD-1366-2330-3AAD-DDA1C3A69D85}"/>
              </a:ext>
            </a:extLst>
          </p:cNvPr>
          <p:cNvPicPr>
            <a:picLocks noChangeAspect="1"/>
          </p:cNvPicPr>
          <p:nvPr/>
        </p:nvPicPr>
        <p:blipFill>
          <a:blip r:embed="rId5"/>
          <a:stretch>
            <a:fillRect/>
          </a:stretch>
        </p:blipFill>
        <p:spPr>
          <a:xfrm>
            <a:off x="3961855" y="1424158"/>
            <a:ext cx="4268290" cy="4690833"/>
          </a:xfrm>
          <a:prstGeom prst="rect">
            <a:avLst/>
          </a:prstGeom>
        </p:spPr>
      </p:pic>
    </p:spTree>
    <p:extLst>
      <p:ext uri="{BB962C8B-B14F-4D97-AF65-F5344CB8AC3E}">
        <p14:creationId xmlns:p14="http://schemas.microsoft.com/office/powerpoint/2010/main" val="3025044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pic>
        <p:nvPicPr>
          <p:cNvPr id="7" name="图片 6">
            <a:extLst>
              <a:ext uri="{FF2B5EF4-FFF2-40B4-BE49-F238E27FC236}">
                <a16:creationId xmlns:a16="http://schemas.microsoft.com/office/drawing/2014/main" id="{CC94D711-30C4-1D10-DEF5-2363D4DD726E}"/>
              </a:ext>
            </a:extLst>
          </p:cNvPr>
          <p:cNvPicPr>
            <a:picLocks noChangeAspect="1"/>
          </p:cNvPicPr>
          <p:nvPr/>
        </p:nvPicPr>
        <p:blipFill>
          <a:blip r:embed="rId4"/>
          <a:stretch>
            <a:fillRect/>
          </a:stretch>
        </p:blipFill>
        <p:spPr>
          <a:xfrm>
            <a:off x="1217964" y="614742"/>
            <a:ext cx="3718882" cy="646232"/>
          </a:xfrm>
          <a:prstGeom prst="rect">
            <a:avLst/>
          </a:prstGeom>
        </p:spPr>
      </p:pic>
      <p:sp>
        <p:nvSpPr>
          <p:cNvPr id="4" name="文本框 3">
            <a:extLst>
              <a:ext uri="{FF2B5EF4-FFF2-40B4-BE49-F238E27FC236}">
                <a16:creationId xmlns:a16="http://schemas.microsoft.com/office/drawing/2014/main" id="{2E60B7A0-EF21-FCF0-0604-BADE67B773B8}"/>
              </a:ext>
            </a:extLst>
          </p:cNvPr>
          <p:cNvSpPr txBox="1"/>
          <p:nvPr/>
        </p:nvSpPr>
        <p:spPr>
          <a:xfrm>
            <a:off x="1217964" y="1335405"/>
            <a:ext cx="6098458" cy="369332"/>
          </a:xfrm>
          <a:prstGeom prst="rect">
            <a:avLst/>
          </a:prstGeom>
          <a:noFill/>
        </p:spPr>
        <p:txBody>
          <a:bodyPr wrap="square">
            <a:spAutoFit/>
          </a:bodyPr>
          <a:lstStyle/>
          <a:p>
            <a:pPr algn="l"/>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Security Case Studies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B541DF8A-BEE4-B498-0C64-D07492158A00}"/>
              </a:ext>
            </a:extLst>
          </p:cNvPr>
          <p:cNvPicPr>
            <a:picLocks noChangeAspect="1"/>
          </p:cNvPicPr>
          <p:nvPr/>
        </p:nvPicPr>
        <p:blipFill>
          <a:blip r:embed="rId5"/>
          <a:stretch>
            <a:fillRect/>
          </a:stretch>
        </p:blipFill>
        <p:spPr>
          <a:xfrm>
            <a:off x="704383" y="2279359"/>
            <a:ext cx="10783234" cy="2918713"/>
          </a:xfrm>
          <a:prstGeom prst="rect">
            <a:avLst/>
          </a:prstGeom>
        </p:spPr>
      </p:pic>
    </p:spTree>
    <p:extLst>
      <p:ext uri="{BB962C8B-B14F-4D97-AF65-F5344CB8AC3E}">
        <p14:creationId xmlns:p14="http://schemas.microsoft.com/office/powerpoint/2010/main" val="4018062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58280" y="2814797"/>
            <a:ext cx="4238307"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Limitations</a:t>
            </a:r>
          </a:p>
          <a:p>
            <a:r>
              <a:rPr lang="en-US" altLang="zh-CN" sz="4400" b="1" dirty="0">
                <a:solidFill>
                  <a:schemeClr val="bg1"/>
                </a:solidFill>
                <a:latin typeface="思源黑体" panose="020B0500000000000000" pitchFamily="34" charset="-122"/>
                <a:ea typeface="思源黑体" panose="020B0500000000000000" pitchFamily="34" charset="-122"/>
              </a:rPr>
              <a:t>Conclusions</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Author Team</a:t>
            </a:r>
            <a:endParaRPr lang="zh-CN" altLang="en-US" sz="2400" b="1" dirty="0">
              <a:solidFill>
                <a:srgbClr val="244C89"/>
              </a:solidFill>
              <a:cs typeface="Arial" panose="020B0604020202020204" pitchFamily="34" charset="0"/>
            </a:endParaRPr>
          </a:p>
        </p:txBody>
      </p:sp>
      <p:sp>
        <p:nvSpPr>
          <p:cNvPr id="2" name="标题 2">
            <a:extLst>
              <a:ext uri="{FF2B5EF4-FFF2-40B4-BE49-F238E27FC236}">
                <a16:creationId xmlns:a16="http://schemas.microsoft.com/office/drawing/2014/main" id="{B6DB8C09-EE78-46F9-66FE-C1D991D2C9D5}"/>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5" name="TextBox 28">
            <a:extLst>
              <a:ext uri="{FF2B5EF4-FFF2-40B4-BE49-F238E27FC236}">
                <a16:creationId xmlns:a16="http://schemas.microsoft.com/office/drawing/2014/main" id="{6D7985AF-C01D-E7BE-F538-9A8C44BBBC16}"/>
              </a:ext>
            </a:extLst>
          </p:cNvPr>
          <p:cNvSpPr txBox="1"/>
          <p:nvPr/>
        </p:nvSpPr>
        <p:spPr>
          <a:xfrm>
            <a:off x="4211038" y="2124382"/>
            <a:ext cx="2253331"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张 殷 乾 </a:t>
            </a:r>
          </a:p>
        </p:txBody>
      </p:sp>
      <p:sp>
        <p:nvSpPr>
          <p:cNvPr id="6" name="矩形 5">
            <a:extLst>
              <a:ext uri="{FF2B5EF4-FFF2-40B4-BE49-F238E27FC236}">
                <a16:creationId xmlns:a16="http://schemas.microsoft.com/office/drawing/2014/main" id="{FE4031EB-C902-63EE-6C65-C50719528A3B}"/>
              </a:ext>
            </a:extLst>
          </p:cNvPr>
          <p:cNvSpPr/>
          <p:nvPr/>
        </p:nvSpPr>
        <p:spPr>
          <a:xfrm>
            <a:off x="4211037" y="2703871"/>
            <a:ext cx="6279850" cy="649345"/>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（现在）南方科技大学计算机科学与工程系</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研究领域：体系结构安全、软件和系统安全、分布式系统和应用安全、安全与人工智能、安全系统的形式化验证等。</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7" name="矩形 6">
            <a:extLst>
              <a:ext uri="{FF2B5EF4-FFF2-40B4-BE49-F238E27FC236}">
                <a16:creationId xmlns:a16="http://schemas.microsoft.com/office/drawing/2014/main" id="{804570C5-47C7-4A62-991A-95681D608740}"/>
              </a:ext>
            </a:extLst>
          </p:cNvPr>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8" name="矩形 7">
            <a:extLst>
              <a:ext uri="{FF2B5EF4-FFF2-40B4-BE49-F238E27FC236}">
                <a16:creationId xmlns:a16="http://schemas.microsoft.com/office/drawing/2014/main" id="{53AC4909-05B5-5FC9-4642-9967A12540B7}"/>
              </a:ext>
            </a:extLst>
          </p:cNvPr>
          <p:cNvSpPr/>
          <p:nvPr/>
        </p:nvSpPr>
        <p:spPr>
          <a:xfrm>
            <a:off x="1825094" y="1853021"/>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3" name="直接连接符 12">
            <a:extLst>
              <a:ext uri="{FF2B5EF4-FFF2-40B4-BE49-F238E27FC236}">
                <a16:creationId xmlns:a16="http://schemas.microsoft.com/office/drawing/2014/main" id="{60F1E37A-D000-46F6-4BD4-531C7F8C5017}"/>
              </a:ext>
            </a:extLst>
          </p:cNvPr>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
        <p:nvSpPr>
          <p:cNvPr id="15" name="AutoShape 2">
            <a:extLst>
              <a:ext uri="{FF2B5EF4-FFF2-40B4-BE49-F238E27FC236}">
                <a16:creationId xmlns:a16="http://schemas.microsoft.com/office/drawing/2014/main" id="{EC223ABD-BC53-07B5-7A7C-5C42EB316C15}"/>
              </a:ext>
            </a:extLst>
          </p:cNvPr>
          <p:cNvSpPr>
            <a:spLocks noChangeAspect="1" noChangeArrowheads="1"/>
          </p:cNvSpPr>
          <p:nvPr/>
        </p:nvSpPr>
        <p:spPr bwMode="auto">
          <a:xfrm>
            <a:off x="5943599" y="32742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a:extLst>
              <a:ext uri="{FF2B5EF4-FFF2-40B4-BE49-F238E27FC236}">
                <a16:creationId xmlns:a16="http://schemas.microsoft.com/office/drawing/2014/main" id="{EB0FF48D-456D-897C-CCC2-FDFFF3DBE3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阿凡达">
            <a:extLst>
              <a:ext uri="{FF2B5EF4-FFF2-40B4-BE49-F238E27FC236}">
                <a16:creationId xmlns:a16="http://schemas.microsoft.com/office/drawing/2014/main" id="{02B21BF2-43B1-1311-61F1-8DEF8DFA4DD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图片 18">
            <a:extLst>
              <a:ext uri="{FF2B5EF4-FFF2-40B4-BE49-F238E27FC236}">
                <a16:creationId xmlns:a16="http://schemas.microsoft.com/office/drawing/2014/main" id="{007CDC28-1A06-C1C8-7DC6-DDFE65F2EA0D}"/>
              </a:ext>
            </a:extLst>
          </p:cNvPr>
          <p:cNvPicPr>
            <a:picLocks noChangeAspect="1"/>
          </p:cNvPicPr>
          <p:nvPr/>
        </p:nvPicPr>
        <p:blipFill>
          <a:blip r:embed="rId4"/>
          <a:stretch>
            <a:fillRect/>
          </a:stretch>
        </p:blipFill>
        <p:spPr>
          <a:xfrm>
            <a:off x="1819131" y="2124382"/>
            <a:ext cx="1772979" cy="1327461"/>
          </a:xfrm>
          <a:prstGeom prst="rect">
            <a:avLst/>
          </a:prstGeom>
        </p:spPr>
      </p:pic>
      <p:pic>
        <p:nvPicPr>
          <p:cNvPr id="20" name="图片 19">
            <a:extLst>
              <a:ext uri="{FF2B5EF4-FFF2-40B4-BE49-F238E27FC236}">
                <a16:creationId xmlns:a16="http://schemas.microsoft.com/office/drawing/2014/main" id="{F73FE370-DAC3-7635-4F74-433874DBF0C3}"/>
              </a:ext>
            </a:extLst>
          </p:cNvPr>
          <p:cNvPicPr>
            <a:picLocks noChangeAspect="1"/>
          </p:cNvPicPr>
          <p:nvPr/>
        </p:nvPicPr>
        <p:blipFill>
          <a:blip r:embed="rId5"/>
          <a:stretch>
            <a:fillRect/>
          </a:stretch>
        </p:blipFill>
        <p:spPr>
          <a:xfrm>
            <a:off x="2705620" y="1250172"/>
            <a:ext cx="7624267" cy="4786101"/>
          </a:xfrm>
          <a:prstGeom prst="rect">
            <a:avLst/>
          </a:prstGeom>
        </p:spPr>
      </p:pic>
    </p:spTree>
    <p:extLst>
      <p:ext uri="{BB962C8B-B14F-4D97-AF65-F5344CB8AC3E}">
        <p14:creationId xmlns:p14="http://schemas.microsoft.com/office/powerpoint/2010/main" val="23442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250" fill="hold"/>
                                        <p:tgtEl>
                                          <p:spTgt spid="6"/>
                                        </p:tgtEl>
                                        <p:attrNameLst>
                                          <p:attrName>ppt_w</p:attrName>
                                        </p:attrNameLst>
                                      </p:cBhvr>
                                      <p:tavLst>
                                        <p:tav tm="0">
                                          <p:val>
                                            <p:fltVal val="0"/>
                                          </p:val>
                                        </p:tav>
                                        <p:tav tm="100000">
                                          <p:val>
                                            <p:strVal val="#ppt_w"/>
                                          </p:val>
                                        </p:tav>
                                      </p:tavLst>
                                    </p:anim>
                                    <p:anim calcmode="lin" valueType="num">
                                      <p:cBhvr>
                                        <p:cTn id="21" dur="250" fill="hold"/>
                                        <p:tgtEl>
                                          <p:spTgt spid="6"/>
                                        </p:tgtEl>
                                        <p:attrNameLst>
                                          <p:attrName>ppt_h</p:attrName>
                                        </p:attrNameLst>
                                      </p:cBhvr>
                                      <p:tavLst>
                                        <p:tav tm="0">
                                          <p:val>
                                            <p:fltVal val="0"/>
                                          </p:val>
                                        </p:tav>
                                        <p:tav tm="100000">
                                          <p:val>
                                            <p:strVal val="#ppt_h"/>
                                          </p:val>
                                        </p:tav>
                                      </p:tavLst>
                                    </p:anim>
                                    <p:animEffect transition="in" filter="fade">
                                      <p:cBhvr>
                                        <p:cTn id="22" dur="2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1406898" y="752801"/>
            <a:ext cx="4689102" cy="456129"/>
          </a:xfrm>
        </p:spPr>
        <p:txBody>
          <a:bodyPr/>
          <a:lstStyle/>
          <a:p>
            <a:pPr>
              <a:lnSpc>
                <a:spcPct val="120000"/>
              </a:lnSpc>
            </a:pPr>
            <a:r>
              <a:rPr lang="en-US" altLang="zh-CN" dirty="0"/>
              <a:t>Discussion</a:t>
            </a:r>
            <a:endParaRPr lang="zh-CN" altLang="en-US" dirty="0"/>
          </a:p>
        </p:txBody>
      </p:sp>
      <p:sp>
        <p:nvSpPr>
          <p:cNvPr id="8" name="文本框 7">
            <a:extLst>
              <a:ext uri="{FF2B5EF4-FFF2-40B4-BE49-F238E27FC236}">
                <a16:creationId xmlns:a16="http://schemas.microsoft.com/office/drawing/2014/main" id="{0BD035FA-C12B-BC2D-2CBF-AC9E792CA09F}"/>
              </a:ext>
            </a:extLst>
          </p:cNvPr>
          <p:cNvSpPr txBox="1"/>
          <p:nvPr/>
        </p:nvSpPr>
        <p:spPr>
          <a:xfrm>
            <a:off x="664120" y="1580884"/>
            <a:ext cx="10863759" cy="4524315"/>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en-US" altLang="zh-CN" dirty="0"/>
              <a:t>Augmenting static analysis with dynamic information</a:t>
            </a:r>
            <a:r>
              <a:rPr lang="zh-CN" altLang="en-US" dirty="0"/>
              <a:t>：由于静态分析缺乏动态信息，</a:t>
            </a:r>
            <a:r>
              <a:rPr lang="en-US" altLang="zh-CN" dirty="0"/>
              <a:t>SELECTIVETAINT</a:t>
            </a:r>
            <a:r>
              <a:rPr lang="zh-CN" altLang="en-US" dirty="0"/>
              <a:t>有来自多个来源的未知值，而且</a:t>
            </a:r>
            <a:r>
              <a:rPr lang="en-US" altLang="zh-CN" dirty="0"/>
              <a:t>VSA</a:t>
            </a:r>
            <a:r>
              <a:rPr lang="zh-CN" altLang="en-US" dirty="0"/>
              <a:t>是每个数据对象可能持有的值的过度近似值。运行时的具体值等动态信息可以进一步帮助</a:t>
            </a:r>
            <a:r>
              <a:rPr lang="en-US" altLang="zh-CN" dirty="0"/>
              <a:t>SELECTIVETAINT</a:t>
            </a:r>
            <a:r>
              <a:rPr lang="zh-CN" altLang="en-US" dirty="0"/>
              <a:t>。</a:t>
            </a:r>
            <a:endParaRPr lang="en-US" altLang="zh-CN" dirty="0"/>
          </a:p>
          <a:p>
            <a:pPr marL="342900" indent="-342900">
              <a:lnSpc>
                <a:spcPct val="150000"/>
              </a:lnSpc>
              <a:buFont typeface="Wingdings" panose="05000000000000000000" pitchFamily="2" charset="2"/>
              <a:buChar char="u"/>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Context-aware instrumentation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SELECTIVETAINT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的二进制检测是上下文不敏感的，忽略二进制函数的调用上下文。然而，在某些情况下，函数可能需要污染传播，但在其他情况下则不需要，因此，如果使插装上下文感知或使用函数的多个副本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一些包含污染，而一些不包含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，这可能是一种改进。计划在未来的工作中验证这种方法是否可行。</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u"/>
            </a:pPr>
            <a:r>
              <a:rPr lang="en-US" altLang="zh-CN" sz="1800" dirty="0">
                <a:effectLst/>
                <a:latin typeface="等线" panose="02010600030101010101" pitchFamily="2" charset="-122"/>
                <a:cs typeface="Times New Roman" panose="02020603050405020304" pitchFamily="18" charset="0"/>
              </a:rPr>
              <a:t>Improving static binary analysis</a:t>
            </a:r>
            <a:r>
              <a:rPr lang="zh-CN" altLang="en-US" dirty="0">
                <a:latin typeface="等线" panose="02010600030101010101" pitchFamily="2" charset="-122"/>
                <a:ea typeface="等线" panose="02010600030101010101" pitchFamily="2" charset="-122"/>
                <a:cs typeface="Times New Roman" panose="02020603050405020304" pitchFamily="18" charset="0"/>
              </a:rPr>
              <a:t>：在文章中</a:t>
            </a:r>
            <a:r>
              <a:rPr lang="zh-CN" altLang="zh-CN" sz="1800" dirty="0">
                <a:effectLst/>
                <a:ea typeface="等线" panose="02010600030101010101" pitchFamily="2" charset="-122"/>
                <a:cs typeface="Times New Roman" panose="02020603050405020304" pitchFamily="18" charset="0"/>
              </a:rPr>
              <a:t>对二进制代码做了一些假设，以简化二进制分析，例如，假设正在分析的代码不是模糊的，不考虑动态生成的代码，因为它们通常是静态二进制分析当前的障碍和挑战。也就是说，任何来自静态二进制代码分析的改进都可以使</a:t>
            </a:r>
            <a:r>
              <a:rPr lang="en-US" altLang="zh-CN" sz="1800" dirty="0">
                <a:effectLst/>
                <a:ea typeface="等线" panose="02010600030101010101" pitchFamily="2" charset="-122"/>
                <a:cs typeface="Times New Roman" panose="02020603050405020304" pitchFamily="18" charset="0"/>
              </a:rPr>
              <a:t>SELECTIVETAINT</a:t>
            </a:r>
            <a:r>
              <a:rPr lang="zh-CN" altLang="zh-CN" sz="1800" dirty="0">
                <a:effectLst/>
                <a:ea typeface="等线" panose="02010600030101010101" pitchFamily="2" charset="-122"/>
                <a:cs typeface="Times New Roman" panose="02020603050405020304" pitchFamily="18" charset="0"/>
              </a:rPr>
              <a:t>受益。</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96466700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Conclusions</a:t>
            </a:r>
            <a:endParaRPr lang="zh-CN" altLang="en-US" dirty="0"/>
          </a:p>
        </p:txBody>
      </p:sp>
      <p:sp>
        <p:nvSpPr>
          <p:cNvPr id="32" name="文本框 31">
            <a:extLst>
              <a:ext uri="{FF2B5EF4-FFF2-40B4-BE49-F238E27FC236}">
                <a16:creationId xmlns:a16="http://schemas.microsoft.com/office/drawing/2014/main" id="{FD516893-25AF-BEB0-938A-5C7DBDC9EF8C}"/>
              </a:ext>
            </a:extLst>
          </p:cNvPr>
          <p:cNvSpPr txBox="1"/>
          <p:nvPr/>
        </p:nvSpPr>
        <p:spPr>
          <a:xfrm>
            <a:off x="1406898" y="2413337"/>
            <a:ext cx="9944100" cy="2127634"/>
          </a:xfrm>
          <a:prstGeom prst="rect">
            <a:avLst/>
          </a:prstGeom>
          <a:noFill/>
        </p:spPr>
        <p:txBody>
          <a:bodyPr wrap="square">
            <a:spAutoFit/>
          </a:bodyPr>
          <a:lstStyle/>
          <a:p>
            <a:pPr marL="285750" indent="-285750" algn="l">
              <a:lnSpc>
                <a:spcPct val="150000"/>
              </a:lnSpc>
              <a:buFont typeface="Wingdings" panose="05000000000000000000" pitchFamily="2" charset="2"/>
              <a:buChar char="u"/>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提出了一种基于静态分析的高效数据流跟踪框架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SELECTIVETAINT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SELECTIVETAINT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是建立在静态二进制重写之上的。关键的见解是使用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来识别从不涉及污染分析的指令，然后重写其余部分来实现污染分析。</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l">
              <a:lnSpc>
                <a:spcPct val="150000"/>
              </a:lnSpc>
              <a:buFont typeface="Wingdings" panose="05000000000000000000" pitchFamily="2" charset="2"/>
              <a:buChar char="u"/>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个二进制程序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Unix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实用程序、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个网络守护程序和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个易受攻击的应用程序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测试了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SELECTIVETAINT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，发现它的性能非常优越，比最先进的动态污染分析工具快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a:t>
            </a:r>
          </a:p>
        </p:txBody>
      </p:sp>
    </p:spTree>
    <p:extLst>
      <p:ext uri="{BB962C8B-B14F-4D97-AF65-F5344CB8AC3E}">
        <p14:creationId xmlns:p14="http://schemas.microsoft.com/office/powerpoint/2010/main" val="1114381851"/>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442" y="3013501"/>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en-US" altLang="zh-CN" sz="4800" b="1" dirty="0">
                <a:solidFill>
                  <a:schemeClr val="bg1"/>
                </a:solidFill>
                <a:latin typeface="思源黑体" panose="020B0500000000000000" pitchFamily="34" charset="-122"/>
                <a:ea typeface="思源黑体" panose="020B0500000000000000" pitchFamily="34" charset="-122"/>
              </a:rPr>
              <a:t>THINKS</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M&amp;C&amp;C</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Motivation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Challenges</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en-US" altLang="zh-CN" sz="1200" dirty="0">
                <a:solidFill>
                  <a:schemeClr val="bg1"/>
                </a:solidFill>
                <a:latin typeface="思源黑体" panose="020B0500000000000000" pitchFamily="34" charset="-122"/>
                <a:ea typeface="思源黑体" panose="020B0500000000000000" pitchFamily="34" charset="-122"/>
              </a:rPr>
              <a:t>Contribution</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2"/>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Background</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115CE44E-3DF7-0F4E-833E-42C8132FCF90}"/>
              </a:ext>
            </a:extLst>
          </p:cNvPr>
          <p:cNvSpPr txBox="1"/>
          <p:nvPr/>
        </p:nvSpPr>
        <p:spPr>
          <a:xfrm>
            <a:off x="896572" y="1446242"/>
            <a:ext cx="10321887" cy="880947"/>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Value Set Analysis</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VSA</a:t>
            </a:r>
            <a:r>
              <a:rPr lang="zh-CN" altLang="en-US" dirty="0">
                <a:latin typeface="Arial" panose="020B0604020202020204" pitchFamily="34" charset="0"/>
                <a:cs typeface="Arial" panose="020B0604020202020204" pitchFamily="34" charset="0"/>
              </a:rPr>
              <a:t>）：</a:t>
            </a:r>
            <a:r>
              <a:rPr lang="zh-CN" altLang="zh-CN" sz="1800" dirty="0">
                <a:effectLst/>
                <a:latin typeface="Arial" panose="020B0604020202020204" pitchFamily="34" charset="0"/>
                <a:ea typeface="等线" panose="02010600030101010101" pitchFamily="2" charset="-122"/>
                <a:cs typeface="Arial" panose="020B0604020202020204" pitchFamily="34" charset="0"/>
              </a:rPr>
              <a:t>它对于程序的各个程序点的数据可能的取值进行一个近似分析，然后用一个值集来表示内存地址的值和数值的集合。这是一种上下文敏感和流敏感的全程序分析。</a:t>
            </a:r>
            <a:endParaRPr lang="zh-CN" altLang="en-US"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104F3A69-4C2F-CF88-44F1-495A4CFB7D71}"/>
              </a:ext>
            </a:extLst>
          </p:cNvPr>
          <p:cNvSpPr txBox="1"/>
          <p:nvPr/>
        </p:nvSpPr>
        <p:spPr>
          <a:xfrm>
            <a:off x="896572" y="2976939"/>
            <a:ext cx="10089876" cy="2125967"/>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VSA</a:t>
            </a:r>
            <a:r>
              <a:rPr lang="zh-CN" altLang="en-US" dirty="0">
                <a:latin typeface="Arial" panose="020B0604020202020204" pitchFamily="34" charset="0"/>
                <a:cs typeface="Arial" panose="020B0604020202020204" pitchFamily="34" charset="0"/>
              </a:rPr>
              <a:t>用一个抽象内存模型把地址空间分成多个不连续的内存区域。每个内存区域由以下四部分组成：</a:t>
            </a:r>
          </a:p>
          <a:p>
            <a:pPr>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全局区域，存储未初始化和初始化的变量。</a:t>
            </a:r>
          </a:p>
          <a:p>
            <a:pPr>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栈区域，每个函数有一个栈区域记录运行的时候的活动记录。</a:t>
            </a:r>
          </a:p>
          <a:p>
            <a:pPr>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堆区域，每个</a:t>
            </a:r>
            <a:r>
              <a:rPr lang="en-US" altLang="zh-CN" dirty="0">
                <a:latin typeface="Arial" panose="020B0604020202020204" pitchFamily="34" charset="0"/>
                <a:cs typeface="Arial" panose="020B0604020202020204" pitchFamily="34" charset="0"/>
              </a:rPr>
              <a:t>malloc</a:t>
            </a:r>
            <a:r>
              <a:rPr lang="zh-CN" altLang="en-US" dirty="0">
                <a:latin typeface="Arial" panose="020B0604020202020204" pitchFamily="34" charset="0"/>
                <a:cs typeface="Arial" panose="020B0604020202020204" pitchFamily="34" charset="0"/>
              </a:rPr>
              <a:t>类型的函数申请的堆地址。</a:t>
            </a:r>
          </a:p>
          <a:p>
            <a:pPr>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抽象地址，一个类似于变量的实体，从一个静态已知地址到下一个静态已知的地址</a:t>
            </a:r>
          </a:p>
        </p:txBody>
      </p:sp>
    </p:spTree>
    <p:extLst>
      <p:ext uri="{BB962C8B-B14F-4D97-AF65-F5344CB8AC3E}">
        <p14:creationId xmlns:p14="http://schemas.microsoft.com/office/powerpoint/2010/main" val="79540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Background</a:t>
            </a:r>
            <a:endParaRPr lang="zh-CN" altLang="en-US" sz="2400" b="1" dirty="0">
              <a:solidFill>
                <a:srgbClr val="244C89"/>
              </a:solidFill>
              <a:cs typeface="Arial" panose="020B0604020202020204" pitchFamily="34" charset="0"/>
            </a:endParaRPr>
          </a:p>
        </p:txBody>
      </p:sp>
      <p:sp>
        <p:nvSpPr>
          <p:cNvPr id="5" name="文本框 4">
            <a:extLst>
              <a:ext uri="{FF2B5EF4-FFF2-40B4-BE49-F238E27FC236}">
                <a16:creationId xmlns:a16="http://schemas.microsoft.com/office/drawing/2014/main" id="{19B76190-245D-3546-649B-65F654B8C04C}"/>
              </a:ext>
            </a:extLst>
          </p:cNvPr>
          <p:cNvSpPr txBox="1"/>
          <p:nvPr/>
        </p:nvSpPr>
        <p:spPr>
          <a:xfrm>
            <a:off x="1003111" y="1553402"/>
            <a:ext cx="10242644"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VSA</a:t>
            </a:r>
            <a:r>
              <a:rPr lang="zh-CN" altLang="en-US" dirty="0">
                <a:latin typeface="Arial" panose="020B0604020202020204" pitchFamily="34" charset="0"/>
                <a:cs typeface="Arial" panose="020B0604020202020204" pitchFamily="34" charset="0"/>
              </a:rPr>
              <a:t>中的抽象地址由一对（内存区域，偏移量）表示。一组抽象地址可以用以下形式表示：</a:t>
            </a:r>
          </a:p>
        </p:txBody>
      </p:sp>
      <p:pic>
        <p:nvPicPr>
          <p:cNvPr id="6" name="图片 5">
            <a:extLst>
              <a:ext uri="{FF2B5EF4-FFF2-40B4-BE49-F238E27FC236}">
                <a16:creationId xmlns:a16="http://schemas.microsoft.com/office/drawing/2014/main" id="{A7954C0F-65DA-75B9-81F4-5B342C43E96D}"/>
              </a:ext>
            </a:extLst>
          </p:cNvPr>
          <p:cNvPicPr>
            <a:picLocks noChangeAspect="1"/>
          </p:cNvPicPr>
          <p:nvPr/>
        </p:nvPicPr>
        <p:blipFill>
          <a:blip r:embed="rId4"/>
          <a:stretch>
            <a:fillRect/>
          </a:stretch>
        </p:blipFill>
        <p:spPr>
          <a:xfrm>
            <a:off x="2991365" y="2068032"/>
            <a:ext cx="5001896" cy="729759"/>
          </a:xfrm>
          <a:prstGeom prst="rect">
            <a:avLst/>
          </a:prstGeom>
        </p:spPr>
      </p:pic>
      <p:sp>
        <p:nvSpPr>
          <p:cNvPr id="8" name="文本框 7">
            <a:extLst>
              <a:ext uri="{FF2B5EF4-FFF2-40B4-BE49-F238E27FC236}">
                <a16:creationId xmlns:a16="http://schemas.microsoft.com/office/drawing/2014/main" id="{908B0AA1-2877-7E45-60CA-090234E714F1}"/>
              </a:ext>
            </a:extLst>
          </p:cNvPr>
          <p:cNvSpPr txBox="1"/>
          <p:nvPr/>
        </p:nvSpPr>
        <p:spPr>
          <a:xfrm>
            <a:off x="1003110" y="3105834"/>
            <a:ext cx="9724029" cy="369332"/>
          </a:xfrm>
          <a:prstGeom prst="rect">
            <a:avLst/>
          </a:prstGeom>
          <a:noFill/>
        </p:spPr>
        <p:txBody>
          <a:bodyPr wrap="square">
            <a:spAutoFit/>
          </a:bodyPr>
          <a:lstStyle/>
          <a:p>
            <a:r>
              <a:rPr lang="zh-CN" altLang="en-US" dirty="0">
                <a:latin typeface="Arial" panose="020B0604020202020204" pitchFamily="34" charset="0"/>
                <a:cs typeface="Arial" panose="020B0604020202020204" pitchFamily="34" charset="0"/>
              </a:rPr>
              <a:t>更具体地说，当最多有一个堆栈内存区域和一个堆内存区域时，可以将值集指定为</a:t>
            </a: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元组：</a:t>
            </a:r>
          </a:p>
        </p:txBody>
      </p:sp>
      <p:pic>
        <p:nvPicPr>
          <p:cNvPr id="9" name="图片 8">
            <a:extLst>
              <a:ext uri="{FF2B5EF4-FFF2-40B4-BE49-F238E27FC236}">
                <a16:creationId xmlns:a16="http://schemas.microsoft.com/office/drawing/2014/main" id="{CFD64063-2EEC-F656-BDF4-079F4331618D}"/>
              </a:ext>
            </a:extLst>
          </p:cNvPr>
          <p:cNvPicPr>
            <a:picLocks noChangeAspect="1"/>
          </p:cNvPicPr>
          <p:nvPr/>
        </p:nvPicPr>
        <p:blipFill>
          <a:blip r:embed="rId5"/>
          <a:stretch>
            <a:fillRect/>
          </a:stretch>
        </p:blipFill>
        <p:spPr>
          <a:xfrm>
            <a:off x="2433950" y="3719562"/>
            <a:ext cx="6738970" cy="611370"/>
          </a:xfrm>
          <a:prstGeom prst="rect">
            <a:avLst/>
          </a:prstGeom>
        </p:spPr>
      </p:pic>
      <p:sp>
        <p:nvSpPr>
          <p:cNvPr id="11" name="文本框 10">
            <a:extLst>
              <a:ext uri="{FF2B5EF4-FFF2-40B4-BE49-F238E27FC236}">
                <a16:creationId xmlns:a16="http://schemas.microsoft.com/office/drawing/2014/main" id="{2F396D6E-EE1F-FA54-DF2B-74196675360D}"/>
              </a:ext>
            </a:extLst>
          </p:cNvPr>
          <p:cNvSpPr txBox="1"/>
          <p:nvPr/>
        </p:nvSpPr>
        <p:spPr>
          <a:xfrm>
            <a:off x="1003109" y="4575328"/>
            <a:ext cx="9901451" cy="879087"/>
          </a:xfrm>
          <a:prstGeom prst="rect">
            <a:avLst/>
          </a:prstGeom>
          <a:noFill/>
        </p:spPr>
        <p:txBody>
          <a:bodyPr wrap="square">
            <a:spAutoFit/>
          </a:bodyPr>
          <a:lstStyle/>
          <a:p>
            <a:pPr>
              <a:lnSpc>
                <a:spcPct val="150000"/>
              </a:lnSpc>
            </a:pPr>
            <a:r>
              <a:rPr lang="zh-CN" altLang="en-US" dirty="0">
                <a:latin typeface="Arial" panose="020B0604020202020204" pitchFamily="34" charset="0"/>
                <a:cs typeface="Arial" panose="020B0604020202020204" pitchFamily="34" charset="0"/>
              </a:rPr>
              <a:t>对于每一个内存区域它的内存偏移值表示为（</a:t>
            </a:r>
            <a:r>
              <a:rPr lang="en-US" altLang="zh-CN" dirty="0">
                <a:latin typeface="Arial" panose="020B0604020202020204" pitchFamily="34" charset="0"/>
                <a:cs typeface="Arial" panose="020B0604020202020204" pitchFamily="34" charset="0"/>
              </a:rPr>
              <a:t>SI</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 l , u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是步长，</a:t>
            </a:r>
            <a:r>
              <a:rPr lang="en-US" altLang="zh-CN" dirty="0">
                <a:latin typeface="Arial" panose="020B0604020202020204" pitchFamily="34" charset="0"/>
                <a:cs typeface="Arial" panose="020B0604020202020204" pitchFamily="34" charset="0"/>
              </a:rPr>
              <a:t>l</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u</a:t>
            </a:r>
            <a:r>
              <a:rPr lang="zh-CN" altLang="en-US" dirty="0">
                <a:latin typeface="Arial" panose="020B0604020202020204" pitchFamily="34" charset="0"/>
                <a:cs typeface="Arial" panose="020B0604020202020204" pitchFamily="34" charset="0"/>
              </a:rPr>
              <a:t>是下界和上界。例如（</a:t>
            </a:r>
            <a:r>
              <a:rPr lang="en-US" altLang="zh-CN" dirty="0">
                <a:latin typeface="Arial" panose="020B0604020202020204" pitchFamily="34" charset="0"/>
                <a:cs typeface="Arial" panose="020B0604020202020204" pitchFamily="34" charset="0"/>
              </a:rPr>
              <a:t>{1,3,5}</a:t>
            </a:r>
            <a:r>
              <a:rPr lang="zh-CN" altLang="en-US" dirty="0">
                <a:latin typeface="Arial" panose="020B0604020202020204" pitchFamily="34" charset="0"/>
                <a:cs typeface="Arial" panose="020B0604020202020204" pitchFamily="34" charset="0"/>
              </a:rPr>
              <a:t>，⊥，⊥），可以使用</a:t>
            </a:r>
            <a:r>
              <a:rPr lang="en-US" altLang="zh-CN" dirty="0">
                <a:latin typeface="Arial" panose="020B0604020202020204" pitchFamily="34" charset="0"/>
                <a:cs typeface="Arial" panose="020B0604020202020204" pitchFamily="34" charset="0"/>
              </a:rPr>
              <a:t>SI</a:t>
            </a:r>
            <a:r>
              <a:rPr lang="zh-CN" altLang="en-US" dirty="0">
                <a:latin typeface="Arial" panose="020B0604020202020204" pitchFamily="34" charset="0"/>
                <a:cs typeface="Arial" panose="020B0604020202020204" pitchFamily="34" charset="0"/>
              </a:rPr>
              <a:t>表示为（</a:t>
            </a:r>
            <a:r>
              <a:rPr lang="en-US" altLang="zh-CN" dirty="0">
                <a:latin typeface="Arial" panose="020B0604020202020204" pitchFamily="34" charset="0"/>
                <a:cs typeface="Arial" panose="020B0604020202020204" pitchFamily="34" charset="0"/>
              </a:rPr>
              <a:t>2[1,5], ⊥</a:t>
            </a:r>
            <a:r>
              <a:rPr lang="zh-CN" alt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7142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Motivation</a:t>
            </a:r>
            <a:endParaRPr lang="zh-CN" altLang="en-US" sz="2400" b="1" dirty="0">
              <a:solidFill>
                <a:srgbClr val="244C89"/>
              </a:solidFill>
              <a:cs typeface="Arial" panose="020B0604020202020204" pitchFamily="34" charset="0"/>
            </a:endParaRPr>
          </a:p>
        </p:txBody>
      </p:sp>
      <p:sp>
        <p:nvSpPr>
          <p:cNvPr id="8" name="标题 1">
            <a:extLst>
              <a:ext uri="{FF2B5EF4-FFF2-40B4-BE49-F238E27FC236}">
                <a16:creationId xmlns:a16="http://schemas.microsoft.com/office/drawing/2014/main" id="{B5BC48BA-40F1-3FC1-24BA-F3122CB87C84}"/>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sp>
        <p:nvSpPr>
          <p:cNvPr id="9" name="TextBox 28">
            <a:extLst>
              <a:ext uri="{FF2B5EF4-FFF2-40B4-BE49-F238E27FC236}">
                <a16:creationId xmlns:a16="http://schemas.microsoft.com/office/drawing/2014/main" id="{DEE145B3-40C6-339A-ED60-0666E18EE3A8}"/>
              </a:ext>
            </a:extLst>
          </p:cNvPr>
          <p:cNvSpPr txBox="1"/>
          <p:nvPr/>
        </p:nvSpPr>
        <p:spPr>
          <a:xfrm>
            <a:off x="3480358" y="2696807"/>
            <a:ext cx="7496854" cy="3091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动态污染分析的实现常常有高性能开销。</a:t>
            </a:r>
          </a:p>
        </p:txBody>
      </p:sp>
      <p:sp>
        <p:nvSpPr>
          <p:cNvPr id="10" name="TextBox 28">
            <a:extLst>
              <a:ext uri="{FF2B5EF4-FFF2-40B4-BE49-F238E27FC236}">
                <a16:creationId xmlns:a16="http://schemas.microsoft.com/office/drawing/2014/main" id="{9EC30EDE-C5C5-12BE-8F12-9270DE7170E3}"/>
              </a:ext>
            </a:extLst>
          </p:cNvPr>
          <p:cNvSpPr txBox="1"/>
          <p:nvPr/>
        </p:nvSpPr>
        <p:spPr>
          <a:xfrm>
            <a:off x="4165601" y="3981047"/>
            <a:ext cx="7496854" cy="641586"/>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现有的污染分析框架还在每条可能对信息流有贡献的指令上插桩二进制代码，并依赖于执行上下文来确定是否需要污染相应的操作数。</a:t>
            </a:r>
          </a:p>
        </p:txBody>
      </p:sp>
      <p:grpSp>
        <p:nvGrpSpPr>
          <p:cNvPr id="11" name="组合 10">
            <a:extLst>
              <a:ext uri="{FF2B5EF4-FFF2-40B4-BE49-F238E27FC236}">
                <a16:creationId xmlns:a16="http://schemas.microsoft.com/office/drawing/2014/main" id="{9C1D41D8-5CBD-F49C-15FE-2CC7CC4DCC1D}"/>
              </a:ext>
            </a:extLst>
          </p:cNvPr>
          <p:cNvGrpSpPr/>
          <p:nvPr/>
        </p:nvGrpSpPr>
        <p:grpSpPr>
          <a:xfrm>
            <a:off x="2010032" y="2347520"/>
            <a:ext cx="1789928" cy="2448771"/>
            <a:chOff x="6537621" y="1834072"/>
            <a:chExt cx="2245165" cy="3071572"/>
          </a:xfrm>
        </p:grpSpPr>
        <p:grpSp>
          <p:nvGrpSpPr>
            <p:cNvPr id="12" name="组合 11">
              <a:extLst>
                <a:ext uri="{FF2B5EF4-FFF2-40B4-BE49-F238E27FC236}">
                  <a16:creationId xmlns:a16="http://schemas.microsoft.com/office/drawing/2014/main" id="{13DA55EE-DBDC-C502-FE4A-24F4638D2F19}"/>
                </a:ext>
              </a:extLst>
            </p:cNvPr>
            <p:cNvGrpSpPr/>
            <p:nvPr/>
          </p:nvGrpSpPr>
          <p:grpSpPr>
            <a:xfrm>
              <a:off x="6537621" y="1834072"/>
              <a:ext cx="1264071" cy="1264071"/>
              <a:chOff x="6847086" y="2273277"/>
              <a:chExt cx="1264071" cy="1264071"/>
            </a:xfrm>
          </p:grpSpPr>
          <p:sp>
            <p:nvSpPr>
              <p:cNvPr id="18" name="Freeform 14">
                <a:extLst>
                  <a:ext uri="{FF2B5EF4-FFF2-40B4-BE49-F238E27FC236}">
                    <a16:creationId xmlns:a16="http://schemas.microsoft.com/office/drawing/2014/main" id="{D0A41514-ACBF-D5CE-B7AD-4C9D84B3203E}"/>
                  </a:ext>
                </a:extLst>
              </p:cNvPr>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19" name="Freeform 15">
                <a:extLst>
                  <a:ext uri="{FF2B5EF4-FFF2-40B4-BE49-F238E27FC236}">
                    <a16:creationId xmlns:a16="http://schemas.microsoft.com/office/drawing/2014/main" id="{BFCC657F-E8AC-6E28-6E6E-2C4D11B75F2C}"/>
                  </a:ext>
                </a:extLst>
              </p:cNvPr>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13" name="组合 12">
              <a:extLst>
                <a:ext uri="{FF2B5EF4-FFF2-40B4-BE49-F238E27FC236}">
                  <a16:creationId xmlns:a16="http://schemas.microsoft.com/office/drawing/2014/main" id="{B7FDDEDF-51E7-D029-AC34-421DA0A66E3D}"/>
                </a:ext>
              </a:extLst>
            </p:cNvPr>
            <p:cNvGrpSpPr/>
            <p:nvPr/>
          </p:nvGrpSpPr>
          <p:grpSpPr>
            <a:xfrm>
              <a:off x="7518715" y="3641573"/>
              <a:ext cx="1264071" cy="1264071"/>
              <a:chOff x="7775541" y="4141250"/>
              <a:chExt cx="1264071" cy="1264071"/>
            </a:xfrm>
          </p:grpSpPr>
          <p:sp>
            <p:nvSpPr>
              <p:cNvPr id="16" name="Freeform 16">
                <a:extLst>
                  <a:ext uri="{FF2B5EF4-FFF2-40B4-BE49-F238E27FC236}">
                    <a16:creationId xmlns:a16="http://schemas.microsoft.com/office/drawing/2014/main" id="{4F2F920D-E538-84D2-85D5-0BE98DBFE277}"/>
                  </a:ext>
                </a:extLst>
              </p:cNvPr>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17" name="Freeform 17">
                <a:extLst>
                  <a:ext uri="{FF2B5EF4-FFF2-40B4-BE49-F238E27FC236}">
                    <a16:creationId xmlns:a16="http://schemas.microsoft.com/office/drawing/2014/main" id="{87C6FBB1-48EA-5988-B295-5C097C2E684A}"/>
                  </a:ext>
                </a:extLst>
              </p:cNvPr>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14" name="文本框 13">
              <a:extLst>
                <a:ext uri="{FF2B5EF4-FFF2-40B4-BE49-F238E27FC236}">
                  <a16:creationId xmlns:a16="http://schemas.microsoft.com/office/drawing/2014/main" id="{F8161769-5304-6D71-4D2C-5D8367112CBE}"/>
                </a:ext>
              </a:extLst>
            </p:cNvPr>
            <p:cNvSpPr txBox="1"/>
            <p:nvPr/>
          </p:nvSpPr>
          <p:spPr>
            <a:xfrm>
              <a:off x="6784418"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15" name="文本框 14">
              <a:extLst>
                <a:ext uri="{FF2B5EF4-FFF2-40B4-BE49-F238E27FC236}">
                  <a16:creationId xmlns:a16="http://schemas.microsoft.com/office/drawing/2014/main" id="{B0058FB3-D55E-8AED-7C00-FD087D6FF283}"/>
                </a:ext>
              </a:extLst>
            </p:cNvPr>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268926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42"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F2DAFF-1EDF-0CCF-F75C-A9BE3781FB2F}"/>
              </a:ext>
            </a:extLst>
          </p:cNvPr>
          <p:cNvPicPr>
            <a:picLocks noChangeAspect="1"/>
          </p:cNvPicPr>
          <p:nvPr/>
        </p:nvPicPr>
        <p:blipFill>
          <a:blip r:embed="rId3"/>
          <a:stretch>
            <a:fillRect/>
          </a:stretch>
        </p:blipFill>
        <p:spPr>
          <a:xfrm>
            <a:off x="575183" y="689173"/>
            <a:ext cx="642781" cy="497370"/>
          </a:xfrm>
          <a:prstGeom prst="rect">
            <a:avLst/>
          </a:prstGeom>
        </p:spPr>
      </p:pic>
      <p:sp>
        <p:nvSpPr>
          <p:cNvPr id="4" name="标题 2">
            <a:extLst>
              <a:ext uri="{FF2B5EF4-FFF2-40B4-BE49-F238E27FC236}">
                <a16:creationId xmlns:a16="http://schemas.microsoft.com/office/drawing/2014/main" id="{FD178F9F-3ABB-CFA1-8891-A53C0FA49CE6}"/>
              </a:ext>
            </a:extLst>
          </p:cNvPr>
          <p:cNvSpPr txBox="1">
            <a:spLocks/>
          </p:cNvSpPr>
          <p:nvPr/>
        </p:nvSpPr>
        <p:spPr>
          <a:xfrm>
            <a:off x="1217964" y="647317"/>
            <a:ext cx="2501073" cy="4973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400" b="1" dirty="0">
                <a:solidFill>
                  <a:srgbClr val="244C89"/>
                </a:solidFill>
                <a:cs typeface="Arial" panose="020B0604020202020204" pitchFamily="34" charset="0"/>
              </a:rPr>
              <a:t>Challenge</a:t>
            </a:r>
            <a:endParaRPr lang="zh-CN" altLang="en-US" sz="2400" b="1" dirty="0">
              <a:solidFill>
                <a:srgbClr val="244C89"/>
              </a:solidFill>
              <a:cs typeface="Arial" panose="020B0604020202020204" pitchFamily="34" charset="0"/>
            </a:endParaRPr>
          </a:p>
        </p:txBody>
      </p:sp>
      <p:sp>
        <p:nvSpPr>
          <p:cNvPr id="2" name="标题 1">
            <a:extLst>
              <a:ext uri="{FF2B5EF4-FFF2-40B4-BE49-F238E27FC236}">
                <a16:creationId xmlns:a16="http://schemas.microsoft.com/office/drawing/2014/main" id="{A4EAAAF0-3518-8060-72A4-E8A1140A229E}"/>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grpSp>
        <p:nvGrpSpPr>
          <p:cNvPr id="5" name="组合 4">
            <a:extLst>
              <a:ext uri="{FF2B5EF4-FFF2-40B4-BE49-F238E27FC236}">
                <a16:creationId xmlns:a16="http://schemas.microsoft.com/office/drawing/2014/main" id="{4C972BE6-DE0E-368B-A51F-0A602500A2E2}"/>
              </a:ext>
            </a:extLst>
          </p:cNvPr>
          <p:cNvGrpSpPr/>
          <p:nvPr/>
        </p:nvGrpSpPr>
        <p:grpSpPr>
          <a:xfrm>
            <a:off x="2368314" y="1991863"/>
            <a:ext cx="7896365" cy="2216174"/>
            <a:chOff x="774170" y="1664902"/>
            <a:chExt cx="9940607" cy="2789906"/>
          </a:xfrm>
        </p:grpSpPr>
        <p:sp>
          <p:nvSpPr>
            <p:cNvPr id="6" name="Freeform 6">
              <a:extLst>
                <a:ext uri="{FF2B5EF4-FFF2-40B4-BE49-F238E27FC236}">
                  <a16:creationId xmlns:a16="http://schemas.microsoft.com/office/drawing/2014/main" id="{F458E9F4-33A4-BE22-246D-6A7FE8C01282}"/>
                </a:ext>
              </a:extLst>
            </p:cNvPr>
            <p:cNvSpPr/>
            <p:nvPr/>
          </p:nvSpPr>
          <p:spPr bwMode="auto">
            <a:xfrm>
              <a:off x="774170" y="2667283"/>
              <a:ext cx="2429405"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8" name="TextBox 17">
              <a:extLst>
                <a:ext uri="{FF2B5EF4-FFF2-40B4-BE49-F238E27FC236}">
                  <a16:creationId xmlns:a16="http://schemas.microsoft.com/office/drawing/2014/main" id="{345DC90E-2A6C-1085-C16F-4D8D1F468838}"/>
                </a:ext>
              </a:extLst>
            </p:cNvPr>
            <p:cNvSpPr txBox="1"/>
            <p:nvPr/>
          </p:nvSpPr>
          <p:spPr>
            <a:xfrm>
              <a:off x="3906923" y="1664902"/>
              <a:ext cx="6807854" cy="375752"/>
            </a:xfrm>
            <a:prstGeom prst="rect">
              <a:avLst/>
            </a:prstGeom>
            <a:noFill/>
          </p:spPr>
          <p:txBody>
            <a:bodyPr wrap="square" rtlCol="0">
              <a:spAutoFit/>
            </a:bodyPr>
            <a:lstStyle/>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 name="TextBox 22">
              <a:extLst>
                <a:ext uri="{FF2B5EF4-FFF2-40B4-BE49-F238E27FC236}">
                  <a16:creationId xmlns:a16="http://schemas.microsoft.com/office/drawing/2014/main" id="{5988E8A3-9360-DD61-58CF-60C784CDEEAE}"/>
                </a:ext>
              </a:extLst>
            </p:cNvPr>
            <p:cNvSpPr txBox="1"/>
            <p:nvPr/>
          </p:nvSpPr>
          <p:spPr>
            <a:xfrm>
              <a:off x="865554" y="3254461"/>
              <a:ext cx="2212729" cy="629937"/>
            </a:xfrm>
            <a:prstGeom prst="rect">
              <a:avLst/>
            </a:prstGeom>
            <a:noFill/>
          </p:spPr>
          <p:txBody>
            <a:bodyPr wrap="square" rtlCol="0">
              <a:spAutoFit/>
            </a:bodyPr>
            <a:lstStyle/>
            <a:p>
              <a:pPr algn="ctr">
                <a:lnSpc>
                  <a:spcPct val="120000"/>
                </a:lnSpc>
              </a:pPr>
              <a:r>
                <a:rPr lang="en-US" altLang="zh-CN" sz="2400" b="1" dirty="0">
                  <a:solidFill>
                    <a:schemeClr val="bg1"/>
                  </a:solidFill>
                  <a:latin typeface="+mn-ea"/>
                </a:rPr>
                <a:t>Challenge</a:t>
              </a:r>
            </a:p>
          </p:txBody>
        </p:sp>
      </p:grpSp>
      <p:sp>
        <p:nvSpPr>
          <p:cNvPr id="15" name="标题 1">
            <a:extLst>
              <a:ext uri="{FF2B5EF4-FFF2-40B4-BE49-F238E27FC236}">
                <a16:creationId xmlns:a16="http://schemas.microsoft.com/office/drawing/2014/main" id="{48B67932-0A7D-A5F7-26BE-2CEC8B776712}"/>
              </a:ext>
            </a:extLst>
          </p:cNvPr>
          <p:cNvSpPr txBox="1">
            <a:spLocks/>
          </p:cNvSpPr>
          <p:nvPr/>
        </p:nvSpPr>
        <p:spPr>
          <a:xfrm>
            <a:off x="1406898" y="752801"/>
            <a:ext cx="3629564" cy="4561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endParaRPr lang="zh-CN" altLang="en-US" dirty="0"/>
          </a:p>
        </p:txBody>
      </p:sp>
      <p:grpSp>
        <p:nvGrpSpPr>
          <p:cNvPr id="16" name="组合 15">
            <a:extLst>
              <a:ext uri="{FF2B5EF4-FFF2-40B4-BE49-F238E27FC236}">
                <a16:creationId xmlns:a16="http://schemas.microsoft.com/office/drawing/2014/main" id="{F15433EF-93B0-79E9-3679-FE93A3521357}"/>
              </a:ext>
            </a:extLst>
          </p:cNvPr>
          <p:cNvGrpSpPr/>
          <p:nvPr/>
        </p:nvGrpSpPr>
        <p:grpSpPr>
          <a:xfrm>
            <a:off x="4189858" y="1991863"/>
            <a:ext cx="6373871" cy="3266777"/>
            <a:chOff x="2690813" y="1561345"/>
            <a:chExt cx="8023964" cy="4112494"/>
          </a:xfrm>
        </p:grpSpPr>
        <p:sp>
          <p:nvSpPr>
            <p:cNvPr id="18" name="Line 7">
              <a:extLst>
                <a:ext uri="{FF2B5EF4-FFF2-40B4-BE49-F238E27FC236}">
                  <a16:creationId xmlns:a16="http://schemas.microsoft.com/office/drawing/2014/main" id="{78012830-2D06-925C-3C70-0FA099C948A8}"/>
                </a:ext>
              </a:extLst>
            </p:cNvPr>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0" name="Line 13">
              <a:extLst>
                <a:ext uri="{FF2B5EF4-FFF2-40B4-BE49-F238E27FC236}">
                  <a16:creationId xmlns:a16="http://schemas.microsoft.com/office/drawing/2014/main" id="{23854B5B-4187-FAC4-7B97-55625B32C102}"/>
                </a:ext>
              </a:extLst>
            </p:cNvPr>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1" name="组合 20">
              <a:extLst>
                <a:ext uri="{FF2B5EF4-FFF2-40B4-BE49-F238E27FC236}">
                  <a16:creationId xmlns:a16="http://schemas.microsoft.com/office/drawing/2014/main" id="{38F9EFDB-B83C-B42F-655D-0D6D4B2E7714}"/>
                </a:ext>
              </a:extLst>
            </p:cNvPr>
            <p:cNvGrpSpPr/>
            <p:nvPr/>
          </p:nvGrpSpPr>
          <p:grpSpPr>
            <a:xfrm>
              <a:off x="3751263" y="1561345"/>
              <a:ext cx="6963514" cy="605674"/>
              <a:chOff x="3751263" y="1561345"/>
              <a:chExt cx="6963514" cy="605674"/>
            </a:xfrm>
          </p:grpSpPr>
          <p:sp>
            <p:nvSpPr>
              <p:cNvPr id="33" name="Rectangle 9">
                <a:extLst>
                  <a:ext uri="{FF2B5EF4-FFF2-40B4-BE49-F238E27FC236}">
                    <a16:creationId xmlns:a16="http://schemas.microsoft.com/office/drawing/2014/main" id="{36AA82F8-CB25-093E-FE90-B803C2E83054}"/>
                  </a:ext>
                </a:extLst>
              </p:cNvPr>
              <p:cNvSpPr>
                <a:spLocks noChangeArrowheads="1"/>
              </p:cNvSpPr>
              <p:nvPr/>
            </p:nvSpPr>
            <p:spPr bwMode="auto">
              <a:xfrm>
                <a:off x="3751263" y="1561345"/>
                <a:ext cx="5259121" cy="605674"/>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17">
                <a:extLst>
                  <a:ext uri="{FF2B5EF4-FFF2-40B4-BE49-F238E27FC236}">
                    <a16:creationId xmlns:a16="http://schemas.microsoft.com/office/drawing/2014/main" id="{ED7E0AC1-AE52-3447-0735-53F184F3C846}"/>
                  </a:ext>
                </a:extLst>
              </p:cNvPr>
              <p:cNvSpPr txBox="1"/>
              <p:nvPr/>
            </p:nvSpPr>
            <p:spPr>
              <a:xfrm>
                <a:off x="3906923" y="1664902"/>
                <a:ext cx="6807854" cy="37575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如何确定反汇编指令是否需要通过污点分析进行检测</a:t>
                </a:r>
              </a:p>
            </p:txBody>
          </p:sp>
        </p:grpSp>
        <p:grpSp>
          <p:nvGrpSpPr>
            <p:cNvPr id="23" name="组合 22">
              <a:extLst>
                <a:ext uri="{FF2B5EF4-FFF2-40B4-BE49-F238E27FC236}">
                  <a16:creationId xmlns:a16="http://schemas.microsoft.com/office/drawing/2014/main" id="{B9397284-5A64-5C5C-B27A-7C87F4039AE2}"/>
                </a:ext>
              </a:extLst>
            </p:cNvPr>
            <p:cNvGrpSpPr/>
            <p:nvPr/>
          </p:nvGrpSpPr>
          <p:grpSpPr>
            <a:xfrm>
              <a:off x="3751263" y="5019119"/>
              <a:ext cx="5259121" cy="654720"/>
              <a:chOff x="3751263" y="5019119"/>
              <a:chExt cx="5259121" cy="654720"/>
            </a:xfrm>
          </p:grpSpPr>
          <p:sp>
            <p:nvSpPr>
              <p:cNvPr id="25" name="Rectangle 14">
                <a:extLst>
                  <a:ext uri="{FF2B5EF4-FFF2-40B4-BE49-F238E27FC236}">
                    <a16:creationId xmlns:a16="http://schemas.microsoft.com/office/drawing/2014/main" id="{0DBD7CDA-5997-E940-3332-DDD7F8BA78D4}"/>
                  </a:ext>
                </a:extLst>
              </p:cNvPr>
              <p:cNvSpPr>
                <a:spLocks noChangeArrowheads="1"/>
              </p:cNvSpPr>
              <p:nvPr/>
            </p:nvSpPr>
            <p:spPr bwMode="auto">
              <a:xfrm>
                <a:off x="3751263" y="5019119"/>
                <a:ext cx="5259121" cy="654720"/>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28" name="TextBox 21">
                <a:extLst>
                  <a:ext uri="{FF2B5EF4-FFF2-40B4-BE49-F238E27FC236}">
                    <a16:creationId xmlns:a16="http://schemas.microsoft.com/office/drawing/2014/main" id="{410D9237-A45E-2377-2388-2E69D00FDCB8}"/>
                  </a:ext>
                </a:extLst>
              </p:cNvPr>
              <p:cNvSpPr txBox="1"/>
              <p:nvPr/>
            </p:nvSpPr>
            <p:spPr>
              <a:xfrm>
                <a:off x="3906923" y="5019119"/>
                <a:ext cx="5103461" cy="65471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如何在不执行二进制的情况下根据指令的操作数（包括内存地址和寄存器）来确定指令的污染程度。</a:t>
                </a:r>
              </a:p>
            </p:txBody>
          </p:sp>
        </p:grpSp>
      </p:grpSp>
    </p:spTree>
    <p:extLst>
      <p:ext uri="{BB962C8B-B14F-4D97-AF65-F5344CB8AC3E}">
        <p14:creationId xmlns:p14="http://schemas.microsoft.com/office/powerpoint/2010/main" val="29961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4678</Words>
  <Application>Microsoft Office PowerPoint</Application>
  <PresentationFormat>宽屏</PresentationFormat>
  <Paragraphs>253</Paragraphs>
  <Slides>42</Slides>
  <Notes>33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42</vt:i4>
      </vt:variant>
    </vt:vector>
  </HeadingPairs>
  <TitlesOfParts>
    <vt:vector size="56" baseType="lpstr">
      <vt:lpstr>-apple-system</vt:lpstr>
      <vt:lpstr>Lato</vt:lpstr>
      <vt:lpstr>等线</vt:lpstr>
      <vt:lpstr>思源黑体</vt:lpstr>
      <vt:lpstr>宋体</vt:lpstr>
      <vt:lpstr>Microsoft YaHei</vt:lpstr>
      <vt:lpstr>Microsoft YaHei</vt:lpstr>
      <vt:lpstr>微软雅黑 Light</vt:lpstr>
      <vt:lpstr>Agency FB</vt:lpstr>
      <vt:lpstr>Arial</vt:lpstr>
      <vt:lpstr>Calibri</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Discussion</vt:lpstr>
      <vt:lpstr>Conclusions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2022-08-20T00:59:01Z</dcterms:modified>
</cp:coreProperties>
</file>