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20" r:id="rId2"/>
    <p:sldId id="464" r:id="rId3"/>
    <p:sldId id="499" r:id="rId4"/>
    <p:sldId id="508" r:id="rId5"/>
    <p:sldId id="509" r:id="rId6"/>
    <p:sldId id="510" r:id="rId7"/>
    <p:sldId id="468" r:id="rId8"/>
    <p:sldId id="469" r:id="rId9"/>
    <p:sldId id="470" r:id="rId10"/>
    <p:sldId id="511" r:id="rId11"/>
    <p:sldId id="512" r:id="rId12"/>
    <p:sldId id="471" r:id="rId13"/>
    <p:sldId id="472" r:id="rId14"/>
    <p:sldId id="473" r:id="rId15"/>
    <p:sldId id="513" r:id="rId16"/>
    <p:sldId id="514" r:id="rId17"/>
    <p:sldId id="515" r:id="rId18"/>
    <p:sldId id="516" r:id="rId19"/>
    <p:sldId id="517" r:id="rId20"/>
    <p:sldId id="518" r:id="rId21"/>
    <p:sldId id="520" r:id="rId22"/>
    <p:sldId id="521" r:id="rId23"/>
    <p:sldId id="480" r:id="rId24"/>
    <p:sldId id="522" r:id="rId25"/>
    <p:sldId id="481" r:id="rId26"/>
    <p:sldId id="523" r:id="rId27"/>
    <p:sldId id="524" r:id="rId28"/>
    <p:sldId id="482" r:id="rId29"/>
    <p:sldId id="526" r:id="rId30"/>
    <p:sldId id="525" r:id="rId31"/>
    <p:sldId id="527" r:id="rId32"/>
    <p:sldId id="528" r:id="rId33"/>
    <p:sldId id="529" r:id="rId34"/>
    <p:sldId id="530" r:id="rId35"/>
    <p:sldId id="531" r:id="rId36"/>
    <p:sldId id="483" r:id="rId37"/>
    <p:sldId id="532" r:id="rId38"/>
    <p:sldId id="486" r:id="rId39"/>
    <p:sldId id="321" r:id="rId40"/>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7F7F7F"/>
    <a:srgbClr val="696969"/>
    <a:srgbClr val="404040"/>
    <a:srgbClr val="D9D9D9"/>
    <a:srgbClr val="BFBFBF"/>
    <a:srgbClr val="F7F7F7"/>
    <a:srgbClr val="59595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58" autoAdjust="0"/>
    <p:restoredTop sz="85505" autoAdjust="0"/>
  </p:normalViewPr>
  <p:slideViewPr>
    <p:cSldViewPr snapToGrid="0" showGuides="1">
      <p:cViewPr>
        <p:scale>
          <a:sx n="75" d="100"/>
          <a:sy n="75" d="100"/>
        </p:scale>
        <p:origin x="1320" y="27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8CF60-13D2-4829-93DF-B5F5E133989B}" type="datetimeFigureOut">
              <a:rPr lang="zh-CN" altLang="en-US" smtClean="0"/>
              <a:t>2022/7/23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76198-4CF3-446F-B204-6B1848582D61}" type="slidenum">
              <a:rPr lang="zh-CN" altLang="en-US" smtClean="0"/>
              <a:t>‹#›</a:t>
            </a:fld>
            <a:endParaRPr lang="zh-CN" altLang="en-US"/>
          </a:p>
        </p:txBody>
      </p:sp>
    </p:spTree>
    <p:extLst>
      <p:ext uri="{BB962C8B-B14F-4D97-AF65-F5344CB8AC3E}">
        <p14:creationId xmlns:p14="http://schemas.microsoft.com/office/powerpoint/2010/main" val="326262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a:t>
            </a:fld>
            <a:endParaRPr lang="zh-CN" altLang="en-US"/>
          </a:p>
        </p:txBody>
      </p:sp>
    </p:spTree>
    <p:extLst>
      <p:ext uri="{BB962C8B-B14F-4D97-AF65-F5344CB8AC3E}">
        <p14:creationId xmlns:p14="http://schemas.microsoft.com/office/powerpoint/2010/main" val="2169948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10</a:t>
            </a:fld>
            <a:endParaRPr lang="zh-CN" altLang="en-US"/>
          </a:p>
        </p:txBody>
      </p:sp>
    </p:spTree>
    <p:extLst>
      <p:ext uri="{BB962C8B-B14F-4D97-AF65-F5344CB8AC3E}">
        <p14:creationId xmlns:p14="http://schemas.microsoft.com/office/powerpoint/2010/main" val="87956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11</a:t>
            </a:fld>
            <a:endParaRPr lang="zh-CN" altLang="en-US"/>
          </a:p>
        </p:txBody>
      </p:sp>
    </p:spTree>
    <p:extLst>
      <p:ext uri="{BB962C8B-B14F-4D97-AF65-F5344CB8AC3E}">
        <p14:creationId xmlns:p14="http://schemas.microsoft.com/office/powerpoint/2010/main" val="2953529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latin typeface="Arial" panose="020B0604020202020204" pitchFamily="34" charset="0"/>
              </a:rPr>
              <a:t>首先，消息语义提取模块接受</a:t>
            </a:r>
            <a:r>
              <a:rPr lang="en-US" altLang="zh-CN" sz="1800" dirty="0">
                <a:effectLst/>
                <a:latin typeface="Arial" panose="020B0604020202020204" pitchFamily="34" charset="0"/>
              </a:rPr>
              <a:t>MP</a:t>
            </a:r>
            <a:r>
              <a:rPr lang="zh-CN" altLang="en-US" sz="1800" dirty="0">
                <a:effectLst/>
                <a:latin typeface="Arial" panose="020B0604020202020204" pitchFamily="34" charset="0"/>
              </a:rPr>
              <a:t>流量和物联网平台文档作为输入，并提取标准</a:t>
            </a:r>
            <a:r>
              <a:rPr lang="en-US" altLang="zh-CN" sz="1800" dirty="0">
                <a:effectLst/>
                <a:latin typeface="Arial" panose="020B0604020202020204" pitchFamily="34" charset="0"/>
              </a:rPr>
              <a:t>MP</a:t>
            </a:r>
            <a:r>
              <a:rPr lang="zh-CN" altLang="en-US" sz="1800" dirty="0">
                <a:effectLst/>
                <a:latin typeface="Arial" panose="020B0604020202020204" pitchFamily="34" charset="0"/>
              </a:rPr>
              <a:t>规范中指定的每个参数的自定义组合语义。其次，交互逻辑提取模块执行主动模型学习，通过向</a:t>
            </a:r>
            <a:r>
              <a:rPr lang="en-US" altLang="zh-CN" sz="1800" dirty="0">
                <a:effectLst/>
                <a:latin typeface="Arial" panose="020B0604020202020204" pitchFamily="34" charset="0"/>
              </a:rPr>
              <a:t>MP</a:t>
            </a:r>
            <a:r>
              <a:rPr lang="zh-CN" altLang="en-US" sz="1800" dirty="0">
                <a:effectLst/>
                <a:latin typeface="Arial" panose="020B0604020202020204" pitchFamily="34" charset="0"/>
              </a:rPr>
              <a:t>实现中的相关方发送消息并监视其响应来推断原始状态机。该模块要求用户指定通信配置，以便在学习过程中生成消息。</a:t>
            </a:r>
            <a:r>
              <a:rPr lang="zh-CN" altLang="en-US" dirty="0"/>
              <a:t> </a:t>
            </a:r>
            <a:r>
              <a:rPr lang="zh-CN" altLang="en-US" sz="1800" dirty="0">
                <a:effectLst/>
                <a:latin typeface="Arial" panose="020B0604020202020204" pitchFamily="34" charset="0"/>
              </a:rPr>
              <a:t>在这两个阶段之后，</a:t>
            </a:r>
            <a:r>
              <a:rPr lang="en-US" altLang="zh-CN" sz="1800" dirty="0" err="1">
                <a:effectLst/>
                <a:latin typeface="Arial" panose="020B0604020202020204" pitchFamily="34" charset="0"/>
              </a:rPr>
              <a:t>MPInspector</a:t>
            </a:r>
            <a:r>
              <a:rPr lang="zh-CN" altLang="en-US" sz="1800" dirty="0">
                <a:effectLst/>
                <a:latin typeface="Arial" panose="020B0604020202020204" pitchFamily="34" charset="0"/>
              </a:rPr>
              <a:t>将从第一个模块提取的消息语义添加到第二个模块中推断的原始状态机中的转换消息，以形成详细的状态机。第三，属性生成模块使用从详细状态机推断的扩展属性扩展标准</a:t>
            </a:r>
            <a:r>
              <a:rPr lang="en-US" altLang="zh-CN" sz="1800" dirty="0">
                <a:effectLst/>
                <a:latin typeface="Arial" panose="020B0604020202020204" pitchFamily="34" charset="0"/>
              </a:rPr>
              <a:t>MP</a:t>
            </a:r>
            <a:r>
              <a:rPr lang="zh-CN" altLang="en-US" sz="1800" dirty="0">
                <a:effectLst/>
                <a:latin typeface="Arial" panose="020B0604020202020204" pitchFamily="34" charset="0"/>
              </a:rPr>
              <a:t>规范中的元属性，以形成待验证的最终安全属性。</a:t>
            </a:r>
            <a:r>
              <a:rPr lang="zh-CN" altLang="en-US" dirty="0"/>
              <a:t> </a:t>
            </a:r>
            <a:r>
              <a:rPr lang="zh-CN" altLang="en-US" sz="1800" dirty="0">
                <a:effectLst/>
                <a:latin typeface="Arial" panose="020B0604020202020204" pitchFamily="34" charset="0"/>
              </a:rPr>
              <a:t>第四，形式化代码翻译模块将详细的状态机和安全属性转换为</a:t>
            </a:r>
            <a:r>
              <a:rPr lang="en-US" altLang="zh-CN" sz="1800" dirty="0">
                <a:effectLst/>
                <a:latin typeface="Arial" panose="020B0604020202020204" pitchFamily="34" charset="0"/>
              </a:rPr>
              <a:t>Tamarin</a:t>
            </a:r>
            <a:r>
              <a:rPr lang="zh-CN" altLang="en-US" sz="1800" dirty="0">
                <a:effectLst/>
                <a:latin typeface="Arial" panose="020B0604020202020204" pitchFamily="34" charset="0"/>
              </a:rPr>
              <a:t>代码。最后，</a:t>
            </a:r>
            <a:r>
              <a:rPr lang="en-US" altLang="zh-CN" sz="1800" dirty="0" err="1">
                <a:effectLst/>
                <a:latin typeface="Arial" panose="020B0604020202020204" pitchFamily="34" charset="0"/>
              </a:rPr>
              <a:t>MPInspector</a:t>
            </a:r>
            <a:r>
              <a:rPr lang="zh-CN" altLang="en-US" sz="1800" dirty="0">
                <a:effectLst/>
                <a:latin typeface="Arial" panose="020B0604020202020204" pitchFamily="34" charset="0"/>
              </a:rPr>
              <a:t>应用</a:t>
            </a:r>
            <a:r>
              <a:rPr lang="en-US" altLang="zh-CN" sz="1800" dirty="0">
                <a:effectLst/>
                <a:latin typeface="Arial" panose="020B0604020202020204" pitchFamily="34" charset="0"/>
              </a:rPr>
              <a:t>Tamarin Prover</a:t>
            </a:r>
            <a:r>
              <a:rPr lang="zh-CN" altLang="en-US" sz="1800" dirty="0">
                <a:effectLst/>
                <a:latin typeface="Arial" panose="020B0604020202020204" pitchFamily="34" charset="0"/>
              </a:rPr>
              <a:t>对</a:t>
            </a:r>
            <a:r>
              <a:rPr lang="en-US" altLang="zh-CN" sz="1800" dirty="0">
                <a:effectLst/>
                <a:latin typeface="Arial" panose="020B0604020202020204" pitchFamily="34" charset="0"/>
              </a:rPr>
              <a:t>Tamarin</a:t>
            </a:r>
            <a:r>
              <a:rPr lang="zh-CN" altLang="en-US" sz="1800" dirty="0">
                <a:effectLst/>
                <a:latin typeface="Arial" panose="020B0604020202020204" pitchFamily="34" charset="0"/>
              </a:rPr>
              <a:t>代码执行形式验证，最终输出是违反的安全属性。</a:t>
            </a:r>
            <a:r>
              <a:rPr lang="zh-CN" altLang="en-US" dirty="0"/>
              <a:t> </a:t>
            </a:r>
          </a:p>
        </p:txBody>
      </p:sp>
      <p:sp>
        <p:nvSpPr>
          <p:cNvPr id="4" name="灯片编号占位符 3"/>
          <p:cNvSpPr>
            <a:spLocks noGrp="1"/>
          </p:cNvSpPr>
          <p:nvPr>
            <p:ph type="sldNum" sz="quarter" idx="10"/>
          </p:nvPr>
        </p:nvSpPr>
        <p:spPr/>
        <p:txBody>
          <a:bodyPr/>
          <a:lstStyle/>
          <a:p>
            <a:fld id="{4F576198-4CF3-446F-B204-6B1848582D61}" type="slidenum">
              <a:rPr lang="zh-CN" altLang="en-US" smtClean="0"/>
              <a:t>12</a:t>
            </a:fld>
            <a:endParaRPr lang="zh-CN" altLang="en-US"/>
          </a:p>
        </p:txBody>
      </p:sp>
    </p:spTree>
    <p:extLst>
      <p:ext uri="{BB962C8B-B14F-4D97-AF65-F5344CB8AC3E}">
        <p14:creationId xmlns:p14="http://schemas.microsoft.com/office/powerpoint/2010/main" val="3053583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13</a:t>
            </a:fld>
            <a:endParaRPr lang="zh-CN" altLang="en-US"/>
          </a:p>
        </p:txBody>
      </p:sp>
    </p:spTree>
    <p:extLst>
      <p:ext uri="{BB962C8B-B14F-4D97-AF65-F5344CB8AC3E}">
        <p14:creationId xmlns:p14="http://schemas.microsoft.com/office/powerpoint/2010/main" val="1786011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14</a:t>
            </a:fld>
            <a:endParaRPr lang="zh-CN" altLang="en-US"/>
          </a:p>
        </p:txBody>
      </p:sp>
    </p:spTree>
    <p:extLst>
      <p:ext uri="{BB962C8B-B14F-4D97-AF65-F5344CB8AC3E}">
        <p14:creationId xmlns:p14="http://schemas.microsoft.com/office/powerpoint/2010/main" val="499610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15</a:t>
            </a:fld>
            <a:endParaRPr lang="zh-CN" altLang="en-US"/>
          </a:p>
        </p:txBody>
      </p:sp>
    </p:spTree>
    <p:extLst>
      <p:ext uri="{BB962C8B-B14F-4D97-AF65-F5344CB8AC3E}">
        <p14:creationId xmlns:p14="http://schemas.microsoft.com/office/powerpoint/2010/main" val="2759584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16</a:t>
            </a:fld>
            <a:endParaRPr lang="zh-CN" altLang="en-US"/>
          </a:p>
        </p:txBody>
      </p:sp>
    </p:spTree>
    <p:extLst>
      <p:ext uri="{BB962C8B-B14F-4D97-AF65-F5344CB8AC3E}">
        <p14:creationId xmlns:p14="http://schemas.microsoft.com/office/powerpoint/2010/main" val="1932950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17</a:t>
            </a:fld>
            <a:endParaRPr lang="zh-CN" altLang="en-US"/>
          </a:p>
        </p:txBody>
      </p:sp>
    </p:spTree>
    <p:extLst>
      <p:ext uri="{BB962C8B-B14F-4D97-AF65-F5344CB8AC3E}">
        <p14:creationId xmlns:p14="http://schemas.microsoft.com/office/powerpoint/2010/main" val="2600644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18</a:t>
            </a:fld>
            <a:endParaRPr lang="zh-CN" altLang="en-US"/>
          </a:p>
        </p:txBody>
      </p:sp>
    </p:spTree>
    <p:extLst>
      <p:ext uri="{BB962C8B-B14F-4D97-AF65-F5344CB8AC3E}">
        <p14:creationId xmlns:p14="http://schemas.microsoft.com/office/powerpoint/2010/main" val="994977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19</a:t>
            </a:fld>
            <a:endParaRPr lang="zh-CN" altLang="en-US"/>
          </a:p>
        </p:txBody>
      </p:sp>
    </p:spTree>
    <p:extLst>
      <p:ext uri="{BB962C8B-B14F-4D97-AF65-F5344CB8AC3E}">
        <p14:creationId xmlns:p14="http://schemas.microsoft.com/office/powerpoint/2010/main" val="2807182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a:t>
            </a:fld>
            <a:endParaRPr lang="zh-CN" altLang="en-US"/>
          </a:p>
        </p:txBody>
      </p:sp>
    </p:spTree>
    <p:extLst>
      <p:ext uri="{BB962C8B-B14F-4D97-AF65-F5344CB8AC3E}">
        <p14:creationId xmlns:p14="http://schemas.microsoft.com/office/powerpoint/2010/main" val="152030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20</a:t>
            </a:fld>
            <a:endParaRPr lang="zh-CN" altLang="en-US"/>
          </a:p>
        </p:txBody>
      </p:sp>
    </p:spTree>
    <p:extLst>
      <p:ext uri="{BB962C8B-B14F-4D97-AF65-F5344CB8AC3E}">
        <p14:creationId xmlns:p14="http://schemas.microsoft.com/office/powerpoint/2010/main" val="934287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21</a:t>
            </a:fld>
            <a:endParaRPr lang="zh-CN" altLang="en-US"/>
          </a:p>
        </p:txBody>
      </p:sp>
    </p:spTree>
    <p:extLst>
      <p:ext uri="{BB962C8B-B14F-4D97-AF65-F5344CB8AC3E}">
        <p14:creationId xmlns:p14="http://schemas.microsoft.com/office/powerpoint/2010/main" val="2663088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22</a:t>
            </a:fld>
            <a:endParaRPr lang="zh-CN" altLang="en-US"/>
          </a:p>
        </p:txBody>
      </p:sp>
    </p:spTree>
    <p:extLst>
      <p:ext uri="{BB962C8B-B14F-4D97-AF65-F5344CB8AC3E}">
        <p14:creationId xmlns:p14="http://schemas.microsoft.com/office/powerpoint/2010/main" val="21985699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23</a:t>
            </a:fld>
            <a:endParaRPr lang="zh-CN" altLang="en-US"/>
          </a:p>
        </p:txBody>
      </p:sp>
    </p:spTree>
    <p:extLst>
      <p:ext uri="{BB962C8B-B14F-4D97-AF65-F5344CB8AC3E}">
        <p14:creationId xmlns:p14="http://schemas.microsoft.com/office/powerpoint/2010/main" val="1116873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24</a:t>
            </a:fld>
            <a:endParaRPr lang="zh-CN" altLang="en-US"/>
          </a:p>
        </p:txBody>
      </p:sp>
    </p:spTree>
    <p:extLst>
      <p:ext uri="{BB962C8B-B14F-4D97-AF65-F5344CB8AC3E}">
        <p14:creationId xmlns:p14="http://schemas.microsoft.com/office/powerpoint/2010/main" val="3679331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25</a:t>
            </a:fld>
            <a:endParaRPr lang="zh-CN" altLang="en-US"/>
          </a:p>
        </p:txBody>
      </p:sp>
    </p:spTree>
    <p:extLst>
      <p:ext uri="{BB962C8B-B14F-4D97-AF65-F5344CB8AC3E}">
        <p14:creationId xmlns:p14="http://schemas.microsoft.com/office/powerpoint/2010/main" val="4192405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26</a:t>
            </a:fld>
            <a:endParaRPr lang="zh-CN" altLang="en-US"/>
          </a:p>
        </p:txBody>
      </p:sp>
    </p:spTree>
    <p:extLst>
      <p:ext uri="{BB962C8B-B14F-4D97-AF65-F5344CB8AC3E}">
        <p14:creationId xmlns:p14="http://schemas.microsoft.com/office/powerpoint/2010/main" val="39230765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27</a:t>
            </a:fld>
            <a:endParaRPr lang="zh-CN" altLang="en-US"/>
          </a:p>
        </p:txBody>
      </p:sp>
    </p:spTree>
    <p:extLst>
      <p:ext uri="{BB962C8B-B14F-4D97-AF65-F5344CB8AC3E}">
        <p14:creationId xmlns:p14="http://schemas.microsoft.com/office/powerpoint/2010/main" val="681469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28</a:t>
            </a:fld>
            <a:endParaRPr lang="zh-CN" altLang="en-US"/>
          </a:p>
        </p:txBody>
      </p:sp>
    </p:spTree>
    <p:extLst>
      <p:ext uri="{BB962C8B-B14F-4D97-AF65-F5344CB8AC3E}">
        <p14:creationId xmlns:p14="http://schemas.microsoft.com/office/powerpoint/2010/main" val="2822157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29</a:t>
            </a:fld>
            <a:endParaRPr lang="zh-CN" altLang="en-US"/>
          </a:p>
        </p:txBody>
      </p:sp>
    </p:spTree>
    <p:extLst>
      <p:ext uri="{BB962C8B-B14F-4D97-AF65-F5344CB8AC3E}">
        <p14:creationId xmlns:p14="http://schemas.microsoft.com/office/powerpoint/2010/main" val="3488941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3</a:t>
            </a:fld>
            <a:endParaRPr lang="zh-CN" altLang="en-US"/>
          </a:p>
        </p:txBody>
      </p:sp>
    </p:spTree>
    <p:extLst>
      <p:ext uri="{BB962C8B-B14F-4D97-AF65-F5344CB8AC3E}">
        <p14:creationId xmlns:p14="http://schemas.microsoft.com/office/powerpoint/2010/main" val="34196533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30</a:t>
            </a:fld>
            <a:endParaRPr lang="zh-CN" altLang="en-US"/>
          </a:p>
        </p:txBody>
      </p:sp>
    </p:spTree>
    <p:extLst>
      <p:ext uri="{BB962C8B-B14F-4D97-AF65-F5344CB8AC3E}">
        <p14:creationId xmlns:p14="http://schemas.microsoft.com/office/powerpoint/2010/main" val="9448148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31</a:t>
            </a:fld>
            <a:endParaRPr lang="zh-CN" altLang="en-US"/>
          </a:p>
        </p:txBody>
      </p:sp>
    </p:spTree>
    <p:extLst>
      <p:ext uri="{BB962C8B-B14F-4D97-AF65-F5344CB8AC3E}">
        <p14:creationId xmlns:p14="http://schemas.microsoft.com/office/powerpoint/2010/main" val="17754426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32</a:t>
            </a:fld>
            <a:endParaRPr lang="zh-CN" altLang="en-US"/>
          </a:p>
        </p:txBody>
      </p:sp>
    </p:spTree>
    <p:extLst>
      <p:ext uri="{BB962C8B-B14F-4D97-AF65-F5344CB8AC3E}">
        <p14:creationId xmlns:p14="http://schemas.microsoft.com/office/powerpoint/2010/main" val="4634109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33</a:t>
            </a:fld>
            <a:endParaRPr lang="zh-CN" altLang="en-US"/>
          </a:p>
        </p:txBody>
      </p:sp>
    </p:spTree>
    <p:extLst>
      <p:ext uri="{BB962C8B-B14F-4D97-AF65-F5344CB8AC3E}">
        <p14:creationId xmlns:p14="http://schemas.microsoft.com/office/powerpoint/2010/main" val="672999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34</a:t>
            </a:fld>
            <a:endParaRPr lang="zh-CN" altLang="en-US"/>
          </a:p>
        </p:txBody>
      </p:sp>
    </p:spTree>
    <p:extLst>
      <p:ext uri="{BB962C8B-B14F-4D97-AF65-F5344CB8AC3E}">
        <p14:creationId xmlns:p14="http://schemas.microsoft.com/office/powerpoint/2010/main" val="997029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35</a:t>
            </a:fld>
            <a:endParaRPr lang="zh-CN" altLang="en-US"/>
          </a:p>
        </p:txBody>
      </p:sp>
    </p:spTree>
    <p:extLst>
      <p:ext uri="{BB962C8B-B14F-4D97-AF65-F5344CB8AC3E}">
        <p14:creationId xmlns:p14="http://schemas.microsoft.com/office/powerpoint/2010/main" val="4029179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36</a:t>
            </a:fld>
            <a:endParaRPr lang="zh-CN" altLang="en-US"/>
          </a:p>
        </p:txBody>
      </p:sp>
    </p:spTree>
    <p:extLst>
      <p:ext uri="{BB962C8B-B14F-4D97-AF65-F5344CB8AC3E}">
        <p14:creationId xmlns:p14="http://schemas.microsoft.com/office/powerpoint/2010/main" val="7040672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37</a:t>
            </a:fld>
            <a:endParaRPr lang="zh-CN" altLang="en-US"/>
          </a:p>
        </p:txBody>
      </p:sp>
    </p:spTree>
    <p:extLst>
      <p:ext uri="{BB962C8B-B14F-4D97-AF65-F5344CB8AC3E}">
        <p14:creationId xmlns:p14="http://schemas.microsoft.com/office/powerpoint/2010/main" val="4182136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38</a:t>
            </a:fld>
            <a:endParaRPr lang="zh-CN" altLang="en-US"/>
          </a:p>
        </p:txBody>
      </p:sp>
    </p:spTree>
    <p:extLst>
      <p:ext uri="{BB962C8B-B14F-4D97-AF65-F5344CB8AC3E}">
        <p14:creationId xmlns:p14="http://schemas.microsoft.com/office/powerpoint/2010/main" val="29442568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39</a:t>
            </a:fld>
            <a:endParaRPr lang="zh-CN" altLang="en-US"/>
          </a:p>
        </p:txBody>
      </p:sp>
    </p:spTree>
    <p:extLst>
      <p:ext uri="{BB962C8B-B14F-4D97-AF65-F5344CB8AC3E}">
        <p14:creationId xmlns:p14="http://schemas.microsoft.com/office/powerpoint/2010/main" val="130277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4</a:t>
            </a:fld>
            <a:endParaRPr lang="zh-CN" altLang="en-US"/>
          </a:p>
        </p:txBody>
      </p:sp>
    </p:spTree>
    <p:extLst>
      <p:ext uri="{BB962C8B-B14F-4D97-AF65-F5344CB8AC3E}">
        <p14:creationId xmlns:p14="http://schemas.microsoft.com/office/powerpoint/2010/main" val="3517106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5</a:t>
            </a:fld>
            <a:endParaRPr lang="zh-CN" altLang="en-US"/>
          </a:p>
        </p:txBody>
      </p:sp>
    </p:spTree>
    <p:extLst>
      <p:ext uri="{BB962C8B-B14F-4D97-AF65-F5344CB8AC3E}">
        <p14:creationId xmlns:p14="http://schemas.microsoft.com/office/powerpoint/2010/main" val="3568393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6</a:t>
            </a:fld>
            <a:endParaRPr lang="zh-CN" altLang="en-US"/>
          </a:p>
        </p:txBody>
      </p:sp>
    </p:spTree>
    <p:extLst>
      <p:ext uri="{BB962C8B-B14F-4D97-AF65-F5344CB8AC3E}">
        <p14:creationId xmlns:p14="http://schemas.microsoft.com/office/powerpoint/2010/main" val="1615808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7</a:t>
            </a:fld>
            <a:endParaRPr lang="zh-CN" altLang="en-US"/>
          </a:p>
        </p:txBody>
      </p:sp>
    </p:spTree>
    <p:extLst>
      <p:ext uri="{BB962C8B-B14F-4D97-AF65-F5344CB8AC3E}">
        <p14:creationId xmlns:p14="http://schemas.microsoft.com/office/powerpoint/2010/main" val="3862643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8</a:t>
            </a:fld>
            <a:endParaRPr lang="zh-CN" altLang="en-US"/>
          </a:p>
        </p:txBody>
      </p:sp>
    </p:spTree>
    <p:extLst>
      <p:ext uri="{BB962C8B-B14F-4D97-AF65-F5344CB8AC3E}">
        <p14:creationId xmlns:p14="http://schemas.microsoft.com/office/powerpoint/2010/main" val="6008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9</a:t>
            </a:fld>
            <a:endParaRPr lang="zh-CN" altLang="en-US"/>
          </a:p>
        </p:txBody>
      </p:sp>
    </p:spTree>
    <p:extLst>
      <p:ext uri="{BB962C8B-B14F-4D97-AF65-F5344CB8AC3E}">
        <p14:creationId xmlns:p14="http://schemas.microsoft.com/office/powerpoint/2010/main" val="1350054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2022/7/23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49101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2022/7/23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3241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2022/7/23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471641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001">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39"/>
          <p:cNvSpPr>
            <a:spLocks noGrp="1"/>
          </p:cNvSpPr>
          <p:nvPr>
            <p:ph type="pic" sz="quarter" idx="13" hasCustomPrompt="1"/>
          </p:nvPr>
        </p:nvSpPr>
        <p:spPr>
          <a:xfrm>
            <a:off x="5586198" y="0"/>
            <a:ext cx="6605802"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a:defRPr baseline="0"/>
            </a:lvl1pPr>
          </a:lstStyle>
          <a:p>
            <a:r>
              <a:rPr lang="de-DE" dirty="0"/>
              <a:t>Drop Image </a:t>
            </a:r>
            <a:r>
              <a:rPr lang="de-DE" dirty="0" err="1"/>
              <a:t>here</a:t>
            </a:r>
            <a:endParaRPr dirty="0"/>
          </a:p>
        </p:txBody>
      </p:sp>
    </p:spTree>
    <p:extLst>
      <p:ext uri="{BB962C8B-B14F-4D97-AF65-F5344CB8AC3E}">
        <p14:creationId xmlns:p14="http://schemas.microsoft.com/office/powerpoint/2010/main" val="1794562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lide-003">
    <p:spTree>
      <p:nvGrpSpPr>
        <p:cNvPr id="1" name=""/>
        <p:cNvGrpSpPr/>
        <p:nvPr/>
      </p:nvGrpSpPr>
      <p:grpSpPr>
        <a:xfrm>
          <a:off x="0" y="0"/>
          <a:ext cx="0" cy="0"/>
          <a:chOff x="0" y="0"/>
          <a:chExt cx="0" cy="0"/>
        </a:xfrm>
      </p:grpSpPr>
      <p:sp>
        <p:nvSpPr>
          <p:cNvPr id="29" name="Shape 29"/>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pic>
        <p:nvPicPr>
          <p:cNvPr id="30" name="pasted-image.pdf"/>
          <p:cNvPicPr>
            <a:picLocks noChangeAspect="1"/>
          </p:cNvPicPr>
          <p:nvPr userDrawn="1"/>
        </p:nvPicPr>
        <p:blipFill>
          <a:blip r:embed="rId2" cstate="screen">
            <a:extLst>
              <a:ext uri="{28A0092B-C50C-407E-A947-70E740481C1C}">
                <a14:useLocalDpi xmlns:a14="http://schemas.microsoft.com/office/drawing/2010/main"/>
              </a:ext>
            </a:extLst>
          </a:blip>
          <a:srcRect l="15193" t="6006" r="15193" b="3060"/>
          <a:stretch>
            <a:fillRect/>
          </a:stretch>
        </p:blipFill>
        <p:spPr>
          <a:xfrm>
            <a:off x="0" y="0"/>
            <a:ext cx="5080001" cy="6858000"/>
          </a:xfrm>
          <a:prstGeom prst="rect">
            <a:avLst/>
          </a:prstGeom>
          <a:ln w="12700">
            <a:miter lim="400000"/>
          </a:ln>
        </p:spPr>
      </p:pic>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5" name="Shape 39"/>
          <p:cNvSpPr>
            <a:spLocks noGrp="1"/>
          </p:cNvSpPr>
          <p:nvPr>
            <p:ph type="pic" sz="quarter" idx="13" hasCustomPrompt="1"/>
          </p:nvPr>
        </p:nvSpPr>
        <p:spPr>
          <a:xfrm>
            <a:off x="0" y="0"/>
            <a:ext cx="5080001"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446516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lide-004">
    <p:spTree>
      <p:nvGrpSpPr>
        <p:cNvPr id="1" name=""/>
        <p:cNvGrpSpPr/>
        <p:nvPr/>
      </p:nvGrpSpPr>
      <p:grpSpPr>
        <a:xfrm>
          <a:off x="0" y="0"/>
          <a:ext cx="0" cy="0"/>
          <a:chOff x="0" y="0"/>
          <a:chExt cx="0" cy="0"/>
        </a:xfrm>
      </p:grpSpPr>
      <p:sp>
        <p:nvSpPr>
          <p:cNvPr id="38" name="Shape 38"/>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
        <p:nvSpPr>
          <p:cNvPr id="6" name="Picture Placeholder 3"/>
          <p:cNvSpPr txBox="1">
            <a:spLocks/>
          </p:cNvSpPr>
          <p:nvPr userDrawn="1"/>
        </p:nvSpPr>
        <p:spPr>
          <a:xfrm>
            <a:off x="8010154" y="1091243"/>
            <a:ext cx="1760730" cy="174651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accent1">
                <a:lumMod val="40000"/>
                <a:lumOff val="60000"/>
              </a:schemeClr>
            </a:fgClr>
            <a:bgClr>
              <a:schemeClr val="tx2"/>
            </a:bgClr>
          </a:pattFill>
        </p:spPr>
        <p:txBody>
          <a:bodyPr wrap="square" anchor="ctr">
            <a:noAutofit/>
          </a:bodyPr>
          <a:lstStyle>
            <a:lvl1pPr marL="366346" marR="0" indent="-366346" algn="ctr" defTabSz="825500" latinLnBrk="0">
              <a:lnSpc>
                <a:spcPct val="120000"/>
              </a:lnSpc>
              <a:spcBef>
                <a:spcPts val="5200"/>
              </a:spcBef>
              <a:spcAft>
                <a:spcPts val="0"/>
              </a:spcAft>
              <a:buClrTx/>
              <a:buSzPct val="75000"/>
              <a:buFontTx/>
              <a:buChar char="•"/>
              <a:tabLst/>
              <a:defRPr sz="1600" b="0" i="0" u="none" strike="noStrike" cap="none" spc="0" baseline="0">
                <a:ln>
                  <a:noFill/>
                </a:ln>
                <a:solidFill>
                  <a:srgbClr val="5E5E5E"/>
                </a:solidFill>
                <a:uFillTx/>
                <a:latin typeface="Titillium" charset="0"/>
                <a:ea typeface="Titillium" charset="0"/>
                <a:cs typeface="Titillium" charset="0"/>
                <a:sym typeface="Montserrat Light"/>
              </a:defRPr>
            </a:lvl1pPr>
            <a:lvl2pPr marL="100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2pPr>
            <a:lvl3pPr marL="163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3pPr>
            <a:lvl4pPr marL="227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4pPr>
            <a:lvl5pPr marL="290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5pPr>
            <a:lvl6pPr marL="1416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6pPr>
            <a:lvl7pPr marL="1480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7pPr>
            <a:lvl8pPr marL="1543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8pPr>
            <a:lvl9pPr marL="1607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sz="800"/>
              <a:t>Insert Image</a:t>
            </a:r>
          </a:p>
        </p:txBody>
      </p:sp>
      <p:sp>
        <p:nvSpPr>
          <p:cNvPr id="13" name="Picture Placeholder 3"/>
          <p:cNvSpPr>
            <a:spLocks noGrp="1"/>
          </p:cNvSpPr>
          <p:nvPr>
            <p:ph type="pic" sz="quarter" idx="17" hasCustomPrompt="1"/>
          </p:nvPr>
        </p:nvSpPr>
        <p:spPr>
          <a:xfrm>
            <a:off x="7965847" y="1039830"/>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0781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slide-005">
    <p:spTree>
      <p:nvGrpSpPr>
        <p:cNvPr id="1" name=""/>
        <p:cNvGrpSpPr/>
        <p:nvPr/>
      </p:nvGrpSpPr>
      <p:grpSpPr>
        <a:xfrm>
          <a:off x="0" y="0"/>
          <a:ext cx="0" cy="0"/>
          <a:chOff x="0" y="0"/>
          <a:chExt cx="0" cy="0"/>
        </a:xfrm>
      </p:grpSpPr>
      <p:sp>
        <p:nvSpPr>
          <p:cNvPr id="47" name="Shape 4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
        <p:nvSpPr>
          <p:cNvPr id="8" name="Shape 39"/>
          <p:cNvSpPr>
            <a:spLocks noGrp="1"/>
          </p:cNvSpPr>
          <p:nvPr>
            <p:ph type="pic" sz="quarter" idx="14" hasCustomPrompt="1"/>
          </p:nvPr>
        </p:nvSpPr>
        <p:spPr>
          <a:xfrm>
            <a:off x="8928000" y="1016745"/>
            <a:ext cx="3264000" cy="4824511"/>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effectLst>
                  <a:glow>
                    <a:schemeClr val="accent1">
                      <a:alpha val="40000"/>
                    </a:schemeClr>
                  </a:glow>
                </a:effect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569911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lide-010">
    <p:spTree>
      <p:nvGrpSpPr>
        <p:cNvPr id="1" name=""/>
        <p:cNvGrpSpPr/>
        <p:nvPr/>
      </p:nvGrpSpPr>
      <p:grpSpPr>
        <a:xfrm>
          <a:off x="0" y="0"/>
          <a:ext cx="0" cy="0"/>
          <a:chOff x="0" y="0"/>
          <a:chExt cx="0" cy="0"/>
        </a:xfrm>
      </p:grpSpPr>
      <p:sp>
        <p:nvSpPr>
          <p:cNvPr id="97" name="Shape 9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01" name="Shape 10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5364004" y="2691985"/>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7" name="Shape 674"/>
          <p:cNvSpPr>
            <a:spLocks noGrp="1"/>
          </p:cNvSpPr>
          <p:nvPr>
            <p:ph type="pic" sz="quarter" idx="23" hasCustomPrompt="1"/>
          </p:nvPr>
        </p:nvSpPr>
        <p:spPr>
          <a:xfrm>
            <a:off x="9187946" y="26754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192485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slide-011">
    <p:spTree>
      <p:nvGrpSpPr>
        <p:cNvPr id="1" name=""/>
        <p:cNvGrpSpPr/>
        <p:nvPr/>
      </p:nvGrpSpPr>
      <p:grpSpPr>
        <a:xfrm>
          <a:off x="0" y="0"/>
          <a:ext cx="0" cy="0"/>
          <a:chOff x="0" y="0"/>
          <a:chExt cx="0" cy="0"/>
        </a:xfrm>
      </p:grpSpPr>
      <p:sp>
        <p:nvSpPr>
          <p:cNvPr id="108" name="Shape 108"/>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
        <p:nvSpPr>
          <p:cNvPr id="6"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 name="Shape 674"/>
          <p:cNvSpPr>
            <a:spLocks noGrp="1"/>
          </p:cNvSpPr>
          <p:nvPr>
            <p:ph type="pic" sz="quarter" idx="22" hasCustomPrompt="1"/>
          </p:nvPr>
        </p:nvSpPr>
        <p:spPr>
          <a:xfrm>
            <a:off x="4646096" y="1972239"/>
            <a:ext cx="2914988" cy="2922451"/>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301431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lide-024">
    <p:spTree>
      <p:nvGrpSpPr>
        <p:cNvPr id="1" name=""/>
        <p:cNvGrpSpPr/>
        <p:nvPr/>
      </p:nvGrpSpPr>
      <p:grpSpPr>
        <a:xfrm>
          <a:off x="0" y="0"/>
          <a:ext cx="0" cy="0"/>
          <a:chOff x="0" y="0"/>
          <a:chExt cx="0" cy="0"/>
        </a:xfrm>
      </p:grpSpPr>
      <p:sp>
        <p:nvSpPr>
          <p:cNvPr id="241" name="Shape 24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245" name="Shape 245"/>
          <p:cNvSpPr>
            <a:spLocks noGrp="1"/>
          </p:cNvSpPr>
          <p:nvPr>
            <p:ph type="sldNum" sz="quarter" idx="2"/>
          </p:nvPr>
        </p:nvSpPr>
        <p:spPr>
          <a:prstGeom prst="rect">
            <a:avLst/>
          </a:prstGeom>
        </p:spPr>
        <p:txBody>
          <a:bodyPr/>
          <a:lstStyle/>
          <a:p>
            <a:fld id="{86CB4B4D-7CA3-9044-876B-883B54F8677D}" type="slidenum">
              <a:t>‹#›</a:t>
            </a:fld>
            <a:endParaRPr/>
          </a:p>
        </p:txBody>
      </p:sp>
      <p:sp>
        <p:nvSpPr>
          <p:cNvPr id="7" name="Picture Placeholder 3"/>
          <p:cNvSpPr>
            <a:spLocks noGrp="1"/>
          </p:cNvSpPr>
          <p:nvPr>
            <p:ph type="pic" sz="quarter" idx="17" hasCustomPrompt="1"/>
          </p:nvPr>
        </p:nvSpPr>
        <p:spPr>
          <a:xfrm>
            <a:off x="1546223"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8" name="Picture Placeholder 3"/>
          <p:cNvSpPr>
            <a:spLocks noGrp="1"/>
          </p:cNvSpPr>
          <p:nvPr>
            <p:ph type="pic" sz="quarter" idx="18" hasCustomPrompt="1"/>
          </p:nvPr>
        </p:nvSpPr>
        <p:spPr>
          <a:xfrm>
            <a:off x="5177169"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9" name="Picture Placeholder 3"/>
          <p:cNvSpPr>
            <a:spLocks noGrp="1"/>
          </p:cNvSpPr>
          <p:nvPr>
            <p:ph type="pic" sz="quarter" idx="19" hasCustomPrompt="1"/>
          </p:nvPr>
        </p:nvSpPr>
        <p:spPr>
          <a:xfrm>
            <a:off x="8808115"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32401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lide-047">
    <p:spTree>
      <p:nvGrpSpPr>
        <p:cNvPr id="1" name=""/>
        <p:cNvGrpSpPr/>
        <p:nvPr/>
      </p:nvGrpSpPr>
      <p:grpSpPr>
        <a:xfrm>
          <a:off x="0" y="0"/>
          <a:ext cx="0" cy="0"/>
          <a:chOff x="0" y="0"/>
          <a:chExt cx="0" cy="0"/>
        </a:xfrm>
      </p:grpSpPr>
      <p:sp>
        <p:nvSpPr>
          <p:cNvPr id="497" name="Shape 49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99" name="Shape 499"/>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6612968" y="-119412"/>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16414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2022/7/23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2845362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slide-062">
    <p:spTree>
      <p:nvGrpSpPr>
        <p:cNvPr id="1" name=""/>
        <p:cNvGrpSpPr/>
        <p:nvPr/>
      </p:nvGrpSpPr>
      <p:grpSpPr>
        <a:xfrm>
          <a:off x="0" y="0"/>
          <a:ext cx="0" cy="0"/>
          <a:chOff x="0" y="0"/>
          <a:chExt cx="0" cy="0"/>
        </a:xfrm>
      </p:grpSpPr>
      <p:sp>
        <p:nvSpPr>
          <p:cNvPr id="673" name="Shape 673"/>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77" name="Shape 677"/>
          <p:cNvSpPr>
            <a:spLocks noGrp="1"/>
          </p:cNvSpPr>
          <p:nvPr>
            <p:ph type="sldNum" sz="quarter" idx="2"/>
          </p:nvPr>
        </p:nvSpPr>
        <p:spPr>
          <a:prstGeom prst="rect">
            <a:avLst/>
          </a:prstGeom>
        </p:spPr>
        <p:txBody>
          <a:bodyPr/>
          <a:lstStyle/>
          <a:p>
            <a:fld id="{86CB4B4D-7CA3-9044-876B-883B54F8677D}" type="slidenum">
              <a:t>‹#›</a:t>
            </a:fld>
            <a:endParaRPr/>
          </a:p>
        </p:txBody>
      </p:sp>
      <p:sp>
        <p:nvSpPr>
          <p:cNvPr id="14" name="Shape 674"/>
          <p:cNvSpPr>
            <a:spLocks noGrp="1"/>
          </p:cNvSpPr>
          <p:nvPr>
            <p:ph type="pic" sz="quarter" idx="20" hasCustomPrompt="1"/>
          </p:nvPr>
        </p:nvSpPr>
        <p:spPr>
          <a:xfrm>
            <a:off x="7814226" y="2845810"/>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5" name="Shape 674"/>
          <p:cNvSpPr>
            <a:spLocks noGrp="1"/>
          </p:cNvSpPr>
          <p:nvPr>
            <p:ph type="pic" sz="quarter" idx="21" hasCustomPrompt="1"/>
          </p:nvPr>
        </p:nvSpPr>
        <p:spPr>
          <a:xfrm>
            <a:off x="9490301"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6125793"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5644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slide-063">
    <p:spTree>
      <p:nvGrpSpPr>
        <p:cNvPr id="1" name=""/>
        <p:cNvGrpSpPr/>
        <p:nvPr/>
      </p:nvGrpSpPr>
      <p:grpSpPr>
        <a:xfrm>
          <a:off x="0" y="0"/>
          <a:ext cx="0" cy="0"/>
          <a:chOff x="0" y="0"/>
          <a:chExt cx="0" cy="0"/>
        </a:xfrm>
      </p:grpSpPr>
      <p:sp>
        <p:nvSpPr>
          <p:cNvPr id="685" name="Shape 685"/>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88" name="Shape 688"/>
          <p:cNvSpPr>
            <a:spLocks noGrp="1"/>
          </p:cNvSpPr>
          <p:nvPr>
            <p:ph type="sldNum" sz="quarter" idx="2"/>
          </p:nvPr>
        </p:nvSpPr>
        <p:spPr>
          <a:prstGeom prst="rect">
            <a:avLst/>
          </a:prstGeom>
        </p:spPr>
        <p:txBody>
          <a:bodyPr/>
          <a:lstStyle/>
          <a:p>
            <a:fld id="{86CB4B4D-7CA3-9044-876B-883B54F8677D}" type="slidenum">
              <a:t>‹#›</a:t>
            </a:fld>
            <a:endParaRPr/>
          </a:p>
        </p:txBody>
      </p:sp>
      <p:sp>
        <p:nvSpPr>
          <p:cNvPr id="7" name="Shape 674"/>
          <p:cNvSpPr>
            <a:spLocks noGrp="1"/>
          </p:cNvSpPr>
          <p:nvPr>
            <p:ph type="pic" sz="quarter" idx="20" hasCustomPrompt="1"/>
          </p:nvPr>
        </p:nvSpPr>
        <p:spPr>
          <a:xfrm>
            <a:off x="4668618"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 name="Shape 674"/>
          <p:cNvSpPr>
            <a:spLocks noGrp="1"/>
          </p:cNvSpPr>
          <p:nvPr>
            <p:ph type="pic" sz="quarter" idx="21" hasCustomPrompt="1"/>
          </p:nvPr>
        </p:nvSpPr>
        <p:spPr>
          <a:xfrm>
            <a:off x="648679" y="1634644"/>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9" name="Shape 674"/>
          <p:cNvSpPr>
            <a:spLocks noGrp="1"/>
          </p:cNvSpPr>
          <p:nvPr>
            <p:ph type="pic" sz="quarter" idx="22" hasCustomPrompt="1"/>
          </p:nvPr>
        </p:nvSpPr>
        <p:spPr>
          <a:xfrm>
            <a:off x="2300353"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3355731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slide-064">
    <p:spTree>
      <p:nvGrpSpPr>
        <p:cNvPr id="1" name=""/>
        <p:cNvGrpSpPr/>
        <p:nvPr/>
      </p:nvGrpSpPr>
      <p:grpSpPr>
        <a:xfrm>
          <a:off x="0" y="0"/>
          <a:ext cx="0" cy="0"/>
          <a:chOff x="0" y="0"/>
          <a:chExt cx="0" cy="0"/>
        </a:xfrm>
      </p:grpSpPr>
      <p:sp>
        <p:nvSpPr>
          <p:cNvPr id="701" name="Shape 70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02" name="Shape 702"/>
          <p:cNvSpPr>
            <a:spLocks noGrp="1"/>
          </p:cNvSpPr>
          <p:nvPr>
            <p:ph type="sldNum" sz="quarter" idx="2"/>
          </p:nvPr>
        </p:nvSpPr>
        <p:spPr>
          <a:prstGeom prst="rect">
            <a:avLst/>
          </a:prstGeom>
        </p:spPr>
        <p:txBody>
          <a:bodyPr/>
          <a:lstStyle/>
          <a:p>
            <a:fld id="{86CB4B4D-7CA3-9044-876B-883B54F8677D}" type="slidenum">
              <a:t>‹#›</a:t>
            </a:fld>
            <a:endParaRPr/>
          </a:p>
        </p:txBody>
      </p:sp>
      <p:sp>
        <p:nvSpPr>
          <p:cNvPr id="10" name="Shape 674"/>
          <p:cNvSpPr>
            <a:spLocks noGrp="1"/>
          </p:cNvSpPr>
          <p:nvPr>
            <p:ph type="pic" sz="quarter" idx="20" hasCustomPrompt="1"/>
          </p:nvPr>
        </p:nvSpPr>
        <p:spPr>
          <a:xfrm>
            <a:off x="5834394"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1" name="Shape 674"/>
          <p:cNvSpPr>
            <a:spLocks noGrp="1"/>
          </p:cNvSpPr>
          <p:nvPr>
            <p:ph type="pic" sz="quarter" idx="21" hasCustomPrompt="1"/>
          </p:nvPr>
        </p:nvSpPr>
        <p:spPr>
          <a:xfrm>
            <a:off x="7452544" y="388586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2" name="Shape 674"/>
          <p:cNvSpPr>
            <a:spLocks noGrp="1"/>
          </p:cNvSpPr>
          <p:nvPr>
            <p:ph type="pic" sz="quarter" idx="22" hasCustomPrompt="1"/>
          </p:nvPr>
        </p:nvSpPr>
        <p:spPr>
          <a:xfrm>
            <a:off x="4192520" y="59258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3" name="Shape 674"/>
          <p:cNvSpPr>
            <a:spLocks noGrp="1"/>
          </p:cNvSpPr>
          <p:nvPr>
            <p:ph type="pic" sz="quarter" idx="23" hasCustomPrompt="1"/>
          </p:nvPr>
        </p:nvSpPr>
        <p:spPr>
          <a:xfrm>
            <a:off x="7476257" y="59865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4" name="Shape 674"/>
          <p:cNvSpPr>
            <a:spLocks noGrp="1"/>
          </p:cNvSpPr>
          <p:nvPr>
            <p:ph type="pic" sz="quarter" idx="24" hasCustomPrompt="1"/>
          </p:nvPr>
        </p:nvSpPr>
        <p:spPr>
          <a:xfrm>
            <a:off x="9098158"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039331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slide-065">
    <p:spTree>
      <p:nvGrpSpPr>
        <p:cNvPr id="1" name=""/>
        <p:cNvGrpSpPr/>
        <p:nvPr/>
      </p:nvGrpSpPr>
      <p:grpSpPr>
        <a:xfrm>
          <a:off x="0" y="0"/>
          <a:ext cx="0" cy="0"/>
          <a:chOff x="0" y="0"/>
          <a:chExt cx="0" cy="0"/>
        </a:xfrm>
      </p:grpSpPr>
      <p:sp>
        <p:nvSpPr>
          <p:cNvPr id="709" name="Shape 709"/>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10" name="Shape 710"/>
          <p:cNvSpPr>
            <a:spLocks noGrp="1"/>
          </p:cNvSpPr>
          <p:nvPr>
            <p:ph type="pic" sz="half" idx="13" hasCustomPrompt="1"/>
          </p:nvPr>
        </p:nvSpPr>
        <p:spPr>
          <a:xfrm>
            <a:off x="1017538" y="1101824"/>
            <a:ext cx="4572596" cy="473675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11" name="Shape 7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9451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slide-080">
    <p:spTree>
      <p:nvGrpSpPr>
        <p:cNvPr id="1" name=""/>
        <p:cNvGrpSpPr/>
        <p:nvPr/>
      </p:nvGrpSpPr>
      <p:grpSpPr>
        <a:xfrm>
          <a:off x="0" y="0"/>
          <a:ext cx="0" cy="0"/>
          <a:chOff x="0" y="0"/>
          <a:chExt cx="0" cy="0"/>
        </a:xfrm>
      </p:grpSpPr>
      <p:sp>
        <p:nvSpPr>
          <p:cNvPr id="851" name="Shape 85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53" name="Shape 853"/>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1591557" y="1012081"/>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949086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slide-081">
    <p:spTree>
      <p:nvGrpSpPr>
        <p:cNvPr id="1" name=""/>
        <p:cNvGrpSpPr/>
        <p:nvPr/>
      </p:nvGrpSpPr>
      <p:grpSpPr>
        <a:xfrm>
          <a:off x="0" y="0"/>
          <a:ext cx="0" cy="0"/>
          <a:chOff x="0" y="0"/>
          <a:chExt cx="0" cy="0"/>
        </a:xfrm>
      </p:grpSpPr>
      <p:sp>
        <p:nvSpPr>
          <p:cNvPr id="860" name="Shape 860"/>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61" name="Shape 861"/>
          <p:cNvSpPr/>
          <p:nvPr/>
        </p:nvSpPr>
        <p:spPr>
          <a:xfrm>
            <a:off x="0" y="0"/>
            <a:ext cx="6096000" cy="6858000"/>
          </a:xfrm>
          <a:prstGeom prst="rect">
            <a:avLst/>
          </a:prstGeom>
          <a:solidFill>
            <a:srgbClr val="212121"/>
          </a:solidFill>
          <a:ln w="12700">
            <a:miter lim="400000"/>
          </a:ln>
        </p:spPr>
        <p:txBody>
          <a:bodyPr lIns="25400" tIns="25400" rIns="25400" bIns="25400" anchor="ctr"/>
          <a:lstStyle/>
          <a:p>
            <a:pPr algn="ctr">
              <a:lnSpc>
                <a:spcPct val="100000"/>
              </a:lnSpc>
              <a:defRPr sz="3200">
                <a:solidFill>
                  <a:srgbClr val="FFFFFF"/>
                </a:solidFill>
              </a:defRPr>
            </a:pPr>
            <a:endParaRPr sz="1600"/>
          </a:p>
        </p:txBody>
      </p:sp>
      <p:sp>
        <p:nvSpPr>
          <p:cNvPr id="862" name="Shape 862"/>
          <p:cNvSpPr>
            <a:spLocks noGrp="1"/>
          </p:cNvSpPr>
          <p:nvPr>
            <p:ph type="pic" idx="13" hasCustomPrompt="1"/>
          </p:nvPr>
        </p:nvSpPr>
        <p:spPr>
          <a:xfrm>
            <a:off x="6096000" y="-4341"/>
            <a:ext cx="6097489" cy="686663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63" name="Shape 86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067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2022/7/23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1915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2022/7/23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8559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7F24E0-930B-4A04-9F56-81E5D8061857}" type="datetimeFigureOut">
              <a:rPr lang="zh-CN" altLang="en-US" smtClean="0"/>
              <a:t>2022/7/23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E38970-8790-42ED-BDAA-B4F075DE2BCF}" type="slidenum">
              <a:rPr lang="zh-CN" altLang="en-US" smtClean="0"/>
              <a:t>‹#›</a:t>
            </a:fld>
            <a:endParaRPr lang="zh-CN" altLang="en-US"/>
          </a:p>
        </p:txBody>
      </p:sp>
      <p:sp>
        <p:nvSpPr>
          <p:cNvPr id="11" name="矩形 10"/>
          <p:cNvSpPr/>
          <p:nvPr userDrawn="1"/>
        </p:nvSpPr>
        <p:spPr>
          <a:xfrm>
            <a:off x="8325228" y="4569668"/>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312580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7F24E0-930B-4A04-9F56-81E5D8061857}" type="datetimeFigureOut">
              <a:rPr lang="zh-CN" altLang="en-US" smtClean="0"/>
              <a:t>2022/7/23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56798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7F24E0-930B-4A04-9F56-81E5D8061857}" type="datetimeFigureOut">
              <a:rPr lang="zh-CN" altLang="en-US" smtClean="0"/>
              <a:t>2022/7/23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29468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2022/7/23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138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2022/7/23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37271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F24E0-930B-4A04-9F56-81E5D8061857}" type="datetimeFigureOut">
              <a:rPr lang="zh-CN" altLang="en-US" smtClean="0"/>
              <a:t>2022/7/23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8054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9" r:id="rId16"/>
    <p:sldLayoutId id="2147483670" r:id="rId17"/>
    <p:sldLayoutId id="2147483683" r:id="rId18"/>
    <p:sldLayoutId id="2147483707" r:id="rId19"/>
    <p:sldLayoutId id="2147483722" r:id="rId20"/>
    <p:sldLayoutId id="2147483723" r:id="rId21"/>
    <p:sldLayoutId id="2147483724" r:id="rId22"/>
    <p:sldLayoutId id="2147483725" r:id="rId23"/>
    <p:sldLayoutId id="2147483739" r:id="rId24"/>
    <p:sldLayoutId id="2147483740"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2023C5A-002A-4D55-B6D9-BA77213D77D2}"/>
              </a:ext>
            </a:extLst>
          </p:cNvPr>
          <p:cNvSpPr/>
          <p:nvPr/>
        </p:nvSpPr>
        <p:spPr>
          <a:xfrm>
            <a:off x="-138075" y="-297596"/>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156"/>
          <p:cNvSpPr txBox="1"/>
          <p:nvPr/>
        </p:nvSpPr>
        <p:spPr>
          <a:xfrm>
            <a:off x="502593" y="1875211"/>
            <a:ext cx="10606387" cy="1754326"/>
          </a:xfrm>
          <a:prstGeom prst="rect">
            <a:avLst/>
          </a:prstGeom>
          <a:noFill/>
        </p:spPr>
        <p:txBody>
          <a:bodyPr wrap="square" rtlCol="0">
            <a:spAutoFit/>
          </a:bodyPr>
          <a:lstStyle/>
          <a:p>
            <a:pPr algn="ctr"/>
            <a:r>
              <a:rPr lang="en-US" altLang="zh-CN" sz="3600" b="1" dirty="0" err="1">
                <a:latin typeface="Times New Roman" panose="02020603050405020304" pitchFamily="18" charset="0"/>
                <a:ea typeface="微软雅黑" panose="020B0503020204020204" pitchFamily="34" charset="-122"/>
                <a:cs typeface="Times New Roman" panose="02020603050405020304" pitchFamily="18" charset="0"/>
              </a:rPr>
              <a:t>MPInspector</a:t>
            </a:r>
            <a:r>
              <a:rPr lang="en-US" altLang="zh-CN" sz="3600" b="1" dirty="0">
                <a:latin typeface="Times New Roman" panose="02020603050405020304" pitchFamily="18" charset="0"/>
                <a:ea typeface="微软雅黑" panose="020B0503020204020204" pitchFamily="34" charset="-122"/>
                <a:cs typeface="Times New Roman" panose="02020603050405020304" pitchFamily="18" charset="0"/>
              </a:rPr>
              <a:t>: A Systematic and Automatic Approach for Evaluating the Security of IoT Messaging Protocols</a:t>
            </a:r>
            <a:endParaRPr lang="zh-CN" altLang="en-US" sz="36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6492F762-B648-4C6A-BCCD-DE814C95A84A}"/>
              </a:ext>
            </a:extLst>
          </p:cNvPr>
          <p:cNvGrpSpPr/>
          <p:nvPr/>
        </p:nvGrpSpPr>
        <p:grpSpPr>
          <a:xfrm rot="14816016">
            <a:off x="3305024" y="1231878"/>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a:extLst>
              <a:ext uri="{FF2B5EF4-FFF2-40B4-BE49-F238E27FC236}">
                <a16:creationId xmlns:a16="http://schemas.microsoft.com/office/drawing/2014/main" id="{6A700B99-6065-4865-8C68-803D5763C6AA}"/>
              </a:ext>
            </a:extLst>
          </p:cNvPr>
          <p:cNvCxnSpPr/>
          <p:nvPr/>
        </p:nvCxnSpPr>
        <p:spPr>
          <a:xfrm>
            <a:off x="5697286" y="3758929"/>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BA46D93-D6CE-4DB2-82E1-0C7504266082}"/>
              </a:ext>
            </a:extLst>
          </p:cNvPr>
          <p:cNvSpPr txBox="1"/>
          <p:nvPr/>
        </p:nvSpPr>
        <p:spPr>
          <a:xfrm>
            <a:off x="5058719" y="3938471"/>
            <a:ext cx="2074562" cy="579967"/>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2021 USENIX</a:t>
            </a:r>
          </a:p>
        </p:txBody>
      </p:sp>
      <p:sp>
        <p:nvSpPr>
          <p:cNvPr id="23" name="文本框 22">
            <a:extLst>
              <a:ext uri="{FF2B5EF4-FFF2-40B4-BE49-F238E27FC236}">
                <a16:creationId xmlns:a16="http://schemas.microsoft.com/office/drawing/2014/main" id="{523DD6EC-E60B-4468-8BDB-BB3532C0506C}"/>
              </a:ext>
            </a:extLst>
          </p:cNvPr>
          <p:cNvSpPr txBox="1"/>
          <p:nvPr/>
        </p:nvSpPr>
        <p:spPr>
          <a:xfrm>
            <a:off x="8835593" y="5622135"/>
            <a:ext cx="1306606"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cs typeface="Times New Roman" panose="02020603050405020304" pitchFamily="18" charset="0"/>
              </a:rPr>
              <a:t>杨亚辉</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51187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5" name="文本框 34">
            <a:extLst>
              <a:ext uri="{FF2B5EF4-FFF2-40B4-BE49-F238E27FC236}">
                <a16:creationId xmlns:a16="http://schemas.microsoft.com/office/drawing/2014/main" id="{8C7D5969-FAAF-4674-B929-FF206ED23E5D}"/>
              </a:ext>
            </a:extLst>
          </p:cNvPr>
          <p:cNvSpPr txBox="1"/>
          <p:nvPr/>
        </p:nvSpPr>
        <p:spPr>
          <a:xfrm>
            <a:off x="917867" y="1009495"/>
            <a:ext cx="10111978" cy="412613"/>
          </a:xfrm>
          <a:prstGeom prst="rect">
            <a:avLst/>
          </a:prstGeom>
          <a:noFill/>
        </p:spPr>
        <p:txBody>
          <a:bodyPr wrap="square">
            <a:spAutoFit/>
          </a:bodyPr>
          <a:lstStyle/>
          <a:p>
            <a:pPr>
              <a:lnSpc>
                <a:spcPct val="120000"/>
              </a:lnSpc>
            </a:pPr>
            <a:r>
              <a:rPr lang="en-US" altLang="zh-CN" sz="2000" b="1" dirty="0">
                <a:latin typeface="楷体" panose="02010609060101010101" pitchFamily="49" charset="-122"/>
                <a:ea typeface="楷体" panose="02010609060101010101" pitchFamily="49" charset="-122"/>
              </a:rPr>
              <a:t>MP</a:t>
            </a:r>
            <a:r>
              <a:rPr lang="zh-CN" altLang="en-US" sz="2000" b="1" dirty="0">
                <a:latin typeface="楷体" panose="02010609060101010101" pitchFamily="49" charset="-122"/>
                <a:ea typeface="楷体" panose="02010609060101010101" pitchFamily="49" charset="-122"/>
              </a:rPr>
              <a:t>类型和实现</a:t>
            </a:r>
            <a:endParaRPr lang="en-US" altLang="zh-CN" sz="2000" b="1" dirty="0">
              <a:effectLst/>
              <a:latin typeface="楷体" panose="02010609060101010101" pitchFamily="49" charset="-122"/>
              <a:ea typeface="楷体" panose="02010609060101010101" pitchFamily="49" charset="-122"/>
            </a:endParaRPr>
          </a:p>
        </p:txBody>
      </p:sp>
      <p:sp>
        <p:nvSpPr>
          <p:cNvPr id="12" name="文本框 11">
            <a:extLst>
              <a:ext uri="{FF2B5EF4-FFF2-40B4-BE49-F238E27FC236}">
                <a16:creationId xmlns:a16="http://schemas.microsoft.com/office/drawing/2014/main" id="{D1629AFF-FA36-5477-BEE4-809B85632497}"/>
              </a:ext>
            </a:extLst>
          </p:cNvPr>
          <p:cNvSpPr txBox="1"/>
          <p:nvPr/>
        </p:nvSpPr>
        <p:spPr>
          <a:xfrm>
            <a:off x="709776" y="1480127"/>
            <a:ext cx="10462846" cy="2520370"/>
          </a:xfrm>
          <a:prstGeom prst="rect">
            <a:avLst/>
          </a:prstGeom>
          <a:noFill/>
        </p:spPr>
        <p:txBody>
          <a:bodyPr wrap="square">
            <a:spAutoFit/>
          </a:bodyPr>
          <a:lstStyle/>
          <a:p>
            <a:pPr indent="457200" algn="just">
              <a:lnSpc>
                <a:spcPct val="150000"/>
              </a:lnSpc>
            </a:pPr>
            <a:r>
              <a:rPr lang="en-US" altLang="zh-CN" dirty="0">
                <a:latin typeface="Times New Roman" panose="02020603050405020304" pitchFamily="18" charset="0"/>
                <a:ea typeface="楷体" panose="02010609060101010101" pitchFamily="49" charset="-122"/>
              </a:rPr>
              <a:t>MQTT</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CoAP </a:t>
            </a:r>
            <a:r>
              <a:rPr lang="zh-CN" altLang="en-US" dirty="0">
                <a:latin typeface="Times New Roman" panose="02020603050405020304" pitchFamily="18" charset="0"/>
                <a:ea typeface="楷体" panose="02010609060101010101" pitchFamily="49" charset="-122"/>
              </a:rPr>
              <a:t>和 </a:t>
            </a:r>
            <a:r>
              <a:rPr lang="en-US" altLang="zh-CN" dirty="0">
                <a:latin typeface="Times New Roman" panose="02020603050405020304" pitchFamily="18" charset="0"/>
                <a:ea typeface="楷体" panose="02010609060101010101" pitchFamily="49" charset="-122"/>
              </a:rPr>
              <a:t>AMQP </a:t>
            </a:r>
            <a:r>
              <a:rPr lang="zh-CN" altLang="en-US" dirty="0">
                <a:latin typeface="Times New Roman" panose="02020603050405020304" pitchFamily="18" charset="0"/>
                <a:ea typeface="楷体" panose="02010609060101010101" pitchFamily="49" charset="-122"/>
              </a:rPr>
              <a:t>是物联网平台三个最常用的 </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 </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en-US" altLang="zh-CN" dirty="0">
                <a:latin typeface="Times New Roman" panose="02020603050405020304" pitchFamily="18" charset="0"/>
                <a:ea typeface="楷体" panose="02010609060101010101" pitchFamily="49" charset="-122"/>
              </a:rPr>
              <a:t>MQTT</a:t>
            </a:r>
            <a:r>
              <a:rPr lang="zh-CN" altLang="en-US" dirty="0">
                <a:latin typeface="Times New Roman" panose="02020603050405020304" pitchFamily="18" charset="0"/>
                <a:ea typeface="楷体" panose="02010609060101010101" pitchFamily="49" charset="-122"/>
              </a:rPr>
              <a:t>：运行在</a:t>
            </a:r>
            <a:r>
              <a:rPr lang="en-US" altLang="zh-CN" dirty="0">
                <a:latin typeface="Times New Roman" panose="02020603050405020304" pitchFamily="18" charset="0"/>
                <a:ea typeface="楷体" panose="02010609060101010101" pitchFamily="49" charset="-122"/>
              </a:rPr>
              <a:t>TCP</a:t>
            </a:r>
            <a:r>
              <a:rPr lang="zh-CN" altLang="en-US" dirty="0">
                <a:latin typeface="Times New Roman" panose="02020603050405020304" pitchFamily="18" charset="0"/>
                <a:ea typeface="楷体" panose="02010609060101010101" pitchFamily="49" charset="-122"/>
              </a:rPr>
              <a:t>协议上，有九种关键类型的消息，其中</a:t>
            </a:r>
            <a:r>
              <a:rPr lang="en-US" altLang="zh-CN" dirty="0">
                <a:latin typeface="Times New Roman" panose="02020603050405020304" pitchFamily="18" charset="0"/>
                <a:ea typeface="楷体" panose="02010609060101010101" pitchFamily="49" charset="-122"/>
              </a:rPr>
              <a:t>CONNECT</a:t>
            </a:r>
            <a:r>
              <a:rPr lang="zh-CN" altLang="en-US" dirty="0">
                <a:latin typeface="Times New Roman" panose="02020603050405020304" pitchFamily="18" charset="0"/>
                <a:ea typeface="楷体" panose="02010609060101010101" pitchFamily="49" charset="-122"/>
              </a:rPr>
              <a:t>消息包含五个关键参数，包括</a:t>
            </a:r>
            <a:r>
              <a:rPr lang="en-US" altLang="zh-CN" dirty="0">
                <a:latin typeface="Times New Roman" panose="02020603050405020304" pitchFamily="18" charset="0"/>
                <a:ea typeface="楷体" panose="02010609060101010101" pitchFamily="49" charset="-122"/>
              </a:rPr>
              <a:t>ClientID, Username, Password</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WillTopic</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 </a:t>
            </a:r>
            <a:r>
              <a:rPr lang="en-US" altLang="zh-CN" dirty="0" err="1">
                <a:latin typeface="Times New Roman" panose="02020603050405020304" pitchFamily="18" charset="0"/>
                <a:ea typeface="楷体" panose="02010609060101010101" pitchFamily="49" charset="-122"/>
              </a:rPr>
              <a:t>WillMessage</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en-US" altLang="zh-CN" dirty="0">
                <a:latin typeface="Times New Roman" panose="02020603050405020304" pitchFamily="18" charset="0"/>
                <a:ea typeface="楷体" panose="02010609060101010101" pitchFamily="49" charset="-122"/>
              </a:rPr>
              <a:t>CoAP</a:t>
            </a:r>
            <a:r>
              <a:rPr lang="zh-CN" altLang="en-US" dirty="0">
                <a:latin typeface="Times New Roman" panose="02020603050405020304" pitchFamily="18" charset="0"/>
                <a:ea typeface="楷体" panose="02010609060101010101" pitchFamily="49" charset="-122"/>
              </a:rPr>
              <a:t>：运行在</a:t>
            </a:r>
            <a:r>
              <a:rPr lang="en-US" altLang="zh-CN" dirty="0">
                <a:latin typeface="Times New Roman" panose="02020603050405020304" pitchFamily="18" charset="0"/>
                <a:ea typeface="楷体" panose="02010609060101010101" pitchFamily="49" charset="-122"/>
              </a:rPr>
              <a:t>UDP</a:t>
            </a:r>
            <a:r>
              <a:rPr lang="zh-CN" altLang="en-US" dirty="0">
                <a:latin typeface="Times New Roman" panose="02020603050405020304" pitchFamily="18" charset="0"/>
                <a:ea typeface="楷体" panose="02010609060101010101" pitchFamily="49" charset="-122"/>
              </a:rPr>
              <a:t>协议上，有两种关键类型的消息，其中</a:t>
            </a:r>
            <a:r>
              <a:rPr lang="en-US" altLang="zh-CN" dirty="0">
                <a:latin typeface="Times New Roman" panose="02020603050405020304" pitchFamily="18" charset="0"/>
                <a:ea typeface="楷体" panose="02010609060101010101" pitchFamily="49" charset="-122"/>
              </a:rPr>
              <a:t>CON</a:t>
            </a:r>
            <a:r>
              <a:rPr lang="zh-CN" altLang="en-US" dirty="0">
                <a:latin typeface="Times New Roman" panose="02020603050405020304" pitchFamily="18" charset="0"/>
                <a:ea typeface="楷体" panose="02010609060101010101" pitchFamily="49" charset="-122"/>
              </a:rPr>
              <a:t>消息包含六个关键参数，包括</a:t>
            </a:r>
            <a:r>
              <a:rPr lang="en-US" altLang="zh-CN" dirty="0">
                <a:latin typeface="Times New Roman" panose="02020603050405020304" pitchFamily="18" charset="0"/>
                <a:ea typeface="楷体" panose="02010609060101010101" pitchFamily="49" charset="-122"/>
              </a:rPr>
              <a:t>Uri, </a:t>
            </a:r>
            <a:r>
              <a:rPr lang="en-US" altLang="zh-CN" dirty="0" err="1">
                <a:latin typeface="Times New Roman" panose="02020603050405020304" pitchFamily="18" charset="0"/>
                <a:ea typeface="楷体" panose="02010609060101010101" pitchFamily="49" charset="-122"/>
              </a:rPr>
              <a:t>MessageId</a:t>
            </a:r>
            <a:r>
              <a:rPr lang="en-US" altLang="zh-CN" dirty="0">
                <a:latin typeface="Times New Roman" panose="02020603050405020304" pitchFamily="18" charset="0"/>
                <a:ea typeface="楷体" panose="02010609060101010101" pitchFamily="49" charset="-122"/>
              </a:rPr>
              <a:t>, Request, Option</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Token </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 Payload</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 </a:t>
            </a:r>
          </a:p>
          <a:p>
            <a:pPr indent="457200" algn="just">
              <a:lnSpc>
                <a:spcPct val="150000"/>
              </a:lnSpc>
            </a:pPr>
            <a:r>
              <a:rPr lang="zh-CN" altLang="en-US" dirty="0">
                <a:latin typeface="Times New Roman" panose="02020603050405020304" pitchFamily="18" charset="0"/>
                <a:ea typeface="楷体" panose="02010609060101010101" pitchFamily="49" charset="-122"/>
              </a:rPr>
              <a:t>在</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实现上可以通过物联网平台定制，包括配置、消息中的参数和消息交互逻辑。</a:t>
            </a:r>
          </a:p>
        </p:txBody>
      </p:sp>
      <p:sp>
        <p:nvSpPr>
          <p:cNvPr id="9" name="文本框 8">
            <a:extLst>
              <a:ext uri="{FF2B5EF4-FFF2-40B4-BE49-F238E27FC236}">
                <a16:creationId xmlns:a16="http://schemas.microsoft.com/office/drawing/2014/main" id="{32BF5BFC-A70E-622A-C4B0-17548A8F81B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Background</a:t>
            </a:r>
          </a:p>
        </p:txBody>
      </p:sp>
    </p:spTree>
    <p:extLst>
      <p:ext uri="{BB962C8B-B14F-4D97-AF65-F5344CB8AC3E}">
        <p14:creationId xmlns:p14="http://schemas.microsoft.com/office/powerpoint/2010/main" val="332879475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Threat Model</a:t>
            </a:r>
          </a:p>
        </p:txBody>
      </p:sp>
      <p:sp>
        <p:nvSpPr>
          <p:cNvPr id="12" name="文本框 11">
            <a:extLst>
              <a:ext uri="{FF2B5EF4-FFF2-40B4-BE49-F238E27FC236}">
                <a16:creationId xmlns:a16="http://schemas.microsoft.com/office/drawing/2014/main" id="{D1629AFF-FA36-5477-BEE4-809B85632497}"/>
              </a:ext>
            </a:extLst>
          </p:cNvPr>
          <p:cNvSpPr txBox="1"/>
          <p:nvPr/>
        </p:nvSpPr>
        <p:spPr>
          <a:xfrm>
            <a:off x="709776" y="1480127"/>
            <a:ext cx="10462846" cy="2520370"/>
          </a:xfrm>
          <a:prstGeom prst="rect">
            <a:avLst/>
          </a:prstGeom>
          <a:noFill/>
        </p:spPr>
        <p:txBody>
          <a:bodyPr wrap="square">
            <a:spAutoFit/>
          </a:bodyPr>
          <a:lstStyle/>
          <a:p>
            <a:pPr indent="457200" algn="just">
              <a:lnSpc>
                <a:spcPct val="150000"/>
              </a:lnSpc>
            </a:pPr>
            <a:r>
              <a:rPr lang="zh-CN" altLang="en-US" b="1" dirty="0">
                <a:latin typeface="Times New Roman" panose="02020603050405020304" pitchFamily="18" charset="0"/>
                <a:ea typeface="楷体" panose="02010609060101010101" pitchFamily="49" charset="-122"/>
              </a:rPr>
              <a:t>邻居场景：</a:t>
            </a:r>
            <a:r>
              <a:rPr lang="zh-CN" altLang="en-US" dirty="0">
                <a:latin typeface="Times New Roman" panose="02020603050405020304" pitchFamily="18" charset="0"/>
                <a:ea typeface="楷体" panose="02010609060101010101" pitchFamily="49" charset="-122"/>
              </a:rPr>
              <a:t>受害者和攻击者在同一个本地网络中，攻击者可以窃听和修改在该通道上传输的所有消息，并可以冒充合法参与者注入消息。</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zh-CN" altLang="en-US" b="1" dirty="0">
                <a:latin typeface="Times New Roman" panose="02020603050405020304" pitchFamily="18" charset="0"/>
                <a:ea typeface="楷体" panose="02010609060101010101" pitchFamily="49" charset="-122"/>
              </a:rPr>
              <a:t>租户场景：</a:t>
            </a:r>
            <a:r>
              <a:rPr lang="zh-CN" altLang="en-US" dirty="0">
                <a:latin typeface="Times New Roman" panose="02020603050405020304" pitchFamily="18" charset="0"/>
                <a:ea typeface="楷体" panose="02010609060101010101" pitchFamily="49" charset="-122"/>
              </a:rPr>
              <a:t>在这种情况下，当攻击者拥有设备时，可以收集设备身份，包括设备的密码或在设备上留下后门。 之后，当设备交付给受害者时，攻击者可以利用收集到的身份或注入的后门，通过发送一些恶意命令或发布设备的虚假状态来进行攻击。</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46155253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121135" y="1054172"/>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35CB38D4-78D7-46AF-A46A-541879020730}"/>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Design and Implementation</a:t>
            </a:r>
          </a:p>
        </p:txBody>
      </p:sp>
      <p:sp>
        <p:nvSpPr>
          <p:cNvPr id="35" name="文本框 34">
            <a:extLst>
              <a:ext uri="{FF2B5EF4-FFF2-40B4-BE49-F238E27FC236}">
                <a16:creationId xmlns:a16="http://schemas.microsoft.com/office/drawing/2014/main" id="{943A8CF1-50AC-4E96-AA89-60EC91A1153B}"/>
              </a:ext>
            </a:extLst>
          </p:cNvPr>
          <p:cNvSpPr txBox="1"/>
          <p:nvPr/>
        </p:nvSpPr>
        <p:spPr>
          <a:xfrm>
            <a:off x="857592" y="1508613"/>
            <a:ext cx="10325995" cy="369332"/>
          </a:xfrm>
          <a:prstGeom prst="rect">
            <a:avLst/>
          </a:prstGeom>
          <a:noFill/>
        </p:spPr>
        <p:txBody>
          <a:bodyPr wrap="square">
            <a:spAutoFit/>
          </a:bodyPr>
          <a:lstStyle/>
          <a:p>
            <a:pPr algn="just"/>
            <a:r>
              <a:rPr lang="en-US" altLang="zh-CN" dirty="0" err="1">
                <a:latin typeface="Times New Roman" panose="02020603050405020304" pitchFamily="18" charset="0"/>
                <a:ea typeface="楷体" panose="02010609060101010101" pitchFamily="49" charset="-122"/>
              </a:rPr>
              <a:t>MPInspector</a:t>
            </a:r>
            <a:r>
              <a:rPr lang="zh-CN" altLang="en-US" dirty="0">
                <a:latin typeface="Times New Roman" panose="02020603050405020304" pitchFamily="18" charset="0"/>
                <a:ea typeface="楷体" panose="02010609060101010101" pitchFamily="49" charset="-122"/>
              </a:rPr>
              <a:t>包含五个模块：</a:t>
            </a:r>
            <a:r>
              <a:rPr lang="zh-CN" altLang="en-US" dirty="0">
                <a:effectLst/>
                <a:latin typeface="Times New Roman" panose="02020603050405020304" pitchFamily="18" charset="0"/>
                <a:ea typeface="楷体" panose="02010609060101010101" pitchFamily="49" charset="-122"/>
              </a:rPr>
              <a:t>消息语义提取、交互逻辑提取、属性生成、形式化代码</a:t>
            </a:r>
            <a:r>
              <a:rPr lang="zh-CN" altLang="en-US" dirty="0">
                <a:latin typeface="Times New Roman" panose="02020603050405020304" pitchFamily="18" charset="0"/>
                <a:ea typeface="楷体" panose="02010609060101010101" pitchFamily="49" charset="-122"/>
              </a:rPr>
              <a:t>转换</a:t>
            </a:r>
            <a:r>
              <a:rPr lang="zh-CN" altLang="en-US" dirty="0">
                <a:effectLst/>
                <a:latin typeface="Times New Roman" panose="02020603050405020304" pitchFamily="18" charset="0"/>
                <a:ea typeface="楷体" panose="02010609060101010101" pitchFamily="49" charset="-122"/>
              </a:rPr>
              <a:t>和形式化验证。</a:t>
            </a:r>
            <a:r>
              <a:rPr lang="zh-CN" altLang="en-US" dirty="0">
                <a:latin typeface="Times New Roman" panose="02020603050405020304" pitchFamily="18" charset="0"/>
                <a:ea typeface="楷体" panose="02010609060101010101" pitchFamily="49" charset="-122"/>
              </a:rPr>
              <a:t> </a:t>
            </a:r>
          </a:p>
        </p:txBody>
      </p:sp>
      <p:pic>
        <p:nvPicPr>
          <p:cNvPr id="4" name="图片 3">
            <a:extLst>
              <a:ext uri="{FF2B5EF4-FFF2-40B4-BE49-F238E27FC236}">
                <a16:creationId xmlns:a16="http://schemas.microsoft.com/office/drawing/2014/main" id="{A6B2F8FE-9D64-B501-262A-C56718B14C14}"/>
              </a:ext>
            </a:extLst>
          </p:cNvPr>
          <p:cNvPicPr>
            <a:picLocks noChangeAspect="1"/>
          </p:cNvPicPr>
          <p:nvPr/>
        </p:nvPicPr>
        <p:blipFill>
          <a:blip r:embed="rId3"/>
          <a:stretch>
            <a:fillRect/>
          </a:stretch>
        </p:blipFill>
        <p:spPr>
          <a:xfrm>
            <a:off x="814205" y="2582851"/>
            <a:ext cx="10007301" cy="2251777"/>
          </a:xfrm>
          <a:prstGeom prst="rect">
            <a:avLst/>
          </a:prstGeom>
        </p:spPr>
      </p:pic>
      <p:sp>
        <p:nvSpPr>
          <p:cNvPr id="36" name="文本框 35">
            <a:extLst>
              <a:ext uri="{FF2B5EF4-FFF2-40B4-BE49-F238E27FC236}">
                <a16:creationId xmlns:a16="http://schemas.microsoft.com/office/drawing/2014/main" id="{08291D4A-54D3-C002-99A1-A68B38B35E5B}"/>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概述</a:t>
            </a:r>
            <a:endParaRPr lang="en-US" altLang="zh-CN" sz="2000" b="1" dirty="0">
              <a:effectLst/>
              <a:latin typeface="楷体" panose="02010609060101010101" pitchFamily="49" charset="-122"/>
              <a:ea typeface="楷体" panose="02010609060101010101" pitchFamily="49" charset="-122"/>
            </a:endParaRPr>
          </a:p>
        </p:txBody>
      </p:sp>
      <p:sp>
        <p:nvSpPr>
          <p:cNvPr id="37" name="文本框 36">
            <a:extLst>
              <a:ext uri="{FF2B5EF4-FFF2-40B4-BE49-F238E27FC236}">
                <a16:creationId xmlns:a16="http://schemas.microsoft.com/office/drawing/2014/main" id="{4345167F-EC9A-E456-2E2D-7E2613DCE247}"/>
              </a:ext>
            </a:extLst>
          </p:cNvPr>
          <p:cNvSpPr txBox="1"/>
          <p:nvPr/>
        </p:nvSpPr>
        <p:spPr>
          <a:xfrm>
            <a:off x="4807813" y="4834628"/>
            <a:ext cx="2553455" cy="369332"/>
          </a:xfrm>
          <a:prstGeom prst="rect">
            <a:avLst/>
          </a:prstGeom>
          <a:noFill/>
        </p:spPr>
        <p:txBody>
          <a:bodyPr wrap="square">
            <a:spAutoFit/>
          </a:bodyPr>
          <a:lstStyle/>
          <a:p>
            <a:pPr algn="just"/>
            <a:r>
              <a:rPr lang="zh-CN" altLang="en-US" dirty="0">
                <a:latin typeface="Times New Roman" panose="02020603050405020304" pitchFamily="18" charset="0"/>
                <a:ea typeface="楷体" panose="02010609060101010101" pitchFamily="49" charset="-122"/>
              </a:rPr>
              <a:t>图</a:t>
            </a:r>
            <a:r>
              <a:rPr lang="en-US" altLang="zh-CN" dirty="0">
                <a:latin typeface="Times New Roman" panose="02020603050405020304" pitchFamily="18" charset="0"/>
                <a:ea typeface="楷体" panose="02010609060101010101" pitchFamily="49" charset="-122"/>
              </a:rPr>
              <a:t>2. </a:t>
            </a:r>
            <a:r>
              <a:rPr lang="en-US" altLang="zh-CN" dirty="0" err="1">
                <a:latin typeface="Times New Roman" panose="02020603050405020304" pitchFamily="18" charset="0"/>
                <a:ea typeface="楷体" panose="02010609060101010101" pitchFamily="49" charset="-122"/>
              </a:rPr>
              <a:t>MPInspector</a:t>
            </a:r>
            <a:r>
              <a:rPr lang="zh-CN" altLang="en-US" dirty="0">
                <a:latin typeface="Times New Roman" panose="02020603050405020304" pitchFamily="18" charset="0"/>
                <a:ea typeface="楷体" panose="02010609060101010101" pitchFamily="49" charset="-122"/>
              </a:rPr>
              <a:t>概述</a:t>
            </a:r>
          </a:p>
        </p:txBody>
      </p:sp>
    </p:spTree>
    <p:extLst>
      <p:ext uri="{BB962C8B-B14F-4D97-AF65-F5344CB8AC3E}">
        <p14:creationId xmlns:p14="http://schemas.microsoft.com/office/powerpoint/2010/main" val="189143999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9" name="文本框 38">
            <a:extLst>
              <a:ext uri="{FF2B5EF4-FFF2-40B4-BE49-F238E27FC236}">
                <a16:creationId xmlns:a16="http://schemas.microsoft.com/office/drawing/2014/main" id="{786F3EE5-4AC7-4094-BEE9-25478A3D05FD}"/>
              </a:ext>
            </a:extLst>
          </p:cNvPr>
          <p:cNvSpPr txBox="1"/>
          <p:nvPr/>
        </p:nvSpPr>
        <p:spPr>
          <a:xfrm>
            <a:off x="964726" y="1438697"/>
            <a:ext cx="10111978" cy="3363741"/>
          </a:xfrm>
          <a:prstGeom prst="rect">
            <a:avLst/>
          </a:prstGeom>
          <a:noFill/>
        </p:spPr>
        <p:txBody>
          <a:bodyPr wrap="square">
            <a:spAutoFit/>
          </a:bodyPr>
          <a:lstStyle/>
          <a:p>
            <a:pPr algn="just">
              <a:lnSpc>
                <a:spcPct val="150000"/>
              </a:lnSpc>
            </a:pPr>
            <a:r>
              <a:rPr lang="en-US" altLang="zh-CN" dirty="0">
                <a:latin typeface="Times New Roman" panose="02020603050405020304" pitchFamily="18" charset="0"/>
                <a:ea typeface="楷体" panose="02010609060101010101" pitchFamily="49" charset="-122"/>
              </a:rPr>
              <a:t>        </a:t>
            </a:r>
            <a:r>
              <a:rPr lang="en-US" altLang="zh-CN" dirty="0" err="1">
                <a:latin typeface="Times New Roman" panose="02020603050405020304" pitchFamily="18" charset="0"/>
                <a:ea typeface="楷体" panose="02010609060101010101" pitchFamily="49" charset="-122"/>
              </a:rPr>
              <a:t>MPInspector</a:t>
            </a:r>
            <a:r>
              <a:rPr lang="zh-CN" altLang="en-US" dirty="0">
                <a:latin typeface="Times New Roman" panose="02020603050405020304" pitchFamily="18" charset="0"/>
                <a:ea typeface="楷体" panose="02010609060101010101" pitchFamily="49" charset="-122"/>
              </a:rPr>
              <a:t>的输入包括三个方面：</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流量、物联网平台文档和通信配置 。</a:t>
            </a:r>
            <a:endParaRPr lang="en-US" altLang="zh-CN" dirty="0">
              <a:latin typeface="Times New Roman" panose="02020603050405020304" pitchFamily="18" charset="0"/>
              <a:ea typeface="楷体" panose="02010609060101010101" pitchFamily="49" charset="-122"/>
            </a:endParaRPr>
          </a:p>
          <a:p>
            <a:pPr algn="just">
              <a:lnSpc>
                <a:spcPct val="150000"/>
              </a:lnSpc>
            </a:pPr>
            <a:r>
              <a:rPr lang="en-US" altLang="zh-CN" dirty="0">
                <a:latin typeface="Times New Roman" panose="02020603050405020304" pitchFamily="18" charset="0"/>
                <a:ea typeface="楷体" panose="02010609060101010101" pitchFamily="49" charset="-122"/>
              </a:rPr>
              <a:t>        </a:t>
            </a:r>
            <a:r>
              <a:rPr lang="en-US" altLang="zh-CN" b="1" dirty="0">
                <a:latin typeface="Times New Roman" panose="02020603050405020304" pitchFamily="18" charset="0"/>
                <a:ea typeface="楷体" panose="02010609060101010101" pitchFamily="49" charset="-122"/>
              </a:rPr>
              <a:t>MP</a:t>
            </a:r>
            <a:r>
              <a:rPr lang="zh-CN" altLang="en-US" b="1" dirty="0">
                <a:latin typeface="Times New Roman" panose="02020603050405020304" pitchFamily="18" charset="0"/>
                <a:ea typeface="楷体" panose="02010609060101010101" pitchFamily="49" charset="-122"/>
              </a:rPr>
              <a:t>流量：</a:t>
            </a:r>
            <a:r>
              <a:rPr lang="zh-CN" altLang="en-US" dirty="0">
                <a:latin typeface="Times New Roman" panose="02020603050405020304" pitchFamily="18" charset="0"/>
                <a:ea typeface="楷体" panose="02010609060101010101" pitchFamily="49" charset="-122"/>
              </a:rPr>
              <a:t>使用</a:t>
            </a:r>
            <a:r>
              <a:rPr lang="en-US" altLang="zh-CN" dirty="0" err="1">
                <a:latin typeface="Times New Roman" panose="02020603050405020304" pitchFamily="18" charset="0"/>
                <a:ea typeface="楷体" panose="02010609060101010101" pitchFamily="49" charset="-122"/>
              </a:rPr>
              <a:t>wireshark</a:t>
            </a:r>
            <a:r>
              <a:rPr lang="zh-CN" altLang="en-US" dirty="0">
                <a:latin typeface="Times New Roman" panose="02020603050405020304" pitchFamily="18" charset="0"/>
                <a:ea typeface="楷体" panose="02010609060101010101" pitchFamily="49" charset="-122"/>
              </a:rPr>
              <a:t>捕获设备和</a:t>
            </a:r>
            <a:r>
              <a:rPr lang="en-US" altLang="zh-CN" dirty="0">
                <a:latin typeface="Times New Roman" panose="02020603050405020304" pitchFamily="18" charset="0"/>
                <a:ea typeface="楷体" panose="02010609060101010101" pitchFamily="49" charset="-122"/>
              </a:rPr>
              <a:t>APP</a:t>
            </a:r>
            <a:r>
              <a:rPr lang="zh-CN" altLang="en-US" dirty="0">
                <a:latin typeface="Times New Roman" panose="02020603050405020304" pitchFamily="18" charset="0"/>
                <a:ea typeface="楷体" panose="02010609060101010101" pitchFamily="49" charset="-122"/>
              </a:rPr>
              <a:t>与代理之间交互流量，为了收集尽可能多的不同类型的消息，在客户端上执行不同的操作，包括发送命令和更改客户端的状态。</a:t>
            </a:r>
            <a:endParaRPr lang="en-US" altLang="zh-CN" dirty="0">
              <a:latin typeface="Times New Roman" panose="02020603050405020304" pitchFamily="18" charset="0"/>
              <a:ea typeface="楷体" panose="02010609060101010101" pitchFamily="49" charset="-122"/>
            </a:endParaRPr>
          </a:p>
          <a:p>
            <a:pPr algn="just">
              <a:lnSpc>
                <a:spcPct val="150000"/>
              </a:lnSpc>
            </a:pPr>
            <a:r>
              <a:rPr lang="zh-CN" altLang="en-US" dirty="0">
                <a:latin typeface="Times New Roman" panose="02020603050405020304" pitchFamily="18" charset="0"/>
                <a:ea typeface="楷体" panose="02010609060101010101" pitchFamily="49" charset="-122"/>
              </a:rPr>
              <a:t>        </a:t>
            </a:r>
            <a:r>
              <a:rPr lang="zh-CN" altLang="en-US" b="1" dirty="0">
                <a:latin typeface="Times New Roman" panose="02020603050405020304" pitchFamily="18" charset="0"/>
                <a:ea typeface="楷体" panose="02010609060101010101" pitchFamily="49" charset="-122"/>
              </a:rPr>
              <a:t>物联网平台文档：</a:t>
            </a:r>
            <a:r>
              <a:rPr lang="zh-CN" altLang="en-US" dirty="0">
                <a:latin typeface="Times New Roman" panose="02020603050405020304" pitchFamily="18" charset="0"/>
                <a:ea typeface="楷体" panose="02010609060101010101" pitchFamily="49" charset="-122"/>
              </a:rPr>
              <a:t>是对</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流量中无法识别的参数语义的补充，将文档视为二次输入，仅在无法从</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流量中提取参数语义时使用。</a:t>
            </a:r>
            <a:endParaRPr lang="en-US" altLang="zh-CN" dirty="0">
              <a:latin typeface="Times New Roman" panose="02020603050405020304" pitchFamily="18" charset="0"/>
              <a:ea typeface="楷体" panose="02010609060101010101" pitchFamily="49" charset="-122"/>
            </a:endParaRPr>
          </a:p>
          <a:p>
            <a:pPr algn="just">
              <a:lnSpc>
                <a:spcPct val="150000"/>
              </a:lnSpc>
            </a:pPr>
            <a:r>
              <a:rPr lang="zh-CN" altLang="en-US" dirty="0">
                <a:latin typeface="Times New Roman" panose="02020603050405020304" pitchFamily="18" charset="0"/>
                <a:ea typeface="楷体" panose="02010609060101010101" pitchFamily="49" charset="-122"/>
              </a:rPr>
              <a:t>        </a:t>
            </a:r>
            <a:r>
              <a:rPr lang="zh-CN" altLang="en-US" b="1" dirty="0">
                <a:latin typeface="Times New Roman" panose="02020603050405020304" pitchFamily="18" charset="0"/>
                <a:ea typeface="楷体" panose="02010609060101010101" pitchFamily="49" charset="-122"/>
              </a:rPr>
              <a:t>通信配置：</a:t>
            </a:r>
            <a:r>
              <a:rPr lang="en-US" altLang="zh-CN" b="1"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需要某些配置来生成真实消息，以便在模型学习过程中与代理通信。包括设备或</a:t>
            </a:r>
            <a:r>
              <a:rPr lang="en-US" altLang="zh-CN" dirty="0">
                <a:latin typeface="Times New Roman" panose="02020603050405020304" pitchFamily="18" charset="0"/>
                <a:ea typeface="楷体" panose="02010609060101010101" pitchFamily="49" charset="-122"/>
              </a:rPr>
              <a:t>APP</a:t>
            </a:r>
            <a:r>
              <a:rPr lang="zh-CN" altLang="en-US" dirty="0">
                <a:latin typeface="Times New Roman" panose="02020603050405020304" pitchFamily="18" charset="0"/>
                <a:ea typeface="楷体" panose="02010609060101010101" pitchFamily="49" charset="-122"/>
              </a:rPr>
              <a:t>的</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类型和关键通信参数，例如代理地址、</a:t>
            </a:r>
            <a:r>
              <a:rPr lang="en-US" altLang="zh-CN" dirty="0">
                <a:latin typeface="Times New Roman" panose="02020603050405020304" pitchFamily="18" charset="0"/>
                <a:ea typeface="楷体" panose="02010609060101010101" pitchFamily="49" charset="-122"/>
              </a:rPr>
              <a:t>MQTT</a:t>
            </a:r>
            <a:r>
              <a:rPr lang="zh-CN" altLang="en-US" dirty="0">
                <a:latin typeface="Times New Roman" panose="02020603050405020304" pitchFamily="18" charset="0"/>
                <a:ea typeface="楷体" panose="02010609060101010101" pitchFamily="49" charset="-122"/>
              </a:rPr>
              <a:t>版本、物联网平台名称、原始密码、设备或应用程序的密钥（如果存在）以及证书（如果存在）。</a:t>
            </a:r>
            <a:endParaRPr lang="en-US" altLang="zh-CN" b="1" dirty="0">
              <a:latin typeface="Times New Roman" panose="02020603050405020304" pitchFamily="18" charset="0"/>
              <a:ea typeface="楷体" panose="02010609060101010101" pitchFamily="49" charset="-122"/>
            </a:endParaRPr>
          </a:p>
        </p:txBody>
      </p:sp>
      <p:sp>
        <p:nvSpPr>
          <p:cNvPr id="33" name="文本框 32">
            <a:extLst>
              <a:ext uri="{FF2B5EF4-FFF2-40B4-BE49-F238E27FC236}">
                <a16:creationId xmlns:a16="http://schemas.microsoft.com/office/drawing/2014/main" id="{1540D275-8DD7-E3E4-1C3A-58216728A726}"/>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输入</a:t>
            </a:r>
            <a:endParaRPr lang="en-US" altLang="zh-CN" sz="2000" b="1" dirty="0">
              <a:effectLst/>
              <a:latin typeface="楷体" panose="02010609060101010101" pitchFamily="49" charset="-122"/>
              <a:ea typeface="楷体" panose="02010609060101010101" pitchFamily="49" charset="-122"/>
            </a:endParaRPr>
          </a:p>
        </p:txBody>
      </p:sp>
      <p:sp>
        <p:nvSpPr>
          <p:cNvPr id="34" name="文本框 33">
            <a:extLst>
              <a:ext uri="{FF2B5EF4-FFF2-40B4-BE49-F238E27FC236}">
                <a16:creationId xmlns:a16="http://schemas.microsoft.com/office/drawing/2014/main" id="{474E116A-5D01-874C-46BB-43885CD8A13A}"/>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Design and Implementation</a:t>
            </a:r>
          </a:p>
        </p:txBody>
      </p:sp>
    </p:spTree>
    <p:extLst>
      <p:ext uri="{BB962C8B-B14F-4D97-AF65-F5344CB8AC3E}">
        <p14:creationId xmlns:p14="http://schemas.microsoft.com/office/powerpoint/2010/main" val="286042357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6C2D505F-6297-077A-C86A-A8662C80A054}"/>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消息语义提取</a:t>
            </a:r>
            <a:endParaRPr lang="en-US" altLang="zh-CN" sz="2000" b="1" dirty="0">
              <a:effectLst/>
              <a:latin typeface="楷体" panose="02010609060101010101" pitchFamily="49" charset="-122"/>
              <a:ea typeface="楷体" panose="02010609060101010101" pitchFamily="49" charset="-122"/>
            </a:endParaRPr>
          </a:p>
        </p:txBody>
      </p:sp>
      <p:sp>
        <p:nvSpPr>
          <p:cNvPr id="12" name="文本框 11">
            <a:extLst>
              <a:ext uri="{FF2B5EF4-FFF2-40B4-BE49-F238E27FC236}">
                <a16:creationId xmlns:a16="http://schemas.microsoft.com/office/drawing/2014/main" id="{92CCB8D8-6033-65FC-603A-E227AF4536B2}"/>
              </a:ext>
            </a:extLst>
          </p:cNvPr>
          <p:cNvSpPr txBox="1"/>
          <p:nvPr/>
        </p:nvSpPr>
        <p:spPr>
          <a:xfrm>
            <a:off x="857592" y="3682709"/>
            <a:ext cx="10111978" cy="2117246"/>
          </a:xfrm>
          <a:prstGeom prst="rect">
            <a:avLst/>
          </a:prstGeom>
          <a:noFill/>
        </p:spPr>
        <p:txBody>
          <a:bodyPr wrap="square">
            <a:spAutoFit/>
          </a:bodyPr>
          <a:lstStyle/>
          <a:p>
            <a:pPr algn="just">
              <a:lnSpc>
                <a:spcPct val="150000"/>
              </a:lnSpc>
            </a:pP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语义消息提取包括两个方面：基于流量和基于自然语言处理。</a:t>
            </a:r>
            <a:endParaRPr lang="en-US" altLang="zh-CN" dirty="0">
              <a:latin typeface="Times New Roman" panose="02020603050405020304" pitchFamily="18" charset="0"/>
              <a:ea typeface="楷体" panose="02010609060101010101" pitchFamily="49" charset="-122"/>
            </a:endParaRPr>
          </a:p>
          <a:p>
            <a:pPr algn="just">
              <a:lnSpc>
                <a:spcPct val="150000"/>
              </a:lnSpc>
            </a:pPr>
            <a:r>
              <a:rPr lang="en-US" altLang="zh-CN" dirty="0">
                <a:latin typeface="Times New Roman" panose="02020603050405020304" pitchFamily="18" charset="0"/>
                <a:ea typeface="楷体" panose="02010609060101010101" pitchFamily="49" charset="-122"/>
              </a:rPr>
              <a:t>        </a:t>
            </a:r>
            <a:r>
              <a:rPr lang="zh-CN" altLang="en-US" b="1" dirty="0">
                <a:latin typeface="Times New Roman" panose="02020603050405020304" pitchFamily="18" charset="0"/>
                <a:ea typeface="楷体" panose="02010609060101010101" pitchFamily="49" charset="-122"/>
              </a:rPr>
              <a:t>基于流量：</a:t>
            </a:r>
            <a:r>
              <a:rPr lang="zh-CN" altLang="en-US" dirty="0">
                <a:latin typeface="Times New Roman" panose="02020603050405020304" pitchFamily="18" charset="0"/>
                <a:ea typeface="楷体" panose="02010609060101010101" pitchFamily="49" charset="-122"/>
              </a:rPr>
              <a:t>以捕获的</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流量为输入，直接从流量中推断其语义，例如消息负载中包含</a:t>
            </a:r>
            <a:r>
              <a:rPr lang="en-US" altLang="zh-CN" dirty="0" err="1">
                <a:latin typeface="Times New Roman" panose="02020603050405020304" pitchFamily="18" charset="0"/>
                <a:ea typeface="楷体" panose="02010609060101010101" pitchFamily="49" charset="-122"/>
              </a:rPr>
              <a:t>key:value</a:t>
            </a:r>
            <a:r>
              <a:rPr lang="zh-CN" altLang="en-US" dirty="0">
                <a:latin typeface="Times New Roman" panose="02020603050405020304" pitchFamily="18" charset="0"/>
                <a:ea typeface="楷体" panose="02010609060101010101" pitchFamily="49" charset="-122"/>
              </a:rPr>
              <a:t>或</a:t>
            </a:r>
            <a:r>
              <a:rPr lang="en-US" altLang="zh-CN" dirty="0">
                <a:latin typeface="Times New Roman" panose="02020603050405020304" pitchFamily="18" charset="0"/>
                <a:ea typeface="楷体" panose="02010609060101010101" pitchFamily="49" charset="-122"/>
              </a:rPr>
              <a:t>key=value</a:t>
            </a:r>
            <a:r>
              <a:rPr lang="zh-CN" altLang="en-US" dirty="0">
                <a:latin typeface="Times New Roman" panose="02020603050405020304" pitchFamily="18" charset="0"/>
                <a:ea typeface="楷体" panose="02010609060101010101" pitchFamily="49" charset="-122"/>
              </a:rPr>
              <a:t>，直接提取</a:t>
            </a:r>
            <a:r>
              <a:rPr lang="en-US" altLang="zh-CN" dirty="0">
                <a:latin typeface="Times New Roman" panose="02020603050405020304" pitchFamily="18" charset="0"/>
                <a:ea typeface="楷体" panose="02010609060101010101" pitchFamily="49" charset="-122"/>
              </a:rPr>
              <a:t>key</a:t>
            </a:r>
            <a:r>
              <a:rPr lang="zh-CN" altLang="en-US" dirty="0">
                <a:latin typeface="Times New Roman" panose="02020603050405020304" pitchFamily="18" charset="0"/>
                <a:ea typeface="楷体" panose="02010609060101010101" pitchFamily="49" charset="-122"/>
              </a:rPr>
              <a:t>作为其语义，将提取到的语义添加到语义映射中。</a:t>
            </a:r>
            <a:endParaRPr lang="en-US" altLang="zh-CN" dirty="0">
              <a:latin typeface="Times New Roman" panose="02020603050405020304" pitchFamily="18" charset="0"/>
              <a:ea typeface="楷体" panose="02010609060101010101" pitchFamily="49" charset="-122"/>
            </a:endParaRPr>
          </a:p>
          <a:p>
            <a:pPr algn="just">
              <a:lnSpc>
                <a:spcPct val="150000"/>
              </a:lnSpc>
            </a:pPr>
            <a:r>
              <a:rPr lang="zh-CN" altLang="en-US" dirty="0">
                <a:latin typeface="Times New Roman" panose="02020603050405020304" pitchFamily="18" charset="0"/>
                <a:ea typeface="楷体" panose="02010609060101010101" pitchFamily="49" charset="-122"/>
              </a:rPr>
              <a:t>        </a:t>
            </a:r>
            <a:r>
              <a:rPr lang="zh-CN" altLang="en-US" b="1" dirty="0">
                <a:latin typeface="Times New Roman" panose="02020603050405020304" pitchFamily="18" charset="0"/>
                <a:ea typeface="楷体" panose="02010609060101010101" pitchFamily="49" charset="-122"/>
              </a:rPr>
              <a:t>基于自然语言处理：</a:t>
            </a:r>
            <a:r>
              <a:rPr lang="zh-CN" altLang="en-US" dirty="0">
                <a:latin typeface="Times New Roman" panose="02020603050405020304" pitchFamily="18" charset="0"/>
                <a:ea typeface="楷体" panose="02010609060101010101" pitchFamily="49" charset="-122"/>
              </a:rPr>
              <a:t>对</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流量中加密的参数，采用基于自然语言处理的方法从物联网平台文档中提取语义，物联网文档通常包含三种格式的句子：结构化句子、非结构化句子和混合式句子。</a:t>
            </a:r>
            <a:endParaRPr lang="en-US" altLang="zh-CN" dirty="0">
              <a:latin typeface="Times New Roman" panose="02020603050405020304" pitchFamily="18" charset="0"/>
              <a:ea typeface="楷体" panose="02010609060101010101" pitchFamily="49" charset="-122"/>
            </a:endParaRPr>
          </a:p>
        </p:txBody>
      </p:sp>
      <p:pic>
        <p:nvPicPr>
          <p:cNvPr id="7" name="图片 6">
            <a:extLst>
              <a:ext uri="{FF2B5EF4-FFF2-40B4-BE49-F238E27FC236}">
                <a16:creationId xmlns:a16="http://schemas.microsoft.com/office/drawing/2014/main" id="{3E2B1BC7-44CC-0FBD-8F06-F44B8B03DEDF}"/>
              </a:ext>
            </a:extLst>
          </p:cNvPr>
          <p:cNvPicPr>
            <a:picLocks noChangeAspect="1"/>
          </p:cNvPicPr>
          <p:nvPr/>
        </p:nvPicPr>
        <p:blipFill>
          <a:blip r:embed="rId3"/>
          <a:stretch>
            <a:fillRect/>
          </a:stretch>
        </p:blipFill>
        <p:spPr>
          <a:xfrm>
            <a:off x="2593509" y="1704921"/>
            <a:ext cx="6511030" cy="1606054"/>
          </a:xfrm>
          <a:prstGeom prst="rect">
            <a:avLst/>
          </a:prstGeom>
        </p:spPr>
      </p:pic>
      <p:sp>
        <p:nvSpPr>
          <p:cNvPr id="11" name="文本框 10">
            <a:extLst>
              <a:ext uri="{FF2B5EF4-FFF2-40B4-BE49-F238E27FC236}">
                <a16:creationId xmlns:a16="http://schemas.microsoft.com/office/drawing/2014/main" id="{E23BA93D-03AC-B216-7B4C-DC266E7E48E1}"/>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Design and Implementation</a:t>
            </a:r>
          </a:p>
        </p:txBody>
      </p:sp>
    </p:spTree>
    <p:extLst>
      <p:ext uri="{BB962C8B-B14F-4D97-AF65-F5344CB8AC3E}">
        <p14:creationId xmlns:p14="http://schemas.microsoft.com/office/powerpoint/2010/main" val="55906911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6C2D505F-6297-077A-C86A-A8662C80A054}"/>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消息语义提取</a:t>
            </a:r>
            <a:endParaRPr lang="en-US" altLang="zh-CN" sz="2000" b="1" dirty="0">
              <a:effectLst/>
              <a:latin typeface="楷体" panose="02010609060101010101" pitchFamily="49" charset="-122"/>
              <a:ea typeface="楷体" panose="02010609060101010101" pitchFamily="49" charset="-122"/>
            </a:endParaRPr>
          </a:p>
        </p:txBody>
      </p:sp>
      <p:sp>
        <p:nvSpPr>
          <p:cNvPr id="12" name="文本框 11">
            <a:extLst>
              <a:ext uri="{FF2B5EF4-FFF2-40B4-BE49-F238E27FC236}">
                <a16:creationId xmlns:a16="http://schemas.microsoft.com/office/drawing/2014/main" id="{92CCB8D8-6033-65FC-603A-E227AF4536B2}"/>
              </a:ext>
            </a:extLst>
          </p:cNvPr>
          <p:cNvSpPr txBox="1"/>
          <p:nvPr/>
        </p:nvSpPr>
        <p:spPr>
          <a:xfrm>
            <a:off x="725567" y="4009891"/>
            <a:ext cx="10111978" cy="2535566"/>
          </a:xfrm>
          <a:prstGeom prst="rect">
            <a:avLst/>
          </a:prstGeom>
          <a:noFill/>
        </p:spPr>
        <p:txBody>
          <a:bodyPr wrap="square">
            <a:spAutoFit/>
          </a:bodyPr>
          <a:lstStyle/>
          <a:p>
            <a:pPr algn="just">
              <a:lnSpc>
                <a:spcPct val="150000"/>
              </a:lnSpc>
            </a:pPr>
            <a:r>
              <a:rPr lang="en-US" altLang="zh-CN" dirty="0">
                <a:latin typeface="Times New Roman" panose="02020603050405020304" pitchFamily="18" charset="0"/>
                <a:ea typeface="楷体" panose="02010609060101010101" pitchFamily="49" charset="-122"/>
              </a:rPr>
              <a:t>        </a:t>
            </a:r>
            <a:r>
              <a:rPr lang="zh-CN" altLang="en-US" b="1" dirty="0">
                <a:latin typeface="Times New Roman" panose="02020603050405020304" pitchFamily="18" charset="0"/>
                <a:ea typeface="楷体" panose="02010609060101010101" pitchFamily="49" charset="-122"/>
              </a:rPr>
              <a:t>结构化句子：</a:t>
            </a:r>
            <a:r>
              <a:rPr lang="zh-CN" altLang="en-US" dirty="0">
                <a:latin typeface="Times New Roman" panose="02020603050405020304" pitchFamily="18" charset="0"/>
                <a:ea typeface="楷体" panose="02010609060101010101" pitchFamily="49" charset="-122"/>
              </a:rPr>
              <a:t>具有明显的结构和表示参数语义的符号，可以通过模式匹配来提取参数语义。</a:t>
            </a:r>
            <a:endParaRPr lang="en-US" altLang="zh-CN" dirty="0">
              <a:latin typeface="Times New Roman" panose="02020603050405020304" pitchFamily="18" charset="0"/>
              <a:ea typeface="楷体" panose="02010609060101010101" pitchFamily="49" charset="-122"/>
            </a:endParaRPr>
          </a:p>
          <a:p>
            <a:pPr algn="just">
              <a:lnSpc>
                <a:spcPct val="150000"/>
              </a:lnSpc>
            </a:pPr>
            <a:r>
              <a:rPr lang="en-US" altLang="zh-CN" dirty="0">
                <a:latin typeface="Times New Roman" panose="02020603050405020304" pitchFamily="18" charset="0"/>
                <a:ea typeface="楷体" panose="02010609060101010101" pitchFamily="49" charset="-122"/>
              </a:rPr>
              <a:t>        </a:t>
            </a:r>
            <a:r>
              <a:rPr lang="zh-CN" altLang="en-US" b="1" dirty="0">
                <a:latin typeface="Times New Roman" panose="02020603050405020304" pitchFamily="18" charset="0"/>
                <a:ea typeface="楷体" panose="02010609060101010101" pitchFamily="49" charset="-122"/>
              </a:rPr>
              <a:t>非结构化句子：</a:t>
            </a:r>
            <a:r>
              <a:rPr lang="zh-CN" altLang="en-US" dirty="0">
                <a:latin typeface="Times New Roman" panose="02020603050405020304" pitchFamily="18" charset="0"/>
                <a:ea typeface="楷体" panose="02010609060101010101" pitchFamily="49" charset="-122"/>
              </a:rPr>
              <a:t>找到与目标参数具有等价或包含关系的名词或名词短语。应用</a:t>
            </a:r>
            <a:r>
              <a:rPr lang="en-US" altLang="zh-CN" b="1" dirty="0">
                <a:latin typeface="Times New Roman" panose="02020603050405020304" pitchFamily="18" charset="0"/>
                <a:ea typeface="楷体" panose="02010609060101010101" pitchFamily="49" charset="-122"/>
              </a:rPr>
              <a:t>Stanford</a:t>
            </a:r>
            <a:r>
              <a:rPr lang="zh-CN" altLang="en-US" b="1" dirty="0">
                <a:latin typeface="Times New Roman" panose="02020603050405020304" pitchFamily="18" charset="0"/>
                <a:ea typeface="楷体" panose="02010609060101010101" pitchFamily="49" charset="-122"/>
              </a:rPr>
              <a:t>依存解析器</a:t>
            </a:r>
            <a:r>
              <a:rPr lang="zh-CN" altLang="en-US" dirty="0">
                <a:latin typeface="Times New Roman" panose="02020603050405020304" pitchFamily="18" charset="0"/>
                <a:ea typeface="楷体" panose="02010609060101010101" pitchFamily="49" charset="-122"/>
              </a:rPr>
              <a:t>来识别等价关系，并应用</a:t>
            </a:r>
            <a:r>
              <a:rPr lang="zh-CN" altLang="en-US" b="1" dirty="0">
                <a:latin typeface="Times New Roman" panose="02020603050405020304" pitchFamily="18" charset="0"/>
                <a:ea typeface="楷体" panose="02010609060101010101" pitchFamily="49" charset="-122"/>
              </a:rPr>
              <a:t>词性标记器</a:t>
            </a:r>
            <a:r>
              <a:rPr lang="zh-CN" altLang="en-US" dirty="0">
                <a:latin typeface="Times New Roman" panose="02020603050405020304" pitchFamily="18" charset="0"/>
                <a:ea typeface="楷体" panose="02010609060101010101" pitchFamily="49" charset="-122"/>
              </a:rPr>
              <a:t>来识别句子中每个单词的词性。</a:t>
            </a:r>
            <a:endParaRPr lang="en-US" altLang="zh-CN" dirty="0">
              <a:latin typeface="Times New Roman" panose="02020603050405020304" pitchFamily="18" charset="0"/>
              <a:ea typeface="楷体" panose="02010609060101010101" pitchFamily="49" charset="-122"/>
            </a:endParaRPr>
          </a:p>
          <a:p>
            <a:pPr algn="just">
              <a:lnSpc>
                <a:spcPct val="150000"/>
              </a:lnSpc>
            </a:pPr>
            <a:r>
              <a:rPr lang="en-US" altLang="zh-CN" dirty="0">
                <a:latin typeface="Times New Roman" panose="02020603050405020304" pitchFamily="18" charset="0"/>
                <a:ea typeface="楷体" panose="02010609060101010101" pitchFamily="49" charset="-122"/>
              </a:rPr>
              <a:t>        </a:t>
            </a:r>
            <a:r>
              <a:rPr lang="zh-CN" altLang="en-US" b="1" dirty="0">
                <a:latin typeface="Times New Roman" panose="02020603050405020304" pitchFamily="18" charset="0"/>
                <a:ea typeface="楷体" panose="02010609060101010101" pitchFamily="49" charset="-122"/>
              </a:rPr>
              <a:t>混合式句子：</a:t>
            </a:r>
            <a:r>
              <a:rPr lang="zh-CN" altLang="en-US" dirty="0">
                <a:latin typeface="Times New Roman" panose="02020603050405020304" pitchFamily="18" charset="0"/>
                <a:ea typeface="楷体" panose="02010609060101010101" pitchFamily="49" charset="-122"/>
              </a:rPr>
              <a:t>找到以下两种句子（</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）非结构化部分的主题是目标参数，（</a:t>
            </a: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）结构化部分和非结构化部分通过等价符号连接。结构化部分应用模式匹配方法，非结构化部分首先识别目标参数，然后应用模式匹配方法识别语义。</a:t>
            </a:r>
            <a:endParaRPr lang="en-US" altLang="zh-CN" dirty="0">
              <a:latin typeface="Times New Roman" panose="02020603050405020304" pitchFamily="18" charset="0"/>
              <a:ea typeface="楷体" panose="02010609060101010101" pitchFamily="49" charset="-122"/>
            </a:endParaRPr>
          </a:p>
        </p:txBody>
      </p:sp>
      <p:pic>
        <p:nvPicPr>
          <p:cNvPr id="11" name="图片 10">
            <a:extLst>
              <a:ext uri="{FF2B5EF4-FFF2-40B4-BE49-F238E27FC236}">
                <a16:creationId xmlns:a16="http://schemas.microsoft.com/office/drawing/2014/main" id="{E572CCDD-E3BE-D6AC-C731-2711B485EA76}"/>
              </a:ext>
            </a:extLst>
          </p:cNvPr>
          <p:cNvPicPr>
            <a:picLocks noChangeAspect="1"/>
          </p:cNvPicPr>
          <p:nvPr/>
        </p:nvPicPr>
        <p:blipFill>
          <a:blip r:embed="rId3"/>
          <a:stretch>
            <a:fillRect/>
          </a:stretch>
        </p:blipFill>
        <p:spPr>
          <a:xfrm>
            <a:off x="2943911" y="896423"/>
            <a:ext cx="6919999" cy="2743355"/>
          </a:xfrm>
          <a:prstGeom prst="rect">
            <a:avLst/>
          </a:prstGeom>
        </p:spPr>
      </p:pic>
      <p:sp>
        <p:nvSpPr>
          <p:cNvPr id="13" name="文本框 12">
            <a:extLst>
              <a:ext uri="{FF2B5EF4-FFF2-40B4-BE49-F238E27FC236}">
                <a16:creationId xmlns:a16="http://schemas.microsoft.com/office/drawing/2014/main" id="{46685D1F-7B23-DF1D-51FD-585A4E73C539}"/>
              </a:ext>
            </a:extLst>
          </p:cNvPr>
          <p:cNvSpPr txBox="1"/>
          <p:nvPr/>
        </p:nvSpPr>
        <p:spPr>
          <a:xfrm>
            <a:off x="5141178" y="3694348"/>
            <a:ext cx="2304651" cy="369332"/>
          </a:xfrm>
          <a:prstGeom prst="rect">
            <a:avLst/>
          </a:prstGeom>
          <a:noFill/>
        </p:spPr>
        <p:txBody>
          <a:bodyPr wrap="square">
            <a:spAutoFit/>
          </a:bodyPr>
          <a:lstStyle/>
          <a:p>
            <a:pPr algn="just"/>
            <a:r>
              <a:rPr lang="zh-CN" altLang="en-US" dirty="0">
                <a:latin typeface="Times New Roman" panose="02020603050405020304" pitchFamily="18" charset="0"/>
                <a:ea typeface="楷体" panose="02010609060101010101" pitchFamily="49" charset="-122"/>
              </a:rPr>
              <a:t>图</a:t>
            </a:r>
            <a:r>
              <a:rPr lang="en-US" altLang="zh-CN" dirty="0">
                <a:latin typeface="Times New Roman" panose="02020603050405020304" pitchFamily="18" charset="0"/>
                <a:ea typeface="楷体" panose="02010609060101010101" pitchFamily="49" charset="-122"/>
              </a:rPr>
              <a:t>3.  </a:t>
            </a:r>
            <a:r>
              <a:rPr lang="zh-CN" altLang="en-US" dirty="0">
                <a:latin typeface="Times New Roman" panose="02020603050405020304" pitchFamily="18" charset="0"/>
                <a:ea typeface="楷体" panose="02010609060101010101" pitchFamily="49" charset="-122"/>
              </a:rPr>
              <a:t>三种类型的句子</a:t>
            </a:r>
          </a:p>
        </p:txBody>
      </p:sp>
      <p:sp>
        <p:nvSpPr>
          <p:cNvPr id="14" name="文本框 13">
            <a:extLst>
              <a:ext uri="{FF2B5EF4-FFF2-40B4-BE49-F238E27FC236}">
                <a16:creationId xmlns:a16="http://schemas.microsoft.com/office/drawing/2014/main" id="{821A750A-D929-2929-6663-90C7EE8C4E77}"/>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Design and Implementation</a:t>
            </a:r>
          </a:p>
        </p:txBody>
      </p:sp>
    </p:spTree>
    <p:extLst>
      <p:ext uri="{BB962C8B-B14F-4D97-AF65-F5344CB8AC3E}">
        <p14:creationId xmlns:p14="http://schemas.microsoft.com/office/powerpoint/2010/main" val="160247659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6C2D505F-6297-077A-C86A-A8662C80A054}"/>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交互逻辑提取</a:t>
            </a:r>
            <a:endParaRPr lang="en-US" altLang="zh-CN" sz="2000" b="1" dirty="0">
              <a:effectLst/>
              <a:latin typeface="楷体" panose="02010609060101010101" pitchFamily="49" charset="-122"/>
              <a:ea typeface="楷体" panose="02010609060101010101" pitchFamily="49" charset="-122"/>
            </a:endParaRPr>
          </a:p>
        </p:txBody>
      </p:sp>
      <p:sp>
        <p:nvSpPr>
          <p:cNvPr id="12" name="文本框 11">
            <a:extLst>
              <a:ext uri="{FF2B5EF4-FFF2-40B4-BE49-F238E27FC236}">
                <a16:creationId xmlns:a16="http://schemas.microsoft.com/office/drawing/2014/main" id="{92CCB8D8-6033-65FC-603A-E227AF4536B2}"/>
              </a:ext>
            </a:extLst>
          </p:cNvPr>
          <p:cNvSpPr txBox="1"/>
          <p:nvPr/>
        </p:nvSpPr>
        <p:spPr>
          <a:xfrm>
            <a:off x="964726" y="1438697"/>
            <a:ext cx="10111978" cy="2117246"/>
          </a:xfrm>
          <a:prstGeom prst="rect">
            <a:avLst/>
          </a:prstGeom>
          <a:noFill/>
        </p:spPr>
        <p:txBody>
          <a:bodyPr wrap="square">
            <a:spAutoFit/>
          </a:bodyPr>
          <a:lstStyle/>
          <a:p>
            <a:pPr algn="just">
              <a:lnSpc>
                <a:spcPct val="150000"/>
              </a:lnSpc>
            </a:pP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采用主动学习模型进行协议状态机构建，适配器输入是发送到</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代理的消息序列的不同排列，输出是相关的响应消息序列。首先，采用成员查询（</a:t>
            </a:r>
            <a:r>
              <a:rPr lang="en-US" altLang="zh-CN" dirty="0">
                <a:latin typeface="Times New Roman" panose="02020603050405020304" pitchFamily="18" charset="0"/>
                <a:ea typeface="楷体" panose="02010609060101010101" pitchFamily="49" charset="-122"/>
              </a:rPr>
              <a:t>MQs</a:t>
            </a:r>
            <a:r>
              <a:rPr lang="zh-CN" altLang="en-US" dirty="0">
                <a:latin typeface="Times New Roman" panose="02020603050405020304" pitchFamily="18" charset="0"/>
                <a:ea typeface="楷体" panose="02010609060101010101" pitchFamily="49" charset="-122"/>
              </a:rPr>
              <a:t>）来收集对输入的响应，并生成假设状态机。然后执行等价查询（</a:t>
            </a:r>
            <a:r>
              <a:rPr lang="en-US" altLang="zh-CN" dirty="0">
                <a:latin typeface="Times New Roman" panose="02020603050405020304" pitchFamily="18" charset="0"/>
                <a:ea typeface="楷体" panose="02010609060101010101" pitchFamily="49" charset="-122"/>
              </a:rPr>
              <a:t>EQs</a:t>
            </a:r>
            <a:r>
              <a:rPr lang="zh-CN" altLang="en-US" dirty="0">
                <a:latin typeface="Times New Roman" panose="02020603050405020304" pitchFamily="18" charset="0"/>
                <a:ea typeface="楷体" panose="02010609060101010101" pitchFamily="49" charset="-122"/>
              </a:rPr>
              <a:t>）以寻找使假设状态机和实际系统具有不同输出的输入，也称为反例，用于区分推断的状态机和实际系统。如果没有反例，则推断的状态机相当于真实系统，是交互逻辑提取模块的最终输出。否则，将使用</a:t>
            </a:r>
            <a:r>
              <a:rPr lang="en-US" altLang="zh-CN" dirty="0">
                <a:latin typeface="Times New Roman" panose="02020603050405020304" pitchFamily="18" charset="0"/>
                <a:ea typeface="楷体" panose="02010609060101010101" pitchFamily="49" charset="-122"/>
              </a:rPr>
              <a:t>MQs</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EQ</a:t>
            </a:r>
            <a:r>
              <a:rPr lang="zh-CN" altLang="en-US" dirty="0">
                <a:latin typeface="Times New Roman" panose="02020603050405020304" pitchFamily="18" charset="0"/>
                <a:ea typeface="楷体" panose="02010609060101010101" pitchFamily="49" charset="-122"/>
              </a:rPr>
              <a:t>执行新一轮学习，直到没有反例为止。</a:t>
            </a:r>
            <a:endParaRPr lang="en-US" altLang="zh-CN" dirty="0">
              <a:latin typeface="Times New Roman" panose="02020603050405020304" pitchFamily="18" charset="0"/>
              <a:ea typeface="楷体" panose="02010609060101010101" pitchFamily="49" charset="-122"/>
            </a:endParaRPr>
          </a:p>
        </p:txBody>
      </p:sp>
      <p:pic>
        <p:nvPicPr>
          <p:cNvPr id="4" name="图片 3">
            <a:extLst>
              <a:ext uri="{FF2B5EF4-FFF2-40B4-BE49-F238E27FC236}">
                <a16:creationId xmlns:a16="http://schemas.microsoft.com/office/drawing/2014/main" id="{912DE9BA-9A47-81B2-DE2E-190B8F2663DF}"/>
              </a:ext>
            </a:extLst>
          </p:cNvPr>
          <p:cNvPicPr>
            <a:picLocks noChangeAspect="1"/>
          </p:cNvPicPr>
          <p:nvPr/>
        </p:nvPicPr>
        <p:blipFill>
          <a:blip r:embed="rId3"/>
          <a:stretch>
            <a:fillRect/>
          </a:stretch>
        </p:blipFill>
        <p:spPr>
          <a:xfrm>
            <a:off x="2938336" y="4038603"/>
            <a:ext cx="6445246" cy="1291486"/>
          </a:xfrm>
          <a:prstGeom prst="rect">
            <a:avLst/>
          </a:prstGeom>
        </p:spPr>
      </p:pic>
      <p:sp>
        <p:nvSpPr>
          <p:cNvPr id="11" name="文本框 10">
            <a:extLst>
              <a:ext uri="{FF2B5EF4-FFF2-40B4-BE49-F238E27FC236}">
                <a16:creationId xmlns:a16="http://schemas.microsoft.com/office/drawing/2014/main" id="{1DBE9A3F-D24B-AE25-57B8-77651177DFF9}"/>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Design and Implementation</a:t>
            </a:r>
          </a:p>
        </p:txBody>
      </p:sp>
    </p:spTree>
    <p:extLst>
      <p:ext uri="{BB962C8B-B14F-4D97-AF65-F5344CB8AC3E}">
        <p14:creationId xmlns:p14="http://schemas.microsoft.com/office/powerpoint/2010/main" val="424507412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6C2D505F-6297-077A-C86A-A8662C80A054}"/>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交互逻辑提取</a:t>
            </a:r>
            <a:endParaRPr lang="en-US" altLang="zh-CN" sz="2000" b="1" dirty="0">
              <a:effectLst/>
              <a:latin typeface="楷体" panose="02010609060101010101" pitchFamily="49" charset="-122"/>
              <a:ea typeface="楷体" panose="02010609060101010101" pitchFamily="49" charset="-122"/>
            </a:endParaRPr>
          </a:p>
        </p:txBody>
      </p:sp>
      <p:sp>
        <p:nvSpPr>
          <p:cNvPr id="12" name="文本框 11">
            <a:extLst>
              <a:ext uri="{FF2B5EF4-FFF2-40B4-BE49-F238E27FC236}">
                <a16:creationId xmlns:a16="http://schemas.microsoft.com/office/drawing/2014/main" id="{92CCB8D8-6033-65FC-603A-E227AF4536B2}"/>
              </a:ext>
            </a:extLst>
          </p:cNvPr>
          <p:cNvSpPr txBox="1"/>
          <p:nvPr/>
        </p:nvSpPr>
        <p:spPr>
          <a:xfrm>
            <a:off x="917867" y="4239144"/>
            <a:ext cx="10111978" cy="1704954"/>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ea typeface="楷体" panose="02010609060101010101" pitchFamily="49" charset="-122"/>
              </a:rPr>
              <a:t>       在模型学习时，由于环境等不可控因素，目标代理可能会产生不确定的响应，导致陷入无尽的学习过程，因此限制重复生成的相同假设的最大数量，以帮助终止学习过程。此外，设置时间延迟来等待代理对查询的响应，这可以缓解执行</a:t>
            </a:r>
            <a:r>
              <a:rPr lang="en-US" altLang="zh-CN" dirty="0">
                <a:latin typeface="Times New Roman" panose="02020603050405020304" pitchFamily="18" charset="0"/>
                <a:ea typeface="楷体" panose="02010609060101010101" pitchFamily="49" charset="-122"/>
              </a:rPr>
              <a:t>MQs</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EQ</a:t>
            </a:r>
            <a:r>
              <a:rPr lang="zh-CN" altLang="en-US" dirty="0">
                <a:latin typeface="Times New Roman" panose="02020603050405020304" pitchFamily="18" charset="0"/>
                <a:ea typeface="楷体" panose="02010609060101010101" pitchFamily="49" charset="-122"/>
              </a:rPr>
              <a:t>时的不确定响应问题。相同假设量和时间延迟的阈值都可以在通信配置中指定。 </a:t>
            </a:r>
            <a:endParaRPr lang="en-US" altLang="zh-CN" dirty="0">
              <a:latin typeface="Times New Roman" panose="02020603050405020304" pitchFamily="18" charset="0"/>
              <a:ea typeface="楷体" panose="02010609060101010101" pitchFamily="49" charset="-122"/>
            </a:endParaRPr>
          </a:p>
        </p:txBody>
      </p:sp>
      <p:pic>
        <p:nvPicPr>
          <p:cNvPr id="5" name="图片 4">
            <a:extLst>
              <a:ext uri="{FF2B5EF4-FFF2-40B4-BE49-F238E27FC236}">
                <a16:creationId xmlns:a16="http://schemas.microsoft.com/office/drawing/2014/main" id="{86540B55-C9DE-C74E-5DAB-EFE9C1D71BDF}"/>
              </a:ext>
            </a:extLst>
          </p:cNvPr>
          <p:cNvPicPr>
            <a:picLocks noChangeAspect="1"/>
          </p:cNvPicPr>
          <p:nvPr/>
        </p:nvPicPr>
        <p:blipFill>
          <a:blip r:embed="rId3"/>
          <a:stretch>
            <a:fillRect/>
          </a:stretch>
        </p:blipFill>
        <p:spPr>
          <a:xfrm>
            <a:off x="2743199" y="1464880"/>
            <a:ext cx="6400095" cy="2249331"/>
          </a:xfrm>
          <a:prstGeom prst="rect">
            <a:avLst/>
          </a:prstGeom>
        </p:spPr>
      </p:pic>
      <p:sp>
        <p:nvSpPr>
          <p:cNvPr id="13" name="文本框 12">
            <a:extLst>
              <a:ext uri="{FF2B5EF4-FFF2-40B4-BE49-F238E27FC236}">
                <a16:creationId xmlns:a16="http://schemas.microsoft.com/office/drawing/2014/main" id="{F5F22F02-A68E-F841-0192-F4B313B260EC}"/>
              </a:ext>
            </a:extLst>
          </p:cNvPr>
          <p:cNvSpPr txBox="1"/>
          <p:nvPr/>
        </p:nvSpPr>
        <p:spPr>
          <a:xfrm>
            <a:off x="4332940" y="3694750"/>
            <a:ext cx="3220612" cy="369332"/>
          </a:xfrm>
          <a:prstGeom prst="rect">
            <a:avLst/>
          </a:prstGeom>
          <a:noFill/>
        </p:spPr>
        <p:txBody>
          <a:bodyPr wrap="square">
            <a:spAutoFit/>
          </a:bodyPr>
          <a:lstStyle/>
          <a:p>
            <a:pPr algn="just"/>
            <a:r>
              <a:rPr lang="zh-CN" altLang="en-US" dirty="0">
                <a:latin typeface="Times New Roman" panose="02020603050405020304" pitchFamily="18" charset="0"/>
                <a:ea typeface="楷体" panose="02010609060101010101" pitchFamily="49" charset="-122"/>
              </a:rPr>
              <a:t>图</a:t>
            </a:r>
            <a:r>
              <a:rPr lang="en-US" altLang="zh-CN" dirty="0">
                <a:latin typeface="Times New Roman" panose="02020603050405020304" pitchFamily="18" charset="0"/>
                <a:ea typeface="楷体" panose="02010609060101010101" pitchFamily="49" charset="-122"/>
              </a:rPr>
              <a:t>4.  </a:t>
            </a:r>
            <a:r>
              <a:rPr lang="zh-CN" altLang="en-US" dirty="0">
                <a:latin typeface="Times New Roman" panose="02020603050405020304" pitchFamily="18" charset="0"/>
                <a:ea typeface="楷体" panose="02010609060101010101" pitchFamily="49" charset="-122"/>
              </a:rPr>
              <a:t>主动模型学习的过程</a:t>
            </a:r>
          </a:p>
        </p:txBody>
      </p:sp>
      <p:sp>
        <p:nvSpPr>
          <p:cNvPr id="11" name="文本框 10">
            <a:extLst>
              <a:ext uri="{FF2B5EF4-FFF2-40B4-BE49-F238E27FC236}">
                <a16:creationId xmlns:a16="http://schemas.microsoft.com/office/drawing/2014/main" id="{24D0722E-A64F-C065-9023-EF30A8BEB638}"/>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Design and Implementation</a:t>
            </a:r>
          </a:p>
        </p:txBody>
      </p:sp>
    </p:spTree>
    <p:extLst>
      <p:ext uri="{BB962C8B-B14F-4D97-AF65-F5344CB8AC3E}">
        <p14:creationId xmlns:p14="http://schemas.microsoft.com/office/powerpoint/2010/main" val="160337799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6C2D505F-6297-077A-C86A-A8662C80A054}"/>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属性生成</a:t>
            </a:r>
            <a:endParaRPr lang="en-US" altLang="zh-CN" sz="2000" b="1" dirty="0">
              <a:effectLst/>
              <a:latin typeface="楷体" panose="02010609060101010101" pitchFamily="49" charset="-122"/>
              <a:ea typeface="楷体" panose="02010609060101010101" pitchFamily="49" charset="-122"/>
            </a:endParaRPr>
          </a:p>
        </p:txBody>
      </p:sp>
      <p:sp>
        <p:nvSpPr>
          <p:cNvPr id="12" name="文本框 11">
            <a:extLst>
              <a:ext uri="{FF2B5EF4-FFF2-40B4-BE49-F238E27FC236}">
                <a16:creationId xmlns:a16="http://schemas.microsoft.com/office/drawing/2014/main" id="{92CCB8D8-6033-65FC-603A-E227AF4536B2}"/>
              </a:ext>
            </a:extLst>
          </p:cNvPr>
          <p:cNvSpPr txBox="1"/>
          <p:nvPr/>
        </p:nvSpPr>
        <p:spPr>
          <a:xfrm>
            <a:off x="812574" y="1592475"/>
            <a:ext cx="10111978" cy="2532745"/>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ea typeface="楷体" panose="02010609060101010101" pitchFamily="49" charset="-122"/>
              </a:rPr>
              <a:t>       主要生成两种属性：安全属性和身份验证属性。安全属性用于某些参数的安全目标</a:t>
            </a:r>
            <a:r>
              <a:rPr lang="en-US" altLang="zh-CN"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ClietnID</a:t>
            </a:r>
            <a:r>
              <a:rPr lang="en-US" altLang="zh-CN" dirty="0">
                <a:latin typeface="Times New Roman" panose="02020603050405020304" pitchFamily="18" charset="0"/>
                <a:ea typeface="楷体" panose="02010609060101010101" pitchFamily="49" charset="-122"/>
              </a:rPr>
              <a:t>, Username, Password,...}</a:t>
            </a:r>
            <a:r>
              <a:rPr lang="zh-CN" altLang="en-US" dirty="0">
                <a:latin typeface="Times New Roman" panose="02020603050405020304" pitchFamily="18" charset="0"/>
                <a:ea typeface="楷体" panose="02010609060101010101" pitchFamily="49" charset="-122"/>
              </a:rPr>
              <a:t>，身份验证属性用于检查某些类型的消息是否经过身份验证</a:t>
            </a:r>
            <a:r>
              <a:rPr lang="en-US" altLang="zh-CN" dirty="0">
                <a:latin typeface="Times New Roman" panose="02020603050405020304" pitchFamily="18" charset="0"/>
                <a:ea typeface="楷体" panose="02010609060101010101" pitchFamily="49" charset="-122"/>
              </a:rPr>
              <a:t>{CONNECT, CONNACK, SUBSCRIBE,...}</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algn="just">
              <a:lnSpc>
                <a:spcPct val="150000"/>
              </a:lnSpc>
            </a:pP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首先从标准</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规范中得到初始属性也被称为元属性；然后过滤元属性，去除一些不在状态机中出现的属性，最后添加了基于推断状态机的扩展属性，因为相同类型的消息在</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实现中可能具有不同的参数语义。</a:t>
            </a:r>
            <a:endParaRPr lang="en-US" altLang="zh-CN" b="1" dirty="0">
              <a:latin typeface="Times New Roman" panose="02020603050405020304" pitchFamily="18" charset="0"/>
              <a:ea typeface="楷体" panose="02010609060101010101" pitchFamily="49" charset="-122"/>
            </a:endParaRPr>
          </a:p>
        </p:txBody>
      </p:sp>
      <p:pic>
        <p:nvPicPr>
          <p:cNvPr id="4" name="图片 3">
            <a:extLst>
              <a:ext uri="{FF2B5EF4-FFF2-40B4-BE49-F238E27FC236}">
                <a16:creationId xmlns:a16="http://schemas.microsoft.com/office/drawing/2014/main" id="{CB0B0062-7204-58F4-A288-2F948349359E}"/>
              </a:ext>
            </a:extLst>
          </p:cNvPr>
          <p:cNvPicPr>
            <a:picLocks noChangeAspect="1"/>
          </p:cNvPicPr>
          <p:nvPr/>
        </p:nvPicPr>
        <p:blipFill>
          <a:blip r:embed="rId3"/>
          <a:stretch>
            <a:fillRect/>
          </a:stretch>
        </p:blipFill>
        <p:spPr>
          <a:xfrm>
            <a:off x="4044821" y="4399699"/>
            <a:ext cx="2969236" cy="1194443"/>
          </a:xfrm>
          <a:prstGeom prst="rect">
            <a:avLst/>
          </a:prstGeom>
        </p:spPr>
      </p:pic>
      <p:sp>
        <p:nvSpPr>
          <p:cNvPr id="11" name="文本框 10">
            <a:extLst>
              <a:ext uri="{FF2B5EF4-FFF2-40B4-BE49-F238E27FC236}">
                <a16:creationId xmlns:a16="http://schemas.microsoft.com/office/drawing/2014/main" id="{C7D08A98-9C3A-E0A2-88B3-219784A9F1B2}"/>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Design and Implementation</a:t>
            </a:r>
          </a:p>
        </p:txBody>
      </p:sp>
    </p:spTree>
    <p:extLst>
      <p:ext uri="{BB962C8B-B14F-4D97-AF65-F5344CB8AC3E}">
        <p14:creationId xmlns:p14="http://schemas.microsoft.com/office/powerpoint/2010/main" val="325776387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6C2D505F-6297-077A-C86A-A8662C80A054}"/>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形式化代码翻译</a:t>
            </a:r>
            <a:endParaRPr lang="en-US" altLang="zh-CN" sz="2000" b="1" dirty="0">
              <a:effectLst/>
              <a:latin typeface="楷体" panose="02010609060101010101" pitchFamily="49" charset="-122"/>
              <a:ea typeface="楷体" panose="02010609060101010101" pitchFamily="49" charset="-122"/>
            </a:endParaRPr>
          </a:p>
        </p:txBody>
      </p:sp>
      <p:sp>
        <p:nvSpPr>
          <p:cNvPr id="12" name="文本框 11">
            <a:extLst>
              <a:ext uri="{FF2B5EF4-FFF2-40B4-BE49-F238E27FC236}">
                <a16:creationId xmlns:a16="http://schemas.microsoft.com/office/drawing/2014/main" id="{92CCB8D8-6033-65FC-603A-E227AF4536B2}"/>
              </a:ext>
            </a:extLst>
          </p:cNvPr>
          <p:cNvSpPr txBox="1"/>
          <p:nvPr/>
        </p:nvSpPr>
        <p:spPr>
          <a:xfrm>
            <a:off x="812574" y="1480508"/>
            <a:ext cx="10111978" cy="1701748"/>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ea typeface="楷体" panose="02010609060101010101" pitchFamily="49" charset="-122"/>
              </a:rPr>
              <a:t>      旨在将推断的状态机和安全属性转换为</a:t>
            </a:r>
            <a:r>
              <a:rPr lang="en-US" altLang="zh-CN" dirty="0">
                <a:latin typeface="Times New Roman" panose="02020603050405020304" pitchFamily="18" charset="0"/>
                <a:ea typeface="楷体" panose="02010609060101010101" pitchFamily="49" charset="-122"/>
              </a:rPr>
              <a:t>Tamarin</a:t>
            </a:r>
            <a:r>
              <a:rPr lang="zh-CN" altLang="en-US" dirty="0">
                <a:latin typeface="Times New Roman" panose="02020603050405020304" pitchFamily="18" charset="0"/>
                <a:ea typeface="楷体" panose="02010609060101010101" pitchFamily="49" charset="-122"/>
              </a:rPr>
              <a:t>代码，并可由</a:t>
            </a:r>
            <a:r>
              <a:rPr lang="en-US" altLang="zh-CN" dirty="0">
                <a:latin typeface="Times New Roman" panose="02020603050405020304" pitchFamily="18" charset="0"/>
                <a:ea typeface="楷体" panose="02010609060101010101" pitchFamily="49" charset="-122"/>
              </a:rPr>
              <a:t>Tamarin Prover</a:t>
            </a:r>
            <a:r>
              <a:rPr lang="zh-CN" altLang="en-US" dirty="0">
                <a:latin typeface="Times New Roman" panose="02020603050405020304" pitchFamily="18" charset="0"/>
                <a:ea typeface="楷体" panose="02010609060101010101" pitchFamily="49" charset="-122"/>
              </a:rPr>
              <a:t>进一步分析。包括状态机转换和安全属性转换两部分。推断的状态机被转换为规则，规则有一个名称和三个部分，每个部分都是一系列事实：一个用于规则的左侧，一个用于规则的中间部分，称为动作事实，另一个用于规则的右侧。</a:t>
            </a:r>
            <a:endParaRPr lang="en-US" altLang="zh-CN" b="1" dirty="0">
              <a:latin typeface="Times New Roman" panose="02020603050405020304" pitchFamily="18" charset="0"/>
              <a:ea typeface="楷体" panose="02010609060101010101" pitchFamily="49" charset="-122"/>
            </a:endParaRPr>
          </a:p>
        </p:txBody>
      </p:sp>
      <p:pic>
        <p:nvPicPr>
          <p:cNvPr id="6" name="图片 5">
            <a:extLst>
              <a:ext uri="{FF2B5EF4-FFF2-40B4-BE49-F238E27FC236}">
                <a16:creationId xmlns:a16="http://schemas.microsoft.com/office/drawing/2014/main" id="{A6883E6C-F1C5-A161-A47D-55BBC6130AF9}"/>
              </a:ext>
            </a:extLst>
          </p:cNvPr>
          <p:cNvPicPr>
            <a:picLocks noChangeAspect="1"/>
          </p:cNvPicPr>
          <p:nvPr/>
        </p:nvPicPr>
        <p:blipFill>
          <a:blip r:embed="rId3"/>
          <a:stretch>
            <a:fillRect/>
          </a:stretch>
        </p:blipFill>
        <p:spPr>
          <a:xfrm>
            <a:off x="2893760" y="3292588"/>
            <a:ext cx="5500628" cy="2186585"/>
          </a:xfrm>
          <a:prstGeom prst="rect">
            <a:avLst/>
          </a:prstGeom>
        </p:spPr>
      </p:pic>
      <p:sp>
        <p:nvSpPr>
          <p:cNvPr id="14" name="文本框 13">
            <a:extLst>
              <a:ext uri="{FF2B5EF4-FFF2-40B4-BE49-F238E27FC236}">
                <a16:creationId xmlns:a16="http://schemas.microsoft.com/office/drawing/2014/main" id="{B87C589D-8415-20B3-BBA1-FC95BF0387E5}"/>
              </a:ext>
            </a:extLst>
          </p:cNvPr>
          <p:cNvSpPr txBox="1"/>
          <p:nvPr/>
        </p:nvSpPr>
        <p:spPr>
          <a:xfrm>
            <a:off x="4242732" y="5479173"/>
            <a:ext cx="2802683" cy="369332"/>
          </a:xfrm>
          <a:prstGeom prst="rect">
            <a:avLst/>
          </a:prstGeom>
          <a:noFill/>
        </p:spPr>
        <p:txBody>
          <a:bodyPr wrap="square">
            <a:spAutoFit/>
          </a:bodyPr>
          <a:lstStyle/>
          <a:p>
            <a:pPr algn="just"/>
            <a:r>
              <a:rPr lang="en-US" altLang="zh-CN" dirty="0">
                <a:latin typeface="Times New Roman" panose="02020603050405020304" pitchFamily="18" charset="0"/>
                <a:ea typeface="楷体" panose="02010609060101010101" pitchFamily="49" charset="-122"/>
              </a:rPr>
              <a:t>Tamarin</a:t>
            </a:r>
            <a:r>
              <a:rPr lang="zh-CN" altLang="en-US" dirty="0">
                <a:latin typeface="Times New Roman" panose="02020603050405020304" pitchFamily="18" charset="0"/>
                <a:ea typeface="楷体" panose="02010609060101010101" pitchFamily="49" charset="-122"/>
              </a:rPr>
              <a:t>代码中的示例规则</a:t>
            </a:r>
          </a:p>
        </p:txBody>
      </p:sp>
      <p:sp>
        <p:nvSpPr>
          <p:cNvPr id="11" name="文本框 10">
            <a:extLst>
              <a:ext uri="{FF2B5EF4-FFF2-40B4-BE49-F238E27FC236}">
                <a16:creationId xmlns:a16="http://schemas.microsoft.com/office/drawing/2014/main" id="{059FCAE5-7AA9-DD5B-D821-F9AB0917C00D}"/>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Design and Implementation</a:t>
            </a:r>
          </a:p>
        </p:txBody>
      </p:sp>
    </p:spTree>
    <p:extLst>
      <p:ext uri="{BB962C8B-B14F-4D97-AF65-F5344CB8AC3E}">
        <p14:creationId xmlns:p14="http://schemas.microsoft.com/office/powerpoint/2010/main" val="170701162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999743"/>
            <a:ext cx="9637111" cy="502855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Qinying</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Wang</a:t>
            </a: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湖南大学信息安全学院工学学士，浙江大学网络空间安全学院博士，</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网络系统安全与隐私</a:t>
            </a:r>
            <a:r>
              <a:rPr lang="en-US" altLang="zh-CN" sz="1800" dirty="0">
                <a:latin typeface="Times New Roman" panose="02020603050405020304" pitchFamily="18" charset="0"/>
                <a:ea typeface="楷体" panose="02010609060101010101" pitchFamily="49" charset="-122"/>
                <a:cs typeface="Times New Roman" panose="02020603050405020304" pitchFamily="18" charset="0"/>
              </a:rPr>
              <a:t>(NESA)</a:t>
            </a: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实验室成员，</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主要研究兴趣为物联网安全和模糊测试。</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[1] A Large-Scale Empirical Analysis of the Vulnerabilities Introduced by Third-party Components in IoT Firmware, ISSTA 2022.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Binbin</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Zhao,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Shouling</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Ji,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Jiacheng</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Xu, Yuan Tian,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Qiuyang</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Wei, </a:t>
            </a:r>
            <a:r>
              <a:rPr lang="en-US" altLang="zh-CN" b="1" i="1" dirty="0" err="1">
                <a:latin typeface="Times New Roman" panose="02020603050405020304" pitchFamily="18" charset="0"/>
                <a:ea typeface="楷体" panose="02010609060101010101" pitchFamily="49" charset="-122"/>
                <a:cs typeface="Times New Roman" panose="02020603050405020304" pitchFamily="18" charset="0"/>
              </a:rPr>
              <a:t>Qinying</a:t>
            </a:r>
            <a:r>
              <a:rPr lang="en-US" altLang="zh-CN" b="1" i="1" dirty="0">
                <a:latin typeface="Times New Roman" panose="02020603050405020304" pitchFamily="18" charset="0"/>
                <a:ea typeface="楷体" panose="02010609060101010101" pitchFamily="49" charset="-122"/>
                <a:cs typeface="Times New Roman" panose="02020603050405020304" pitchFamily="18" charset="0"/>
              </a:rPr>
              <a:t> Wang</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Chenyang</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Lyu</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Xuhong</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Zhang,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Changting</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Lin,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Jingzheng</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Wu, and Raheem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Beyah</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开源软件供应链安全研究综述</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软件学报</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2022.</a:t>
            </a:r>
            <a:r>
              <a:rPr lang="zh-CN" altLang="en-US" i="1" dirty="0">
                <a:latin typeface="Times New Roman" panose="02020603050405020304" pitchFamily="18" charset="0"/>
                <a:ea typeface="楷体" panose="02010609060101010101" pitchFamily="49" charset="-122"/>
                <a:cs typeface="Times New Roman" panose="02020603050405020304" pitchFamily="18" charset="0"/>
              </a:rPr>
              <a:t>纪守领</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b="1" i="1" dirty="0">
                <a:latin typeface="Times New Roman" panose="02020603050405020304" pitchFamily="18" charset="0"/>
                <a:ea typeface="楷体" panose="02010609060101010101" pitchFamily="49" charset="-122"/>
                <a:cs typeface="Times New Roman" panose="02020603050405020304" pitchFamily="18" charset="0"/>
              </a:rPr>
              <a:t>王琴应</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i="1" dirty="0">
                <a:latin typeface="Times New Roman" panose="02020603050405020304" pitchFamily="18" charset="0"/>
                <a:ea typeface="楷体" panose="02010609060101010101" pitchFamily="49" charset="-122"/>
                <a:cs typeface="Times New Roman" panose="02020603050405020304" pitchFamily="18" charset="0"/>
              </a:rPr>
              <a:t>陈安莹</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i="1" dirty="0">
                <a:latin typeface="Times New Roman" panose="02020603050405020304" pitchFamily="18" charset="0"/>
                <a:ea typeface="楷体" panose="02010609060101010101" pitchFamily="49" charset="-122"/>
                <a:cs typeface="Times New Roman" panose="02020603050405020304" pitchFamily="18" charset="0"/>
              </a:rPr>
              <a:t>赵彬彬</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i="1" dirty="0">
                <a:latin typeface="Times New Roman" panose="02020603050405020304" pitchFamily="18" charset="0"/>
                <a:ea typeface="楷体" panose="02010609060101010101" pitchFamily="49" charset="-122"/>
                <a:cs typeface="Times New Roman" panose="02020603050405020304" pitchFamily="18" charset="0"/>
              </a:rPr>
              <a:t>叶童</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i="1" dirty="0">
                <a:latin typeface="Times New Roman" panose="02020603050405020304" pitchFamily="18" charset="0"/>
                <a:ea typeface="楷体" panose="02010609060101010101" pitchFamily="49" charset="-122"/>
                <a:cs typeface="Times New Roman" panose="02020603050405020304" pitchFamily="18" charset="0"/>
              </a:rPr>
              <a:t>张旭鸿</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i="1" dirty="0">
                <a:latin typeface="Times New Roman" panose="02020603050405020304" pitchFamily="18" charset="0"/>
                <a:ea typeface="楷体" panose="02010609060101010101" pitchFamily="49" charset="-122"/>
                <a:cs typeface="Times New Roman" panose="02020603050405020304" pitchFamily="18" charset="0"/>
              </a:rPr>
              <a:t>吴敬征</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i="1" dirty="0">
                <a:latin typeface="Times New Roman" panose="02020603050405020304" pitchFamily="18" charset="0"/>
                <a:ea typeface="楷体" panose="02010609060101010101" pitchFamily="49" charset="-122"/>
                <a:cs typeface="Times New Roman" panose="02020603050405020304" pitchFamily="18" charset="0"/>
              </a:rPr>
              <a:t>李昀</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i="1" dirty="0">
                <a:latin typeface="Times New Roman" panose="02020603050405020304" pitchFamily="18" charset="0"/>
                <a:ea typeface="楷体" panose="02010609060101010101" pitchFamily="49" charset="-122"/>
                <a:cs typeface="Times New Roman" panose="02020603050405020304" pitchFamily="18" charset="0"/>
              </a:rPr>
              <a:t>尹建伟</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i="1" dirty="0">
                <a:latin typeface="Times New Roman" panose="02020603050405020304" pitchFamily="18" charset="0"/>
                <a:ea typeface="楷体" panose="02010609060101010101" pitchFamily="49" charset="-122"/>
                <a:cs typeface="Times New Roman" panose="02020603050405020304" pitchFamily="18" charset="0"/>
              </a:rPr>
              <a:t>武延军</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[3]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MPInspector</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 Systematic and Automatic Approach for Evaluating the Security of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Iot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Messaging Protocols, USENIX Security 2021. </a:t>
            </a:r>
            <a:r>
              <a:rPr lang="en-US" altLang="zh-CN" b="1" i="1" dirty="0" err="1">
                <a:latin typeface="Times New Roman" panose="02020603050405020304" pitchFamily="18" charset="0"/>
                <a:ea typeface="楷体" panose="02010609060101010101" pitchFamily="49" charset="-122"/>
                <a:cs typeface="Times New Roman" panose="02020603050405020304" pitchFamily="18" charset="0"/>
              </a:rPr>
              <a:t>Qinying</a:t>
            </a:r>
            <a:r>
              <a:rPr lang="en-US" altLang="zh-CN" b="1" i="1" dirty="0">
                <a:latin typeface="Times New Roman" panose="02020603050405020304" pitchFamily="18" charset="0"/>
                <a:ea typeface="楷体" panose="02010609060101010101" pitchFamily="49" charset="-122"/>
                <a:cs typeface="Times New Roman" panose="02020603050405020304" pitchFamily="18" charset="0"/>
              </a:rPr>
              <a:t> Wang</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Shouling</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Ji, Yuan Tian,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Xuhong</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Zhang,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Binbin</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Zhao,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Yuhong</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Kan,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Zhaowei</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Lin,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Changting</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Lin,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Shuiguang</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Deng, Alex X. Liu, and Raheem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Beyah</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14104967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6C2D505F-6297-077A-C86A-A8662C80A054}"/>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形式化代码翻译</a:t>
            </a:r>
            <a:endParaRPr lang="en-US" altLang="zh-CN" sz="2000" b="1" dirty="0">
              <a:effectLst/>
              <a:latin typeface="楷体" panose="02010609060101010101" pitchFamily="49" charset="-122"/>
              <a:ea typeface="楷体" panose="02010609060101010101" pitchFamily="49" charset="-122"/>
            </a:endParaRPr>
          </a:p>
        </p:txBody>
      </p:sp>
      <p:sp>
        <p:nvSpPr>
          <p:cNvPr id="12" name="文本框 11">
            <a:extLst>
              <a:ext uri="{FF2B5EF4-FFF2-40B4-BE49-F238E27FC236}">
                <a16:creationId xmlns:a16="http://schemas.microsoft.com/office/drawing/2014/main" id="{92CCB8D8-6033-65FC-603A-E227AF4536B2}"/>
              </a:ext>
            </a:extLst>
          </p:cNvPr>
          <p:cNvSpPr txBox="1"/>
          <p:nvPr/>
        </p:nvSpPr>
        <p:spPr>
          <a:xfrm>
            <a:off x="812574" y="1480508"/>
            <a:ext cx="10111978" cy="870751"/>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ea typeface="楷体" panose="02010609060101010101" pitchFamily="49" charset="-122"/>
              </a:rPr>
              <a:t>        在状态机转换之后，安全属性被转换为引理，它们是时间点和动作事实的一阶逻辑公式。基于上述两个威胁模型，形式化代码转换生成两个</a:t>
            </a:r>
            <a:r>
              <a:rPr lang="en-US" altLang="zh-CN" dirty="0">
                <a:latin typeface="Times New Roman" panose="02020603050405020304" pitchFamily="18" charset="0"/>
                <a:ea typeface="楷体" panose="02010609060101010101" pitchFamily="49" charset="-122"/>
              </a:rPr>
              <a:t>Tamarin</a:t>
            </a:r>
            <a:r>
              <a:rPr lang="zh-CN" altLang="en-US" dirty="0">
                <a:latin typeface="Times New Roman" panose="02020603050405020304" pitchFamily="18" charset="0"/>
                <a:ea typeface="楷体" panose="02010609060101010101" pitchFamily="49" charset="-122"/>
              </a:rPr>
              <a:t>代码，</a:t>
            </a:r>
            <a:r>
              <a:rPr lang="en-US" altLang="zh-CN" dirty="0">
                <a:latin typeface="Times New Roman" panose="02020603050405020304" pitchFamily="18" charset="0"/>
                <a:ea typeface="楷体" panose="02010609060101010101" pitchFamily="49" charset="-122"/>
              </a:rPr>
              <a:t>Tamarin Prover</a:t>
            </a:r>
            <a:r>
              <a:rPr lang="zh-CN" altLang="en-US" dirty="0">
                <a:latin typeface="Times New Roman" panose="02020603050405020304" pitchFamily="18" charset="0"/>
                <a:ea typeface="楷体" panose="02010609060101010101" pitchFamily="49" charset="-122"/>
              </a:rPr>
              <a:t>将分别对其执行式验证。</a:t>
            </a:r>
            <a:endParaRPr lang="en-US" altLang="zh-CN" dirty="0">
              <a:latin typeface="Times New Roman" panose="02020603050405020304" pitchFamily="18" charset="0"/>
              <a:ea typeface="楷体" panose="02010609060101010101" pitchFamily="49" charset="-122"/>
            </a:endParaRPr>
          </a:p>
        </p:txBody>
      </p:sp>
      <p:pic>
        <p:nvPicPr>
          <p:cNvPr id="4" name="图片 3">
            <a:extLst>
              <a:ext uri="{FF2B5EF4-FFF2-40B4-BE49-F238E27FC236}">
                <a16:creationId xmlns:a16="http://schemas.microsoft.com/office/drawing/2014/main" id="{EF3B7E27-A7A2-63A0-CCFF-74D875D425F8}"/>
              </a:ext>
            </a:extLst>
          </p:cNvPr>
          <p:cNvPicPr>
            <a:picLocks noChangeAspect="1"/>
          </p:cNvPicPr>
          <p:nvPr/>
        </p:nvPicPr>
        <p:blipFill>
          <a:blip r:embed="rId3"/>
          <a:stretch>
            <a:fillRect/>
          </a:stretch>
        </p:blipFill>
        <p:spPr>
          <a:xfrm>
            <a:off x="4030824" y="3231342"/>
            <a:ext cx="3257206" cy="1453004"/>
          </a:xfrm>
          <a:prstGeom prst="rect">
            <a:avLst/>
          </a:prstGeom>
        </p:spPr>
      </p:pic>
      <p:sp>
        <p:nvSpPr>
          <p:cNvPr id="11" name="文本框 10">
            <a:extLst>
              <a:ext uri="{FF2B5EF4-FFF2-40B4-BE49-F238E27FC236}">
                <a16:creationId xmlns:a16="http://schemas.microsoft.com/office/drawing/2014/main" id="{8983C70E-0BD6-5879-EF76-696CE1BD1FAA}"/>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Design and Implementation</a:t>
            </a:r>
          </a:p>
        </p:txBody>
      </p:sp>
    </p:spTree>
    <p:extLst>
      <p:ext uri="{BB962C8B-B14F-4D97-AF65-F5344CB8AC3E}">
        <p14:creationId xmlns:p14="http://schemas.microsoft.com/office/powerpoint/2010/main" val="26176943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6C2D505F-6297-077A-C86A-A8662C80A054}"/>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形式化验证</a:t>
            </a:r>
            <a:endParaRPr lang="en-US" altLang="zh-CN" sz="2000" b="1" dirty="0">
              <a:effectLst/>
              <a:latin typeface="楷体" panose="02010609060101010101" pitchFamily="49" charset="-122"/>
              <a:ea typeface="楷体" panose="02010609060101010101" pitchFamily="49" charset="-122"/>
            </a:endParaRPr>
          </a:p>
        </p:txBody>
      </p:sp>
      <p:sp>
        <p:nvSpPr>
          <p:cNvPr id="12" name="文本框 11">
            <a:extLst>
              <a:ext uri="{FF2B5EF4-FFF2-40B4-BE49-F238E27FC236}">
                <a16:creationId xmlns:a16="http://schemas.microsoft.com/office/drawing/2014/main" id="{92CCB8D8-6033-65FC-603A-E227AF4536B2}"/>
              </a:ext>
            </a:extLst>
          </p:cNvPr>
          <p:cNvSpPr txBox="1"/>
          <p:nvPr/>
        </p:nvSpPr>
        <p:spPr>
          <a:xfrm>
            <a:off x="812574" y="1480508"/>
            <a:ext cx="10111978" cy="1286250"/>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ea typeface="楷体" panose="02010609060101010101" pitchFamily="49" charset="-122"/>
              </a:rPr>
              <a:t>        使用形式化验证工具</a:t>
            </a:r>
            <a:r>
              <a:rPr lang="en-US" altLang="zh-CN" dirty="0">
                <a:latin typeface="Times New Roman" panose="02020603050405020304" pitchFamily="18" charset="0"/>
                <a:ea typeface="楷体" panose="02010609060101010101" pitchFamily="49" charset="-122"/>
              </a:rPr>
              <a:t>Tamarin Prover</a:t>
            </a:r>
            <a:r>
              <a:rPr lang="zh-CN" altLang="en-US" dirty="0">
                <a:latin typeface="Times New Roman" panose="02020603050405020304" pitchFamily="18" charset="0"/>
                <a:ea typeface="楷体" panose="02010609060101010101" pitchFamily="49" charset="-122"/>
              </a:rPr>
              <a:t>验证状态机转换的规则和安全属性转换的引理。但由于状态机过于复杂，并非所有引理都可以自动证明，</a:t>
            </a:r>
            <a:r>
              <a:rPr lang="en-US" altLang="zh-CN" dirty="0">
                <a:latin typeface="Times New Roman" panose="02020603050405020304" pitchFamily="18" charset="0"/>
                <a:ea typeface="楷体" panose="02010609060101010101" pitchFamily="49" charset="-122"/>
              </a:rPr>
              <a:t>Tamarin Prover </a:t>
            </a:r>
            <a:r>
              <a:rPr lang="zh-CN" altLang="en-US" dirty="0">
                <a:latin typeface="Times New Roman" panose="02020603050405020304" pitchFamily="18" charset="0"/>
                <a:ea typeface="楷体" panose="02010609060101010101" pitchFamily="49" charset="-122"/>
              </a:rPr>
              <a:t>允许用户提供名为</a:t>
            </a:r>
            <a:r>
              <a:rPr lang="en-US" altLang="zh-CN" dirty="0">
                <a:latin typeface="Times New Roman" panose="02020603050405020304" pitchFamily="18" charset="0"/>
                <a:ea typeface="楷体" panose="02010609060101010101" pitchFamily="49" charset="-122"/>
              </a:rPr>
              <a:t>Helping</a:t>
            </a: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oracle </a:t>
            </a:r>
            <a:r>
              <a:rPr lang="zh-CN" altLang="en-US" dirty="0">
                <a:latin typeface="Times New Roman" panose="02020603050405020304" pitchFamily="18" charset="0"/>
                <a:ea typeface="楷体" panose="02010609060101010101" pitchFamily="49" charset="-122"/>
              </a:rPr>
              <a:t>的启发式方法来对未验证的目标进行排名并指导验证过程。</a:t>
            </a:r>
            <a:endParaRPr lang="en-US" altLang="zh-CN" dirty="0">
              <a:latin typeface="Times New Roman" panose="02020603050405020304" pitchFamily="18" charset="0"/>
              <a:ea typeface="楷体" panose="02010609060101010101" pitchFamily="49" charset="-122"/>
            </a:endParaRPr>
          </a:p>
        </p:txBody>
      </p:sp>
      <p:pic>
        <p:nvPicPr>
          <p:cNvPr id="5" name="图片 4">
            <a:extLst>
              <a:ext uri="{FF2B5EF4-FFF2-40B4-BE49-F238E27FC236}">
                <a16:creationId xmlns:a16="http://schemas.microsoft.com/office/drawing/2014/main" id="{2F80C2C4-5E8E-4040-64D1-45F6EE4A2631}"/>
              </a:ext>
            </a:extLst>
          </p:cNvPr>
          <p:cNvPicPr>
            <a:picLocks noChangeAspect="1"/>
          </p:cNvPicPr>
          <p:nvPr/>
        </p:nvPicPr>
        <p:blipFill>
          <a:blip r:embed="rId3"/>
          <a:stretch>
            <a:fillRect/>
          </a:stretch>
        </p:blipFill>
        <p:spPr>
          <a:xfrm>
            <a:off x="3785650" y="3545969"/>
            <a:ext cx="4165826" cy="1429152"/>
          </a:xfrm>
          <a:prstGeom prst="rect">
            <a:avLst/>
          </a:prstGeom>
        </p:spPr>
      </p:pic>
      <p:sp>
        <p:nvSpPr>
          <p:cNvPr id="11" name="文本框 10">
            <a:extLst>
              <a:ext uri="{FF2B5EF4-FFF2-40B4-BE49-F238E27FC236}">
                <a16:creationId xmlns:a16="http://schemas.microsoft.com/office/drawing/2014/main" id="{361E288E-E1B7-154B-504E-EDCB4F8AF426}"/>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Design and Implementation</a:t>
            </a:r>
          </a:p>
        </p:txBody>
      </p:sp>
    </p:spTree>
    <p:extLst>
      <p:ext uri="{BB962C8B-B14F-4D97-AF65-F5344CB8AC3E}">
        <p14:creationId xmlns:p14="http://schemas.microsoft.com/office/powerpoint/2010/main" val="297664406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6C2D505F-6297-077A-C86A-A8662C80A054}"/>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新型</a:t>
            </a:r>
            <a:r>
              <a:rPr lang="en-US" altLang="zh-CN" sz="2000" b="1" dirty="0">
                <a:latin typeface="楷体" panose="02010609060101010101" pitchFamily="49" charset="-122"/>
                <a:ea typeface="楷体" panose="02010609060101010101" pitchFamily="49" charset="-122"/>
              </a:rPr>
              <a:t>MP</a:t>
            </a:r>
            <a:r>
              <a:rPr lang="zh-CN" altLang="en-US" sz="2000" b="1" dirty="0">
                <a:latin typeface="楷体" panose="02010609060101010101" pitchFamily="49" charset="-122"/>
                <a:ea typeface="楷体" panose="02010609060101010101" pitchFamily="49" charset="-122"/>
              </a:rPr>
              <a:t>的扩展</a:t>
            </a:r>
            <a:endParaRPr lang="en-US" altLang="zh-CN" sz="2000" b="1" dirty="0">
              <a:effectLst/>
              <a:latin typeface="楷体" panose="02010609060101010101" pitchFamily="49" charset="-122"/>
              <a:ea typeface="楷体" panose="02010609060101010101" pitchFamily="49" charset="-122"/>
            </a:endParaRPr>
          </a:p>
        </p:txBody>
      </p:sp>
      <p:sp>
        <p:nvSpPr>
          <p:cNvPr id="12" name="文本框 11">
            <a:extLst>
              <a:ext uri="{FF2B5EF4-FFF2-40B4-BE49-F238E27FC236}">
                <a16:creationId xmlns:a16="http://schemas.microsoft.com/office/drawing/2014/main" id="{92CCB8D8-6033-65FC-603A-E227AF4536B2}"/>
              </a:ext>
            </a:extLst>
          </p:cNvPr>
          <p:cNvSpPr txBox="1"/>
          <p:nvPr/>
        </p:nvSpPr>
        <p:spPr>
          <a:xfrm>
            <a:off x="767556" y="1480508"/>
            <a:ext cx="10111978" cy="870751"/>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ea typeface="楷体" panose="02010609060101010101" pitchFamily="49" charset="-122"/>
              </a:rPr>
              <a:t>        </a:t>
            </a:r>
            <a:r>
              <a:rPr lang="en-US" altLang="zh-CN" dirty="0" err="1">
                <a:latin typeface="Times New Roman" panose="02020603050405020304" pitchFamily="18" charset="0"/>
                <a:ea typeface="楷体" panose="02010609060101010101" pitchFamily="49" charset="-122"/>
              </a:rPr>
              <a:t>MPInspector</a:t>
            </a:r>
            <a:r>
              <a:rPr lang="zh-CN" altLang="en-US" dirty="0">
                <a:latin typeface="Times New Roman" panose="02020603050405020304" pitchFamily="18" charset="0"/>
                <a:ea typeface="楷体" panose="02010609060101010101" pitchFamily="49" charset="-122"/>
              </a:rPr>
              <a:t>内置支持对</a:t>
            </a:r>
            <a:r>
              <a:rPr lang="en-US" altLang="zh-CN" dirty="0">
                <a:latin typeface="Times New Roman" panose="02020603050405020304" pitchFamily="18" charset="0"/>
                <a:ea typeface="楷体" panose="02010609060101010101" pitchFamily="49" charset="-122"/>
              </a:rPr>
              <a:t>MQTT</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CoAP</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AMQP</a:t>
            </a:r>
            <a:r>
              <a:rPr lang="zh-CN" altLang="en-US" dirty="0">
                <a:latin typeface="Times New Roman" panose="02020603050405020304" pitchFamily="18" charset="0"/>
                <a:ea typeface="楷体" panose="02010609060101010101" pitchFamily="49" charset="-122"/>
              </a:rPr>
              <a:t>的任何自定义实现进行安全分析。至于新的定制</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实现，需要做的工作是提供三个输入，包括</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流量、物联网平台文档和通信配置。</a:t>
            </a:r>
            <a:endParaRPr lang="en-US" altLang="zh-CN" dirty="0">
              <a:latin typeface="Times New Roman" panose="02020603050405020304" pitchFamily="18" charset="0"/>
              <a:ea typeface="楷体" panose="02010609060101010101" pitchFamily="49" charset="-122"/>
            </a:endParaRPr>
          </a:p>
        </p:txBody>
      </p:sp>
      <p:sp>
        <p:nvSpPr>
          <p:cNvPr id="9" name="文本框 8">
            <a:extLst>
              <a:ext uri="{FF2B5EF4-FFF2-40B4-BE49-F238E27FC236}">
                <a16:creationId xmlns:a16="http://schemas.microsoft.com/office/drawing/2014/main" id="{60C603FD-847B-4D34-59A9-77B1778725D7}"/>
              </a:ext>
            </a:extLst>
          </p:cNvPr>
          <p:cNvSpPr txBox="1"/>
          <p:nvPr/>
        </p:nvSpPr>
        <p:spPr>
          <a:xfrm>
            <a:off x="767556" y="250092"/>
            <a:ext cx="6174420"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Design and Implementation</a:t>
            </a:r>
          </a:p>
        </p:txBody>
      </p:sp>
    </p:spTree>
    <p:extLst>
      <p:ext uri="{BB962C8B-B14F-4D97-AF65-F5344CB8AC3E}">
        <p14:creationId xmlns:p14="http://schemas.microsoft.com/office/powerpoint/2010/main" val="410827925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C3E3BEB4-5446-4B5C-9C69-BE3BDCEB0700}"/>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文本框 12">
            <a:extLst>
              <a:ext uri="{FF2B5EF4-FFF2-40B4-BE49-F238E27FC236}">
                <a16:creationId xmlns:a16="http://schemas.microsoft.com/office/drawing/2014/main" id="{A360CA14-50C1-4B7B-AE21-E3173FF5572D}"/>
              </a:ext>
            </a:extLst>
          </p:cNvPr>
          <p:cNvSpPr txBox="1"/>
          <p:nvPr/>
        </p:nvSpPr>
        <p:spPr>
          <a:xfrm>
            <a:off x="1009566" y="1183954"/>
            <a:ext cx="9838730" cy="2532745"/>
          </a:xfrm>
          <a:prstGeom prst="rect">
            <a:avLst/>
          </a:prstGeom>
          <a:noFill/>
        </p:spPr>
        <p:txBody>
          <a:bodyPr wrap="square">
            <a:spAutoFit/>
          </a:bodyPr>
          <a:lstStyle/>
          <a:p>
            <a:pPr algn="l">
              <a:lnSpc>
                <a:spcPct val="150000"/>
              </a:lnSpc>
            </a:pPr>
            <a:r>
              <a:rPr lang="zh-CN" altLang="en-US" dirty="0">
                <a:latin typeface="Times New Roman" panose="02020603050405020304" pitchFamily="18" charset="0"/>
                <a:ea typeface="楷体" panose="02010609060101010101" pitchFamily="49" charset="-122"/>
              </a:rPr>
              <a:t>        利用</a:t>
            </a:r>
            <a:r>
              <a:rPr lang="en-US" altLang="zh-CN" dirty="0" err="1">
                <a:latin typeface="Times New Roman" panose="02020603050405020304" pitchFamily="18" charset="0"/>
                <a:ea typeface="楷体" panose="02010609060101010101" pitchFamily="49" charset="-122"/>
              </a:rPr>
              <a:t>MPInspector</a:t>
            </a:r>
            <a:r>
              <a:rPr lang="zh-CN" altLang="en-US" dirty="0">
                <a:latin typeface="Times New Roman" panose="02020603050405020304" pitchFamily="18" charset="0"/>
                <a:ea typeface="楷体" panose="02010609060101010101" pitchFamily="49" charset="-122"/>
              </a:rPr>
              <a:t>探索了九种先进物联网平台上</a:t>
            </a:r>
            <a:r>
              <a:rPr lang="en-US" altLang="zh-CN" dirty="0">
                <a:latin typeface="Times New Roman" panose="02020603050405020304" pitchFamily="18" charset="0"/>
                <a:ea typeface="楷体" panose="02010609060101010101" pitchFamily="49" charset="-122"/>
              </a:rPr>
              <a:t>MQTT</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CoAP</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AMQP</a:t>
            </a:r>
            <a:r>
              <a:rPr lang="zh-CN" altLang="en-US" dirty="0">
                <a:latin typeface="Times New Roman" panose="02020603050405020304" pitchFamily="18" charset="0"/>
                <a:ea typeface="楷体" panose="02010609060101010101" pitchFamily="49" charset="-122"/>
              </a:rPr>
              <a:t>的十种实现，旨在回答以下研究问题：</a:t>
            </a:r>
            <a:endParaRPr lang="en-US" altLang="zh-CN" dirty="0">
              <a:latin typeface="Times New Roman" panose="02020603050405020304" pitchFamily="18" charset="0"/>
              <a:ea typeface="楷体" panose="02010609060101010101" pitchFamily="49" charset="-122"/>
            </a:endParaRPr>
          </a:p>
          <a:p>
            <a:pPr indent="457200" algn="l">
              <a:lnSpc>
                <a:spcPct val="150000"/>
              </a:lnSpc>
            </a:pPr>
            <a:r>
              <a:rPr lang="en-US" altLang="zh-CN" dirty="0">
                <a:latin typeface="Times New Roman" panose="02020603050405020304" pitchFamily="18" charset="0"/>
                <a:ea typeface="楷体" panose="02010609060101010101" pitchFamily="49" charset="-122"/>
              </a:rPr>
              <a:t>RQ1</a:t>
            </a:r>
            <a:r>
              <a:rPr lang="zh-CN" altLang="en-US" dirty="0">
                <a:latin typeface="Times New Roman" panose="02020603050405020304" pitchFamily="18" charset="0"/>
                <a:ea typeface="楷体" panose="02010609060101010101" pitchFamily="49" charset="-122"/>
              </a:rPr>
              <a:t>：不同平台上的</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实现在多大程度上遵循了安全属性？ </a:t>
            </a:r>
            <a:endParaRPr lang="en-US" altLang="zh-CN" dirty="0">
              <a:latin typeface="Times New Roman" panose="02020603050405020304" pitchFamily="18" charset="0"/>
              <a:ea typeface="楷体" panose="02010609060101010101" pitchFamily="49" charset="-122"/>
            </a:endParaRPr>
          </a:p>
          <a:p>
            <a:pPr indent="457200">
              <a:lnSpc>
                <a:spcPct val="150000"/>
              </a:lnSpc>
            </a:pPr>
            <a:r>
              <a:rPr lang="en-US" altLang="zh-CN" dirty="0">
                <a:latin typeface="Times New Roman" panose="02020603050405020304" pitchFamily="18" charset="0"/>
                <a:ea typeface="楷体" panose="02010609060101010101" pitchFamily="49" charset="-122"/>
              </a:rPr>
              <a:t>RQ2</a:t>
            </a:r>
            <a:r>
              <a:rPr lang="zh-CN" altLang="en-US" dirty="0">
                <a:latin typeface="Times New Roman" panose="02020603050405020304" pitchFamily="18" charset="0"/>
                <a:ea typeface="楷体" panose="02010609060101010101" pitchFamily="49" charset="-122"/>
              </a:rPr>
              <a:t>：违反属性的原因是什么？</a:t>
            </a:r>
            <a:endParaRPr lang="en-US" altLang="zh-CN" dirty="0">
              <a:latin typeface="Times New Roman" panose="02020603050405020304" pitchFamily="18" charset="0"/>
              <a:ea typeface="楷体" panose="02010609060101010101" pitchFamily="49" charset="-122"/>
            </a:endParaRPr>
          </a:p>
          <a:p>
            <a:pPr indent="457200">
              <a:lnSpc>
                <a:spcPct val="150000"/>
              </a:lnSpc>
            </a:pPr>
            <a:r>
              <a:rPr lang="en-US" altLang="zh-CN" dirty="0">
                <a:latin typeface="Times New Roman" panose="02020603050405020304" pitchFamily="18" charset="0"/>
                <a:ea typeface="楷体" panose="02010609060101010101" pitchFamily="49" charset="-122"/>
              </a:rPr>
              <a:t>RQ3</a:t>
            </a:r>
            <a:r>
              <a:rPr lang="zh-CN" altLang="en-US" dirty="0">
                <a:latin typeface="Times New Roman" panose="02020603050405020304" pitchFamily="18" charset="0"/>
                <a:ea typeface="楷体" panose="02010609060101010101" pitchFamily="49" charset="-122"/>
              </a:rPr>
              <a:t>：基于违反的属性可以触发什么样的攻击？</a:t>
            </a:r>
            <a:endParaRPr lang="en-US" altLang="zh-CN" dirty="0">
              <a:latin typeface="Times New Roman" panose="02020603050405020304" pitchFamily="18" charset="0"/>
              <a:ea typeface="楷体" panose="02010609060101010101" pitchFamily="49" charset="-122"/>
            </a:endParaRPr>
          </a:p>
          <a:p>
            <a:pPr indent="457200">
              <a:lnSpc>
                <a:spcPct val="150000"/>
              </a:lnSpc>
            </a:pPr>
            <a:r>
              <a:rPr lang="en-US" altLang="zh-CN" dirty="0">
                <a:latin typeface="Times New Roman" panose="02020603050405020304" pitchFamily="18" charset="0"/>
                <a:ea typeface="楷体" panose="02010609060101010101" pitchFamily="49" charset="-122"/>
              </a:rPr>
              <a:t>RQ4</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MPInspector</a:t>
            </a:r>
            <a:r>
              <a:rPr lang="zh-CN" altLang="en-US" dirty="0">
                <a:latin typeface="Times New Roman" panose="02020603050405020304" pitchFamily="18" charset="0"/>
                <a:ea typeface="楷体" panose="02010609060101010101" pitchFamily="49" charset="-122"/>
              </a:rPr>
              <a:t>的效率和准确性如何？ </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403091271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3" name="文本框 12">
            <a:extLst>
              <a:ext uri="{FF2B5EF4-FFF2-40B4-BE49-F238E27FC236}">
                <a16:creationId xmlns:a16="http://schemas.microsoft.com/office/drawing/2014/main" id="{A360CA14-50C1-4B7B-AE21-E3173FF5572D}"/>
              </a:ext>
            </a:extLst>
          </p:cNvPr>
          <p:cNvSpPr txBox="1"/>
          <p:nvPr/>
        </p:nvSpPr>
        <p:spPr>
          <a:xfrm>
            <a:off x="1009566" y="1445212"/>
            <a:ext cx="9838730" cy="3179075"/>
          </a:xfrm>
          <a:prstGeom prst="rect">
            <a:avLst/>
          </a:prstGeom>
          <a:noFill/>
        </p:spPr>
        <p:txBody>
          <a:bodyPr wrap="square">
            <a:spAutoFit/>
          </a:bodyPr>
          <a:lstStyle/>
          <a:p>
            <a:pPr algn="just">
              <a:lnSpc>
                <a:spcPct val="150000"/>
              </a:lnSpc>
            </a:pPr>
            <a:r>
              <a:rPr lang="zh-CN" altLang="en-US" sz="2000" b="1" dirty="0">
                <a:latin typeface="Times New Roman" panose="02020603050405020304" pitchFamily="18" charset="0"/>
                <a:ea typeface="楷体" panose="02010609060101010101" pitchFamily="49" charset="-122"/>
              </a:rPr>
              <a:t>实验设置</a:t>
            </a:r>
            <a:endParaRPr lang="en-US" altLang="zh-CN" sz="2000" b="1" dirty="0">
              <a:latin typeface="Times New Roman" panose="02020603050405020304" pitchFamily="18" charset="0"/>
              <a:ea typeface="楷体" panose="02010609060101010101" pitchFamily="49" charset="-122"/>
            </a:endParaRPr>
          </a:p>
          <a:p>
            <a:pPr algn="just">
              <a:lnSpc>
                <a:spcPct val="150000"/>
              </a:lnSpc>
            </a:pPr>
            <a:r>
              <a:rPr lang="zh-CN" altLang="en-US" sz="2000" dirty="0">
                <a:effectLst/>
                <a:latin typeface="Times New Roman" panose="02020603050405020304" pitchFamily="18" charset="0"/>
                <a:ea typeface="楷体" panose="02010609060101010101" pitchFamily="49" charset="-122"/>
              </a:rPr>
              <a:t>       </a:t>
            </a:r>
            <a:r>
              <a:rPr lang="en-US" altLang="zh-CN" dirty="0">
                <a:effectLst/>
                <a:latin typeface="Times New Roman" panose="02020603050405020304" pitchFamily="18" charset="0"/>
                <a:ea typeface="楷体" panose="02010609060101010101" pitchFamily="49" charset="-122"/>
              </a:rPr>
              <a:t>2.6 GHz 2 </a:t>
            </a:r>
            <a:r>
              <a:rPr lang="zh-CN" altLang="en-US" dirty="0">
                <a:effectLst/>
                <a:latin typeface="Times New Roman" panose="02020603050405020304" pitchFamily="18" charset="0"/>
                <a:ea typeface="楷体" panose="02010609060101010101" pitchFamily="49" charset="-122"/>
              </a:rPr>
              <a:t>核 </a:t>
            </a:r>
            <a:r>
              <a:rPr lang="en-US" altLang="zh-CN" dirty="0">
                <a:effectLst/>
                <a:latin typeface="Times New Roman" panose="02020603050405020304" pitchFamily="18" charset="0"/>
                <a:ea typeface="楷体" panose="02010609060101010101" pitchFamily="49" charset="-122"/>
              </a:rPr>
              <a:t>Intel i5 </a:t>
            </a:r>
            <a:r>
              <a:rPr lang="zh-CN" altLang="en-US" dirty="0">
                <a:effectLst/>
                <a:latin typeface="Times New Roman" panose="02020603050405020304" pitchFamily="18" charset="0"/>
                <a:ea typeface="楷体" panose="02010609060101010101" pitchFamily="49" charset="-122"/>
              </a:rPr>
              <a:t>处理器和 </a:t>
            </a:r>
            <a:r>
              <a:rPr lang="en-US" altLang="zh-CN" dirty="0">
                <a:effectLst/>
                <a:latin typeface="Times New Roman" panose="02020603050405020304" pitchFamily="18" charset="0"/>
                <a:ea typeface="楷体" panose="02010609060101010101" pitchFamily="49" charset="-122"/>
              </a:rPr>
              <a:t>8GB RAM </a:t>
            </a:r>
            <a:r>
              <a:rPr lang="zh-CN" altLang="en-US" dirty="0">
                <a:effectLst/>
                <a:latin typeface="Times New Roman" panose="02020603050405020304" pitchFamily="18" charset="0"/>
                <a:ea typeface="楷体" panose="02010609060101010101" pitchFamily="49" charset="-122"/>
              </a:rPr>
              <a:t>的笔记本电脑、</a:t>
            </a:r>
            <a:r>
              <a:rPr lang="en-US" altLang="zh-CN" dirty="0">
                <a:effectLst/>
                <a:latin typeface="Times New Roman" panose="02020603050405020304" pitchFamily="18" charset="0"/>
                <a:ea typeface="楷体" panose="02010609060101010101" pitchFamily="49" charset="-122"/>
              </a:rPr>
              <a:t>Oracle Java Runtime </a:t>
            </a:r>
            <a:r>
              <a:rPr lang="zh-CN" altLang="en-US" dirty="0">
                <a:effectLst/>
                <a:latin typeface="Times New Roman" panose="02020603050405020304" pitchFamily="18" charset="0"/>
                <a:ea typeface="楷体" panose="02010609060101010101" pitchFamily="49" charset="-122"/>
              </a:rPr>
              <a:t>版本 </a:t>
            </a:r>
            <a:r>
              <a:rPr lang="en-US" altLang="zh-CN" dirty="0">
                <a:effectLst/>
                <a:latin typeface="Times New Roman" panose="02020603050405020304" pitchFamily="18" charset="0"/>
                <a:ea typeface="楷体" panose="02010609060101010101" pitchFamily="49" charset="-122"/>
              </a:rPr>
              <a:t>1.8</a:t>
            </a:r>
            <a:r>
              <a:rPr lang="zh-CN" altLang="en-US" dirty="0">
                <a:effectLst/>
                <a:latin typeface="Times New Roman" panose="02020603050405020304" pitchFamily="18" charset="0"/>
                <a:ea typeface="楷体" panose="02010609060101010101" pitchFamily="49" charset="-122"/>
              </a:rPr>
              <a:t>（</a:t>
            </a:r>
            <a:r>
              <a:rPr lang="en-US" altLang="zh-CN" dirty="0">
                <a:effectLst/>
                <a:latin typeface="Times New Roman" panose="02020603050405020304" pitchFamily="18" charset="0"/>
                <a:ea typeface="楷体" panose="02010609060101010101" pitchFamily="49" charset="-122"/>
              </a:rPr>
              <a:t>64 </a:t>
            </a:r>
            <a:r>
              <a:rPr lang="zh-CN" altLang="en-US" dirty="0">
                <a:effectLst/>
                <a:latin typeface="Times New Roman" panose="02020603050405020304" pitchFamily="18" charset="0"/>
                <a:ea typeface="楷体" panose="02010609060101010101" pitchFamily="49" charset="-122"/>
              </a:rPr>
              <a:t>位）</a:t>
            </a:r>
            <a:endParaRPr lang="en-US" altLang="zh-CN" sz="2000" dirty="0">
              <a:effectLst/>
              <a:latin typeface="Times New Roman" panose="02020603050405020304" pitchFamily="18" charset="0"/>
              <a:ea typeface="楷体" panose="02010609060101010101" pitchFamily="49" charset="-122"/>
            </a:endParaRPr>
          </a:p>
          <a:p>
            <a:pPr algn="just">
              <a:lnSpc>
                <a:spcPct val="150000"/>
              </a:lnSpc>
            </a:pPr>
            <a:endParaRPr lang="en-US" altLang="zh-CN" sz="2000" dirty="0">
              <a:effectLst/>
              <a:latin typeface="Times New Roman" panose="02020603050405020304" pitchFamily="18" charset="0"/>
              <a:ea typeface="楷体" panose="02010609060101010101" pitchFamily="49" charset="-122"/>
            </a:endParaRPr>
          </a:p>
          <a:p>
            <a:pPr algn="just">
              <a:lnSpc>
                <a:spcPct val="150000"/>
              </a:lnSpc>
            </a:pPr>
            <a:r>
              <a:rPr lang="zh-CN" altLang="en-US" sz="2000" b="1" dirty="0">
                <a:latin typeface="Times New Roman" panose="02020603050405020304" pitchFamily="18" charset="0"/>
                <a:ea typeface="楷体" panose="02010609060101010101" pitchFamily="49" charset="-122"/>
              </a:rPr>
              <a:t>评估对象</a:t>
            </a:r>
            <a:endParaRPr lang="en-US" altLang="zh-CN" sz="2000" b="1" dirty="0">
              <a:latin typeface="Times New Roman" panose="02020603050405020304" pitchFamily="18" charset="0"/>
              <a:ea typeface="楷体" panose="02010609060101010101" pitchFamily="49" charset="-122"/>
            </a:endParaRPr>
          </a:p>
          <a:p>
            <a:pPr algn="just">
              <a:lnSpc>
                <a:spcPct val="150000"/>
              </a:lnSpc>
            </a:pPr>
            <a:r>
              <a:rPr lang="zh-CN" altLang="en-US" sz="2000" dirty="0">
                <a:effectLst/>
                <a:latin typeface="Times New Roman" panose="02020603050405020304" pitchFamily="18" charset="0"/>
                <a:ea typeface="楷体" panose="02010609060101010101" pitchFamily="49" charset="-122"/>
              </a:rPr>
              <a:t>        </a:t>
            </a:r>
            <a:r>
              <a:rPr lang="zh-CN" altLang="en-US" dirty="0">
                <a:effectLst/>
                <a:latin typeface="Times New Roman" panose="02020603050405020304" pitchFamily="18" charset="0"/>
                <a:ea typeface="楷体" panose="02010609060101010101" pitchFamily="49" charset="-122"/>
              </a:rPr>
              <a:t>九种先进的商用物联网平台的十种</a:t>
            </a:r>
            <a:r>
              <a:rPr lang="en-US" altLang="zh-CN" dirty="0">
                <a:effectLst/>
                <a:latin typeface="Times New Roman" panose="02020603050405020304" pitchFamily="18" charset="0"/>
                <a:ea typeface="楷体" panose="02010609060101010101" pitchFamily="49" charset="-122"/>
              </a:rPr>
              <a:t>MP</a:t>
            </a:r>
            <a:r>
              <a:rPr lang="zh-CN" altLang="en-US" dirty="0">
                <a:effectLst/>
                <a:latin typeface="Times New Roman" panose="02020603050405020304" pitchFamily="18" charset="0"/>
                <a:ea typeface="楷体" panose="02010609060101010101" pitchFamily="49" charset="-122"/>
              </a:rPr>
              <a:t>实现，涵盖三种主要类型的 </a:t>
            </a:r>
            <a:r>
              <a:rPr lang="en-US" altLang="zh-CN" dirty="0">
                <a:effectLst/>
                <a:latin typeface="Times New Roman" panose="02020603050405020304" pitchFamily="18" charset="0"/>
                <a:ea typeface="楷体" panose="02010609060101010101" pitchFamily="49" charset="-122"/>
              </a:rPr>
              <a:t>MP</a:t>
            </a:r>
            <a:r>
              <a:rPr lang="zh-CN" altLang="en-US" dirty="0">
                <a:effectLst/>
                <a:latin typeface="Times New Roman" panose="02020603050405020304" pitchFamily="18" charset="0"/>
                <a:ea typeface="楷体" panose="02010609060101010101" pitchFamily="49" charset="-122"/>
              </a:rPr>
              <a:t>，</a:t>
            </a:r>
            <a:r>
              <a:rPr lang="en-US" altLang="zh-CN" dirty="0">
                <a:effectLst/>
                <a:latin typeface="Times New Roman" panose="02020603050405020304" pitchFamily="18" charset="0"/>
                <a:ea typeface="楷体" panose="02010609060101010101" pitchFamily="49" charset="-122"/>
              </a:rPr>
              <a:t>MQTT</a:t>
            </a:r>
            <a:r>
              <a:rPr lang="zh-CN" altLang="en-US" dirty="0">
                <a:effectLst/>
                <a:latin typeface="Times New Roman" panose="02020603050405020304" pitchFamily="18" charset="0"/>
                <a:ea typeface="楷体" panose="02010609060101010101" pitchFamily="49" charset="-122"/>
              </a:rPr>
              <a:t>（包括广泛采用的版本 </a:t>
            </a:r>
            <a:r>
              <a:rPr lang="en-US" altLang="zh-CN" dirty="0">
                <a:effectLst/>
                <a:latin typeface="Times New Roman" panose="02020603050405020304" pitchFamily="18" charset="0"/>
                <a:ea typeface="楷体" panose="02010609060101010101" pitchFamily="49" charset="-122"/>
              </a:rPr>
              <a:t>V3.1.1 </a:t>
            </a:r>
            <a:r>
              <a:rPr lang="zh-CN" altLang="en-US" dirty="0">
                <a:effectLst/>
                <a:latin typeface="Times New Roman" panose="02020603050405020304" pitchFamily="18" charset="0"/>
                <a:ea typeface="楷体" panose="02010609060101010101" pitchFamily="49" charset="-122"/>
              </a:rPr>
              <a:t>和最新版本 </a:t>
            </a:r>
            <a:r>
              <a:rPr lang="en-US" altLang="zh-CN" dirty="0">
                <a:effectLst/>
                <a:latin typeface="Times New Roman" panose="02020603050405020304" pitchFamily="18" charset="0"/>
                <a:ea typeface="楷体" panose="02010609060101010101" pitchFamily="49" charset="-122"/>
              </a:rPr>
              <a:t>V5.0</a:t>
            </a:r>
            <a:r>
              <a:rPr lang="zh-CN" altLang="en-US" dirty="0">
                <a:effectLst/>
                <a:latin typeface="Times New Roman" panose="02020603050405020304" pitchFamily="18" charset="0"/>
                <a:ea typeface="楷体" panose="02010609060101010101" pitchFamily="49" charset="-122"/>
              </a:rPr>
              <a:t>）、</a:t>
            </a:r>
            <a:r>
              <a:rPr lang="en-US" altLang="zh-CN" dirty="0">
                <a:effectLst/>
                <a:latin typeface="Times New Roman" panose="02020603050405020304" pitchFamily="18" charset="0"/>
                <a:ea typeface="楷体" panose="02010609060101010101" pitchFamily="49" charset="-122"/>
              </a:rPr>
              <a:t>CoAP </a:t>
            </a:r>
            <a:r>
              <a:rPr lang="zh-CN" altLang="en-US" dirty="0">
                <a:effectLst/>
                <a:latin typeface="Times New Roman" panose="02020603050405020304" pitchFamily="18" charset="0"/>
                <a:ea typeface="楷体" panose="02010609060101010101" pitchFamily="49" charset="-122"/>
              </a:rPr>
              <a:t>和 </a:t>
            </a:r>
            <a:r>
              <a:rPr lang="en-US" altLang="zh-CN" dirty="0">
                <a:effectLst/>
                <a:latin typeface="Times New Roman" panose="02020603050405020304" pitchFamily="18" charset="0"/>
                <a:ea typeface="楷体" panose="02010609060101010101" pitchFamily="49" charset="-122"/>
              </a:rPr>
              <a:t>AMQP V1.0</a:t>
            </a:r>
            <a:r>
              <a:rPr lang="zh-CN" altLang="en-US" dirty="0">
                <a:effectLst/>
                <a:latin typeface="Times New Roman" panose="02020603050405020304" pitchFamily="18" charset="0"/>
                <a:ea typeface="楷体" panose="02010609060101010101" pitchFamily="49" charset="-122"/>
              </a:rPr>
              <a:t>。 通过从 </a:t>
            </a:r>
            <a:r>
              <a:rPr lang="en-US" altLang="zh-CN" dirty="0">
                <a:effectLst/>
                <a:latin typeface="Times New Roman" panose="02020603050405020304" pitchFamily="18" charset="0"/>
                <a:ea typeface="楷体" panose="02010609060101010101" pitchFamily="49" charset="-122"/>
              </a:rPr>
              <a:t>IoT </a:t>
            </a:r>
            <a:r>
              <a:rPr lang="zh-CN" altLang="en-US" dirty="0">
                <a:effectLst/>
                <a:latin typeface="Times New Roman" panose="02020603050405020304" pitchFamily="18" charset="0"/>
                <a:ea typeface="楷体" panose="02010609060101010101" pitchFamily="49" charset="-122"/>
              </a:rPr>
              <a:t>平台购买 </a:t>
            </a:r>
            <a:r>
              <a:rPr lang="en-US" altLang="zh-CN" dirty="0">
                <a:effectLst/>
                <a:latin typeface="Times New Roman" panose="02020603050405020304" pitchFamily="18" charset="0"/>
                <a:ea typeface="楷体" panose="02010609060101010101" pitchFamily="49" charset="-122"/>
              </a:rPr>
              <a:t>MP </a:t>
            </a:r>
            <a:r>
              <a:rPr lang="zh-CN" altLang="en-US" dirty="0">
                <a:effectLst/>
                <a:latin typeface="Times New Roman" panose="02020603050405020304" pitchFamily="18" charset="0"/>
                <a:ea typeface="楷体" panose="02010609060101010101" pitchFamily="49" charset="-122"/>
              </a:rPr>
              <a:t>的 </a:t>
            </a:r>
            <a:r>
              <a:rPr lang="en-US" altLang="zh-CN" dirty="0">
                <a:effectLst/>
                <a:latin typeface="Times New Roman" panose="02020603050405020304" pitchFamily="18" charset="0"/>
                <a:ea typeface="楷体" panose="02010609060101010101" pitchFamily="49" charset="-122"/>
              </a:rPr>
              <a:t>SaaS </a:t>
            </a:r>
            <a:r>
              <a:rPr lang="zh-CN" altLang="en-US" dirty="0">
                <a:effectLst/>
                <a:latin typeface="Times New Roman" panose="02020603050405020304" pitchFamily="18" charset="0"/>
                <a:ea typeface="楷体" panose="02010609060101010101" pitchFamily="49" charset="-122"/>
              </a:rPr>
              <a:t>应用程序来执行分析，以便覆盖现实世界中使用这些 </a:t>
            </a:r>
            <a:r>
              <a:rPr lang="en-US" altLang="zh-CN" dirty="0">
                <a:effectLst/>
                <a:latin typeface="Times New Roman" panose="02020603050405020304" pitchFamily="18" charset="0"/>
                <a:ea typeface="楷体" panose="02010609060101010101" pitchFamily="49" charset="-122"/>
              </a:rPr>
              <a:t>SaaS </a:t>
            </a:r>
            <a:r>
              <a:rPr lang="zh-CN" altLang="en-US" dirty="0">
                <a:effectLst/>
                <a:latin typeface="Times New Roman" panose="02020603050405020304" pitchFamily="18" charset="0"/>
                <a:ea typeface="楷体" panose="02010609060101010101" pitchFamily="49" charset="-122"/>
              </a:rPr>
              <a:t>应用程序的更多设备。</a:t>
            </a:r>
            <a:endParaRPr lang="en-US" altLang="zh-CN" sz="2000" b="1" dirty="0">
              <a:latin typeface="Times New Roman" panose="02020603050405020304" pitchFamily="18" charset="0"/>
              <a:ea typeface="楷体" panose="02010609060101010101" pitchFamily="49" charset="-122"/>
            </a:endParaRPr>
          </a:p>
        </p:txBody>
      </p:sp>
      <p:sp>
        <p:nvSpPr>
          <p:cNvPr id="9" name="文本框 8">
            <a:extLst>
              <a:ext uri="{FF2B5EF4-FFF2-40B4-BE49-F238E27FC236}">
                <a16:creationId xmlns:a16="http://schemas.microsoft.com/office/drawing/2014/main" id="{00880BC1-B689-E12D-8247-39079A5BCB3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7905651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椭圆 125">
            <a:extLst>
              <a:ext uri="{FF2B5EF4-FFF2-40B4-BE49-F238E27FC236}">
                <a16:creationId xmlns:a16="http://schemas.microsoft.com/office/drawing/2014/main" id="{A019D7E2-3AD4-408E-BE5E-3D4B0B84B778}"/>
              </a:ext>
            </a:extLst>
          </p:cNvPr>
          <p:cNvSpPr/>
          <p:nvPr/>
        </p:nvSpPr>
        <p:spPr>
          <a:xfrm rot="3126863">
            <a:off x="9504632" y="7091234"/>
            <a:ext cx="354128" cy="3541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p:cNvCxnSpPr/>
          <p:nvPr/>
        </p:nvCxnSpPr>
        <p:spPr>
          <a:xfrm rot="4922515" flipH="1" flipV="1">
            <a:off x="1500407" y="5692234"/>
            <a:ext cx="85116" cy="8109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endCxn id="135" idx="0"/>
          </p:cNvCxnSpPr>
          <p:nvPr/>
        </p:nvCxnSpPr>
        <p:spPr>
          <a:xfrm rot="4922515" flipH="1">
            <a:off x="2306271" y="5834503"/>
            <a:ext cx="601612" cy="8737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endCxn id="138" idx="7"/>
          </p:cNvCxnSpPr>
          <p:nvPr/>
        </p:nvCxnSpPr>
        <p:spPr>
          <a:xfrm flipH="1" flipV="1">
            <a:off x="1394107" y="7432813"/>
            <a:ext cx="1396993" cy="1834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椭圆 134"/>
          <p:cNvSpPr/>
          <p:nvPr/>
        </p:nvSpPr>
        <p:spPr>
          <a:xfrm rot="4922515">
            <a:off x="1907546" y="5936464"/>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rot="4922515">
            <a:off x="2986029" y="6478252"/>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rot="4922515">
            <a:off x="1218599" y="7276415"/>
            <a:ext cx="195205" cy="19520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1" name="直接连接符 140"/>
          <p:cNvCxnSpPr>
            <a:cxnSpLocks/>
          </p:cNvCxnSpPr>
          <p:nvPr/>
        </p:nvCxnSpPr>
        <p:spPr>
          <a:xfrm>
            <a:off x="332047" y="6974453"/>
            <a:ext cx="953048" cy="431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rot="4922515">
            <a:off x="2668680" y="7539188"/>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rot="4922515">
            <a:off x="921960" y="6039561"/>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792986F4-0716-4962-AEE8-D58524B3ED8D}"/>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8" name="文本框 17">
            <a:extLst>
              <a:ext uri="{FF2B5EF4-FFF2-40B4-BE49-F238E27FC236}">
                <a16:creationId xmlns:a16="http://schemas.microsoft.com/office/drawing/2014/main" id="{53CC26D7-89CB-488D-A5F4-8B0F91A35BA7}"/>
              </a:ext>
            </a:extLst>
          </p:cNvPr>
          <p:cNvSpPr txBox="1"/>
          <p:nvPr/>
        </p:nvSpPr>
        <p:spPr>
          <a:xfrm>
            <a:off x="857592" y="4374200"/>
            <a:ext cx="9838730" cy="1747914"/>
          </a:xfrm>
          <a:prstGeom prst="rect">
            <a:avLst/>
          </a:prstGeom>
          <a:noFill/>
        </p:spPr>
        <p:txBody>
          <a:bodyPr wrap="square">
            <a:spAutoFit/>
          </a:bodyPr>
          <a:lstStyle/>
          <a:p>
            <a:pPr algn="just">
              <a:lnSpc>
                <a:spcPct val="150000"/>
              </a:lnSpc>
            </a:pPr>
            <a:r>
              <a:rPr lang="zh-CN" altLang="en-US" sz="2000"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在评估的十种</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实现中，有五种采用</a:t>
            </a:r>
            <a:r>
              <a:rPr lang="en-US" altLang="zh-CN" dirty="0">
                <a:latin typeface="Times New Roman" panose="02020603050405020304" pitchFamily="18" charset="0"/>
                <a:ea typeface="楷体" panose="02010609060101010101" pitchFamily="49" charset="-122"/>
              </a:rPr>
              <a:t>SSL/TLS</a:t>
            </a:r>
            <a:r>
              <a:rPr lang="zh-CN" altLang="en-US" dirty="0">
                <a:latin typeface="Times New Roman" panose="02020603050405020304" pitchFamily="18" charset="0"/>
                <a:ea typeface="楷体" panose="02010609060101010101" pitchFamily="49" charset="-122"/>
              </a:rPr>
              <a:t>机制，包括</a:t>
            </a:r>
            <a:r>
              <a:rPr lang="en-US" altLang="zh-CN" dirty="0">
                <a:latin typeface="Times New Roman" panose="02020603050405020304" pitchFamily="18" charset="0"/>
                <a:ea typeface="楷体" panose="02010609060101010101" pitchFamily="49" charset="-122"/>
              </a:rPr>
              <a:t>Google IoT Core , AWS IoT Core, Azure IoT Hub, Bosch IoT Hub</a:t>
            </a:r>
            <a:r>
              <a:rPr lang="zh-CN" altLang="en-US" dirty="0">
                <a:latin typeface="Times New Roman" panose="02020603050405020304" pitchFamily="18" charset="0"/>
                <a:ea typeface="楷体" panose="02010609060101010101" pitchFamily="49" charset="-122"/>
              </a:rPr>
              <a:t>和</a:t>
            </a:r>
            <a:r>
              <a:rPr lang="en-US" altLang="zh-CN" dirty="0" err="1">
                <a:latin typeface="Times New Roman" panose="02020603050405020304" pitchFamily="18" charset="0"/>
                <a:ea typeface="楷体" panose="02010609060101010101" pitchFamily="49" charset="-122"/>
              </a:rPr>
              <a:t>Aliyun</a:t>
            </a:r>
            <a:r>
              <a:rPr lang="en-US" altLang="zh-CN" dirty="0">
                <a:latin typeface="Times New Roman" panose="02020603050405020304" pitchFamily="18" charset="0"/>
                <a:ea typeface="楷体" panose="02010609060101010101" pitchFamily="49" charset="-122"/>
              </a:rPr>
              <a:t> Cloud</a:t>
            </a:r>
            <a:r>
              <a:rPr lang="zh-CN" altLang="en-US" dirty="0">
                <a:latin typeface="Times New Roman" panose="02020603050405020304" pitchFamily="18" charset="0"/>
                <a:ea typeface="楷体" panose="02010609060101010101" pitchFamily="49" charset="-122"/>
              </a:rPr>
              <a:t>上的</a:t>
            </a:r>
            <a:r>
              <a:rPr lang="en-US" altLang="zh-CN" dirty="0">
                <a:latin typeface="Times New Roman" panose="02020603050405020304" pitchFamily="18" charset="0"/>
                <a:ea typeface="楷体" panose="02010609060101010101" pitchFamily="49" charset="-122"/>
              </a:rPr>
              <a:t>MQTT</a:t>
            </a:r>
            <a:r>
              <a:rPr lang="zh-CN" altLang="en-US" dirty="0">
                <a:latin typeface="Times New Roman" panose="02020603050405020304" pitchFamily="18" charset="0"/>
                <a:ea typeface="楷体" panose="02010609060101010101" pitchFamily="49" charset="-122"/>
              </a:rPr>
              <a:t>。还分析了无</a:t>
            </a:r>
            <a:r>
              <a:rPr lang="en-US" altLang="zh-CN" dirty="0">
                <a:latin typeface="Times New Roman" panose="02020603050405020304" pitchFamily="18" charset="0"/>
                <a:ea typeface="楷体" panose="02010609060101010101" pitchFamily="49" charset="-122"/>
              </a:rPr>
              <a:t>SSL/TLS</a:t>
            </a:r>
            <a:r>
              <a:rPr lang="zh-CN" altLang="en-US" dirty="0">
                <a:latin typeface="Times New Roman" panose="02020603050405020304" pitchFamily="18" charset="0"/>
                <a:ea typeface="楷体" panose="02010609060101010101" pitchFamily="49" charset="-122"/>
              </a:rPr>
              <a:t>的</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实现的保密性和真实性，包括</a:t>
            </a:r>
            <a:r>
              <a:rPr lang="en-US" altLang="zh-CN" dirty="0" err="1">
                <a:latin typeface="Times New Roman" panose="02020603050405020304" pitchFamily="18" charset="0"/>
                <a:ea typeface="楷体" panose="02010609060101010101" pitchFamily="49" charset="-122"/>
              </a:rPr>
              <a:t>Tuya</a:t>
            </a:r>
            <a:r>
              <a:rPr lang="en-US" altLang="zh-CN" dirty="0">
                <a:latin typeface="Times New Roman" panose="02020603050405020304" pitchFamily="18" charset="0"/>
                <a:ea typeface="楷体" panose="02010609060101010101" pitchFamily="49" charset="-122"/>
              </a:rPr>
              <a:t> Smart</a:t>
            </a:r>
            <a:r>
              <a:rPr lang="zh-CN" altLang="en-US" dirty="0">
                <a:latin typeface="Times New Roman" panose="02020603050405020304" pitchFamily="18" charset="0"/>
                <a:ea typeface="楷体" panose="02010609060101010101" pitchFamily="49" charset="-122"/>
              </a:rPr>
              <a:t>和</a:t>
            </a:r>
            <a:r>
              <a:rPr lang="en-US" altLang="zh-CN" dirty="0" err="1">
                <a:latin typeface="Times New Roman" panose="02020603050405020304" pitchFamily="18" charset="0"/>
                <a:ea typeface="楷体" panose="02010609060101010101" pitchFamily="49" charset="-122"/>
              </a:rPr>
              <a:t>Mosquetto</a:t>
            </a:r>
            <a:r>
              <a:rPr lang="zh-CN" altLang="en-US" dirty="0">
                <a:latin typeface="Times New Roman" panose="02020603050405020304" pitchFamily="18" charset="0"/>
                <a:ea typeface="楷体" panose="02010609060101010101" pitchFamily="49" charset="-122"/>
              </a:rPr>
              <a:t>上的</a:t>
            </a:r>
            <a:r>
              <a:rPr lang="en-US" altLang="zh-CN" dirty="0">
                <a:latin typeface="Times New Roman" panose="02020603050405020304" pitchFamily="18" charset="0"/>
                <a:ea typeface="楷体" panose="02010609060101010101" pitchFamily="49" charset="-122"/>
              </a:rPr>
              <a:t>MQTT</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Aliyun</a:t>
            </a:r>
            <a:r>
              <a:rPr lang="en-US" altLang="zh-CN" dirty="0">
                <a:latin typeface="Times New Roman" panose="02020603050405020304" pitchFamily="18" charset="0"/>
                <a:ea typeface="楷体" panose="02010609060101010101" pitchFamily="49" charset="-122"/>
              </a:rPr>
              <a:t> Cloud</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EMQ X</a:t>
            </a:r>
            <a:r>
              <a:rPr lang="zh-CN" altLang="en-US" dirty="0">
                <a:latin typeface="Times New Roman" panose="02020603050405020304" pitchFamily="18" charset="0"/>
                <a:ea typeface="楷体" panose="02010609060101010101" pitchFamily="49" charset="-122"/>
              </a:rPr>
              <a:t>上的</a:t>
            </a:r>
            <a:r>
              <a:rPr lang="en-US" altLang="zh-CN" dirty="0">
                <a:latin typeface="Times New Roman" panose="02020603050405020304" pitchFamily="18" charset="0"/>
                <a:ea typeface="楷体" panose="02010609060101010101" pitchFamily="49" charset="-122"/>
              </a:rPr>
              <a:t>CoAP</a:t>
            </a:r>
            <a:r>
              <a:rPr lang="zh-CN" altLang="en-US" dirty="0">
                <a:latin typeface="Times New Roman" panose="02020603050405020304" pitchFamily="18" charset="0"/>
                <a:ea typeface="楷体" panose="02010609060101010101" pitchFamily="49" charset="-122"/>
              </a:rPr>
              <a:t>，以及</a:t>
            </a:r>
            <a:r>
              <a:rPr lang="en-US" altLang="zh-CN" dirty="0">
                <a:latin typeface="Times New Roman" panose="02020603050405020304" pitchFamily="18" charset="0"/>
                <a:ea typeface="楷体" panose="02010609060101010101" pitchFamily="49" charset="-122"/>
              </a:rPr>
              <a:t>ActiveMQ</a:t>
            </a:r>
            <a:r>
              <a:rPr lang="zh-CN" altLang="en-US" dirty="0">
                <a:latin typeface="Times New Roman" panose="02020603050405020304" pitchFamily="18" charset="0"/>
                <a:ea typeface="楷体" panose="02010609060101010101" pitchFamily="49" charset="-122"/>
              </a:rPr>
              <a:t>上的</a:t>
            </a:r>
            <a:r>
              <a:rPr lang="en-US" altLang="zh-CN" dirty="0">
                <a:latin typeface="Times New Roman" panose="02020603050405020304" pitchFamily="18" charset="0"/>
                <a:ea typeface="楷体" panose="02010609060101010101" pitchFamily="49" charset="-122"/>
              </a:rPr>
              <a:t>AMQP</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 </a:t>
            </a:r>
            <a:endParaRPr lang="en-US" altLang="zh-CN" sz="2000" dirty="0">
              <a:latin typeface="Times New Roman" panose="02020603050405020304" pitchFamily="18" charset="0"/>
              <a:ea typeface="楷体" panose="02010609060101010101" pitchFamily="49" charset="-122"/>
            </a:endParaRPr>
          </a:p>
        </p:txBody>
      </p:sp>
      <p:pic>
        <p:nvPicPr>
          <p:cNvPr id="17" name="图片 16">
            <a:extLst>
              <a:ext uri="{FF2B5EF4-FFF2-40B4-BE49-F238E27FC236}">
                <a16:creationId xmlns:a16="http://schemas.microsoft.com/office/drawing/2014/main" id="{6A70A7A4-09B9-B791-F186-A594164DC26A}"/>
              </a:ext>
            </a:extLst>
          </p:cNvPr>
          <p:cNvPicPr>
            <a:picLocks noChangeAspect="1"/>
          </p:cNvPicPr>
          <p:nvPr/>
        </p:nvPicPr>
        <p:blipFill>
          <a:blip r:embed="rId3"/>
          <a:stretch>
            <a:fillRect/>
          </a:stretch>
        </p:blipFill>
        <p:spPr>
          <a:xfrm>
            <a:off x="165708" y="937753"/>
            <a:ext cx="4879273" cy="3448977"/>
          </a:xfrm>
          <a:prstGeom prst="rect">
            <a:avLst/>
          </a:prstGeom>
        </p:spPr>
      </p:pic>
      <p:pic>
        <p:nvPicPr>
          <p:cNvPr id="3" name="图片 2">
            <a:extLst>
              <a:ext uri="{FF2B5EF4-FFF2-40B4-BE49-F238E27FC236}">
                <a16:creationId xmlns:a16="http://schemas.microsoft.com/office/drawing/2014/main" id="{0358A187-F7E8-DC9C-EC70-73002FFA4006}"/>
              </a:ext>
            </a:extLst>
          </p:cNvPr>
          <p:cNvPicPr>
            <a:picLocks noChangeAspect="1"/>
          </p:cNvPicPr>
          <p:nvPr/>
        </p:nvPicPr>
        <p:blipFill>
          <a:blip r:embed="rId4"/>
          <a:stretch>
            <a:fillRect/>
          </a:stretch>
        </p:blipFill>
        <p:spPr>
          <a:xfrm>
            <a:off x="5154191" y="571647"/>
            <a:ext cx="3535865" cy="3900789"/>
          </a:xfrm>
          <a:prstGeom prst="rect">
            <a:avLst/>
          </a:prstGeom>
        </p:spPr>
      </p:pic>
      <p:pic>
        <p:nvPicPr>
          <p:cNvPr id="6" name="图片 5">
            <a:extLst>
              <a:ext uri="{FF2B5EF4-FFF2-40B4-BE49-F238E27FC236}">
                <a16:creationId xmlns:a16="http://schemas.microsoft.com/office/drawing/2014/main" id="{912C1404-1F46-5E69-9194-BBDD00C6F90E}"/>
              </a:ext>
            </a:extLst>
          </p:cNvPr>
          <p:cNvPicPr>
            <a:picLocks noChangeAspect="1"/>
          </p:cNvPicPr>
          <p:nvPr/>
        </p:nvPicPr>
        <p:blipFill>
          <a:blip r:embed="rId5"/>
          <a:stretch>
            <a:fillRect/>
          </a:stretch>
        </p:blipFill>
        <p:spPr>
          <a:xfrm>
            <a:off x="8799266" y="343640"/>
            <a:ext cx="2912688" cy="4128796"/>
          </a:xfrm>
          <a:prstGeom prst="rect">
            <a:avLst/>
          </a:prstGeom>
        </p:spPr>
      </p:pic>
      <p:sp>
        <p:nvSpPr>
          <p:cNvPr id="19" name="文本框 18">
            <a:extLst>
              <a:ext uri="{FF2B5EF4-FFF2-40B4-BE49-F238E27FC236}">
                <a16:creationId xmlns:a16="http://schemas.microsoft.com/office/drawing/2014/main" id="{D9502228-E97B-A0E5-3A77-42EC55F5A975}"/>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11585192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3" name="文本框 32">
            <a:extLst>
              <a:ext uri="{FF2B5EF4-FFF2-40B4-BE49-F238E27FC236}">
                <a16:creationId xmlns:a16="http://schemas.microsoft.com/office/drawing/2014/main" id="{F3495B17-C073-453F-8C89-5F3074F34F3C}"/>
              </a:ext>
            </a:extLst>
          </p:cNvPr>
          <p:cNvSpPr txBox="1"/>
          <p:nvPr/>
        </p:nvSpPr>
        <p:spPr>
          <a:xfrm>
            <a:off x="976908" y="914363"/>
            <a:ext cx="9838730" cy="4240905"/>
          </a:xfrm>
          <a:prstGeom prst="rect">
            <a:avLst/>
          </a:prstGeom>
          <a:noFill/>
        </p:spPr>
        <p:txBody>
          <a:bodyPr wrap="square">
            <a:spAutoFit/>
          </a:bodyPr>
          <a:lstStyle/>
          <a:p>
            <a:pPr algn="just">
              <a:lnSpc>
                <a:spcPct val="120000"/>
              </a:lnSpc>
            </a:pPr>
            <a:r>
              <a:rPr lang="zh-CN" altLang="en-US" sz="2000" b="1" dirty="0">
                <a:latin typeface="Times New Roman" panose="02020603050405020304" pitchFamily="18" charset="0"/>
                <a:ea typeface="楷体" panose="02010609060101010101" pitchFamily="49" charset="-122"/>
              </a:rPr>
              <a:t>属性验证</a:t>
            </a:r>
            <a:endParaRPr lang="en-US" altLang="zh-CN" sz="2000" b="1" dirty="0">
              <a:latin typeface="Times New Roman" panose="02020603050405020304" pitchFamily="18" charset="0"/>
              <a:ea typeface="楷体" panose="02010609060101010101" pitchFamily="49" charset="-122"/>
            </a:endParaRPr>
          </a:p>
          <a:p>
            <a:pPr indent="457200" algn="just">
              <a:lnSpc>
                <a:spcPct val="150000"/>
              </a:lnSpc>
            </a:pPr>
            <a:r>
              <a:rPr lang="zh-CN" altLang="en-US" sz="1800" dirty="0">
                <a:effectLst/>
                <a:latin typeface="Times New Roman" panose="02020603050405020304" pitchFamily="18" charset="0"/>
                <a:ea typeface="楷体" panose="02010609060101010101" pitchFamily="49" charset="-122"/>
              </a:rPr>
              <a:t>本节回答</a:t>
            </a:r>
            <a:r>
              <a:rPr lang="en-US" altLang="zh-CN" sz="1800" dirty="0">
                <a:effectLst/>
                <a:latin typeface="Times New Roman" panose="02020603050405020304" pitchFamily="18" charset="0"/>
                <a:ea typeface="楷体" panose="02010609060101010101" pitchFamily="49" charset="-122"/>
              </a:rPr>
              <a:t>RQ1</a:t>
            </a:r>
            <a:r>
              <a:rPr lang="zh-CN" altLang="en-US" sz="1800" dirty="0">
                <a:effectLst/>
                <a:latin typeface="Times New Roman" panose="02020603050405020304" pitchFamily="18" charset="0"/>
                <a:ea typeface="楷体" panose="02010609060101010101" pitchFamily="49" charset="-122"/>
              </a:rPr>
              <a:t>和</a:t>
            </a:r>
            <a:r>
              <a:rPr lang="en-US" altLang="zh-CN" sz="1800" dirty="0">
                <a:effectLst/>
                <a:latin typeface="Times New Roman" panose="02020603050405020304" pitchFamily="18" charset="0"/>
                <a:ea typeface="楷体" panose="02010609060101010101" pitchFamily="49" charset="-122"/>
              </a:rPr>
              <a:t>RQ2</a:t>
            </a:r>
            <a:r>
              <a:rPr lang="zh-CN" altLang="en-US" sz="1800" dirty="0">
                <a:effectLst/>
                <a:latin typeface="Times New Roman" panose="02020603050405020304" pitchFamily="18" charset="0"/>
                <a:ea typeface="楷体" panose="02010609060101010101" pitchFamily="49" charset="-122"/>
              </a:rPr>
              <a:t>。在上表中标识了已识别的属性冲突，发现所有</a:t>
            </a:r>
            <a:r>
              <a:rPr lang="en-US" altLang="zh-CN" sz="1800" dirty="0">
                <a:effectLst/>
                <a:latin typeface="Times New Roman" panose="02020603050405020304" pitchFamily="18" charset="0"/>
                <a:ea typeface="楷体" panose="02010609060101010101" pitchFamily="49" charset="-122"/>
              </a:rPr>
              <a:t>MP</a:t>
            </a:r>
            <a:r>
              <a:rPr lang="zh-CN" altLang="en-US" sz="1800" dirty="0">
                <a:effectLst/>
                <a:latin typeface="Times New Roman" panose="02020603050405020304" pitchFamily="18" charset="0"/>
                <a:ea typeface="楷体" panose="02010609060101010101" pitchFamily="49" charset="-122"/>
              </a:rPr>
              <a:t>实现都遇到各种身份验证和安全属性冲突，每个</a:t>
            </a:r>
            <a:r>
              <a:rPr lang="en-US" altLang="zh-CN" sz="1800" dirty="0">
                <a:effectLst/>
                <a:latin typeface="Times New Roman" panose="02020603050405020304" pitchFamily="18" charset="0"/>
                <a:ea typeface="楷体" panose="02010609060101010101" pitchFamily="49" charset="-122"/>
              </a:rPr>
              <a:t>MP</a:t>
            </a:r>
            <a:r>
              <a:rPr lang="zh-CN" altLang="en-US" sz="1800" dirty="0">
                <a:effectLst/>
                <a:latin typeface="Times New Roman" panose="02020603050405020304" pitchFamily="18" charset="0"/>
                <a:ea typeface="楷体" panose="02010609060101010101" pitchFamily="49" charset="-122"/>
              </a:rPr>
              <a:t>实现至少违反</a:t>
            </a:r>
            <a:r>
              <a:rPr lang="en-US" altLang="zh-CN" sz="1800" dirty="0">
                <a:effectLst/>
                <a:latin typeface="Times New Roman" panose="02020603050405020304" pitchFamily="18" charset="0"/>
                <a:ea typeface="楷体" panose="02010609060101010101" pitchFamily="49" charset="-122"/>
              </a:rPr>
              <a:t>18</a:t>
            </a:r>
            <a:r>
              <a:rPr lang="zh-CN" altLang="en-US" sz="1800" dirty="0">
                <a:effectLst/>
                <a:latin typeface="Times New Roman" panose="02020603050405020304" pitchFamily="18" charset="0"/>
                <a:ea typeface="楷体" panose="02010609060101010101" pitchFamily="49" charset="-122"/>
              </a:rPr>
              <a:t>个属性。</a:t>
            </a:r>
            <a:endParaRPr lang="en-US" altLang="zh-CN" dirty="0">
              <a:latin typeface="Times New Roman" panose="02020603050405020304" pitchFamily="18" charset="0"/>
              <a:ea typeface="楷体" panose="02010609060101010101" pitchFamily="49" charset="-122"/>
            </a:endParaRPr>
          </a:p>
          <a:p>
            <a:pPr algn="just">
              <a:lnSpc>
                <a:spcPct val="150000"/>
              </a:lnSpc>
            </a:pPr>
            <a:r>
              <a:rPr lang="zh-CN" altLang="en-US" sz="2000" b="1" dirty="0">
                <a:latin typeface="Times New Roman" panose="02020603050405020304" pitchFamily="18" charset="0"/>
                <a:ea typeface="楷体" panose="02010609060101010101" pitchFamily="49" charset="-122"/>
              </a:rPr>
              <a:t>邻居场景</a:t>
            </a:r>
            <a:endParaRPr lang="en-US" altLang="zh-CN" sz="2000" b="1" dirty="0">
              <a:latin typeface="Times New Roman" panose="02020603050405020304" pitchFamily="18" charset="0"/>
              <a:ea typeface="楷体" panose="02010609060101010101" pitchFamily="49" charset="-122"/>
            </a:endParaRPr>
          </a:p>
          <a:p>
            <a:pPr indent="457200" algn="just">
              <a:lnSpc>
                <a:spcPct val="150000"/>
              </a:lnSpc>
            </a:pPr>
            <a:r>
              <a:rPr lang="en-US" altLang="zh-CN" dirty="0" err="1">
                <a:effectLst/>
                <a:latin typeface="Times New Roman" panose="02020603050405020304" pitchFamily="18" charset="0"/>
                <a:ea typeface="楷体" panose="02010609060101010101" pitchFamily="49" charset="-122"/>
              </a:rPr>
              <a:t>MPInspector</a:t>
            </a:r>
            <a:r>
              <a:rPr lang="zh-CN" altLang="en-US" dirty="0">
                <a:effectLst/>
                <a:latin typeface="Times New Roman" panose="02020603050405020304" pitchFamily="18" charset="0"/>
                <a:ea typeface="楷体" panose="02010609060101010101" pitchFamily="49" charset="-122"/>
              </a:rPr>
              <a:t>发现十个</a:t>
            </a:r>
            <a:r>
              <a:rPr lang="en-US" altLang="zh-CN" dirty="0">
                <a:effectLst/>
                <a:latin typeface="Times New Roman" panose="02020603050405020304" pitchFamily="18" charset="0"/>
                <a:ea typeface="楷体" panose="02010609060101010101" pitchFamily="49" charset="-122"/>
              </a:rPr>
              <a:t>MP</a:t>
            </a:r>
            <a:r>
              <a:rPr lang="zh-CN" altLang="en-US" dirty="0">
                <a:effectLst/>
                <a:latin typeface="Times New Roman" panose="02020603050405020304" pitchFamily="18" charset="0"/>
                <a:ea typeface="楷体" panose="02010609060101010101" pitchFamily="49" charset="-122"/>
              </a:rPr>
              <a:t>实现中有三个（</a:t>
            </a:r>
            <a:r>
              <a:rPr lang="en-US" altLang="zh-CN" dirty="0" err="1">
                <a:effectLst/>
                <a:latin typeface="Times New Roman" panose="02020603050405020304" pitchFamily="18" charset="0"/>
                <a:ea typeface="楷体" panose="02010609060101010101" pitchFamily="49" charset="-122"/>
              </a:rPr>
              <a:t>Mosquetto</a:t>
            </a:r>
            <a:r>
              <a:rPr lang="zh-CN" altLang="en-US" dirty="0">
                <a:effectLst/>
                <a:latin typeface="Times New Roman" panose="02020603050405020304" pitchFamily="18" charset="0"/>
                <a:ea typeface="楷体" panose="02010609060101010101" pitchFamily="49" charset="-122"/>
              </a:rPr>
              <a:t>、</a:t>
            </a:r>
            <a:r>
              <a:rPr lang="en-US" altLang="zh-CN" dirty="0">
                <a:effectLst/>
                <a:latin typeface="Times New Roman" panose="02020603050405020304" pitchFamily="18" charset="0"/>
                <a:ea typeface="楷体" panose="02010609060101010101" pitchFamily="49" charset="-122"/>
              </a:rPr>
              <a:t>EMQ X</a:t>
            </a:r>
            <a:r>
              <a:rPr lang="zh-CN" altLang="en-US" dirty="0">
                <a:effectLst/>
                <a:latin typeface="Times New Roman" panose="02020603050405020304" pitchFamily="18" charset="0"/>
                <a:ea typeface="楷体" panose="02010609060101010101" pitchFamily="49" charset="-122"/>
              </a:rPr>
              <a:t>和</a:t>
            </a:r>
            <a:r>
              <a:rPr lang="en-US" altLang="zh-CN" dirty="0">
                <a:effectLst/>
                <a:latin typeface="Times New Roman" panose="02020603050405020304" pitchFamily="18" charset="0"/>
                <a:ea typeface="楷体" panose="02010609060101010101" pitchFamily="49" charset="-122"/>
              </a:rPr>
              <a:t>ActiveMQ</a:t>
            </a:r>
            <a:r>
              <a:rPr lang="zh-CN" altLang="en-US" dirty="0">
                <a:effectLst/>
                <a:latin typeface="Times New Roman" panose="02020603050405020304" pitchFamily="18" charset="0"/>
                <a:ea typeface="楷体" panose="02010609060101010101" pitchFamily="49" charset="-122"/>
              </a:rPr>
              <a:t>）违反了所有安全属性。其余的这些实现违反了至少十个安全属性和五个身份验证属性。</a:t>
            </a:r>
            <a:endParaRPr lang="en-US" altLang="zh-CN" dirty="0">
              <a:effectLst/>
              <a:latin typeface="Times New Roman" panose="02020603050405020304" pitchFamily="18" charset="0"/>
              <a:ea typeface="楷体" panose="02010609060101010101" pitchFamily="49" charset="-122"/>
            </a:endParaRPr>
          </a:p>
          <a:p>
            <a:pPr algn="just">
              <a:lnSpc>
                <a:spcPct val="150000"/>
              </a:lnSpc>
            </a:pPr>
            <a:r>
              <a:rPr lang="zh-CN" altLang="en-US" sz="2000" b="1" dirty="0">
                <a:latin typeface="Times New Roman" panose="02020603050405020304" pitchFamily="18" charset="0"/>
                <a:ea typeface="楷体" panose="02010609060101010101" pitchFamily="49" charset="-122"/>
              </a:rPr>
              <a:t>租户场景</a:t>
            </a:r>
            <a:endParaRPr lang="en-US" altLang="zh-CN" sz="2000" b="1" dirty="0">
              <a:latin typeface="Times New Roman" panose="02020603050405020304" pitchFamily="18" charset="0"/>
              <a:ea typeface="楷体" panose="02010609060101010101" pitchFamily="49" charset="-122"/>
            </a:endParaRPr>
          </a:p>
          <a:p>
            <a:pPr indent="457200" algn="just">
              <a:lnSpc>
                <a:spcPct val="150000"/>
              </a:lnSpc>
            </a:pPr>
            <a:r>
              <a:rPr lang="en-US" altLang="zh-CN" dirty="0" err="1">
                <a:effectLst/>
                <a:latin typeface="Times New Roman" panose="02020603050405020304" pitchFamily="18" charset="0"/>
                <a:ea typeface="楷体" panose="02010609060101010101" pitchFamily="49" charset="-122"/>
              </a:rPr>
              <a:t>MPInspector</a:t>
            </a:r>
            <a:r>
              <a:rPr lang="zh-CN" altLang="en-US" dirty="0">
                <a:effectLst/>
                <a:latin typeface="Times New Roman" panose="02020603050405020304" pitchFamily="18" charset="0"/>
                <a:ea typeface="楷体" panose="02010609060101010101" pitchFamily="49" charset="-122"/>
              </a:rPr>
              <a:t>发现在十种实现中都违反了所有安全属性。原因是攻击者可以模拟受害者与服务器连接并接受来自服务器的消息。对于身份验证属性，</a:t>
            </a:r>
            <a:r>
              <a:rPr lang="en-US" altLang="zh-CN" dirty="0" err="1">
                <a:effectLst/>
                <a:latin typeface="Times New Roman" panose="02020603050405020304" pitchFamily="18" charset="0"/>
                <a:ea typeface="楷体" panose="02010609060101010101" pitchFamily="49" charset="-122"/>
              </a:rPr>
              <a:t>MPInspector</a:t>
            </a:r>
            <a:r>
              <a:rPr lang="zh-CN" altLang="en-US" dirty="0">
                <a:effectLst/>
                <a:latin typeface="Times New Roman" panose="02020603050405020304" pitchFamily="18" charset="0"/>
                <a:ea typeface="楷体" panose="02010609060101010101" pitchFamily="49" charset="-122"/>
              </a:rPr>
              <a:t>确定十种实现都违反了服务器端的所有属性，但满足设备端的属性。</a:t>
            </a:r>
          </a:p>
        </p:txBody>
      </p:sp>
      <p:sp>
        <p:nvSpPr>
          <p:cNvPr id="34" name="文本框 33">
            <a:extLst>
              <a:ext uri="{FF2B5EF4-FFF2-40B4-BE49-F238E27FC236}">
                <a16:creationId xmlns:a16="http://schemas.microsoft.com/office/drawing/2014/main" id="{AE179036-C6E7-6EE2-FBF2-834466E55B6F}"/>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8551438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3" name="文本框 32">
            <a:extLst>
              <a:ext uri="{FF2B5EF4-FFF2-40B4-BE49-F238E27FC236}">
                <a16:creationId xmlns:a16="http://schemas.microsoft.com/office/drawing/2014/main" id="{F3495B17-C073-453F-8C89-5F3074F34F3C}"/>
              </a:ext>
            </a:extLst>
          </p:cNvPr>
          <p:cNvSpPr txBox="1"/>
          <p:nvPr/>
        </p:nvSpPr>
        <p:spPr>
          <a:xfrm>
            <a:off x="976908" y="914363"/>
            <a:ext cx="4112587" cy="2486578"/>
          </a:xfrm>
          <a:prstGeom prst="rect">
            <a:avLst/>
          </a:prstGeom>
          <a:noFill/>
        </p:spPr>
        <p:txBody>
          <a:bodyPr wrap="square">
            <a:spAutoFit/>
          </a:bodyPr>
          <a:lstStyle/>
          <a:p>
            <a:pPr algn="just">
              <a:lnSpc>
                <a:spcPct val="120000"/>
              </a:lnSpc>
            </a:pPr>
            <a:r>
              <a:rPr lang="zh-CN" altLang="en-US" sz="2000" b="1" dirty="0">
                <a:latin typeface="Times New Roman" panose="02020603050405020304" pitchFamily="18" charset="0"/>
                <a:ea typeface="楷体" panose="02010609060101010101" pitchFamily="49" charset="-122"/>
              </a:rPr>
              <a:t>基于违反属性的攻击</a:t>
            </a:r>
            <a:endParaRPr lang="en-US" altLang="zh-CN" sz="2000" b="1" dirty="0">
              <a:latin typeface="Times New Roman" panose="02020603050405020304" pitchFamily="18" charset="0"/>
              <a:ea typeface="楷体" panose="02010609060101010101" pitchFamily="49" charset="-122"/>
            </a:endParaRPr>
          </a:p>
          <a:p>
            <a:pPr indent="457200" algn="just">
              <a:lnSpc>
                <a:spcPct val="150000"/>
              </a:lnSpc>
            </a:pPr>
            <a:r>
              <a:rPr lang="zh-CN" altLang="en-US" sz="1800" dirty="0">
                <a:effectLst/>
                <a:latin typeface="Times New Roman" panose="02020603050405020304" pitchFamily="18" charset="0"/>
                <a:ea typeface="楷体" panose="02010609060101010101" pitchFamily="49" charset="-122"/>
              </a:rPr>
              <a:t>本节回答</a:t>
            </a:r>
            <a:r>
              <a:rPr lang="en-US" altLang="zh-CN" sz="1800" dirty="0">
                <a:effectLst/>
                <a:latin typeface="Times New Roman" panose="02020603050405020304" pitchFamily="18" charset="0"/>
                <a:ea typeface="楷体" panose="02010609060101010101" pitchFamily="49" charset="-122"/>
              </a:rPr>
              <a:t>RQ3</a:t>
            </a:r>
            <a:r>
              <a:rPr lang="zh-CN" altLang="en-US" sz="1800" dirty="0">
                <a:effectLst/>
                <a:latin typeface="Times New Roman" panose="02020603050405020304" pitchFamily="18" charset="0"/>
                <a:ea typeface="楷体" panose="02010609060101010101" pitchFamily="49" charset="-122"/>
              </a:rPr>
              <a:t>。基于违反的属性，发现了十种</a:t>
            </a:r>
            <a:r>
              <a:rPr lang="en-US" altLang="zh-CN" sz="1800" dirty="0">
                <a:effectLst/>
                <a:latin typeface="Times New Roman" panose="02020603050405020304" pitchFamily="18" charset="0"/>
                <a:ea typeface="楷体" panose="02010609060101010101" pitchFamily="49" charset="-122"/>
              </a:rPr>
              <a:t>MP</a:t>
            </a:r>
            <a:r>
              <a:rPr lang="zh-CN" altLang="en-US" sz="1800" dirty="0">
                <a:effectLst/>
                <a:latin typeface="Times New Roman" panose="02020603050405020304" pitchFamily="18" charset="0"/>
                <a:ea typeface="楷体" panose="02010609060101010101" pitchFamily="49" charset="-122"/>
              </a:rPr>
              <a:t>实现上的十一种攻击，在两种攻击场景下，所研究的</a:t>
            </a:r>
            <a:r>
              <a:rPr lang="en-US" altLang="zh-CN" sz="1800" dirty="0">
                <a:effectLst/>
                <a:latin typeface="Times New Roman" panose="02020603050405020304" pitchFamily="18" charset="0"/>
                <a:ea typeface="楷体" panose="02010609060101010101" pitchFamily="49" charset="-122"/>
              </a:rPr>
              <a:t>MP</a:t>
            </a:r>
            <a:r>
              <a:rPr lang="zh-CN" altLang="en-US" sz="1800" dirty="0">
                <a:effectLst/>
                <a:latin typeface="Times New Roman" panose="02020603050405020304" pitchFamily="18" charset="0"/>
                <a:ea typeface="楷体" panose="02010609060101010101" pitchFamily="49" charset="-122"/>
              </a:rPr>
              <a:t>实现都容易受到攻击。每个平台都容易受到至少一次攻击，平均</a:t>
            </a:r>
            <a:r>
              <a:rPr lang="en-US" altLang="zh-CN" sz="1800" dirty="0">
                <a:effectLst/>
                <a:latin typeface="Times New Roman" panose="02020603050405020304" pitchFamily="18" charset="0"/>
                <a:ea typeface="楷体" panose="02010609060101010101" pitchFamily="49" charset="-122"/>
              </a:rPr>
              <a:t>2.8</a:t>
            </a:r>
            <a:r>
              <a:rPr lang="zh-CN" altLang="en-US" sz="1800" dirty="0">
                <a:effectLst/>
                <a:latin typeface="Times New Roman" panose="02020603050405020304" pitchFamily="18" charset="0"/>
                <a:ea typeface="楷体" panose="02010609060101010101" pitchFamily="49" charset="-122"/>
              </a:rPr>
              <a:t>次攻击。</a:t>
            </a:r>
            <a:endParaRPr lang="zh-CN" altLang="en-US" sz="2000" dirty="0">
              <a:effectLst/>
              <a:latin typeface="Times New Roman" panose="02020603050405020304" pitchFamily="18" charset="0"/>
              <a:ea typeface="楷体" panose="02010609060101010101" pitchFamily="49" charset="-122"/>
            </a:endParaRPr>
          </a:p>
        </p:txBody>
      </p:sp>
      <p:pic>
        <p:nvPicPr>
          <p:cNvPr id="3" name="图片 2">
            <a:extLst>
              <a:ext uri="{FF2B5EF4-FFF2-40B4-BE49-F238E27FC236}">
                <a16:creationId xmlns:a16="http://schemas.microsoft.com/office/drawing/2014/main" id="{B0BC9EB6-E67F-0CAC-9301-935649947103}"/>
              </a:ext>
            </a:extLst>
          </p:cNvPr>
          <p:cNvPicPr>
            <a:picLocks noChangeAspect="1"/>
          </p:cNvPicPr>
          <p:nvPr/>
        </p:nvPicPr>
        <p:blipFill>
          <a:blip r:embed="rId3"/>
          <a:stretch>
            <a:fillRect/>
          </a:stretch>
        </p:blipFill>
        <p:spPr>
          <a:xfrm>
            <a:off x="7063945" y="124435"/>
            <a:ext cx="4112587" cy="6506242"/>
          </a:xfrm>
          <a:prstGeom prst="rect">
            <a:avLst/>
          </a:prstGeom>
        </p:spPr>
      </p:pic>
      <p:sp>
        <p:nvSpPr>
          <p:cNvPr id="34" name="文本框 33">
            <a:extLst>
              <a:ext uri="{FF2B5EF4-FFF2-40B4-BE49-F238E27FC236}">
                <a16:creationId xmlns:a16="http://schemas.microsoft.com/office/drawing/2014/main" id="{E7DB50AF-166B-CC89-2894-6276B7E854AB}"/>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0246283"/>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3" name="文本框 32">
            <a:extLst>
              <a:ext uri="{FF2B5EF4-FFF2-40B4-BE49-F238E27FC236}">
                <a16:creationId xmlns:a16="http://schemas.microsoft.com/office/drawing/2014/main" id="{F3495B17-C073-453F-8C89-5F3074F34F3C}"/>
              </a:ext>
            </a:extLst>
          </p:cNvPr>
          <p:cNvSpPr txBox="1"/>
          <p:nvPr/>
        </p:nvSpPr>
        <p:spPr>
          <a:xfrm>
            <a:off x="976908" y="914363"/>
            <a:ext cx="9235447" cy="3825406"/>
          </a:xfrm>
          <a:prstGeom prst="rect">
            <a:avLst/>
          </a:prstGeom>
          <a:noFill/>
        </p:spPr>
        <p:txBody>
          <a:bodyPr wrap="square">
            <a:spAutoFit/>
          </a:bodyPr>
          <a:lstStyle/>
          <a:p>
            <a:pPr algn="just">
              <a:lnSpc>
                <a:spcPct val="150000"/>
              </a:lnSpc>
            </a:pPr>
            <a:r>
              <a:rPr lang="zh-CN" altLang="en-US" sz="2000" b="1" dirty="0">
                <a:latin typeface="Times New Roman" panose="02020603050405020304" pitchFamily="18" charset="0"/>
                <a:ea typeface="楷体" panose="02010609060101010101" pitchFamily="49" charset="-122"/>
              </a:rPr>
              <a:t>邻居场景攻击</a:t>
            </a:r>
            <a:endParaRPr lang="en-US" altLang="zh-CN" sz="2000" b="1" dirty="0">
              <a:latin typeface="Times New Roman" panose="02020603050405020304" pitchFamily="18" charset="0"/>
              <a:ea typeface="楷体" panose="02010609060101010101" pitchFamily="49" charset="-122"/>
            </a:endParaRPr>
          </a:p>
          <a:p>
            <a:pPr marL="285750" indent="-285750" algn="just">
              <a:lnSpc>
                <a:spcPct val="150000"/>
              </a:lnSpc>
              <a:buFont typeface="Arial" panose="020B0604020202020204" pitchFamily="34" charset="0"/>
              <a:buChar char="•"/>
            </a:pPr>
            <a:r>
              <a:rPr lang="zh-CN" altLang="en-US" sz="1800" dirty="0">
                <a:effectLst/>
                <a:latin typeface="Times New Roman" panose="02020603050405020304" pitchFamily="18" charset="0"/>
                <a:ea typeface="楷体" panose="02010609060101010101" pitchFamily="49" charset="-122"/>
              </a:rPr>
              <a:t>重放攻击。此攻击是由于身份验证属性违规造成的，这表明服务器接受客户端之前发送的消息。攻击者只需收集它们并将其重放到服务器。</a:t>
            </a:r>
            <a:r>
              <a:rPr lang="en-US" altLang="zh-CN" sz="1800" dirty="0">
                <a:effectLst/>
                <a:latin typeface="Times New Roman" panose="02020603050405020304" pitchFamily="18" charset="0"/>
                <a:ea typeface="楷体" panose="02010609060101010101" pitchFamily="49" charset="-122"/>
              </a:rPr>
              <a:t>EMQ X</a:t>
            </a:r>
            <a:r>
              <a:rPr lang="zh-CN" altLang="en-US" sz="1800" dirty="0">
                <a:effectLst/>
                <a:latin typeface="Times New Roman" panose="02020603050405020304" pitchFamily="18" charset="0"/>
                <a:ea typeface="楷体" panose="02010609060101010101" pitchFamily="49" charset="-122"/>
              </a:rPr>
              <a:t>上的</a:t>
            </a:r>
            <a:r>
              <a:rPr lang="en-US" altLang="zh-CN" sz="1800" dirty="0">
                <a:effectLst/>
                <a:latin typeface="Times New Roman" panose="02020603050405020304" pitchFamily="18" charset="0"/>
                <a:ea typeface="楷体" panose="02010609060101010101" pitchFamily="49" charset="-122"/>
              </a:rPr>
              <a:t>CoAP</a:t>
            </a:r>
            <a:r>
              <a:rPr lang="zh-CN" altLang="en-US" sz="1800" dirty="0">
                <a:effectLst/>
                <a:latin typeface="Times New Roman" panose="02020603050405020304" pitchFamily="18" charset="0"/>
                <a:ea typeface="楷体" panose="02010609060101010101" pitchFamily="49" charset="-122"/>
              </a:rPr>
              <a:t>、</a:t>
            </a:r>
            <a:r>
              <a:rPr lang="en-US" altLang="zh-CN" sz="1800" dirty="0">
                <a:effectLst/>
                <a:latin typeface="Times New Roman" panose="02020603050405020304" pitchFamily="18" charset="0"/>
                <a:ea typeface="楷体" panose="02010609060101010101" pitchFamily="49" charset="-122"/>
              </a:rPr>
              <a:t>ActiveMQ</a:t>
            </a:r>
            <a:r>
              <a:rPr lang="zh-CN" altLang="en-US" sz="1800" dirty="0">
                <a:effectLst/>
                <a:latin typeface="Times New Roman" panose="02020603050405020304" pitchFamily="18" charset="0"/>
                <a:ea typeface="楷体" panose="02010609060101010101" pitchFamily="49" charset="-122"/>
              </a:rPr>
              <a:t>上的</a:t>
            </a:r>
            <a:r>
              <a:rPr lang="en-US" altLang="zh-CN" sz="1800" dirty="0">
                <a:effectLst/>
                <a:latin typeface="Times New Roman" panose="02020603050405020304" pitchFamily="18" charset="0"/>
                <a:ea typeface="楷体" panose="02010609060101010101" pitchFamily="49" charset="-122"/>
              </a:rPr>
              <a:t>AMQP</a:t>
            </a:r>
            <a:r>
              <a:rPr lang="zh-CN" altLang="en-US" sz="1800" dirty="0">
                <a:effectLst/>
                <a:latin typeface="Times New Roman" panose="02020603050405020304" pitchFamily="18" charset="0"/>
                <a:ea typeface="楷体" panose="02010609060101010101" pitchFamily="49" charset="-122"/>
              </a:rPr>
              <a:t>和</a:t>
            </a:r>
            <a:r>
              <a:rPr lang="en-US" altLang="zh-CN" sz="1800" dirty="0" err="1">
                <a:effectLst/>
                <a:latin typeface="Times New Roman" panose="02020603050405020304" pitchFamily="18" charset="0"/>
                <a:ea typeface="楷体" panose="02010609060101010101" pitchFamily="49" charset="-122"/>
              </a:rPr>
              <a:t>Tuya</a:t>
            </a:r>
            <a:r>
              <a:rPr lang="en-US" altLang="zh-CN" sz="1800" dirty="0">
                <a:effectLst/>
                <a:latin typeface="Times New Roman" panose="02020603050405020304" pitchFamily="18" charset="0"/>
                <a:ea typeface="楷体" panose="02010609060101010101" pitchFamily="49" charset="-122"/>
              </a:rPr>
              <a:t> Smart</a:t>
            </a:r>
            <a:r>
              <a:rPr lang="zh-CN" altLang="en-US" sz="1800" dirty="0">
                <a:effectLst/>
                <a:latin typeface="Times New Roman" panose="02020603050405020304" pitchFamily="18" charset="0"/>
                <a:ea typeface="楷体" panose="02010609060101010101" pitchFamily="49" charset="-122"/>
              </a:rPr>
              <a:t>、</a:t>
            </a:r>
            <a:r>
              <a:rPr lang="en-US" altLang="zh-CN" sz="1800" dirty="0">
                <a:effectLst/>
                <a:latin typeface="Times New Roman" panose="02020603050405020304" pitchFamily="18" charset="0"/>
                <a:ea typeface="楷体" panose="02010609060101010101" pitchFamily="49" charset="-122"/>
              </a:rPr>
              <a:t>AWS IoT Core</a:t>
            </a:r>
            <a:r>
              <a:rPr lang="zh-CN" altLang="en-US" sz="1800" dirty="0">
                <a:effectLst/>
                <a:latin typeface="Times New Roman" panose="02020603050405020304" pitchFamily="18" charset="0"/>
                <a:ea typeface="楷体" panose="02010609060101010101" pitchFamily="49" charset="-122"/>
              </a:rPr>
              <a:t>和</a:t>
            </a:r>
            <a:r>
              <a:rPr lang="en-US" altLang="zh-CN" sz="1800" dirty="0" err="1">
                <a:effectLst/>
                <a:latin typeface="Times New Roman" panose="02020603050405020304" pitchFamily="18" charset="0"/>
                <a:ea typeface="楷体" panose="02010609060101010101" pitchFamily="49" charset="-122"/>
              </a:rPr>
              <a:t>Mosquetto</a:t>
            </a:r>
            <a:r>
              <a:rPr lang="zh-CN" altLang="en-US" sz="1800" dirty="0">
                <a:effectLst/>
                <a:latin typeface="Times New Roman" panose="02020603050405020304" pitchFamily="18" charset="0"/>
                <a:ea typeface="楷体" panose="02010609060101010101" pitchFamily="49" charset="-122"/>
              </a:rPr>
              <a:t>上的</a:t>
            </a:r>
            <a:r>
              <a:rPr lang="en-US" altLang="zh-CN" sz="1800" dirty="0">
                <a:effectLst/>
                <a:latin typeface="Times New Roman" panose="02020603050405020304" pitchFamily="18" charset="0"/>
                <a:ea typeface="楷体" panose="02010609060101010101" pitchFamily="49" charset="-122"/>
              </a:rPr>
              <a:t>MQTT</a:t>
            </a:r>
            <a:r>
              <a:rPr lang="zh-CN" altLang="en-US" sz="1800" dirty="0">
                <a:effectLst/>
                <a:latin typeface="Times New Roman" panose="02020603050405020304" pitchFamily="18" charset="0"/>
                <a:ea typeface="楷体" panose="02010609060101010101" pitchFamily="49" charset="-122"/>
              </a:rPr>
              <a:t>容易受到这种攻击。</a:t>
            </a:r>
            <a:endParaRPr lang="en-US" altLang="zh-CN" sz="1800" dirty="0">
              <a:effectLst/>
              <a:latin typeface="Times New Roman" panose="02020603050405020304" pitchFamily="18" charset="0"/>
              <a:ea typeface="楷体" panose="02010609060101010101" pitchFamily="49" charset="-122"/>
            </a:endParaRPr>
          </a:p>
          <a:p>
            <a:pPr marL="285750" indent="-285750" algn="just">
              <a:lnSpc>
                <a:spcPct val="150000"/>
              </a:lnSpc>
              <a:buFont typeface="Arial" panose="020B0604020202020204" pitchFamily="34" charset="0"/>
              <a:buChar char="•"/>
            </a:pPr>
            <a:endParaRPr lang="zh-CN" altLang="en-US" sz="1800" dirty="0">
              <a:effectLst/>
              <a:latin typeface="Times New Roman" panose="02020603050405020304" pitchFamily="18" charset="0"/>
              <a:ea typeface="楷体" panose="02010609060101010101" pitchFamily="49" charset="-122"/>
            </a:endParaRPr>
          </a:p>
          <a:p>
            <a:pPr marL="285750" indent="-285750" algn="just">
              <a:lnSpc>
                <a:spcPct val="150000"/>
              </a:lnSpc>
              <a:buFont typeface="Arial" panose="020B0604020202020204" pitchFamily="34" charset="0"/>
              <a:buChar char="•"/>
            </a:pPr>
            <a:r>
              <a:rPr lang="en-US" altLang="zh-CN" sz="1800" dirty="0">
                <a:effectLst/>
                <a:latin typeface="Times New Roman" panose="02020603050405020304" pitchFamily="18" charset="0"/>
                <a:ea typeface="楷体" panose="02010609060101010101" pitchFamily="49" charset="-122"/>
              </a:rPr>
              <a:t>AMQP </a:t>
            </a:r>
            <a:r>
              <a:rPr lang="zh-CN" altLang="en-US" sz="1800" dirty="0">
                <a:effectLst/>
                <a:latin typeface="Times New Roman" panose="02020603050405020304" pitchFamily="18" charset="0"/>
                <a:ea typeface="楷体" panose="02010609060101010101" pitchFamily="49" charset="-122"/>
              </a:rPr>
              <a:t>同步失败。</a:t>
            </a:r>
            <a:r>
              <a:rPr lang="en-US" altLang="zh-CN" sz="1800" dirty="0">
                <a:effectLst/>
                <a:latin typeface="Times New Roman" panose="02020603050405020304" pitchFamily="18" charset="0"/>
                <a:ea typeface="楷体" panose="02010609060101010101" pitchFamily="49" charset="-122"/>
              </a:rPr>
              <a:t>AMQP </a:t>
            </a:r>
            <a:r>
              <a:rPr lang="zh-CN" altLang="en-US" sz="1800" dirty="0">
                <a:effectLst/>
                <a:latin typeface="Times New Roman" panose="02020603050405020304" pitchFamily="18" charset="0"/>
                <a:ea typeface="楷体" panose="02010609060101010101" pitchFamily="49" charset="-122"/>
              </a:rPr>
              <a:t>中的客户端和服务器在发送 </a:t>
            </a:r>
            <a:r>
              <a:rPr lang="en-US" altLang="zh-CN" sz="1800" dirty="0">
                <a:effectLst/>
                <a:latin typeface="Times New Roman" panose="02020603050405020304" pitchFamily="18" charset="0"/>
                <a:ea typeface="楷体" panose="02010609060101010101" pitchFamily="49" charset="-122"/>
              </a:rPr>
              <a:t>TRANSFER </a:t>
            </a:r>
            <a:r>
              <a:rPr lang="zh-CN" altLang="en-US" sz="1800" dirty="0">
                <a:effectLst/>
                <a:latin typeface="Times New Roman" panose="02020603050405020304" pitchFamily="18" charset="0"/>
                <a:ea typeface="楷体" panose="02010609060101010101" pitchFamily="49" charset="-122"/>
              </a:rPr>
              <a:t>消息时严格维护了一个名为 </a:t>
            </a:r>
            <a:r>
              <a:rPr lang="en-US" altLang="zh-CN" sz="1800" dirty="0">
                <a:effectLst/>
                <a:latin typeface="Times New Roman" panose="02020603050405020304" pitchFamily="18" charset="0"/>
                <a:ea typeface="楷体" panose="02010609060101010101" pitchFamily="49" charset="-122"/>
              </a:rPr>
              <a:t>Delivery ID </a:t>
            </a:r>
            <a:r>
              <a:rPr lang="zh-CN" altLang="en-US" sz="1800" dirty="0">
                <a:effectLst/>
                <a:latin typeface="Times New Roman" panose="02020603050405020304" pitchFamily="18" charset="0"/>
                <a:ea typeface="楷体" panose="02010609060101010101" pitchFamily="49" charset="-122"/>
              </a:rPr>
              <a:t>的消息 </a:t>
            </a:r>
            <a:r>
              <a:rPr lang="en-US" altLang="zh-CN" sz="1800" dirty="0">
                <a:effectLst/>
                <a:latin typeface="Times New Roman" panose="02020603050405020304" pitchFamily="18" charset="0"/>
                <a:ea typeface="楷体" panose="02010609060101010101" pitchFamily="49" charset="-122"/>
              </a:rPr>
              <a:t>ID</a:t>
            </a:r>
            <a:r>
              <a:rPr lang="zh-CN" altLang="en-US" sz="1800" dirty="0">
                <a:effectLst/>
                <a:latin typeface="Times New Roman" panose="02020603050405020304" pitchFamily="18" charset="0"/>
                <a:ea typeface="楷体" panose="02010609060101010101" pitchFamily="49" charset="-122"/>
              </a:rPr>
              <a:t>。利用 </a:t>
            </a:r>
            <a:r>
              <a:rPr lang="en-US" altLang="zh-CN" sz="1800" dirty="0">
                <a:effectLst/>
                <a:latin typeface="Times New Roman" panose="02020603050405020304" pitchFamily="18" charset="0"/>
                <a:ea typeface="楷体" panose="02010609060101010101" pitchFamily="49" charset="-122"/>
              </a:rPr>
              <a:t>AMQP </a:t>
            </a:r>
            <a:r>
              <a:rPr lang="zh-CN" altLang="en-US" sz="1800" dirty="0">
                <a:effectLst/>
                <a:latin typeface="Times New Roman" panose="02020603050405020304" pitchFamily="18" charset="0"/>
                <a:ea typeface="楷体" panose="02010609060101010101" pitchFamily="49" charset="-122"/>
              </a:rPr>
              <a:t>消息上的身份验证属性违规，攻击者可以通过以错误的顺序发送消息或使用受害者的身份伪造具有同步交付 </a:t>
            </a:r>
            <a:r>
              <a:rPr lang="en-US" altLang="zh-CN" sz="1800" dirty="0">
                <a:effectLst/>
                <a:latin typeface="Times New Roman" panose="02020603050405020304" pitchFamily="18" charset="0"/>
                <a:ea typeface="楷体" panose="02010609060101010101" pitchFamily="49" charset="-122"/>
              </a:rPr>
              <a:t>ID </a:t>
            </a:r>
            <a:r>
              <a:rPr lang="zh-CN" altLang="en-US" sz="1800" dirty="0">
                <a:effectLst/>
                <a:latin typeface="Times New Roman" panose="02020603050405020304" pitchFamily="18" charset="0"/>
                <a:ea typeface="楷体" panose="02010609060101010101" pitchFamily="49" charset="-122"/>
              </a:rPr>
              <a:t>的 </a:t>
            </a:r>
            <a:r>
              <a:rPr lang="en-US" altLang="zh-CN" sz="1800" dirty="0">
                <a:effectLst/>
                <a:latin typeface="Times New Roman" panose="02020603050405020304" pitchFamily="18" charset="0"/>
                <a:ea typeface="楷体" panose="02010609060101010101" pitchFamily="49" charset="-122"/>
              </a:rPr>
              <a:t>TRANSFER </a:t>
            </a:r>
            <a:r>
              <a:rPr lang="zh-CN" altLang="en-US" sz="1800" dirty="0">
                <a:effectLst/>
                <a:latin typeface="Times New Roman" panose="02020603050405020304" pitchFamily="18" charset="0"/>
                <a:ea typeface="楷体" panose="02010609060101010101" pitchFamily="49" charset="-122"/>
              </a:rPr>
              <a:t>消息来将受害者踢下线。 我们确定了对 </a:t>
            </a:r>
            <a:r>
              <a:rPr lang="en-US" altLang="zh-CN" sz="1800" dirty="0">
                <a:effectLst/>
                <a:latin typeface="Times New Roman" panose="02020603050405020304" pitchFamily="18" charset="0"/>
                <a:ea typeface="楷体" panose="02010609060101010101" pitchFamily="49" charset="-122"/>
              </a:rPr>
              <a:t>ActiveMQ </a:t>
            </a:r>
            <a:r>
              <a:rPr lang="zh-CN" altLang="en-US" sz="1800" dirty="0">
                <a:effectLst/>
                <a:latin typeface="Times New Roman" panose="02020603050405020304" pitchFamily="18" charset="0"/>
                <a:ea typeface="楷体" panose="02010609060101010101" pitchFamily="49" charset="-122"/>
              </a:rPr>
              <a:t>的攻击。</a:t>
            </a:r>
            <a:endParaRPr lang="zh-CN" altLang="en-US" sz="2000" dirty="0">
              <a:effectLst/>
              <a:latin typeface="Times New Roman" panose="02020603050405020304" pitchFamily="18" charset="0"/>
              <a:ea typeface="楷体" panose="02010609060101010101" pitchFamily="49" charset="-122"/>
            </a:endParaRPr>
          </a:p>
        </p:txBody>
      </p:sp>
      <p:sp>
        <p:nvSpPr>
          <p:cNvPr id="34" name="文本框 33">
            <a:extLst>
              <a:ext uri="{FF2B5EF4-FFF2-40B4-BE49-F238E27FC236}">
                <a16:creationId xmlns:a16="http://schemas.microsoft.com/office/drawing/2014/main" id="{8D93772F-AA09-BBEB-1E37-82F3244D8FF9}"/>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0753789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3" name="文本框 32">
            <a:extLst>
              <a:ext uri="{FF2B5EF4-FFF2-40B4-BE49-F238E27FC236}">
                <a16:creationId xmlns:a16="http://schemas.microsoft.com/office/drawing/2014/main" id="{F3495B17-C073-453F-8C89-5F3074F34F3C}"/>
              </a:ext>
            </a:extLst>
          </p:cNvPr>
          <p:cNvSpPr txBox="1"/>
          <p:nvPr/>
        </p:nvSpPr>
        <p:spPr>
          <a:xfrm>
            <a:off x="976908" y="914363"/>
            <a:ext cx="9235447" cy="2578911"/>
          </a:xfrm>
          <a:prstGeom prst="rect">
            <a:avLst/>
          </a:prstGeom>
          <a:noFill/>
        </p:spPr>
        <p:txBody>
          <a:bodyPr wrap="square">
            <a:spAutoFit/>
          </a:bodyPr>
          <a:lstStyle/>
          <a:p>
            <a:pPr algn="just">
              <a:lnSpc>
                <a:spcPct val="150000"/>
              </a:lnSpc>
            </a:pPr>
            <a:r>
              <a:rPr lang="zh-CN" altLang="en-US" sz="2000" b="1" dirty="0">
                <a:latin typeface="Times New Roman" panose="02020603050405020304" pitchFamily="18" charset="0"/>
                <a:ea typeface="楷体" panose="02010609060101010101" pitchFamily="49" charset="-122"/>
              </a:rPr>
              <a:t>租户场景攻击</a:t>
            </a:r>
            <a:endParaRPr lang="en-US" altLang="zh-CN" sz="2000" b="1" dirty="0">
              <a:latin typeface="Times New Roman" panose="02020603050405020304" pitchFamily="18" charset="0"/>
              <a:ea typeface="楷体" panose="02010609060101010101" pitchFamily="49" charset="-122"/>
            </a:endParaRPr>
          </a:p>
          <a:p>
            <a:pPr marL="285750" indent="-285750" algn="just">
              <a:lnSpc>
                <a:spcPct val="150000"/>
              </a:lnSpc>
              <a:buFont typeface="Arial" panose="020B0604020202020204" pitchFamily="34" charset="0"/>
              <a:buChar char="•"/>
            </a:pPr>
            <a:r>
              <a:rPr lang="zh-CN" altLang="en-US" sz="1800" dirty="0">
                <a:effectLst/>
                <a:latin typeface="Times New Roman" panose="02020603050405020304" pitchFamily="18" charset="0"/>
                <a:ea typeface="楷体" panose="02010609060101010101" pitchFamily="49" charset="-122"/>
              </a:rPr>
              <a:t>客户身份劫持。攻击者可以使用受害者设备的身份模拟其连接到服务器，当服务器接收到具有相同</a:t>
            </a:r>
            <a:r>
              <a:rPr lang="en-US" altLang="zh-CN" sz="1800" dirty="0">
                <a:effectLst/>
                <a:latin typeface="Times New Roman" panose="02020603050405020304" pitchFamily="18" charset="0"/>
                <a:ea typeface="楷体" panose="02010609060101010101" pitchFamily="49" charset="-122"/>
              </a:rPr>
              <a:t>ClientID</a:t>
            </a:r>
            <a:r>
              <a:rPr lang="zh-CN" altLang="en-US" sz="1800" dirty="0">
                <a:effectLst/>
                <a:latin typeface="Times New Roman" panose="02020603050405020304" pitchFamily="18" charset="0"/>
                <a:ea typeface="楷体" panose="02010609060101010101" pitchFamily="49" charset="-122"/>
              </a:rPr>
              <a:t>的第二个连接请求时，</a:t>
            </a:r>
            <a:r>
              <a:rPr lang="en-US" altLang="zh-CN" sz="1800" dirty="0">
                <a:effectLst/>
                <a:latin typeface="Times New Roman" panose="02020603050405020304" pitchFamily="18" charset="0"/>
                <a:ea typeface="楷体" panose="02010609060101010101" pitchFamily="49" charset="-122"/>
              </a:rPr>
              <a:t>MQTT</a:t>
            </a:r>
            <a:r>
              <a:rPr lang="zh-CN" altLang="en-US" sz="1800" dirty="0">
                <a:effectLst/>
                <a:latin typeface="Times New Roman" panose="02020603050405020304" pitchFamily="18" charset="0"/>
                <a:ea typeface="楷体" panose="02010609060101010101" pitchFamily="49" charset="-122"/>
              </a:rPr>
              <a:t>实现断开了现有客户端的连接。因此，攻击者可以使用受害者的身份连接到服务器并使受害者离线。最后，攻击者可以模拟设备向服务器发送消息。我们成功地对</a:t>
            </a:r>
            <a:r>
              <a:rPr lang="en-US" altLang="zh-CN" sz="1800" dirty="0">
                <a:effectLst/>
                <a:latin typeface="Times New Roman" panose="02020603050405020304" pitchFamily="18" charset="0"/>
                <a:ea typeface="楷体" panose="02010609060101010101" pitchFamily="49" charset="-122"/>
              </a:rPr>
              <a:t>Google IoT Core</a:t>
            </a:r>
            <a:r>
              <a:rPr lang="zh-CN" altLang="en-US" sz="1800" dirty="0">
                <a:effectLst/>
                <a:latin typeface="Times New Roman" panose="02020603050405020304" pitchFamily="18" charset="0"/>
                <a:ea typeface="楷体" panose="02010609060101010101" pitchFamily="49" charset="-122"/>
              </a:rPr>
              <a:t>、</a:t>
            </a:r>
            <a:r>
              <a:rPr lang="en-US" altLang="zh-CN" sz="1800" dirty="0">
                <a:effectLst/>
                <a:latin typeface="Times New Roman" panose="02020603050405020304" pitchFamily="18" charset="0"/>
                <a:ea typeface="楷体" panose="02010609060101010101" pitchFamily="49" charset="-122"/>
              </a:rPr>
              <a:t>AWS IoT Core</a:t>
            </a:r>
            <a:r>
              <a:rPr lang="zh-CN" altLang="en-US" sz="1800" dirty="0">
                <a:effectLst/>
                <a:latin typeface="Times New Roman" panose="02020603050405020304" pitchFamily="18" charset="0"/>
                <a:ea typeface="楷体" panose="02010609060101010101" pitchFamily="49" charset="-122"/>
              </a:rPr>
              <a:t>、</a:t>
            </a:r>
            <a:r>
              <a:rPr lang="en-US" altLang="zh-CN" sz="1800" dirty="0" err="1">
                <a:effectLst/>
                <a:latin typeface="Times New Roman" panose="02020603050405020304" pitchFamily="18" charset="0"/>
                <a:ea typeface="楷体" panose="02010609060101010101" pitchFamily="49" charset="-122"/>
              </a:rPr>
              <a:t>Aliyun</a:t>
            </a:r>
            <a:r>
              <a:rPr lang="en-US" altLang="zh-CN" sz="1800" dirty="0">
                <a:effectLst/>
                <a:latin typeface="Times New Roman" panose="02020603050405020304" pitchFamily="18" charset="0"/>
                <a:ea typeface="楷体" panose="02010609060101010101" pitchFamily="49" charset="-122"/>
              </a:rPr>
              <a:t> Cloud</a:t>
            </a:r>
            <a:r>
              <a:rPr lang="zh-CN" altLang="en-US" sz="1800" dirty="0">
                <a:effectLst/>
                <a:latin typeface="Times New Roman" panose="02020603050405020304" pitchFamily="18" charset="0"/>
                <a:ea typeface="楷体" panose="02010609060101010101" pitchFamily="49" charset="-122"/>
              </a:rPr>
              <a:t>、</a:t>
            </a:r>
            <a:r>
              <a:rPr lang="en-US" altLang="zh-CN" sz="1800" dirty="0" err="1">
                <a:effectLst/>
                <a:latin typeface="Times New Roman" panose="02020603050405020304" pitchFamily="18" charset="0"/>
                <a:ea typeface="楷体" panose="02010609060101010101" pitchFamily="49" charset="-122"/>
              </a:rPr>
              <a:t>Tuya</a:t>
            </a:r>
            <a:r>
              <a:rPr lang="en-US" altLang="zh-CN" sz="1800" dirty="0">
                <a:effectLst/>
                <a:latin typeface="Times New Roman" panose="02020603050405020304" pitchFamily="18" charset="0"/>
                <a:ea typeface="楷体" panose="02010609060101010101" pitchFamily="49" charset="-122"/>
              </a:rPr>
              <a:t> Smart</a:t>
            </a:r>
            <a:r>
              <a:rPr lang="zh-CN" altLang="en-US" sz="1800" dirty="0">
                <a:effectLst/>
                <a:latin typeface="Times New Roman" panose="02020603050405020304" pitchFamily="18" charset="0"/>
                <a:ea typeface="楷体" panose="02010609060101010101" pitchFamily="49" charset="-122"/>
              </a:rPr>
              <a:t>、</a:t>
            </a:r>
            <a:r>
              <a:rPr lang="en-US" altLang="zh-CN" sz="1800" dirty="0" err="1">
                <a:effectLst/>
                <a:latin typeface="Times New Roman" panose="02020603050405020304" pitchFamily="18" charset="0"/>
                <a:ea typeface="楷体" panose="02010609060101010101" pitchFamily="49" charset="-122"/>
              </a:rPr>
              <a:t>Mosquetto</a:t>
            </a:r>
            <a:r>
              <a:rPr lang="zh-CN" altLang="en-US" sz="1800" dirty="0">
                <a:effectLst/>
                <a:latin typeface="Times New Roman" panose="02020603050405020304" pitchFamily="18" charset="0"/>
                <a:ea typeface="楷体" panose="02010609060101010101" pitchFamily="49" charset="-122"/>
              </a:rPr>
              <a:t>和</a:t>
            </a:r>
            <a:r>
              <a:rPr lang="en-US" altLang="zh-CN" sz="1800" dirty="0">
                <a:effectLst/>
                <a:latin typeface="Times New Roman" panose="02020603050405020304" pitchFamily="18" charset="0"/>
                <a:ea typeface="楷体" panose="02010609060101010101" pitchFamily="49" charset="-122"/>
              </a:rPr>
              <a:t>ActiveMQ</a:t>
            </a:r>
            <a:r>
              <a:rPr lang="zh-CN" altLang="en-US" sz="1800" dirty="0">
                <a:effectLst/>
                <a:latin typeface="Times New Roman" panose="02020603050405020304" pitchFamily="18" charset="0"/>
                <a:ea typeface="楷体" panose="02010609060101010101" pitchFamily="49" charset="-122"/>
              </a:rPr>
              <a:t>发起了此次攻击。</a:t>
            </a:r>
            <a:endParaRPr lang="en-US" altLang="zh-CN" sz="1800" dirty="0">
              <a:effectLst/>
              <a:latin typeface="Times New Roman" panose="02020603050405020304" pitchFamily="18" charset="0"/>
              <a:ea typeface="楷体" panose="02010609060101010101" pitchFamily="49" charset="-122"/>
            </a:endParaRPr>
          </a:p>
        </p:txBody>
      </p:sp>
      <p:sp>
        <p:nvSpPr>
          <p:cNvPr id="34" name="文本框 33">
            <a:extLst>
              <a:ext uri="{FF2B5EF4-FFF2-40B4-BE49-F238E27FC236}">
                <a16:creationId xmlns:a16="http://schemas.microsoft.com/office/drawing/2014/main" id="{AF9C163D-D282-68A6-DFB2-9CC8749915ED}"/>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374472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1041882"/>
            <a:ext cx="9337815" cy="2071080"/>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Shouling</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Ji</a:t>
            </a:r>
          </a:p>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浙江大学计算机科学与技术学院教授，“百人计划”研究员，博士生导师，网络系统安全与隐私</a:t>
            </a:r>
            <a:r>
              <a:rPr lang="en-US" altLang="zh-CN" dirty="0">
                <a:latin typeface="Times New Roman" panose="02020603050405020304" pitchFamily="18" charset="0"/>
                <a:ea typeface="楷体" panose="02010609060101010101" pitchFamily="49" charset="-122"/>
                <a:cs typeface="Times New Roman" panose="02020603050405020304" pitchFamily="18" charset="0"/>
              </a:rPr>
              <a:t>(NESA)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实验室主任，研究兴趣包括人工智能安全、数据驱动的安全、软件和系统安全以及大数据分析等。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0" name="图片 9">
            <a:extLst>
              <a:ext uri="{FF2B5EF4-FFF2-40B4-BE49-F238E27FC236}">
                <a16:creationId xmlns:a16="http://schemas.microsoft.com/office/drawing/2014/main" id="{5A20477B-B92D-D023-6F1A-3A707467DBB2}"/>
              </a:ext>
            </a:extLst>
          </p:cNvPr>
          <p:cNvPicPr>
            <a:picLocks noChangeAspect="1"/>
          </p:cNvPicPr>
          <p:nvPr/>
        </p:nvPicPr>
        <p:blipFill>
          <a:blip r:embed="rId3"/>
          <a:stretch>
            <a:fillRect/>
          </a:stretch>
        </p:blipFill>
        <p:spPr>
          <a:xfrm>
            <a:off x="1814696" y="3146882"/>
            <a:ext cx="8131273" cy="3613321"/>
          </a:xfrm>
          <a:prstGeom prst="rect">
            <a:avLst/>
          </a:prstGeom>
        </p:spPr>
      </p:pic>
    </p:spTree>
    <p:extLst>
      <p:ext uri="{BB962C8B-B14F-4D97-AF65-F5344CB8AC3E}">
        <p14:creationId xmlns:p14="http://schemas.microsoft.com/office/powerpoint/2010/main" val="2742577532"/>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3" name="文本框 32">
            <a:extLst>
              <a:ext uri="{FF2B5EF4-FFF2-40B4-BE49-F238E27FC236}">
                <a16:creationId xmlns:a16="http://schemas.microsoft.com/office/drawing/2014/main" id="{F3495B17-C073-453F-8C89-5F3074F34F3C}"/>
              </a:ext>
            </a:extLst>
          </p:cNvPr>
          <p:cNvSpPr txBox="1"/>
          <p:nvPr/>
        </p:nvSpPr>
        <p:spPr>
          <a:xfrm>
            <a:off x="976908" y="914363"/>
            <a:ext cx="9235447" cy="2163413"/>
          </a:xfrm>
          <a:prstGeom prst="rect">
            <a:avLst/>
          </a:prstGeom>
          <a:noFill/>
        </p:spPr>
        <p:txBody>
          <a:bodyPr wrap="square">
            <a:spAutoFit/>
          </a:bodyPr>
          <a:lstStyle/>
          <a:p>
            <a:pPr algn="just">
              <a:lnSpc>
                <a:spcPct val="150000"/>
              </a:lnSpc>
            </a:pPr>
            <a:r>
              <a:rPr lang="zh-CN" altLang="en-US" sz="2000" b="1" dirty="0">
                <a:latin typeface="Times New Roman" panose="02020603050405020304" pitchFamily="18" charset="0"/>
                <a:ea typeface="楷体" panose="02010609060101010101" pitchFamily="49" charset="-122"/>
              </a:rPr>
              <a:t>租户场景攻击</a:t>
            </a:r>
            <a:endParaRPr lang="en-US" altLang="zh-CN" sz="2000" b="1" dirty="0">
              <a:latin typeface="Times New Roman" panose="02020603050405020304" pitchFamily="18" charset="0"/>
              <a:ea typeface="楷体" panose="02010609060101010101" pitchFamily="49" charset="-122"/>
            </a:endParaRPr>
          </a:p>
          <a:p>
            <a:pPr marL="285750" indent="-285750" algn="just">
              <a:lnSpc>
                <a:spcPct val="150000"/>
              </a:lnSpc>
              <a:buFont typeface="Arial" panose="020B0604020202020204" pitchFamily="34" charset="0"/>
              <a:buChar char="•"/>
            </a:pPr>
            <a:r>
              <a:rPr lang="zh-CN" altLang="en-US" sz="1800" dirty="0">
                <a:effectLst/>
                <a:latin typeface="Times New Roman" panose="02020603050405020304" pitchFamily="18" charset="0"/>
                <a:ea typeface="楷体" panose="02010609060101010101" pitchFamily="49" charset="-122"/>
              </a:rPr>
              <a:t>反射攻击。反射攻击特定于在</a:t>
            </a:r>
            <a:r>
              <a:rPr lang="en-US" altLang="zh-CN" sz="1800" dirty="0">
                <a:effectLst/>
                <a:latin typeface="Times New Roman" panose="02020603050405020304" pitchFamily="18" charset="0"/>
                <a:ea typeface="楷体" panose="02010609060101010101" pitchFamily="49" charset="-122"/>
              </a:rPr>
              <a:t>UDP</a:t>
            </a:r>
            <a:r>
              <a:rPr lang="zh-CN" altLang="en-US" sz="1800" dirty="0">
                <a:effectLst/>
                <a:latin typeface="Times New Roman" panose="02020603050405020304" pitchFamily="18" charset="0"/>
                <a:ea typeface="楷体" panose="02010609060101010101" pitchFamily="49" charset="-122"/>
              </a:rPr>
              <a:t>上运行的</a:t>
            </a:r>
            <a:r>
              <a:rPr lang="en-US" altLang="zh-CN" sz="1800" dirty="0">
                <a:effectLst/>
                <a:latin typeface="Times New Roman" panose="02020603050405020304" pitchFamily="18" charset="0"/>
                <a:ea typeface="楷体" panose="02010609060101010101" pitchFamily="49" charset="-122"/>
              </a:rPr>
              <a:t>CoAP</a:t>
            </a:r>
            <a:r>
              <a:rPr lang="zh-CN" altLang="en-US" sz="1800" dirty="0">
                <a:effectLst/>
                <a:latin typeface="Times New Roman" panose="02020603050405020304" pitchFamily="18" charset="0"/>
                <a:ea typeface="楷体" panose="02010609060101010101" pitchFamily="49" charset="-122"/>
              </a:rPr>
              <a:t>协议，利用服务器端</a:t>
            </a:r>
            <a:r>
              <a:rPr lang="en-US" altLang="zh-CN" sz="1800" dirty="0">
                <a:effectLst/>
                <a:latin typeface="Times New Roman" panose="02020603050405020304" pitchFamily="18" charset="0"/>
                <a:ea typeface="楷体" panose="02010609060101010101" pitchFamily="49" charset="-122"/>
              </a:rPr>
              <a:t>MP</a:t>
            </a:r>
            <a:r>
              <a:rPr lang="zh-CN" altLang="en-US" sz="1800" dirty="0">
                <a:effectLst/>
                <a:latin typeface="Times New Roman" panose="02020603050405020304" pitchFamily="18" charset="0"/>
                <a:ea typeface="楷体" panose="02010609060101010101" pitchFamily="49" charset="-122"/>
              </a:rPr>
              <a:t>实现上的安全和身份验证违规，攻击者可以利用受害者的</a:t>
            </a:r>
            <a:r>
              <a:rPr lang="en-US" altLang="zh-CN" sz="1800" dirty="0">
                <a:effectLst/>
                <a:latin typeface="Times New Roman" panose="02020603050405020304" pitchFamily="18" charset="0"/>
                <a:ea typeface="楷体" panose="02010609060101010101" pitchFamily="49" charset="-122"/>
              </a:rPr>
              <a:t>IP</a:t>
            </a:r>
            <a:r>
              <a:rPr lang="zh-CN" altLang="en-US" sz="1800" dirty="0">
                <a:effectLst/>
                <a:latin typeface="Times New Roman" panose="02020603050405020304" pitchFamily="18" charset="0"/>
                <a:ea typeface="楷体" panose="02010609060101010101" pitchFamily="49" charset="-122"/>
              </a:rPr>
              <a:t>地址伪造消息发送到服务器。我们识别了对</a:t>
            </a:r>
            <a:r>
              <a:rPr lang="en-US" altLang="zh-CN" sz="1800" dirty="0" err="1">
                <a:effectLst/>
                <a:latin typeface="Times New Roman" panose="02020603050405020304" pitchFamily="18" charset="0"/>
                <a:ea typeface="楷体" panose="02010609060101010101" pitchFamily="49" charset="-122"/>
              </a:rPr>
              <a:t>Aliyun</a:t>
            </a:r>
            <a:r>
              <a:rPr lang="en-US" altLang="zh-CN" sz="1800" dirty="0">
                <a:effectLst/>
                <a:latin typeface="Times New Roman" panose="02020603050405020304" pitchFamily="18" charset="0"/>
                <a:ea typeface="楷体" panose="02010609060101010101" pitchFamily="49" charset="-122"/>
              </a:rPr>
              <a:t> Cloud</a:t>
            </a:r>
            <a:r>
              <a:rPr lang="zh-CN" altLang="en-US" sz="1800" dirty="0">
                <a:effectLst/>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EMQ X</a:t>
            </a:r>
            <a:r>
              <a:rPr lang="zh-CN" altLang="en-US" dirty="0">
                <a:latin typeface="Times New Roman" panose="02020603050405020304" pitchFamily="18" charset="0"/>
                <a:ea typeface="楷体" panose="02010609060101010101" pitchFamily="49" charset="-122"/>
              </a:rPr>
              <a:t>上</a:t>
            </a:r>
            <a:r>
              <a:rPr lang="en-US" altLang="zh-CN" dirty="0">
                <a:latin typeface="Times New Roman" panose="02020603050405020304" pitchFamily="18" charset="0"/>
                <a:ea typeface="楷体" panose="02010609060101010101" pitchFamily="49" charset="-122"/>
              </a:rPr>
              <a:t>CoAP</a:t>
            </a:r>
            <a:r>
              <a:rPr lang="zh-CN" altLang="en-US" sz="1800" dirty="0">
                <a:effectLst/>
                <a:latin typeface="Times New Roman" panose="02020603050405020304" pitchFamily="18" charset="0"/>
                <a:ea typeface="楷体" panose="02010609060101010101" pitchFamily="49" charset="-122"/>
              </a:rPr>
              <a:t>的攻击。攻击者可以伪造虚假状态来欺骗服务器，还可以伪造消息，获取发送给受害者的大量消息，并造成拒绝服务。</a:t>
            </a:r>
            <a:endParaRPr lang="en-US" altLang="zh-CN" sz="1800" dirty="0">
              <a:effectLst/>
              <a:latin typeface="Times New Roman" panose="02020603050405020304" pitchFamily="18" charset="0"/>
              <a:ea typeface="楷体" panose="02010609060101010101" pitchFamily="49" charset="-122"/>
            </a:endParaRPr>
          </a:p>
        </p:txBody>
      </p:sp>
      <p:pic>
        <p:nvPicPr>
          <p:cNvPr id="3" name="图片 2">
            <a:extLst>
              <a:ext uri="{FF2B5EF4-FFF2-40B4-BE49-F238E27FC236}">
                <a16:creationId xmlns:a16="http://schemas.microsoft.com/office/drawing/2014/main" id="{FF1D9B0B-0C91-0AAF-9746-BDB4CB14C597}"/>
              </a:ext>
            </a:extLst>
          </p:cNvPr>
          <p:cNvPicPr>
            <a:picLocks noChangeAspect="1"/>
          </p:cNvPicPr>
          <p:nvPr/>
        </p:nvPicPr>
        <p:blipFill>
          <a:blip r:embed="rId3"/>
          <a:stretch>
            <a:fillRect/>
          </a:stretch>
        </p:blipFill>
        <p:spPr>
          <a:xfrm>
            <a:off x="3551220" y="3412169"/>
            <a:ext cx="4591050" cy="3000375"/>
          </a:xfrm>
          <a:prstGeom prst="rect">
            <a:avLst/>
          </a:prstGeom>
        </p:spPr>
      </p:pic>
      <p:sp>
        <p:nvSpPr>
          <p:cNvPr id="34" name="文本框 33">
            <a:extLst>
              <a:ext uri="{FF2B5EF4-FFF2-40B4-BE49-F238E27FC236}">
                <a16:creationId xmlns:a16="http://schemas.microsoft.com/office/drawing/2014/main" id="{D38DD525-4C65-7B11-376B-2C36EDAB878A}"/>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45524111"/>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3" name="文本框 32">
            <a:extLst>
              <a:ext uri="{FF2B5EF4-FFF2-40B4-BE49-F238E27FC236}">
                <a16:creationId xmlns:a16="http://schemas.microsoft.com/office/drawing/2014/main" id="{F3495B17-C073-453F-8C89-5F3074F34F3C}"/>
              </a:ext>
            </a:extLst>
          </p:cNvPr>
          <p:cNvSpPr txBox="1"/>
          <p:nvPr/>
        </p:nvSpPr>
        <p:spPr>
          <a:xfrm>
            <a:off x="976908" y="914363"/>
            <a:ext cx="9235447" cy="2163413"/>
          </a:xfrm>
          <a:prstGeom prst="rect">
            <a:avLst/>
          </a:prstGeom>
          <a:noFill/>
        </p:spPr>
        <p:txBody>
          <a:bodyPr wrap="square">
            <a:spAutoFit/>
          </a:bodyPr>
          <a:lstStyle/>
          <a:p>
            <a:pPr algn="just">
              <a:lnSpc>
                <a:spcPct val="150000"/>
              </a:lnSpc>
            </a:pPr>
            <a:r>
              <a:rPr lang="zh-CN" altLang="en-US" sz="2000" b="1" dirty="0">
                <a:latin typeface="Times New Roman" panose="02020603050405020304" pitchFamily="18" charset="0"/>
                <a:ea typeface="楷体" panose="02010609060101010101" pitchFamily="49" charset="-122"/>
              </a:rPr>
              <a:t>租户场景攻击</a:t>
            </a:r>
            <a:endParaRPr lang="en-US" altLang="zh-CN" sz="2000" b="1" dirty="0">
              <a:latin typeface="Times New Roman" panose="02020603050405020304" pitchFamily="18" charset="0"/>
              <a:ea typeface="楷体" panose="02010609060101010101" pitchFamily="49" charset="-122"/>
            </a:endParaRPr>
          </a:p>
          <a:p>
            <a:pPr marL="285750" indent="-285750" algn="just">
              <a:lnSpc>
                <a:spcPct val="15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恶意主题订阅</a:t>
            </a:r>
            <a:r>
              <a:rPr lang="zh-CN" altLang="en-US" sz="1800" dirty="0">
                <a:effectLst/>
                <a:latin typeface="Times New Roman" panose="02020603050405020304" pitchFamily="18" charset="0"/>
                <a:ea typeface="楷体" panose="02010609060101010101" pitchFamily="49" charset="-122"/>
              </a:rPr>
              <a:t>。由于主题名称的安全属性违规和订阅消息中的身份验证属性违规，攻击者可以使用自己的身份订阅受害者的主题。以 </a:t>
            </a:r>
            <a:r>
              <a:rPr lang="en-US" altLang="zh-CN" sz="1800" dirty="0">
                <a:effectLst/>
                <a:latin typeface="Times New Roman" panose="02020603050405020304" pitchFamily="18" charset="0"/>
                <a:ea typeface="楷体" panose="02010609060101010101" pitchFamily="49" charset="-122"/>
              </a:rPr>
              <a:t>AMQP </a:t>
            </a:r>
            <a:r>
              <a:rPr lang="zh-CN" altLang="en-US" sz="1800" dirty="0">
                <a:effectLst/>
                <a:latin typeface="Times New Roman" panose="02020603050405020304" pitchFamily="18" charset="0"/>
                <a:ea typeface="楷体" panose="02010609060101010101" pitchFamily="49" charset="-122"/>
              </a:rPr>
              <a:t>为例，攻击者使用自己的身份 </a:t>
            </a:r>
            <a:r>
              <a:rPr lang="en-US" altLang="zh-CN" sz="1800" dirty="0" err="1">
                <a:effectLst/>
                <a:latin typeface="Times New Roman" panose="02020603050405020304" pitchFamily="18" charset="0"/>
                <a:ea typeface="楷体" panose="02010609060101010101" pitchFamily="49" charset="-122"/>
              </a:rPr>
              <a:t>ContainerId</a:t>
            </a:r>
            <a:r>
              <a:rPr lang="en-US" altLang="zh-CN" sz="1800" dirty="0">
                <a:effectLst/>
                <a:latin typeface="Times New Roman" panose="02020603050405020304" pitchFamily="18" charset="0"/>
                <a:ea typeface="楷体" panose="02010609060101010101" pitchFamily="49" charset="-122"/>
              </a:rPr>
              <a:t> </a:t>
            </a:r>
            <a:r>
              <a:rPr lang="zh-CN" altLang="en-US" sz="1800" dirty="0">
                <a:effectLst/>
                <a:latin typeface="Times New Roman" panose="02020603050405020304" pitchFamily="18" charset="0"/>
                <a:ea typeface="楷体" panose="02010609060101010101" pitchFamily="49" charset="-122"/>
              </a:rPr>
              <a:t>订阅受害者的主题，当受害设备发送其秘密数据时，代理将秘密数据传输给攻击者。 我们识别出针对 </a:t>
            </a:r>
            <a:r>
              <a:rPr lang="en-US" altLang="zh-CN" sz="1800" dirty="0">
                <a:effectLst/>
                <a:latin typeface="Times New Roman" panose="02020603050405020304" pitchFamily="18" charset="0"/>
                <a:ea typeface="楷体" panose="02010609060101010101" pitchFamily="49" charset="-122"/>
              </a:rPr>
              <a:t>AWS IoT Core </a:t>
            </a:r>
            <a:r>
              <a:rPr lang="zh-CN" altLang="en-US" sz="1800" dirty="0">
                <a:effectLst/>
                <a:latin typeface="Times New Roman" panose="02020603050405020304" pitchFamily="18" charset="0"/>
                <a:ea typeface="楷体" panose="02010609060101010101" pitchFamily="49" charset="-122"/>
              </a:rPr>
              <a:t>和 </a:t>
            </a:r>
            <a:r>
              <a:rPr lang="en-US" altLang="zh-CN" sz="1800" dirty="0">
                <a:effectLst/>
                <a:latin typeface="Times New Roman" panose="02020603050405020304" pitchFamily="18" charset="0"/>
                <a:ea typeface="楷体" panose="02010609060101010101" pitchFamily="49" charset="-122"/>
              </a:rPr>
              <a:t>ActiveMQ </a:t>
            </a:r>
            <a:r>
              <a:rPr lang="zh-CN" altLang="en-US" sz="1800" dirty="0">
                <a:effectLst/>
                <a:latin typeface="Times New Roman" panose="02020603050405020304" pitchFamily="18" charset="0"/>
                <a:ea typeface="楷体" panose="02010609060101010101" pitchFamily="49" charset="-122"/>
              </a:rPr>
              <a:t>的攻击，并进一步验证了此攻击。</a:t>
            </a:r>
            <a:endParaRPr lang="en-US" altLang="zh-CN" sz="1800" dirty="0">
              <a:effectLst/>
              <a:latin typeface="Times New Roman" panose="02020603050405020304" pitchFamily="18" charset="0"/>
              <a:ea typeface="楷体" panose="02010609060101010101" pitchFamily="49" charset="-122"/>
            </a:endParaRPr>
          </a:p>
        </p:txBody>
      </p:sp>
      <p:pic>
        <p:nvPicPr>
          <p:cNvPr id="4" name="图片 3">
            <a:extLst>
              <a:ext uri="{FF2B5EF4-FFF2-40B4-BE49-F238E27FC236}">
                <a16:creationId xmlns:a16="http://schemas.microsoft.com/office/drawing/2014/main" id="{F7A829F6-E267-F181-5652-867D6062C4FF}"/>
              </a:ext>
            </a:extLst>
          </p:cNvPr>
          <p:cNvPicPr>
            <a:picLocks noChangeAspect="1"/>
          </p:cNvPicPr>
          <p:nvPr/>
        </p:nvPicPr>
        <p:blipFill>
          <a:blip r:embed="rId3"/>
          <a:stretch>
            <a:fillRect/>
          </a:stretch>
        </p:blipFill>
        <p:spPr>
          <a:xfrm>
            <a:off x="2643215" y="3321048"/>
            <a:ext cx="6486525" cy="2867025"/>
          </a:xfrm>
          <a:prstGeom prst="rect">
            <a:avLst/>
          </a:prstGeom>
        </p:spPr>
      </p:pic>
      <p:sp>
        <p:nvSpPr>
          <p:cNvPr id="34" name="文本框 33">
            <a:extLst>
              <a:ext uri="{FF2B5EF4-FFF2-40B4-BE49-F238E27FC236}">
                <a16:creationId xmlns:a16="http://schemas.microsoft.com/office/drawing/2014/main" id="{5B887C2A-8373-E038-E802-2A65EF8A2D64}"/>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3210594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3" name="文本框 32">
            <a:extLst>
              <a:ext uri="{FF2B5EF4-FFF2-40B4-BE49-F238E27FC236}">
                <a16:creationId xmlns:a16="http://schemas.microsoft.com/office/drawing/2014/main" id="{F3495B17-C073-453F-8C89-5F3074F34F3C}"/>
              </a:ext>
            </a:extLst>
          </p:cNvPr>
          <p:cNvSpPr txBox="1"/>
          <p:nvPr/>
        </p:nvSpPr>
        <p:spPr>
          <a:xfrm>
            <a:off x="976908" y="914363"/>
            <a:ext cx="9235447" cy="2163413"/>
          </a:xfrm>
          <a:prstGeom prst="rect">
            <a:avLst/>
          </a:prstGeom>
          <a:noFill/>
        </p:spPr>
        <p:txBody>
          <a:bodyPr wrap="square">
            <a:spAutoFit/>
          </a:bodyPr>
          <a:lstStyle/>
          <a:p>
            <a:pPr algn="just">
              <a:lnSpc>
                <a:spcPct val="150000"/>
              </a:lnSpc>
            </a:pPr>
            <a:r>
              <a:rPr lang="zh-CN" altLang="en-US" sz="2000" b="1" dirty="0">
                <a:latin typeface="Times New Roman" panose="02020603050405020304" pitchFamily="18" charset="0"/>
                <a:ea typeface="楷体" panose="02010609060101010101" pitchFamily="49" charset="-122"/>
              </a:rPr>
              <a:t>租户场景攻击</a:t>
            </a:r>
            <a:endParaRPr lang="en-US" altLang="zh-CN" sz="2000" b="1" dirty="0">
              <a:latin typeface="Times New Roman" panose="02020603050405020304" pitchFamily="18" charset="0"/>
              <a:ea typeface="楷体" panose="02010609060101010101" pitchFamily="49" charset="-122"/>
            </a:endParaRPr>
          </a:p>
          <a:p>
            <a:pPr marL="285750" indent="-285750" algn="just">
              <a:lnSpc>
                <a:spcPct val="15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未经授权的响应消息。适用于</a:t>
            </a:r>
            <a:r>
              <a:rPr lang="en-US" altLang="zh-CN" dirty="0">
                <a:latin typeface="Times New Roman" panose="02020603050405020304" pitchFamily="18" charset="0"/>
                <a:ea typeface="楷体" panose="02010609060101010101" pitchFamily="49" charset="-122"/>
              </a:rPr>
              <a:t>MQTT V5.0</a:t>
            </a:r>
            <a:r>
              <a:rPr lang="zh-CN" altLang="en-US" dirty="0">
                <a:latin typeface="Times New Roman" panose="02020603050405020304" pitchFamily="18" charset="0"/>
                <a:ea typeface="楷体" panose="02010609060101010101" pitchFamily="49" charset="-122"/>
              </a:rPr>
              <a:t>引入的新请求</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响应机制，该机制允许客户端发布带有响应主题和相关数据的消息，接收此消息的客户端将相关数据发布到响应主题。然而，攻击者可以向受害者发布未经授权的响应主题。我们使用脚本模拟受害者并完成请求</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响应机制，在</a:t>
            </a:r>
            <a:r>
              <a:rPr lang="en-US" altLang="zh-CN" dirty="0" err="1">
                <a:latin typeface="Times New Roman" panose="02020603050405020304" pitchFamily="18" charset="0"/>
                <a:ea typeface="楷体" panose="02010609060101010101" pitchFamily="49" charset="-122"/>
              </a:rPr>
              <a:t>Mosquetto</a:t>
            </a:r>
            <a:r>
              <a:rPr lang="zh-CN" altLang="en-US" dirty="0">
                <a:latin typeface="Times New Roman" panose="02020603050405020304" pitchFamily="18" charset="0"/>
                <a:ea typeface="楷体" panose="02010609060101010101" pitchFamily="49" charset="-122"/>
              </a:rPr>
              <a:t>上验证了该攻击。</a:t>
            </a:r>
            <a:endParaRPr lang="en-US" altLang="zh-CN" sz="1800" dirty="0">
              <a:effectLst/>
              <a:latin typeface="Times New Roman" panose="02020603050405020304" pitchFamily="18" charset="0"/>
              <a:ea typeface="楷体" panose="02010609060101010101" pitchFamily="49" charset="-122"/>
            </a:endParaRPr>
          </a:p>
        </p:txBody>
      </p:sp>
      <p:pic>
        <p:nvPicPr>
          <p:cNvPr id="3" name="图片 2">
            <a:extLst>
              <a:ext uri="{FF2B5EF4-FFF2-40B4-BE49-F238E27FC236}">
                <a16:creationId xmlns:a16="http://schemas.microsoft.com/office/drawing/2014/main" id="{8ED96C7A-47EA-1F4C-ACA9-CF782B21478C}"/>
              </a:ext>
            </a:extLst>
          </p:cNvPr>
          <p:cNvPicPr>
            <a:picLocks noChangeAspect="1"/>
          </p:cNvPicPr>
          <p:nvPr/>
        </p:nvPicPr>
        <p:blipFill>
          <a:blip r:embed="rId3"/>
          <a:stretch>
            <a:fillRect/>
          </a:stretch>
        </p:blipFill>
        <p:spPr>
          <a:xfrm>
            <a:off x="3263769" y="3261951"/>
            <a:ext cx="5664462" cy="3066623"/>
          </a:xfrm>
          <a:prstGeom prst="rect">
            <a:avLst/>
          </a:prstGeom>
        </p:spPr>
      </p:pic>
      <p:sp>
        <p:nvSpPr>
          <p:cNvPr id="34" name="文本框 33">
            <a:extLst>
              <a:ext uri="{FF2B5EF4-FFF2-40B4-BE49-F238E27FC236}">
                <a16:creationId xmlns:a16="http://schemas.microsoft.com/office/drawing/2014/main" id="{D5444C80-18E9-7940-B1A9-D741FA306C40}"/>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05873232"/>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3" name="文本框 32">
            <a:extLst>
              <a:ext uri="{FF2B5EF4-FFF2-40B4-BE49-F238E27FC236}">
                <a16:creationId xmlns:a16="http://schemas.microsoft.com/office/drawing/2014/main" id="{F3495B17-C073-453F-8C89-5F3074F34F3C}"/>
              </a:ext>
            </a:extLst>
          </p:cNvPr>
          <p:cNvSpPr txBox="1"/>
          <p:nvPr/>
        </p:nvSpPr>
        <p:spPr>
          <a:xfrm>
            <a:off x="976908" y="914363"/>
            <a:ext cx="9235447" cy="2578911"/>
          </a:xfrm>
          <a:prstGeom prst="rect">
            <a:avLst/>
          </a:prstGeom>
          <a:noFill/>
        </p:spPr>
        <p:txBody>
          <a:bodyPr wrap="square">
            <a:spAutoFit/>
          </a:bodyPr>
          <a:lstStyle/>
          <a:p>
            <a:pPr algn="just">
              <a:lnSpc>
                <a:spcPct val="150000"/>
              </a:lnSpc>
            </a:pPr>
            <a:r>
              <a:rPr lang="zh-CN" altLang="en-US" sz="2000" b="1" dirty="0">
                <a:latin typeface="Times New Roman" panose="02020603050405020304" pitchFamily="18" charset="0"/>
                <a:ea typeface="楷体" panose="02010609060101010101" pitchFamily="49" charset="-122"/>
              </a:rPr>
              <a:t>租户场景攻击</a:t>
            </a:r>
            <a:endParaRPr lang="en-US" altLang="zh-CN" sz="2000" b="1" dirty="0">
              <a:latin typeface="Times New Roman" panose="02020603050405020304" pitchFamily="18" charset="0"/>
              <a:ea typeface="楷体" panose="02010609060101010101" pitchFamily="49" charset="-122"/>
            </a:endParaRPr>
          </a:p>
          <a:p>
            <a:pPr marL="285750" indent="-285750" algn="just">
              <a:lnSpc>
                <a:spcPct val="150000"/>
              </a:lnSpc>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rPr>
              <a:t>非法占领。攻击者可以利用受害者的</a:t>
            </a:r>
            <a:r>
              <a:rPr lang="en-US" altLang="zh-CN" dirty="0" err="1">
                <a:latin typeface="Times New Roman" panose="02020603050405020304" pitchFamily="18" charset="0"/>
                <a:ea typeface="楷体" panose="02010609060101010101" pitchFamily="49" charset="-122"/>
              </a:rPr>
              <a:t>ContainerId</a:t>
            </a:r>
            <a:r>
              <a:rPr lang="zh-CN" altLang="en-US" dirty="0">
                <a:latin typeface="Times New Roman" panose="02020603050405020304" pitchFamily="18" charset="0"/>
                <a:ea typeface="楷体" panose="02010609060101010101" pitchFamily="49" charset="-122"/>
              </a:rPr>
              <a:t>对</a:t>
            </a:r>
            <a:r>
              <a:rPr lang="en-US" altLang="zh-CN" dirty="0">
                <a:latin typeface="Times New Roman" panose="02020603050405020304" pitchFamily="18" charset="0"/>
                <a:ea typeface="楷体" panose="02010609060101010101" pitchFamily="49" charset="-122"/>
              </a:rPr>
              <a:t>AMQP</a:t>
            </a:r>
            <a:r>
              <a:rPr lang="zh-CN" altLang="en-US" dirty="0">
                <a:latin typeface="Times New Roman" panose="02020603050405020304" pitchFamily="18" charset="0"/>
                <a:ea typeface="楷体" panose="02010609060101010101" pitchFamily="49" charset="-122"/>
              </a:rPr>
              <a:t>执行非法占领攻击。接收到与受害者相同 </a:t>
            </a:r>
            <a:r>
              <a:rPr lang="en-US" altLang="zh-CN" dirty="0" err="1">
                <a:latin typeface="Times New Roman" panose="02020603050405020304" pitchFamily="18" charset="0"/>
                <a:ea typeface="楷体" panose="02010609060101010101" pitchFamily="49" charset="-122"/>
              </a:rPr>
              <a:t>ContainerId</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的重复 </a:t>
            </a:r>
            <a:r>
              <a:rPr lang="en-US" altLang="zh-CN" dirty="0">
                <a:latin typeface="Times New Roman" panose="02020603050405020304" pitchFamily="18" charset="0"/>
                <a:ea typeface="楷体" panose="02010609060101010101" pitchFamily="49" charset="-122"/>
              </a:rPr>
              <a:t>OPEN </a:t>
            </a:r>
            <a:r>
              <a:rPr lang="zh-CN" altLang="en-US" dirty="0">
                <a:latin typeface="Times New Roman" panose="02020603050405020304" pitchFamily="18" charset="0"/>
                <a:ea typeface="楷体" panose="02010609060101010101" pitchFamily="49" charset="-122"/>
              </a:rPr>
              <a:t>消息的服务器会关闭连接而不更新会话状态。当客户端重新连接到服务器时，服务器认为具有</a:t>
            </a:r>
            <a:r>
              <a:rPr lang="en-US" altLang="zh-CN" dirty="0" err="1">
                <a:latin typeface="Times New Roman" panose="02020603050405020304" pitchFamily="18" charset="0"/>
                <a:ea typeface="楷体" panose="02010609060101010101" pitchFamily="49" charset="-122"/>
              </a:rPr>
              <a:t>ContainerId</a:t>
            </a:r>
            <a:r>
              <a:rPr lang="zh-CN" altLang="en-US" dirty="0">
                <a:latin typeface="Times New Roman" panose="02020603050405020304" pitchFamily="18" charset="0"/>
                <a:ea typeface="楷体" panose="02010609060101010101" pitchFamily="49" charset="-122"/>
              </a:rPr>
              <a:t>的客户端处于联机状态，并拒绝受害者的连接请求。攻击者可以收集受害者的 </a:t>
            </a:r>
            <a:r>
              <a:rPr lang="en-US" altLang="zh-CN" dirty="0" err="1">
                <a:latin typeface="Times New Roman" panose="02020603050405020304" pitchFamily="18" charset="0"/>
                <a:ea typeface="楷体" panose="02010609060101010101" pitchFamily="49" charset="-122"/>
              </a:rPr>
              <a:t>ContainerId</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来执行此攻击，并让大量受害者停止服务，我们在</a:t>
            </a:r>
            <a:r>
              <a:rPr lang="en-US" altLang="zh-CN" dirty="0">
                <a:latin typeface="Times New Roman" panose="02020603050405020304" pitchFamily="18" charset="0"/>
                <a:ea typeface="楷体" panose="02010609060101010101" pitchFamily="49" charset="-122"/>
              </a:rPr>
              <a:t>ActiveMQ</a:t>
            </a:r>
            <a:r>
              <a:rPr lang="zh-CN" altLang="en-US" dirty="0">
                <a:latin typeface="Times New Roman" panose="02020603050405020304" pitchFamily="18" charset="0"/>
                <a:ea typeface="楷体" panose="02010609060101010101" pitchFamily="49" charset="-122"/>
              </a:rPr>
              <a:t>上成功发起了此次攻击的攻击。</a:t>
            </a:r>
            <a:endParaRPr lang="en-US" altLang="zh-CN" sz="1800" dirty="0">
              <a:effectLst/>
              <a:latin typeface="Times New Roman" panose="02020603050405020304" pitchFamily="18" charset="0"/>
              <a:ea typeface="楷体" panose="02010609060101010101" pitchFamily="49" charset="-122"/>
            </a:endParaRPr>
          </a:p>
        </p:txBody>
      </p:sp>
      <p:pic>
        <p:nvPicPr>
          <p:cNvPr id="4" name="图片 3">
            <a:extLst>
              <a:ext uri="{FF2B5EF4-FFF2-40B4-BE49-F238E27FC236}">
                <a16:creationId xmlns:a16="http://schemas.microsoft.com/office/drawing/2014/main" id="{1FD2426B-8507-F50C-8AF8-E36D389F89AE}"/>
              </a:ext>
            </a:extLst>
          </p:cNvPr>
          <p:cNvPicPr>
            <a:picLocks noChangeAspect="1"/>
          </p:cNvPicPr>
          <p:nvPr/>
        </p:nvPicPr>
        <p:blipFill>
          <a:blip r:embed="rId3"/>
          <a:stretch>
            <a:fillRect/>
          </a:stretch>
        </p:blipFill>
        <p:spPr>
          <a:xfrm>
            <a:off x="3813616" y="3515051"/>
            <a:ext cx="4025354" cy="3122291"/>
          </a:xfrm>
          <a:prstGeom prst="rect">
            <a:avLst/>
          </a:prstGeom>
        </p:spPr>
      </p:pic>
      <p:sp>
        <p:nvSpPr>
          <p:cNvPr id="34" name="文本框 33">
            <a:extLst>
              <a:ext uri="{FF2B5EF4-FFF2-40B4-BE49-F238E27FC236}">
                <a16:creationId xmlns:a16="http://schemas.microsoft.com/office/drawing/2014/main" id="{357524B0-BE8D-AFB8-89DE-ABC0EBE63ECC}"/>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39779947"/>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3" name="文本框 32">
            <a:extLst>
              <a:ext uri="{FF2B5EF4-FFF2-40B4-BE49-F238E27FC236}">
                <a16:creationId xmlns:a16="http://schemas.microsoft.com/office/drawing/2014/main" id="{F3495B17-C073-453F-8C89-5F3074F34F3C}"/>
              </a:ext>
            </a:extLst>
          </p:cNvPr>
          <p:cNvSpPr txBox="1"/>
          <p:nvPr/>
        </p:nvSpPr>
        <p:spPr>
          <a:xfrm>
            <a:off x="976908" y="914363"/>
            <a:ext cx="10003435" cy="2071080"/>
          </a:xfrm>
          <a:prstGeom prst="rect">
            <a:avLst/>
          </a:prstGeom>
          <a:noFill/>
        </p:spPr>
        <p:txBody>
          <a:bodyPr wrap="square">
            <a:spAutoFit/>
          </a:bodyPr>
          <a:lstStyle/>
          <a:p>
            <a:pPr algn="just">
              <a:lnSpc>
                <a:spcPct val="120000"/>
              </a:lnSpc>
            </a:pPr>
            <a:r>
              <a:rPr lang="zh-CN" altLang="en-US" sz="2000" b="1" dirty="0">
                <a:latin typeface="Times New Roman" panose="02020603050405020304" pitchFamily="18" charset="0"/>
                <a:ea typeface="楷体" panose="02010609060101010101" pitchFamily="49" charset="-122"/>
              </a:rPr>
              <a:t>性能</a:t>
            </a:r>
            <a:endParaRPr lang="en-US" altLang="zh-CN" sz="2000" b="1" dirty="0">
              <a:latin typeface="Times New Roman" panose="02020603050405020304" pitchFamily="18" charset="0"/>
              <a:ea typeface="楷体" panose="02010609060101010101" pitchFamily="49" charset="-122"/>
            </a:endParaRPr>
          </a:p>
          <a:p>
            <a:pPr indent="457200" algn="just">
              <a:lnSpc>
                <a:spcPct val="150000"/>
              </a:lnSpc>
            </a:pPr>
            <a:r>
              <a:rPr lang="zh-CN" altLang="en-US" sz="1800" dirty="0">
                <a:effectLst/>
                <a:latin typeface="Times New Roman" panose="02020603050405020304" pitchFamily="18" charset="0"/>
                <a:ea typeface="楷体" panose="02010609060101010101" pitchFamily="49" charset="-122"/>
              </a:rPr>
              <a:t>本节回答</a:t>
            </a:r>
            <a:r>
              <a:rPr lang="en-US" altLang="zh-CN" sz="1800" dirty="0">
                <a:effectLst/>
                <a:latin typeface="Times New Roman" panose="02020603050405020304" pitchFamily="18" charset="0"/>
                <a:ea typeface="楷体" panose="02010609060101010101" pitchFamily="49" charset="-122"/>
              </a:rPr>
              <a:t>RQ4</a:t>
            </a:r>
            <a:r>
              <a:rPr lang="zh-CN" altLang="en-US" sz="1800" dirty="0">
                <a:effectLst/>
                <a:latin typeface="Times New Roman" panose="02020603050405020304" pitchFamily="18" charset="0"/>
                <a:ea typeface="楷体" panose="02010609060101010101" pitchFamily="49" charset="-122"/>
              </a:rPr>
              <a:t>。从三个角度评估了</a:t>
            </a:r>
            <a:r>
              <a:rPr lang="en-US" altLang="zh-CN" sz="1800" dirty="0" err="1">
                <a:effectLst/>
                <a:latin typeface="Times New Roman" panose="02020603050405020304" pitchFamily="18" charset="0"/>
                <a:ea typeface="楷体" panose="02010609060101010101" pitchFamily="49" charset="-122"/>
              </a:rPr>
              <a:t>MPInspector</a:t>
            </a:r>
            <a:r>
              <a:rPr lang="zh-CN" altLang="en-US" sz="1800" dirty="0">
                <a:effectLst/>
                <a:latin typeface="Times New Roman" panose="02020603050405020304" pitchFamily="18" charset="0"/>
                <a:ea typeface="楷体" panose="02010609060101010101" pitchFamily="49" charset="-122"/>
              </a:rPr>
              <a:t>的性能：（</a:t>
            </a:r>
            <a:r>
              <a:rPr lang="en-US" altLang="zh-CN" sz="1800" dirty="0">
                <a:effectLst/>
                <a:latin typeface="Times New Roman" panose="02020603050405020304" pitchFamily="18" charset="0"/>
                <a:ea typeface="楷体" panose="02010609060101010101" pitchFamily="49" charset="-122"/>
              </a:rPr>
              <a:t>1</a:t>
            </a:r>
            <a:r>
              <a:rPr lang="zh-CN" altLang="en-US" sz="1800" dirty="0">
                <a:effectLst/>
                <a:latin typeface="Times New Roman" panose="02020603050405020304" pitchFamily="18" charset="0"/>
                <a:ea typeface="楷体" panose="02010609060101010101" pitchFamily="49" charset="-122"/>
              </a:rPr>
              <a:t>）状态机建模，（</a:t>
            </a:r>
            <a:r>
              <a:rPr lang="en-US" altLang="zh-CN" sz="1800" dirty="0">
                <a:effectLst/>
                <a:latin typeface="Times New Roman" panose="02020603050405020304" pitchFamily="18" charset="0"/>
                <a:ea typeface="楷体" panose="02010609060101010101" pitchFamily="49" charset="-122"/>
              </a:rPr>
              <a:t>2</a:t>
            </a:r>
            <a:r>
              <a:rPr lang="zh-CN" altLang="en-US" sz="1800" dirty="0">
                <a:effectLst/>
                <a:latin typeface="Times New Roman" panose="02020603050405020304" pitchFamily="18" charset="0"/>
                <a:ea typeface="楷体" panose="02010609060101010101" pitchFamily="49" charset="-122"/>
              </a:rPr>
              <a:t>）属性冲突检测，（</a:t>
            </a:r>
            <a:r>
              <a:rPr lang="en-US" altLang="zh-CN" sz="1800" dirty="0">
                <a:effectLst/>
                <a:latin typeface="Times New Roman" panose="02020603050405020304" pitchFamily="18" charset="0"/>
                <a:ea typeface="楷体" panose="02010609060101010101" pitchFamily="49" charset="-122"/>
              </a:rPr>
              <a:t>3</a:t>
            </a:r>
            <a:r>
              <a:rPr lang="zh-CN" altLang="en-US" sz="1800" dirty="0">
                <a:effectLst/>
                <a:latin typeface="Times New Roman" panose="02020603050405020304" pitchFamily="18" charset="0"/>
                <a:ea typeface="楷体" panose="02010609060101010101" pitchFamily="49" charset="-122"/>
              </a:rPr>
              <a:t>）性能开销。</a:t>
            </a:r>
            <a:endParaRPr lang="en-US" altLang="zh-CN" sz="1800" dirty="0">
              <a:effectLst/>
              <a:latin typeface="Times New Roman" panose="02020603050405020304" pitchFamily="18" charset="0"/>
              <a:ea typeface="楷体" panose="02010609060101010101" pitchFamily="49" charset="-122"/>
            </a:endParaRPr>
          </a:p>
          <a:p>
            <a:pPr indent="457200" algn="just">
              <a:lnSpc>
                <a:spcPct val="150000"/>
              </a:lnSpc>
            </a:pPr>
            <a:r>
              <a:rPr lang="zh-CN" altLang="en-US" b="1" dirty="0">
                <a:effectLst/>
                <a:latin typeface="Times New Roman" panose="02020603050405020304" pitchFamily="18" charset="0"/>
                <a:ea typeface="楷体" panose="02010609060101010101" pitchFamily="49" charset="-122"/>
              </a:rPr>
              <a:t>状态机建模评估</a:t>
            </a:r>
            <a:r>
              <a:rPr lang="zh-CN" altLang="en-US" dirty="0">
                <a:effectLst/>
                <a:latin typeface="Times New Roman" panose="02020603050405020304" pitchFamily="18" charset="0"/>
                <a:ea typeface="楷体" panose="02010609060101010101" pitchFamily="49" charset="-122"/>
              </a:rPr>
              <a:t>。 包括消息语义提取、交互逻辑提取和形式化代码转换。邀请了</a:t>
            </a:r>
            <a:r>
              <a:rPr lang="en-US" altLang="zh-CN" dirty="0">
                <a:effectLst/>
                <a:latin typeface="Times New Roman" panose="02020603050405020304" pitchFamily="18" charset="0"/>
                <a:ea typeface="楷体" panose="02010609060101010101" pitchFamily="49" charset="-122"/>
              </a:rPr>
              <a:t>45</a:t>
            </a:r>
            <a:r>
              <a:rPr lang="zh-CN" altLang="en-US" dirty="0">
                <a:effectLst/>
                <a:latin typeface="Times New Roman" panose="02020603050405020304" pitchFamily="18" charset="0"/>
                <a:ea typeface="楷体" panose="02010609060101010101" pitchFamily="49" charset="-122"/>
              </a:rPr>
              <a:t>位具有丰富协议和软件逆向工程经验的专家来手动验证消息语义提取结果。</a:t>
            </a:r>
          </a:p>
        </p:txBody>
      </p:sp>
      <p:pic>
        <p:nvPicPr>
          <p:cNvPr id="4" name="图片 3">
            <a:extLst>
              <a:ext uri="{FF2B5EF4-FFF2-40B4-BE49-F238E27FC236}">
                <a16:creationId xmlns:a16="http://schemas.microsoft.com/office/drawing/2014/main" id="{D2E6C0EC-F67C-6FD3-FF56-A297A3CA7024}"/>
              </a:ext>
            </a:extLst>
          </p:cNvPr>
          <p:cNvPicPr>
            <a:picLocks noChangeAspect="1"/>
          </p:cNvPicPr>
          <p:nvPr/>
        </p:nvPicPr>
        <p:blipFill>
          <a:blip r:embed="rId3"/>
          <a:stretch>
            <a:fillRect/>
          </a:stretch>
        </p:blipFill>
        <p:spPr>
          <a:xfrm>
            <a:off x="812574" y="3199876"/>
            <a:ext cx="10048631" cy="3072132"/>
          </a:xfrm>
          <a:prstGeom prst="rect">
            <a:avLst/>
          </a:prstGeom>
        </p:spPr>
      </p:pic>
      <p:sp>
        <p:nvSpPr>
          <p:cNvPr id="34" name="文本框 33">
            <a:extLst>
              <a:ext uri="{FF2B5EF4-FFF2-40B4-BE49-F238E27FC236}">
                <a16:creationId xmlns:a16="http://schemas.microsoft.com/office/drawing/2014/main" id="{078C9D32-EF93-F457-F2F3-CF76E0CE7590}"/>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52172327"/>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椭圆 58"/>
          <p:cNvSpPr/>
          <p:nvPr/>
        </p:nvSpPr>
        <p:spPr>
          <a:xfrm rot="11174285">
            <a:off x="483618" y="661236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419105" y="6365056"/>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7207200" y="6516182"/>
            <a:ext cx="242320" cy="242320"/>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1174285">
            <a:off x="8313800" y="6233744"/>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3455921">
            <a:off x="6054022" y="613074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a:stCxn id="60" idx="3"/>
            <a:endCxn id="70" idx="1"/>
          </p:cNvCxnSpPr>
          <p:nvPr/>
        </p:nvCxnSpPr>
        <p:spPr>
          <a:xfrm>
            <a:off x="1620385" y="6407343"/>
            <a:ext cx="1193526" cy="28204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rot="11174285">
            <a:off x="2730685" y="6598299"/>
            <a:ext cx="102364" cy="102364"/>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p:cNvCxnSpPr>
            <a:stCxn id="73" idx="2"/>
            <a:endCxn id="64" idx="6"/>
          </p:cNvCxnSpPr>
          <p:nvPr/>
        </p:nvCxnSpPr>
        <p:spPr>
          <a:xfrm flipV="1">
            <a:off x="4559013" y="6155041"/>
            <a:ext cx="1517842" cy="1085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1" idx="5"/>
            <a:endCxn id="64" idx="3"/>
          </p:cNvCxnSpPr>
          <p:nvPr/>
        </p:nvCxnSpPr>
        <p:spPr>
          <a:xfrm flipH="1" flipV="1">
            <a:off x="6214877" y="6210149"/>
            <a:ext cx="1037627" cy="33271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rot="11174285">
            <a:off x="4405973" y="6178475"/>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p:cNvCxnSpPr>
            <a:stCxn id="61" idx="2"/>
            <a:endCxn id="63" idx="7"/>
          </p:cNvCxnSpPr>
          <p:nvPr/>
        </p:nvCxnSpPr>
        <p:spPr>
          <a:xfrm flipV="1">
            <a:off x="7448803" y="6417645"/>
            <a:ext cx="889905" cy="2328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cxnSpLocks/>
            <a:endCxn id="96" idx="1"/>
          </p:cNvCxnSpPr>
          <p:nvPr/>
        </p:nvCxnSpPr>
        <p:spPr>
          <a:xfrm flipH="1" flipV="1">
            <a:off x="10980343" y="588825"/>
            <a:ext cx="926369" cy="5942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rot="11174285">
            <a:off x="11401201" y="6428862"/>
            <a:ext cx="191954" cy="19195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70" idx="1"/>
            <a:endCxn id="73" idx="6"/>
          </p:cNvCxnSpPr>
          <p:nvPr/>
        </p:nvCxnSpPr>
        <p:spPr>
          <a:xfrm flipV="1">
            <a:off x="2813911" y="6246883"/>
            <a:ext cx="1592516" cy="4425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10" idx="5"/>
            <a:endCxn id="94" idx="2"/>
          </p:cNvCxnSpPr>
          <p:nvPr/>
        </p:nvCxnSpPr>
        <p:spPr>
          <a:xfrm flipH="1" flipV="1">
            <a:off x="6248006" y="266717"/>
            <a:ext cx="1490224" cy="358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rot="11174285">
            <a:off x="5991972" y="124368"/>
            <a:ext cx="256794" cy="256794"/>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1174285">
            <a:off x="10798052" y="389307"/>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rot="11174285">
            <a:off x="7720893" y="614821"/>
            <a:ext cx="92731" cy="9273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rot="11174285">
            <a:off x="8603634" y="110858"/>
            <a:ext cx="226188" cy="226188"/>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rot="11174285">
            <a:off x="10274546" y="442869"/>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cxnSpLocks/>
          </p:cNvCxnSpPr>
          <p:nvPr/>
        </p:nvCxnSpPr>
        <p:spPr>
          <a:xfrm>
            <a:off x="7196914" y="1010075"/>
            <a:ext cx="1978397" cy="2112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4" idx="3"/>
            <a:endCxn id="134" idx="5"/>
          </p:cNvCxnSpPr>
          <p:nvPr/>
        </p:nvCxnSpPr>
        <p:spPr>
          <a:xfrm>
            <a:off x="8804914" y="153145"/>
            <a:ext cx="1499707" cy="3074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rot="11174285">
            <a:off x="10164453" y="6688875"/>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stCxn id="82" idx="7"/>
            <a:endCxn id="149" idx="2"/>
          </p:cNvCxnSpPr>
          <p:nvPr/>
        </p:nvCxnSpPr>
        <p:spPr>
          <a:xfrm flipH="1">
            <a:off x="10324839" y="6584929"/>
            <a:ext cx="1097501" cy="193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63" idx="1"/>
            <a:endCxn id="149" idx="6"/>
          </p:cNvCxnSpPr>
          <p:nvPr/>
        </p:nvCxnSpPr>
        <p:spPr>
          <a:xfrm>
            <a:off x="8497701" y="6435024"/>
            <a:ext cx="1667228" cy="325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59" idx="3"/>
            <a:endCxn id="60" idx="6"/>
          </p:cNvCxnSpPr>
          <p:nvPr/>
        </p:nvCxnSpPr>
        <p:spPr>
          <a:xfrm flipV="1">
            <a:off x="626765" y="6465861"/>
            <a:ext cx="793010" cy="1765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14" idx="7"/>
            <a:endCxn id="110" idx="3"/>
          </p:cNvCxnSpPr>
          <p:nvPr/>
        </p:nvCxnSpPr>
        <p:spPr>
          <a:xfrm flipH="1">
            <a:off x="7803412" y="294759"/>
            <a:ext cx="825130" cy="3373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cxnSpLocks/>
            <a:endCxn id="96" idx="6"/>
          </p:cNvCxnSpPr>
          <p:nvPr/>
        </p:nvCxnSpPr>
        <p:spPr>
          <a:xfrm flipV="1">
            <a:off x="9333752" y="489230"/>
            <a:ext cx="1464964" cy="737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45DD73C1-3589-445F-9484-9447F4DADDF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3" name="文本框 32">
            <a:extLst>
              <a:ext uri="{FF2B5EF4-FFF2-40B4-BE49-F238E27FC236}">
                <a16:creationId xmlns:a16="http://schemas.microsoft.com/office/drawing/2014/main" id="{F3495B17-C073-453F-8C89-5F3074F34F3C}"/>
              </a:ext>
            </a:extLst>
          </p:cNvPr>
          <p:cNvSpPr txBox="1"/>
          <p:nvPr/>
        </p:nvSpPr>
        <p:spPr>
          <a:xfrm>
            <a:off x="976908" y="914363"/>
            <a:ext cx="10003435" cy="2532745"/>
          </a:xfrm>
          <a:prstGeom prst="rect">
            <a:avLst/>
          </a:prstGeom>
          <a:noFill/>
        </p:spPr>
        <p:txBody>
          <a:bodyPr wrap="square">
            <a:spAutoFit/>
          </a:bodyPr>
          <a:lstStyle/>
          <a:p>
            <a:pPr indent="457200" algn="just">
              <a:lnSpc>
                <a:spcPct val="150000"/>
              </a:lnSpc>
            </a:pPr>
            <a:r>
              <a:rPr lang="zh-CN" altLang="en-US" b="1" dirty="0">
                <a:latin typeface="Times New Roman" panose="02020603050405020304" pitchFamily="18" charset="0"/>
                <a:ea typeface="楷体" panose="02010609060101010101" pitchFamily="49" charset="-122"/>
              </a:rPr>
              <a:t>交互逻辑提取。</a:t>
            </a:r>
            <a:r>
              <a:rPr lang="zh-CN" altLang="en-US" dirty="0">
                <a:latin typeface="Times New Roman" panose="02020603050405020304" pitchFamily="18" charset="0"/>
                <a:ea typeface="楷体" panose="02010609060101010101" pitchFamily="49" charset="-122"/>
              </a:rPr>
              <a:t>选择四种</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实现进行评估，包括</a:t>
            </a:r>
            <a:r>
              <a:rPr lang="en-US" altLang="zh-CN" dirty="0" err="1">
                <a:latin typeface="Times New Roman" panose="02020603050405020304" pitchFamily="18" charset="0"/>
                <a:ea typeface="楷体" panose="02010609060101010101" pitchFamily="49" charset="-122"/>
              </a:rPr>
              <a:t>Mosquetto</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EMQ X</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ActiveMQ</a:t>
            </a:r>
            <a:r>
              <a:rPr lang="zh-CN" altLang="en-US" dirty="0">
                <a:latin typeface="Times New Roman" panose="02020603050405020304" pitchFamily="18" charset="0"/>
                <a:ea typeface="楷体" panose="02010609060101010101" pitchFamily="49" charset="-122"/>
              </a:rPr>
              <a:t>和</a:t>
            </a:r>
            <a:r>
              <a:rPr lang="en-US" altLang="zh-CN" dirty="0" err="1">
                <a:latin typeface="Times New Roman" panose="02020603050405020304" pitchFamily="18" charset="0"/>
                <a:ea typeface="楷体" panose="02010609060101010101" pitchFamily="49" charset="-122"/>
              </a:rPr>
              <a:t>Tuya</a:t>
            </a:r>
            <a:r>
              <a:rPr lang="en-US" altLang="zh-CN" dirty="0">
                <a:latin typeface="Times New Roman" panose="02020603050405020304" pitchFamily="18" charset="0"/>
                <a:ea typeface="楷体" panose="02010609060101010101" pitchFamily="49" charset="-122"/>
              </a:rPr>
              <a:t> Smart</a:t>
            </a:r>
            <a:r>
              <a:rPr lang="zh-CN" altLang="en-US" dirty="0">
                <a:latin typeface="Times New Roman" panose="02020603050405020304" pitchFamily="18" charset="0"/>
                <a:ea typeface="楷体" panose="02010609060101010101" pitchFamily="49" charset="-122"/>
              </a:rPr>
              <a:t>。选择前三个是因为它们是开源的，可以参考他们的代码了解基本情况。虽然</a:t>
            </a:r>
            <a:r>
              <a:rPr lang="en-US" altLang="zh-CN" dirty="0" err="1">
                <a:latin typeface="Times New Roman" panose="02020603050405020304" pitchFamily="18" charset="0"/>
                <a:ea typeface="楷体" panose="02010609060101010101" pitchFamily="49" charset="-122"/>
              </a:rPr>
              <a:t>Tuya</a:t>
            </a:r>
            <a:r>
              <a:rPr lang="en-US" altLang="zh-CN" dirty="0">
                <a:latin typeface="Times New Roman" panose="02020603050405020304" pitchFamily="18" charset="0"/>
                <a:ea typeface="楷体" panose="02010609060101010101" pitchFamily="49" charset="-122"/>
              </a:rPr>
              <a:t> Smart</a:t>
            </a:r>
            <a:r>
              <a:rPr lang="zh-CN" altLang="en-US" dirty="0">
                <a:latin typeface="Times New Roman" panose="02020603050405020304" pitchFamily="18" charset="0"/>
                <a:ea typeface="楷体" panose="02010609060101010101" pitchFamily="49" charset="-122"/>
              </a:rPr>
              <a:t>不是开源的，但在他们的安全团队的帮助下，可以手动查看并确认</a:t>
            </a:r>
            <a:r>
              <a:rPr lang="en-US" altLang="zh-CN" dirty="0" err="1">
                <a:latin typeface="Times New Roman" panose="02020603050405020304" pitchFamily="18" charset="0"/>
                <a:ea typeface="楷体" panose="02010609060101010101" pitchFamily="49" charset="-122"/>
              </a:rPr>
              <a:t>Tuya</a:t>
            </a:r>
            <a:r>
              <a:rPr lang="en-US" altLang="zh-CN" dirty="0">
                <a:latin typeface="Times New Roman" panose="02020603050405020304" pitchFamily="18" charset="0"/>
                <a:ea typeface="楷体" panose="02010609060101010101" pitchFamily="49" charset="-122"/>
              </a:rPr>
              <a:t> Smart</a:t>
            </a:r>
            <a:r>
              <a:rPr lang="zh-CN" altLang="en-US" dirty="0">
                <a:latin typeface="Times New Roman" panose="02020603050405020304" pitchFamily="18" charset="0"/>
                <a:ea typeface="楷体" panose="02010609060101010101" pitchFamily="49" charset="-122"/>
              </a:rPr>
              <a:t>的结果。我们无法验证其他六个平台，因为无法访问它们的源代码。验证表明，</a:t>
            </a:r>
            <a:r>
              <a:rPr lang="en-US" altLang="zh-CN" dirty="0" err="1">
                <a:latin typeface="Times New Roman" panose="02020603050405020304" pitchFamily="18" charset="0"/>
                <a:ea typeface="楷体" panose="02010609060101010101" pitchFamily="49" charset="-122"/>
              </a:rPr>
              <a:t>MPInspector</a:t>
            </a:r>
            <a:r>
              <a:rPr lang="zh-CN" altLang="en-US" dirty="0">
                <a:latin typeface="Times New Roman" panose="02020603050405020304" pitchFamily="18" charset="0"/>
                <a:ea typeface="楷体" panose="02010609060101010101" pitchFamily="49" charset="-122"/>
              </a:rPr>
              <a:t>学习的状态机与这四种实现是一致的。</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zh-CN" altLang="en-US" b="1" dirty="0">
                <a:latin typeface="Times New Roman" panose="02020603050405020304" pitchFamily="18" charset="0"/>
                <a:ea typeface="楷体" panose="02010609060101010101" pitchFamily="49" charset="-122"/>
              </a:rPr>
              <a:t>形式化代码转换。</a:t>
            </a:r>
            <a:r>
              <a:rPr lang="zh-CN" altLang="en-US" dirty="0">
                <a:latin typeface="Times New Roman" panose="02020603050405020304" pitchFamily="18" charset="0"/>
                <a:ea typeface="楷体" panose="02010609060101010101" pitchFamily="49" charset="-122"/>
              </a:rPr>
              <a:t>成功地将所有</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状态机转换为</a:t>
            </a:r>
            <a:r>
              <a:rPr lang="en-US" altLang="zh-CN" dirty="0">
                <a:latin typeface="Times New Roman" panose="02020603050405020304" pitchFamily="18" charset="0"/>
                <a:ea typeface="楷体" panose="02010609060101010101" pitchFamily="49" charset="-122"/>
              </a:rPr>
              <a:t>Tamarin</a:t>
            </a:r>
            <a:r>
              <a:rPr lang="zh-CN" altLang="en-US" dirty="0">
                <a:latin typeface="Times New Roman" panose="02020603050405020304" pitchFamily="18" charset="0"/>
                <a:ea typeface="楷体" panose="02010609060101010101" pitchFamily="49" charset="-122"/>
              </a:rPr>
              <a:t>代码，并验证代码可以成功运行。</a:t>
            </a:r>
            <a:endParaRPr lang="en-US" altLang="zh-CN" dirty="0">
              <a:latin typeface="Times New Roman" panose="02020603050405020304" pitchFamily="18" charset="0"/>
              <a:ea typeface="楷体" panose="02010609060101010101" pitchFamily="49" charset="-122"/>
            </a:endParaRPr>
          </a:p>
        </p:txBody>
      </p:sp>
      <p:sp>
        <p:nvSpPr>
          <p:cNvPr id="34" name="文本框 33">
            <a:extLst>
              <a:ext uri="{FF2B5EF4-FFF2-40B4-BE49-F238E27FC236}">
                <a16:creationId xmlns:a16="http://schemas.microsoft.com/office/drawing/2014/main" id="{BE23A894-A97D-41FF-4374-B1C617322FCD}"/>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5981745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1743E891-2FF4-466E-B14A-9195B9395233}"/>
              </a:ext>
            </a:extLst>
          </p:cNvPr>
          <p:cNvSpPr txBox="1"/>
          <p:nvPr/>
        </p:nvSpPr>
        <p:spPr>
          <a:xfrm>
            <a:off x="976908" y="914363"/>
            <a:ext cx="9838730" cy="1701748"/>
          </a:xfrm>
          <a:prstGeom prst="rect">
            <a:avLst/>
          </a:prstGeom>
          <a:noFill/>
        </p:spPr>
        <p:txBody>
          <a:bodyPr wrap="square">
            <a:spAutoFit/>
          </a:bodyPr>
          <a:lstStyle/>
          <a:p>
            <a:pPr algn="just">
              <a:lnSpc>
                <a:spcPct val="150000"/>
              </a:lnSpc>
            </a:pPr>
            <a:r>
              <a:rPr lang="zh-CN" altLang="en-US" b="1" dirty="0">
                <a:latin typeface="Times New Roman" panose="02020603050405020304" pitchFamily="18" charset="0"/>
                <a:ea typeface="楷体" panose="02010609060101010101" pitchFamily="49" charset="-122"/>
              </a:rPr>
              <a:t>属性冲突检测评估</a:t>
            </a:r>
            <a:endParaRPr lang="en-US" altLang="zh-CN" b="1" dirty="0">
              <a:latin typeface="Times New Roman" panose="02020603050405020304" pitchFamily="18" charset="0"/>
              <a:ea typeface="楷体" panose="02010609060101010101" pitchFamily="49" charset="-122"/>
            </a:endParaRPr>
          </a:p>
          <a:p>
            <a:pPr indent="457200" algn="just">
              <a:lnSpc>
                <a:spcPct val="150000"/>
              </a:lnSpc>
            </a:pPr>
            <a:r>
              <a:rPr lang="zh-CN" altLang="en-US" dirty="0">
                <a:latin typeface="Times New Roman" panose="02020603050405020304" pitchFamily="18" charset="0"/>
                <a:ea typeface="楷体" panose="02010609060101010101" pitchFamily="49" charset="-122"/>
              </a:rPr>
              <a:t>求助于</a:t>
            </a:r>
            <a:r>
              <a:rPr lang="en-US" altLang="zh-CN" dirty="0">
                <a:latin typeface="Times New Roman" panose="02020603050405020304" pitchFamily="18" charset="0"/>
                <a:ea typeface="楷体" panose="02010609060101010101" pitchFamily="49" charset="-122"/>
              </a:rPr>
              <a:t>45</a:t>
            </a:r>
            <a:r>
              <a:rPr lang="zh-CN" altLang="en-US" dirty="0">
                <a:latin typeface="Times New Roman" panose="02020603050405020304" pitchFamily="18" charset="0"/>
                <a:ea typeface="楷体" panose="02010609060101010101" pitchFamily="49" charset="-122"/>
              </a:rPr>
              <a:t>位专家，手动确认每个由</a:t>
            </a:r>
            <a:r>
              <a:rPr lang="en-US" altLang="zh-CN" dirty="0" err="1">
                <a:latin typeface="Times New Roman" panose="02020603050405020304" pitchFamily="18" charset="0"/>
                <a:ea typeface="楷体" panose="02010609060101010101" pitchFamily="49" charset="-122"/>
              </a:rPr>
              <a:t>MPInspector</a:t>
            </a:r>
            <a:r>
              <a:rPr lang="zh-CN" altLang="en-US" dirty="0">
                <a:latin typeface="Times New Roman" panose="02020603050405020304" pitchFamily="18" charset="0"/>
                <a:ea typeface="楷体" panose="02010609060101010101" pitchFamily="49" charset="-122"/>
              </a:rPr>
              <a:t>已识别的属性冲突。对于安全属性，通过逆向流量、应用程序和设备，尽最大努力检索目标安全属性中指定的参数值。至于身份验证属性，通过在目标身份验证属性中伪造消息来完成交互。</a:t>
            </a:r>
          </a:p>
        </p:txBody>
      </p:sp>
      <p:pic>
        <p:nvPicPr>
          <p:cNvPr id="4" name="图片 3">
            <a:extLst>
              <a:ext uri="{FF2B5EF4-FFF2-40B4-BE49-F238E27FC236}">
                <a16:creationId xmlns:a16="http://schemas.microsoft.com/office/drawing/2014/main" id="{469B57D4-7462-00F7-7674-575FD05A8D5E}"/>
              </a:ext>
            </a:extLst>
          </p:cNvPr>
          <p:cNvPicPr>
            <a:picLocks noChangeAspect="1"/>
          </p:cNvPicPr>
          <p:nvPr/>
        </p:nvPicPr>
        <p:blipFill>
          <a:blip r:embed="rId3"/>
          <a:stretch>
            <a:fillRect/>
          </a:stretch>
        </p:blipFill>
        <p:spPr>
          <a:xfrm>
            <a:off x="812574" y="3323790"/>
            <a:ext cx="9912604" cy="1024500"/>
          </a:xfrm>
          <a:prstGeom prst="rect">
            <a:avLst/>
          </a:prstGeom>
        </p:spPr>
      </p:pic>
      <p:sp>
        <p:nvSpPr>
          <p:cNvPr id="11" name="文本框 10">
            <a:extLst>
              <a:ext uri="{FF2B5EF4-FFF2-40B4-BE49-F238E27FC236}">
                <a16:creationId xmlns:a16="http://schemas.microsoft.com/office/drawing/2014/main" id="{229DA29C-0102-ACC1-9FE5-DD1CADC27383}"/>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94122553"/>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 name="文本框 8">
            <a:extLst>
              <a:ext uri="{FF2B5EF4-FFF2-40B4-BE49-F238E27FC236}">
                <a16:creationId xmlns:a16="http://schemas.microsoft.com/office/drawing/2014/main" id="{1743E891-2FF4-466E-B14A-9195B9395233}"/>
              </a:ext>
            </a:extLst>
          </p:cNvPr>
          <p:cNvSpPr txBox="1"/>
          <p:nvPr/>
        </p:nvSpPr>
        <p:spPr>
          <a:xfrm>
            <a:off x="976908" y="896423"/>
            <a:ext cx="9838730" cy="1286250"/>
          </a:xfrm>
          <a:prstGeom prst="rect">
            <a:avLst/>
          </a:prstGeom>
          <a:noFill/>
        </p:spPr>
        <p:txBody>
          <a:bodyPr wrap="square">
            <a:spAutoFit/>
          </a:bodyPr>
          <a:lstStyle/>
          <a:p>
            <a:pPr algn="just">
              <a:lnSpc>
                <a:spcPct val="150000"/>
              </a:lnSpc>
            </a:pPr>
            <a:r>
              <a:rPr lang="zh-CN" altLang="en-US" b="1" dirty="0">
                <a:latin typeface="Times New Roman" panose="02020603050405020304" pitchFamily="18" charset="0"/>
                <a:ea typeface="楷体" panose="02010609060101010101" pitchFamily="49" charset="-122"/>
              </a:rPr>
              <a:t>性能开销</a:t>
            </a:r>
            <a:endParaRPr lang="en-US" altLang="zh-CN" b="1" dirty="0">
              <a:latin typeface="Times New Roman" panose="02020603050405020304" pitchFamily="18" charset="0"/>
              <a:ea typeface="楷体" panose="02010609060101010101" pitchFamily="49" charset="-122"/>
            </a:endParaRPr>
          </a:p>
          <a:p>
            <a:pPr indent="457200" algn="just">
              <a:lnSpc>
                <a:spcPct val="150000"/>
              </a:lnSpc>
            </a:pPr>
            <a:r>
              <a:rPr lang="zh-CN" altLang="en-US" dirty="0">
                <a:latin typeface="Times New Roman" panose="02020603050405020304" pitchFamily="18" charset="0"/>
                <a:ea typeface="楷体" panose="02010609060101010101" pitchFamily="49" charset="-122"/>
              </a:rPr>
              <a:t>评估</a:t>
            </a:r>
            <a:r>
              <a:rPr lang="en-US" altLang="zh-CN" dirty="0" err="1">
                <a:latin typeface="Times New Roman" panose="02020603050405020304" pitchFamily="18" charset="0"/>
                <a:ea typeface="楷体" panose="02010609060101010101" pitchFamily="49" charset="-122"/>
              </a:rPr>
              <a:t>MPInspector</a:t>
            </a:r>
            <a:r>
              <a:rPr lang="zh-CN" altLang="en-US" dirty="0">
                <a:latin typeface="Times New Roman" panose="02020603050405020304" pitchFamily="18" charset="0"/>
                <a:ea typeface="楷体" panose="02010609060101010101" pitchFamily="49" charset="-122"/>
              </a:rPr>
              <a:t>中每个组件的开销。</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实现的总体开销由交互逻辑提取模块的时间消耗决定，因为其他模块的开销小于</a:t>
            </a:r>
            <a:r>
              <a:rPr lang="en-US" altLang="zh-CN" dirty="0">
                <a:latin typeface="Times New Roman" panose="02020603050405020304" pitchFamily="18" charset="0"/>
                <a:ea typeface="楷体" panose="02010609060101010101" pitchFamily="49" charset="-122"/>
              </a:rPr>
              <a:t>2152ms</a:t>
            </a:r>
            <a:r>
              <a:rPr lang="zh-CN" altLang="en-US" dirty="0">
                <a:latin typeface="Times New Roman" panose="02020603050405020304" pitchFamily="18" charset="0"/>
                <a:ea typeface="楷体" panose="02010609060101010101" pitchFamily="49" charset="-122"/>
              </a:rPr>
              <a:t>，平均开销约为</a:t>
            </a:r>
            <a:r>
              <a:rPr lang="en-US" altLang="zh-CN" dirty="0">
                <a:latin typeface="Times New Roman" panose="02020603050405020304" pitchFamily="18" charset="0"/>
                <a:ea typeface="楷体" panose="02010609060101010101" pitchFamily="49" charset="-122"/>
              </a:rPr>
              <a:t>4.5</a:t>
            </a:r>
            <a:r>
              <a:rPr lang="zh-CN" altLang="en-US" dirty="0">
                <a:latin typeface="Times New Roman" panose="02020603050405020304" pitchFamily="18" charset="0"/>
                <a:ea typeface="楷体" panose="02010609060101010101" pitchFamily="49" charset="-122"/>
              </a:rPr>
              <a:t>小时。</a:t>
            </a:r>
          </a:p>
        </p:txBody>
      </p:sp>
      <p:pic>
        <p:nvPicPr>
          <p:cNvPr id="11" name="图片 10">
            <a:extLst>
              <a:ext uri="{FF2B5EF4-FFF2-40B4-BE49-F238E27FC236}">
                <a16:creationId xmlns:a16="http://schemas.microsoft.com/office/drawing/2014/main" id="{9D5FC42F-A9E9-FEB9-A17C-E6A9B016C04D}"/>
              </a:ext>
            </a:extLst>
          </p:cNvPr>
          <p:cNvPicPr>
            <a:picLocks noChangeAspect="1"/>
          </p:cNvPicPr>
          <p:nvPr/>
        </p:nvPicPr>
        <p:blipFill>
          <a:blip r:embed="rId3"/>
          <a:stretch>
            <a:fillRect/>
          </a:stretch>
        </p:blipFill>
        <p:spPr>
          <a:xfrm>
            <a:off x="812574" y="3199876"/>
            <a:ext cx="10048631" cy="3072132"/>
          </a:xfrm>
          <a:prstGeom prst="rect">
            <a:avLst/>
          </a:prstGeom>
        </p:spPr>
      </p:pic>
      <p:sp>
        <p:nvSpPr>
          <p:cNvPr id="12" name="文本框 11">
            <a:extLst>
              <a:ext uri="{FF2B5EF4-FFF2-40B4-BE49-F238E27FC236}">
                <a16:creationId xmlns:a16="http://schemas.microsoft.com/office/drawing/2014/main" id="{0C83A273-F644-DC97-A023-383253C06581}"/>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Evaluation</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39516421"/>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E0103E3E-8AE6-40D8-9744-2DAE3AC189C4}"/>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Limitation</a:t>
            </a:r>
            <a:r>
              <a:rPr lang="zh-CN" altLang="en-US" sz="3600" dirty="0">
                <a:latin typeface="楷体" panose="02010609060101010101" pitchFamily="49" charset="-122"/>
                <a:ea typeface="楷体" panose="02010609060101010101" pitchFamily="49" charset="-122"/>
              </a:rPr>
              <a:t> </a:t>
            </a:r>
          </a:p>
        </p:txBody>
      </p:sp>
      <p:sp>
        <p:nvSpPr>
          <p:cNvPr id="7" name="文本框 6">
            <a:extLst>
              <a:ext uri="{FF2B5EF4-FFF2-40B4-BE49-F238E27FC236}">
                <a16:creationId xmlns:a16="http://schemas.microsoft.com/office/drawing/2014/main" id="{0C68F28C-ECAB-096B-7990-6CDC2EA48F06}"/>
              </a:ext>
            </a:extLst>
          </p:cNvPr>
          <p:cNvSpPr txBox="1"/>
          <p:nvPr/>
        </p:nvSpPr>
        <p:spPr>
          <a:xfrm>
            <a:off x="986238" y="1313341"/>
            <a:ext cx="9838730" cy="2117246"/>
          </a:xfrm>
          <a:prstGeom prst="rect">
            <a:avLst/>
          </a:prstGeom>
          <a:noFill/>
        </p:spPr>
        <p:txBody>
          <a:bodyPr wrap="square">
            <a:spAutoFit/>
          </a:bodyPr>
          <a:lstStyle/>
          <a:p>
            <a:pPr indent="457200" algn="just">
              <a:lnSpc>
                <a:spcPct val="150000"/>
              </a:lnSpc>
            </a:pP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a:t>
            </a:r>
            <a:r>
              <a:rPr lang="en-US" altLang="zh-CN" dirty="0" err="1">
                <a:latin typeface="Times New Roman" panose="02020603050405020304" pitchFamily="18" charset="0"/>
                <a:ea typeface="楷体" panose="02010609060101010101" pitchFamily="49" charset="-122"/>
              </a:rPr>
              <a:t>MPInspector</a:t>
            </a:r>
            <a:r>
              <a:rPr lang="zh-CN" altLang="en-US" dirty="0">
                <a:latin typeface="Times New Roman" panose="02020603050405020304" pitchFamily="18" charset="0"/>
                <a:ea typeface="楷体" panose="02010609060101010101" pitchFamily="49" charset="-122"/>
              </a:rPr>
              <a:t>只能推断</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实现的交互逻辑和参数级语义，难以捕捉更细粒度信息，</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消息中特定参数的逐位变异可以帮助检测实现是否正确检查了输入消息。</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）应用非线性规划技术分析协议规范提取元属性将更有效。 </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3</a:t>
            </a:r>
            <a:r>
              <a:rPr lang="zh-CN" altLang="en-US" dirty="0">
                <a:latin typeface="Times New Roman" panose="02020603050405020304" pitchFamily="18" charset="0"/>
                <a:ea typeface="楷体" panose="02010609060101010101" pitchFamily="49" charset="-122"/>
              </a:rPr>
              <a:t>）研究</a:t>
            </a:r>
            <a:r>
              <a:rPr lang="en-US" altLang="zh-CN" dirty="0">
                <a:latin typeface="Times New Roman" panose="02020603050405020304" pitchFamily="18" charset="0"/>
                <a:ea typeface="楷体" panose="02010609060101010101" pitchFamily="49" charset="-122"/>
              </a:rPr>
              <a:t>APP</a:t>
            </a:r>
            <a:r>
              <a:rPr lang="zh-CN" altLang="en-US" dirty="0">
                <a:latin typeface="Times New Roman" panose="02020603050405020304" pitchFamily="18" charset="0"/>
                <a:ea typeface="楷体" panose="02010609060101010101" pitchFamily="49" charset="-122"/>
              </a:rPr>
              <a:t>可能会得到与研究实际设备不同的结果，因为物联网供应商可能会配置</a:t>
            </a:r>
            <a:r>
              <a:rPr lang="en-US" altLang="zh-CN" dirty="0">
                <a:latin typeface="Times New Roman" panose="02020603050405020304" pitchFamily="18" charset="0"/>
                <a:ea typeface="楷体" panose="02010609060101010101" pitchFamily="49" charset="-122"/>
              </a:rPr>
              <a:t>APP</a:t>
            </a:r>
            <a:r>
              <a:rPr lang="zh-CN" altLang="en-US" dirty="0">
                <a:latin typeface="Times New Roman" panose="02020603050405020304" pitchFamily="18" charset="0"/>
                <a:ea typeface="楷体" panose="02010609060101010101" pitchFamily="49" charset="-122"/>
              </a:rPr>
              <a:t>，并引入一些安全机制来完成客户端和服务器之间的交互。</a:t>
            </a:r>
          </a:p>
        </p:txBody>
      </p:sp>
    </p:spTree>
    <p:extLst>
      <p:ext uri="{BB962C8B-B14F-4D97-AF65-F5344CB8AC3E}">
        <p14:creationId xmlns:p14="http://schemas.microsoft.com/office/powerpoint/2010/main" val="2540412684"/>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2023C5A-002A-4D55-B6D9-BA77213D77D2}"/>
              </a:ext>
            </a:extLst>
          </p:cNvPr>
          <p:cNvSpPr/>
          <p:nvPr/>
        </p:nvSpPr>
        <p:spPr>
          <a:xfrm>
            <a:off x="-134502" y="-320527"/>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156"/>
          <p:cNvSpPr txBox="1"/>
          <p:nvPr/>
        </p:nvSpPr>
        <p:spPr>
          <a:xfrm>
            <a:off x="1374404" y="3164289"/>
            <a:ext cx="4650357" cy="707886"/>
          </a:xfrm>
          <a:prstGeom prst="rect">
            <a:avLst/>
          </a:prstGeom>
          <a:noFill/>
        </p:spPr>
        <p:txBody>
          <a:bodyPr wrap="square" rtlCol="0">
            <a:spAutoFit/>
          </a:bodyPr>
          <a:lstStyle/>
          <a:p>
            <a:pPr algn="dist"/>
            <a:r>
              <a:rPr lang="zh-CN" altLang="en-US" sz="4000" dirty="0">
                <a:latin typeface="微软雅黑" panose="020B0503020204020204" pitchFamily="34" charset="-122"/>
                <a:ea typeface="微软雅黑" panose="020B0503020204020204" pitchFamily="34" charset="-122"/>
              </a:rPr>
              <a:t>感谢大家观看</a:t>
            </a:r>
          </a:p>
        </p:txBody>
      </p:sp>
      <p:grpSp>
        <p:nvGrpSpPr>
          <p:cNvPr id="4" name="组合 3">
            <a:extLst>
              <a:ext uri="{FF2B5EF4-FFF2-40B4-BE49-F238E27FC236}">
                <a16:creationId xmlns:a16="http://schemas.microsoft.com/office/drawing/2014/main" id="{6492F762-B648-4C6A-BCCD-DE814C95A84A}"/>
              </a:ext>
            </a:extLst>
          </p:cNvPr>
          <p:cNvGrpSpPr/>
          <p:nvPr/>
        </p:nvGrpSpPr>
        <p:grpSpPr>
          <a:xfrm rot="9911845">
            <a:off x="916795" y="1933944"/>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图片包含 户外艺术系列&#10;&#10;已生成高可信度的说明">
            <a:extLst>
              <a:ext uri="{FF2B5EF4-FFF2-40B4-BE49-F238E27FC236}">
                <a16:creationId xmlns:a16="http://schemas.microsoft.com/office/drawing/2014/main" id="{ABA7B7BC-2EA9-4B48-9EC2-D10CCCF9364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2564080">
            <a:off x="8555080" y="1919788"/>
            <a:ext cx="4319990" cy="5083530"/>
          </a:xfrm>
          <a:prstGeom prst="rect">
            <a:avLst/>
          </a:prstGeom>
        </p:spPr>
      </p:pic>
      <p:pic>
        <p:nvPicPr>
          <p:cNvPr id="122" name="图片 121" descr="图片包含 户外艺术系列&#10;&#10;已生成高可信度的说明">
            <a:extLst>
              <a:ext uri="{FF2B5EF4-FFF2-40B4-BE49-F238E27FC236}">
                <a16:creationId xmlns:a16="http://schemas.microsoft.com/office/drawing/2014/main" id="{3EA6A347-BDFB-419C-B6F7-63BF6CC4CAFC}"/>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4326105">
            <a:off x="7395909" y="402917"/>
            <a:ext cx="3388883" cy="4281584"/>
          </a:xfrm>
          <a:prstGeom prst="rect">
            <a:avLst/>
          </a:prstGeom>
        </p:spPr>
      </p:pic>
      <p:cxnSp>
        <p:nvCxnSpPr>
          <p:cNvPr id="7" name="直接连接符 6">
            <a:extLst>
              <a:ext uri="{FF2B5EF4-FFF2-40B4-BE49-F238E27FC236}">
                <a16:creationId xmlns:a16="http://schemas.microsoft.com/office/drawing/2014/main" id="{6A700B99-6065-4865-8C68-803D5763C6AA}"/>
              </a:ext>
            </a:extLst>
          </p:cNvPr>
          <p:cNvCxnSpPr/>
          <p:nvPr/>
        </p:nvCxnSpPr>
        <p:spPr>
          <a:xfrm>
            <a:off x="1494922" y="3939564"/>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6523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1041882"/>
            <a:ext cx="9337815" cy="1655581"/>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Yuan Tian</a:t>
            </a: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卡内基梅隆大学博士，弗吉尼亚大学助理教授，主要研究兴趣为安全与隐私、网络物理系统、机器学习、人机交互等。</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77661035-4DFD-920D-0FD9-E6EF5DB9A3BE}"/>
              </a:ext>
            </a:extLst>
          </p:cNvPr>
          <p:cNvPicPr>
            <a:picLocks noChangeAspect="1"/>
          </p:cNvPicPr>
          <p:nvPr/>
        </p:nvPicPr>
        <p:blipFill>
          <a:blip r:embed="rId3"/>
          <a:stretch>
            <a:fillRect/>
          </a:stretch>
        </p:blipFill>
        <p:spPr>
          <a:xfrm>
            <a:off x="2551810" y="2828688"/>
            <a:ext cx="6308409" cy="3711316"/>
          </a:xfrm>
          <a:prstGeom prst="rect">
            <a:avLst/>
          </a:prstGeom>
        </p:spPr>
      </p:pic>
    </p:spTree>
    <p:extLst>
      <p:ext uri="{BB962C8B-B14F-4D97-AF65-F5344CB8AC3E}">
        <p14:creationId xmlns:p14="http://schemas.microsoft.com/office/powerpoint/2010/main" val="378381136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1041882"/>
            <a:ext cx="9337815" cy="2071080"/>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Xuhong</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Zhang</a:t>
            </a: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浙江大学计算机科学与技术学院教授，“百人计划”研究员，博士生导师，网络系统安全与隐私</a:t>
            </a:r>
            <a:r>
              <a:rPr lang="en-US" altLang="zh-CN" dirty="0">
                <a:latin typeface="Times New Roman" panose="02020603050405020304" pitchFamily="18" charset="0"/>
                <a:ea typeface="楷体" panose="02010609060101010101" pitchFamily="49" charset="-122"/>
                <a:cs typeface="Times New Roman" panose="02020603050405020304" pitchFamily="18" charset="0"/>
              </a:rPr>
              <a:t>(NESA)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实验室成员，研究兴趣包括软件与系统安全、人工智能与安全、大数据系统与分析的研究等。</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9F9CA5E3-4F3E-C1DD-3F5A-95CBAE5BEA07}"/>
              </a:ext>
            </a:extLst>
          </p:cNvPr>
          <p:cNvPicPr>
            <a:picLocks noChangeAspect="1"/>
          </p:cNvPicPr>
          <p:nvPr/>
        </p:nvPicPr>
        <p:blipFill>
          <a:blip r:embed="rId3"/>
          <a:stretch>
            <a:fillRect/>
          </a:stretch>
        </p:blipFill>
        <p:spPr>
          <a:xfrm>
            <a:off x="995120" y="3112962"/>
            <a:ext cx="9518779" cy="3552556"/>
          </a:xfrm>
          <a:prstGeom prst="rect">
            <a:avLst/>
          </a:prstGeom>
        </p:spPr>
      </p:pic>
    </p:spTree>
    <p:extLst>
      <p:ext uri="{BB962C8B-B14F-4D97-AF65-F5344CB8AC3E}">
        <p14:creationId xmlns:p14="http://schemas.microsoft.com/office/powerpoint/2010/main" val="142990724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rot="11174285">
            <a:off x="2990402" y="1054428"/>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7" name="直接连接符 516"/>
          <p:cNvCxnSpPr>
            <a:cxnSpLocks/>
            <a:endCxn id="228" idx="7"/>
          </p:cNvCxnSpPr>
          <p:nvPr/>
        </p:nvCxnSpPr>
        <p:spPr>
          <a:xfrm flipV="1">
            <a:off x="2253149" y="1236719"/>
            <a:ext cx="761944" cy="8724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a:cxnSpLocks/>
            <a:endCxn id="228" idx="1"/>
          </p:cNvCxnSpPr>
          <p:nvPr/>
        </p:nvCxnSpPr>
        <p:spPr>
          <a:xfrm flipH="1" flipV="1">
            <a:off x="3172693" y="1253946"/>
            <a:ext cx="1038817" cy="5956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7" y="250092"/>
            <a:ext cx="2075656"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Author</a:t>
            </a:r>
            <a:endParaRPr lang="zh-CN" altLang="en-US" sz="3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21AF6B36-4970-4AF7-80E3-76BEFDBB5480}"/>
              </a:ext>
            </a:extLst>
          </p:cNvPr>
          <p:cNvSpPr txBox="1"/>
          <p:nvPr/>
        </p:nvSpPr>
        <p:spPr>
          <a:xfrm>
            <a:off x="1037108" y="1041882"/>
            <a:ext cx="9337815" cy="1701748"/>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n"/>
            </a:pPr>
            <a:r>
              <a:rPr lang="en-US" altLang="zh-CN" sz="2000" dirty="0" err="1">
                <a:latin typeface="Times New Roman" panose="02020603050405020304" pitchFamily="18" charset="0"/>
                <a:ea typeface="楷体" panose="02010609060101010101" pitchFamily="49" charset="-122"/>
                <a:cs typeface="Times New Roman" panose="02020603050405020304" pitchFamily="18" charset="0"/>
              </a:rPr>
              <a:t>Binbin</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Zhao</a:t>
            </a:r>
          </a:p>
          <a:p>
            <a:pPr algn="just">
              <a:lnSpc>
                <a:spcPct val="150000"/>
              </a:lnSpc>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佐治亚州立大学计算机科学硕士，目前攻读佛罗里达大学计算机工程博士学位，</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dirty="0">
                <a:latin typeface="Times New Roman" panose="02020603050405020304" pitchFamily="18" charset="0"/>
                <a:ea typeface="楷体" panose="02010609060101010101" pitchFamily="49" charset="-122"/>
                <a:cs typeface="Times New Roman" panose="02020603050405020304" pitchFamily="18" charset="0"/>
              </a:rPr>
              <a:t>主要研究兴趣为：物联网安全、人工智能安全等。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发表文章：</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6" name="图片 5">
            <a:extLst>
              <a:ext uri="{FF2B5EF4-FFF2-40B4-BE49-F238E27FC236}">
                <a16:creationId xmlns:a16="http://schemas.microsoft.com/office/drawing/2014/main" id="{70475E9C-4D52-089B-FF0D-90695ACBE3F2}"/>
              </a:ext>
            </a:extLst>
          </p:cNvPr>
          <p:cNvPicPr>
            <a:picLocks noChangeAspect="1"/>
          </p:cNvPicPr>
          <p:nvPr/>
        </p:nvPicPr>
        <p:blipFill>
          <a:blip r:embed="rId3"/>
          <a:stretch>
            <a:fillRect/>
          </a:stretch>
        </p:blipFill>
        <p:spPr>
          <a:xfrm>
            <a:off x="2477276" y="2794883"/>
            <a:ext cx="6574491" cy="3726968"/>
          </a:xfrm>
          <a:prstGeom prst="rect">
            <a:avLst/>
          </a:prstGeom>
        </p:spPr>
      </p:pic>
    </p:spTree>
    <p:extLst>
      <p:ext uri="{BB962C8B-B14F-4D97-AF65-F5344CB8AC3E}">
        <p14:creationId xmlns:p14="http://schemas.microsoft.com/office/powerpoint/2010/main" val="70155190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0A179309-4274-4AFB-96A6-CDF4D9704354}"/>
              </a:ext>
            </a:extLst>
          </p:cNvPr>
          <p:cNvGrpSpPr/>
          <p:nvPr/>
        </p:nvGrpSpPr>
        <p:grpSpPr>
          <a:xfrm rot="15532708">
            <a:off x="681462" y="1074710"/>
            <a:ext cx="694476" cy="565057"/>
            <a:chOff x="189132" y="3432549"/>
            <a:chExt cx="990433" cy="805861"/>
          </a:xfrm>
        </p:grpSpPr>
        <p:cxnSp>
          <p:nvCxnSpPr>
            <p:cNvPr id="13" name="直接连接符 12">
              <a:extLst>
                <a:ext uri="{FF2B5EF4-FFF2-40B4-BE49-F238E27FC236}">
                  <a16:creationId xmlns:a16="http://schemas.microsoft.com/office/drawing/2014/main" id="{3E1E71E1-150B-4EBB-ACA2-3809BDB92488}"/>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4F1BB-7050-437B-A0D9-2C5C16232620}"/>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58349CB-A746-42FE-B196-071D1F66F4A6}"/>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EA2E525-99FB-4DC3-85D4-E58FF0F0D4CB}"/>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3DA1CB48-5631-4E05-8CE8-88FAC410BB1B}"/>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292A36A2-19F3-40B6-80DB-E53E8B94E159}"/>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54F5DAC7-1D40-43F9-9CFA-72281B05A6C2}"/>
              </a:ext>
            </a:extLst>
          </p:cNvPr>
          <p:cNvGrpSpPr/>
          <p:nvPr/>
        </p:nvGrpSpPr>
        <p:grpSpPr>
          <a:xfrm rot="10245300">
            <a:off x="10476938" y="5647410"/>
            <a:ext cx="694476" cy="565057"/>
            <a:chOff x="189132" y="3432549"/>
            <a:chExt cx="990433" cy="805861"/>
          </a:xfrm>
        </p:grpSpPr>
        <p:cxnSp>
          <p:nvCxnSpPr>
            <p:cNvPr id="20" name="直接连接符 19">
              <a:extLst>
                <a:ext uri="{FF2B5EF4-FFF2-40B4-BE49-F238E27FC236}">
                  <a16:creationId xmlns:a16="http://schemas.microsoft.com/office/drawing/2014/main" id="{33C9463E-892C-4B04-92A8-B5F992BCAF1B}"/>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F8A5D8A-C7AA-4520-9F05-4E3EAB9A8BB5}"/>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997A725-A58B-4628-A8C3-E026E0A2203D}"/>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E4229617-E9A0-435F-BCAF-7E25DFAF9586}"/>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93BFD55-5477-402D-8578-F79D81368B6D}"/>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5B85F38-CF17-4884-9D3E-DDDB8A7614DB}"/>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431F0BD9-69CB-4CCC-B8E7-0B7E6E6DEAEA}"/>
              </a:ext>
            </a:extLst>
          </p:cNvPr>
          <p:cNvGrpSpPr/>
          <p:nvPr/>
        </p:nvGrpSpPr>
        <p:grpSpPr>
          <a:xfrm rot="10245300">
            <a:off x="10169401" y="1627033"/>
            <a:ext cx="356950" cy="290431"/>
            <a:chOff x="189132" y="3432549"/>
            <a:chExt cx="990433" cy="805861"/>
          </a:xfrm>
        </p:grpSpPr>
        <p:cxnSp>
          <p:nvCxnSpPr>
            <p:cNvPr id="27" name="直接连接符 26">
              <a:extLst>
                <a:ext uri="{FF2B5EF4-FFF2-40B4-BE49-F238E27FC236}">
                  <a16:creationId xmlns:a16="http://schemas.microsoft.com/office/drawing/2014/main" id="{2936E32B-E9DC-4E8A-B75F-1EED6707F551}"/>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5BD51EE2-2913-4585-A666-E12E7B7BCDD3}"/>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26C1BA9E-834D-4534-8020-5E0F4B8ED7C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FFC6E8B-50CB-438D-8A6D-D449E71BB9CA}"/>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D4744B69-2504-4E39-B7BE-7ED83650C6CE}"/>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C9A2361-C803-4CB7-93E4-70AD38516113}"/>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圆角 32">
            <a:extLst>
              <a:ext uri="{FF2B5EF4-FFF2-40B4-BE49-F238E27FC236}">
                <a16:creationId xmlns:a16="http://schemas.microsoft.com/office/drawing/2014/main" id="{D4A4C305-B3B7-46CE-A688-DDD203B2E371}"/>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文本框 33">
            <a:extLst>
              <a:ext uri="{FF2B5EF4-FFF2-40B4-BE49-F238E27FC236}">
                <a16:creationId xmlns:a16="http://schemas.microsoft.com/office/drawing/2014/main" id="{682F876A-85FF-4636-A0CB-A6BF045D49A5}"/>
              </a:ext>
            </a:extLst>
          </p:cNvPr>
          <p:cNvSpPr txBox="1"/>
          <p:nvPr/>
        </p:nvSpPr>
        <p:spPr>
          <a:xfrm>
            <a:off x="786216" y="250092"/>
            <a:ext cx="5026755"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Motivation and Challenge</a:t>
            </a:r>
          </a:p>
        </p:txBody>
      </p:sp>
      <p:sp>
        <p:nvSpPr>
          <p:cNvPr id="37" name="文本框 36">
            <a:extLst>
              <a:ext uri="{FF2B5EF4-FFF2-40B4-BE49-F238E27FC236}">
                <a16:creationId xmlns:a16="http://schemas.microsoft.com/office/drawing/2014/main" id="{C0FF9D55-91AA-045D-3F07-F7A0ADBD323D}"/>
              </a:ext>
            </a:extLst>
          </p:cNvPr>
          <p:cNvSpPr txBox="1"/>
          <p:nvPr/>
        </p:nvSpPr>
        <p:spPr>
          <a:xfrm>
            <a:off x="1148680" y="1826605"/>
            <a:ext cx="9298103" cy="2117246"/>
          </a:xfrm>
          <a:prstGeom prst="rect">
            <a:avLst/>
          </a:prstGeom>
          <a:noFill/>
        </p:spPr>
        <p:txBody>
          <a:bodyPr wrap="square">
            <a:spAutoFit/>
          </a:bodyPr>
          <a:lstStyle/>
          <a:p>
            <a:pPr indent="457200">
              <a:lnSpc>
                <a:spcPct val="150000"/>
              </a:lnSpc>
            </a:pPr>
            <a:r>
              <a:rPr lang="zh-CN" altLang="en-US" dirty="0">
                <a:effectLst/>
                <a:latin typeface="Times New Roman" panose="02020603050405020304" pitchFamily="18" charset="0"/>
                <a:ea typeface="楷体" panose="02010609060101010101" pitchFamily="49" charset="-122"/>
              </a:rPr>
              <a:t>构建自动化工具来有效验证不同</a:t>
            </a:r>
            <a:r>
              <a:rPr lang="en-US" altLang="zh-CN" dirty="0">
                <a:effectLst/>
                <a:latin typeface="Times New Roman" panose="02020603050405020304" pitchFamily="18" charset="0"/>
                <a:ea typeface="楷体" panose="02010609060101010101" pitchFamily="49" charset="-122"/>
              </a:rPr>
              <a:t>MP</a:t>
            </a:r>
            <a:r>
              <a:rPr lang="zh-CN" altLang="en-US" dirty="0">
                <a:effectLst/>
                <a:latin typeface="Times New Roman" panose="02020603050405020304" pitchFamily="18" charset="0"/>
                <a:ea typeface="楷体" panose="02010609060101010101" pitchFamily="49" charset="-122"/>
              </a:rPr>
              <a:t>实现的安全属性主要面临以下挑战：</a:t>
            </a:r>
            <a:endParaRPr lang="en-US" altLang="zh-CN" dirty="0">
              <a:effectLst/>
              <a:latin typeface="Times New Roman" panose="02020603050405020304" pitchFamily="18" charset="0"/>
              <a:ea typeface="楷体" panose="02010609060101010101" pitchFamily="49" charset="-122"/>
            </a:endParaRPr>
          </a:p>
          <a:p>
            <a:pPr indent="457200">
              <a:lnSpc>
                <a:spcPct val="150000"/>
              </a:lnSpc>
            </a:pPr>
            <a:r>
              <a:rPr lang="zh-CN" altLang="en-US" b="1" dirty="0">
                <a:effectLst/>
                <a:latin typeface="Times New Roman" panose="02020603050405020304" pitchFamily="18" charset="0"/>
                <a:ea typeface="楷体" panose="02010609060101010101" pitchFamily="49" charset="-122"/>
              </a:rPr>
              <a:t>挑战</a:t>
            </a:r>
            <a:r>
              <a:rPr lang="en-US" altLang="zh-CN" b="1" dirty="0">
                <a:effectLst/>
                <a:latin typeface="Times New Roman" panose="02020603050405020304" pitchFamily="18" charset="0"/>
                <a:ea typeface="楷体" panose="02010609060101010101" pitchFamily="49" charset="-122"/>
              </a:rPr>
              <a:t>1</a:t>
            </a:r>
            <a:r>
              <a:rPr lang="zh-CN" altLang="en-US" b="1" dirty="0">
                <a:effectLst/>
                <a:latin typeface="Times New Roman" panose="02020603050405020304" pitchFamily="18" charset="0"/>
                <a:ea typeface="楷体" panose="02010609060101010101" pitchFamily="49" charset="-122"/>
              </a:rPr>
              <a:t>：</a:t>
            </a:r>
            <a:r>
              <a:rPr lang="en-US" altLang="zh-CN" dirty="0">
                <a:effectLst/>
                <a:latin typeface="Times New Roman" panose="02020603050405020304" pitchFamily="18" charset="0"/>
                <a:ea typeface="楷体" panose="02010609060101010101" pitchFamily="49" charset="-122"/>
              </a:rPr>
              <a:t>MP</a:t>
            </a:r>
            <a:r>
              <a:rPr lang="zh-CN" altLang="en-US" dirty="0">
                <a:effectLst/>
                <a:latin typeface="Times New Roman" panose="02020603050405020304" pitchFamily="18" charset="0"/>
                <a:ea typeface="楷体" panose="02010609060101010101" pitchFamily="49" charset="-122"/>
              </a:rPr>
              <a:t>的多样性和定制化。不同的</a:t>
            </a:r>
            <a:r>
              <a:rPr lang="en-US" altLang="zh-CN" dirty="0">
                <a:effectLst/>
                <a:latin typeface="Times New Roman" panose="02020603050405020304" pitchFamily="18" charset="0"/>
                <a:ea typeface="楷体" panose="02010609060101010101" pitchFamily="49" charset="-122"/>
              </a:rPr>
              <a:t>MP</a:t>
            </a:r>
            <a:r>
              <a:rPr lang="zh-CN" altLang="en-US" dirty="0">
                <a:effectLst/>
                <a:latin typeface="Times New Roman" panose="02020603050405020304" pitchFamily="18" charset="0"/>
                <a:ea typeface="楷体" panose="02010609060101010101" pitchFamily="49" charset="-122"/>
              </a:rPr>
              <a:t>具有不同的消息格式和机制，且不同物联网平台上的</a:t>
            </a:r>
            <a:r>
              <a:rPr lang="en-US" altLang="zh-CN" dirty="0">
                <a:effectLst/>
                <a:latin typeface="Times New Roman" panose="02020603050405020304" pitchFamily="18" charset="0"/>
                <a:ea typeface="楷体" panose="02010609060101010101" pitchFamily="49" charset="-122"/>
              </a:rPr>
              <a:t>MP</a:t>
            </a:r>
            <a:r>
              <a:rPr lang="zh-CN" altLang="en-US" dirty="0">
                <a:effectLst/>
                <a:latin typeface="Times New Roman" panose="02020603050405020304" pitchFamily="18" charset="0"/>
                <a:ea typeface="楷体" panose="02010609060101010101" pitchFamily="49" charset="-122"/>
              </a:rPr>
              <a:t>都是定制化实现的，标准的</a:t>
            </a:r>
            <a:r>
              <a:rPr lang="en-US" altLang="zh-CN" dirty="0">
                <a:effectLst/>
                <a:latin typeface="Times New Roman" panose="02020603050405020304" pitchFamily="18" charset="0"/>
                <a:ea typeface="楷体" panose="02010609060101010101" pitchFamily="49" charset="-122"/>
              </a:rPr>
              <a:t>MP </a:t>
            </a:r>
            <a:r>
              <a:rPr lang="zh-CN" altLang="en-US" dirty="0">
                <a:effectLst/>
                <a:latin typeface="Times New Roman" panose="02020603050405020304" pitchFamily="18" charset="0"/>
                <a:ea typeface="楷体" panose="02010609060101010101" pitchFamily="49" charset="-122"/>
              </a:rPr>
              <a:t>规范之间存在很大差距。</a:t>
            </a:r>
            <a:endParaRPr lang="en-US" altLang="zh-CN" dirty="0">
              <a:effectLst/>
              <a:latin typeface="Times New Roman" panose="02020603050405020304" pitchFamily="18" charset="0"/>
              <a:ea typeface="楷体" panose="02010609060101010101" pitchFamily="49" charset="-122"/>
            </a:endParaRPr>
          </a:p>
          <a:p>
            <a:pPr indent="457200">
              <a:lnSpc>
                <a:spcPct val="150000"/>
              </a:lnSpc>
            </a:pPr>
            <a:r>
              <a:rPr lang="zh-CN" altLang="en-US" b="1" dirty="0">
                <a:effectLst/>
                <a:latin typeface="Times New Roman" panose="02020603050405020304" pitchFamily="18" charset="0"/>
                <a:ea typeface="楷体" panose="02010609060101010101" pitchFamily="49" charset="-122"/>
              </a:rPr>
              <a:t>挑战</a:t>
            </a:r>
            <a:r>
              <a:rPr lang="en-US" altLang="zh-CN" b="1" dirty="0">
                <a:effectLst/>
                <a:latin typeface="Times New Roman" panose="02020603050405020304" pitchFamily="18" charset="0"/>
                <a:ea typeface="楷体" panose="02010609060101010101" pitchFamily="49" charset="-122"/>
              </a:rPr>
              <a:t>2</a:t>
            </a:r>
            <a:r>
              <a:rPr lang="zh-CN" altLang="en-US" b="1" dirty="0">
                <a:effectLst/>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复杂的闭源 </a:t>
            </a:r>
            <a:r>
              <a:rPr lang="en-US" altLang="zh-CN" dirty="0">
                <a:latin typeface="Times New Roman" panose="02020603050405020304" pitchFamily="18" charset="0"/>
                <a:ea typeface="楷体" panose="02010609060101010101" pitchFamily="49" charset="-122"/>
              </a:rPr>
              <a:t>MP </a:t>
            </a:r>
            <a:r>
              <a:rPr lang="zh-CN" altLang="en-US" dirty="0">
                <a:latin typeface="Times New Roman" panose="02020603050405020304" pitchFamily="18" charset="0"/>
                <a:ea typeface="楷体" panose="02010609060101010101" pitchFamily="49" charset="-122"/>
              </a:rPr>
              <a:t>工作流程。检查</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的安全属性需要精确建模</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工作流程，但</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的实现是闭源的，因此要求任何测试方法都必须是黑盒且和系统无关的。</a:t>
            </a:r>
            <a:endParaRPr lang="zh-CN" altLang="en-US" dirty="0"/>
          </a:p>
        </p:txBody>
      </p:sp>
    </p:spTree>
    <p:extLst>
      <p:ext uri="{BB962C8B-B14F-4D97-AF65-F5344CB8AC3E}">
        <p14:creationId xmlns:p14="http://schemas.microsoft.com/office/powerpoint/2010/main" val="159077279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椭圆 112">
            <a:extLst>
              <a:ext uri="{FF2B5EF4-FFF2-40B4-BE49-F238E27FC236}">
                <a16:creationId xmlns:a16="http://schemas.microsoft.com/office/drawing/2014/main" id="{895BF3D2-9FDE-4823-8168-1663E79B4794}"/>
              </a:ext>
            </a:extLst>
          </p:cNvPr>
          <p:cNvSpPr/>
          <p:nvPr/>
        </p:nvSpPr>
        <p:spPr>
          <a:xfrm rot="3126863">
            <a:off x="9296430" y="5477773"/>
            <a:ext cx="202251" cy="20225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a:extLst>
              <a:ext uri="{FF2B5EF4-FFF2-40B4-BE49-F238E27FC236}">
                <a16:creationId xmlns:a16="http://schemas.microsoft.com/office/drawing/2014/main" id="{A019D7E2-3AD4-408E-BE5E-3D4B0B84B778}"/>
              </a:ext>
            </a:extLst>
          </p:cNvPr>
          <p:cNvSpPr/>
          <p:nvPr/>
        </p:nvSpPr>
        <p:spPr>
          <a:xfrm rot="3126863">
            <a:off x="9504632" y="7091234"/>
            <a:ext cx="354128" cy="3541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p:cNvCxnSpPr/>
          <p:nvPr/>
        </p:nvCxnSpPr>
        <p:spPr>
          <a:xfrm rot="4922515" flipH="1" flipV="1">
            <a:off x="1500407" y="5692234"/>
            <a:ext cx="85116" cy="8109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endCxn id="135" idx="0"/>
          </p:cNvCxnSpPr>
          <p:nvPr/>
        </p:nvCxnSpPr>
        <p:spPr>
          <a:xfrm rot="4922515" flipH="1">
            <a:off x="2306271" y="5834503"/>
            <a:ext cx="601612" cy="8737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endCxn id="138" idx="7"/>
          </p:cNvCxnSpPr>
          <p:nvPr/>
        </p:nvCxnSpPr>
        <p:spPr>
          <a:xfrm flipH="1" flipV="1">
            <a:off x="1394107" y="7432813"/>
            <a:ext cx="1396993" cy="1834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椭圆 134"/>
          <p:cNvSpPr/>
          <p:nvPr/>
        </p:nvSpPr>
        <p:spPr>
          <a:xfrm rot="4922515">
            <a:off x="1907546" y="5936464"/>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rot="4922515">
            <a:off x="2986029" y="6478252"/>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rot="4922515">
            <a:off x="1218599" y="7276415"/>
            <a:ext cx="195205" cy="19520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1" name="直接连接符 140"/>
          <p:cNvCxnSpPr>
            <a:cxnSpLocks/>
          </p:cNvCxnSpPr>
          <p:nvPr/>
        </p:nvCxnSpPr>
        <p:spPr>
          <a:xfrm>
            <a:off x="332047" y="6974453"/>
            <a:ext cx="953048" cy="431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rot="4922515">
            <a:off x="2668680" y="7539188"/>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rot="4922515">
            <a:off x="921960" y="6039561"/>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792986F4-0716-4962-AEE8-D58524B3ED8D}"/>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4" name="文本框 93">
            <a:extLst>
              <a:ext uri="{FF2B5EF4-FFF2-40B4-BE49-F238E27FC236}">
                <a16:creationId xmlns:a16="http://schemas.microsoft.com/office/drawing/2014/main" id="{0A094132-30F0-4BD9-AFDF-B600A808689B}"/>
              </a:ext>
            </a:extLst>
          </p:cNvPr>
          <p:cNvSpPr txBox="1"/>
          <p:nvPr/>
        </p:nvSpPr>
        <p:spPr>
          <a:xfrm>
            <a:off x="767556" y="250092"/>
            <a:ext cx="3454399"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Contribution</a:t>
            </a:r>
          </a:p>
        </p:txBody>
      </p:sp>
      <p:sp>
        <p:nvSpPr>
          <p:cNvPr id="130" name="文本框 129">
            <a:extLst>
              <a:ext uri="{FF2B5EF4-FFF2-40B4-BE49-F238E27FC236}">
                <a16:creationId xmlns:a16="http://schemas.microsoft.com/office/drawing/2014/main" id="{6B9BEADE-EE73-4FF9-A7D1-722E7C5D03CD}"/>
              </a:ext>
            </a:extLst>
          </p:cNvPr>
          <p:cNvSpPr txBox="1"/>
          <p:nvPr/>
        </p:nvSpPr>
        <p:spPr>
          <a:xfrm>
            <a:off x="901643" y="1450088"/>
            <a:ext cx="10247200" cy="2520370"/>
          </a:xfrm>
          <a:prstGeom prst="rect">
            <a:avLst/>
          </a:prstGeom>
          <a:noFill/>
        </p:spPr>
        <p:txBody>
          <a:bodyPr wrap="square" rtlCol="0">
            <a:spAutoFit/>
          </a:bodyPr>
          <a:lstStyle/>
          <a:p>
            <a:pPr indent="457200" algn="just">
              <a:lnSpc>
                <a:spcPct val="150000"/>
              </a:lnSpc>
            </a:pP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）提出了第一个用于对</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实现进行自动安全分析的框架</a:t>
            </a:r>
            <a:r>
              <a:rPr lang="en-US" altLang="zh-CN" dirty="0" err="1">
                <a:latin typeface="Times New Roman" panose="02020603050405020304" pitchFamily="18" charset="0"/>
                <a:ea typeface="楷体" panose="02010609060101010101" pitchFamily="49" charset="-122"/>
              </a:rPr>
              <a:t>MPInspector</a:t>
            </a:r>
            <a:r>
              <a:rPr lang="zh-CN" altLang="en-US" dirty="0">
                <a:latin typeface="Times New Roman" panose="02020603050405020304" pitchFamily="18" charset="0"/>
                <a:ea typeface="楷体" panose="02010609060101010101" pitchFamily="49" charset="-122"/>
              </a:rPr>
              <a:t>，能够精确检测</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实现缺陷，并可扩展和配置到不同的物联网平台和不同的协议。</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）借助 </a:t>
            </a:r>
            <a:r>
              <a:rPr lang="en-US" altLang="zh-CN" dirty="0" err="1">
                <a:latin typeface="Times New Roman" panose="02020603050405020304" pitchFamily="18" charset="0"/>
                <a:ea typeface="楷体" panose="02010609060101010101" pitchFamily="49" charset="-122"/>
              </a:rPr>
              <a:t>MPInspector</a:t>
            </a:r>
            <a:r>
              <a:rPr lang="zh-CN" altLang="en-US" dirty="0">
                <a:latin typeface="Times New Roman" panose="02020603050405020304" pitchFamily="18" charset="0"/>
                <a:ea typeface="楷体" panose="02010609060101010101" pitchFamily="49" charset="-122"/>
              </a:rPr>
              <a:t>，在九个领先的物联网平台上评估了三个受欢迎的 </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MQTT</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CoAP</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AMQP</a:t>
            </a:r>
            <a:r>
              <a:rPr lang="zh-CN" altLang="en-US" dirty="0">
                <a:latin typeface="Times New Roman" panose="02020603050405020304" pitchFamily="18" charset="0"/>
                <a:ea typeface="楷体" panose="02010609060101010101" pitchFamily="49" charset="-122"/>
              </a:rPr>
              <a:t>），并检测到了 </a:t>
            </a:r>
            <a:r>
              <a:rPr lang="en-US" altLang="zh-CN" dirty="0">
                <a:latin typeface="Times New Roman" panose="02020603050405020304" pitchFamily="18" charset="0"/>
                <a:ea typeface="楷体" panose="02010609060101010101" pitchFamily="49" charset="-122"/>
              </a:rPr>
              <a:t>252 </a:t>
            </a:r>
            <a:r>
              <a:rPr lang="zh-CN" altLang="en-US" dirty="0">
                <a:latin typeface="Times New Roman" panose="02020603050405020304" pitchFamily="18" charset="0"/>
                <a:ea typeface="楷体" panose="02010609060101010101" pitchFamily="49" charset="-122"/>
              </a:rPr>
              <a:t>项属性违规行为。</a:t>
            </a:r>
            <a:endParaRPr lang="en-US" altLang="zh-CN" dirty="0">
              <a:latin typeface="Times New Roman" panose="02020603050405020304" pitchFamily="18" charset="0"/>
              <a:ea typeface="楷体" panose="02010609060101010101" pitchFamily="49" charset="-122"/>
            </a:endParaRPr>
          </a:p>
          <a:p>
            <a:pPr indent="457200" algn="just">
              <a:lnSpc>
                <a:spcPct val="150000"/>
              </a:lnSpc>
            </a:pP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3</a:t>
            </a:r>
            <a:r>
              <a:rPr lang="zh-CN" altLang="en-US" dirty="0">
                <a:latin typeface="Times New Roman" panose="02020603050405020304" pitchFamily="18" charset="0"/>
                <a:ea typeface="楷体" panose="02010609060101010101" pitchFamily="49" charset="-122"/>
              </a:rPr>
              <a:t>）发现了在实际威胁模型下利用属性违规组合的 </a:t>
            </a:r>
            <a:r>
              <a:rPr lang="en-US" altLang="zh-CN" dirty="0">
                <a:latin typeface="Times New Roman" panose="02020603050405020304" pitchFamily="18" charset="0"/>
                <a:ea typeface="楷体" panose="02010609060101010101" pitchFamily="49" charset="-122"/>
              </a:rPr>
              <a:t>11 </a:t>
            </a:r>
            <a:r>
              <a:rPr lang="zh-CN" altLang="en-US" dirty="0">
                <a:latin typeface="Times New Roman" panose="02020603050405020304" pitchFamily="18" charset="0"/>
                <a:ea typeface="楷体" panose="02010609060101010101" pitchFamily="49" charset="-122"/>
              </a:rPr>
              <a:t>种攻击，负责任地向供应商报告了这些可能的攻击，并得到了涂鸦智能等供应商的认可。</a:t>
            </a:r>
          </a:p>
        </p:txBody>
      </p:sp>
    </p:spTree>
    <p:extLst>
      <p:ext uri="{BB962C8B-B14F-4D97-AF65-F5344CB8AC3E}">
        <p14:creationId xmlns:p14="http://schemas.microsoft.com/office/powerpoint/2010/main" val="160144284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rot="11174285">
            <a:off x="341331" y="4515220"/>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cxnSpLocks/>
            <a:stCxn id="8" idx="1"/>
          </p:cNvCxnSpPr>
          <p:nvPr/>
        </p:nvCxnSpPr>
        <p:spPr>
          <a:xfrm>
            <a:off x="472118" y="4658367"/>
            <a:ext cx="891498" cy="8862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a:cxnSpLocks/>
            <a:stCxn id="8" idx="3"/>
          </p:cNvCxnSpPr>
          <p:nvPr/>
        </p:nvCxnSpPr>
        <p:spPr>
          <a:xfrm flipV="1">
            <a:off x="484478" y="2939241"/>
            <a:ext cx="760736" cy="1606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矩形: 圆角 106">
            <a:extLst>
              <a:ext uri="{FF2B5EF4-FFF2-40B4-BE49-F238E27FC236}">
                <a16:creationId xmlns:a16="http://schemas.microsoft.com/office/drawing/2014/main" id="{3D82492E-42FF-4990-9EE8-455821D33A30}"/>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文本框 1">
            <a:extLst>
              <a:ext uri="{FF2B5EF4-FFF2-40B4-BE49-F238E27FC236}">
                <a16:creationId xmlns:a16="http://schemas.microsoft.com/office/drawing/2014/main" id="{BA77ECED-4B5C-41EA-8534-CEE54F4CCE52}"/>
              </a:ext>
            </a:extLst>
          </p:cNvPr>
          <p:cNvSpPr txBox="1"/>
          <p:nvPr/>
        </p:nvSpPr>
        <p:spPr>
          <a:xfrm>
            <a:off x="767556" y="250092"/>
            <a:ext cx="4133057" cy="646331"/>
          </a:xfrm>
          <a:prstGeom prst="rect">
            <a:avLst/>
          </a:prstGeom>
          <a:noFill/>
        </p:spPr>
        <p:txBody>
          <a:bodyPr wrap="square" rtlCol="0">
            <a:spAutoFit/>
          </a:bodyPr>
          <a:lstStyle/>
          <a:p>
            <a:r>
              <a:rPr lang="en-US" altLang="zh-CN" sz="3600" dirty="0">
                <a:latin typeface="Times New Roman" panose="02020603050405020304" pitchFamily="18" charset="0"/>
                <a:ea typeface="楷体" panose="02010609060101010101" pitchFamily="49" charset="-122"/>
                <a:cs typeface="Times New Roman" panose="02020603050405020304" pitchFamily="18" charset="0"/>
              </a:rPr>
              <a:t>Background</a:t>
            </a:r>
          </a:p>
        </p:txBody>
      </p:sp>
      <p:sp>
        <p:nvSpPr>
          <p:cNvPr id="35" name="文本框 34">
            <a:extLst>
              <a:ext uri="{FF2B5EF4-FFF2-40B4-BE49-F238E27FC236}">
                <a16:creationId xmlns:a16="http://schemas.microsoft.com/office/drawing/2014/main" id="{8C7D5969-FAAF-4674-B929-FF206ED23E5D}"/>
              </a:ext>
            </a:extLst>
          </p:cNvPr>
          <p:cNvSpPr txBox="1"/>
          <p:nvPr/>
        </p:nvSpPr>
        <p:spPr>
          <a:xfrm>
            <a:off x="917867" y="1009495"/>
            <a:ext cx="10111978" cy="412613"/>
          </a:xfrm>
          <a:prstGeom prst="rect">
            <a:avLst/>
          </a:prstGeom>
          <a:noFill/>
        </p:spPr>
        <p:txBody>
          <a:bodyPr wrap="square">
            <a:spAutoFit/>
          </a:bodyPr>
          <a:lstStyle/>
          <a:p>
            <a:pPr>
              <a:lnSpc>
                <a:spcPct val="120000"/>
              </a:lnSpc>
            </a:pPr>
            <a:r>
              <a:rPr lang="zh-CN" altLang="en-US" sz="2000" b="1" dirty="0">
                <a:latin typeface="楷体" panose="02010609060101010101" pitchFamily="49" charset="-122"/>
                <a:ea typeface="楷体" panose="02010609060101010101" pitchFamily="49" charset="-122"/>
              </a:rPr>
              <a:t>基于云的物联网平台</a:t>
            </a:r>
            <a:endParaRPr lang="en-US" altLang="zh-CN" sz="2000" b="1" dirty="0">
              <a:effectLst/>
              <a:latin typeface="楷体" panose="02010609060101010101" pitchFamily="49" charset="-122"/>
              <a:ea typeface="楷体" panose="02010609060101010101" pitchFamily="49" charset="-122"/>
            </a:endParaRPr>
          </a:p>
        </p:txBody>
      </p:sp>
      <p:sp>
        <p:nvSpPr>
          <p:cNvPr id="11" name="文本框 10">
            <a:extLst>
              <a:ext uri="{FF2B5EF4-FFF2-40B4-BE49-F238E27FC236}">
                <a16:creationId xmlns:a16="http://schemas.microsoft.com/office/drawing/2014/main" id="{414AB086-4897-45E7-9E5A-EBCC370BF448}"/>
              </a:ext>
            </a:extLst>
          </p:cNvPr>
          <p:cNvSpPr txBox="1"/>
          <p:nvPr/>
        </p:nvSpPr>
        <p:spPr>
          <a:xfrm>
            <a:off x="4479849" y="3954530"/>
            <a:ext cx="2988014" cy="369332"/>
          </a:xfrm>
          <a:prstGeom prst="rect">
            <a:avLst/>
          </a:prstGeom>
          <a:noFill/>
        </p:spPr>
        <p:txBody>
          <a:bodyPr wrap="square">
            <a:spAutoFit/>
          </a:bodyPr>
          <a:lstStyle/>
          <a:p>
            <a:pPr algn="just"/>
            <a:r>
              <a:rPr lang="zh-CN" altLang="en-US" dirty="0">
                <a:latin typeface="Times New Roman" panose="02020603050405020304" pitchFamily="18" charset="0"/>
                <a:ea typeface="楷体" panose="02010609060101010101" pitchFamily="49" charset="-122"/>
              </a:rPr>
              <a:t>图</a:t>
            </a:r>
            <a:r>
              <a:rPr lang="en-US" altLang="zh-CN" dirty="0">
                <a:latin typeface="Times New Roman" panose="02020603050405020304" pitchFamily="18" charset="0"/>
                <a:ea typeface="楷体" panose="02010609060101010101" pitchFamily="49" charset="-122"/>
              </a:rPr>
              <a:t>1.  MP</a:t>
            </a:r>
            <a:r>
              <a:rPr lang="zh-CN" altLang="en-US" dirty="0">
                <a:latin typeface="Times New Roman" panose="02020603050405020304" pitchFamily="18" charset="0"/>
                <a:ea typeface="楷体" panose="02010609060101010101" pitchFamily="49" charset="-122"/>
              </a:rPr>
              <a:t>实现的典型架构</a:t>
            </a:r>
          </a:p>
        </p:txBody>
      </p:sp>
      <p:pic>
        <p:nvPicPr>
          <p:cNvPr id="5" name="图片 4">
            <a:extLst>
              <a:ext uri="{FF2B5EF4-FFF2-40B4-BE49-F238E27FC236}">
                <a16:creationId xmlns:a16="http://schemas.microsoft.com/office/drawing/2014/main" id="{7A5C5861-637B-A184-1FF4-1F6F390DA63C}"/>
              </a:ext>
            </a:extLst>
          </p:cNvPr>
          <p:cNvPicPr>
            <a:picLocks noChangeAspect="1"/>
          </p:cNvPicPr>
          <p:nvPr/>
        </p:nvPicPr>
        <p:blipFill>
          <a:blip r:embed="rId3"/>
          <a:stretch>
            <a:fillRect/>
          </a:stretch>
        </p:blipFill>
        <p:spPr>
          <a:xfrm>
            <a:off x="1190520" y="1535180"/>
            <a:ext cx="9839325" cy="2419350"/>
          </a:xfrm>
          <a:prstGeom prst="rect">
            <a:avLst/>
          </a:prstGeom>
        </p:spPr>
      </p:pic>
      <p:sp>
        <p:nvSpPr>
          <p:cNvPr id="12" name="文本框 11">
            <a:extLst>
              <a:ext uri="{FF2B5EF4-FFF2-40B4-BE49-F238E27FC236}">
                <a16:creationId xmlns:a16="http://schemas.microsoft.com/office/drawing/2014/main" id="{D1629AFF-FA36-5477-BEE4-809B85632497}"/>
              </a:ext>
            </a:extLst>
          </p:cNvPr>
          <p:cNvSpPr txBox="1"/>
          <p:nvPr/>
        </p:nvSpPr>
        <p:spPr>
          <a:xfrm>
            <a:off x="864846" y="4506051"/>
            <a:ext cx="10462846" cy="1689373"/>
          </a:xfrm>
          <a:prstGeom prst="rect">
            <a:avLst/>
          </a:prstGeom>
          <a:noFill/>
        </p:spPr>
        <p:txBody>
          <a:bodyPr wrap="square">
            <a:spAutoFit/>
          </a:bodyPr>
          <a:lstStyle/>
          <a:p>
            <a:pPr indent="457200" algn="just">
              <a:lnSpc>
                <a:spcPct val="150000"/>
              </a:lnSpc>
            </a:pPr>
            <a:r>
              <a:rPr lang="zh-CN" altLang="en-US" dirty="0">
                <a:latin typeface="Times New Roman" panose="02020603050405020304" pitchFamily="18" charset="0"/>
                <a:ea typeface="楷体" panose="02010609060101010101" pitchFamily="49" charset="-122"/>
              </a:rPr>
              <a:t>物联网平台主要包括消息代理（可由物联网制造商配置）、设备</a:t>
            </a:r>
            <a:r>
              <a:rPr lang="en-US" altLang="zh-CN" dirty="0">
                <a:latin typeface="Times New Roman" panose="02020603050405020304" pitchFamily="18" charset="0"/>
                <a:ea typeface="楷体" panose="02010609060101010101" pitchFamily="49" charset="-122"/>
              </a:rPr>
              <a:t>SDK</a:t>
            </a:r>
            <a:r>
              <a:rPr lang="zh-CN" altLang="en-US" dirty="0">
                <a:latin typeface="Times New Roman" panose="02020603050405020304" pitchFamily="18" charset="0"/>
                <a:ea typeface="楷体" panose="02010609060101010101" pitchFamily="49" charset="-122"/>
              </a:rPr>
              <a:t>（例如摄像机和储物柜）以及</a:t>
            </a:r>
            <a:r>
              <a:rPr lang="en-US" altLang="zh-CN" dirty="0">
                <a:latin typeface="Times New Roman" panose="02020603050405020304" pitchFamily="18" charset="0"/>
                <a:ea typeface="楷体" panose="02010609060101010101" pitchFamily="49" charset="-122"/>
              </a:rPr>
              <a:t>APP SDK</a:t>
            </a:r>
            <a:r>
              <a:rPr lang="zh-CN" altLang="en-US" dirty="0">
                <a:latin typeface="Times New Roman" panose="02020603050405020304" pitchFamily="18" charset="0"/>
                <a:ea typeface="楷体" panose="02010609060101010101" pitchFamily="49" charset="-122"/>
              </a:rPr>
              <a:t>（专为终端用户设计）。设备通过</a:t>
            </a:r>
            <a:r>
              <a:rPr lang="en-US" altLang="zh-CN" dirty="0">
                <a:latin typeface="Times New Roman" panose="02020603050405020304" pitchFamily="18" charset="0"/>
                <a:ea typeface="楷体" panose="02010609060101010101" pitchFamily="49" charset="-122"/>
              </a:rPr>
              <a:t>MP</a:t>
            </a:r>
            <a:r>
              <a:rPr lang="zh-CN" altLang="en-US" dirty="0">
                <a:latin typeface="Times New Roman" panose="02020603050405020304" pitchFamily="18" charset="0"/>
                <a:ea typeface="楷体" panose="02010609060101010101" pitchFamily="49" charset="-122"/>
              </a:rPr>
              <a:t>发送遥测和事件消息给代理，并接受代理的控制命令消息，</a:t>
            </a:r>
            <a:r>
              <a:rPr lang="en-US" altLang="zh-CN" dirty="0">
                <a:latin typeface="Times New Roman" panose="02020603050405020304" pitchFamily="18" charset="0"/>
                <a:ea typeface="楷体" panose="02010609060101010101" pitchFamily="49" charset="-122"/>
              </a:rPr>
              <a:t>APP</a:t>
            </a:r>
            <a:r>
              <a:rPr lang="zh-CN" altLang="en-US" dirty="0">
                <a:latin typeface="Times New Roman" panose="02020603050405020304" pitchFamily="18" charset="0"/>
                <a:ea typeface="楷体" panose="02010609060101010101" pitchFamily="49" charset="-122"/>
              </a:rPr>
              <a:t>接受代理的遥测和事件消息，并向代理发送控制命令消息，设备和</a:t>
            </a:r>
            <a:r>
              <a:rPr lang="en-US" altLang="zh-CN" dirty="0">
                <a:latin typeface="Times New Roman" panose="02020603050405020304" pitchFamily="18" charset="0"/>
                <a:ea typeface="楷体" panose="02010609060101010101" pitchFamily="49" charset="-122"/>
              </a:rPr>
              <a:t>APP</a:t>
            </a:r>
            <a:r>
              <a:rPr lang="zh-CN" altLang="en-US" dirty="0">
                <a:latin typeface="Times New Roman" panose="02020603050405020304" pitchFamily="18" charset="0"/>
                <a:ea typeface="楷体" panose="02010609060101010101" pitchFamily="49" charset="-122"/>
              </a:rPr>
              <a:t>之间的所有消息都由远程物联网平台上的代理转发。</a:t>
            </a:r>
          </a:p>
        </p:txBody>
      </p:sp>
    </p:spTree>
    <p:extLst>
      <p:ext uri="{BB962C8B-B14F-4D97-AF65-F5344CB8AC3E}">
        <p14:creationId xmlns:p14="http://schemas.microsoft.com/office/powerpoint/2010/main" val="3739796504"/>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FOLDER" val="C:\Users\Administrator\Desktop\点与线\"/>
  <p:tag name="ISPRING_PRESENTATION_PATH" val="C:\Users\Administrator\Desktop\点与线.pptx"/>
  <p:tag name="ISPRING_PROJECT_FOLDER_UPDATED" val="1"/>
  <p:tag name="ISPRING_UUID" val="{9E835B18-4CBE-4158-BA05-AC18079C87BA}"/>
  <p:tag name="ISPRING_SCREEN_RECS_UPDATED" val="C:\Users\Administrator\Desktop\点与线\"/>
  <p:tag name="ISPRING_PRESENTATION_TITLE" val="点与线"/>
  <p:tag name="ISPRING_ULTRA_SCORM_COURSE_ID" val="EB056CF6-F6FB-419C-8F15-BF4BD319FD02"/>
  <p:tag name="ISPRING_SCORM_RATE_SLIDES" val="1"/>
  <p:tag name="ISPRINGONLINEFOLDERID" val="0"/>
  <p:tag name="ISPRINGONLINEFOLDERPATH" val="Content List"/>
  <p:tag name="ISPRINGCLOUDFOLDERID" val="0"/>
  <p:tag name="ISPRINGCLOUDFOLDERPATH" val="Repository"/>
  <p:tag name="ISPRING_OUTPUT_FOLDER" val="C:\Users\Administrator\Desktop\变色龙文件\点与线"/>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JVexIH9LMokMwAAAgWgAAFwAAAHVuaXZlcnNhbC91bml2ZXJzYWwucG5n7Xx7VFNX/q/Wju20KO10HIQCqS+sL56likDSDi1URVERoxKIFJQqkgghQAhJ2rEFLWBExAR5ZFrfBJIiQkggiS2VAAHiK0TNy0pCkGOCJCYh73uCtlpnutb93Tu/de+61z9YIfuc/f189/f9PftkH9m8KW7OGz5vzJgxY866zz7ZOmPGnwJmzJj1+euzwZHiDV5vgh8zMVvj/j6DMeT7APzyaubHGz+eMaOF/KY97U/g9z8f/GwnZsaMud3uv5kC9IWMGTN2tq375ONthalaeTZZm4lTElITUz9K/Whxw+Wt+5MIWy07kyLIu8peDV+15B+fZdd9sm1fXeyXX8fX/vVswF/e/jYZ/v2ft316pm3h1l3vbvvTq2d3n7orY19jM5Q/JBjMSoGvYOBUjbpNUsy7EYffKx88dQe/6TKp6Q5RcvUcxDUl8EJ3TfZc9SRNdW9QupzmmSCLM+Zeyu85cPSOP4sbET/aPz7kHptRsOBd1Xgu1X6dTNymeMs9ci9wT1mXb4BL6bKR1HOmb9LFfNhXYHkbNX2ZemkdD3gNNvUxbon7+xVCb4CFMe4W3YwvbRnUqI8tCRdcfTT7OpyfRjQBA4cfvTU/IOFY2niaweYJfo16tSA0njgWAykqSyBZb5ZUJ6/pCTaeJ1nPow2DaGJrlzaio09jtohITr0J6dRThMCENIToMhCsRxKKv+8KpCCx8sVkvATJiqJoLZewYwaEfv7ErYkwN/E8kLhzQGQfuBrkuBHEjfib/acg+09XqxKguIucaG66R6LrIc3RKpwZMQtBdEwJYETcnQ1B3G0KZ/0jUAiPh2JPF6MkuCYm0UinsKLNaaHK1hZIloEYCHuMX23mAhqeXwBJpyHq9OxmMzoyXiEwuC2AoRkq6XMgdWEH7XaRy64ea+PW3WkBhx6d3BKafs90qeAGVvAz0KFLV3/ovY8OHFXv6M7gwczdqQrkiNKkBzgT36ErjouxpcHxr4BijdQoSvp6H7XEfu1xAmZrheFx0t6pFhQF0Ds5qMiTxapFEJxB37siTILFkWw5EvoFff7sck/io0MUVp9gcE9W3k5Ks83fKtMJI8PjRx2IBpZkxTKSpoCo0V/yGGSvRAexifLVkmbpqKRLfzCFwrxjIgJJNeyEkmvG/YNarNTWpLkTPeRkj+qbtSMqLczeDSs25OgnXWaXU4m22XOlssxolG96R/RwcM1Es2MGm4dup2jw+x0WkbnP6i/EDGj1BJ5/EJ+haVAyZUQHVN0O5HxOCEoiVwlXsOXWqWRcdb7xdo48LMM2Hxcopi1yG5hOJiTnxjmP07Z8XvGxt7k9Zjj/8gA267MdsPWnWt4zD0qBfDYq8n2GVK3dAYlEZ17ZwRocUaVrHEZf/eTwDFwvJpnF9RT4BBjQy0azWjOakmmAz4PQ5WpOsc57LPSe2mo/BYBSi+SPclxWpAtQ23CRZiXvlRBJs2AnZBFFzYmiIVioTn8YGqnJGcaksO7chW5XDGlOaWptmQcGBENY9mD+rX4sW2vtwqRAFRwn1DeLOiC4TSSPSuw4kdri7NuDi1R6AkSLj4YHcLrqF2CilcYOy1o1EWiR2ICcYXM60bNRwF4P6qaFpZTiyo23LVO4hw88+tKbDO+ZRlaCojho1uVRB5CjBoqzl35ieHNbT7nHDCEnmyF679jbuyv+tKHnaxkKv1MhGqthSdIZQK4t/CPV5LB2oVkK267Dj2E6E0AxmEPtzfC1e4ulR7/21uUSShqWpA/5aHNdHjGAubjPyC7G86N0Vs8BVchwtmSkyWzIR5HqBXegkn5TSztaUBbEmxq9TRVKMP1SacgHw+9xuA8ZfhjqgFlb9M3nxEGaA8GDqIe/nM9GByajNfgv5IETmhCDo9XRemziKoLnv2g4Ykv0UJK+y9SdEZh8WnX87Q/IBFDlFbVsh1MU7F4nTKeOY4d9dADp11ZS6vE6ng2ddc0nbPiHypzdkR8E4khytCuHxRJlt5vlfL6vVWYiYyhHw+NRAjbX8UVHDx/RXr0lSJJ5baCQKkg5lBYoytY3djscoX/XwmJVTilLApoiSr8GLxXcJenYJJUWZCvLZjoubBdNQn3BtfyTxYMbsngN7GLQeGnG8kIAv1gZg4uUNE/UG6mVZsMaKdwnTtcZ62yWnSuqo6ugtokRRLurqFm6SgroiQyR1NIB8HCBOB17pQgLy3/FHVsBhbOiz/4nEnfrsvQ4VKvfY72JI7JiU9pT183zfkVCWEhmB0pJMu3rLZDgUMZDZEQ1EAb11cuGsye6l82tAuZVSaWqrOMfhzLzEORqod5WLxBJvVdICtkqKFsX0K3aCMlE23bYRI7GtFAy37V6ieHbPseeAi21W1UUqXzNe0RPDER2y03ibyqZBSg+iqVIHR6J5cGHJWyrU0irQiBBxZiUkkqBwuXU2Pv2SKJj9FHDmEFDf7bezjLPcgf/Ye6cKssGkBBzbf9Yi9/r7TGfzv5S+0VLanabf3rFXG+PXKmxRT8/68wOSQpozSG5BBAHGTOwQJTNJUE25VAH3qu2NTGRPb1doaExKbO7ECxncy9WKgtgibS5tQgK0uDElvQZ+4Ux/uByLCjlUToY+l5nOz00uIy6FBY3SOAfYNBEk4Yk9xqEkuAaoF35Luiyg5JollAKcG7DdEV1xRtZSpIlfEIDpIBrakzLdd0GHFGCKKI/3tHAIHc2jBTxLDKJYSe5Zeg1d5ghyvqCa1p2V7ySbBESe4501QMS8rqe/IdCrPfMYax0weLTm2cfwsp95g87hrFsEujlUDKfm51xbQe5SsrUFIPeFSSYf07ftnMRcgnN7Jz3LaCED/zAiu3GpihSJVetd2NLurC4Ep4xh05ucUQnHxrxiUK7jVBU4GJrnIBlVK9NVzvKK4GRTRBNoO+ImWSLrp1o6eLHshE83mt6k9VAm2gzRtdrKMDwo44DkNXduxXIbpTZwSLV0bcpJTni9LiCkgM0tD9eHsBSQmc/iRkZVBXKL516P8/icK/U/5Vu1Z9D46MPEF1gHfBl6ZVg3D88Ej1rlSS3GBYExze8132re9QMAb8Wvu5RNZ3Vr3sHuIuGL0+HubPRjBlxmdRX3Z9Hh4L/7P70rU/7i/tzzdruxe7Pg3kTVgPMZXhzug5ID/2fnVWybrqoGPuvwc7n2vVCLybPOn4VYPKJC9ZFvJkboDpwYagcmM6eM5qDiJNlXjD7L56QwbePP76Z+6Gq/MLQ0SPTs79wiJEO8ek///24InXo8PhD6nw36JcnF29MyhT8PA10efG+xrWRAdPc/XPJukTxnZCQacKr1p1q/I3OuhvbsPnx06x/tOH4ucbW9M+n2d11/IOker93ptd47fiZiy8h/mMQZwWnJal47X2LhsYvFOEVmAdHljZ0FJo7lYSt+rphgxAziBnGbfuN6I0HlK8mLp5vWC64knhSc6AuivwMfK2jATdakzuF91WxgUnmM4ybE38lHbBx9DLPB994pRY+Prnpu2ecbeLvf4Svk10uP14qSzDDn63rvJI4hpfJzoSvVzwmcpTP47QvUm53CiVB3Mc3TidzMVx9/wqK6GzR0Rx5+2nVRt152/Pg6Mjh7PpdYkw5cBmyhImH+Z1/Htyxm1Xnvnhx/4muIUde1/MwjdcDNzWPR8RKkk5njOU9E/+Dx/TYzjVtjZr5cHHF8e9uXnwOjemjvX+rsSF928Y/mmNjhK0v2fQ7JvZfLkukFx1t0XL+aBK9tvwPgM7UHv2DK76hf4DD+rf3j2T/W+jCd9fW/xuhKP4rpNOjDANhavU79Zue2XM9UfyF1/ntRt9FfqGbxv9g0Uer/i14T3tt+R9c4QF/MCdWjO1Z928ZGGk8l7P1fOJzlocMv3v1YlK0YGz8D6akjzf+wZSOTeI1F38nAzTs9ioRzGU/ndxl4D766U01aIntkKXYtc88Ms+aLeAIrm+8+yLvoKGPjJ1rfgFLmZgQbWxvmcip1BA/836BUrRZhlGPmdf0YiQjyOcnZTG5+ZOqqoST3cplQszQ7y+T47ynwJrFTJl1b1k/Jnx9Q8L/y/Hzgc7as5qXM3kD7FQHY8baJKmddoQhS8yBppjzn9cAp7MBr2OXFfBtcrQBlF1qFxhqyCjsLnWE8lPvv9IK7x8p09BIzutL0KsgmugJsFeRWk4hwqGjegTz5nNhtjNrTpU09PaeY8IvCr6Vq1+fGggTIaKMtxLJCnyWdyay8JdvhKxOeLxPQELrs4XpGPup8TTHw8ygIBE9wDCi8B7L3Ynip0ZQwRrvuLQ59L4aCnAcF1jcQOYOWSrfPyuFRu7st+FSgQ8v4v0tayy+w1hbboo/Gk87IZDNbbUJ5NBR665mPVuF2SVh5mDaHLLPCdFY1nMWVLBnPlgvlu9jR53eqRIfqoRv3Xs4+ZCiVQTFW+YD1vDg0aTDEySXLYiZzOQhJHsuC23sQLNIytYuJ7+L65IFgHRzo5X2U1+hi/wtt3EwPgrW0x4lkRUkp66rESDU6U0zQ0R75JmEAQS/X7BTosnJlVtzJqOYRl+Mw2o34MZQ9OdU1b+mvYTXXL4HiKsL61V/KIV77B1LljCHb58E+7O55xANArA5fKgdowgGtZJHrAbRctagIFltFT+OyiX0/Mgo/4Et2h8t0Go6CUTpdx/syUOI9hGa2yWaSQwtSufErMMxbMI82/NKD/12z2fC4PZqoeSHjp72bADKlh//Kphy1n4qJJDpPxDMIjV55Elto+2WcLU1/JVzYPuzOpsmxDYIimT0XTGqIvHnDROmkbPGuuHDHHTKSXI12G0tpQEckrG4kclEPed4BRKfG5zGX1ZOaKoPS2cGho43D1+hSEfnHcHVGXfYbJ8yNrCJ3Ppcef77MijlAQ6RSY2XQuRDhHZa3C7RvmgXAbhU3GT8dpBbfqqkb+SZg9yQV1ce8LkKUh6REruE5KC42R2OqZMfBzIbEMw1Mic1r58cw4SvHLUCc6vkhs8kfgGGFgloZADPWKcf73cYkLTEfswd547CfoLeV5/VI3KQT8LN17XP62Yt2E872mHOOiRrJIWRzPwo3jI5Hv7W3pUDNnZKfzBFyjSDLXAu3xFcswAzhwiPJufJ00KbITOV0AmxKSRsZSyUqCKyoWpHFE07Rf04P9oVFctAkqu3YGxt1+W/W86Wg5HWpD0P6aiqkFWHEBkHpLzcEHMffYbEKP1l1UhKDwebgmKVXD1BbiPAyJ1+b4ZZ1R8CSZVyQ6+jfaJAPanvsMEx57SYuzCXQxLMSk7fo+LIMqvJVZoaQM+Gx1x4Xi0vS8OXEC9ADIOtkfOLomNnWJSw73+jb9QLg5D2sThY0Qcff3YjQXjn2LOLux+fDSI8uI9X2hSnl/39eGCg6Ou6OeKaHL//tS7tv9zmMdRCpFN/tYBnqC+TIEmO44q776K7JkclAcjzrkmYM86C7ToiIugwXnyXjU+a/M6TMHZfQtRKAhuI1get1SJ0n6ZOxLWeOgidBrryfkwtSmHmuxxlFCSRbT+1CQp2hJRZiphJhZln1mdtJmSv8XwqFzGTaLw+cC5mbUbdwIrF9Bbdgn76UjrzbTLsiWj7fzgnrYYYnPe9+DuIBDPRxiJ1+o75X0ogjCeqJd8Kap/GGFQ/uRuOVDaDjcN3vqP+HPuOAqPx/uTeX2M1DxRyNXJELXPNWs2atBtEFGSYP/LXtLvClZppDD9qh1+gf3yU1kvugCNXP7sKGCXIIH7P5DXXCplk8pug4u/sdycLnzTbq+TZcMcasw1cWW75yHn7GjPuiRU1x9h+LR5S+qVSsHtqEwqROHV1HMV+xqG2YKNjl7CQkExXSHuzlGmaYDI4KWdthSlK6zBLYQqHPoYVGQC+E6DA7tuFfLtQwomCTv3omZrqxZYnSZJyCf6tHNQd4oBjRO3QCjov2t+tszH9yEFPxMbZh0uSvpMQlTOpA6uSVQ0E05041lTfPYpQYWgwR3FUS7VBIqZUcFuopYGli5BlAJJANoZt3q+yUrCd682THEXhSAWLUBF2NylGljGng+aya4RCFrmWhSQYxeB/6hFmyCTZNUWGpOyiAIY1KUD63q/tdyU809gNmgnPN+PR0PMxKuV9GclRGOX9xDk29r9fcz2wO6Okc8+c6qzXu3TBNVKmoFDftzSIiR+tyVR0rWTuGmCyo/ipSQyyuAgmWsHkIECOjJPteoSnVg1alFAyxZ0goCN+2tjOXCM/esyWFsosRxBGw2hs3/npc0qzbg9oJVggRA9wVkri+nvZgcpdzG8Ri8Y4UZBFhAm8slO8YqkBnYPi50fxnng2wNmzGDFLlQmz3YmjOM900YRhgefAjCcdpi81H9od+xOiAclcLhHs50Kk8NxUbGcnyjYi88bQZ+rWtndnxPY41FlUxKyM2D5sbe9H1O+CtYKfyo8s46OCkN0Z0B6TvllbyOZG0dA6luttfW0v/yqblx+l+BW8Gb6BMZmjLLqaXnIx0TtAgtnlSlUlsYQCWedGKUTjvFYK3Tb3oKRldq9x/Gdj+g1pWq5tf9949bdAdTnNrlqqzLV8EL/34YA0OevgALmE+SOGeylUohytPp6MW6I1id4nL31qFqis95pir172+9tpjjaJct42P0CyIkIi6BzPr5aeBJF+8uJtnouWtM3u9Tju/cqi0/fyqeVJxvnwOcduBu+sJneiKJV6qLOirxdzwdmkL3xq6oBpzdyqBw6w3FNLs840oVgNhuFsIRmjHBV0pEd+NDqPvAzGIJSnXcJfVTlNuKTR/DMDe2xS+bZY+bhoBdnzN+ZuS12v7dmqQLqcGYqhHyishDQqwvXhqLVFR0cVSNz7RrypNqStLTevk6GdUWOWTLGIlyMpmnkn6PvfQpAn3VtJqygJ3SqTuBLP3qhjkQbKz+1zId+GffJ7qHVZMiEpAp+sACvxH3MqiFnzNwD54t5CUF27yCFyHUPqWbC6DRIg+aJjF4VJigvt3lPSj3XZd2B3wV7hBZKlHlWWru1SQQpzfIBG12o9K7cUuDKrBWVPwpH8THkSUF0J9l+31FSwCicGKo8ey/qivItL4Fu3PNhHbVJB93H5d/m0YUMTCr6TTKhF2fp/dAR7A0lH9qU05By07e+XoW34LY5O8s1gXBJgkgs6te91FuswtBWuAX3h0wdutSchYsXR8qyfpa7Cgrvkb71fo28JjbY9bKWQW/06tjrfHGR3HbedMTr3u4j9Ai6oZuNt1jLmtqbZLGCXq0FlUuYPvM4uueLgWzr8ViXGdo8rvykvr8aVO75wOyazSarBNcH3M0K3K8Tve0Ocj0qFsNYo/6f50CxNmYv1HHQHP71oJfm1p0WYI9/LtYBaupJJbXbKcq2/3qx0wqK6jWplV9PvRvlWuKvRV07lmrkTq1zPXUE6T4eIx3qMxeOJtOWuh7l3n14QPJgFmfooghNiGJH9atg3cqwDmdDEoyiEyIv36Bu9KOi88GmjUpcKxqvcgyNFDSSn5fkLXU4LzKVRj/U8jIFYN1s0lJt7njbUqdPB7noFMAkieP2a4wlgYreqYbBHYC6naHqwv5YUKWL3jm+Z+9mn+lkNMW6l8610/X9D5ZEyvcs8na7hYCy+T3KKXH+uqylGa/BRSiDlN2rNDJeR75RcdbelZW7VkQMr8zap8ZHKEUvqxDMgrHpe0vEh/gM89zemxHuoJ/xjp/+/N8bxqLrR3TvNuW8KJW1r0fwnwfw0EBq/3nPRtHgO5qWUrHuQljHN4VGGMHhZPREGpqvA1KIHZ8umNzFvnoc5HpSBlc4GMiok8+mNAKOkj0nQZqGLlgoFosOL6je4NC47rYxcrFrkJYLaDjxAugCSY+wk4VdmUGHxe2fYb8IcN4U5i7vXzT5uPwXP576z50ofpo95I+LEREsxUi0yamAuC6tcZ8E0wDeOcryQxZPXz8J/Q/2wOwOMcIukoQ0Z7+OWpkZYqpnF6tz51UNnjY488aMOv8DzExG/LozlHWCYkKnnVdlyLSYlT7j7+FdLTK6A1FRjG6NM23EcyLVhXdiUHmr59zaB0Ga57U7h/YIqf5b7qYCwhWBb30ewhBHr4Rt9ngqOo10REHZYJaGXVHlQvOHDm6nSzDUItTi1EhjOhuNk5au894au2Xth4PUqM8ZS1NW1NVT9Ia7JOKknfkbOshgI9bBuCftJvbeGwwCj0T4bOl73Wr9HCRtlQ0NHTYCAb9gvcJD/kbkNwcwdmKKaJQ7DbcuarMPxuHJj4yCCpdgEVGfcGDk1TaSwCSvPp8YDcfSwhaPzyoB5lVJ4UKB3Qvus9T3dWqP3juHgGhuatC0SrbnUWE5hT5jEVFwXHRUUPVctQjsRBbB+rtPzS+37yD2/yvhaWuhppan6GN2YPrwsvc9aCTRrVywM61JdKl8BxHUnllAd71VJkeE8ldP7Y9aeGfU9Pg9OCM09Vmhjv1ngE8Q6XVz96wJjSvs8Fnj/xbxn8c5F/U4BI+z7jC/6/rlzzhE2insqdGSPjr9Kov6QHrUpMJncCUHrfVkQZJFvcveItZXX/1bNxHcIsGoyWX8zorl+AWGv7F0zQIZnflJu/FZg/LbXbqvMWnlEC4a9USeQlGoJN6d0j+SfAZVCzhpAnFYVdTm+YPujI2+p2NvJbC4SRZPGM6FVR5Oc8aP4fXOO1aPqPph2uzgJdiy4ZjK9okq6JcP1Rp/2n5f8ZiTq+AzhR9SWXO4bYSy503Z8X0UJAMU9DP9JpQ0/fC6KHL6LoafahPpCqaZOcJtMubHsBOy8pZWtEuXy4tqVh3LEa/Y9k+zWG/tOwM0oQZ92RSXrOW8kk7LquvafiP/f8tzo8idl/HWsd8DZ0spfdTAdazqVDt1p8+L6dIu/yFz07DE8HahYreiYGl3Nx1n2L78Xpf59KPq/v2u7BXYm3DKSDe3SXuVPebnu36fZq0i57o7Fq3BAjY9Q3rQohsxT255bcjLo6FdvJsAIk7cSE2ZmLn8xrhIepkNWlHrc61LhufRnsVUtPv4o+PdDSXPmX8GNPzc1aeRPBxs4z8V8ceHbJC3TET6EMNqGcMDvbv00o8NqYvEHa6yqpbCdTh5G8cLMkj7DXmox9eXoy9GXo//p0fzaNH06xHb77DiH6zIpnVJp19T9MnQqi+9QrSYZVguFzONko7sYpKCRxkmU3rIyAeZ4XEvu5Lpg9lLXoxtOfeL1Z2FpvLGnLDi+gQXmvITi++9QSCio8WJCtWTibPmR5KxrnQ9651/k2Jd7L5II2OMjagxbp2k9MNHqt4gFmTgm4KKfLwD3d73ercJFZlDtQS41H2FXI51qNVPiJ+PA0qVpQcyV9nqlpV64Bc31yZmDx8FYwuytxhZMLYIG6NcAesfmjkCRYEAtJbcyhHvYqGgK1nLcNpojSUcTwOjHmZJpoAW4WscICs0idKX/PoB9Oj9AJF3QrSo6O0I8CJzRvueV9XCDJZyy51pZOcHbyLPJJ1KJ5fb38xVDeyxTy1hKYnnv/I7ZN8vPSyFeSFaCJRxCmnO4clhTBf96dETtBFqGNVyVE+BJZ4aiNSZcuWxvSoNNxVanM4T6/PAiBYvxWzjfDg9P/TpN3yUfVVJlc1FVl1NTOpq+C1JLPEr3zcF6m0JVzYILPQPc8iNAjuRwDYueFioi2NCwvbsRtITZ3Q5siwLZjjyklUrJrECRYZ0FKye5co6efT5kV3ilUaPQAt8AujA9hbIg6JCCU8xdGJKeHqicWwhA8ZZJbdeuHO5fciu+FAezuSvbaQliEzvJfIfHJTzE4hTMXeaIc//Kcr0+mF0NhK5h5OTKNcu9Fxu+FXqcwPF9AsIQKJdfv1bTigq7o8i0mZK6VUk0ZQv2WWrkNE4u9KjSaANL+8q/kppZoJIBjuMg5ZfgdFURDDZc3xKCPh9uXwXEnZXcpkJGhuirDPnh8QzIPCSzceAwu8FlLVguIR8FWz4SM3cFaydzYEAKOC2FYn5Ijaa1AcnYIM15vOPfukAoM1XmLMSWXKGnvn2bu/VgCsWGFvA9CrxfhbPlPm+E+aKUSH3xdu+ZEoNwBOXi9mFtCB6q9qscOZRcS25pjO3rvUAVCF9nO4oyDg+o2UQ8rqHbWtcumrj9b/GOC+DPVR90n6CfgnEKjyrPxJejL0dfjv73jy7sXqwB0PYK/pYXC04wu+VF7J6hWfL7hxFksBxWH55ZRylmFjwXs3jGZjROvLiOXUzWPF8ThxspJAvFi2+p5e+c63NlZJVSavGn/Xd0EdjPXE6lCz9Ud7n5uTFvBs+hRWPOQS19CVBr/Uni1t/ggGNglB0Mvkh4trqY0PiG1d1nTM8Q5vZNi+0u/Ddm1i4Gc3FY/H7kS0L/3xJyl2LT20I/vRmEiDLLMJRU95aQBCF37z2UuTfNvCZwInyg+xkumYHT9Bt4fYbbCig/1YjTGPB1z7bV/Y6D1YJfaDzUoqqidKs2BHHzIuJTMw/jxy+eDxR0yZbq80v6Cy5FkWvLD0ulmSeKtW2SQKXC7N4Qup5Mzvw996zauVXeGvebeXETjjP7DgtXrMTU2jnZkW/sVSWfVjurD7OVSZJmIYtc35Inz+Ry7xLrOvZTBwQ7ma+nzFKZTN57WeRO/yCWnBjdLiLgbYmM55zJnbOlpPTQWXJsKpYKjx/Nt1TqCN4G/fIBBG2B+2E3NqXnGsL88zsJXRGBo1osDmWwG0RIxdLu3dDUQNGIipMEjdVVkSttcFH0rM8ZyaIlaKa7eOCPOk5Im8kUcltJX3ktDh8tkGVGC/4FHCxQupNLOhz0+fTQAMbMoPQUHauEW14rnQxetBtVhcTQEPz+H2rIlBY03uKzPFFXS2btiklDVdmaGT5JYf4o0kCUOTn9i/D47aJodboWpjC1n9/1e5PQXkvLrTgg8V5C16//2aPQ2xwKHdVyw19lzDyYjMXpWh3YNoVIcERcZCd4Lwh7nwHfxpiZh7cZJ+mCHZAgikbLTWS+wHZvcM13KEehAduvpbuuDVonNY7dHdlzvqR31QuEainkTRG1g3BV1W4kpv655uO8pIpvbbm1UaLiAa1WYuiXvCdBJ0PQLhmE8iw8lmaAVetqvwAJeXmmSjjW3gQ0fpVTUQJUly47fd9ntRn2Fx4X5diBVWzytulDTBTNvKNZeV37qQhIpnypmVnSFzWcf2BAO6zphAQkNgA+6wwRqNJrWsyAQUqmnt/xgkjOdWf0tJfn4pd1K4vwyB52ea63duEhuUlwRTK/BjDBFjZ8d1COtn0r0KpxXcaJ9Tpat8nhUYqzG3dIBcnqnHZRuFm0B7cJMFmw0QI7xx8Dy9/7iRw2dPEFx+ocJNljNTv/I07aqQ1mO4W3bAwO4vwLbq89lpZrQ9bzxrV2+AVj4fZ/8e6u/XmyVBS1uPgFR5XnUYtNdzKD4gTG8d7wj1KxuCKnRRMURHa7PHHA9vOL95vmVd2UMrv0/WppVvmALSFq8me1dO3gC4o0R8dDwSjilQBGATVTmH/h1oOkF3jqCa6B/KKYWzVZgS4e0RfVp77g+Db/APd7ZWWZoPPrtY/vZjG9AxK6nj0ZW+AN9nHfdWcYIeyLgaK3LLcSE1KccejQz0at2s0Xb9L/1WRdX250VvSWH5WSVugbhYlOocw7wPDG+vr8F5BjStbVF7zMDy8J/R8gdMajqo7pekxz3jyt3Pdg6ct3m15CvIR4CfES4iXES4iXEC8hXkK8hHgJ8RLiJcRLiP85CK7TCpDPvbauCB+x6Bn9IL5df5VMfHw67p2vFzsu18157mIs0nqDEsgzcyeiTy1c/OC+Pr73zuZ6b0naf8/5Bb87NsFp5pOmD2g6GP8f+53NXJ8AvqF+AmG/DnFcv4p2DKNTiu/NgnQUWh+cT9jUAG9ANmQ2oI246Vms9s4tbXeiAvX2EU/nPU/U5VXqdraIQzLeJpdFuWyyYVRUPNEBIPlT7rc29H0NjVHKqIlxg5u3e6hi9QpkxB2vFnls+9lilFjTVS2NQnXewarMj9fSXBvlhVT7lACWCv0xkaJJIUBZxiMJxfe3YuUK9/lMKcUWIZIoVZP0S0m507/nuREH1VeyUkQO3IOzFIX9Lsl6k0YUYqVKigyFl28nioa1PMsgmqfmYC1YEpJpDcv1gqRz5K/Bpn40Gbqata70fC/XIuwY/ftoT/eRVJVe38ivKtGbxKUw+y96g6I/u9HWcMiuUBjfdIELgzLo6IYCo0UWO7uBZqmhsX3xjYC5oVjfx0o5uSWMkvlqGc3GpnXasaRIXRzP5L3YEO76Bjn1zWpBXzkJMC8kOjUkZ/+WCLOQyUajWAwhraycwEZxuVz02WnmTnemQCVRROdKjVXr0PUT+DfWkgn13dcNoPg6ILivfg4TRSU6/dR122i27Vga5rhypLM4ZKCitG98XXRgo0iz2Ts39C21xCNanN0euj/p9JbUBSy/Q/odElwUKghp1vZS4G/uLR+Q2iYDF+URmfr8HpUR314yiO2043Yw/zl4jUXAjoicD0UnR0ZzxbTKGFgstNSYX9BZPASIDIQ5VYLCs0Zs6jyt2xxkZPvj7caCKkwiQZcsJgxtJDLpIsdbJX2zmiE4ru4YNS0rMjDl6ooA8lL+Upuy06PQgoXN12iN+3vKS7PmD1xhod4BRDGxfAcdYiCa8fgngIoh2s0H+Vn/lKXmS3QG8VcboLHGFlaUW0OdFBL+Byu+L6IR6moeh2oCSMouOgl9Ixi3IWtxI0Pav+JGO3MHPcMjmdk/4kziF2RRZeQ8HB6mu8pxXPJv5Tg+sKcYM1XtkBEOq7ZBmb1NSTZ/Z70Ncq+LAUEabbLS8fRZ4NLO2ndMRLg6j+PFkt10jiiin5wHB03UOwC9r+ITMTbZlvbFivRtjNXr/eFGvHnT3CrxSGma3tpI5ibJNdBtEDw4KcmhmHCk4mzABeiHoIumrNW4bm84a/U5kGSOgJMevUbaTJyD+ukp78n6ETZcHnA6w5nNH1f+TUVUC1pY6Y9MSuqAGhC0pdvQ8Si1CYj7Lt1hI7MPRA/fcLxbJadVSonlgEJX7x8As14np9otNJfl6gpmV+6j+XDCQ1BGT5fXiApbD4oR9ENdv3vXTj+xUNNkXetmJZNkyiRtJ/oxAL93A8wpZo70ApQm5QwF11zPcdSewHt3DpPyMu54xsrIxfVh15qVtfbUpsmQbiQRGerLnCycU23BzimU2lQ57YeQPVe0BNPIveHHmapj5EoYZTUucOJWsMX9ozAvpO2uxJ/Acp2BOUdggejIi1ATaMR9SaIlSZS4aek/jHyc9UMS4YBb1Y+MTJLjfRfRefEi729u89rp9FCJ/m5s65jbrVq1R7XzkCjJBIvtbIL8oqj1J3dWMbHEbWuH32IzhPM7GEL6XyVqqWtq0GeVRNsOGsInA2pL27sOvS01xb+UWB416hPJNCA4OY/bGycEvTNN43Qm1LqJ31HcWXRVtRRm6RMCuTgzrFgsUDTqMNXFdVGUbSkksXrLtFRt7vifcrRdnM2kW29PH47n6tltNB8Det8MMekT8wCr3ZGHT3FumpLyHVK0LfKG6cNkS+dIUfn40uv6HexAvo5Zuw1ZBtKqiqIUH5UKhzEDmkqzAadyrGeIJEFoNP9opWBQbYnUmaD40uJVJ6V2fFXJunuKJCW5pYR/4tAPnI2quC4WwWmgBcV1jqejtWhStW+v92y4FBi2AZL10yJt0rOb9b6cBflbp8Uq7eev2uHwU3EY+yswlsg7SeqJ0psjqolTbKKDi3KZG42J+KzHnUfGgZYkeealu0cPWSL1pktaJc2sttr9IrJd/jWVoc3MOLi5QA+seays/SD+FTPDShxwSVv758Ple9mNjh93gkLSZps5JpbUueuJmi87aV1aSYDrEG5szc4nrEyV8afK9BOQ1ZXDO/7mvZhFaU7LtRXwyg8DS3XD/6S2k1tZqVMthPDPdbX6ApAeKOpToMHWNOktzUKGT4DEWI2lFSsseJXPXvOsh1ZrPrIzRiWKNYY/mB/wFR5OgDHgH4/e05awjK5HTbk/jP7Q7KQ1TwuKL25jMInNT/zUKXhT78pXYypiSGc6p7XJyvFyzdNdhlwdps93v23Wkwk11AiFkh0UTk4299uDkX9nvJ3nKvgBaOQFgKYZIB3WFPcGewNAB4rv8ukB46SldQth49qn6qLbPTdgHZcc10dvOfi7pi2qNa8ZoCNXTP+f2Oc67L/2qXuiTls7BRvP2uWBs3Y2/RgSNNBrlP6ysnvXQ3Sr//n9kT3N8J0MfnLzLzoeMbSZI1qsxgxihBqK131EeLxOSi7LKt8ohe9GySXB3mLJmXTqAbv7DL4g948phbC3ktkrJUnmmQpQYYgk18TgdgbSdXiikZPyRBI3npMKVu3RGMjcBnkXzNwfNvLxsltJza6DQp+h4QvU0NvqpRPtpKW7KJm7pXd5PrlzTlnCzRtvwpYOX3wikWUiPEFhiWL6BLBomQ+RD1sdb+sQfC4qJN7pMj2NMetjBfY0gnvnn2iEk4z3VxNHVivuw4lqeKBzSGmJpLBCNv/UBHKq9bxOb3KFrBMbn3jfBgmHZ23bOv2/pNI1OeC68hD5KU5MX04nzwGrlHchU1de6+eTZJ/c5X2eW4F2M/3mzuHPWC5b+qmeNuMbP9lT9jvmm518BOEdsSQDXO3iZlG649ZuRQKQ1apQKpiXHJk3b5iUEsSwxMwo7bPfucAL8OtWDbH4Dm0Z32x2KtRTVNgFuEWudMiFUlU7O8G440oCmE+Azdzxs2o8oDZZ2jjQ6YSQ+eCuEmXLOjsdiQMA0pob+XUDTByJZHuSGbLdL9+qlTDUQuzp20RqubHgJwep2rZ25K6pmiJxRI4lNTL7QB9at4smMM0jPwjoVlk9L462Sz/Od31+0uYTYMg8bT2V51EViftUFeS8H3QyPWMJa5DQKHiF+L2VKHNSzrNc6Yl95ruNVhL+JOgBSeaLTa7VqDYuisv/TeEH+HstEEoX3/kanUN4YowAiwiw+vmHEPDx2Jb9VASspH54B0Vf8H3UsIKDbIKvPwc4bylA9gRu9u5CNVrlV+ZulQmDCI0aBaqYn6q0skyCwuY1JRME18BAYYNVtKwQrNcCSZ/gI6NSBUprMgm4r7TXkjCTNJeBNBpisPFdNgrskkiceyVJGbR6CwHWY3K1cfbXDZhv+yj1WWbPv8KfJNjczUxy8rOoLGnzW8pKYjU/ESpBE6mMmIL5v+P9M+erYJLnYLbeTNOqve/mWqy2dAWv30T0Hh9WZ12O3GY03m7UhfUZ7pKi9Yvk7GLu3RAJU5QWxOqTLEZPIAda/ZeSWKmUZuZEdtzdJaS/6TO/txaBjcm7FvJdlfKE7OjRSqXM9Qji7D7bxeU7Ia4RUvEk2Xkdtrw0aBMyvGdyu9gs3AgaR2X3wQrSMlfQJp7gpBGd3qR3bI8eemLI9b6MiCY6sBWLe6KOjaqsViYn5UnO/glpv4o8QfKMKBBLPgcvsm2tMFurPivHb+J2sGUT6EzNfFuBS6emn2k/nX5y1HGsWtjO6hMmuUZB0aI7/cil+w+PNDdOUGov8CAUOz8JUL7BbiynAGqgftoe2J5PMl2KLaQgSd7+JKmpyc4xcj+/rK51HPgBLGzqCPYRSBB/rmQPqER931Jl6JrY8IyrznySg+ky6vPreM+hsPT9P3s4pRDtJhwsaBVft0FLf746wiLC158bN4kFs8HadoMoyhBvMVdikghz2httdXQ7vMMTDBlXg9lp1GJq44KjrEYeEgUac9dTPiG/lVruABVIcDcdYv5qS8dF3mx3tSCG8/TV+qyD75T0VYzHsQ1otra0CdHOrYCoiV1JMb7oJAJf9nOIM2455DTolw2vgSYjF/JDdji4Kt8kmstdXj++IyK22+3o/mD25Lv8yXfVJPuo0tFJMo8ermaZJRoY0eBOYWjvzsLibU9JfuIcPDKO1wemaJRtj6LchyIKQpwNmDcaRQS33thCPlpRSI3qWUHQdWNTox+zRQRd7td3PMlVfAfLZbrKt1Ncl3y5a7LdpxgIWBUHu8Tu43X5diL7iI24j+Qf+YxfR1/Cie2kuAgvy+p5dBF+BeuiDh+oxyMIilLOZLClI/CeJAXj+hE29ZoXX7+Cv3XusWrZh+aL/m9OXbRL3zFPwrbiBmrtnX97Qqxjwiut6yajdVW9YUXcxMinwav9AyACWMZqy08EIx3JtbMClGaeuTpGpe/k2zoprL5sDG28xd0X+h/v2nzfV9AHoDZo1g6NYjhkrx9lhdRyW9FZEWGNShzj7WOY2Dgat8MAEE/Yz7se01Kdh7MYYevdvar91sjld1MEG1lnS50W5c8fd6tiJu+XBaUWPzoE6Zq2soUUNWccOt3nDvxxc/yjJ3Fz6pPuGOI+eLhiteJ95nQT3OF5Z7HSOAJxdXRNz7oHzagqllx10eAbp5tlwbFVoSlzqx64X6lM/vVo44xDCG5E/DmIYyxu+nRAYeQ0bd+FtentAlp+zqRrJqF6UVvNP7FF7vF1n276hPH33f/4H1BLAwQUAAIACADJVexIOF/j5UwAAABrAAAAGwAAAHVuaXZlcnNhbC91bml2ZXJzYWwucG5nLnhtbLOxr8jNUShLLSrOzM+zVTLUM1Cyt+PlsikoSi3LTC1XqACKAQUhQEmh0lbJxAjBLc9MKckAqjAwNEMIZqRmpmeU2CqZmyFU6gPNBABQSwECAAAUAAIACABDlFdHDcAxHsABAADaAwAADwAAAAAAAAABAAAAAAAAAAAAbm9uZS9wbGF5ZXIueG1sUEsBAgAAFAACAAgARJRXRyO0Tvv7AgAAsAgAABQAAAAAAAAAAQAAAAAA7QEAAHVuaXZlcnNhbC9wbGF5ZXIueG1sUEsBAgAAFAACAAgAyVXsSB/SzKJDMAAAIFoAABcAAAAAAAAAAAAAAAAAGgUAAHVuaXZlcnNhbC91bml2ZXJzYWwucG5nUEsBAgAAFAACAAgAyVXsSDhf4+VMAAAAawAAABsAAAAAAAAAAQAAAAAAkjUAAHVuaXZlcnNhbC91bml2ZXJzYWwucG5nLnhtbFBLBQYAAAAABAAEAA0BAAAXNg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CEC">
            <a:alpha val="68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5237</TotalTime>
  <Words>3700</Words>
  <Application>Microsoft Office PowerPoint</Application>
  <PresentationFormat>宽屏</PresentationFormat>
  <Paragraphs>197</Paragraphs>
  <Slides>39</Slides>
  <Notes>39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Titillium</vt:lpstr>
      <vt:lpstr>等线</vt:lpstr>
      <vt:lpstr>楷体</vt:lpstr>
      <vt:lpstr>微软雅黑</vt:lpstr>
      <vt:lpstr>Arial</vt:lpstr>
      <vt:lpstr>Arial Black</vt:lpstr>
      <vt:lpstr>Calibri</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灰色简洁点线科技</dc:title>
  <dc:creator>第一PPT</dc:creator>
  <cp:keywords>www.1ppt.com</cp:keywords>
  <dc:description>第一PPT，www.1ppt.com</dc:description>
  <cp:lastModifiedBy>杨 亚辉</cp:lastModifiedBy>
  <cp:revision>108</cp:revision>
  <dcterms:created xsi:type="dcterms:W3CDTF">2018-08-24T09:58:24Z</dcterms:created>
  <dcterms:modified xsi:type="dcterms:W3CDTF">2022-07-23T00:58:40Z</dcterms:modified>
</cp:coreProperties>
</file>