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20" r:id="rId2"/>
    <p:sldId id="499" r:id="rId3"/>
    <p:sldId id="539" r:id="rId4"/>
    <p:sldId id="464" r:id="rId5"/>
    <p:sldId id="508" r:id="rId6"/>
    <p:sldId id="534" r:id="rId7"/>
    <p:sldId id="540" r:id="rId8"/>
    <p:sldId id="510" r:id="rId9"/>
    <p:sldId id="541" r:id="rId10"/>
    <p:sldId id="468" r:id="rId11"/>
    <p:sldId id="469" r:id="rId12"/>
    <p:sldId id="535" r:id="rId13"/>
    <p:sldId id="542" r:id="rId14"/>
    <p:sldId id="543" r:id="rId15"/>
    <p:sldId id="537" r:id="rId16"/>
    <p:sldId id="544" r:id="rId17"/>
    <p:sldId id="545" r:id="rId18"/>
    <p:sldId id="547" r:id="rId19"/>
    <p:sldId id="546" r:id="rId20"/>
    <p:sldId id="471" r:id="rId21"/>
    <p:sldId id="548" r:id="rId22"/>
    <p:sldId id="549" r:id="rId23"/>
    <p:sldId id="550" r:id="rId24"/>
    <p:sldId id="551" r:id="rId25"/>
    <p:sldId id="552" r:id="rId26"/>
    <p:sldId id="553" r:id="rId27"/>
    <p:sldId id="554" r:id="rId28"/>
    <p:sldId id="472" r:id="rId29"/>
    <p:sldId id="555" r:id="rId30"/>
    <p:sldId id="556" r:id="rId31"/>
    <p:sldId id="557" r:id="rId32"/>
    <p:sldId id="558" r:id="rId33"/>
    <p:sldId id="559" r:id="rId34"/>
    <p:sldId id="486" r:id="rId35"/>
    <p:sldId id="321" r:id="rId36"/>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7F7F7F"/>
    <a:srgbClr val="696969"/>
    <a:srgbClr val="404040"/>
    <a:srgbClr val="D9D9D9"/>
    <a:srgbClr val="BFBFBF"/>
    <a:srgbClr val="F7F7F7"/>
    <a:srgbClr val="595959"/>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0" autoAdjust="0"/>
    <p:restoredTop sz="85505" autoAdjust="0"/>
  </p:normalViewPr>
  <p:slideViewPr>
    <p:cSldViewPr snapToGrid="0" showGuides="1">
      <p:cViewPr varScale="1">
        <p:scale>
          <a:sx n="94" d="100"/>
          <a:sy n="94" d="100"/>
        </p:scale>
        <p:origin x="486" y="9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8CF60-13D2-4829-93DF-B5F5E133989B}" type="datetimeFigureOut">
              <a:rPr lang="zh-CN" altLang="en-US" smtClean="0"/>
              <a:t>2023/2/11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76198-4CF3-446F-B204-6B1848582D61}" type="slidenum">
              <a:rPr lang="zh-CN" altLang="en-US" smtClean="0"/>
              <a:t>‹#›</a:t>
            </a:fld>
            <a:endParaRPr lang="zh-CN" altLang="en-US"/>
          </a:p>
        </p:txBody>
      </p:sp>
    </p:spTree>
    <p:extLst>
      <p:ext uri="{BB962C8B-B14F-4D97-AF65-F5344CB8AC3E}">
        <p14:creationId xmlns:p14="http://schemas.microsoft.com/office/powerpoint/2010/main" val="326262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a:t>
            </a:fld>
            <a:endParaRPr lang="zh-CN" altLang="en-US"/>
          </a:p>
        </p:txBody>
      </p:sp>
    </p:spTree>
    <p:extLst>
      <p:ext uri="{BB962C8B-B14F-4D97-AF65-F5344CB8AC3E}">
        <p14:creationId xmlns:p14="http://schemas.microsoft.com/office/powerpoint/2010/main" val="2169948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10</a:t>
            </a:fld>
            <a:endParaRPr lang="zh-CN" altLang="en-US"/>
          </a:p>
        </p:txBody>
      </p:sp>
    </p:spTree>
    <p:extLst>
      <p:ext uri="{BB962C8B-B14F-4D97-AF65-F5344CB8AC3E}">
        <p14:creationId xmlns:p14="http://schemas.microsoft.com/office/powerpoint/2010/main" val="3862643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11</a:t>
            </a:fld>
            <a:endParaRPr lang="zh-CN" altLang="en-US"/>
          </a:p>
        </p:txBody>
      </p:sp>
    </p:spTree>
    <p:extLst>
      <p:ext uri="{BB962C8B-B14F-4D97-AF65-F5344CB8AC3E}">
        <p14:creationId xmlns:p14="http://schemas.microsoft.com/office/powerpoint/2010/main" val="6008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rPr>
              <a:t>基于生成的模糊测试的有效性在很大程度上依赖用户提供的协议模型的质量，</a:t>
            </a:r>
            <a:r>
              <a:rPr lang="zh-CN" altLang="en-US" dirty="0"/>
              <a:t>协议通常具有巨大的状态空间，构建一个描述所有协议行为的完整模型是不可行的。在测试过程中严格遵循协议模型中描述的操作来进行测试，并且不在运行时更新状态模型。因此，无法识别模型之外引入的新的有趣的程序行为，不能用于进一步的探索。</a:t>
            </a:r>
          </a:p>
        </p:txBody>
      </p:sp>
      <p:sp>
        <p:nvSpPr>
          <p:cNvPr id="4" name="灯片编号占位符 3"/>
          <p:cNvSpPr>
            <a:spLocks noGrp="1"/>
          </p:cNvSpPr>
          <p:nvPr>
            <p:ph type="sldNum" sz="quarter" idx="10"/>
          </p:nvPr>
        </p:nvSpPr>
        <p:spPr/>
        <p:txBody>
          <a:bodyPr/>
          <a:lstStyle/>
          <a:p>
            <a:fld id="{4F576198-4CF3-446F-B204-6B1848582D61}" type="slidenum">
              <a:rPr lang="zh-CN" altLang="en-US" smtClean="0"/>
              <a:t>12</a:t>
            </a:fld>
            <a:endParaRPr lang="zh-CN" altLang="en-US"/>
          </a:p>
        </p:txBody>
      </p:sp>
    </p:spTree>
    <p:extLst>
      <p:ext uri="{BB962C8B-B14F-4D97-AF65-F5344CB8AC3E}">
        <p14:creationId xmlns:p14="http://schemas.microsoft.com/office/powerpoint/2010/main" val="216631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dirty="0">
                <a:effectLst/>
              </a:rPr>
              <a:t>BLEEM</a:t>
            </a:r>
            <a:r>
              <a:rPr lang="zh-CN" altLang="en-US" sz="1800" dirty="0">
                <a:effectLst/>
              </a:rPr>
              <a:t>由反馈收集器和引导模糊模块两部分组成。在每次迭代中，反馈收集器在</a:t>
            </a:r>
            <a:r>
              <a:rPr lang="en-US" altLang="zh-CN" sz="1800" dirty="0">
                <a:effectLst/>
              </a:rPr>
              <a:t>SUT</a:t>
            </a:r>
            <a:r>
              <a:rPr lang="zh-CN" altLang="en-US" sz="1800" dirty="0">
                <a:effectLst/>
              </a:rPr>
              <a:t>执行期间捕获网络流量，然后对流量进行分析，提取消息语义，构造抽象报文序列，并将抽象报文序列转换为包含客户端和服务器的状态跟踪，作为</a:t>
            </a:r>
            <a:r>
              <a:rPr lang="en-US" altLang="zh-CN" sz="1800" dirty="0">
                <a:effectLst/>
              </a:rPr>
              <a:t>SUT</a:t>
            </a:r>
            <a:r>
              <a:rPr lang="zh-CN" altLang="en-US" sz="1800" dirty="0">
                <a:effectLst/>
              </a:rPr>
              <a:t>反馈传递给引导模糊测试模块。然后，引导模糊模块将状态跟踪合并为系统状态跟踪图</a:t>
            </a:r>
            <a:r>
              <a:rPr lang="en-US" altLang="zh-CN" sz="1800" dirty="0">
                <a:effectLst/>
              </a:rPr>
              <a:t>(SSTG)</a:t>
            </a:r>
            <a:r>
              <a:rPr lang="zh-CN" altLang="en-US" sz="1800" dirty="0">
                <a:effectLst/>
              </a:rPr>
              <a:t>，并应用引导模糊策略选择突变算子并生成待实例化的数据包模式序列。然后</a:t>
            </a:r>
            <a:r>
              <a:rPr lang="en-US" altLang="zh-CN" sz="1800" dirty="0">
                <a:effectLst/>
              </a:rPr>
              <a:t>BLEEM</a:t>
            </a:r>
            <a:r>
              <a:rPr lang="zh-CN" altLang="en-US" sz="1800" dirty="0">
                <a:effectLst/>
              </a:rPr>
              <a:t>根据</a:t>
            </a:r>
            <a:r>
              <a:rPr lang="en-US" altLang="zh-CN" sz="1800" dirty="0">
                <a:effectLst/>
              </a:rPr>
              <a:t>SUT</a:t>
            </a:r>
            <a:r>
              <a:rPr lang="zh-CN" altLang="en-US" sz="1800" dirty="0">
                <a:effectLst/>
              </a:rPr>
              <a:t>双方之间交换的数据包实例化数据包模式序列。</a:t>
            </a:r>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13</a:t>
            </a:fld>
            <a:endParaRPr lang="zh-CN" altLang="en-US"/>
          </a:p>
        </p:txBody>
      </p:sp>
    </p:spTree>
    <p:extLst>
      <p:ext uri="{BB962C8B-B14F-4D97-AF65-F5344CB8AC3E}">
        <p14:creationId xmlns:p14="http://schemas.microsoft.com/office/powerpoint/2010/main" val="1206272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14</a:t>
            </a:fld>
            <a:endParaRPr lang="zh-CN" altLang="en-US"/>
          </a:p>
        </p:txBody>
      </p:sp>
    </p:spTree>
    <p:extLst>
      <p:ext uri="{BB962C8B-B14F-4D97-AF65-F5344CB8AC3E}">
        <p14:creationId xmlns:p14="http://schemas.microsoft.com/office/powerpoint/2010/main" val="1602838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i="0" dirty="0">
                <a:solidFill>
                  <a:srgbClr val="000000"/>
                </a:solidFill>
                <a:effectLst/>
                <a:latin typeface="Times New Roman" panose="02020603050405020304" pitchFamily="18" charset="0"/>
                <a:ea typeface="楷体" panose="02010609060101010101" pitchFamily="49" charset="-122"/>
              </a:rPr>
              <a:t>为了表示</a:t>
            </a:r>
            <a:r>
              <a:rPr lang="en-US" altLang="zh-CN" i="0" dirty="0">
                <a:solidFill>
                  <a:srgbClr val="000000"/>
                </a:solidFill>
                <a:effectLst/>
                <a:latin typeface="Times New Roman" panose="02020603050405020304" pitchFamily="18" charset="0"/>
                <a:ea typeface="楷体" panose="02010609060101010101" pitchFamily="49" charset="-122"/>
              </a:rPr>
              <a:t>SUT</a:t>
            </a:r>
            <a:r>
              <a:rPr lang="zh-CN" altLang="en-US" i="0" dirty="0">
                <a:solidFill>
                  <a:srgbClr val="000000"/>
                </a:solidFill>
                <a:effectLst/>
                <a:latin typeface="Times New Roman" panose="02020603050405020304" pitchFamily="18" charset="0"/>
                <a:ea typeface="楷体" panose="02010609060101010101" pitchFamily="49" charset="-122"/>
              </a:rPr>
              <a:t>状态，直接使用具体的数据包可能会造成混乱，因为一些字段</a:t>
            </a:r>
            <a:r>
              <a:rPr lang="en-US" altLang="zh-CN" i="0" dirty="0">
                <a:solidFill>
                  <a:srgbClr val="000000"/>
                </a:solidFill>
                <a:effectLst/>
                <a:latin typeface="Times New Roman" panose="02020603050405020304" pitchFamily="18" charset="0"/>
                <a:ea typeface="楷体" panose="02010609060101010101" pitchFamily="49" charset="-122"/>
              </a:rPr>
              <a:t>(</a:t>
            </a:r>
            <a:r>
              <a:rPr lang="zh-CN" altLang="en-US" i="0" dirty="0">
                <a:solidFill>
                  <a:srgbClr val="000000"/>
                </a:solidFill>
                <a:effectLst/>
                <a:latin typeface="Times New Roman" panose="02020603050405020304" pitchFamily="18" charset="0"/>
                <a:ea typeface="楷体" panose="02010609060101010101" pitchFamily="49" charset="-122"/>
              </a:rPr>
              <a:t>例如数据字段</a:t>
            </a:r>
            <a:r>
              <a:rPr lang="en-US" altLang="zh-CN" i="0" dirty="0">
                <a:solidFill>
                  <a:srgbClr val="000000"/>
                </a:solidFill>
                <a:effectLst/>
                <a:latin typeface="Times New Roman" panose="02020603050405020304" pitchFamily="18" charset="0"/>
                <a:ea typeface="楷体" panose="02010609060101010101" pitchFamily="49" charset="-122"/>
              </a:rPr>
              <a:t>)</a:t>
            </a:r>
            <a:r>
              <a:rPr lang="zh-CN" altLang="en-US" i="0" dirty="0">
                <a:solidFill>
                  <a:srgbClr val="000000"/>
                </a:solidFill>
                <a:effectLst/>
                <a:latin typeface="Times New Roman" panose="02020603050405020304" pitchFamily="18" charset="0"/>
                <a:ea typeface="楷体" panose="02010609060101010101" pitchFamily="49" charset="-122"/>
              </a:rPr>
              <a:t>与系统状态的关联较低，而且它们的可能值有时是无限的。考虑这个字段会使状态空间太大或无穷大。因此，需要抽象一些细节，专注于包所携带的关键语义信息。</a:t>
            </a:r>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15</a:t>
            </a:fld>
            <a:endParaRPr lang="zh-CN" altLang="en-US"/>
          </a:p>
        </p:txBody>
      </p:sp>
    </p:spTree>
    <p:extLst>
      <p:ext uri="{BB962C8B-B14F-4D97-AF65-F5344CB8AC3E}">
        <p14:creationId xmlns:p14="http://schemas.microsoft.com/office/powerpoint/2010/main" val="3016878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16</a:t>
            </a:fld>
            <a:endParaRPr lang="zh-CN" altLang="en-US"/>
          </a:p>
        </p:txBody>
      </p:sp>
    </p:spTree>
    <p:extLst>
      <p:ext uri="{BB962C8B-B14F-4D97-AF65-F5344CB8AC3E}">
        <p14:creationId xmlns:p14="http://schemas.microsoft.com/office/powerpoint/2010/main" val="1921679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17</a:t>
            </a:fld>
            <a:endParaRPr lang="zh-CN" altLang="en-US"/>
          </a:p>
        </p:txBody>
      </p:sp>
    </p:spTree>
    <p:extLst>
      <p:ext uri="{BB962C8B-B14F-4D97-AF65-F5344CB8AC3E}">
        <p14:creationId xmlns:p14="http://schemas.microsoft.com/office/powerpoint/2010/main" val="3371707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18</a:t>
            </a:fld>
            <a:endParaRPr lang="zh-CN" altLang="en-US"/>
          </a:p>
        </p:txBody>
      </p:sp>
    </p:spTree>
    <p:extLst>
      <p:ext uri="{BB962C8B-B14F-4D97-AF65-F5344CB8AC3E}">
        <p14:creationId xmlns:p14="http://schemas.microsoft.com/office/powerpoint/2010/main" val="3669422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19</a:t>
            </a:fld>
            <a:endParaRPr lang="zh-CN" altLang="en-US"/>
          </a:p>
        </p:txBody>
      </p:sp>
    </p:spTree>
    <p:extLst>
      <p:ext uri="{BB962C8B-B14F-4D97-AF65-F5344CB8AC3E}">
        <p14:creationId xmlns:p14="http://schemas.microsoft.com/office/powerpoint/2010/main" val="346415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a:t>
            </a:fld>
            <a:endParaRPr lang="zh-CN" altLang="en-US"/>
          </a:p>
        </p:txBody>
      </p:sp>
    </p:spTree>
    <p:extLst>
      <p:ext uri="{BB962C8B-B14F-4D97-AF65-F5344CB8AC3E}">
        <p14:creationId xmlns:p14="http://schemas.microsoft.com/office/powerpoint/2010/main" val="34196533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20</a:t>
            </a:fld>
            <a:endParaRPr lang="zh-CN" altLang="en-US"/>
          </a:p>
        </p:txBody>
      </p:sp>
    </p:spTree>
    <p:extLst>
      <p:ext uri="{BB962C8B-B14F-4D97-AF65-F5344CB8AC3E}">
        <p14:creationId xmlns:p14="http://schemas.microsoft.com/office/powerpoint/2010/main" val="3053583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21</a:t>
            </a:fld>
            <a:endParaRPr lang="zh-CN" altLang="en-US"/>
          </a:p>
        </p:txBody>
      </p:sp>
    </p:spTree>
    <p:extLst>
      <p:ext uri="{BB962C8B-B14F-4D97-AF65-F5344CB8AC3E}">
        <p14:creationId xmlns:p14="http://schemas.microsoft.com/office/powerpoint/2010/main" val="3772608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22</a:t>
            </a:fld>
            <a:endParaRPr lang="zh-CN" altLang="en-US"/>
          </a:p>
        </p:txBody>
      </p:sp>
    </p:spTree>
    <p:extLst>
      <p:ext uri="{BB962C8B-B14F-4D97-AF65-F5344CB8AC3E}">
        <p14:creationId xmlns:p14="http://schemas.microsoft.com/office/powerpoint/2010/main" val="307436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23</a:t>
            </a:fld>
            <a:endParaRPr lang="zh-CN" altLang="en-US"/>
          </a:p>
        </p:txBody>
      </p:sp>
    </p:spTree>
    <p:extLst>
      <p:ext uri="{BB962C8B-B14F-4D97-AF65-F5344CB8AC3E}">
        <p14:creationId xmlns:p14="http://schemas.microsoft.com/office/powerpoint/2010/main" val="2098792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24</a:t>
            </a:fld>
            <a:endParaRPr lang="zh-CN" altLang="en-US"/>
          </a:p>
        </p:txBody>
      </p:sp>
    </p:spTree>
    <p:extLst>
      <p:ext uri="{BB962C8B-B14F-4D97-AF65-F5344CB8AC3E}">
        <p14:creationId xmlns:p14="http://schemas.microsoft.com/office/powerpoint/2010/main" val="1982081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25</a:t>
            </a:fld>
            <a:endParaRPr lang="zh-CN" altLang="en-US"/>
          </a:p>
        </p:txBody>
      </p:sp>
    </p:spTree>
    <p:extLst>
      <p:ext uri="{BB962C8B-B14F-4D97-AF65-F5344CB8AC3E}">
        <p14:creationId xmlns:p14="http://schemas.microsoft.com/office/powerpoint/2010/main" val="4427415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26</a:t>
            </a:fld>
            <a:endParaRPr lang="zh-CN" altLang="en-US"/>
          </a:p>
        </p:txBody>
      </p:sp>
    </p:spTree>
    <p:extLst>
      <p:ext uri="{BB962C8B-B14F-4D97-AF65-F5344CB8AC3E}">
        <p14:creationId xmlns:p14="http://schemas.microsoft.com/office/powerpoint/2010/main" val="14968045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27</a:t>
            </a:fld>
            <a:endParaRPr lang="zh-CN" altLang="en-US"/>
          </a:p>
        </p:txBody>
      </p:sp>
    </p:spTree>
    <p:extLst>
      <p:ext uri="{BB962C8B-B14F-4D97-AF65-F5344CB8AC3E}">
        <p14:creationId xmlns:p14="http://schemas.microsoft.com/office/powerpoint/2010/main" val="2640110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28</a:t>
            </a:fld>
            <a:endParaRPr lang="zh-CN" altLang="en-US"/>
          </a:p>
        </p:txBody>
      </p:sp>
    </p:spTree>
    <p:extLst>
      <p:ext uri="{BB962C8B-B14F-4D97-AF65-F5344CB8AC3E}">
        <p14:creationId xmlns:p14="http://schemas.microsoft.com/office/powerpoint/2010/main" val="17860117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rPr>
              <a:t>在</a:t>
            </a:r>
            <a:r>
              <a:rPr lang="en-US" altLang="zh-CN" sz="1800" dirty="0">
                <a:effectLst/>
              </a:rPr>
              <a:t>24</a:t>
            </a:r>
            <a:r>
              <a:rPr lang="zh-CN" altLang="en-US" sz="1800" dirty="0">
                <a:effectLst/>
              </a:rPr>
              <a:t>小时内，</a:t>
            </a:r>
            <a:r>
              <a:rPr lang="en-US" altLang="zh-CN" sz="1800" dirty="0">
                <a:effectLst/>
              </a:rPr>
              <a:t>BLEEM</a:t>
            </a:r>
            <a:r>
              <a:rPr lang="zh-CN" altLang="en-US" sz="1800" dirty="0">
                <a:effectLst/>
              </a:rPr>
              <a:t>平均比</a:t>
            </a:r>
            <a:r>
              <a:rPr lang="en-US" altLang="zh-CN" sz="1800" dirty="0" err="1">
                <a:effectLst/>
              </a:rPr>
              <a:t>Snipuzz</a:t>
            </a:r>
            <a:r>
              <a:rPr lang="zh-CN" altLang="en-US" sz="1800" dirty="0">
                <a:effectLst/>
              </a:rPr>
              <a:t>、</a:t>
            </a:r>
            <a:r>
              <a:rPr lang="en-US" altLang="zh-CN" sz="1800" dirty="0" err="1">
                <a:effectLst/>
              </a:rPr>
              <a:t>AFLNet</a:t>
            </a:r>
            <a:r>
              <a:rPr lang="zh-CN" altLang="en-US" sz="1800" dirty="0">
                <a:effectLst/>
              </a:rPr>
              <a:t>、</a:t>
            </a:r>
            <a:r>
              <a:rPr lang="en-US" altLang="zh-CN" sz="1800" dirty="0" err="1">
                <a:effectLst/>
              </a:rPr>
              <a:t>SGFuzz</a:t>
            </a:r>
            <a:r>
              <a:rPr lang="zh-CN" altLang="en-US" sz="1800" dirty="0">
                <a:effectLst/>
              </a:rPr>
              <a:t>、</a:t>
            </a:r>
            <a:r>
              <a:rPr lang="en-US" altLang="zh-CN" sz="1800" dirty="0" err="1">
                <a:effectLst/>
              </a:rPr>
              <a:t>BooFuzz</a:t>
            </a:r>
            <a:r>
              <a:rPr lang="zh-CN" altLang="en-US" sz="1800" dirty="0">
                <a:effectLst/>
              </a:rPr>
              <a:t>和</a:t>
            </a:r>
            <a:r>
              <a:rPr lang="en-US" altLang="zh-CN" sz="1800" dirty="0">
                <a:effectLst/>
              </a:rPr>
              <a:t>Peach</a:t>
            </a:r>
            <a:r>
              <a:rPr lang="zh-CN" altLang="en-US" sz="1800" dirty="0">
                <a:effectLst/>
              </a:rPr>
              <a:t>分别高</a:t>
            </a:r>
            <a:r>
              <a:rPr lang="en-US" altLang="zh-CN" sz="1800" dirty="0">
                <a:effectLst/>
              </a:rPr>
              <a:t>40.3%</a:t>
            </a:r>
            <a:r>
              <a:rPr lang="zh-CN" altLang="en-US" sz="1800" dirty="0">
                <a:effectLst/>
              </a:rPr>
              <a:t>、</a:t>
            </a:r>
            <a:r>
              <a:rPr lang="en-US" altLang="zh-CN" sz="1800" dirty="0">
                <a:effectLst/>
              </a:rPr>
              <a:t>35.7%</a:t>
            </a:r>
            <a:r>
              <a:rPr lang="zh-CN" altLang="en-US" sz="1800" dirty="0">
                <a:effectLst/>
              </a:rPr>
              <a:t>、</a:t>
            </a:r>
            <a:r>
              <a:rPr lang="en-US" altLang="zh-CN" sz="1800" dirty="0">
                <a:effectLst/>
              </a:rPr>
              <a:t>23.4%</a:t>
            </a:r>
            <a:r>
              <a:rPr lang="zh-CN" altLang="en-US" sz="1800" dirty="0">
                <a:effectLst/>
              </a:rPr>
              <a:t>、</a:t>
            </a:r>
            <a:r>
              <a:rPr lang="en-US" altLang="zh-CN" sz="1800" dirty="0">
                <a:effectLst/>
              </a:rPr>
              <a:t>48.9%</a:t>
            </a:r>
            <a:r>
              <a:rPr lang="zh-CN" altLang="en-US" sz="1800" dirty="0">
                <a:effectLst/>
              </a:rPr>
              <a:t>和</a:t>
            </a:r>
            <a:r>
              <a:rPr lang="en-US" altLang="zh-CN" sz="1800" dirty="0">
                <a:effectLst/>
              </a:rPr>
              <a:t>28.5%</a:t>
            </a:r>
            <a:r>
              <a:rPr lang="zh-CN" altLang="en-US" sz="1800" dirty="0">
                <a:effectLst/>
              </a:rPr>
              <a:t>的分支覆盖率。</a:t>
            </a:r>
            <a:r>
              <a:rPr lang="en-US" altLang="zh-CN" sz="1800" dirty="0">
                <a:effectLst/>
              </a:rPr>
              <a:t>DTLS</a:t>
            </a:r>
            <a:r>
              <a:rPr lang="zh-CN" altLang="en-US" sz="1800" dirty="0">
                <a:effectLst/>
              </a:rPr>
              <a:t>、</a:t>
            </a:r>
            <a:r>
              <a:rPr lang="en-US" altLang="zh-CN" sz="1800" dirty="0">
                <a:effectLst/>
              </a:rPr>
              <a:t>SSH</a:t>
            </a:r>
            <a:r>
              <a:rPr lang="zh-CN" altLang="en-US" sz="1800" dirty="0">
                <a:effectLst/>
              </a:rPr>
              <a:t>和</a:t>
            </a:r>
            <a:r>
              <a:rPr lang="en-US" altLang="zh-CN" sz="1800" dirty="0">
                <a:effectLst/>
              </a:rPr>
              <a:t>TLS</a:t>
            </a:r>
            <a:r>
              <a:rPr lang="zh-CN" altLang="en-US" sz="1800" dirty="0">
                <a:effectLst/>
              </a:rPr>
              <a:t>采用随机</a:t>
            </a:r>
            <a:r>
              <a:rPr lang="en-US" altLang="zh-CN" sz="1800" dirty="0">
                <a:effectLst/>
              </a:rPr>
              <a:t>nonce</a:t>
            </a:r>
            <a:r>
              <a:rPr lang="zh-CN" altLang="en-US" sz="1800" dirty="0">
                <a:effectLst/>
              </a:rPr>
              <a:t>来提供重放保护。</a:t>
            </a:r>
            <a:r>
              <a:rPr lang="zh-CN" altLang="en-US" dirty="0">
                <a:solidFill>
                  <a:srgbClr val="000000"/>
                </a:solidFill>
                <a:effectLst/>
                <a:latin typeface="微软雅黑" panose="020B0503020204020204" pitchFamily="34" charset="-122"/>
                <a:ea typeface="微软雅黑" panose="020B0503020204020204" pitchFamily="34" charset="-122"/>
              </a:rPr>
              <a:t>现有的协议模糊器很难完成握手，因此覆盖的分支更少。相比之下，</a:t>
            </a:r>
            <a:r>
              <a:rPr lang="en-US" altLang="zh-CN" dirty="0">
                <a:solidFill>
                  <a:srgbClr val="000000"/>
                </a:solidFill>
                <a:effectLst/>
                <a:latin typeface="微软雅黑" panose="020B0503020204020204" pitchFamily="34" charset="-122"/>
                <a:ea typeface="微软雅黑" panose="020B0503020204020204" pitchFamily="34" charset="-122"/>
              </a:rPr>
              <a:t>BLEEM</a:t>
            </a:r>
            <a:r>
              <a:rPr lang="zh-CN" altLang="en-US" dirty="0">
                <a:solidFill>
                  <a:srgbClr val="000000"/>
                </a:solidFill>
                <a:effectLst/>
                <a:latin typeface="微软雅黑" panose="020B0503020204020204" pitchFamily="34" charset="-122"/>
                <a:ea typeface="微软雅黑" panose="020B0503020204020204" pitchFamily="34" charset="-122"/>
              </a:rPr>
              <a:t>可以利用拦截的交互流量和提出的</a:t>
            </a:r>
            <a:r>
              <a:rPr lang="en-US" altLang="zh-CN" dirty="0">
                <a:solidFill>
                  <a:srgbClr val="000000"/>
                </a:solidFill>
                <a:effectLst/>
                <a:latin typeface="微软雅黑" panose="020B0503020204020204" pitchFamily="34" charset="-122"/>
                <a:ea typeface="微软雅黑" panose="020B0503020204020204" pitchFamily="34" charset="-122"/>
              </a:rPr>
              <a:t>SSTG</a:t>
            </a:r>
            <a:r>
              <a:rPr lang="zh-CN" altLang="en-US" dirty="0">
                <a:solidFill>
                  <a:srgbClr val="000000"/>
                </a:solidFill>
                <a:effectLst/>
                <a:latin typeface="微软雅黑" panose="020B0503020204020204" pitchFamily="34" charset="-122"/>
                <a:ea typeface="微软雅黑" panose="020B0503020204020204" pitchFamily="34" charset="-122"/>
              </a:rPr>
              <a:t>深入到协议逻辑中。</a:t>
            </a:r>
            <a:r>
              <a:rPr lang="en-US" altLang="zh-CN" sz="1800" dirty="0">
                <a:effectLst/>
              </a:rPr>
              <a:t>TLS</a:t>
            </a:r>
            <a:r>
              <a:rPr lang="zh-CN" altLang="en-US" sz="1800" dirty="0">
                <a:effectLst/>
              </a:rPr>
              <a:t>也采用了这种机制，并且</a:t>
            </a:r>
            <a:r>
              <a:rPr lang="en-US" altLang="zh-CN" sz="1800" dirty="0" err="1">
                <a:effectLst/>
              </a:rPr>
              <a:t>BoringSSL</a:t>
            </a:r>
            <a:r>
              <a:rPr lang="zh-CN" altLang="en-US" sz="1800" dirty="0">
                <a:effectLst/>
              </a:rPr>
              <a:t>上的其他模糊测试工具的结果都很好。原因是在实验中启用了</a:t>
            </a:r>
            <a:r>
              <a:rPr lang="en-US" altLang="zh-CN" sz="1800" dirty="0" err="1">
                <a:effectLst/>
              </a:rPr>
              <a:t>BoringSSL</a:t>
            </a:r>
            <a:r>
              <a:rPr lang="zh-CN" altLang="en-US" sz="1800" dirty="0">
                <a:effectLst/>
              </a:rPr>
              <a:t>提供的</a:t>
            </a:r>
            <a:r>
              <a:rPr lang="en-US" altLang="zh-CN" sz="1800" dirty="0" err="1">
                <a:effectLst/>
              </a:rPr>
              <a:t>fuzzer</a:t>
            </a:r>
            <a:r>
              <a:rPr lang="zh-CN" altLang="en-US" sz="1800" dirty="0">
                <a:effectLst/>
              </a:rPr>
              <a:t>模式。这种模式修改了库以禁用随机性，因此对传统的模糊器更友好。尽管如此，</a:t>
            </a:r>
            <a:r>
              <a:rPr lang="en-US" altLang="zh-CN" sz="1800" dirty="0">
                <a:effectLst/>
              </a:rPr>
              <a:t>BLEEM</a:t>
            </a:r>
            <a:r>
              <a:rPr lang="zh-CN" altLang="en-US" sz="1800" dirty="0">
                <a:effectLst/>
              </a:rPr>
              <a:t>比</a:t>
            </a:r>
            <a:r>
              <a:rPr lang="en-US" altLang="zh-CN" sz="1800" dirty="0" err="1">
                <a:effectLst/>
              </a:rPr>
              <a:t>BoringSSL</a:t>
            </a:r>
            <a:r>
              <a:rPr lang="zh-CN" altLang="en-US" sz="1800" dirty="0">
                <a:effectLst/>
              </a:rPr>
              <a:t>上的先前技术涵盖了更多的分支。</a:t>
            </a:r>
            <a:r>
              <a:rPr lang="zh-CN" altLang="en-US" dirty="0"/>
              <a:t> </a:t>
            </a:r>
          </a:p>
        </p:txBody>
      </p:sp>
      <p:sp>
        <p:nvSpPr>
          <p:cNvPr id="4" name="灯片编号占位符 3"/>
          <p:cNvSpPr>
            <a:spLocks noGrp="1"/>
          </p:cNvSpPr>
          <p:nvPr>
            <p:ph type="sldNum" sz="quarter" idx="10"/>
          </p:nvPr>
        </p:nvSpPr>
        <p:spPr/>
        <p:txBody>
          <a:bodyPr/>
          <a:lstStyle/>
          <a:p>
            <a:fld id="{4F576198-4CF3-446F-B204-6B1848582D61}" type="slidenum">
              <a:rPr lang="zh-CN" altLang="en-US" smtClean="0"/>
              <a:t>29</a:t>
            </a:fld>
            <a:endParaRPr lang="zh-CN" altLang="en-US"/>
          </a:p>
        </p:txBody>
      </p:sp>
    </p:spTree>
    <p:extLst>
      <p:ext uri="{BB962C8B-B14F-4D97-AF65-F5344CB8AC3E}">
        <p14:creationId xmlns:p14="http://schemas.microsoft.com/office/powerpoint/2010/main" val="1637316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3</a:t>
            </a:fld>
            <a:endParaRPr lang="zh-CN" altLang="en-US"/>
          </a:p>
        </p:txBody>
      </p:sp>
    </p:spTree>
    <p:extLst>
      <p:ext uri="{BB962C8B-B14F-4D97-AF65-F5344CB8AC3E}">
        <p14:creationId xmlns:p14="http://schemas.microsoft.com/office/powerpoint/2010/main" val="21085200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30</a:t>
            </a:fld>
            <a:endParaRPr lang="zh-CN" altLang="en-US"/>
          </a:p>
        </p:txBody>
      </p:sp>
    </p:spTree>
    <p:extLst>
      <p:ext uri="{BB962C8B-B14F-4D97-AF65-F5344CB8AC3E}">
        <p14:creationId xmlns:p14="http://schemas.microsoft.com/office/powerpoint/2010/main" val="30027197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31</a:t>
            </a:fld>
            <a:endParaRPr lang="zh-CN" altLang="en-US"/>
          </a:p>
        </p:txBody>
      </p:sp>
    </p:spTree>
    <p:extLst>
      <p:ext uri="{BB962C8B-B14F-4D97-AF65-F5344CB8AC3E}">
        <p14:creationId xmlns:p14="http://schemas.microsoft.com/office/powerpoint/2010/main" val="27262560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000000"/>
                </a:solidFill>
                <a:effectLst/>
                <a:latin typeface="微软雅黑" panose="020B0503020204020204" pitchFamily="34" charset="-122"/>
                <a:ea typeface="微软雅黑" panose="020B0503020204020204" pitchFamily="34" charset="-122"/>
              </a:rPr>
              <a:t>从表的每一行中，提出的</a:t>
            </a:r>
            <a:r>
              <a:rPr lang="en-US" altLang="zh-CN" dirty="0">
                <a:solidFill>
                  <a:srgbClr val="000000"/>
                </a:solidFill>
                <a:effectLst/>
                <a:latin typeface="微软雅黑" panose="020B0503020204020204" pitchFamily="34" charset="-122"/>
                <a:ea typeface="微软雅黑" panose="020B0503020204020204" pitchFamily="34" charset="-122"/>
              </a:rPr>
              <a:t>SSTG</a:t>
            </a:r>
            <a:r>
              <a:rPr lang="zh-CN" altLang="en-US" dirty="0">
                <a:solidFill>
                  <a:srgbClr val="000000"/>
                </a:solidFill>
                <a:effectLst/>
                <a:latin typeface="微软雅黑" panose="020B0503020204020204" pitchFamily="34" charset="-122"/>
                <a:ea typeface="微软雅黑" panose="020B0503020204020204" pitchFamily="34" charset="-122"/>
              </a:rPr>
              <a:t>的复杂度与包类型和覆盖的唯一分支大致呈正相关，这表明我们提出的</a:t>
            </a:r>
            <a:r>
              <a:rPr lang="en-US" altLang="zh-CN" dirty="0">
                <a:solidFill>
                  <a:srgbClr val="000000"/>
                </a:solidFill>
                <a:effectLst/>
                <a:latin typeface="微软雅黑" panose="020B0503020204020204" pitchFamily="34" charset="-122"/>
                <a:ea typeface="微软雅黑" panose="020B0503020204020204" pitchFamily="34" charset="-122"/>
              </a:rPr>
              <a:t>SSTG</a:t>
            </a:r>
            <a:r>
              <a:rPr lang="zh-CN" altLang="en-US" dirty="0">
                <a:solidFill>
                  <a:srgbClr val="000000"/>
                </a:solidFill>
                <a:effectLst/>
                <a:latin typeface="微软雅黑" panose="020B0503020204020204" pitchFamily="34" charset="-122"/>
                <a:ea typeface="微软雅黑" panose="020B0503020204020204" pitchFamily="34" charset="-122"/>
              </a:rPr>
              <a:t>可以在一定程度上反映</a:t>
            </a:r>
            <a:r>
              <a:rPr lang="en-US" altLang="zh-CN" dirty="0">
                <a:solidFill>
                  <a:srgbClr val="000000"/>
                </a:solidFill>
                <a:effectLst/>
                <a:latin typeface="微软雅黑" panose="020B0503020204020204" pitchFamily="34" charset="-122"/>
                <a:ea typeface="微软雅黑" panose="020B0503020204020204" pitchFamily="34" charset="-122"/>
              </a:rPr>
              <a:t>SUT</a:t>
            </a:r>
            <a:r>
              <a:rPr lang="zh-CN" altLang="en-US" dirty="0">
                <a:solidFill>
                  <a:srgbClr val="000000"/>
                </a:solidFill>
                <a:effectLst/>
                <a:latin typeface="微软雅黑" panose="020B0503020204020204" pitchFamily="34" charset="-122"/>
                <a:ea typeface="微软雅黑" panose="020B0503020204020204" pitchFamily="34" charset="-122"/>
              </a:rPr>
              <a:t>的内部系统执行状态。在引导序列生成策略的帮助下，</a:t>
            </a:r>
            <a:r>
              <a:rPr lang="en-US" altLang="zh-CN" dirty="0">
                <a:solidFill>
                  <a:srgbClr val="000000"/>
                </a:solidFill>
                <a:effectLst/>
                <a:latin typeface="微软雅黑" panose="020B0503020204020204" pitchFamily="34" charset="-122"/>
                <a:ea typeface="微软雅黑" panose="020B0503020204020204" pitchFamily="34" charset="-122"/>
              </a:rPr>
              <a:t>BLEEM</a:t>
            </a:r>
            <a:r>
              <a:rPr lang="zh-CN" altLang="en-US" dirty="0">
                <a:solidFill>
                  <a:srgbClr val="000000"/>
                </a:solidFill>
                <a:effectLst/>
                <a:latin typeface="微软雅黑" panose="020B0503020204020204" pitchFamily="34" charset="-122"/>
                <a:ea typeface="微软雅黑" panose="020B0503020204020204" pitchFamily="34" charset="-122"/>
              </a:rPr>
              <a:t>比</a:t>
            </a:r>
            <a:r>
              <a:rPr lang="en-US" altLang="zh-CN" dirty="0" err="1">
                <a:solidFill>
                  <a:srgbClr val="000000"/>
                </a:solidFill>
                <a:effectLst/>
                <a:latin typeface="微软雅黑" panose="020B0503020204020204" pitchFamily="34" charset="-122"/>
                <a:ea typeface="微软雅黑" panose="020B0503020204020204" pitchFamily="34" charset="-122"/>
              </a:rPr>
              <a:t>BLEEMRand</a:t>
            </a:r>
            <a:r>
              <a:rPr lang="zh-CN" altLang="en-US" dirty="0">
                <a:solidFill>
                  <a:srgbClr val="000000"/>
                </a:solidFill>
                <a:effectLst/>
                <a:latin typeface="微软雅黑" panose="020B0503020204020204" pitchFamily="34" charset="-122"/>
                <a:ea typeface="微软雅黑" panose="020B0503020204020204" pitchFamily="34" charset="-122"/>
              </a:rPr>
              <a:t>平均多实现了</a:t>
            </a:r>
            <a:r>
              <a:rPr lang="en-US" altLang="zh-CN" dirty="0">
                <a:solidFill>
                  <a:srgbClr val="000000"/>
                </a:solidFill>
                <a:effectLst/>
                <a:latin typeface="微软雅黑" panose="020B0503020204020204" pitchFamily="34" charset="-122"/>
                <a:ea typeface="微软雅黑" panose="020B0503020204020204" pitchFamily="34" charset="-122"/>
              </a:rPr>
              <a:t>5.7%</a:t>
            </a:r>
            <a:r>
              <a:rPr lang="zh-CN" altLang="en-US" dirty="0">
                <a:solidFill>
                  <a:srgbClr val="000000"/>
                </a:solidFill>
                <a:effectLst/>
                <a:latin typeface="微软雅黑" panose="020B0503020204020204" pitchFamily="34" charset="-122"/>
                <a:ea typeface="微软雅黑" panose="020B0503020204020204" pitchFamily="34" charset="-122"/>
              </a:rPr>
              <a:t>的独特分支。</a:t>
            </a:r>
            <a:endParaRPr lang="en-US" altLang="zh-CN" dirty="0">
              <a:solidFill>
                <a:srgbClr val="000000"/>
              </a:solidFill>
              <a:effectLst/>
              <a:latin typeface="微软雅黑" panose="020B0503020204020204" pitchFamily="34" charset="-122"/>
              <a:ea typeface="微软雅黑" panose="020B0503020204020204" pitchFamily="34" charset="-122"/>
            </a:endParaRPr>
          </a:p>
          <a:p>
            <a:r>
              <a:rPr lang="zh-CN" altLang="en-US" sz="1800" dirty="0">
                <a:effectLst/>
              </a:rPr>
              <a:t>还注意到</a:t>
            </a:r>
            <a:r>
              <a:rPr lang="en-US" altLang="zh-CN" sz="1800" dirty="0" err="1">
                <a:effectLst/>
              </a:rPr>
              <a:t>BLEEMRand</a:t>
            </a:r>
            <a:r>
              <a:rPr lang="zh-CN" altLang="en-US" sz="1800" dirty="0">
                <a:effectLst/>
              </a:rPr>
              <a:t>在</a:t>
            </a:r>
            <a:r>
              <a:rPr lang="en-US" altLang="zh-CN" sz="1800" dirty="0" err="1">
                <a:effectLst/>
              </a:rPr>
              <a:t>Dnsmasq</a:t>
            </a:r>
            <a:r>
              <a:rPr lang="zh-CN" altLang="en-US" sz="1800" dirty="0">
                <a:effectLst/>
              </a:rPr>
              <a:t>和</a:t>
            </a:r>
            <a:r>
              <a:rPr lang="en-US" altLang="zh-CN" sz="1800" dirty="0">
                <a:effectLst/>
              </a:rPr>
              <a:t>accel-</a:t>
            </a:r>
            <a:r>
              <a:rPr lang="en-US" altLang="zh-CN" sz="1800" dirty="0" err="1">
                <a:effectLst/>
              </a:rPr>
              <a:t>ppp</a:t>
            </a:r>
            <a:r>
              <a:rPr lang="zh-CN" altLang="en-US" sz="1800" dirty="0">
                <a:effectLst/>
              </a:rPr>
              <a:t>上在实现的</a:t>
            </a:r>
            <a:r>
              <a:rPr lang="en-US" altLang="zh-CN" sz="1800" dirty="0">
                <a:effectLst/>
              </a:rPr>
              <a:t>SSTG</a:t>
            </a:r>
            <a:r>
              <a:rPr lang="zh-CN" altLang="en-US" sz="1800" dirty="0">
                <a:effectLst/>
              </a:rPr>
              <a:t>的复杂性上表现更好。通过调查发现与其他项目相比，相应</a:t>
            </a:r>
            <a:r>
              <a:rPr lang="en-US" altLang="zh-CN" sz="1800" dirty="0">
                <a:effectLst/>
              </a:rPr>
              <a:t>SUTs</a:t>
            </a:r>
            <a:r>
              <a:rPr lang="zh-CN" altLang="en-US" sz="1800" dirty="0">
                <a:effectLst/>
              </a:rPr>
              <a:t>的逻辑相对简单。</a:t>
            </a:r>
            <a:r>
              <a:rPr lang="en-US" altLang="zh-CN" sz="1800" dirty="0" err="1">
                <a:effectLst/>
              </a:rPr>
              <a:t>BLEEMRand</a:t>
            </a:r>
            <a:r>
              <a:rPr lang="zh-CN" altLang="en-US" sz="1800" dirty="0">
                <a:effectLst/>
              </a:rPr>
              <a:t>随机生成的长数据包序列可以很容易地触发更多的</a:t>
            </a:r>
            <a:r>
              <a:rPr lang="en-US" altLang="zh-CN" sz="1800" dirty="0">
                <a:effectLst/>
              </a:rPr>
              <a:t>SUT</a:t>
            </a:r>
            <a:r>
              <a:rPr lang="zh-CN" altLang="en-US" sz="1800" dirty="0">
                <a:effectLst/>
              </a:rPr>
              <a:t>方输出，从而产生更复杂的</a:t>
            </a:r>
            <a:r>
              <a:rPr lang="en-US" altLang="zh-CN" sz="1800" dirty="0">
                <a:effectLst/>
              </a:rPr>
              <a:t>SSTG</a:t>
            </a:r>
            <a:r>
              <a:rPr lang="zh-CN" altLang="en-US" sz="1800" dirty="0">
                <a:effectLst/>
              </a:rPr>
              <a:t>。但是，如果不引导报文序列的生成，</a:t>
            </a:r>
            <a:r>
              <a:rPr lang="en-US" altLang="zh-CN" sz="1800" dirty="0" err="1">
                <a:effectLst/>
              </a:rPr>
              <a:t>BLEEMRand</a:t>
            </a:r>
            <a:r>
              <a:rPr lang="zh-CN" altLang="en-US" sz="1800" dirty="0">
                <a:effectLst/>
              </a:rPr>
              <a:t>在协议实现中很难达到深度状态，因此覆盖的分支比</a:t>
            </a:r>
            <a:r>
              <a:rPr lang="en-US" altLang="zh-CN" sz="1800" dirty="0">
                <a:effectLst/>
              </a:rPr>
              <a:t>BLEEM</a:t>
            </a:r>
            <a:r>
              <a:rPr lang="zh-CN" altLang="en-US" sz="1800" dirty="0">
                <a:effectLst/>
              </a:rPr>
              <a:t>少。</a:t>
            </a:r>
            <a:r>
              <a:rPr lang="zh-CN" altLang="en-US" dirty="0"/>
              <a:t> </a:t>
            </a:r>
          </a:p>
        </p:txBody>
      </p:sp>
      <p:sp>
        <p:nvSpPr>
          <p:cNvPr id="4" name="灯片编号占位符 3"/>
          <p:cNvSpPr>
            <a:spLocks noGrp="1"/>
          </p:cNvSpPr>
          <p:nvPr>
            <p:ph type="sldNum" sz="quarter" idx="10"/>
          </p:nvPr>
        </p:nvSpPr>
        <p:spPr/>
        <p:txBody>
          <a:bodyPr/>
          <a:lstStyle/>
          <a:p>
            <a:fld id="{4F576198-4CF3-446F-B204-6B1848582D61}" type="slidenum">
              <a:rPr lang="zh-CN" altLang="en-US" smtClean="0"/>
              <a:t>32</a:t>
            </a:fld>
            <a:endParaRPr lang="zh-CN" altLang="en-US"/>
          </a:p>
        </p:txBody>
      </p:sp>
    </p:spTree>
    <p:extLst>
      <p:ext uri="{BB962C8B-B14F-4D97-AF65-F5344CB8AC3E}">
        <p14:creationId xmlns:p14="http://schemas.microsoft.com/office/powerpoint/2010/main" val="21310128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33</a:t>
            </a:fld>
            <a:endParaRPr lang="zh-CN" altLang="en-US"/>
          </a:p>
        </p:txBody>
      </p:sp>
    </p:spTree>
    <p:extLst>
      <p:ext uri="{BB962C8B-B14F-4D97-AF65-F5344CB8AC3E}">
        <p14:creationId xmlns:p14="http://schemas.microsoft.com/office/powerpoint/2010/main" val="35836115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34</a:t>
            </a:fld>
            <a:endParaRPr lang="zh-CN" altLang="en-US"/>
          </a:p>
        </p:txBody>
      </p:sp>
    </p:spTree>
    <p:extLst>
      <p:ext uri="{BB962C8B-B14F-4D97-AF65-F5344CB8AC3E}">
        <p14:creationId xmlns:p14="http://schemas.microsoft.com/office/powerpoint/2010/main" val="29442568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35</a:t>
            </a:fld>
            <a:endParaRPr lang="zh-CN" altLang="en-US"/>
          </a:p>
        </p:txBody>
      </p:sp>
    </p:spTree>
    <p:extLst>
      <p:ext uri="{BB962C8B-B14F-4D97-AF65-F5344CB8AC3E}">
        <p14:creationId xmlns:p14="http://schemas.microsoft.com/office/powerpoint/2010/main" val="130277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4</a:t>
            </a:fld>
            <a:endParaRPr lang="zh-CN" altLang="en-US"/>
          </a:p>
        </p:txBody>
      </p:sp>
    </p:spTree>
    <p:extLst>
      <p:ext uri="{BB962C8B-B14F-4D97-AF65-F5344CB8AC3E}">
        <p14:creationId xmlns:p14="http://schemas.microsoft.com/office/powerpoint/2010/main" val="152030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5</a:t>
            </a:fld>
            <a:endParaRPr lang="zh-CN" altLang="en-US"/>
          </a:p>
        </p:txBody>
      </p:sp>
    </p:spTree>
    <p:extLst>
      <p:ext uri="{BB962C8B-B14F-4D97-AF65-F5344CB8AC3E}">
        <p14:creationId xmlns:p14="http://schemas.microsoft.com/office/powerpoint/2010/main" val="3517106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6</a:t>
            </a:fld>
            <a:endParaRPr lang="zh-CN" altLang="en-US"/>
          </a:p>
        </p:txBody>
      </p:sp>
    </p:spTree>
    <p:extLst>
      <p:ext uri="{BB962C8B-B14F-4D97-AF65-F5344CB8AC3E}">
        <p14:creationId xmlns:p14="http://schemas.microsoft.com/office/powerpoint/2010/main" val="2275126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7</a:t>
            </a:fld>
            <a:endParaRPr lang="zh-CN" altLang="en-US"/>
          </a:p>
        </p:txBody>
      </p:sp>
    </p:spTree>
    <p:extLst>
      <p:ext uri="{BB962C8B-B14F-4D97-AF65-F5344CB8AC3E}">
        <p14:creationId xmlns:p14="http://schemas.microsoft.com/office/powerpoint/2010/main" val="3568393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8</a:t>
            </a:fld>
            <a:endParaRPr lang="zh-CN" altLang="en-US"/>
          </a:p>
        </p:txBody>
      </p:sp>
    </p:spTree>
    <p:extLst>
      <p:ext uri="{BB962C8B-B14F-4D97-AF65-F5344CB8AC3E}">
        <p14:creationId xmlns:p14="http://schemas.microsoft.com/office/powerpoint/2010/main" val="1615808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9</a:t>
            </a:fld>
            <a:endParaRPr lang="zh-CN" altLang="en-US"/>
          </a:p>
        </p:txBody>
      </p:sp>
    </p:spTree>
    <p:extLst>
      <p:ext uri="{BB962C8B-B14F-4D97-AF65-F5344CB8AC3E}">
        <p14:creationId xmlns:p14="http://schemas.microsoft.com/office/powerpoint/2010/main" val="499395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49101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3241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471641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001">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
        <p:nvSpPr>
          <p:cNvPr id="3" name="Shape 39"/>
          <p:cNvSpPr>
            <a:spLocks noGrp="1"/>
          </p:cNvSpPr>
          <p:nvPr>
            <p:ph type="pic" sz="quarter" idx="13" hasCustomPrompt="1"/>
          </p:nvPr>
        </p:nvSpPr>
        <p:spPr>
          <a:xfrm>
            <a:off x="5586198" y="0"/>
            <a:ext cx="6605802"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a:defRPr baseline="0"/>
            </a:lvl1pPr>
          </a:lstStyle>
          <a:p>
            <a:r>
              <a:rPr lang="de-DE" dirty="0"/>
              <a:t>Drop Image </a:t>
            </a:r>
            <a:r>
              <a:rPr lang="de-DE" dirty="0" err="1"/>
              <a:t>here</a:t>
            </a:r>
            <a:endParaRPr dirty="0"/>
          </a:p>
        </p:txBody>
      </p:sp>
    </p:spTree>
    <p:extLst>
      <p:ext uri="{BB962C8B-B14F-4D97-AF65-F5344CB8AC3E}">
        <p14:creationId xmlns:p14="http://schemas.microsoft.com/office/powerpoint/2010/main" val="1794562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lide-003">
    <p:spTree>
      <p:nvGrpSpPr>
        <p:cNvPr id="1" name=""/>
        <p:cNvGrpSpPr/>
        <p:nvPr/>
      </p:nvGrpSpPr>
      <p:grpSpPr>
        <a:xfrm>
          <a:off x="0" y="0"/>
          <a:ext cx="0" cy="0"/>
          <a:chOff x="0" y="0"/>
          <a:chExt cx="0" cy="0"/>
        </a:xfrm>
      </p:grpSpPr>
      <p:sp>
        <p:nvSpPr>
          <p:cNvPr id="29" name="Shape 29"/>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pic>
        <p:nvPicPr>
          <p:cNvPr id="30" name="pasted-image.pdf"/>
          <p:cNvPicPr>
            <a:picLocks noChangeAspect="1"/>
          </p:cNvPicPr>
          <p:nvPr userDrawn="1"/>
        </p:nvPicPr>
        <p:blipFill>
          <a:blip r:embed="rId2" cstate="screen">
            <a:extLst>
              <a:ext uri="{28A0092B-C50C-407E-A947-70E740481C1C}">
                <a14:useLocalDpi xmlns:a14="http://schemas.microsoft.com/office/drawing/2010/main"/>
              </a:ext>
            </a:extLst>
          </a:blip>
          <a:srcRect l="15193" t="6006" r="15193" b="3060"/>
          <a:stretch>
            <a:fillRect/>
          </a:stretch>
        </p:blipFill>
        <p:spPr>
          <a:xfrm>
            <a:off x="0" y="0"/>
            <a:ext cx="5080001" cy="6858000"/>
          </a:xfrm>
          <a:prstGeom prst="rect">
            <a:avLst/>
          </a:prstGeom>
          <a:ln w="12700">
            <a:miter lim="400000"/>
          </a:ln>
        </p:spPr>
      </p:pic>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5" name="Shape 39"/>
          <p:cNvSpPr>
            <a:spLocks noGrp="1"/>
          </p:cNvSpPr>
          <p:nvPr>
            <p:ph type="pic" sz="quarter" idx="13" hasCustomPrompt="1"/>
          </p:nvPr>
        </p:nvSpPr>
        <p:spPr>
          <a:xfrm>
            <a:off x="0" y="0"/>
            <a:ext cx="5080001"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446516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lide-004">
    <p:spTree>
      <p:nvGrpSpPr>
        <p:cNvPr id="1" name=""/>
        <p:cNvGrpSpPr/>
        <p:nvPr/>
      </p:nvGrpSpPr>
      <p:grpSpPr>
        <a:xfrm>
          <a:off x="0" y="0"/>
          <a:ext cx="0" cy="0"/>
          <a:chOff x="0" y="0"/>
          <a:chExt cx="0" cy="0"/>
        </a:xfrm>
      </p:grpSpPr>
      <p:sp>
        <p:nvSpPr>
          <p:cNvPr id="38" name="Shape 38"/>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
        <p:nvSpPr>
          <p:cNvPr id="6" name="Picture Placeholder 3"/>
          <p:cNvSpPr txBox="1">
            <a:spLocks/>
          </p:cNvSpPr>
          <p:nvPr userDrawn="1"/>
        </p:nvSpPr>
        <p:spPr>
          <a:xfrm>
            <a:off x="8010154" y="1091243"/>
            <a:ext cx="1760730" cy="174651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accent1">
                <a:lumMod val="40000"/>
                <a:lumOff val="60000"/>
              </a:schemeClr>
            </a:fgClr>
            <a:bgClr>
              <a:schemeClr val="tx2"/>
            </a:bgClr>
          </a:pattFill>
        </p:spPr>
        <p:txBody>
          <a:bodyPr wrap="square" anchor="ctr">
            <a:noAutofit/>
          </a:bodyPr>
          <a:lstStyle>
            <a:lvl1pPr marL="366346" marR="0" indent="-366346" algn="ctr" defTabSz="825500" latinLnBrk="0">
              <a:lnSpc>
                <a:spcPct val="120000"/>
              </a:lnSpc>
              <a:spcBef>
                <a:spcPts val="5200"/>
              </a:spcBef>
              <a:spcAft>
                <a:spcPts val="0"/>
              </a:spcAft>
              <a:buClrTx/>
              <a:buSzPct val="75000"/>
              <a:buFontTx/>
              <a:buChar char="•"/>
              <a:tabLst/>
              <a:defRPr sz="1600" b="0" i="0" u="none" strike="noStrike" cap="none" spc="0" baseline="0">
                <a:ln>
                  <a:noFill/>
                </a:ln>
                <a:solidFill>
                  <a:srgbClr val="5E5E5E"/>
                </a:solidFill>
                <a:uFillTx/>
                <a:latin typeface="Titillium" charset="0"/>
                <a:ea typeface="Titillium" charset="0"/>
                <a:cs typeface="Titillium" charset="0"/>
                <a:sym typeface="Montserrat Light"/>
              </a:defRPr>
            </a:lvl1pPr>
            <a:lvl2pPr marL="1001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2pPr>
            <a:lvl3pPr marL="1636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3pPr>
            <a:lvl4pPr marL="2271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4pPr>
            <a:lvl5pPr marL="2906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5pPr>
            <a:lvl6pPr marL="14165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6pPr>
            <a:lvl7pPr marL="14800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7pPr>
            <a:lvl8pPr marL="15435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8pPr>
            <a:lvl9pPr marL="16070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9pPr>
          </a:lstStyle>
          <a:p>
            <a:pPr hangingPunct="1"/>
            <a:r>
              <a:rPr lang="en-US" sz="800"/>
              <a:t>Insert Image</a:t>
            </a:r>
          </a:p>
        </p:txBody>
      </p:sp>
      <p:sp>
        <p:nvSpPr>
          <p:cNvPr id="13" name="Picture Placeholder 3"/>
          <p:cNvSpPr>
            <a:spLocks noGrp="1"/>
          </p:cNvSpPr>
          <p:nvPr>
            <p:ph type="pic" sz="quarter" idx="17" hasCustomPrompt="1"/>
          </p:nvPr>
        </p:nvSpPr>
        <p:spPr>
          <a:xfrm>
            <a:off x="7965847" y="1039830"/>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10781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slide-005">
    <p:spTree>
      <p:nvGrpSpPr>
        <p:cNvPr id="1" name=""/>
        <p:cNvGrpSpPr/>
        <p:nvPr/>
      </p:nvGrpSpPr>
      <p:grpSpPr>
        <a:xfrm>
          <a:off x="0" y="0"/>
          <a:ext cx="0" cy="0"/>
          <a:chOff x="0" y="0"/>
          <a:chExt cx="0" cy="0"/>
        </a:xfrm>
      </p:grpSpPr>
      <p:sp>
        <p:nvSpPr>
          <p:cNvPr id="47" name="Shape 47"/>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
        <p:nvSpPr>
          <p:cNvPr id="8" name="Shape 39"/>
          <p:cNvSpPr>
            <a:spLocks noGrp="1"/>
          </p:cNvSpPr>
          <p:nvPr>
            <p:ph type="pic" sz="quarter" idx="14" hasCustomPrompt="1"/>
          </p:nvPr>
        </p:nvSpPr>
        <p:spPr>
          <a:xfrm>
            <a:off x="8928000" y="1016745"/>
            <a:ext cx="3264000" cy="4824511"/>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effectLst>
                  <a:glow>
                    <a:schemeClr val="accent1">
                      <a:alpha val="40000"/>
                    </a:schemeClr>
                  </a:glow>
                </a:effect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569911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lide-010">
    <p:spTree>
      <p:nvGrpSpPr>
        <p:cNvPr id="1" name=""/>
        <p:cNvGrpSpPr/>
        <p:nvPr/>
      </p:nvGrpSpPr>
      <p:grpSpPr>
        <a:xfrm>
          <a:off x="0" y="0"/>
          <a:ext cx="0" cy="0"/>
          <a:chOff x="0" y="0"/>
          <a:chExt cx="0" cy="0"/>
        </a:xfrm>
      </p:grpSpPr>
      <p:sp>
        <p:nvSpPr>
          <p:cNvPr id="97" name="Shape 97"/>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101" name="Shape 10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5364004" y="2691985"/>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7" name="Shape 674"/>
          <p:cNvSpPr>
            <a:spLocks noGrp="1"/>
          </p:cNvSpPr>
          <p:nvPr>
            <p:ph type="pic" sz="quarter" idx="23" hasCustomPrompt="1"/>
          </p:nvPr>
        </p:nvSpPr>
        <p:spPr>
          <a:xfrm>
            <a:off x="9187946" y="26754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192485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slide-011">
    <p:spTree>
      <p:nvGrpSpPr>
        <p:cNvPr id="1" name=""/>
        <p:cNvGrpSpPr/>
        <p:nvPr/>
      </p:nvGrpSpPr>
      <p:grpSpPr>
        <a:xfrm>
          <a:off x="0" y="0"/>
          <a:ext cx="0" cy="0"/>
          <a:chOff x="0" y="0"/>
          <a:chExt cx="0" cy="0"/>
        </a:xfrm>
      </p:grpSpPr>
      <p:sp>
        <p:nvSpPr>
          <p:cNvPr id="108" name="Shape 108"/>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111" name="Shape 111"/>
          <p:cNvSpPr>
            <a:spLocks noGrp="1"/>
          </p:cNvSpPr>
          <p:nvPr>
            <p:ph type="sldNum" sz="quarter" idx="2"/>
          </p:nvPr>
        </p:nvSpPr>
        <p:spPr>
          <a:prstGeom prst="rect">
            <a:avLst/>
          </a:prstGeom>
        </p:spPr>
        <p:txBody>
          <a:bodyPr/>
          <a:lstStyle/>
          <a:p>
            <a:fld id="{86CB4B4D-7CA3-9044-876B-883B54F8677D}" type="slidenum">
              <a:t>‹#›</a:t>
            </a:fld>
            <a:endParaRPr/>
          </a:p>
        </p:txBody>
      </p:sp>
      <p:sp>
        <p:nvSpPr>
          <p:cNvPr id="6"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7" name="Shape 674"/>
          <p:cNvSpPr>
            <a:spLocks noGrp="1"/>
          </p:cNvSpPr>
          <p:nvPr>
            <p:ph type="pic" sz="quarter" idx="22" hasCustomPrompt="1"/>
          </p:nvPr>
        </p:nvSpPr>
        <p:spPr>
          <a:xfrm>
            <a:off x="4646096" y="1972239"/>
            <a:ext cx="2914988" cy="2922451"/>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301431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slide-024">
    <p:spTree>
      <p:nvGrpSpPr>
        <p:cNvPr id="1" name=""/>
        <p:cNvGrpSpPr/>
        <p:nvPr/>
      </p:nvGrpSpPr>
      <p:grpSpPr>
        <a:xfrm>
          <a:off x="0" y="0"/>
          <a:ext cx="0" cy="0"/>
          <a:chOff x="0" y="0"/>
          <a:chExt cx="0" cy="0"/>
        </a:xfrm>
      </p:grpSpPr>
      <p:sp>
        <p:nvSpPr>
          <p:cNvPr id="241" name="Shape 241"/>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245" name="Shape 245"/>
          <p:cNvSpPr>
            <a:spLocks noGrp="1"/>
          </p:cNvSpPr>
          <p:nvPr>
            <p:ph type="sldNum" sz="quarter" idx="2"/>
          </p:nvPr>
        </p:nvSpPr>
        <p:spPr>
          <a:prstGeom prst="rect">
            <a:avLst/>
          </a:prstGeom>
        </p:spPr>
        <p:txBody>
          <a:bodyPr/>
          <a:lstStyle/>
          <a:p>
            <a:fld id="{86CB4B4D-7CA3-9044-876B-883B54F8677D}" type="slidenum">
              <a:t>‹#›</a:t>
            </a:fld>
            <a:endParaRPr/>
          </a:p>
        </p:txBody>
      </p:sp>
      <p:sp>
        <p:nvSpPr>
          <p:cNvPr id="7" name="Picture Placeholder 3"/>
          <p:cNvSpPr>
            <a:spLocks noGrp="1"/>
          </p:cNvSpPr>
          <p:nvPr>
            <p:ph type="pic" sz="quarter" idx="17" hasCustomPrompt="1"/>
          </p:nvPr>
        </p:nvSpPr>
        <p:spPr>
          <a:xfrm>
            <a:off x="1546223"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8" name="Picture Placeholder 3"/>
          <p:cNvSpPr>
            <a:spLocks noGrp="1"/>
          </p:cNvSpPr>
          <p:nvPr>
            <p:ph type="pic" sz="quarter" idx="18" hasCustomPrompt="1"/>
          </p:nvPr>
        </p:nvSpPr>
        <p:spPr>
          <a:xfrm>
            <a:off x="5177169"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9" name="Picture Placeholder 3"/>
          <p:cNvSpPr>
            <a:spLocks noGrp="1"/>
          </p:cNvSpPr>
          <p:nvPr>
            <p:ph type="pic" sz="quarter" idx="19" hasCustomPrompt="1"/>
          </p:nvPr>
        </p:nvSpPr>
        <p:spPr>
          <a:xfrm>
            <a:off x="8808115"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32401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slide-047">
    <p:spTree>
      <p:nvGrpSpPr>
        <p:cNvPr id="1" name=""/>
        <p:cNvGrpSpPr/>
        <p:nvPr/>
      </p:nvGrpSpPr>
      <p:grpSpPr>
        <a:xfrm>
          <a:off x="0" y="0"/>
          <a:ext cx="0" cy="0"/>
          <a:chOff x="0" y="0"/>
          <a:chExt cx="0" cy="0"/>
        </a:xfrm>
      </p:grpSpPr>
      <p:sp>
        <p:nvSpPr>
          <p:cNvPr id="497" name="Shape 497"/>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499" name="Shape 499"/>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3"/>
          <p:cNvSpPr>
            <a:spLocks noGrp="1"/>
          </p:cNvSpPr>
          <p:nvPr>
            <p:ph type="pic" sz="quarter" idx="17" hasCustomPrompt="1"/>
          </p:nvPr>
        </p:nvSpPr>
        <p:spPr>
          <a:xfrm>
            <a:off x="6612968" y="-119412"/>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16414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2845362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slide-062">
    <p:spTree>
      <p:nvGrpSpPr>
        <p:cNvPr id="1" name=""/>
        <p:cNvGrpSpPr/>
        <p:nvPr/>
      </p:nvGrpSpPr>
      <p:grpSpPr>
        <a:xfrm>
          <a:off x="0" y="0"/>
          <a:ext cx="0" cy="0"/>
          <a:chOff x="0" y="0"/>
          <a:chExt cx="0" cy="0"/>
        </a:xfrm>
      </p:grpSpPr>
      <p:sp>
        <p:nvSpPr>
          <p:cNvPr id="673" name="Shape 673"/>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677" name="Shape 677"/>
          <p:cNvSpPr>
            <a:spLocks noGrp="1"/>
          </p:cNvSpPr>
          <p:nvPr>
            <p:ph type="sldNum" sz="quarter" idx="2"/>
          </p:nvPr>
        </p:nvSpPr>
        <p:spPr>
          <a:prstGeom prst="rect">
            <a:avLst/>
          </a:prstGeom>
        </p:spPr>
        <p:txBody>
          <a:bodyPr/>
          <a:lstStyle/>
          <a:p>
            <a:fld id="{86CB4B4D-7CA3-9044-876B-883B54F8677D}" type="slidenum">
              <a:t>‹#›</a:t>
            </a:fld>
            <a:endParaRPr/>
          </a:p>
        </p:txBody>
      </p:sp>
      <p:sp>
        <p:nvSpPr>
          <p:cNvPr id="14" name="Shape 674"/>
          <p:cNvSpPr>
            <a:spLocks noGrp="1"/>
          </p:cNvSpPr>
          <p:nvPr>
            <p:ph type="pic" sz="quarter" idx="20" hasCustomPrompt="1"/>
          </p:nvPr>
        </p:nvSpPr>
        <p:spPr>
          <a:xfrm>
            <a:off x="7814226" y="2845810"/>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5" name="Shape 674"/>
          <p:cNvSpPr>
            <a:spLocks noGrp="1"/>
          </p:cNvSpPr>
          <p:nvPr>
            <p:ph type="pic" sz="quarter" idx="21" hasCustomPrompt="1"/>
          </p:nvPr>
        </p:nvSpPr>
        <p:spPr>
          <a:xfrm>
            <a:off x="9490301"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6125793"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15644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slide-063">
    <p:spTree>
      <p:nvGrpSpPr>
        <p:cNvPr id="1" name=""/>
        <p:cNvGrpSpPr/>
        <p:nvPr/>
      </p:nvGrpSpPr>
      <p:grpSpPr>
        <a:xfrm>
          <a:off x="0" y="0"/>
          <a:ext cx="0" cy="0"/>
          <a:chOff x="0" y="0"/>
          <a:chExt cx="0" cy="0"/>
        </a:xfrm>
      </p:grpSpPr>
      <p:sp>
        <p:nvSpPr>
          <p:cNvPr id="685" name="Shape 685"/>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688" name="Shape 688"/>
          <p:cNvSpPr>
            <a:spLocks noGrp="1"/>
          </p:cNvSpPr>
          <p:nvPr>
            <p:ph type="sldNum" sz="quarter" idx="2"/>
          </p:nvPr>
        </p:nvSpPr>
        <p:spPr>
          <a:prstGeom prst="rect">
            <a:avLst/>
          </a:prstGeom>
        </p:spPr>
        <p:txBody>
          <a:bodyPr/>
          <a:lstStyle/>
          <a:p>
            <a:fld id="{86CB4B4D-7CA3-9044-876B-883B54F8677D}" type="slidenum">
              <a:t>‹#›</a:t>
            </a:fld>
            <a:endParaRPr/>
          </a:p>
        </p:txBody>
      </p:sp>
      <p:sp>
        <p:nvSpPr>
          <p:cNvPr id="7" name="Shape 674"/>
          <p:cNvSpPr>
            <a:spLocks noGrp="1"/>
          </p:cNvSpPr>
          <p:nvPr>
            <p:ph type="pic" sz="quarter" idx="20" hasCustomPrompt="1"/>
          </p:nvPr>
        </p:nvSpPr>
        <p:spPr>
          <a:xfrm>
            <a:off x="4668618"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8" name="Shape 674"/>
          <p:cNvSpPr>
            <a:spLocks noGrp="1"/>
          </p:cNvSpPr>
          <p:nvPr>
            <p:ph type="pic" sz="quarter" idx="21" hasCustomPrompt="1"/>
          </p:nvPr>
        </p:nvSpPr>
        <p:spPr>
          <a:xfrm>
            <a:off x="648679" y="1634644"/>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9" name="Shape 674"/>
          <p:cNvSpPr>
            <a:spLocks noGrp="1"/>
          </p:cNvSpPr>
          <p:nvPr>
            <p:ph type="pic" sz="quarter" idx="22" hasCustomPrompt="1"/>
          </p:nvPr>
        </p:nvSpPr>
        <p:spPr>
          <a:xfrm>
            <a:off x="2300353"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33557313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slide-064">
    <p:spTree>
      <p:nvGrpSpPr>
        <p:cNvPr id="1" name=""/>
        <p:cNvGrpSpPr/>
        <p:nvPr/>
      </p:nvGrpSpPr>
      <p:grpSpPr>
        <a:xfrm>
          <a:off x="0" y="0"/>
          <a:ext cx="0" cy="0"/>
          <a:chOff x="0" y="0"/>
          <a:chExt cx="0" cy="0"/>
        </a:xfrm>
      </p:grpSpPr>
      <p:sp>
        <p:nvSpPr>
          <p:cNvPr id="701" name="Shape 701"/>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702" name="Shape 702"/>
          <p:cNvSpPr>
            <a:spLocks noGrp="1"/>
          </p:cNvSpPr>
          <p:nvPr>
            <p:ph type="sldNum" sz="quarter" idx="2"/>
          </p:nvPr>
        </p:nvSpPr>
        <p:spPr>
          <a:prstGeom prst="rect">
            <a:avLst/>
          </a:prstGeom>
        </p:spPr>
        <p:txBody>
          <a:bodyPr/>
          <a:lstStyle/>
          <a:p>
            <a:fld id="{86CB4B4D-7CA3-9044-876B-883B54F8677D}" type="slidenum">
              <a:t>‹#›</a:t>
            </a:fld>
            <a:endParaRPr/>
          </a:p>
        </p:txBody>
      </p:sp>
      <p:sp>
        <p:nvSpPr>
          <p:cNvPr id="10" name="Shape 674"/>
          <p:cNvSpPr>
            <a:spLocks noGrp="1"/>
          </p:cNvSpPr>
          <p:nvPr>
            <p:ph type="pic" sz="quarter" idx="20" hasCustomPrompt="1"/>
          </p:nvPr>
        </p:nvSpPr>
        <p:spPr>
          <a:xfrm>
            <a:off x="5834394"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1" name="Shape 674"/>
          <p:cNvSpPr>
            <a:spLocks noGrp="1"/>
          </p:cNvSpPr>
          <p:nvPr>
            <p:ph type="pic" sz="quarter" idx="21" hasCustomPrompt="1"/>
          </p:nvPr>
        </p:nvSpPr>
        <p:spPr>
          <a:xfrm>
            <a:off x="7452544" y="388586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2" name="Shape 674"/>
          <p:cNvSpPr>
            <a:spLocks noGrp="1"/>
          </p:cNvSpPr>
          <p:nvPr>
            <p:ph type="pic" sz="quarter" idx="22" hasCustomPrompt="1"/>
          </p:nvPr>
        </p:nvSpPr>
        <p:spPr>
          <a:xfrm>
            <a:off x="4192520" y="59258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3" name="Shape 674"/>
          <p:cNvSpPr>
            <a:spLocks noGrp="1"/>
          </p:cNvSpPr>
          <p:nvPr>
            <p:ph type="pic" sz="quarter" idx="23" hasCustomPrompt="1"/>
          </p:nvPr>
        </p:nvSpPr>
        <p:spPr>
          <a:xfrm>
            <a:off x="7476257" y="59865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4" name="Shape 674"/>
          <p:cNvSpPr>
            <a:spLocks noGrp="1"/>
          </p:cNvSpPr>
          <p:nvPr>
            <p:ph type="pic" sz="quarter" idx="24" hasCustomPrompt="1"/>
          </p:nvPr>
        </p:nvSpPr>
        <p:spPr>
          <a:xfrm>
            <a:off x="9098158"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0393311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slide-065">
    <p:spTree>
      <p:nvGrpSpPr>
        <p:cNvPr id="1" name=""/>
        <p:cNvGrpSpPr/>
        <p:nvPr/>
      </p:nvGrpSpPr>
      <p:grpSpPr>
        <a:xfrm>
          <a:off x="0" y="0"/>
          <a:ext cx="0" cy="0"/>
          <a:chOff x="0" y="0"/>
          <a:chExt cx="0" cy="0"/>
        </a:xfrm>
      </p:grpSpPr>
      <p:sp>
        <p:nvSpPr>
          <p:cNvPr id="709" name="Shape 709"/>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710" name="Shape 710"/>
          <p:cNvSpPr>
            <a:spLocks noGrp="1"/>
          </p:cNvSpPr>
          <p:nvPr>
            <p:ph type="pic" sz="half" idx="13" hasCustomPrompt="1"/>
          </p:nvPr>
        </p:nvSpPr>
        <p:spPr>
          <a:xfrm>
            <a:off x="1017538" y="1101824"/>
            <a:ext cx="4572596" cy="473675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711" name="Shape 7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94510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slide-080">
    <p:spTree>
      <p:nvGrpSpPr>
        <p:cNvPr id="1" name=""/>
        <p:cNvGrpSpPr/>
        <p:nvPr/>
      </p:nvGrpSpPr>
      <p:grpSpPr>
        <a:xfrm>
          <a:off x="0" y="0"/>
          <a:ext cx="0" cy="0"/>
          <a:chOff x="0" y="0"/>
          <a:chExt cx="0" cy="0"/>
        </a:xfrm>
      </p:grpSpPr>
      <p:sp>
        <p:nvSpPr>
          <p:cNvPr id="851" name="Shape 851"/>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853" name="Shape 853"/>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3"/>
          <p:cNvSpPr>
            <a:spLocks noGrp="1"/>
          </p:cNvSpPr>
          <p:nvPr>
            <p:ph type="pic" sz="quarter" idx="17" hasCustomPrompt="1"/>
          </p:nvPr>
        </p:nvSpPr>
        <p:spPr>
          <a:xfrm>
            <a:off x="-1591557" y="1012081"/>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9490866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slide-081">
    <p:spTree>
      <p:nvGrpSpPr>
        <p:cNvPr id="1" name=""/>
        <p:cNvGrpSpPr/>
        <p:nvPr/>
      </p:nvGrpSpPr>
      <p:grpSpPr>
        <a:xfrm>
          <a:off x="0" y="0"/>
          <a:ext cx="0" cy="0"/>
          <a:chOff x="0" y="0"/>
          <a:chExt cx="0" cy="0"/>
        </a:xfrm>
      </p:grpSpPr>
      <p:sp>
        <p:nvSpPr>
          <p:cNvPr id="860" name="Shape 860"/>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861" name="Shape 861"/>
          <p:cNvSpPr/>
          <p:nvPr/>
        </p:nvSpPr>
        <p:spPr>
          <a:xfrm>
            <a:off x="0" y="0"/>
            <a:ext cx="6096000" cy="6858000"/>
          </a:xfrm>
          <a:prstGeom prst="rect">
            <a:avLst/>
          </a:prstGeom>
          <a:solidFill>
            <a:srgbClr val="212121"/>
          </a:solidFill>
          <a:ln w="12700">
            <a:miter lim="400000"/>
          </a:ln>
        </p:spPr>
        <p:txBody>
          <a:bodyPr lIns="25400" tIns="25400" rIns="25400" bIns="25400" anchor="ctr"/>
          <a:lstStyle/>
          <a:p>
            <a:pPr algn="ctr">
              <a:lnSpc>
                <a:spcPct val="100000"/>
              </a:lnSpc>
              <a:defRPr sz="3200">
                <a:solidFill>
                  <a:srgbClr val="FFFFFF"/>
                </a:solidFill>
              </a:defRPr>
            </a:pPr>
            <a:endParaRPr sz="1600"/>
          </a:p>
        </p:txBody>
      </p:sp>
      <p:sp>
        <p:nvSpPr>
          <p:cNvPr id="862" name="Shape 862"/>
          <p:cNvSpPr>
            <a:spLocks noGrp="1"/>
          </p:cNvSpPr>
          <p:nvPr>
            <p:ph type="pic" idx="13" hasCustomPrompt="1"/>
          </p:nvPr>
        </p:nvSpPr>
        <p:spPr>
          <a:xfrm>
            <a:off x="6096000" y="-4341"/>
            <a:ext cx="6097489" cy="686663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863" name="Shape 86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067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19153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2023/2/11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8559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57F24E0-930B-4A04-9F56-81E5D8061857}" type="datetimeFigureOut">
              <a:rPr lang="zh-CN" altLang="en-US" smtClean="0"/>
              <a:t>2023/2/11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E38970-8790-42ED-BDAA-B4F075DE2BCF}" type="slidenum">
              <a:rPr lang="zh-CN" altLang="en-US" smtClean="0"/>
              <a:t>‹#›</a:t>
            </a:fld>
            <a:endParaRPr lang="zh-CN" altLang="en-US"/>
          </a:p>
        </p:txBody>
      </p:sp>
      <p:sp>
        <p:nvSpPr>
          <p:cNvPr id="11" name="矩形 10"/>
          <p:cNvSpPr/>
          <p:nvPr userDrawn="1"/>
        </p:nvSpPr>
        <p:spPr>
          <a:xfrm>
            <a:off x="8325228" y="4569668"/>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312580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57F24E0-930B-4A04-9F56-81E5D8061857}" type="datetimeFigureOut">
              <a:rPr lang="zh-CN" altLang="en-US" smtClean="0"/>
              <a:t>2023/2/11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56798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7F24E0-930B-4A04-9F56-81E5D8061857}" type="datetimeFigureOut">
              <a:rPr lang="zh-CN" altLang="en-US" smtClean="0"/>
              <a:t>2023/2/11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29468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2023/2/11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138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2023/2/11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37271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F24E0-930B-4A04-9F56-81E5D8061857}" type="datetimeFigureOut">
              <a:rPr lang="zh-CN" altLang="en-US" smtClean="0"/>
              <a:t>2023/2/11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80542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9" r:id="rId16"/>
    <p:sldLayoutId id="2147483670" r:id="rId17"/>
    <p:sldLayoutId id="2147483683" r:id="rId18"/>
    <p:sldLayoutId id="2147483707" r:id="rId19"/>
    <p:sldLayoutId id="2147483722" r:id="rId20"/>
    <p:sldLayoutId id="2147483723" r:id="rId21"/>
    <p:sldLayoutId id="2147483724" r:id="rId22"/>
    <p:sldLayoutId id="2147483725" r:id="rId23"/>
    <p:sldLayoutId id="2147483739" r:id="rId24"/>
    <p:sldLayoutId id="2147483740"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2023C5A-002A-4D55-B6D9-BA77213D77D2}"/>
              </a:ext>
            </a:extLst>
          </p:cNvPr>
          <p:cNvSpPr/>
          <p:nvPr/>
        </p:nvSpPr>
        <p:spPr>
          <a:xfrm>
            <a:off x="-138075" y="-297596"/>
            <a:ext cx="8365503" cy="7453192"/>
          </a:xfrm>
          <a:prstGeom prst="rect">
            <a:avLst/>
          </a:prstGeom>
          <a:blipFill dpi="0" rotWithShape="1">
            <a:blip r:embed="rId3">
              <a:alphaModFix amt="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文本框 156"/>
          <p:cNvSpPr txBox="1"/>
          <p:nvPr/>
        </p:nvSpPr>
        <p:spPr>
          <a:xfrm>
            <a:off x="502593" y="1875211"/>
            <a:ext cx="10606387" cy="1654748"/>
          </a:xfrm>
          <a:prstGeom prst="rect">
            <a:avLst/>
          </a:prstGeom>
          <a:noFill/>
        </p:spPr>
        <p:txBody>
          <a:bodyPr wrap="square" rtlCol="0">
            <a:spAutoFit/>
          </a:bodyPr>
          <a:lstStyle/>
          <a:p>
            <a:pPr algn="ctr">
              <a:lnSpc>
                <a:spcPct val="15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BLEEM: Packet Sequence Oriented Fuzzing for Protocol Implementations</a:t>
            </a:r>
            <a:endParaRPr lang="zh-CN" altLang="en-US" sz="36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3">
            <a:extLst>
              <a:ext uri="{FF2B5EF4-FFF2-40B4-BE49-F238E27FC236}">
                <a16:creationId xmlns:a16="http://schemas.microsoft.com/office/drawing/2014/main" id="{6492F762-B648-4C6A-BCCD-DE814C95A84A}"/>
              </a:ext>
            </a:extLst>
          </p:cNvPr>
          <p:cNvGrpSpPr/>
          <p:nvPr/>
        </p:nvGrpSpPr>
        <p:grpSpPr>
          <a:xfrm rot="14816016">
            <a:off x="3305024" y="1231878"/>
            <a:ext cx="694476" cy="565057"/>
            <a:chOff x="189132" y="3432549"/>
            <a:chExt cx="990433" cy="805861"/>
          </a:xfrm>
        </p:grpSpPr>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B3B54D5C-DF23-4320-80C7-D5FDCC31C73E}"/>
              </a:ext>
            </a:extLst>
          </p:cNvPr>
          <p:cNvGrpSpPr/>
          <p:nvPr/>
        </p:nvGrpSpPr>
        <p:grpSpPr>
          <a:xfrm rot="5669900">
            <a:off x="540212" y="4862505"/>
            <a:ext cx="376265" cy="418620"/>
            <a:chOff x="957640" y="2513007"/>
            <a:chExt cx="376265" cy="418620"/>
          </a:xfrm>
        </p:grpSpPr>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a:extLst>
              <a:ext uri="{FF2B5EF4-FFF2-40B4-BE49-F238E27FC236}">
                <a16:creationId xmlns:a16="http://schemas.microsoft.com/office/drawing/2014/main" id="{6A700B99-6065-4865-8C68-803D5763C6AA}"/>
              </a:ext>
            </a:extLst>
          </p:cNvPr>
          <p:cNvCxnSpPr/>
          <p:nvPr/>
        </p:nvCxnSpPr>
        <p:spPr>
          <a:xfrm>
            <a:off x="5697286" y="3758929"/>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BA46D93-D6CE-4DB2-82E1-0C7504266082}"/>
              </a:ext>
            </a:extLst>
          </p:cNvPr>
          <p:cNvSpPr txBox="1"/>
          <p:nvPr/>
        </p:nvSpPr>
        <p:spPr>
          <a:xfrm>
            <a:off x="5199713" y="3903922"/>
            <a:ext cx="1792574" cy="579967"/>
          </a:xfrm>
          <a:prstGeom prst="rect">
            <a:avLst/>
          </a:prstGeom>
          <a:noFill/>
        </p:spPr>
        <p:txBody>
          <a:bodyPr wrap="square" rtlCol="0">
            <a:spAutoFit/>
          </a:bodyPr>
          <a:lstStyle/>
          <a:p>
            <a:pPr>
              <a:lnSpc>
                <a:spcPct val="150000"/>
              </a:lnSpc>
            </a:pPr>
            <a:r>
              <a:rPr lang="en-US" altLang="zh-CN" sz="2400" dirty="0" err="1">
                <a:latin typeface="Times New Roman" panose="02020603050405020304" pitchFamily="18" charset="0"/>
                <a:cs typeface="Times New Roman" panose="02020603050405020304" pitchFamily="18" charset="0"/>
              </a:rPr>
              <a:t>Usenix</a:t>
            </a:r>
            <a:r>
              <a:rPr lang="en-US" altLang="zh-CN" sz="2400" dirty="0">
                <a:latin typeface="Times New Roman" panose="02020603050405020304" pitchFamily="18" charset="0"/>
                <a:cs typeface="Times New Roman" panose="02020603050405020304" pitchFamily="18" charset="0"/>
              </a:rPr>
              <a:t> 2023</a:t>
            </a:r>
          </a:p>
        </p:txBody>
      </p:sp>
      <p:sp>
        <p:nvSpPr>
          <p:cNvPr id="23" name="文本框 22">
            <a:extLst>
              <a:ext uri="{FF2B5EF4-FFF2-40B4-BE49-F238E27FC236}">
                <a16:creationId xmlns:a16="http://schemas.microsoft.com/office/drawing/2014/main" id="{523DD6EC-E60B-4468-8BDB-BB3532C0506C}"/>
              </a:ext>
            </a:extLst>
          </p:cNvPr>
          <p:cNvSpPr txBox="1"/>
          <p:nvPr/>
        </p:nvSpPr>
        <p:spPr>
          <a:xfrm>
            <a:off x="8851496" y="5256375"/>
            <a:ext cx="1507620" cy="960328"/>
          </a:xfrm>
          <a:prstGeom prst="rect">
            <a:avLst/>
          </a:prstGeom>
          <a:noFill/>
        </p:spPr>
        <p:txBody>
          <a:bodyPr wrap="square" rtlCol="0">
            <a:spAutoFit/>
          </a:bodyPr>
          <a:lstStyle/>
          <a:p>
            <a:pPr algn="ctr">
              <a:lnSpc>
                <a:spcPct val="150000"/>
              </a:lnSpc>
            </a:pPr>
            <a:r>
              <a:rPr lang="zh-CN" altLang="en-US" sz="2000" dirty="0">
                <a:latin typeface="楷体" panose="02010609060101010101" pitchFamily="49" charset="-122"/>
                <a:ea typeface="楷体" panose="02010609060101010101" pitchFamily="49" charset="-122"/>
                <a:cs typeface="Times New Roman" panose="02020603050405020304" pitchFamily="18" charset="0"/>
              </a:rPr>
              <a:t>杨亚辉</a:t>
            </a:r>
            <a:endParaRPr lang="en-US" altLang="zh-CN" sz="2000" dirty="0">
              <a:latin typeface="楷体" panose="02010609060101010101" pitchFamily="49" charset="-122"/>
              <a:ea typeface="楷体" panose="02010609060101010101" pitchFamily="49" charset="-122"/>
              <a:cs typeface="Times New Roman" panose="02020603050405020304" pitchFamily="18" charset="0"/>
            </a:endParaRPr>
          </a:p>
          <a:p>
            <a:pPr algn="ctr">
              <a:lnSpc>
                <a:spcPct val="15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2023.02.11</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051187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Motivation and Challenge</a:t>
            </a:r>
          </a:p>
        </p:txBody>
      </p:sp>
      <p:sp>
        <p:nvSpPr>
          <p:cNvPr id="37" name="文本框 36">
            <a:extLst>
              <a:ext uri="{FF2B5EF4-FFF2-40B4-BE49-F238E27FC236}">
                <a16:creationId xmlns:a16="http://schemas.microsoft.com/office/drawing/2014/main" id="{C0FF9D55-91AA-045D-3F07-F7A0ADBD323D}"/>
              </a:ext>
            </a:extLst>
          </p:cNvPr>
          <p:cNvSpPr txBox="1"/>
          <p:nvPr/>
        </p:nvSpPr>
        <p:spPr>
          <a:xfrm>
            <a:off x="1050006" y="1230358"/>
            <a:ext cx="9298103" cy="3778022"/>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为了设计一种有效的模糊测试方法，可以针对不同的协议实现进行扩展，需要克服以下两个挑战。</a:t>
            </a:r>
            <a:endParaRPr lang="en-US" altLang="zh-CN" dirty="0">
              <a:latin typeface="Times New Roman" panose="02020603050405020304" pitchFamily="18" charset="0"/>
              <a:ea typeface="楷体" panose="02010609060101010101" pitchFamily="49" charset="-122"/>
            </a:endParaRPr>
          </a:p>
          <a:p>
            <a:pPr indent="457200">
              <a:lnSpc>
                <a:spcPct val="150000"/>
              </a:lnSpc>
            </a:pPr>
            <a:r>
              <a:rPr lang="zh-CN" altLang="en-US" b="1" dirty="0">
                <a:effectLst/>
                <a:latin typeface="Times New Roman" panose="02020603050405020304" pitchFamily="18" charset="0"/>
                <a:ea typeface="楷体" panose="02010609060101010101" pitchFamily="49" charset="-122"/>
              </a:rPr>
              <a:t>挑战</a:t>
            </a:r>
            <a:r>
              <a:rPr lang="en-US" altLang="zh-CN" b="1" dirty="0">
                <a:effectLst/>
                <a:latin typeface="Times New Roman" panose="02020603050405020304" pitchFamily="18" charset="0"/>
                <a:ea typeface="楷体" panose="02010609060101010101" pitchFamily="49" charset="-122"/>
              </a:rPr>
              <a:t>1</a:t>
            </a:r>
            <a:r>
              <a:rPr lang="zh-CN" altLang="en-US" b="1" dirty="0">
                <a:effectLst/>
                <a:latin typeface="Times New Roman" panose="02020603050405020304" pitchFamily="18" charset="0"/>
                <a:ea typeface="楷体" panose="02010609060101010101" pitchFamily="49" charset="-122"/>
              </a:rPr>
              <a:t>：</a:t>
            </a:r>
            <a:r>
              <a:rPr lang="zh-CN" altLang="en-US" dirty="0">
                <a:effectLst/>
                <a:latin typeface="Times New Roman" panose="02020603050405020304" pitchFamily="18" charset="0"/>
                <a:ea typeface="楷体" panose="02010609060101010101" pitchFamily="49" charset="-122"/>
              </a:rPr>
              <a:t>缺乏可扩展的反馈机制。尽管反馈驱动方法在优化模糊测试方面已经显示出了有效性（灰盒模糊测试），但当协议实现只能以黑盒方式访问时是不可行的，这就需要一个非侵入性的解决方案来为协议模糊测试工具提供反馈。</a:t>
            </a:r>
            <a:endParaRPr lang="en-US" altLang="zh-CN" dirty="0">
              <a:effectLst/>
              <a:latin typeface="Times New Roman" panose="02020603050405020304" pitchFamily="18" charset="0"/>
              <a:ea typeface="楷体" panose="02010609060101010101" pitchFamily="49" charset="-122"/>
            </a:endParaRPr>
          </a:p>
          <a:p>
            <a:pPr indent="457200">
              <a:lnSpc>
                <a:spcPct val="150000"/>
              </a:lnSpc>
            </a:pPr>
            <a:endParaRPr lang="en-US" altLang="zh-CN" dirty="0">
              <a:effectLst/>
              <a:latin typeface="Times New Roman" panose="02020603050405020304" pitchFamily="18" charset="0"/>
              <a:ea typeface="楷体" panose="02010609060101010101" pitchFamily="49" charset="-122"/>
            </a:endParaRPr>
          </a:p>
          <a:p>
            <a:pPr indent="457200">
              <a:lnSpc>
                <a:spcPct val="150000"/>
              </a:lnSpc>
            </a:pPr>
            <a:r>
              <a:rPr lang="zh-CN" altLang="en-US" b="1" dirty="0">
                <a:effectLst/>
                <a:latin typeface="Times New Roman" panose="02020603050405020304" pitchFamily="18" charset="0"/>
                <a:ea typeface="楷体" panose="02010609060101010101" pitchFamily="49" charset="-122"/>
              </a:rPr>
              <a:t>挑战</a:t>
            </a:r>
            <a:r>
              <a:rPr lang="en-US" altLang="zh-CN" b="1" dirty="0">
                <a:effectLst/>
                <a:latin typeface="Times New Roman" panose="02020603050405020304" pitchFamily="18" charset="0"/>
                <a:ea typeface="楷体" panose="02010609060101010101" pitchFamily="49" charset="-122"/>
              </a:rPr>
              <a:t>2</a:t>
            </a:r>
            <a:r>
              <a:rPr lang="zh-CN" altLang="en-US" b="1"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高度复杂的协议逻辑。协议具有高度复杂的逻辑，旨在保证在不同情况下的正确性和可靠性。因此，深入实现模糊测试需要考虑报文格式、报文间参数依赖关系、报文交互逻辑等协议逻辑。</a:t>
            </a:r>
            <a:endParaRPr lang="zh-CN" altLang="en-US" dirty="0"/>
          </a:p>
        </p:txBody>
      </p:sp>
    </p:spTree>
    <p:extLst>
      <p:ext uri="{BB962C8B-B14F-4D97-AF65-F5344CB8AC3E}">
        <p14:creationId xmlns:p14="http://schemas.microsoft.com/office/powerpoint/2010/main" val="159077279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椭圆 112">
            <a:extLst>
              <a:ext uri="{FF2B5EF4-FFF2-40B4-BE49-F238E27FC236}">
                <a16:creationId xmlns:a16="http://schemas.microsoft.com/office/drawing/2014/main" id="{895BF3D2-9FDE-4823-8168-1663E79B4794}"/>
              </a:ext>
            </a:extLst>
          </p:cNvPr>
          <p:cNvSpPr/>
          <p:nvPr/>
        </p:nvSpPr>
        <p:spPr>
          <a:xfrm rot="3126863">
            <a:off x="9296430" y="5477773"/>
            <a:ext cx="202251" cy="20225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a16="http://schemas.microsoft.com/office/drawing/2014/main" id="{A019D7E2-3AD4-408E-BE5E-3D4B0B84B778}"/>
              </a:ext>
            </a:extLst>
          </p:cNvPr>
          <p:cNvSpPr/>
          <p:nvPr/>
        </p:nvSpPr>
        <p:spPr>
          <a:xfrm rot="3126863">
            <a:off x="9504632" y="7091234"/>
            <a:ext cx="354128" cy="3541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p:cNvCxnSpPr/>
          <p:nvPr/>
        </p:nvCxnSpPr>
        <p:spPr>
          <a:xfrm rot="4922515" flipH="1" flipV="1">
            <a:off x="1500407" y="5692234"/>
            <a:ext cx="85116" cy="8109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endCxn id="135" idx="0"/>
          </p:cNvCxnSpPr>
          <p:nvPr/>
        </p:nvCxnSpPr>
        <p:spPr>
          <a:xfrm rot="4922515" flipH="1">
            <a:off x="2306271" y="5834503"/>
            <a:ext cx="601612" cy="8737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endCxn id="138" idx="7"/>
          </p:cNvCxnSpPr>
          <p:nvPr/>
        </p:nvCxnSpPr>
        <p:spPr>
          <a:xfrm flipH="1" flipV="1">
            <a:off x="1394107" y="7432813"/>
            <a:ext cx="1396993" cy="1834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5" name="椭圆 134"/>
          <p:cNvSpPr/>
          <p:nvPr/>
        </p:nvSpPr>
        <p:spPr>
          <a:xfrm rot="4922515">
            <a:off x="1907546" y="5936464"/>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rot="4922515">
            <a:off x="2986029" y="6478252"/>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rot="4922515">
            <a:off x="1218599" y="7276415"/>
            <a:ext cx="195205" cy="19520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1" name="直接连接符 140"/>
          <p:cNvCxnSpPr>
            <a:cxnSpLocks/>
          </p:cNvCxnSpPr>
          <p:nvPr/>
        </p:nvCxnSpPr>
        <p:spPr>
          <a:xfrm>
            <a:off x="332047" y="6974453"/>
            <a:ext cx="953048" cy="4318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rot="4922515">
            <a:off x="2668680" y="7539188"/>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rot="4922515">
            <a:off x="921960" y="6039561"/>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792986F4-0716-4962-AEE8-D58524B3ED8D}"/>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4" name="文本框 93">
            <a:extLst>
              <a:ext uri="{FF2B5EF4-FFF2-40B4-BE49-F238E27FC236}">
                <a16:creationId xmlns:a16="http://schemas.microsoft.com/office/drawing/2014/main" id="{0A094132-30F0-4BD9-AFDF-B600A808689B}"/>
              </a:ext>
            </a:extLst>
          </p:cNvPr>
          <p:cNvSpPr txBox="1"/>
          <p:nvPr/>
        </p:nvSpPr>
        <p:spPr>
          <a:xfrm>
            <a:off x="767556" y="250092"/>
            <a:ext cx="3454399"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Contribution</a:t>
            </a:r>
          </a:p>
        </p:txBody>
      </p:sp>
      <p:sp>
        <p:nvSpPr>
          <p:cNvPr id="2" name="文本框 1">
            <a:extLst>
              <a:ext uri="{FF2B5EF4-FFF2-40B4-BE49-F238E27FC236}">
                <a16:creationId xmlns:a16="http://schemas.microsoft.com/office/drawing/2014/main" id="{90C43521-EC49-F97C-0FE3-517BA206B76C}"/>
              </a:ext>
            </a:extLst>
          </p:cNvPr>
          <p:cNvSpPr txBox="1"/>
          <p:nvPr/>
        </p:nvSpPr>
        <p:spPr>
          <a:xfrm>
            <a:off x="1135484" y="941784"/>
            <a:ext cx="9298103" cy="3363741"/>
          </a:xfrm>
          <a:prstGeom prst="rect">
            <a:avLst/>
          </a:prstGeom>
          <a:noFill/>
        </p:spPr>
        <p:txBody>
          <a:bodyPr wrap="square">
            <a:spAutoFit/>
          </a:bodyPr>
          <a:lstStyle/>
          <a:p>
            <a:pPr indent="457200" algn="just">
              <a:lnSpc>
                <a:spcPct val="150000"/>
              </a:lnSpc>
            </a:pPr>
            <a:r>
              <a:rPr lang="zh-CN" altLang="en-US" dirty="0">
                <a:latin typeface="Times New Roman" panose="02020603050405020304" pitchFamily="18" charset="0"/>
                <a:ea typeface="楷体" panose="02010609060101010101" pitchFamily="49" charset="-122"/>
              </a:rPr>
              <a:t>本文的贡献如下：</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r>
              <a:rPr lang="zh-CN" altLang="en-US" b="1" dirty="0">
                <a:effectLst/>
                <a:latin typeface="Times New Roman" panose="02020603050405020304" pitchFamily="18" charset="0"/>
                <a:ea typeface="楷体" panose="02010609060101010101" pitchFamily="49" charset="-122"/>
              </a:rPr>
              <a:t>贡献</a:t>
            </a:r>
            <a:r>
              <a:rPr lang="en-US" altLang="zh-CN" b="1" dirty="0">
                <a:effectLst/>
                <a:latin typeface="Times New Roman" panose="02020603050405020304" pitchFamily="18" charset="0"/>
                <a:ea typeface="楷体" panose="02010609060101010101" pitchFamily="49" charset="-122"/>
              </a:rPr>
              <a:t>1</a:t>
            </a:r>
            <a:r>
              <a:rPr lang="zh-CN" altLang="en-US" b="1" dirty="0">
                <a:effectLst/>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开发了一种通用的技术，通过分析被测系统的输出序列来收集反馈。</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endParaRPr lang="en-US" altLang="zh-CN" dirty="0">
              <a:effectLst/>
              <a:latin typeface="Times New Roman" panose="02020603050405020304" pitchFamily="18" charset="0"/>
              <a:ea typeface="楷体" panose="02010609060101010101" pitchFamily="49" charset="-122"/>
            </a:endParaRPr>
          </a:p>
          <a:p>
            <a:pPr indent="457200" algn="just">
              <a:lnSpc>
                <a:spcPct val="150000"/>
              </a:lnSpc>
            </a:pPr>
            <a:r>
              <a:rPr lang="zh-CN" altLang="en-US" b="1" dirty="0">
                <a:effectLst/>
                <a:latin typeface="Times New Roman" panose="02020603050405020304" pitchFamily="18" charset="0"/>
                <a:ea typeface="楷体" panose="02010609060101010101" pitchFamily="49" charset="-122"/>
              </a:rPr>
              <a:t>贡献</a:t>
            </a:r>
            <a:r>
              <a:rPr lang="en-US" altLang="zh-CN" b="1" dirty="0">
                <a:latin typeface="Times New Roman" panose="02020603050405020304" pitchFamily="18" charset="0"/>
                <a:ea typeface="楷体" panose="02010609060101010101" pitchFamily="49" charset="-122"/>
              </a:rPr>
              <a:t>2</a:t>
            </a:r>
            <a:r>
              <a:rPr lang="zh-CN" altLang="en-US" b="1" dirty="0">
                <a:effectLst/>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设计了识别观测状态空间的系统状态跟踪图（</a:t>
            </a:r>
            <a:r>
              <a:rPr lang="en-US" altLang="zh-CN" dirty="0">
                <a:latin typeface="Times New Roman" panose="02020603050405020304" pitchFamily="18" charset="0"/>
                <a:ea typeface="楷体" panose="02010609060101010101" pitchFamily="49" charset="-122"/>
              </a:rPr>
              <a:t>SSTG</a:t>
            </a:r>
            <a:r>
              <a:rPr lang="zh-CN" altLang="en-US" dirty="0">
                <a:latin typeface="Times New Roman" panose="02020603050405020304" pitchFamily="18" charset="0"/>
                <a:ea typeface="楷体" panose="02010609060101010101" pitchFamily="49" charset="-122"/>
              </a:rPr>
              <a:t>）来指导模糊测试方向，并提出了一种基于先验知识的协议逻辑感知的报文序列生成方法。</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endParaRPr lang="en-US" altLang="zh-CN" dirty="0">
              <a:effectLst/>
              <a:latin typeface="Times New Roman" panose="02020603050405020304" pitchFamily="18" charset="0"/>
              <a:ea typeface="楷体" panose="02010609060101010101" pitchFamily="49" charset="-122"/>
            </a:endParaRPr>
          </a:p>
          <a:p>
            <a:pPr indent="457200" algn="just">
              <a:lnSpc>
                <a:spcPct val="150000"/>
              </a:lnSpc>
            </a:pPr>
            <a:r>
              <a:rPr lang="zh-CN" altLang="en-US" b="1" dirty="0">
                <a:effectLst/>
                <a:latin typeface="Times New Roman" panose="02020603050405020304" pitchFamily="18" charset="0"/>
                <a:ea typeface="楷体" panose="02010609060101010101" pitchFamily="49" charset="-122"/>
              </a:rPr>
              <a:t>贡献</a:t>
            </a:r>
            <a:r>
              <a:rPr lang="en-US" altLang="zh-CN" b="1" dirty="0">
                <a:latin typeface="Times New Roman" panose="02020603050405020304" pitchFamily="18" charset="0"/>
                <a:ea typeface="楷体" panose="02010609060101010101" pitchFamily="49" charset="-122"/>
              </a:rPr>
              <a:t>3</a:t>
            </a:r>
            <a:r>
              <a:rPr lang="zh-CN" altLang="en-US" b="1" dirty="0">
                <a:effectLst/>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实现了</a:t>
            </a:r>
            <a:r>
              <a:rPr lang="en-US" altLang="zh-CN" dirty="0">
                <a:latin typeface="Times New Roman" panose="02020603050405020304" pitchFamily="18" charset="0"/>
                <a:ea typeface="楷体" panose="02010609060101010101" pitchFamily="49" charset="-122"/>
              </a:rPr>
              <a:t>BLEEM</a:t>
            </a:r>
            <a:r>
              <a:rPr lang="zh-CN" altLang="en-US" dirty="0">
                <a:latin typeface="Times New Roman" panose="02020603050405020304" pitchFamily="18" charset="0"/>
                <a:ea typeface="楷体" panose="02010609060101010101" pitchFamily="49" charset="-122"/>
              </a:rPr>
              <a:t>，并在广泛使用的协议实现上对其进行了评估。结果表明，</a:t>
            </a:r>
            <a:r>
              <a:rPr lang="en-US" altLang="zh-CN" dirty="0">
                <a:latin typeface="Times New Roman" panose="02020603050405020304" pitchFamily="18" charset="0"/>
                <a:ea typeface="楷体" panose="02010609060101010101" pitchFamily="49" charset="-122"/>
              </a:rPr>
              <a:t>BLEEM</a:t>
            </a:r>
            <a:r>
              <a:rPr lang="zh-CN" altLang="en-US" dirty="0">
                <a:latin typeface="Times New Roman" panose="02020603050405020304" pitchFamily="18" charset="0"/>
                <a:ea typeface="楷体" panose="02010609060101010101" pitchFamily="49" charset="-122"/>
              </a:rPr>
              <a:t>优于最先进的技术，并检测到许多安全关键漏洞。</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60144284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5" name="文本框 34">
            <a:extLst>
              <a:ext uri="{FF2B5EF4-FFF2-40B4-BE49-F238E27FC236}">
                <a16:creationId xmlns:a16="http://schemas.microsoft.com/office/drawing/2014/main" id="{8C7D5969-FAAF-4674-B929-FF206ED23E5D}"/>
              </a:ext>
            </a:extLst>
          </p:cNvPr>
          <p:cNvSpPr txBox="1"/>
          <p:nvPr/>
        </p:nvSpPr>
        <p:spPr>
          <a:xfrm>
            <a:off x="917867" y="1009495"/>
            <a:ext cx="10111978" cy="426335"/>
          </a:xfrm>
          <a:prstGeom prst="rect">
            <a:avLst/>
          </a:prstGeom>
          <a:noFill/>
        </p:spPr>
        <p:txBody>
          <a:bodyPr wrap="square">
            <a:spAutoFit/>
          </a:bodyPr>
          <a:lstStyle/>
          <a:p>
            <a:pPr>
              <a:lnSpc>
                <a:spcPct val="120000"/>
              </a:lnSpc>
            </a:pPr>
            <a:r>
              <a:rPr lang="zh-CN" altLang="en-US" sz="2000" b="1" dirty="0">
                <a:latin typeface="Times New Roman" panose="02020603050405020304" pitchFamily="18" charset="0"/>
                <a:ea typeface="楷体" panose="02010609060101010101" pitchFamily="49" charset="-122"/>
              </a:rPr>
              <a:t>基于生成的模糊测试</a:t>
            </a:r>
            <a:endParaRPr lang="en-US" altLang="zh-CN" sz="2000" b="1" dirty="0">
              <a:effectLst/>
              <a:latin typeface="Times New Roman" panose="02020603050405020304" pitchFamily="18" charset="0"/>
              <a:ea typeface="楷体" panose="02010609060101010101" pitchFamily="49" charset="-122"/>
            </a:endParaRPr>
          </a:p>
        </p:txBody>
      </p:sp>
      <p:sp>
        <p:nvSpPr>
          <p:cNvPr id="9" name="文本框 8">
            <a:extLst>
              <a:ext uri="{FF2B5EF4-FFF2-40B4-BE49-F238E27FC236}">
                <a16:creationId xmlns:a16="http://schemas.microsoft.com/office/drawing/2014/main" id="{32BF5BFC-A70E-622A-C4B0-17548A8F81B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Background</a:t>
            </a:r>
          </a:p>
        </p:txBody>
      </p:sp>
      <p:pic>
        <p:nvPicPr>
          <p:cNvPr id="3" name="图片 2">
            <a:extLst>
              <a:ext uri="{FF2B5EF4-FFF2-40B4-BE49-F238E27FC236}">
                <a16:creationId xmlns:a16="http://schemas.microsoft.com/office/drawing/2014/main" id="{B2A69DF4-C04A-C3ED-4DD7-11239CFDA96F}"/>
              </a:ext>
            </a:extLst>
          </p:cNvPr>
          <p:cNvPicPr>
            <a:picLocks noChangeAspect="1"/>
          </p:cNvPicPr>
          <p:nvPr/>
        </p:nvPicPr>
        <p:blipFill>
          <a:blip r:embed="rId3"/>
          <a:stretch>
            <a:fillRect/>
          </a:stretch>
        </p:blipFill>
        <p:spPr>
          <a:xfrm>
            <a:off x="1247212" y="2540775"/>
            <a:ext cx="4576539" cy="2402985"/>
          </a:xfrm>
          <a:prstGeom prst="rect">
            <a:avLst/>
          </a:prstGeom>
        </p:spPr>
      </p:pic>
      <p:sp>
        <p:nvSpPr>
          <p:cNvPr id="7" name="文本框 6">
            <a:extLst>
              <a:ext uri="{FF2B5EF4-FFF2-40B4-BE49-F238E27FC236}">
                <a16:creationId xmlns:a16="http://schemas.microsoft.com/office/drawing/2014/main" id="{E807C942-CFF7-EE9A-7A07-58E4E9CE8E56}"/>
              </a:ext>
            </a:extLst>
          </p:cNvPr>
          <p:cNvSpPr txBox="1"/>
          <p:nvPr/>
        </p:nvSpPr>
        <p:spPr>
          <a:xfrm>
            <a:off x="1502667" y="5101513"/>
            <a:ext cx="3992611" cy="369332"/>
          </a:xfrm>
          <a:prstGeom prst="rect">
            <a:avLst/>
          </a:prstGeom>
          <a:noFill/>
        </p:spPr>
        <p:txBody>
          <a:bodyPr wrap="square">
            <a:spAutoFit/>
          </a:bodyPr>
          <a:lstStyle/>
          <a:p>
            <a:r>
              <a:rPr lang="en-US" altLang="zh-CN" dirty="0">
                <a:latin typeface="Times New Roman" panose="02020603050405020304" pitchFamily="18" charset="0"/>
                <a:ea typeface="楷体" panose="02010609060101010101" pitchFamily="49" charset="-122"/>
              </a:rPr>
              <a:t>QUIC</a:t>
            </a:r>
            <a:r>
              <a:rPr lang="zh-CN" altLang="en-US" dirty="0">
                <a:latin typeface="Times New Roman" panose="02020603050405020304" pitchFamily="18" charset="0"/>
                <a:ea typeface="楷体" panose="02010609060101010101" pitchFamily="49" charset="-122"/>
              </a:rPr>
              <a:t>客户端和服务器之间的通信示例</a:t>
            </a:r>
          </a:p>
        </p:txBody>
      </p:sp>
      <p:pic>
        <p:nvPicPr>
          <p:cNvPr id="12" name="图片 11">
            <a:extLst>
              <a:ext uri="{FF2B5EF4-FFF2-40B4-BE49-F238E27FC236}">
                <a16:creationId xmlns:a16="http://schemas.microsoft.com/office/drawing/2014/main" id="{E6DE5A80-EF17-1ED3-B672-0645C3ED99C3}"/>
              </a:ext>
            </a:extLst>
          </p:cNvPr>
          <p:cNvPicPr>
            <a:picLocks noChangeAspect="1"/>
          </p:cNvPicPr>
          <p:nvPr/>
        </p:nvPicPr>
        <p:blipFill>
          <a:blip r:embed="rId4"/>
          <a:stretch>
            <a:fillRect/>
          </a:stretch>
        </p:blipFill>
        <p:spPr>
          <a:xfrm>
            <a:off x="6560506" y="1756487"/>
            <a:ext cx="4924425" cy="3962400"/>
          </a:xfrm>
          <a:prstGeom prst="rect">
            <a:avLst/>
          </a:prstGeom>
        </p:spPr>
      </p:pic>
      <p:sp>
        <p:nvSpPr>
          <p:cNvPr id="13" name="文本框 12">
            <a:extLst>
              <a:ext uri="{FF2B5EF4-FFF2-40B4-BE49-F238E27FC236}">
                <a16:creationId xmlns:a16="http://schemas.microsoft.com/office/drawing/2014/main" id="{E19E82EE-9578-BB9C-02DC-F2A76A2A972C}"/>
              </a:ext>
            </a:extLst>
          </p:cNvPr>
          <p:cNvSpPr txBox="1"/>
          <p:nvPr/>
        </p:nvSpPr>
        <p:spPr>
          <a:xfrm>
            <a:off x="7328993" y="5848505"/>
            <a:ext cx="3387450" cy="369332"/>
          </a:xfrm>
          <a:prstGeom prst="rect">
            <a:avLst/>
          </a:prstGeom>
          <a:noFill/>
        </p:spPr>
        <p:txBody>
          <a:bodyPr wrap="square">
            <a:spAutoFit/>
          </a:bodyPr>
          <a:lstStyle/>
          <a:p>
            <a:r>
              <a:rPr lang="zh-CN" altLang="en-US" dirty="0">
                <a:latin typeface="Times New Roman" panose="02020603050405020304" pitchFamily="18" charset="0"/>
                <a:ea typeface="楷体" panose="02010609060101010101" pitchFamily="49" charset="-122"/>
              </a:rPr>
              <a:t>基于</a:t>
            </a:r>
            <a:r>
              <a:rPr lang="en-US" altLang="zh-CN" dirty="0">
                <a:latin typeface="Times New Roman" panose="02020603050405020304" pitchFamily="18" charset="0"/>
                <a:ea typeface="楷体" panose="02010609060101010101" pitchFamily="49" charset="-122"/>
              </a:rPr>
              <a:t>Peach</a:t>
            </a:r>
            <a:r>
              <a:rPr lang="zh-CN" altLang="en-US" dirty="0">
                <a:latin typeface="Times New Roman" panose="02020603050405020304" pitchFamily="18" charset="0"/>
                <a:ea typeface="楷体" panose="02010609060101010101" pitchFamily="49" charset="-122"/>
              </a:rPr>
              <a:t>的</a:t>
            </a:r>
            <a:r>
              <a:rPr lang="en-US" altLang="zh-CN" dirty="0">
                <a:latin typeface="Times New Roman" panose="02020603050405020304" pitchFamily="18" charset="0"/>
                <a:ea typeface="楷体" panose="02010609060101010101" pitchFamily="49" charset="-122"/>
              </a:rPr>
              <a:t>QUIC</a:t>
            </a:r>
            <a:r>
              <a:rPr lang="zh-CN" altLang="en-US" dirty="0">
                <a:latin typeface="Times New Roman" panose="02020603050405020304" pitchFamily="18" charset="0"/>
                <a:ea typeface="楷体" panose="02010609060101010101" pitchFamily="49" charset="-122"/>
              </a:rPr>
              <a:t>握手简化模型</a:t>
            </a:r>
          </a:p>
        </p:txBody>
      </p:sp>
    </p:spTree>
    <p:extLst>
      <p:ext uri="{BB962C8B-B14F-4D97-AF65-F5344CB8AC3E}">
        <p14:creationId xmlns:p14="http://schemas.microsoft.com/office/powerpoint/2010/main" val="112691290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 name="文本框 8">
            <a:extLst>
              <a:ext uri="{FF2B5EF4-FFF2-40B4-BE49-F238E27FC236}">
                <a16:creationId xmlns:a16="http://schemas.microsoft.com/office/drawing/2014/main" id="{32BF5BFC-A70E-622A-C4B0-17548A8F81B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System Overview</a:t>
            </a:r>
          </a:p>
        </p:txBody>
      </p:sp>
      <p:sp>
        <p:nvSpPr>
          <p:cNvPr id="7" name="文本框 6">
            <a:extLst>
              <a:ext uri="{FF2B5EF4-FFF2-40B4-BE49-F238E27FC236}">
                <a16:creationId xmlns:a16="http://schemas.microsoft.com/office/drawing/2014/main" id="{E807C942-CFF7-EE9A-7A07-58E4E9CE8E56}"/>
              </a:ext>
            </a:extLst>
          </p:cNvPr>
          <p:cNvSpPr txBox="1"/>
          <p:nvPr/>
        </p:nvSpPr>
        <p:spPr>
          <a:xfrm>
            <a:off x="5340888" y="5359993"/>
            <a:ext cx="1510224" cy="369332"/>
          </a:xfrm>
          <a:prstGeom prst="rect">
            <a:avLst/>
          </a:prstGeom>
          <a:noFill/>
        </p:spPr>
        <p:txBody>
          <a:bodyPr wrap="square">
            <a:spAutoFit/>
          </a:bodyPr>
          <a:lstStyle/>
          <a:p>
            <a:r>
              <a:rPr lang="en-US" altLang="zh-CN" dirty="0">
                <a:latin typeface="Times New Roman" panose="02020603050405020304" pitchFamily="18" charset="0"/>
                <a:ea typeface="楷体" panose="02010609060101010101" pitchFamily="49" charset="-122"/>
              </a:rPr>
              <a:t>BLEEM</a:t>
            </a:r>
            <a:r>
              <a:rPr lang="zh-CN" altLang="en-US" dirty="0">
                <a:latin typeface="Times New Roman" panose="02020603050405020304" pitchFamily="18" charset="0"/>
                <a:ea typeface="楷体" panose="02010609060101010101" pitchFamily="49" charset="-122"/>
              </a:rPr>
              <a:t>概述</a:t>
            </a:r>
          </a:p>
        </p:txBody>
      </p:sp>
      <p:pic>
        <p:nvPicPr>
          <p:cNvPr id="4" name="图片 3">
            <a:extLst>
              <a:ext uri="{FF2B5EF4-FFF2-40B4-BE49-F238E27FC236}">
                <a16:creationId xmlns:a16="http://schemas.microsoft.com/office/drawing/2014/main" id="{5A3D7C9E-0907-E78A-FD02-94B932DE2C74}"/>
              </a:ext>
            </a:extLst>
          </p:cNvPr>
          <p:cNvPicPr>
            <a:picLocks noChangeAspect="1"/>
          </p:cNvPicPr>
          <p:nvPr/>
        </p:nvPicPr>
        <p:blipFill>
          <a:blip r:embed="rId3"/>
          <a:stretch>
            <a:fillRect/>
          </a:stretch>
        </p:blipFill>
        <p:spPr>
          <a:xfrm>
            <a:off x="3498972" y="1848892"/>
            <a:ext cx="4505325" cy="3419475"/>
          </a:xfrm>
          <a:prstGeom prst="rect">
            <a:avLst/>
          </a:prstGeom>
        </p:spPr>
      </p:pic>
    </p:spTree>
    <p:extLst>
      <p:ext uri="{BB962C8B-B14F-4D97-AF65-F5344CB8AC3E}">
        <p14:creationId xmlns:p14="http://schemas.microsoft.com/office/powerpoint/2010/main" val="142389445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Feedback Collector</a:t>
            </a:r>
          </a:p>
        </p:txBody>
      </p:sp>
      <p:sp>
        <p:nvSpPr>
          <p:cNvPr id="9" name="文本框 8">
            <a:extLst>
              <a:ext uri="{FF2B5EF4-FFF2-40B4-BE49-F238E27FC236}">
                <a16:creationId xmlns:a16="http://schemas.microsoft.com/office/drawing/2014/main" id="{92CC79C2-DDA9-C617-10E7-6F88DC310EB5}"/>
              </a:ext>
            </a:extLst>
          </p:cNvPr>
          <p:cNvSpPr txBox="1"/>
          <p:nvPr/>
        </p:nvSpPr>
        <p:spPr>
          <a:xfrm>
            <a:off x="4639318" y="2955561"/>
            <a:ext cx="2263625" cy="369332"/>
          </a:xfrm>
          <a:prstGeom prst="rect">
            <a:avLst/>
          </a:prstGeom>
          <a:noFill/>
        </p:spPr>
        <p:txBody>
          <a:bodyPr wrap="square">
            <a:spAutoFit/>
          </a:bodyPr>
          <a:lstStyle/>
          <a:p>
            <a:r>
              <a:rPr lang="zh-CN" altLang="en-US" b="0" i="0" dirty="0">
                <a:solidFill>
                  <a:srgbClr val="000000"/>
                </a:solidFill>
                <a:effectLst/>
                <a:latin typeface="楷体" panose="02010609060101010101" pitchFamily="49" charset="-122"/>
                <a:ea typeface="楷体" panose="02010609060101010101" pitchFamily="49" charset="-122"/>
              </a:rPr>
              <a:t>反馈收集器工作流程</a:t>
            </a:r>
            <a:endParaRPr lang="zh-CN" altLang="en-US" dirty="0">
              <a:latin typeface="楷体" panose="02010609060101010101" pitchFamily="49" charset="-122"/>
              <a:ea typeface="楷体" panose="02010609060101010101" pitchFamily="49" charset="-122"/>
            </a:endParaRPr>
          </a:p>
        </p:txBody>
      </p:sp>
      <p:pic>
        <p:nvPicPr>
          <p:cNvPr id="3" name="图片 2">
            <a:extLst>
              <a:ext uri="{FF2B5EF4-FFF2-40B4-BE49-F238E27FC236}">
                <a16:creationId xmlns:a16="http://schemas.microsoft.com/office/drawing/2014/main" id="{9A09283A-AFBB-B9C3-2F11-F3AA0DB50F4D}"/>
              </a:ext>
            </a:extLst>
          </p:cNvPr>
          <p:cNvPicPr>
            <a:picLocks noChangeAspect="1"/>
          </p:cNvPicPr>
          <p:nvPr/>
        </p:nvPicPr>
        <p:blipFill>
          <a:blip r:embed="rId3"/>
          <a:stretch>
            <a:fillRect/>
          </a:stretch>
        </p:blipFill>
        <p:spPr>
          <a:xfrm>
            <a:off x="2161714" y="1670735"/>
            <a:ext cx="7218835" cy="1248257"/>
          </a:xfrm>
          <a:prstGeom prst="rect">
            <a:avLst/>
          </a:prstGeom>
        </p:spPr>
      </p:pic>
      <p:sp>
        <p:nvSpPr>
          <p:cNvPr id="8" name="文本框 7">
            <a:extLst>
              <a:ext uri="{FF2B5EF4-FFF2-40B4-BE49-F238E27FC236}">
                <a16:creationId xmlns:a16="http://schemas.microsoft.com/office/drawing/2014/main" id="{6E7E151A-B0C4-FC96-E13E-89E97BD04A38}"/>
              </a:ext>
            </a:extLst>
          </p:cNvPr>
          <p:cNvSpPr txBox="1"/>
          <p:nvPr/>
        </p:nvSpPr>
        <p:spPr>
          <a:xfrm>
            <a:off x="948844" y="3693305"/>
            <a:ext cx="9728246" cy="870751"/>
          </a:xfrm>
          <a:prstGeom prst="rect">
            <a:avLst/>
          </a:prstGeom>
          <a:noFill/>
        </p:spPr>
        <p:txBody>
          <a:bodyPr wrap="square">
            <a:spAutoFit/>
          </a:bodyPr>
          <a:lstStyle/>
          <a:p>
            <a:pPr>
              <a:lnSpc>
                <a:spcPct val="150000"/>
              </a:lnSpc>
            </a:pPr>
            <a:r>
              <a:rPr lang="zh-CN" altLang="en-US" b="1" i="0" dirty="0">
                <a:solidFill>
                  <a:srgbClr val="000000"/>
                </a:solidFill>
                <a:effectLst/>
                <a:latin typeface="楷体" panose="02010609060101010101" pitchFamily="49" charset="-122"/>
                <a:ea typeface="楷体" panose="02010609060101010101" pitchFamily="49" charset="-122"/>
              </a:rPr>
              <a:t>过滤报文序列。</a:t>
            </a:r>
            <a:r>
              <a:rPr lang="zh-CN" altLang="en-US" i="0" dirty="0">
                <a:solidFill>
                  <a:srgbClr val="000000"/>
                </a:solidFill>
                <a:effectLst/>
                <a:latin typeface="楷体" panose="02010609060101010101" pitchFamily="49" charset="-122"/>
                <a:ea typeface="楷体" panose="02010609060101010101" pitchFamily="49" charset="-122"/>
              </a:rPr>
              <a:t>给定模糊测试捕获的网络流量，</a:t>
            </a:r>
            <a:r>
              <a:rPr lang="zh-CN" altLang="en-US" i="0" dirty="0">
                <a:solidFill>
                  <a:srgbClr val="000000"/>
                </a:solidFill>
                <a:effectLst/>
                <a:latin typeface="Times New Roman" panose="02020603050405020304" pitchFamily="18" charset="0"/>
                <a:ea typeface="楷体" panose="02010609060101010101" pitchFamily="49" charset="-122"/>
              </a:rPr>
              <a:t>反馈收集器将与</a:t>
            </a:r>
            <a:r>
              <a:rPr lang="en-US" altLang="zh-CN" i="0" dirty="0">
                <a:solidFill>
                  <a:srgbClr val="000000"/>
                </a:solidFill>
                <a:effectLst/>
                <a:latin typeface="Times New Roman" panose="02020603050405020304" pitchFamily="18" charset="0"/>
                <a:ea typeface="楷体" panose="02010609060101010101" pitchFamily="49" charset="-122"/>
              </a:rPr>
              <a:t>SUT</a:t>
            </a:r>
            <a:r>
              <a:rPr lang="zh-CN" altLang="en-US" i="0" dirty="0">
                <a:solidFill>
                  <a:srgbClr val="000000"/>
                </a:solidFill>
                <a:effectLst/>
                <a:latin typeface="Times New Roman" panose="02020603050405020304" pitchFamily="18" charset="0"/>
                <a:ea typeface="楷体" panose="02010609060101010101" pitchFamily="49" charset="-122"/>
              </a:rPr>
              <a:t>状态相关联的数据包组合成一个数据包序列</a:t>
            </a:r>
            <a:r>
              <a:rPr lang="en-US" altLang="zh-CN" i="0" dirty="0">
                <a:solidFill>
                  <a:srgbClr val="000000"/>
                </a:solidFill>
                <a:effectLst/>
                <a:latin typeface="Times New Roman" panose="02020603050405020304" pitchFamily="18" charset="0"/>
                <a:ea typeface="楷体" panose="02010609060101010101" pitchFamily="49" charset="-122"/>
              </a:rPr>
              <a:t>S</a:t>
            </a:r>
            <a:r>
              <a:rPr lang="zh-CN" altLang="en-US" i="0" dirty="0">
                <a:solidFill>
                  <a:srgbClr val="000000"/>
                </a:solidFill>
                <a:effectLst/>
                <a:latin typeface="Times New Roman" panose="02020603050405020304" pitchFamily="18" charset="0"/>
                <a:ea typeface="楷体" panose="02010609060101010101" pitchFamily="49" charset="-122"/>
              </a:rPr>
              <a:t>，其中这些数据包的相对顺序与原始流量保持一致</a:t>
            </a:r>
            <a:r>
              <a:rPr lang="en-US" altLang="zh-CN" i="0" dirty="0">
                <a:solidFill>
                  <a:srgbClr val="000000"/>
                </a:solidFill>
                <a:effectLst/>
                <a:latin typeface="Times New Roman" panose="02020603050405020304" pitchFamily="18" charset="0"/>
                <a:ea typeface="楷体" panose="02010609060101010101" pitchFamily="49" charset="-122"/>
              </a:rPr>
              <a:t>(①)</a:t>
            </a:r>
            <a:r>
              <a:rPr lang="zh-CN" altLang="en-US" i="0" dirty="0">
                <a:solidFill>
                  <a:srgbClr val="000000"/>
                </a:solidFill>
                <a:effectLst/>
                <a:latin typeface="Times New Roman" panose="02020603050405020304" pitchFamily="18" charset="0"/>
                <a:ea typeface="楷体" panose="02010609060101010101" pitchFamily="49" charset="-122"/>
              </a:rPr>
              <a:t>。</a:t>
            </a:r>
            <a:endParaRPr lang="en-US" altLang="zh-CN" i="0" dirty="0">
              <a:solidFill>
                <a:srgbClr val="000000"/>
              </a:solidFill>
              <a:effectLst/>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14969870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Feedback Collector</a:t>
            </a:r>
          </a:p>
        </p:txBody>
      </p:sp>
      <p:sp>
        <p:nvSpPr>
          <p:cNvPr id="9" name="文本框 8">
            <a:extLst>
              <a:ext uri="{FF2B5EF4-FFF2-40B4-BE49-F238E27FC236}">
                <a16:creationId xmlns:a16="http://schemas.microsoft.com/office/drawing/2014/main" id="{92CC79C2-DDA9-C617-10E7-6F88DC310EB5}"/>
              </a:ext>
            </a:extLst>
          </p:cNvPr>
          <p:cNvSpPr txBox="1"/>
          <p:nvPr/>
        </p:nvSpPr>
        <p:spPr>
          <a:xfrm>
            <a:off x="4639318" y="2955561"/>
            <a:ext cx="2263625" cy="369332"/>
          </a:xfrm>
          <a:prstGeom prst="rect">
            <a:avLst/>
          </a:prstGeom>
          <a:noFill/>
        </p:spPr>
        <p:txBody>
          <a:bodyPr wrap="square">
            <a:spAutoFit/>
          </a:bodyPr>
          <a:lstStyle/>
          <a:p>
            <a:r>
              <a:rPr lang="zh-CN" altLang="en-US" b="0" i="0" dirty="0">
                <a:solidFill>
                  <a:srgbClr val="000000"/>
                </a:solidFill>
                <a:effectLst/>
                <a:latin typeface="楷体" panose="02010609060101010101" pitchFamily="49" charset="-122"/>
                <a:ea typeface="楷体" panose="02010609060101010101" pitchFamily="49" charset="-122"/>
              </a:rPr>
              <a:t>反馈收集器工作流程</a:t>
            </a:r>
            <a:endParaRPr lang="zh-CN" altLang="en-US" dirty="0">
              <a:latin typeface="楷体" panose="02010609060101010101" pitchFamily="49" charset="-122"/>
              <a:ea typeface="楷体" panose="02010609060101010101" pitchFamily="49" charset="-122"/>
            </a:endParaRPr>
          </a:p>
        </p:txBody>
      </p:sp>
      <p:pic>
        <p:nvPicPr>
          <p:cNvPr id="3" name="图片 2">
            <a:extLst>
              <a:ext uri="{FF2B5EF4-FFF2-40B4-BE49-F238E27FC236}">
                <a16:creationId xmlns:a16="http://schemas.microsoft.com/office/drawing/2014/main" id="{9A09283A-AFBB-B9C3-2F11-F3AA0DB50F4D}"/>
              </a:ext>
            </a:extLst>
          </p:cNvPr>
          <p:cNvPicPr>
            <a:picLocks noChangeAspect="1"/>
          </p:cNvPicPr>
          <p:nvPr/>
        </p:nvPicPr>
        <p:blipFill>
          <a:blip r:embed="rId3"/>
          <a:stretch>
            <a:fillRect/>
          </a:stretch>
        </p:blipFill>
        <p:spPr>
          <a:xfrm>
            <a:off x="2161714" y="1670735"/>
            <a:ext cx="7218835" cy="1248257"/>
          </a:xfrm>
          <a:prstGeom prst="rect">
            <a:avLst/>
          </a:prstGeom>
        </p:spPr>
      </p:pic>
      <p:sp>
        <p:nvSpPr>
          <p:cNvPr id="8" name="文本框 7">
            <a:extLst>
              <a:ext uri="{FF2B5EF4-FFF2-40B4-BE49-F238E27FC236}">
                <a16:creationId xmlns:a16="http://schemas.microsoft.com/office/drawing/2014/main" id="{6E7E151A-B0C4-FC96-E13E-89E97BD04A38}"/>
              </a:ext>
            </a:extLst>
          </p:cNvPr>
          <p:cNvSpPr txBox="1"/>
          <p:nvPr/>
        </p:nvSpPr>
        <p:spPr>
          <a:xfrm>
            <a:off x="948844" y="3560140"/>
            <a:ext cx="9728246" cy="1701748"/>
          </a:xfrm>
          <a:prstGeom prst="rect">
            <a:avLst/>
          </a:prstGeom>
          <a:noFill/>
        </p:spPr>
        <p:txBody>
          <a:bodyPr wrap="square">
            <a:spAutoFit/>
          </a:bodyPr>
          <a:lstStyle/>
          <a:p>
            <a:pPr>
              <a:lnSpc>
                <a:spcPct val="150000"/>
              </a:lnSpc>
            </a:pPr>
            <a:r>
              <a:rPr lang="zh-CN" altLang="en-US" b="1" i="0" dirty="0">
                <a:solidFill>
                  <a:srgbClr val="000000"/>
                </a:solidFill>
                <a:effectLst/>
                <a:latin typeface="楷体" panose="02010609060101010101" pitchFamily="49" charset="-122"/>
                <a:ea typeface="楷体" panose="02010609060101010101" pitchFamily="49" charset="-122"/>
              </a:rPr>
              <a:t>报文序列的抽象。</a:t>
            </a:r>
            <a:r>
              <a:rPr lang="zh-CN" altLang="en-US" dirty="0">
                <a:solidFill>
                  <a:srgbClr val="000000"/>
                </a:solidFill>
                <a:effectLst/>
                <a:latin typeface="Times New Roman" panose="02020603050405020304" pitchFamily="18" charset="0"/>
                <a:ea typeface="楷体" panose="02010609060101010101" pitchFamily="49" charset="-122"/>
              </a:rPr>
              <a:t>将</a:t>
            </a:r>
            <a:r>
              <a:rPr lang="en-US" altLang="zh-CN" dirty="0">
                <a:solidFill>
                  <a:srgbClr val="000000"/>
                </a:solidFill>
                <a:effectLst/>
                <a:latin typeface="Times New Roman" panose="02020603050405020304" pitchFamily="18" charset="0"/>
                <a:ea typeface="楷体" panose="02010609060101010101" pitchFamily="49" charset="-122"/>
              </a:rPr>
              <a:t>S</a:t>
            </a:r>
            <a:r>
              <a:rPr lang="zh-CN" altLang="en-US" dirty="0">
                <a:solidFill>
                  <a:srgbClr val="000000"/>
                </a:solidFill>
                <a:effectLst/>
                <a:latin typeface="Times New Roman" panose="02020603050405020304" pitchFamily="18" charset="0"/>
                <a:ea typeface="楷体" panose="02010609060101010101" pitchFamily="49" charset="-122"/>
              </a:rPr>
              <a:t>中的数据包逐一抽象，得到一个基本抽象数据包序列</a:t>
            </a:r>
            <a:r>
              <a:rPr lang="en-US" altLang="zh-CN" dirty="0">
                <a:solidFill>
                  <a:srgbClr val="000000"/>
                </a:solidFill>
                <a:effectLst/>
                <a:latin typeface="Times New Roman" panose="02020603050405020304" pitchFamily="18" charset="0"/>
                <a:ea typeface="楷体" panose="02010609060101010101" pitchFamily="49" charset="-122"/>
              </a:rPr>
              <a:t>π(②)</a:t>
            </a:r>
            <a:r>
              <a:rPr lang="zh-CN" altLang="en-US" dirty="0">
                <a:solidFill>
                  <a:srgbClr val="000000"/>
                </a:solidFill>
                <a:effectLst/>
                <a:latin typeface="Times New Roman" panose="02020603050405020304" pitchFamily="18" charset="0"/>
                <a:ea typeface="楷体" panose="02010609060101010101" pitchFamily="49" charset="-122"/>
              </a:rPr>
              <a:t>。对于每个包</a:t>
            </a:r>
            <a:r>
              <a:rPr lang="en-US" altLang="zh-CN" dirty="0">
                <a:solidFill>
                  <a:srgbClr val="000000"/>
                </a:solidFill>
                <a:effectLst/>
                <a:latin typeface="Times New Roman" panose="02020603050405020304" pitchFamily="18" charset="0"/>
                <a:ea typeface="楷体" panose="02010609060101010101" pitchFamily="49" charset="-122"/>
              </a:rPr>
              <a:t>P∈S</a:t>
            </a:r>
            <a:r>
              <a:rPr lang="zh-CN" altLang="en-US" dirty="0">
                <a:solidFill>
                  <a:srgbClr val="000000"/>
                </a:solidFill>
                <a:effectLst/>
                <a:latin typeface="Times New Roman" panose="02020603050405020304" pitchFamily="18" charset="0"/>
                <a:ea typeface="楷体" panose="02010609060101010101" pitchFamily="49" charset="-122"/>
              </a:rPr>
              <a:t>，反馈收集器使用</a:t>
            </a:r>
            <a:r>
              <a:rPr lang="en-US" altLang="zh-CN" dirty="0" err="1">
                <a:solidFill>
                  <a:srgbClr val="000000"/>
                </a:solidFill>
                <a:effectLst/>
                <a:latin typeface="Times New Roman" panose="02020603050405020304" pitchFamily="18" charset="0"/>
                <a:ea typeface="楷体" panose="02010609060101010101" pitchFamily="49" charset="-122"/>
              </a:rPr>
              <a:t>Scapy</a:t>
            </a:r>
            <a:r>
              <a:rPr lang="zh-CN" altLang="en-US" dirty="0">
                <a:solidFill>
                  <a:srgbClr val="000000"/>
                </a:solidFill>
                <a:effectLst/>
                <a:latin typeface="Times New Roman" panose="02020603050405020304" pitchFamily="18" charset="0"/>
                <a:ea typeface="楷体" panose="02010609060101010101" pitchFamily="49" charset="-122"/>
              </a:rPr>
              <a:t>对其进行解析并得到</a:t>
            </a:r>
            <a:r>
              <a:rPr lang="en-US" altLang="zh-CN" dirty="0">
                <a:solidFill>
                  <a:srgbClr val="000000"/>
                </a:solidFill>
                <a:effectLst/>
                <a:latin typeface="Times New Roman" panose="02020603050405020304" pitchFamily="18" charset="0"/>
                <a:ea typeface="楷体" panose="02010609060101010101" pitchFamily="49" charset="-122"/>
              </a:rPr>
              <a:t>Pd</a:t>
            </a:r>
            <a:r>
              <a:rPr lang="zh-CN" altLang="en-US" dirty="0">
                <a:solidFill>
                  <a:srgbClr val="000000"/>
                </a:solidFill>
                <a:effectLst/>
                <a:latin typeface="Times New Roman" panose="02020603050405020304" pitchFamily="18" charset="0"/>
                <a:ea typeface="楷体" panose="02010609060101010101" pitchFamily="49" charset="-122"/>
              </a:rPr>
              <a:t>。基于</a:t>
            </a:r>
            <a:r>
              <a:rPr lang="en-US" altLang="zh-CN" dirty="0">
                <a:solidFill>
                  <a:srgbClr val="000000"/>
                </a:solidFill>
                <a:effectLst/>
                <a:latin typeface="Times New Roman" panose="02020603050405020304" pitchFamily="18" charset="0"/>
                <a:ea typeface="楷体" panose="02010609060101010101" pitchFamily="49" charset="-122"/>
              </a:rPr>
              <a:t>Pd</a:t>
            </a:r>
            <a:r>
              <a:rPr lang="zh-CN" altLang="en-US" dirty="0">
                <a:solidFill>
                  <a:srgbClr val="000000"/>
                </a:solidFill>
                <a:effectLst/>
                <a:latin typeface="Times New Roman" panose="02020603050405020304" pitchFamily="18" charset="0"/>
                <a:ea typeface="楷体" panose="02010609060101010101" pitchFamily="49" charset="-122"/>
              </a:rPr>
              <a:t>，模块通过保留这些类型枚举字段来构造相应的数据包抽象</a:t>
            </a:r>
            <a:r>
              <a:rPr lang="en-US" altLang="zh-CN" dirty="0" err="1">
                <a:solidFill>
                  <a:srgbClr val="000000"/>
                </a:solidFill>
                <a:effectLst/>
                <a:latin typeface="Times New Roman" panose="02020603050405020304" pitchFamily="18" charset="0"/>
                <a:ea typeface="楷体" panose="02010609060101010101" pitchFamily="49" charset="-122"/>
              </a:rPr>
              <a:t>Pω</a:t>
            </a:r>
            <a:r>
              <a:rPr lang="zh-CN" altLang="en-US" dirty="0">
                <a:solidFill>
                  <a:srgbClr val="000000"/>
                </a:solidFill>
                <a:effectLst/>
                <a:latin typeface="Times New Roman" panose="02020603050405020304" pitchFamily="18" charset="0"/>
                <a:ea typeface="楷体" panose="02010609060101010101" pitchFamily="49" charset="-122"/>
              </a:rPr>
              <a:t>。此外，</a:t>
            </a:r>
            <a:r>
              <a:rPr lang="en-US" altLang="zh-CN" dirty="0">
                <a:solidFill>
                  <a:srgbClr val="000000"/>
                </a:solidFill>
                <a:effectLst/>
                <a:latin typeface="Times New Roman" panose="02020603050405020304" pitchFamily="18" charset="0"/>
                <a:ea typeface="楷体" panose="02010609060101010101" pitchFamily="49" charset="-122"/>
              </a:rPr>
              <a:t>BLEEM</a:t>
            </a:r>
            <a:r>
              <a:rPr lang="zh-CN" altLang="en-US" dirty="0">
                <a:solidFill>
                  <a:srgbClr val="000000"/>
                </a:solidFill>
                <a:effectLst/>
                <a:latin typeface="Times New Roman" panose="02020603050405020304" pitchFamily="18" charset="0"/>
                <a:ea typeface="楷体" panose="02010609060101010101" pitchFamily="49" charset="-122"/>
              </a:rPr>
              <a:t>在一个称为</a:t>
            </a:r>
            <a:r>
              <a:rPr lang="en-US" altLang="zh-CN" dirty="0">
                <a:solidFill>
                  <a:srgbClr val="000000"/>
                </a:solidFill>
                <a:effectLst/>
                <a:latin typeface="Times New Roman" panose="02020603050405020304" pitchFamily="18" charset="0"/>
                <a:ea typeface="楷体" panose="02010609060101010101" pitchFamily="49" charset="-122"/>
              </a:rPr>
              <a:t>Oracle map</a:t>
            </a:r>
            <a:r>
              <a:rPr lang="zh-CN" altLang="en-US" dirty="0">
                <a:solidFill>
                  <a:srgbClr val="000000"/>
                </a:solidFill>
                <a:effectLst/>
                <a:latin typeface="Times New Roman" panose="02020603050405020304" pitchFamily="18" charset="0"/>
                <a:ea typeface="楷体" panose="02010609060101010101" pitchFamily="49" charset="-122"/>
              </a:rPr>
              <a:t>的数据结构中缓存了每个抽象数据包</a:t>
            </a:r>
            <a:r>
              <a:rPr lang="en-US" altLang="zh-CN" dirty="0" err="1">
                <a:solidFill>
                  <a:srgbClr val="000000"/>
                </a:solidFill>
                <a:effectLst/>
                <a:latin typeface="Times New Roman" panose="02020603050405020304" pitchFamily="18" charset="0"/>
                <a:ea typeface="楷体" panose="02010609060101010101" pitchFamily="49" charset="-122"/>
              </a:rPr>
              <a:t>Pω</a:t>
            </a:r>
            <a:r>
              <a:rPr lang="zh-CN" altLang="en-US" dirty="0">
                <a:solidFill>
                  <a:srgbClr val="000000"/>
                </a:solidFill>
                <a:effectLst/>
                <a:latin typeface="Times New Roman" panose="02020603050405020304" pitchFamily="18" charset="0"/>
                <a:ea typeface="楷体" panose="02010609060101010101" pitchFamily="49" charset="-122"/>
              </a:rPr>
              <a:t>与其对应的最近具体数据包</a:t>
            </a:r>
            <a:r>
              <a:rPr lang="en-US" altLang="zh-CN" dirty="0">
                <a:solidFill>
                  <a:srgbClr val="000000"/>
                </a:solidFill>
                <a:effectLst/>
                <a:latin typeface="Times New Roman" panose="02020603050405020304" pitchFamily="18" charset="0"/>
                <a:ea typeface="楷体" panose="02010609060101010101" pitchFamily="49" charset="-122"/>
              </a:rPr>
              <a:t>P</a:t>
            </a:r>
            <a:r>
              <a:rPr lang="zh-CN" altLang="en-US" dirty="0">
                <a:solidFill>
                  <a:srgbClr val="000000"/>
                </a:solidFill>
                <a:effectLst/>
                <a:latin typeface="Times New Roman" panose="02020603050405020304" pitchFamily="18" charset="0"/>
                <a:ea typeface="楷体" panose="02010609060101010101" pitchFamily="49" charset="-122"/>
              </a:rPr>
              <a:t>之间的中间映射。</a:t>
            </a:r>
            <a:endParaRPr lang="en-US" altLang="zh-CN" dirty="0">
              <a:solidFill>
                <a:srgbClr val="000000"/>
              </a:solidFill>
              <a:effectLst/>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30919714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Feedback Collector</a:t>
            </a:r>
          </a:p>
        </p:txBody>
      </p:sp>
      <p:sp>
        <p:nvSpPr>
          <p:cNvPr id="9" name="文本框 8">
            <a:extLst>
              <a:ext uri="{FF2B5EF4-FFF2-40B4-BE49-F238E27FC236}">
                <a16:creationId xmlns:a16="http://schemas.microsoft.com/office/drawing/2014/main" id="{92CC79C2-DDA9-C617-10E7-6F88DC310EB5}"/>
              </a:ext>
            </a:extLst>
          </p:cNvPr>
          <p:cNvSpPr txBox="1"/>
          <p:nvPr/>
        </p:nvSpPr>
        <p:spPr>
          <a:xfrm>
            <a:off x="4639318" y="2955561"/>
            <a:ext cx="2263625" cy="369332"/>
          </a:xfrm>
          <a:prstGeom prst="rect">
            <a:avLst/>
          </a:prstGeom>
          <a:noFill/>
        </p:spPr>
        <p:txBody>
          <a:bodyPr wrap="square">
            <a:spAutoFit/>
          </a:bodyPr>
          <a:lstStyle/>
          <a:p>
            <a:r>
              <a:rPr lang="zh-CN" altLang="en-US" b="0" i="0" dirty="0">
                <a:solidFill>
                  <a:srgbClr val="000000"/>
                </a:solidFill>
                <a:effectLst/>
                <a:latin typeface="楷体" panose="02010609060101010101" pitchFamily="49" charset="-122"/>
                <a:ea typeface="楷体" panose="02010609060101010101" pitchFamily="49" charset="-122"/>
              </a:rPr>
              <a:t>反馈收集器工作流程</a:t>
            </a:r>
            <a:endParaRPr lang="zh-CN" altLang="en-US" dirty="0">
              <a:latin typeface="楷体" panose="02010609060101010101" pitchFamily="49" charset="-122"/>
              <a:ea typeface="楷体" panose="02010609060101010101" pitchFamily="49" charset="-122"/>
            </a:endParaRPr>
          </a:p>
        </p:txBody>
      </p:sp>
      <p:pic>
        <p:nvPicPr>
          <p:cNvPr id="3" name="图片 2">
            <a:extLst>
              <a:ext uri="{FF2B5EF4-FFF2-40B4-BE49-F238E27FC236}">
                <a16:creationId xmlns:a16="http://schemas.microsoft.com/office/drawing/2014/main" id="{9A09283A-AFBB-B9C3-2F11-F3AA0DB50F4D}"/>
              </a:ext>
            </a:extLst>
          </p:cNvPr>
          <p:cNvPicPr>
            <a:picLocks noChangeAspect="1"/>
          </p:cNvPicPr>
          <p:nvPr/>
        </p:nvPicPr>
        <p:blipFill>
          <a:blip r:embed="rId3"/>
          <a:stretch>
            <a:fillRect/>
          </a:stretch>
        </p:blipFill>
        <p:spPr>
          <a:xfrm>
            <a:off x="2161714" y="1670735"/>
            <a:ext cx="7218835" cy="1248257"/>
          </a:xfrm>
          <a:prstGeom prst="rect">
            <a:avLst/>
          </a:prstGeom>
        </p:spPr>
      </p:pic>
      <p:sp>
        <p:nvSpPr>
          <p:cNvPr id="8" name="文本框 7">
            <a:extLst>
              <a:ext uri="{FF2B5EF4-FFF2-40B4-BE49-F238E27FC236}">
                <a16:creationId xmlns:a16="http://schemas.microsoft.com/office/drawing/2014/main" id="{6E7E151A-B0C4-FC96-E13E-89E97BD04A38}"/>
              </a:ext>
            </a:extLst>
          </p:cNvPr>
          <p:cNvSpPr txBox="1"/>
          <p:nvPr/>
        </p:nvSpPr>
        <p:spPr>
          <a:xfrm>
            <a:off x="948844" y="3560140"/>
            <a:ext cx="9728246" cy="1286250"/>
          </a:xfrm>
          <a:prstGeom prst="rect">
            <a:avLst/>
          </a:prstGeom>
          <a:noFill/>
        </p:spPr>
        <p:txBody>
          <a:bodyPr wrap="square">
            <a:spAutoFit/>
          </a:bodyPr>
          <a:lstStyle/>
          <a:p>
            <a:pPr>
              <a:lnSpc>
                <a:spcPct val="150000"/>
              </a:lnSpc>
            </a:pPr>
            <a:r>
              <a:rPr lang="zh-CN" altLang="en-US" b="1" i="0" dirty="0">
                <a:solidFill>
                  <a:srgbClr val="000000"/>
                </a:solidFill>
                <a:effectLst/>
                <a:latin typeface="楷体" panose="02010609060101010101" pitchFamily="49" charset="-122"/>
                <a:ea typeface="楷体" panose="02010609060101010101" pitchFamily="49" charset="-122"/>
              </a:rPr>
              <a:t>报文序列的处理。</a:t>
            </a:r>
            <a:r>
              <a:rPr lang="zh-CN" altLang="en-US" dirty="0">
                <a:solidFill>
                  <a:srgbClr val="000000"/>
                </a:solidFill>
                <a:effectLst/>
                <a:latin typeface="Times New Roman" panose="02020603050405020304" pitchFamily="18" charset="0"/>
                <a:ea typeface="楷体" panose="02010609060101010101" pitchFamily="49" charset="-122"/>
              </a:rPr>
              <a:t>为了便于状态跟踪构造，进一步处理抽象数据包序列</a:t>
            </a:r>
            <a:r>
              <a:rPr lang="en-US" altLang="zh-CN" dirty="0">
                <a:solidFill>
                  <a:srgbClr val="000000"/>
                </a:solidFill>
                <a:effectLst/>
                <a:latin typeface="Times New Roman" panose="02020603050405020304" pitchFamily="18" charset="0"/>
                <a:ea typeface="楷体" panose="02010609060101010101" pitchFamily="49" charset="-122"/>
              </a:rPr>
              <a:t>π</a:t>
            </a:r>
            <a:r>
              <a:rPr lang="zh-CN" altLang="en-US" dirty="0">
                <a:solidFill>
                  <a:srgbClr val="000000"/>
                </a:solidFill>
                <a:effectLst/>
                <a:latin typeface="Times New Roman" panose="02020603050405020304" pitchFamily="18" charset="0"/>
                <a:ea typeface="楷体" panose="02010609060101010101" pitchFamily="49" charset="-122"/>
              </a:rPr>
              <a:t>，将这些从同一源发送的相邻抽象数据包</a:t>
            </a:r>
            <a:r>
              <a:rPr lang="en-US" altLang="zh-CN" dirty="0" err="1">
                <a:solidFill>
                  <a:srgbClr val="000000"/>
                </a:solidFill>
                <a:effectLst/>
                <a:latin typeface="Times New Roman" panose="02020603050405020304" pitchFamily="18" charset="0"/>
                <a:ea typeface="楷体" panose="02010609060101010101" pitchFamily="49" charset="-122"/>
              </a:rPr>
              <a:t>Pωs</a:t>
            </a:r>
            <a:r>
              <a:rPr lang="zh-CN" altLang="en-US" dirty="0">
                <a:solidFill>
                  <a:srgbClr val="000000"/>
                </a:solidFill>
                <a:effectLst/>
                <a:latin typeface="Times New Roman" panose="02020603050405020304" pitchFamily="18" charset="0"/>
                <a:ea typeface="楷体" panose="02010609060101010101" pitchFamily="49" charset="-122"/>
              </a:rPr>
              <a:t>串联成一个抽象数据包</a:t>
            </a:r>
            <a:r>
              <a:rPr lang="en-US" altLang="zh-CN" dirty="0">
                <a:solidFill>
                  <a:srgbClr val="000000"/>
                </a:solidFill>
                <a:effectLst/>
                <a:latin typeface="Times New Roman" panose="02020603050405020304" pitchFamily="18" charset="0"/>
                <a:ea typeface="楷体" panose="02010609060101010101" pitchFamily="49" charset="-122"/>
              </a:rPr>
              <a:t>ω(③)</a:t>
            </a:r>
            <a:r>
              <a:rPr lang="zh-CN" altLang="en-US" dirty="0">
                <a:solidFill>
                  <a:srgbClr val="000000"/>
                </a:solidFill>
                <a:effectLst/>
                <a:latin typeface="Times New Roman" panose="02020603050405020304" pitchFamily="18" charset="0"/>
                <a:ea typeface="楷体" panose="02010609060101010101" pitchFamily="49" charset="-122"/>
              </a:rPr>
              <a:t>。因此，在最后的抽象报文序列</a:t>
            </a:r>
            <a:r>
              <a:rPr lang="en-US" altLang="zh-CN" dirty="0">
                <a:solidFill>
                  <a:srgbClr val="000000"/>
                </a:solidFill>
                <a:effectLst/>
                <a:latin typeface="Times New Roman" panose="02020603050405020304" pitchFamily="18" charset="0"/>
                <a:ea typeface="楷体" panose="02010609060101010101" pitchFamily="49" charset="-122"/>
              </a:rPr>
              <a:t>π</a:t>
            </a:r>
            <a:r>
              <a:rPr lang="zh-CN" altLang="en-US" dirty="0">
                <a:solidFill>
                  <a:srgbClr val="000000"/>
                </a:solidFill>
                <a:effectLst/>
                <a:latin typeface="Times New Roman" panose="02020603050405020304" pitchFamily="18" charset="0"/>
                <a:ea typeface="楷体" panose="02010609060101010101" pitchFamily="49" charset="-122"/>
              </a:rPr>
              <a:t>中，相邻的两个抽象报文分别由不同的协议方发送。</a:t>
            </a:r>
            <a:endParaRPr lang="en-US" altLang="zh-CN" dirty="0">
              <a:solidFill>
                <a:srgbClr val="000000"/>
              </a:solidFill>
              <a:effectLst/>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36682004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Feedback Collector</a:t>
            </a:r>
          </a:p>
        </p:txBody>
      </p:sp>
      <p:sp>
        <p:nvSpPr>
          <p:cNvPr id="9" name="文本框 8">
            <a:extLst>
              <a:ext uri="{FF2B5EF4-FFF2-40B4-BE49-F238E27FC236}">
                <a16:creationId xmlns:a16="http://schemas.microsoft.com/office/drawing/2014/main" id="{92CC79C2-DDA9-C617-10E7-6F88DC310EB5}"/>
              </a:ext>
            </a:extLst>
          </p:cNvPr>
          <p:cNvSpPr txBox="1"/>
          <p:nvPr/>
        </p:nvSpPr>
        <p:spPr>
          <a:xfrm>
            <a:off x="4639318" y="2955561"/>
            <a:ext cx="2263625" cy="369332"/>
          </a:xfrm>
          <a:prstGeom prst="rect">
            <a:avLst/>
          </a:prstGeom>
          <a:noFill/>
        </p:spPr>
        <p:txBody>
          <a:bodyPr wrap="square">
            <a:spAutoFit/>
          </a:bodyPr>
          <a:lstStyle/>
          <a:p>
            <a:r>
              <a:rPr lang="zh-CN" altLang="en-US" b="0" i="0" dirty="0">
                <a:solidFill>
                  <a:srgbClr val="000000"/>
                </a:solidFill>
                <a:effectLst/>
                <a:latin typeface="楷体" panose="02010609060101010101" pitchFamily="49" charset="-122"/>
                <a:ea typeface="楷体" panose="02010609060101010101" pitchFamily="49" charset="-122"/>
              </a:rPr>
              <a:t>反馈收集器工作流程</a:t>
            </a:r>
            <a:endParaRPr lang="zh-CN" altLang="en-US" dirty="0">
              <a:latin typeface="楷体" panose="02010609060101010101" pitchFamily="49" charset="-122"/>
              <a:ea typeface="楷体" panose="02010609060101010101" pitchFamily="49" charset="-122"/>
            </a:endParaRPr>
          </a:p>
        </p:txBody>
      </p:sp>
      <p:pic>
        <p:nvPicPr>
          <p:cNvPr id="3" name="图片 2">
            <a:extLst>
              <a:ext uri="{FF2B5EF4-FFF2-40B4-BE49-F238E27FC236}">
                <a16:creationId xmlns:a16="http://schemas.microsoft.com/office/drawing/2014/main" id="{9A09283A-AFBB-B9C3-2F11-F3AA0DB50F4D}"/>
              </a:ext>
            </a:extLst>
          </p:cNvPr>
          <p:cNvPicPr>
            <a:picLocks noChangeAspect="1"/>
          </p:cNvPicPr>
          <p:nvPr/>
        </p:nvPicPr>
        <p:blipFill>
          <a:blip r:embed="rId3"/>
          <a:stretch>
            <a:fillRect/>
          </a:stretch>
        </p:blipFill>
        <p:spPr>
          <a:xfrm>
            <a:off x="2161714" y="1670735"/>
            <a:ext cx="7218835" cy="1248257"/>
          </a:xfrm>
          <a:prstGeom prst="rect">
            <a:avLst/>
          </a:prstGeom>
        </p:spPr>
      </p:pic>
      <p:sp>
        <p:nvSpPr>
          <p:cNvPr id="8" name="文本框 7">
            <a:extLst>
              <a:ext uri="{FF2B5EF4-FFF2-40B4-BE49-F238E27FC236}">
                <a16:creationId xmlns:a16="http://schemas.microsoft.com/office/drawing/2014/main" id="{6E7E151A-B0C4-FC96-E13E-89E97BD04A38}"/>
              </a:ext>
            </a:extLst>
          </p:cNvPr>
          <p:cNvSpPr txBox="1"/>
          <p:nvPr/>
        </p:nvSpPr>
        <p:spPr>
          <a:xfrm>
            <a:off x="948844" y="3560140"/>
            <a:ext cx="9728246" cy="2117246"/>
          </a:xfrm>
          <a:prstGeom prst="rect">
            <a:avLst/>
          </a:prstGeom>
          <a:noFill/>
        </p:spPr>
        <p:txBody>
          <a:bodyPr wrap="square">
            <a:spAutoFit/>
          </a:bodyPr>
          <a:lstStyle/>
          <a:p>
            <a:pPr>
              <a:lnSpc>
                <a:spcPct val="150000"/>
              </a:lnSpc>
            </a:pPr>
            <a:r>
              <a:rPr lang="zh-CN" altLang="en-US" b="1" i="0" dirty="0">
                <a:solidFill>
                  <a:srgbClr val="000000"/>
                </a:solidFill>
                <a:effectLst/>
                <a:latin typeface="楷体" panose="02010609060101010101" pitchFamily="49" charset="-122"/>
                <a:ea typeface="楷体" panose="02010609060101010101" pitchFamily="49" charset="-122"/>
              </a:rPr>
              <a:t>构造状态跟踪。</a:t>
            </a:r>
            <a:r>
              <a:rPr lang="zh-CN" altLang="en-US" i="0" dirty="0">
                <a:solidFill>
                  <a:srgbClr val="000000"/>
                </a:solidFill>
                <a:effectLst/>
                <a:latin typeface="Times New Roman" panose="02020603050405020304" pitchFamily="18" charset="0"/>
                <a:ea typeface="楷体" panose="02010609060101010101" pitchFamily="49" charset="-122"/>
              </a:rPr>
              <a:t>对于给定的抽象数据包序列</a:t>
            </a:r>
            <a:r>
              <a:rPr lang="en-US" altLang="zh-CN" i="0" dirty="0">
                <a:solidFill>
                  <a:srgbClr val="000000"/>
                </a:solidFill>
                <a:effectLst/>
                <a:latin typeface="Times New Roman" panose="02020603050405020304" pitchFamily="18" charset="0"/>
                <a:ea typeface="楷体" panose="02010609060101010101" pitchFamily="49" charset="-122"/>
              </a:rPr>
              <a:t>π: {ω1</a:t>
            </a:r>
            <a:r>
              <a:rPr lang="zh-CN" altLang="en-US" i="0" dirty="0">
                <a:solidFill>
                  <a:srgbClr val="000000"/>
                </a:solidFill>
                <a:effectLst/>
                <a:latin typeface="Times New Roman" panose="02020603050405020304" pitchFamily="18" charset="0"/>
                <a:ea typeface="楷体" panose="02010609060101010101" pitchFamily="49" charset="-122"/>
              </a:rPr>
              <a:t>，</a:t>
            </a:r>
            <a:r>
              <a:rPr lang="en-US" altLang="zh-CN" i="0" dirty="0">
                <a:solidFill>
                  <a:srgbClr val="000000"/>
                </a:solidFill>
                <a:effectLst/>
                <a:latin typeface="Times New Roman" panose="02020603050405020304" pitchFamily="18" charset="0"/>
                <a:ea typeface="楷体" panose="02010609060101010101" pitchFamily="49" charset="-122"/>
              </a:rPr>
              <a:t>ω2</a:t>
            </a:r>
            <a:r>
              <a:rPr lang="zh-CN" altLang="en-US" i="0" dirty="0">
                <a:solidFill>
                  <a:srgbClr val="000000"/>
                </a:solidFill>
                <a:effectLst/>
                <a:latin typeface="Times New Roman" panose="02020603050405020304" pitchFamily="18" charset="0"/>
                <a:ea typeface="楷体" panose="02010609060101010101" pitchFamily="49" charset="-122"/>
              </a:rPr>
              <a:t>，</a:t>
            </a:r>
            <a:r>
              <a:rPr lang="en-US" altLang="zh-CN" i="0" dirty="0">
                <a:solidFill>
                  <a:srgbClr val="000000"/>
                </a:solidFill>
                <a:effectLst/>
                <a:latin typeface="Times New Roman" panose="02020603050405020304" pitchFamily="18" charset="0"/>
                <a:ea typeface="楷体" panose="02010609060101010101" pitchFamily="49" charset="-122"/>
              </a:rPr>
              <a:t>…</a:t>
            </a:r>
            <a:r>
              <a:rPr lang="zh-CN" altLang="en-US" i="0" dirty="0">
                <a:solidFill>
                  <a:srgbClr val="000000"/>
                </a:solidFill>
                <a:effectLst/>
                <a:latin typeface="Times New Roman" panose="02020603050405020304" pitchFamily="18" charset="0"/>
                <a:ea typeface="楷体" panose="02010609060101010101" pitchFamily="49" charset="-122"/>
              </a:rPr>
              <a:t>，</a:t>
            </a:r>
            <a:r>
              <a:rPr lang="en-US" altLang="zh-CN" i="0" dirty="0" err="1">
                <a:solidFill>
                  <a:srgbClr val="000000"/>
                </a:solidFill>
                <a:effectLst/>
                <a:latin typeface="Times New Roman" panose="02020603050405020304" pitchFamily="18" charset="0"/>
                <a:ea typeface="楷体" panose="02010609060101010101" pitchFamily="49" charset="-122"/>
              </a:rPr>
              <a:t>ωn</a:t>
            </a:r>
            <a:r>
              <a:rPr lang="en-US" altLang="zh-CN" i="0" dirty="0">
                <a:solidFill>
                  <a:srgbClr val="000000"/>
                </a:solidFill>
                <a:effectLst/>
                <a:latin typeface="Times New Roman" panose="02020603050405020304" pitchFamily="18" charset="0"/>
                <a:ea typeface="楷体" panose="02010609060101010101" pitchFamily="49" charset="-122"/>
              </a:rPr>
              <a:t>}</a:t>
            </a:r>
            <a:r>
              <a:rPr lang="zh-CN" altLang="en-US" i="0" dirty="0">
                <a:solidFill>
                  <a:srgbClr val="000000"/>
                </a:solidFill>
                <a:effectLst/>
                <a:latin typeface="Times New Roman" panose="02020603050405020304" pitchFamily="18" charset="0"/>
                <a:ea typeface="楷体" panose="02010609060101010101" pitchFamily="49" charset="-122"/>
              </a:rPr>
              <a:t>，每个抽象数据包</a:t>
            </a:r>
            <a:r>
              <a:rPr lang="en-US" altLang="zh-CN" i="0" dirty="0" err="1">
                <a:solidFill>
                  <a:srgbClr val="000000"/>
                </a:solidFill>
                <a:effectLst/>
                <a:latin typeface="Times New Roman" panose="02020603050405020304" pitchFamily="18" charset="0"/>
                <a:ea typeface="楷体" panose="02010609060101010101" pitchFamily="49" charset="-122"/>
              </a:rPr>
              <a:t>ωi</a:t>
            </a:r>
            <a:r>
              <a:rPr lang="zh-CN" altLang="en-US" i="0" dirty="0">
                <a:solidFill>
                  <a:srgbClr val="000000"/>
                </a:solidFill>
                <a:effectLst/>
                <a:latin typeface="Times New Roman" panose="02020603050405020304" pitchFamily="18" charset="0"/>
                <a:ea typeface="楷体" panose="02010609060101010101" pitchFamily="49" charset="-122"/>
              </a:rPr>
              <a:t>只能表示相应</a:t>
            </a:r>
            <a:r>
              <a:rPr lang="en-US" altLang="zh-CN" i="0" dirty="0">
                <a:solidFill>
                  <a:srgbClr val="000000"/>
                </a:solidFill>
                <a:effectLst/>
                <a:latin typeface="Times New Roman" panose="02020603050405020304" pitchFamily="18" charset="0"/>
                <a:ea typeface="楷体" panose="02010609060101010101" pitchFamily="49" charset="-122"/>
              </a:rPr>
              <a:t>SUT</a:t>
            </a:r>
            <a:r>
              <a:rPr lang="zh-CN" altLang="en-US" i="0" dirty="0">
                <a:solidFill>
                  <a:srgbClr val="000000"/>
                </a:solidFill>
                <a:effectLst/>
                <a:latin typeface="Times New Roman" panose="02020603050405020304" pitchFamily="18" charset="0"/>
                <a:ea typeface="楷体" panose="02010609060101010101" pitchFamily="49" charset="-122"/>
              </a:rPr>
              <a:t>方</a:t>
            </a:r>
            <a:r>
              <a:rPr lang="en-US" altLang="zh-CN" i="0" dirty="0">
                <a:solidFill>
                  <a:srgbClr val="000000"/>
                </a:solidFill>
                <a:effectLst/>
                <a:latin typeface="Times New Roman" panose="02020603050405020304" pitchFamily="18" charset="0"/>
                <a:ea typeface="楷体" panose="02010609060101010101" pitchFamily="49" charset="-122"/>
              </a:rPr>
              <a:t>pi</a:t>
            </a:r>
            <a:r>
              <a:rPr lang="zh-CN" altLang="en-US" i="0" dirty="0">
                <a:solidFill>
                  <a:srgbClr val="000000"/>
                </a:solidFill>
                <a:effectLst/>
                <a:latin typeface="Times New Roman" panose="02020603050405020304" pitchFamily="18" charset="0"/>
                <a:ea typeface="楷体" panose="02010609060101010101" pitchFamily="49" charset="-122"/>
              </a:rPr>
              <a:t>的时间状态，而不能表示整个</a:t>
            </a:r>
            <a:r>
              <a:rPr lang="en-US" altLang="zh-CN" i="0" dirty="0">
                <a:solidFill>
                  <a:srgbClr val="000000"/>
                </a:solidFill>
                <a:effectLst/>
                <a:latin typeface="Times New Roman" panose="02020603050405020304" pitchFamily="18" charset="0"/>
                <a:ea typeface="楷体" panose="02010609060101010101" pitchFamily="49" charset="-122"/>
              </a:rPr>
              <a:t>SUT</a:t>
            </a:r>
            <a:r>
              <a:rPr lang="zh-CN" altLang="en-US" i="0" dirty="0">
                <a:solidFill>
                  <a:srgbClr val="000000"/>
                </a:solidFill>
                <a:effectLst/>
                <a:latin typeface="Times New Roman" panose="02020603050405020304" pitchFamily="18" charset="0"/>
                <a:ea typeface="楷体" panose="02010609060101010101" pitchFamily="49" charset="-122"/>
              </a:rPr>
              <a:t>。因为对于</a:t>
            </a:r>
            <a:r>
              <a:rPr lang="en-US" altLang="zh-CN" i="0" dirty="0">
                <a:solidFill>
                  <a:srgbClr val="000000"/>
                </a:solidFill>
                <a:effectLst/>
                <a:latin typeface="Times New Roman" panose="02020603050405020304" pitchFamily="18" charset="0"/>
                <a:ea typeface="楷体" panose="02010609060101010101" pitchFamily="49" charset="-122"/>
              </a:rPr>
              <a:t>pi</a:t>
            </a:r>
            <a:r>
              <a:rPr lang="zh-CN" altLang="en-US" i="0" dirty="0">
                <a:solidFill>
                  <a:srgbClr val="000000"/>
                </a:solidFill>
                <a:effectLst/>
                <a:latin typeface="Times New Roman" panose="02020603050405020304" pitchFamily="18" charset="0"/>
                <a:ea typeface="楷体" panose="02010609060101010101" pitchFamily="49" charset="-122"/>
              </a:rPr>
              <a:t>来说可能有多条路径可以到达这个时间状态，但是它们在</a:t>
            </a:r>
            <a:r>
              <a:rPr lang="en-US" altLang="zh-CN" i="0" dirty="0" err="1">
                <a:solidFill>
                  <a:srgbClr val="000000"/>
                </a:solidFill>
                <a:effectLst/>
                <a:latin typeface="Times New Roman" panose="02020603050405020304" pitchFamily="18" charset="0"/>
                <a:ea typeface="楷体" panose="02010609060101010101" pitchFamily="49" charset="-122"/>
              </a:rPr>
              <a:t>ωi</a:t>
            </a:r>
            <a:r>
              <a:rPr lang="zh-CN" altLang="en-US" i="0" dirty="0">
                <a:solidFill>
                  <a:srgbClr val="000000"/>
                </a:solidFill>
                <a:effectLst/>
                <a:latin typeface="Times New Roman" panose="02020603050405020304" pitchFamily="18" charset="0"/>
                <a:ea typeface="楷体" panose="02010609060101010101" pitchFamily="49" charset="-122"/>
              </a:rPr>
              <a:t>点对应的时间</a:t>
            </a:r>
            <a:r>
              <a:rPr lang="en-US" altLang="zh-CN" i="0" dirty="0">
                <a:solidFill>
                  <a:srgbClr val="000000"/>
                </a:solidFill>
                <a:effectLst/>
                <a:latin typeface="Times New Roman" panose="02020603050405020304" pitchFamily="18" charset="0"/>
                <a:ea typeface="楷体" panose="02010609060101010101" pitchFamily="49" charset="-122"/>
              </a:rPr>
              <a:t>SUT</a:t>
            </a:r>
            <a:r>
              <a:rPr lang="zh-CN" altLang="en-US" i="0" dirty="0">
                <a:solidFill>
                  <a:srgbClr val="000000"/>
                </a:solidFill>
                <a:effectLst/>
                <a:latin typeface="Times New Roman" panose="02020603050405020304" pitchFamily="18" charset="0"/>
                <a:ea typeface="楷体" panose="02010609060101010101" pitchFamily="49" charset="-122"/>
              </a:rPr>
              <a:t>状态是不同的。然而，考虑完整的历史会导致状态空间爆炸。考虑双向通信中最多的项目，足以在表示整个</a:t>
            </a:r>
            <a:r>
              <a:rPr lang="en-US" altLang="zh-CN" i="0" dirty="0">
                <a:solidFill>
                  <a:srgbClr val="000000"/>
                </a:solidFill>
                <a:effectLst/>
                <a:latin typeface="Times New Roman" panose="02020603050405020304" pitchFamily="18" charset="0"/>
                <a:ea typeface="楷体" panose="02010609060101010101" pitchFamily="49" charset="-122"/>
              </a:rPr>
              <a:t>SUT</a:t>
            </a:r>
            <a:r>
              <a:rPr lang="zh-CN" altLang="en-US" i="0" dirty="0">
                <a:solidFill>
                  <a:srgbClr val="000000"/>
                </a:solidFill>
                <a:effectLst/>
                <a:latin typeface="Times New Roman" panose="02020603050405020304" pitchFamily="18" charset="0"/>
                <a:ea typeface="楷体" panose="02010609060101010101" pitchFamily="49" charset="-122"/>
              </a:rPr>
              <a:t>的时间状态的同时最小化整体状态跟踪空间。</a:t>
            </a:r>
            <a:endParaRPr lang="en-US" altLang="zh-CN" dirty="0">
              <a:solidFill>
                <a:srgbClr val="000000"/>
              </a:solidFill>
              <a:effectLst/>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27212629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Feedback Collector</a:t>
            </a:r>
          </a:p>
        </p:txBody>
      </p:sp>
      <p:sp>
        <p:nvSpPr>
          <p:cNvPr id="9" name="文本框 8">
            <a:extLst>
              <a:ext uri="{FF2B5EF4-FFF2-40B4-BE49-F238E27FC236}">
                <a16:creationId xmlns:a16="http://schemas.microsoft.com/office/drawing/2014/main" id="{92CC79C2-DDA9-C617-10E7-6F88DC310EB5}"/>
              </a:ext>
            </a:extLst>
          </p:cNvPr>
          <p:cNvSpPr txBox="1"/>
          <p:nvPr/>
        </p:nvSpPr>
        <p:spPr>
          <a:xfrm>
            <a:off x="4639318" y="2955561"/>
            <a:ext cx="2263625" cy="369332"/>
          </a:xfrm>
          <a:prstGeom prst="rect">
            <a:avLst/>
          </a:prstGeom>
          <a:noFill/>
        </p:spPr>
        <p:txBody>
          <a:bodyPr wrap="square">
            <a:spAutoFit/>
          </a:bodyPr>
          <a:lstStyle/>
          <a:p>
            <a:r>
              <a:rPr lang="zh-CN" altLang="en-US" b="0" i="0" dirty="0">
                <a:solidFill>
                  <a:srgbClr val="000000"/>
                </a:solidFill>
                <a:effectLst/>
                <a:latin typeface="楷体" panose="02010609060101010101" pitchFamily="49" charset="-122"/>
                <a:ea typeface="楷体" panose="02010609060101010101" pitchFamily="49" charset="-122"/>
              </a:rPr>
              <a:t>反馈收集器工作流程</a:t>
            </a:r>
            <a:endParaRPr lang="zh-CN" altLang="en-US" dirty="0">
              <a:latin typeface="楷体" panose="02010609060101010101" pitchFamily="49" charset="-122"/>
              <a:ea typeface="楷体" panose="02010609060101010101" pitchFamily="49" charset="-122"/>
            </a:endParaRPr>
          </a:p>
        </p:txBody>
      </p:sp>
      <p:pic>
        <p:nvPicPr>
          <p:cNvPr id="3" name="图片 2">
            <a:extLst>
              <a:ext uri="{FF2B5EF4-FFF2-40B4-BE49-F238E27FC236}">
                <a16:creationId xmlns:a16="http://schemas.microsoft.com/office/drawing/2014/main" id="{9A09283A-AFBB-B9C3-2F11-F3AA0DB50F4D}"/>
              </a:ext>
            </a:extLst>
          </p:cNvPr>
          <p:cNvPicPr>
            <a:picLocks noChangeAspect="1"/>
          </p:cNvPicPr>
          <p:nvPr/>
        </p:nvPicPr>
        <p:blipFill>
          <a:blip r:embed="rId3"/>
          <a:stretch>
            <a:fillRect/>
          </a:stretch>
        </p:blipFill>
        <p:spPr>
          <a:xfrm>
            <a:off x="2161714" y="1670735"/>
            <a:ext cx="7218835" cy="1248257"/>
          </a:xfrm>
          <a:prstGeom prst="rect">
            <a:avLst/>
          </a:prstGeom>
        </p:spPr>
      </p:pic>
      <p:sp>
        <p:nvSpPr>
          <p:cNvPr id="8" name="文本框 7">
            <a:extLst>
              <a:ext uri="{FF2B5EF4-FFF2-40B4-BE49-F238E27FC236}">
                <a16:creationId xmlns:a16="http://schemas.microsoft.com/office/drawing/2014/main" id="{6E7E151A-B0C4-FC96-E13E-89E97BD04A38}"/>
              </a:ext>
            </a:extLst>
          </p:cNvPr>
          <p:cNvSpPr txBox="1"/>
          <p:nvPr/>
        </p:nvSpPr>
        <p:spPr>
          <a:xfrm>
            <a:off x="948844" y="3560140"/>
            <a:ext cx="9728246" cy="2117246"/>
          </a:xfrm>
          <a:prstGeom prst="rect">
            <a:avLst/>
          </a:prstGeom>
          <a:noFill/>
        </p:spPr>
        <p:txBody>
          <a:bodyPr wrap="square">
            <a:spAutoFit/>
          </a:bodyPr>
          <a:lstStyle/>
          <a:p>
            <a:pPr>
              <a:lnSpc>
                <a:spcPct val="150000"/>
              </a:lnSpc>
            </a:pPr>
            <a:r>
              <a:rPr lang="zh-CN" altLang="en-US" b="1" i="0" dirty="0">
                <a:solidFill>
                  <a:srgbClr val="000000"/>
                </a:solidFill>
                <a:effectLst/>
                <a:latin typeface="Times New Roman" panose="02020603050405020304" pitchFamily="18" charset="0"/>
                <a:ea typeface="楷体" panose="02010609060101010101" pitchFamily="49" charset="-122"/>
              </a:rPr>
              <a:t> 定义</a:t>
            </a:r>
            <a:r>
              <a:rPr lang="en-US" altLang="zh-CN" b="1" i="0" dirty="0">
                <a:solidFill>
                  <a:srgbClr val="000000"/>
                </a:solidFill>
                <a:effectLst/>
                <a:latin typeface="Times New Roman" panose="02020603050405020304" pitchFamily="18" charset="0"/>
                <a:ea typeface="楷体" panose="02010609060101010101" pitchFamily="49" charset="-122"/>
              </a:rPr>
              <a:t>1</a:t>
            </a:r>
            <a:r>
              <a:rPr lang="zh-CN" altLang="en-US" b="1" i="0" dirty="0">
                <a:solidFill>
                  <a:srgbClr val="000000"/>
                </a:solidFill>
                <a:effectLst/>
                <a:latin typeface="Times New Roman" panose="02020603050405020304" pitchFamily="18" charset="0"/>
                <a:ea typeface="楷体" panose="02010609060101010101" pitchFamily="49" charset="-122"/>
              </a:rPr>
              <a:t>：</a:t>
            </a:r>
            <a:r>
              <a:rPr lang="en-US" altLang="zh-CN" b="1" i="0" dirty="0">
                <a:solidFill>
                  <a:srgbClr val="000000"/>
                </a:solidFill>
                <a:effectLst/>
                <a:latin typeface="Times New Roman" panose="02020603050405020304" pitchFamily="18" charset="0"/>
                <a:ea typeface="楷体" panose="02010609060101010101" pitchFamily="49" charset="-122"/>
              </a:rPr>
              <a:t>SUT</a:t>
            </a:r>
            <a:r>
              <a:rPr lang="zh-CN" altLang="en-US" b="1" i="0" dirty="0">
                <a:solidFill>
                  <a:srgbClr val="000000"/>
                </a:solidFill>
                <a:effectLst/>
                <a:latin typeface="Times New Roman" panose="02020603050405020304" pitchFamily="18" charset="0"/>
                <a:ea typeface="楷体" panose="02010609060101010101" pitchFamily="49" charset="-122"/>
              </a:rPr>
              <a:t>状态。 </a:t>
            </a:r>
            <a:r>
              <a:rPr lang="en-US" altLang="zh-CN" i="0" dirty="0">
                <a:solidFill>
                  <a:srgbClr val="000000"/>
                </a:solidFill>
                <a:effectLst/>
                <a:latin typeface="Times New Roman" panose="02020603050405020304" pitchFamily="18" charset="0"/>
                <a:ea typeface="楷体" panose="02010609060101010101" pitchFamily="49" charset="-122"/>
              </a:rPr>
              <a:t>SUT</a:t>
            </a:r>
            <a:r>
              <a:rPr lang="zh-CN" altLang="en-US" i="0" dirty="0">
                <a:solidFill>
                  <a:srgbClr val="000000"/>
                </a:solidFill>
                <a:effectLst/>
                <a:latin typeface="Times New Roman" panose="02020603050405020304" pitchFamily="18" charset="0"/>
                <a:ea typeface="楷体" panose="02010609060101010101" pitchFamily="49" charset="-122"/>
              </a:rPr>
              <a:t>状态包含</a:t>
            </a:r>
            <a:r>
              <a:rPr lang="en-US" altLang="zh-CN" i="0" dirty="0">
                <a:solidFill>
                  <a:srgbClr val="000000"/>
                </a:solidFill>
                <a:effectLst/>
                <a:latin typeface="Times New Roman" panose="02020603050405020304" pitchFamily="18" charset="0"/>
                <a:ea typeface="楷体" panose="02010609060101010101" pitchFamily="49" charset="-122"/>
              </a:rPr>
              <a:t>SUT</a:t>
            </a:r>
            <a:r>
              <a:rPr lang="zh-CN" altLang="en-US" i="0" dirty="0">
                <a:solidFill>
                  <a:srgbClr val="000000"/>
                </a:solidFill>
                <a:effectLst/>
                <a:latin typeface="Times New Roman" panose="02020603050405020304" pitchFamily="18" charset="0"/>
                <a:ea typeface="楷体" panose="02010609060101010101" pitchFamily="49" charset="-122"/>
              </a:rPr>
              <a:t>的双方，可以表示为</a:t>
            </a:r>
            <a:r>
              <a:rPr lang="en-US" altLang="zh-CN" i="0" dirty="0">
                <a:solidFill>
                  <a:srgbClr val="000000"/>
                </a:solidFill>
                <a:effectLst/>
                <a:latin typeface="Times New Roman" panose="02020603050405020304" pitchFamily="18" charset="0"/>
                <a:ea typeface="楷体" panose="02010609060101010101" pitchFamily="49" charset="-122"/>
              </a:rPr>
              <a:t>&lt;Obj1|Obj2&gt;</a:t>
            </a:r>
            <a:r>
              <a:rPr lang="zh-CN" altLang="en-US" i="0" dirty="0">
                <a:solidFill>
                  <a:srgbClr val="000000"/>
                </a:solidFill>
                <a:effectLst/>
                <a:latin typeface="Times New Roman" panose="02020603050405020304" pitchFamily="18" charset="0"/>
                <a:ea typeface="楷体" panose="02010609060101010101" pitchFamily="49" charset="-122"/>
              </a:rPr>
              <a:t>形式的一对有序对象。每个对象取自集合</a:t>
            </a:r>
            <a:r>
              <a:rPr lang="en-US" altLang="zh-CN" i="0" dirty="0">
                <a:solidFill>
                  <a:srgbClr val="000000"/>
                </a:solidFill>
                <a:effectLst/>
                <a:latin typeface="Times New Roman" panose="02020603050405020304" pitchFamily="18" charset="0"/>
                <a:ea typeface="楷体" panose="02010609060101010101" pitchFamily="49" charset="-122"/>
              </a:rPr>
              <a:t>{T (ω) | T∈{C, S}</a:t>
            </a:r>
            <a:r>
              <a:rPr lang="zh-CN" altLang="en-US" i="0" dirty="0">
                <a:solidFill>
                  <a:srgbClr val="000000"/>
                </a:solidFill>
                <a:effectLst/>
                <a:latin typeface="Times New Roman" panose="02020603050405020304" pitchFamily="18" charset="0"/>
                <a:ea typeface="楷体" panose="02010609060101010101" pitchFamily="49" charset="-122"/>
              </a:rPr>
              <a:t>，</a:t>
            </a:r>
            <a:r>
              <a:rPr lang="en-US" altLang="zh-CN" i="0" dirty="0" err="1">
                <a:solidFill>
                  <a:srgbClr val="000000"/>
                </a:solidFill>
                <a:effectLst/>
                <a:latin typeface="Times New Roman" panose="02020603050405020304" pitchFamily="18" charset="0"/>
                <a:ea typeface="楷体" panose="02010609060101010101" pitchFamily="49" charset="-122"/>
              </a:rPr>
              <a:t>ω∈Ω</a:t>
            </a:r>
            <a:r>
              <a:rPr lang="en-US" altLang="zh-CN" i="0" dirty="0">
                <a:solidFill>
                  <a:srgbClr val="000000"/>
                </a:solidFill>
                <a:effectLst/>
                <a:latin typeface="Times New Roman" panose="02020603050405020304" pitchFamily="18" charset="0"/>
                <a:ea typeface="楷体" panose="02010609060101010101" pitchFamily="49" charset="-122"/>
              </a:rPr>
              <a:t>}</a:t>
            </a:r>
            <a:r>
              <a:rPr lang="zh-CN" altLang="en-US" i="0" dirty="0">
                <a:solidFill>
                  <a:srgbClr val="000000"/>
                </a:solidFill>
                <a:effectLst/>
                <a:latin typeface="Times New Roman" panose="02020603050405020304" pitchFamily="18" charset="0"/>
                <a:ea typeface="楷体" panose="02010609060101010101" pitchFamily="49" charset="-122"/>
              </a:rPr>
              <a:t>，其中</a:t>
            </a:r>
            <a:r>
              <a:rPr lang="en-US" altLang="zh-CN" i="0" dirty="0">
                <a:solidFill>
                  <a:srgbClr val="000000"/>
                </a:solidFill>
                <a:effectLst/>
                <a:latin typeface="Times New Roman" panose="02020603050405020304" pitchFamily="18" charset="0"/>
                <a:ea typeface="楷体" panose="02010609060101010101" pitchFamily="49" charset="-122"/>
              </a:rPr>
              <a:t>C</a:t>
            </a:r>
            <a:r>
              <a:rPr lang="zh-CN" altLang="en-US" i="0" dirty="0">
                <a:solidFill>
                  <a:srgbClr val="000000"/>
                </a:solidFill>
                <a:effectLst/>
                <a:latin typeface="Times New Roman" panose="02020603050405020304" pitchFamily="18" charset="0"/>
                <a:ea typeface="楷体" panose="02010609060101010101" pitchFamily="49" charset="-122"/>
              </a:rPr>
              <a:t>代表客户端，</a:t>
            </a:r>
            <a:r>
              <a:rPr lang="en-US" altLang="zh-CN" i="0" dirty="0">
                <a:solidFill>
                  <a:srgbClr val="000000"/>
                </a:solidFill>
                <a:effectLst/>
                <a:latin typeface="Times New Roman" panose="02020603050405020304" pitchFamily="18" charset="0"/>
                <a:ea typeface="楷体" panose="02010609060101010101" pitchFamily="49" charset="-122"/>
              </a:rPr>
              <a:t>S</a:t>
            </a:r>
            <a:r>
              <a:rPr lang="zh-CN" altLang="en-US" i="0" dirty="0">
                <a:solidFill>
                  <a:srgbClr val="000000"/>
                </a:solidFill>
                <a:effectLst/>
                <a:latin typeface="Times New Roman" panose="02020603050405020304" pitchFamily="18" charset="0"/>
                <a:ea typeface="楷体" panose="02010609060101010101" pitchFamily="49" charset="-122"/>
              </a:rPr>
              <a:t>代表服务器，</a:t>
            </a:r>
            <a:r>
              <a:rPr lang="en-US" altLang="zh-CN" i="0" dirty="0">
                <a:solidFill>
                  <a:srgbClr val="000000"/>
                </a:solidFill>
                <a:effectLst/>
                <a:latin typeface="Times New Roman" panose="02020603050405020304" pitchFamily="18" charset="0"/>
                <a:ea typeface="楷体" panose="02010609060101010101" pitchFamily="49" charset="-122"/>
              </a:rPr>
              <a:t>Ω</a:t>
            </a:r>
            <a:r>
              <a:rPr lang="zh-CN" altLang="en-US" i="0" dirty="0">
                <a:solidFill>
                  <a:srgbClr val="000000"/>
                </a:solidFill>
                <a:effectLst/>
                <a:latin typeface="Times New Roman" panose="02020603050405020304" pitchFamily="18" charset="0"/>
                <a:ea typeface="楷体" panose="02010609060101010101" pitchFamily="49" charset="-122"/>
              </a:rPr>
              <a:t>是一个抽象的数据包字母表。同时，这两个对象的顺序很重要</a:t>
            </a:r>
            <a:r>
              <a:rPr lang="en-US" altLang="zh-CN" i="0" dirty="0">
                <a:solidFill>
                  <a:srgbClr val="000000"/>
                </a:solidFill>
                <a:effectLst/>
                <a:latin typeface="Times New Roman" panose="02020603050405020304" pitchFamily="18" charset="0"/>
                <a:ea typeface="楷体" panose="02010609060101010101" pitchFamily="49" charset="-122"/>
              </a:rPr>
              <a:t>:&lt;T1(ω1) | T2(ω2)&gt;</a:t>
            </a:r>
            <a:r>
              <a:rPr lang="zh-CN" altLang="en-US" i="0" dirty="0">
                <a:solidFill>
                  <a:srgbClr val="000000"/>
                </a:solidFill>
                <a:effectLst/>
                <a:latin typeface="Times New Roman" panose="02020603050405020304" pitchFamily="18" charset="0"/>
                <a:ea typeface="楷体" panose="02010609060101010101" pitchFamily="49" charset="-122"/>
              </a:rPr>
              <a:t>表示</a:t>
            </a:r>
            <a:r>
              <a:rPr lang="en-US" altLang="zh-CN" i="0" dirty="0">
                <a:solidFill>
                  <a:srgbClr val="000000"/>
                </a:solidFill>
                <a:effectLst/>
                <a:latin typeface="Times New Roman" panose="02020603050405020304" pitchFamily="18" charset="0"/>
                <a:ea typeface="楷体" panose="02010609060101010101" pitchFamily="49" charset="-122"/>
              </a:rPr>
              <a:t>T1</a:t>
            </a:r>
            <a:r>
              <a:rPr lang="zh-CN" altLang="en-US" i="0" dirty="0">
                <a:solidFill>
                  <a:srgbClr val="000000"/>
                </a:solidFill>
                <a:effectLst/>
                <a:latin typeface="Times New Roman" panose="02020603050405020304" pitchFamily="18" charset="0"/>
                <a:ea typeface="楷体" panose="02010609060101010101" pitchFamily="49" charset="-122"/>
              </a:rPr>
              <a:t>方将响应</a:t>
            </a:r>
            <a:r>
              <a:rPr lang="en-US" altLang="zh-CN" i="0" dirty="0">
                <a:solidFill>
                  <a:srgbClr val="000000"/>
                </a:solidFill>
                <a:effectLst/>
                <a:latin typeface="Times New Roman" panose="02020603050405020304" pitchFamily="18" charset="0"/>
                <a:ea typeface="楷体" panose="02010609060101010101" pitchFamily="49" charset="-122"/>
              </a:rPr>
              <a:t>ω1</a:t>
            </a:r>
            <a:r>
              <a:rPr lang="zh-CN" altLang="en-US" i="0" dirty="0">
                <a:solidFill>
                  <a:srgbClr val="000000"/>
                </a:solidFill>
                <a:effectLst/>
                <a:latin typeface="Times New Roman" panose="02020603050405020304" pitchFamily="18" charset="0"/>
                <a:ea typeface="楷体" panose="02010609060101010101" pitchFamily="49" charset="-122"/>
              </a:rPr>
              <a:t>，前提是</a:t>
            </a:r>
            <a:r>
              <a:rPr lang="en-US" altLang="zh-CN" i="0" dirty="0">
                <a:solidFill>
                  <a:srgbClr val="000000"/>
                </a:solidFill>
                <a:effectLst/>
                <a:latin typeface="Times New Roman" panose="02020603050405020304" pitchFamily="18" charset="0"/>
                <a:ea typeface="楷体" panose="02010609060101010101" pitchFamily="49" charset="-122"/>
              </a:rPr>
              <a:t>T2</a:t>
            </a:r>
            <a:r>
              <a:rPr lang="zh-CN" altLang="en-US" i="0" dirty="0">
                <a:solidFill>
                  <a:srgbClr val="000000"/>
                </a:solidFill>
                <a:effectLst/>
                <a:latin typeface="Times New Roman" panose="02020603050405020304" pitchFamily="18" charset="0"/>
                <a:ea typeface="楷体" panose="02010609060101010101" pitchFamily="49" charset="-122"/>
              </a:rPr>
              <a:t>方已经发送了</a:t>
            </a:r>
            <a:r>
              <a:rPr lang="en-US" altLang="zh-CN" i="0" dirty="0">
                <a:solidFill>
                  <a:srgbClr val="000000"/>
                </a:solidFill>
                <a:effectLst/>
                <a:latin typeface="Times New Roman" panose="02020603050405020304" pitchFamily="18" charset="0"/>
                <a:ea typeface="楷体" panose="02010609060101010101" pitchFamily="49" charset="-122"/>
              </a:rPr>
              <a:t>ω2</a:t>
            </a:r>
            <a:r>
              <a:rPr lang="zh-CN" altLang="en-US" i="0" dirty="0">
                <a:solidFill>
                  <a:srgbClr val="000000"/>
                </a:solidFill>
                <a:effectLst/>
                <a:latin typeface="Times New Roman" panose="02020603050405020304" pitchFamily="18" charset="0"/>
                <a:ea typeface="楷体" panose="02010609060101010101" pitchFamily="49" charset="-122"/>
              </a:rPr>
              <a:t>。可以通过分析</a:t>
            </a:r>
            <a:r>
              <a:rPr lang="en-US" altLang="zh-CN" i="0" dirty="0">
                <a:solidFill>
                  <a:srgbClr val="000000"/>
                </a:solidFill>
                <a:effectLst/>
                <a:latin typeface="Times New Roman" panose="02020603050405020304" pitchFamily="18" charset="0"/>
                <a:ea typeface="楷体" panose="02010609060101010101" pitchFamily="49" charset="-122"/>
              </a:rPr>
              <a:t>π</a:t>
            </a:r>
            <a:r>
              <a:rPr lang="zh-CN" altLang="en-US" i="0" dirty="0">
                <a:solidFill>
                  <a:srgbClr val="000000"/>
                </a:solidFill>
                <a:effectLst/>
                <a:latin typeface="Times New Roman" panose="02020603050405020304" pitchFamily="18" charset="0"/>
                <a:ea typeface="楷体" panose="02010609060101010101" pitchFamily="49" charset="-122"/>
              </a:rPr>
              <a:t>中每对相邻的抽象数据包</a:t>
            </a:r>
            <a:r>
              <a:rPr lang="en-US" altLang="zh-CN" i="0" dirty="0" err="1">
                <a:solidFill>
                  <a:srgbClr val="000000"/>
                </a:solidFill>
                <a:effectLst/>
                <a:latin typeface="Times New Roman" panose="02020603050405020304" pitchFamily="18" charset="0"/>
                <a:ea typeface="楷体" panose="02010609060101010101" pitchFamily="49" charset="-122"/>
              </a:rPr>
              <a:t>ωi</a:t>
            </a:r>
            <a:r>
              <a:rPr lang="zh-CN" altLang="en-US" i="0" dirty="0">
                <a:solidFill>
                  <a:srgbClr val="000000"/>
                </a:solidFill>
                <a:effectLst/>
                <a:latin typeface="Times New Roman" panose="02020603050405020304" pitchFamily="18" charset="0"/>
                <a:ea typeface="楷体" panose="02010609060101010101" pitchFamily="49" charset="-122"/>
              </a:rPr>
              <a:t>和</a:t>
            </a:r>
            <a:r>
              <a:rPr lang="en-US" altLang="zh-CN" i="0" dirty="0">
                <a:solidFill>
                  <a:srgbClr val="000000"/>
                </a:solidFill>
                <a:effectLst/>
                <a:latin typeface="Times New Roman" panose="02020603050405020304" pitchFamily="18" charset="0"/>
                <a:ea typeface="楷体" panose="02010609060101010101" pitchFamily="49" charset="-122"/>
              </a:rPr>
              <a:t>ωi+1</a:t>
            </a:r>
            <a:r>
              <a:rPr lang="zh-CN" altLang="en-US" i="0" dirty="0">
                <a:solidFill>
                  <a:srgbClr val="000000"/>
                </a:solidFill>
                <a:effectLst/>
                <a:latin typeface="Times New Roman" panose="02020603050405020304" pitchFamily="18" charset="0"/>
                <a:ea typeface="楷体" panose="02010609060101010101" pitchFamily="49" charset="-122"/>
              </a:rPr>
              <a:t>来推断执行的</a:t>
            </a:r>
            <a:r>
              <a:rPr lang="en-US" altLang="zh-CN" i="0" dirty="0">
                <a:solidFill>
                  <a:srgbClr val="000000"/>
                </a:solidFill>
                <a:effectLst/>
                <a:latin typeface="Times New Roman" panose="02020603050405020304" pitchFamily="18" charset="0"/>
                <a:ea typeface="楷体" panose="02010609060101010101" pitchFamily="49" charset="-122"/>
              </a:rPr>
              <a:t>SUT</a:t>
            </a:r>
            <a:r>
              <a:rPr lang="zh-CN" altLang="en-US" i="0" dirty="0">
                <a:solidFill>
                  <a:srgbClr val="000000"/>
                </a:solidFill>
                <a:effectLst/>
                <a:latin typeface="Times New Roman" panose="02020603050405020304" pitchFamily="18" charset="0"/>
                <a:ea typeface="楷体" panose="02010609060101010101" pitchFamily="49" charset="-122"/>
              </a:rPr>
              <a:t>状态。然后，在两个相邻的</a:t>
            </a:r>
            <a:r>
              <a:rPr lang="en-US" altLang="zh-CN" i="0" dirty="0">
                <a:solidFill>
                  <a:srgbClr val="000000"/>
                </a:solidFill>
                <a:effectLst/>
                <a:latin typeface="Times New Roman" panose="02020603050405020304" pitchFamily="18" charset="0"/>
                <a:ea typeface="楷体" panose="02010609060101010101" pitchFamily="49" charset="-122"/>
              </a:rPr>
              <a:t>SUT</a:t>
            </a:r>
            <a:r>
              <a:rPr lang="zh-CN" altLang="en-US" i="0" dirty="0">
                <a:solidFill>
                  <a:srgbClr val="000000"/>
                </a:solidFill>
                <a:effectLst/>
                <a:latin typeface="Times New Roman" panose="02020603050405020304" pitchFamily="18" charset="0"/>
                <a:ea typeface="楷体" panose="02010609060101010101" pitchFamily="49" charset="-122"/>
              </a:rPr>
              <a:t>状态之间添加转换，形成一个状态跟踪</a:t>
            </a:r>
            <a:r>
              <a:rPr lang="en-US" altLang="zh-CN" i="0" dirty="0">
                <a:solidFill>
                  <a:srgbClr val="000000"/>
                </a:solidFill>
                <a:effectLst/>
                <a:latin typeface="Times New Roman" panose="02020603050405020304" pitchFamily="18" charset="0"/>
                <a:ea typeface="楷体" panose="02010609060101010101" pitchFamily="49" charset="-122"/>
              </a:rPr>
              <a:t>(④)</a:t>
            </a:r>
            <a:r>
              <a:rPr lang="zh-CN" altLang="en-US" i="0" dirty="0">
                <a:solidFill>
                  <a:srgbClr val="000000"/>
                </a:solidFill>
                <a:effectLst/>
                <a:latin typeface="Times New Roman" panose="02020603050405020304" pitchFamily="18" charset="0"/>
                <a:ea typeface="楷体" panose="02010609060101010101" pitchFamily="49" charset="-122"/>
              </a:rPr>
              <a:t>。</a:t>
            </a:r>
            <a:endParaRPr lang="en-US" altLang="zh-CN" dirty="0">
              <a:solidFill>
                <a:srgbClr val="000000"/>
              </a:solidFill>
              <a:effectLst/>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01316012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Feedback Collector</a:t>
            </a:r>
          </a:p>
        </p:txBody>
      </p:sp>
      <p:sp>
        <p:nvSpPr>
          <p:cNvPr id="9" name="文本框 8">
            <a:extLst>
              <a:ext uri="{FF2B5EF4-FFF2-40B4-BE49-F238E27FC236}">
                <a16:creationId xmlns:a16="http://schemas.microsoft.com/office/drawing/2014/main" id="{92CC79C2-DDA9-C617-10E7-6F88DC310EB5}"/>
              </a:ext>
            </a:extLst>
          </p:cNvPr>
          <p:cNvSpPr txBox="1"/>
          <p:nvPr/>
        </p:nvSpPr>
        <p:spPr>
          <a:xfrm>
            <a:off x="1226569" y="1062992"/>
            <a:ext cx="1307508" cy="400110"/>
          </a:xfrm>
          <a:prstGeom prst="rect">
            <a:avLst/>
          </a:prstGeom>
          <a:noFill/>
        </p:spPr>
        <p:txBody>
          <a:bodyPr wrap="square">
            <a:spAutoFit/>
          </a:bodyPr>
          <a:lstStyle/>
          <a:p>
            <a:r>
              <a:rPr lang="zh-CN" altLang="en-US" sz="2000" b="1" i="0" dirty="0">
                <a:solidFill>
                  <a:srgbClr val="000000"/>
                </a:solidFill>
                <a:effectLst/>
                <a:latin typeface="楷体" panose="02010609060101010101" pitchFamily="49" charset="-122"/>
                <a:ea typeface="楷体" panose="02010609060101010101" pitchFamily="49" charset="-122"/>
              </a:rPr>
              <a:t>构造示例</a:t>
            </a:r>
            <a:endParaRPr lang="zh-CN" altLang="en-US" sz="2000" b="1" dirty="0">
              <a:latin typeface="楷体" panose="02010609060101010101" pitchFamily="49" charset="-122"/>
              <a:ea typeface="楷体" panose="02010609060101010101" pitchFamily="49" charset="-122"/>
            </a:endParaRPr>
          </a:p>
        </p:txBody>
      </p:sp>
      <p:pic>
        <p:nvPicPr>
          <p:cNvPr id="6" name="图片 5">
            <a:extLst>
              <a:ext uri="{FF2B5EF4-FFF2-40B4-BE49-F238E27FC236}">
                <a16:creationId xmlns:a16="http://schemas.microsoft.com/office/drawing/2014/main" id="{FB83E899-1503-190C-10FA-A8998523E4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7003" y="2335156"/>
            <a:ext cx="5136828" cy="1099716"/>
          </a:xfrm>
          <a:prstGeom prst="rect">
            <a:avLst/>
          </a:prstGeom>
        </p:spPr>
      </p:pic>
      <p:pic>
        <p:nvPicPr>
          <p:cNvPr id="11" name="图片 10">
            <a:extLst>
              <a:ext uri="{FF2B5EF4-FFF2-40B4-BE49-F238E27FC236}">
                <a16:creationId xmlns:a16="http://schemas.microsoft.com/office/drawing/2014/main" id="{2CF23978-C229-F792-0F5E-0B85B6EEE9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2291" y="5345766"/>
            <a:ext cx="5122770" cy="317467"/>
          </a:xfrm>
          <a:prstGeom prst="rect">
            <a:avLst/>
          </a:prstGeom>
        </p:spPr>
      </p:pic>
      <p:pic>
        <p:nvPicPr>
          <p:cNvPr id="12" name="图片 11">
            <a:extLst>
              <a:ext uri="{FF2B5EF4-FFF2-40B4-BE49-F238E27FC236}">
                <a16:creationId xmlns:a16="http://schemas.microsoft.com/office/drawing/2014/main" id="{D164C302-7367-5051-51FD-2972B4A18218}"/>
              </a:ext>
            </a:extLst>
          </p:cNvPr>
          <p:cNvPicPr>
            <a:picLocks noChangeAspect="1"/>
          </p:cNvPicPr>
          <p:nvPr/>
        </p:nvPicPr>
        <p:blipFill>
          <a:blip r:embed="rId5"/>
          <a:stretch>
            <a:fillRect/>
          </a:stretch>
        </p:blipFill>
        <p:spPr>
          <a:xfrm>
            <a:off x="556526" y="2428596"/>
            <a:ext cx="4576539" cy="2402985"/>
          </a:xfrm>
          <a:prstGeom prst="rect">
            <a:avLst/>
          </a:prstGeom>
        </p:spPr>
      </p:pic>
      <p:sp>
        <p:nvSpPr>
          <p:cNvPr id="35" name="文本框 34">
            <a:extLst>
              <a:ext uri="{FF2B5EF4-FFF2-40B4-BE49-F238E27FC236}">
                <a16:creationId xmlns:a16="http://schemas.microsoft.com/office/drawing/2014/main" id="{9D1ED4D8-F6D5-F5D5-63B1-711F07451504}"/>
              </a:ext>
            </a:extLst>
          </p:cNvPr>
          <p:cNvSpPr txBox="1"/>
          <p:nvPr/>
        </p:nvSpPr>
        <p:spPr>
          <a:xfrm>
            <a:off x="916898" y="4947704"/>
            <a:ext cx="3992611" cy="369332"/>
          </a:xfrm>
          <a:prstGeom prst="rect">
            <a:avLst/>
          </a:prstGeom>
          <a:noFill/>
        </p:spPr>
        <p:txBody>
          <a:bodyPr wrap="square">
            <a:spAutoFit/>
          </a:bodyPr>
          <a:lstStyle/>
          <a:p>
            <a:r>
              <a:rPr lang="en-US" altLang="zh-CN" dirty="0">
                <a:latin typeface="Times New Roman" panose="02020603050405020304" pitchFamily="18" charset="0"/>
                <a:ea typeface="楷体" panose="02010609060101010101" pitchFamily="49" charset="-122"/>
              </a:rPr>
              <a:t>QUIC</a:t>
            </a:r>
            <a:r>
              <a:rPr lang="zh-CN" altLang="en-US" dirty="0">
                <a:latin typeface="Times New Roman" panose="02020603050405020304" pitchFamily="18" charset="0"/>
                <a:ea typeface="楷体" panose="02010609060101010101" pitchFamily="49" charset="-122"/>
              </a:rPr>
              <a:t>客户端和服务器之间的通信示例</a:t>
            </a:r>
          </a:p>
        </p:txBody>
      </p:sp>
      <p:sp>
        <p:nvSpPr>
          <p:cNvPr id="37" name="文本框 36">
            <a:extLst>
              <a:ext uri="{FF2B5EF4-FFF2-40B4-BE49-F238E27FC236}">
                <a16:creationId xmlns:a16="http://schemas.microsoft.com/office/drawing/2014/main" id="{E91C501F-F4F4-3AE4-4522-D62FAB29109C}"/>
              </a:ext>
            </a:extLst>
          </p:cNvPr>
          <p:cNvSpPr txBox="1"/>
          <p:nvPr/>
        </p:nvSpPr>
        <p:spPr>
          <a:xfrm>
            <a:off x="5228948" y="1793438"/>
            <a:ext cx="6315388" cy="369332"/>
          </a:xfrm>
          <a:prstGeom prst="rect">
            <a:avLst/>
          </a:prstGeom>
          <a:noFill/>
        </p:spPr>
        <p:txBody>
          <a:bodyPr wrap="square">
            <a:spAutoFit/>
          </a:bodyPr>
          <a:lstStyle/>
          <a:p>
            <a:pPr algn="l"/>
            <a:r>
              <a:rPr lang="zh-CN" altLang="en-US" sz="1800" dirty="0">
                <a:effectLst/>
                <a:latin typeface="Times New Roman" panose="02020603050405020304" pitchFamily="18" charset="0"/>
                <a:ea typeface="楷体" panose="02010609060101010101" pitchFamily="49" charset="-122"/>
              </a:rPr>
              <a:t>使用包含</a:t>
            </a:r>
            <a:r>
              <a:rPr lang="en-US" altLang="zh-CN" sz="1800" dirty="0">
                <a:effectLst/>
                <a:latin typeface="Times New Roman" panose="02020603050405020304" pitchFamily="18" charset="0"/>
                <a:ea typeface="楷体" panose="02010609060101010101" pitchFamily="49" charset="-122"/>
              </a:rPr>
              <a:t>5</a:t>
            </a:r>
            <a:r>
              <a:rPr lang="zh-CN" altLang="en-US" sz="1800" dirty="0">
                <a:effectLst/>
                <a:latin typeface="Times New Roman" panose="02020603050405020304" pitchFamily="18" charset="0"/>
                <a:ea typeface="楷体" panose="02010609060101010101" pitchFamily="49" charset="-122"/>
              </a:rPr>
              <a:t>个符号的抽象数据包字母</a:t>
            </a:r>
            <a:r>
              <a:rPr lang="en-US" altLang="zh-CN" sz="1800" dirty="0">
                <a:effectLst/>
                <a:latin typeface="Times New Roman" panose="02020603050405020304" pitchFamily="18" charset="0"/>
                <a:ea typeface="楷体" panose="02010609060101010101" pitchFamily="49" charset="-122"/>
              </a:rPr>
              <a:t>Ω</a:t>
            </a:r>
            <a:r>
              <a:rPr lang="zh-CN" altLang="en-US" sz="1800" dirty="0">
                <a:effectLst/>
                <a:latin typeface="Times New Roman" panose="02020603050405020304" pitchFamily="18" charset="0"/>
                <a:ea typeface="楷体" panose="02010609060101010101" pitchFamily="49" charset="-122"/>
              </a:rPr>
              <a:t>表示所涉及的</a:t>
            </a:r>
            <a:r>
              <a:rPr lang="en-US" altLang="zh-CN" sz="1800" dirty="0">
                <a:effectLst/>
                <a:latin typeface="Times New Roman" panose="02020603050405020304" pitchFamily="18" charset="0"/>
                <a:ea typeface="楷体" panose="02010609060101010101" pitchFamily="49" charset="-122"/>
              </a:rPr>
              <a:t>SUT</a:t>
            </a:r>
            <a:r>
              <a:rPr lang="zh-CN" altLang="en-US" sz="1800" dirty="0">
                <a:effectLst/>
                <a:latin typeface="Times New Roman" panose="02020603050405020304" pitchFamily="18" charset="0"/>
                <a:ea typeface="楷体" panose="02010609060101010101" pitchFamily="49" charset="-122"/>
              </a:rPr>
              <a:t>状态</a:t>
            </a:r>
            <a:r>
              <a:rPr lang="en-US" altLang="zh-CN" sz="1800" dirty="0">
                <a:effectLst/>
                <a:latin typeface="Times New Roman" panose="02020603050405020304" pitchFamily="18" charset="0"/>
                <a:ea typeface="楷体" panose="02010609060101010101" pitchFamily="49" charset="-122"/>
              </a:rPr>
              <a:t>:</a:t>
            </a:r>
            <a:endParaRPr lang="zh-CN" altLang="en-US" dirty="0">
              <a:effectLst/>
              <a:latin typeface="Times New Roman" panose="02020603050405020304" pitchFamily="18" charset="0"/>
              <a:ea typeface="楷体" panose="02010609060101010101" pitchFamily="49" charset="-122"/>
            </a:endParaRPr>
          </a:p>
        </p:txBody>
      </p:sp>
      <p:sp>
        <p:nvSpPr>
          <p:cNvPr id="39" name="文本框 38">
            <a:extLst>
              <a:ext uri="{FF2B5EF4-FFF2-40B4-BE49-F238E27FC236}">
                <a16:creationId xmlns:a16="http://schemas.microsoft.com/office/drawing/2014/main" id="{0D4D0DC5-C70C-53C3-3DE8-FEEE81BAD685}"/>
              </a:ext>
            </a:extLst>
          </p:cNvPr>
          <p:cNvSpPr txBox="1"/>
          <p:nvPr/>
        </p:nvSpPr>
        <p:spPr>
          <a:xfrm>
            <a:off x="5540954" y="3562600"/>
            <a:ext cx="6094520" cy="1701748"/>
          </a:xfrm>
          <a:prstGeom prst="rect">
            <a:avLst/>
          </a:prstGeom>
          <a:noFill/>
        </p:spPr>
        <p:txBody>
          <a:bodyPr wrap="square">
            <a:spAutoFit/>
          </a:bodyPr>
          <a:lstStyle/>
          <a:p>
            <a:pPr>
              <a:lnSpc>
                <a:spcPct val="150000"/>
              </a:lnSpc>
            </a:pPr>
            <a:r>
              <a:rPr lang="zh-CN" altLang="en-US" sz="1800" dirty="0">
                <a:effectLst/>
                <a:latin typeface="Times New Roman" panose="02020603050405020304" pitchFamily="18" charset="0"/>
                <a:ea typeface="楷体" panose="02010609060101010101" pitchFamily="49" charset="-122"/>
              </a:rPr>
              <a:t>点①的</a:t>
            </a:r>
            <a:r>
              <a:rPr lang="en-US" altLang="zh-CN" sz="1800" dirty="0">
                <a:effectLst/>
                <a:latin typeface="Times New Roman" panose="02020603050405020304" pitchFamily="18" charset="0"/>
                <a:ea typeface="楷体" panose="02010609060101010101" pitchFamily="49" charset="-122"/>
              </a:rPr>
              <a:t>SUT</a:t>
            </a:r>
            <a:r>
              <a:rPr lang="zh-CN" altLang="en-US" sz="1800" dirty="0">
                <a:effectLst/>
                <a:latin typeface="Times New Roman" panose="02020603050405020304" pitchFamily="18" charset="0"/>
                <a:ea typeface="楷体" panose="02010609060101010101" pitchFamily="49" charset="-122"/>
              </a:rPr>
              <a:t>状态可表示为</a:t>
            </a:r>
            <a:r>
              <a:rPr lang="en-US" altLang="zh-CN" sz="1800" dirty="0">
                <a:effectLst/>
                <a:latin typeface="Times New Roman" panose="02020603050405020304" pitchFamily="18" charset="0"/>
                <a:ea typeface="楷体" panose="02010609060101010101" pitchFamily="49" charset="-122"/>
              </a:rPr>
              <a:t>&lt;C(a) | S(∅)&gt;</a:t>
            </a:r>
            <a:r>
              <a:rPr lang="zh-CN" altLang="en-US" sz="1800" dirty="0">
                <a:effectLst/>
                <a:latin typeface="Times New Roman" panose="02020603050405020304" pitchFamily="18" charset="0"/>
                <a:ea typeface="楷体" panose="02010609060101010101" pitchFamily="49" charset="-122"/>
              </a:rPr>
              <a:t>，表示服务器未发送报文，而客户端将响应</a:t>
            </a:r>
            <a:r>
              <a:rPr lang="en-US" altLang="zh-CN" sz="1800" dirty="0">
                <a:effectLst/>
                <a:latin typeface="Times New Roman" panose="02020603050405020304" pitchFamily="18" charset="0"/>
                <a:ea typeface="楷体" panose="02010609060101010101" pitchFamily="49" charset="-122"/>
              </a:rPr>
              <a:t>a (Initial[CRYPTO])</a:t>
            </a:r>
            <a:r>
              <a:rPr lang="zh-CN" altLang="en-US" sz="1800" dirty="0">
                <a:effectLst/>
                <a:latin typeface="Times New Roman" panose="02020603050405020304" pitchFamily="18" charset="0"/>
                <a:ea typeface="楷体" panose="02010609060101010101" pitchFamily="49" charset="-122"/>
              </a:rPr>
              <a:t>。同理，点②处的</a:t>
            </a:r>
            <a:r>
              <a:rPr lang="en-US" altLang="zh-CN" sz="1800" dirty="0">
                <a:effectLst/>
                <a:latin typeface="Times New Roman" panose="02020603050405020304" pitchFamily="18" charset="0"/>
                <a:ea typeface="楷体" panose="02010609060101010101" pitchFamily="49" charset="-122"/>
              </a:rPr>
              <a:t>SUT</a:t>
            </a:r>
            <a:r>
              <a:rPr lang="zh-CN" altLang="en-US" sz="1800" dirty="0">
                <a:effectLst/>
                <a:latin typeface="Times New Roman" panose="02020603050405020304" pitchFamily="18" charset="0"/>
                <a:ea typeface="楷体" panose="02010609060101010101" pitchFamily="49" charset="-122"/>
              </a:rPr>
              <a:t>状态可以表示为</a:t>
            </a:r>
            <a:r>
              <a:rPr lang="en-US" altLang="zh-CN" sz="1800" dirty="0">
                <a:effectLst/>
                <a:latin typeface="Times New Roman" panose="02020603050405020304" pitchFamily="18" charset="0"/>
                <a:ea typeface="楷体" panose="02010609060101010101" pitchFamily="49" charset="-122"/>
              </a:rPr>
              <a:t>&lt;S(b) | C(a)&gt;</a:t>
            </a:r>
            <a:r>
              <a:rPr lang="zh-CN" altLang="en-US" sz="1800" dirty="0">
                <a:effectLst/>
                <a:latin typeface="Times New Roman" panose="02020603050405020304" pitchFamily="18" charset="0"/>
                <a:ea typeface="楷体" panose="02010609060101010101" pitchFamily="49" charset="-122"/>
              </a:rPr>
              <a:t>。通过这种方式，为这个会话构造的状态跟踪将是</a:t>
            </a:r>
            <a:r>
              <a:rPr lang="en-US" altLang="zh-CN" sz="1800" dirty="0">
                <a:effectLst/>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 </a:t>
            </a:r>
          </a:p>
        </p:txBody>
      </p:sp>
    </p:spTree>
    <p:extLst>
      <p:ext uri="{BB962C8B-B14F-4D97-AF65-F5344CB8AC3E}">
        <p14:creationId xmlns:p14="http://schemas.microsoft.com/office/powerpoint/2010/main" val="383300106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8" y="1041882"/>
            <a:ext cx="9090303" cy="5403402"/>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Luo</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清华大学软件系统安全保障小组成员，博士在读，</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年毕业于北京邮电大学计算机学院获学士学位，主要研究方向是工控协议软件安全及漏洞挖掘等。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 BLEEM: Packet Sequence Oriented Fuzzing for Protocol Implementations.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Luo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Yu,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Jianzhong Liu, Yu Jiang, Ting Chen,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Abhik</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Roychoudhury</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Sun.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a:t>
            </a:r>
            <a:r>
              <a:rPr lang="en-US" altLang="zh-CN" sz="1600" dirty="0" err="1">
                <a:latin typeface="Times New Roman" panose="02020603050405020304" pitchFamily="18" charset="0"/>
                <a:cs typeface="Times New Roman" panose="02020603050405020304" pitchFamily="18" charset="0"/>
              </a:rPr>
              <a:t>senix</a:t>
            </a:r>
            <a:r>
              <a:rPr lang="en-US" altLang="zh-CN" sz="1600" dirty="0">
                <a:latin typeface="Times New Roman" panose="02020603050405020304" pitchFamily="18" charset="0"/>
                <a:cs typeface="Times New Roman" panose="02020603050405020304" pitchFamily="18" charset="0"/>
              </a:rPr>
              <a:t> 2023)</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 Vulnerability Detection of ICS Protocols Via Cross-State Fuzzing.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Luo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Yu, Ting Chen,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Zichen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Xu,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Aiguo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Cui and Yu Jiang. (EMSOFT 2022)</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[3]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PAVFuzz</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State-Sensitive Fuzz Testing of Protocols in Autonomous Vehicles.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Luo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Yu,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Liu, Yu Jiang. (DAC 2021)</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[4]ICS Protocol Fuzzing: Coverage Guided Packet Crack and Generation.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Luo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Yuheng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Xun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Jiao,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Wanli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Chang, Yu Jiang. (DAC 2020)</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[5] Polar: Function Code Aware Fuzz Testing of ICS Protocol.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Luo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Yu Jiang, Jian Gao,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Xun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Jiao,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Sun. (EMSOFT 2019)</a:t>
            </a:r>
          </a:p>
        </p:txBody>
      </p:sp>
      <p:pic>
        <p:nvPicPr>
          <p:cNvPr id="5" name="图片 4">
            <a:extLst>
              <a:ext uri="{FF2B5EF4-FFF2-40B4-BE49-F238E27FC236}">
                <a16:creationId xmlns:a16="http://schemas.microsoft.com/office/drawing/2014/main" id="{8549F091-8FF4-84A8-9E4E-28552B2544CF}"/>
              </a:ext>
            </a:extLst>
          </p:cNvPr>
          <p:cNvPicPr>
            <a:picLocks noChangeAspect="1"/>
          </p:cNvPicPr>
          <p:nvPr/>
        </p:nvPicPr>
        <p:blipFill>
          <a:blip r:embed="rId3"/>
          <a:stretch>
            <a:fillRect/>
          </a:stretch>
        </p:blipFill>
        <p:spPr>
          <a:xfrm>
            <a:off x="10354439" y="1551761"/>
            <a:ext cx="1514475" cy="1485900"/>
          </a:xfrm>
          <a:prstGeom prst="rect">
            <a:avLst/>
          </a:prstGeom>
        </p:spPr>
      </p:pic>
    </p:spTree>
    <p:extLst>
      <p:ext uri="{BB962C8B-B14F-4D97-AF65-F5344CB8AC3E}">
        <p14:creationId xmlns:p14="http://schemas.microsoft.com/office/powerpoint/2010/main" val="274257753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121135" y="1054172"/>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35CB38D4-78D7-46AF-A46A-541879020730}"/>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Guided Fuzzing</a:t>
            </a:r>
          </a:p>
        </p:txBody>
      </p:sp>
      <p:sp>
        <p:nvSpPr>
          <p:cNvPr id="2" name="文本框 1">
            <a:extLst>
              <a:ext uri="{FF2B5EF4-FFF2-40B4-BE49-F238E27FC236}">
                <a16:creationId xmlns:a16="http://schemas.microsoft.com/office/drawing/2014/main" id="{F0775F39-412E-9398-DCCB-1A5539D75CDF}"/>
              </a:ext>
            </a:extLst>
          </p:cNvPr>
          <p:cNvSpPr txBox="1"/>
          <p:nvPr/>
        </p:nvSpPr>
        <p:spPr>
          <a:xfrm>
            <a:off x="867850" y="1612701"/>
            <a:ext cx="10111978" cy="2535951"/>
          </a:xfrm>
          <a:prstGeom prst="rect">
            <a:avLst/>
          </a:prstGeom>
          <a:noFill/>
        </p:spPr>
        <p:txBody>
          <a:bodyPr wrap="square">
            <a:spAutoFit/>
          </a:bodyPr>
          <a:lstStyle/>
          <a:p>
            <a:pPr indent="457200">
              <a:lnSpc>
                <a:spcPct val="150000"/>
              </a:lnSpc>
            </a:pPr>
            <a:r>
              <a:rPr lang="zh-CN" altLang="en-US" b="1" dirty="0">
                <a:latin typeface="Times New Roman" panose="02020603050405020304" pitchFamily="18" charset="0"/>
                <a:ea typeface="楷体" panose="02010609060101010101" pitchFamily="49" charset="-122"/>
              </a:rPr>
              <a:t>包级别变异算子。</a:t>
            </a:r>
            <a:r>
              <a:rPr lang="zh-CN" altLang="en-US" dirty="0">
                <a:latin typeface="Times New Roman" panose="02020603050405020304" pitchFamily="18" charset="0"/>
                <a:ea typeface="楷体" panose="02010609060101010101" pitchFamily="49" charset="-122"/>
              </a:rPr>
              <a:t>这个变异操作符</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记为</a:t>
            </a:r>
            <a:r>
              <a:rPr lang="en-US" altLang="zh-CN" dirty="0" err="1">
                <a:latin typeface="Times New Roman" panose="02020603050405020304" pitchFamily="18" charset="0"/>
                <a:ea typeface="楷体" panose="02010609060101010101" pitchFamily="49" charset="-122"/>
              </a:rPr>
              <a:t>σP</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对数据包中的字段进行操作。对于给定的数据包，它随机选择几个字段，并根据字段类型进行相应的突变操作。</a:t>
            </a:r>
            <a:r>
              <a:rPr lang="en-US" altLang="zh-CN" dirty="0" err="1">
                <a:latin typeface="Times New Roman" panose="02020603050405020304" pitchFamily="18" charset="0"/>
                <a:ea typeface="楷体" panose="02010609060101010101" pitchFamily="49" charset="-122"/>
              </a:rPr>
              <a:t>Scapy</a:t>
            </a:r>
            <a:r>
              <a:rPr lang="zh-CN" altLang="en-US" dirty="0">
                <a:latin typeface="Times New Roman" panose="02020603050405020304" pitchFamily="18" charset="0"/>
                <a:ea typeface="楷体" panose="02010609060101010101" pitchFamily="49" charset="-122"/>
              </a:rPr>
              <a:t>已经确定了五种通用字段类型，包括</a:t>
            </a:r>
            <a:r>
              <a:rPr lang="en-US" altLang="zh-CN" dirty="0" err="1">
                <a:latin typeface="Times New Roman" panose="02020603050405020304" pitchFamily="18" charset="0"/>
                <a:ea typeface="楷体" panose="02010609060101010101" pitchFamily="49" charset="-122"/>
              </a:rPr>
              <a:t>NumberField</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StringField</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ListField</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EnumerationField</a:t>
            </a:r>
            <a:r>
              <a:rPr lang="zh-CN" altLang="en-US" dirty="0">
                <a:latin typeface="Times New Roman" panose="02020603050405020304" pitchFamily="18" charset="0"/>
                <a:ea typeface="楷体" panose="02010609060101010101" pitchFamily="49" charset="-122"/>
              </a:rPr>
              <a:t>和</a:t>
            </a:r>
            <a:r>
              <a:rPr lang="en-US" altLang="zh-CN" dirty="0" err="1">
                <a:latin typeface="Times New Roman" panose="02020603050405020304" pitchFamily="18" charset="0"/>
                <a:ea typeface="楷体" panose="02010609060101010101" pitchFamily="49" charset="-122"/>
              </a:rPr>
              <a:t>LengthField</a:t>
            </a:r>
            <a:r>
              <a:rPr lang="zh-CN" altLang="en-US" dirty="0">
                <a:latin typeface="Times New Roman" panose="02020603050405020304" pitchFamily="18" charset="0"/>
                <a:ea typeface="楷体" panose="02010609060101010101" pitchFamily="49" charset="-122"/>
              </a:rPr>
              <a:t>。因此，根据它们的特点，为它们设计变异算子。</a:t>
            </a:r>
            <a:endParaRPr lang="en-US" altLang="zh-CN" b="1" dirty="0">
              <a:latin typeface="Times New Roman" panose="02020603050405020304" pitchFamily="18" charset="0"/>
              <a:ea typeface="楷体" panose="02010609060101010101" pitchFamily="49" charset="-122"/>
            </a:endParaRPr>
          </a:p>
          <a:p>
            <a:pPr indent="457200">
              <a:lnSpc>
                <a:spcPct val="150000"/>
              </a:lnSpc>
            </a:pPr>
            <a:r>
              <a:rPr lang="zh-CN" altLang="en-US" b="1" dirty="0">
                <a:latin typeface="Times New Roman" panose="02020603050405020304" pitchFamily="18" charset="0"/>
                <a:ea typeface="楷体" panose="02010609060101010101" pitchFamily="49" charset="-122"/>
              </a:rPr>
              <a:t>序列级别变异算子。</a:t>
            </a:r>
            <a:r>
              <a:rPr lang="zh-CN" altLang="en-US" dirty="0">
                <a:latin typeface="Times New Roman" panose="02020603050405020304" pitchFamily="18" charset="0"/>
                <a:ea typeface="楷体" panose="02010609060101010101" pitchFamily="49" charset="-122"/>
              </a:rPr>
              <a:t>这个变异操作符</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记为</a:t>
            </a:r>
            <a:r>
              <a:rPr lang="en-US" altLang="zh-CN" dirty="0" err="1">
                <a:latin typeface="Times New Roman" panose="02020603050405020304" pitchFamily="18" charset="0"/>
                <a:ea typeface="楷体" panose="02010609060101010101" pitchFamily="49" charset="-122"/>
              </a:rPr>
              <a:t>σS</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对序列中的数据包进行操作。</a:t>
            </a:r>
            <a:r>
              <a:rPr lang="en-US" altLang="zh-CN" dirty="0">
                <a:latin typeface="Times New Roman" panose="02020603050405020304" pitchFamily="18" charset="0"/>
                <a:ea typeface="楷体" panose="02010609060101010101" pitchFamily="49" charset="-122"/>
              </a:rPr>
              <a:t>BLEEM</a:t>
            </a:r>
            <a:r>
              <a:rPr lang="zh-CN" altLang="en-US" dirty="0">
                <a:latin typeface="Times New Roman" panose="02020603050405020304" pitchFamily="18" charset="0"/>
                <a:ea typeface="楷体" panose="02010609060101010101" pitchFamily="49" charset="-122"/>
              </a:rPr>
              <a:t>提供了以下两种操作符</a:t>
            </a:r>
            <a:r>
              <a:rPr lang="en-US" altLang="zh-CN" dirty="0">
                <a:latin typeface="Times New Roman" panose="02020603050405020304" pitchFamily="18" charset="0"/>
                <a:ea typeface="楷体" panose="02010609060101010101" pitchFamily="49" charset="-122"/>
              </a:rPr>
              <a:t>:</a:t>
            </a:r>
            <a:r>
              <a:rPr lang="zh-CN" altLang="en-US" sz="1800" dirty="0">
                <a:effectLst/>
                <a:latin typeface="Times New Roman" panose="02020603050405020304" pitchFamily="18" charset="0"/>
                <a:ea typeface="楷体" panose="02010609060101010101" pitchFamily="49" charset="-122"/>
              </a:rPr>
              <a:t> </a:t>
            </a:r>
            <a:r>
              <a:rPr lang="en-US" altLang="zh-CN" sz="1800" dirty="0">
                <a:effectLst/>
                <a:latin typeface="Times New Roman" panose="02020603050405020304" pitchFamily="18" charset="0"/>
                <a:ea typeface="楷体" panose="02010609060101010101" pitchFamily="49" charset="-122"/>
              </a:rPr>
              <a:t>1.</a:t>
            </a:r>
            <a:r>
              <a:rPr lang="zh-CN" altLang="en-US" sz="1800" dirty="0">
                <a:effectLst/>
                <a:latin typeface="Times New Roman" panose="02020603050405020304" pitchFamily="18" charset="0"/>
                <a:ea typeface="楷体" panose="02010609060101010101" pitchFamily="49" charset="-122"/>
              </a:rPr>
              <a:t>数据包重复。</a:t>
            </a:r>
            <a:r>
              <a:rPr lang="zh-CN" altLang="en-US" dirty="0">
                <a:latin typeface="Times New Roman" panose="02020603050405020304" pitchFamily="18" charset="0"/>
                <a:ea typeface="楷体" panose="02010609060101010101" pitchFamily="49" charset="-122"/>
              </a:rPr>
              <a:t> </a:t>
            </a:r>
            <a:r>
              <a:rPr lang="en-US" altLang="zh-CN" sz="1800" dirty="0">
                <a:effectLst/>
                <a:latin typeface="Times New Roman" panose="02020603050405020304" pitchFamily="18" charset="0"/>
                <a:ea typeface="楷体" panose="02010609060101010101" pitchFamily="49" charset="-122"/>
              </a:rPr>
              <a:t>2.</a:t>
            </a:r>
            <a:r>
              <a:rPr lang="zh-CN" altLang="en-US" sz="1800" dirty="0">
                <a:effectLst/>
                <a:latin typeface="Times New Roman" panose="02020603050405020304" pitchFamily="18" charset="0"/>
                <a:ea typeface="楷体" panose="02010609060101010101" pitchFamily="49" charset="-122"/>
              </a:rPr>
              <a:t>包无序化。</a:t>
            </a:r>
            <a:r>
              <a:rPr lang="zh-CN" altLang="en-US" dirty="0">
                <a:latin typeface="Times New Roman" panose="02020603050405020304" pitchFamily="18" charset="0"/>
                <a:ea typeface="楷体" panose="02010609060101010101" pitchFamily="49" charset="-122"/>
              </a:rPr>
              <a:t> </a:t>
            </a:r>
            <a:endParaRPr lang="en-US" altLang="zh-CN" dirty="0">
              <a:latin typeface="Times New Roman" panose="02020603050405020304" pitchFamily="18" charset="0"/>
              <a:ea typeface="楷体" panose="02010609060101010101" pitchFamily="49" charset="-122"/>
            </a:endParaRPr>
          </a:p>
        </p:txBody>
      </p:sp>
      <p:sp>
        <p:nvSpPr>
          <p:cNvPr id="5" name="文本框 4">
            <a:extLst>
              <a:ext uri="{FF2B5EF4-FFF2-40B4-BE49-F238E27FC236}">
                <a16:creationId xmlns:a16="http://schemas.microsoft.com/office/drawing/2014/main" id="{257A3A75-3A22-3CDF-7171-A2D985A8358C}"/>
              </a:ext>
            </a:extLst>
          </p:cNvPr>
          <p:cNvSpPr txBox="1"/>
          <p:nvPr/>
        </p:nvSpPr>
        <p:spPr>
          <a:xfrm>
            <a:off x="767556" y="1086498"/>
            <a:ext cx="609724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变异算子</a:t>
            </a:r>
            <a:endParaRPr lang="en-US" altLang="zh-CN" sz="2000" b="1" dirty="0">
              <a:latin typeface="楷体" panose="02010609060101010101" pitchFamily="49" charset="-122"/>
              <a:ea typeface="楷体" panose="02010609060101010101" pitchFamily="49" charset="-122"/>
            </a:endParaRPr>
          </a:p>
        </p:txBody>
      </p:sp>
      <p:pic>
        <p:nvPicPr>
          <p:cNvPr id="4" name="图片 3">
            <a:extLst>
              <a:ext uri="{FF2B5EF4-FFF2-40B4-BE49-F238E27FC236}">
                <a16:creationId xmlns:a16="http://schemas.microsoft.com/office/drawing/2014/main" id="{F3F871DD-6908-1A9B-F485-BD7E8B85C2B3}"/>
              </a:ext>
            </a:extLst>
          </p:cNvPr>
          <p:cNvPicPr>
            <a:picLocks noChangeAspect="1"/>
          </p:cNvPicPr>
          <p:nvPr/>
        </p:nvPicPr>
        <p:blipFill>
          <a:blip r:embed="rId3"/>
          <a:stretch>
            <a:fillRect/>
          </a:stretch>
        </p:blipFill>
        <p:spPr>
          <a:xfrm>
            <a:off x="2762383" y="4262242"/>
            <a:ext cx="5714727" cy="1869551"/>
          </a:xfrm>
          <a:prstGeom prst="rect">
            <a:avLst/>
          </a:prstGeom>
        </p:spPr>
      </p:pic>
    </p:spTree>
    <p:extLst>
      <p:ext uri="{BB962C8B-B14F-4D97-AF65-F5344CB8AC3E}">
        <p14:creationId xmlns:p14="http://schemas.microsoft.com/office/powerpoint/2010/main" val="189143999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121135" y="1054172"/>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35CB38D4-78D7-46AF-A46A-541879020730}"/>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Guided Fuzzing</a:t>
            </a:r>
          </a:p>
        </p:txBody>
      </p:sp>
      <p:sp>
        <p:nvSpPr>
          <p:cNvPr id="2" name="文本框 1">
            <a:extLst>
              <a:ext uri="{FF2B5EF4-FFF2-40B4-BE49-F238E27FC236}">
                <a16:creationId xmlns:a16="http://schemas.microsoft.com/office/drawing/2014/main" id="{F0775F39-412E-9398-DCCB-1A5539D75CDF}"/>
              </a:ext>
            </a:extLst>
          </p:cNvPr>
          <p:cNvSpPr txBox="1"/>
          <p:nvPr/>
        </p:nvSpPr>
        <p:spPr>
          <a:xfrm>
            <a:off x="867850" y="1612701"/>
            <a:ext cx="10111978" cy="1701748"/>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引入一个符号⊕将数据包</a:t>
            </a:r>
            <a:r>
              <a:rPr lang="en-US" altLang="zh-CN" dirty="0">
                <a:latin typeface="Times New Roman" panose="02020603050405020304" pitchFamily="18" charset="0"/>
                <a:ea typeface="楷体" panose="02010609060101010101" pitchFamily="49" charset="-122"/>
              </a:rPr>
              <a:t>P</a:t>
            </a:r>
            <a:r>
              <a:rPr lang="zh-CN" altLang="en-US" dirty="0">
                <a:latin typeface="Times New Roman" panose="02020603050405020304" pitchFamily="18" charset="0"/>
                <a:ea typeface="楷体" panose="02010609060101010101" pitchFamily="49" charset="-122"/>
              </a:rPr>
              <a:t>与所采用的变异算子</a:t>
            </a:r>
            <a:r>
              <a:rPr lang="en-US" altLang="zh-CN" dirty="0">
                <a:latin typeface="Times New Roman" panose="02020603050405020304" pitchFamily="18" charset="0"/>
                <a:ea typeface="楷体" panose="02010609060101010101" pitchFamily="49" charset="-122"/>
              </a:rPr>
              <a:t>σ</a:t>
            </a:r>
            <a:r>
              <a:rPr lang="zh-CN" altLang="en-US" dirty="0">
                <a:latin typeface="Times New Roman" panose="02020603050405020304" pitchFamily="18" charset="0"/>
                <a:ea typeface="楷体" panose="02010609060101010101" pitchFamily="49" charset="-122"/>
              </a:rPr>
              <a:t>相关联，</a:t>
            </a:r>
            <a:r>
              <a:rPr lang="en-US" altLang="zh-CN" dirty="0" err="1">
                <a:latin typeface="Times New Roman" panose="02020603050405020304" pitchFamily="18" charset="0"/>
                <a:ea typeface="楷体" panose="02010609060101010101" pitchFamily="49" charset="-122"/>
              </a:rPr>
              <a:t>P⊕σ</a:t>
            </a:r>
            <a:r>
              <a:rPr lang="zh-CN" altLang="en-US" dirty="0">
                <a:latin typeface="Times New Roman" panose="02020603050405020304" pitchFamily="18" charset="0"/>
                <a:ea typeface="楷体" panose="02010609060101010101" pitchFamily="49" charset="-122"/>
              </a:rPr>
              <a:t>就可以用来表示用</a:t>
            </a:r>
            <a:r>
              <a:rPr lang="en-US" altLang="zh-CN" dirty="0">
                <a:latin typeface="Times New Roman" panose="02020603050405020304" pitchFamily="18" charset="0"/>
                <a:ea typeface="楷体" panose="02010609060101010101" pitchFamily="49" charset="-122"/>
              </a:rPr>
              <a:t>σ</a:t>
            </a:r>
            <a:r>
              <a:rPr lang="zh-CN" altLang="en-US" dirty="0">
                <a:latin typeface="Times New Roman" panose="02020603050405020304" pitchFamily="18" charset="0"/>
                <a:ea typeface="楷体" panose="02010609060101010101" pitchFamily="49" charset="-122"/>
              </a:rPr>
              <a:t>突变</a:t>
            </a:r>
            <a:r>
              <a:rPr lang="en-US" altLang="zh-CN" dirty="0">
                <a:latin typeface="Times New Roman" panose="02020603050405020304" pitchFamily="18" charset="0"/>
                <a:ea typeface="楷体" panose="02010609060101010101" pitchFamily="49" charset="-122"/>
              </a:rPr>
              <a:t>P</a:t>
            </a:r>
            <a:r>
              <a:rPr lang="zh-CN" altLang="en-US" dirty="0">
                <a:latin typeface="Times New Roman" panose="02020603050405020304" pitchFamily="18" charset="0"/>
                <a:ea typeface="楷体" panose="02010609060101010101" pitchFamily="49" charset="-122"/>
              </a:rPr>
              <a:t>所生成的数据包。因此，</a:t>
            </a:r>
            <a:r>
              <a:rPr lang="en-US" altLang="zh-CN" dirty="0" err="1">
                <a:latin typeface="Times New Roman" panose="02020603050405020304" pitchFamily="18" charset="0"/>
                <a:ea typeface="楷体" panose="02010609060101010101" pitchFamily="49" charset="-122"/>
              </a:rPr>
              <a:t>P⊕σ</a:t>
            </a:r>
            <a:r>
              <a:rPr lang="zh-CN" altLang="en-US" dirty="0">
                <a:latin typeface="Times New Roman" panose="02020603050405020304" pitchFamily="18" charset="0"/>
                <a:ea typeface="楷体" panose="02010609060101010101" pitchFamily="49" charset="-122"/>
              </a:rPr>
              <a:t>可以被认为是一个数据包模式，它可以用来创建新的数据包。此外，引入</a:t>
            </a:r>
            <a:r>
              <a:rPr lang="en-US" altLang="zh-CN" dirty="0">
                <a:latin typeface="Times New Roman" panose="02020603050405020304" pitchFamily="18" charset="0"/>
                <a:ea typeface="楷体" panose="02010609060101010101" pitchFamily="49" charset="-122"/>
              </a:rPr>
              <a:t>σ◦</a:t>
            </a:r>
            <a:r>
              <a:rPr lang="zh-CN" altLang="en-US" dirty="0">
                <a:latin typeface="Times New Roman" panose="02020603050405020304" pitchFamily="18" charset="0"/>
                <a:ea typeface="楷体" panose="02010609060101010101" pitchFamily="49" charset="-122"/>
              </a:rPr>
              <a:t>来表示不执行突变操作。由于任何突变算子</a:t>
            </a:r>
            <a:r>
              <a:rPr lang="en-US" altLang="zh-CN" dirty="0">
                <a:latin typeface="Times New Roman" panose="02020603050405020304" pitchFamily="18" charset="0"/>
                <a:ea typeface="楷体" panose="02010609060101010101" pitchFamily="49" charset="-122"/>
              </a:rPr>
              <a:t>σ (</a:t>
            </a:r>
            <a:r>
              <a:rPr lang="en-US" altLang="zh-CN" dirty="0" err="1">
                <a:latin typeface="Times New Roman" panose="02020603050405020304" pitchFamily="18" charset="0"/>
                <a:ea typeface="楷体" panose="02010609060101010101" pitchFamily="49" charset="-122"/>
              </a:rPr>
              <a:t>σ≠σ</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固有的随机性，可以由数据包模式生成的数据包集通常是无限的。</a:t>
            </a:r>
            <a:endParaRPr lang="en-US" altLang="zh-CN" dirty="0">
              <a:latin typeface="Times New Roman" panose="02020603050405020304" pitchFamily="18" charset="0"/>
              <a:ea typeface="楷体" panose="02010609060101010101" pitchFamily="49" charset="-122"/>
            </a:endParaRPr>
          </a:p>
        </p:txBody>
      </p:sp>
      <p:sp>
        <p:nvSpPr>
          <p:cNvPr id="5" name="文本框 4">
            <a:extLst>
              <a:ext uri="{FF2B5EF4-FFF2-40B4-BE49-F238E27FC236}">
                <a16:creationId xmlns:a16="http://schemas.microsoft.com/office/drawing/2014/main" id="{257A3A75-3A22-3CDF-7171-A2D985A8358C}"/>
              </a:ext>
            </a:extLst>
          </p:cNvPr>
          <p:cNvSpPr txBox="1"/>
          <p:nvPr/>
        </p:nvSpPr>
        <p:spPr>
          <a:xfrm>
            <a:off x="767556" y="1086498"/>
            <a:ext cx="609724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形式化</a:t>
            </a:r>
            <a:endParaRPr lang="en-US" altLang="zh-CN" sz="20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4955473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121135" y="1054172"/>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35CB38D4-78D7-46AF-A46A-541879020730}"/>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Guided Fuzzing</a:t>
            </a:r>
          </a:p>
        </p:txBody>
      </p:sp>
      <p:sp>
        <p:nvSpPr>
          <p:cNvPr id="5" name="文本框 4">
            <a:extLst>
              <a:ext uri="{FF2B5EF4-FFF2-40B4-BE49-F238E27FC236}">
                <a16:creationId xmlns:a16="http://schemas.microsoft.com/office/drawing/2014/main" id="{257A3A75-3A22-3CDF-7171-A2D985A8358C}"/>
              </a:ext>
            </a:extLst>
          </p:cNvPr>
          <p:cNvSpPr txBox="1"/>
          <p:nvPr/>
        </p:nvSpPr>
        <p:spPr>
          <a:xfrm>
            <a:off x="767556" y="1086498"/>
            <a:ext cx="6097248" cy="427040"/>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系统状态跟踪图</a:t>
            </a:r>
            <a:endParaRPr lang="en-US" altLang="zh-CN" sz="2000" b="1" dirty="0">
              <a:latin typeface="楷体" panose="02010609060101010101" pitchFamily="49" charset="-122"/>
              <a:ea typeface="楷体" panose="02010609060101010101" pitchFamily="49" charset="-122"/>
            </a:endParaRPr>
          </a:p>
        </p:txBody>
      </p:sp>
      <p:pic>
        <p:nvPicPr>
          <p:cNvPr id="4" name="图片 3">
            <a:extLst>
              <a:ext uri="{FF2B5EF4-FFF2-40B4-BE49-F238E27FC236}">
                <a16:creationId xmlns:a16="http://schemas.microsoft.com/office/drawing/2014/main" id="{104FC8AA-0607-E98F-2D9D-640A5B6706DA}"/>
              </a:ext>
            </a:extLst>
          </p:cNvPr>
          <p:cNvPicPr>
            <a:picLocks noChangeAspect="1"/>
          </p:cNvPicPr>
          <p:nvPr/>
        </p:nvPicPr>
        <p:blipFill>
          <a:blip r:embed="rId3"/>
          <a:stretch>
            <a:fillRect/>
          </a:stretch>
        </p:blipFill>
        <p:spPr>
          <a:xfrm>
            <a:off x="3140477" y="1638991"/>
            <a:ext cx="5284197" cy="772689"/>
          </a:xfrm>
          <a:prstGeom prst="rect">
            <a:avLst/>
          </a:prstGeom>
        </p:spPr>
      </p:pic>
      <p:sp>
        <p:nvSpPr>
          <p:cNvPr id="7" name="文本框 6">
            <a:extLst>
              <a:ext uri="{FF2B5EF4-FFF2-40B4-BE49-F238E27FC236}">
                <a16:creationId xmlns:a16="http://schemas.microsoft.com/office/drawing/2014/main" id="{D50E9057-11A0-1FB1-3803-511E2D875609}"/>
              </a:ext>
            </a:extLst>
          </p:cNvPr>
          <p:cNvSpPr txBox="1"/>
          <p:nvPr/>
        </p:nvSpPr>
        <p:spPr>
          <a:xfrm>
            <a:off x="4600853" y="2537133"/>
            <a:ext cx="2581182" cy="369332"/>
          </a:xfrm>
          <a:prstGeom prst="rect">
            <a:avLst/>
          </a:prstGeom>
          <a:noFill/>
        </p:spPr>
        <p:txBody>
          <a:bodyPr wrap="square">
            <a:spAutoFit/>
          </a:bodyPr>
          <a:lstStyle/>
          <a:p>
            <a:r>
              <a:rPr lang="en-US" altLang="zh-CN" b="0" i="0" dirty="0">
                <a:solidFill>
                  <a:srgbClr val="000000"/>
                </a:solidFill>
                <a:effectLst/>
                <a:latin typeface="Times New Roman" panose="02020603050405020304" pitchFamily="18" charset="0"/>
                <a:ea typeface="楷体" panose="02010609060101010101" pitchFamily="49" charset="-122"/>
              </a:rPr>
              <a:t>QUIC</a:t>
            </a:r>
            <a:r>
              <a:rPr lang="zh-CN" altLang="en-US" b="0" i="0" dirty="0">
                <a:solidFill>
                  <a:srgbClr val="000000"/>
                </a:solidFill>
                <a:effectLst/>
                <a:latin typeface="Times New Roman" panose="02020603050405020304" pitchFamily="18" charset="0"/>
                <a:ea typeface="楷体" panose="02010609060101010101" pitchFamily="49" charset="-122"/>
              </a:rPr>
              <a:t>会话的初始</a:t>
            </a:r>
            <a:r>
              <a:rPr lang="en-US" altLang="zh-CN" b="0" i="0" dirty="0">
                <a:solidFill>
                  <a:srgbClr val="000000"/>
                </a:solidFill>
                <a:effectLst/>
                <a:latin typeface="Times New Roman" panose="02020603050405020304" pitchFamily="18" charset="0"/>
                <a:ea typeface="楷体" panose="02010609060101010101" pitchFamily="49" charset="-122"/>
              </a:rPr>
              <a:t>SSTG</a:t>
            </a:r>
            <a:endParaRPr lang="zh-CN" altLang="en-US" dirty="0">
              <a:latin typeface="Times New Roman" panose="02020603050405020304" pitchFamily="18" charset="0"/>
              <a:ea typeface="楷体" panose="02010609060101010101" pitchFamily="49" charset="-122"/>
            </a:endParaRPr>
          </a:p>
        </p:txBody>
      </p:sp>
      <p:sp>
        <p:nvSpPr>
          <p:cNvPr id="9" name="文本框 8">
            <a:extLst>
              <a:ext uri="{FF2B5EF4-FFF2-40B4-BE49-F238E27FC236}">
                <a16:creationId xmlns:a16="http://schemas.microsoft.com/office/drawing/2014/main" id="{EC02013F-6A9D-8E43-4FDF-06D8E6EB95AD}"/>
              </a:ext>
            </a:extLst>
          </p:cNvPr>
          <p:cNvSpPr txBox="1"/>
          <p:nvPr/>
        </p:nvSpPr>
        <p:spPr>
          <a:xfrm>
            <a:off x="1212171" y="3154248"/>
            <a:ext cx="9467665" cy="1701748"/>
          </a:xfrm>
          <a:prstGeom prst="rect">
            <a:avLst/>
          </a:prstGeom>
          <a:noFill/>
        </p:spPr>
        <p:txBody>
          <a:bodyPr wrap="square">
            <a:spAutoFit/>
          </a:bodyPr>
          <a:lstStyle/>
          <a:p>
            <a:pPr>
              <a:lnSpc>
                <a:spcPct val="150000"/>
              </a:lnSpc>
            </a:pPr>
            <a:r>
              <a:rPr lang="zh-CN" altLang="en-US" sz="1800" b="1" dirty="0">
                <a:effectLst/>
                <a:latin typeface="Times New Roman" panose="02020603050405020304" pitchFamily="18" charset="0"/>
                <a:ea typeface="楷体" panose="02010609060101010101" pitchFamily="49" charset="-122"/>
              </a:rPr>
              <a:t>标记状态转换。</a:t>
            </a:r>
            <a:r>
              <a:rPr lang="zh-CN" altLang="en-US" sz="1800" dirty="0">
                <a:effectLst/>
                <a:latin typeface="Times New Roman" panose="02020603050405020304" pitchFamily="18" charset="0"/>
                <a:ea typeface="楷体" panose="02010609060101010101" pitchFamily="49" charset="-122"/>
              </a:rPr>
              <a:t>首先，对于从反馈收集器获得的状态跟踪，</a:t>
            </a:r>
            <a:r>
              <a:rPr lang="en-US" altLang="zh-CN" sz="1800" dirty="0">
                <a:effectLst/>
                <a:latin typeface="Times New Roman" panose="02020603050405020304" pitchFamily="18" charset="0"/>
                <a:ea typeface="楷体" panose="02010609060101010101" pitchFamily="49" charset="-122"/>
              </a:rPr>
              <a:t>BLEEM</a:t>
            </a:r>
            <a:r>
              <a:rPr lang="zh-CN" altLang="en-US" sz="1800" dirty="0">
                <a:effectLst/>
                <a:latin typeface="Times New Roman" panose="02020603050405020304" pitchFamily="18" charset="0"/>
                <a:ea typeface="楷体" panose="02010609060101010101" pitchFamily="49" charset="-122"/>
              </a:rPr>
              <a:t>标记每个转换的触发条件</a:t>
            </a:r>
            <a:r>
              <a:rPr lang="zh-CN" altLang="en-US" dirty="0">
                <a:latin typeface="Times New Roman" panose="02020603050405020304" pitchFamily="18" charset="0"/>
                <a:ea typeface="楷体" panose="02010609060101010101" pitchFamily="49" charset="-122"/>
              </a:rPr>
              <a:t>，</a:t>
            </a:r>
            <a:r>
              <a:rPr lang="zh-CN" altLang="en-US" sz="1800" dirty="0">
                <a:effectLst/>
                <a:latin typeface="Times New Roman" panose="02020603050405020304" pitchFamily="18" charset="0"/>
                <a:ea typeface="楷体" panose="02010609060101010101" pitchFamily="49" charset="-122"/>
              </a:rPr>
              <a:t>即数据包模式</a:t>
            </a:r>
            <a:r>
              <a:rPr lang="en-US" altLang="zh-CN" sz="1800" dirty="0" err="1">
                <a:effectLst/>
                <a:latin typeface="Times New Roman" panose="02020603050405020304" pitchFamily="18" charset="0"/>
                <a:ea typeface="楷体" panose="02010609060101010101" pitchFamily="49" charset="-122"/>
              </a:rPr>
              <a:t>ω⊕σ</a:t>
            </a:r>
            <a:r>
              <a:rPr lang="zh-CN" altLang="en-US" dirty="0">
                <a:latin typeface="Times New Roman" panose="02020603050405020304" pitchFamily="18" charset="0"/>
                <a:ea typeface="楷体" panose="02010609060101010101" pitchFamily="49" charset="-122"/>
              </a:rPr>
              <a:t>。如上图所示，</a:t>
            </a:r>
            <a:r>
              <a:rPr lang="en-US" altLang="zh-CN" sz="1800" dirty="0">
                <a:effectLst/>
                <a:latin typeface="Times New Roman" panose="02020603050405020304" pitchFamily="18" charset="0"/>
                <a:ea typeface="楷体" panose="02010609060101010101" pitchFamily="49" charset="-122"/>
              </a:rPr>
              <a:t>SUT</a:t>
            </a:r>
            <a:r>
              <a:rPr lang="zh-CN" altLang="en-US" sz="1800" dirty="0">
                <a:effectLst/>
                <a:latin typeface="Times New Roman" panose="02020603050405020304" pitchFamily="18" charset="0"/>
                <a:ea typeface="楷体" panose="02010609060101010101" pitchFamily="49" charset="-122"/>
              </a:rPr>
              <a:t>从</a:t>
            </a:r>
            <a:r>
              <a:rPr lang="en-US" altLang="zh-CN" sz="1800" dirty="0">
                <a:effectLst/>
                <a:latin typeface="Times New Roman" panose="02020603050405020304" pitchFamily="18" charset="0"/>
                <a:ea typeface="楷体" panose="02010609060101010101" pitchFamily="49" charset="-122"/>
              </a:rPr>
              <a:t>q0</a:t>
            </a:r>
            <a:r>
              <a:rPr lang="zh-CN" altLang="en-US" sz="1800" dirty="0">
                <a:effectLst/>
                <a:latin typeface="Times New Roman" panose="02020603050405020304" pitchFamily="18" charset="0"/>
                <a:ea typeface="楷体" panose="02010609060101010101" pitchFamily="49" charset="-122"/>
              </a:rPr>
              <a:t>状态开始，客户端将在这里输出数据包</a:t>
            </a:r>
            <a:r>
              <a:rPr lang="en-US" altLang="zh-CN" sz="1800" dirty="0">
                <a:effectLst/>
                <a:latin typeface="Times New Roman" panose="02020603050405020304" pitchFamily="18" charset="0"/>
                <a:ea typeface="楷体" panose="02010609060101010101" pitchFamily="49" charset="-122"/>
              </a:rPr>
              <a:t>a</a:t>
            </a:r>
            <a:r>
              <a:rPr lang="zh-CN" altLang="en-US" sz="1800" dirty="0">
                <a:effectLst/>
                <a:latin typeface="Times New Roman" panose="02020603050405020304" pitchFamily="18" charset="0"/>
                <a:ea typeface="楷体" panose="02010609060101010101" pitchFamily="49" charset="-122"/>
              </a:rPr>
              <a:t>。在接收到</a:t>
            </a:r>
            <a:r>
              <a:rPr lang="en-US" altLang="zh-CN" sz="1800" dirty="0">
                <a:effectLst/>
                <a:latin typeface="Times New Roman" panose="02020603050405020304" pitchFamily="18" charset="0"/>
                <a:ea typeface="楷体" panose="02010609060101010101" pitchFamily="49" charset="-122"/>
              </a:rPr>
              <a:t>a</a:t>
            </a:r>
            <a:r>
              <a:rPr lang="zh-CN" altLang="en-US" sz="1800" dirty="0">
                <a:effectLst/>
                <a:latin typeface="Times New Roman" panose="02020603050405020304" pitchFamily="18" charset="0"/>
                <a:ea typeface="楷体" panose="02010609060101010101" pitchFamily="49" charset="-122"/>
              </a:rPr>
              <a:t>后，</a:t>
            </a:r>
            <a:r>
              <a:rPr lang="en-US" altLang="zh-CN" sz="1800" dirty="0">
                <a:effectLst/>
                <a:latin typeface="Times New Roman" panose="02020603050405020304" pitchFamily="18" charset="0"/>
                <a:ea typeface="楷体" panose="02010609060101010101" pitchFamily="49" charset="-122"/>
              </a:rPr>
              <a:t>BLEEM</a:t>
            </a:r>
            <a:r>
              <a:rPr lang="zh-CN" altLang="en-US" sz="1800" dirty="0">
                <a:effectLst/>
                <a:latin typeface="Times New Roman" panose="02020603050405020304" pitchFamily="18" charset="0"/>
                <a:ea typeface="楷体" panose="02010609060101010101" pitchFamily="49" charset="-122"/>
              </a:rPr>
              <a:t>通过使用</a:t>
            </a:r>
            <a:r>
              <a:rPr lang="en-US" altLang="zh-CN" sz="1800" dirty="0">
                <a:effectLst/>
                <a:latin typeface="Times New Roman" panose="02020603050405020304" pitchFamily="18" charset="0"/>
                <a:ea typeface="楷体" panose="02010609060101010101" pitchFamily="49" charset="-122"/>
              </a:rPr>
              <a:t>σ◦(</a:t>
            </a:r>
            <a:r>
              <a:rPr lang="zh-CN" altLang="en-US" sz="1800" dirty="0">
                <a:effectLst/>
                <a:latin typeface="Times New Roman" panose="02020603050405020304" pitchFamily="18" charset="0"/>
                <a:ea typeface="楷体" panose="02010609060101010101" pitchFamily="49" charset="-122"/>
              </a:rPr>
              <a:t>即</a:t>
            </a:r>
            <a:r>
              <a:rPr lang="en-US" altLang="zh-CN" sz="1800" dirty="0" err="1">
                <a:effectLst/>
                <a:latin typeface="Times New Roman" panose="02020603050405020304" pitchFamily="18" charset="0"/>
                <a:ea typeface="楷体" panose="02010609060101010101" pitchFamily="49" charset="-122"/>
              </a:rPr>
              <a:t>a⊕σ</a:t>
            </a:r>
            <a:r>
              <a:rPr lang="en-US" altLang="zh-CN" sz="1800" dirty="0">
                <a:effectLst/>
                <a:latin typeface="Times New Roman" panose="02020603050405020304" pitchFamily="18" charset="0"/>
                <a:ea typeface="楷体" panose="02010609060101010101" pitchFamily="49" charset="-122"/>
              </a:rPr>
              <a:t>◦)</a:t>
            </a:r>
            <a:r>
              <a:rPr lang="zh-CN" altLang="en-US" sz="1800" dirty="0">
                <a:effectLst/>
                <a:latin typeface="Times New Roman" panose="02020603050405020304" pitchFamily="18" charset="0"/>
                <a:ea typeface="楷体" panose="02010609060101010101" pitchFamily="49" charset="-122"/>
              </a:rPr>
              <a:t>对</a:t>
            </a:r>
            <a:r>
              <a:rPr lang="en-US" altLang="zh-CN" sz="1800" dirty="0">
                <a:effectLst/>
                <a:latin typeface="Times New Roman" panose="02020603050405020304" pitchFamily="18" charset="0"/>
                <a:ea typeface="楷体" panose="02010609060101010101" pitchFamily="49" charset="-122"/>
              </a:rPr>
              <a:t>a</a:t>
            </a:r>
            <a:r>
              <a:rPr lang="zh-CN" altLang="en-US" sz="1800" dirty="0">
                <a:effectLst/>
                <a:latin typeface="Times New Roman" panose="02020603050405020304" pitchFamily="18" charset="0"/>
                <a:ea typeface="楷体" panose="02010609060101010101" pitchFamily="49" charset="-122"/>
              </a:rPr>
              <a:t>进行突变生成数据包作为</a:t>
            </a:r>
            <a:r>
              <a:rPr lang="en-US" altLang="zh-CN" sz="1800" dirty="0">
                <a:effectLst/>
                <a:latin typeface="Times New Roman" panose="02020603050405020304" pitchFamily="18" charset="0"/>
                <a:ea typeface="楷体" panose="02010609060101010101" pitchFamily="49" charset="-122"/>
              </a:rPr>
              <a:t>SUT</a:t>
            </a:r>
            <a:r>
              <a:rPr lang="zh-CN" altLang="en-US" sz="1800" dirty="0">
                <a:effectLst/>
                <a:latin typeface="Times New Roman" panose="02020603050405020304" pitchFamily="18" charset="0"/>
                <a:ea typeface="楷体" panose="02010609060101010101" pitchFamily="49" charset="-122"/>
              </a:rPr>
              <a:t>的输入。读取输入</a:t>
            </a:r>
            <a:r>
              <a:rPr lang="en-US" altLang="zh-CN" sz="1800" dirty="0" err="1">
                <a:effectLst/>
                <a:latin typeface="Times New Roman" panose="02020603050405020304" pitchFamily="18" charset="0"/>
                <a:ea typeface="楷体" panose="02010609060101010101" pitchFamily="49" charset="-122"/>
              </a:rPr>
              <a:t>a⊕σ</a:t>
            </a:r>
            <a:r>
              <a:rPr lang="en-US" altLang="zh-CN" sz="1800" dirty="0">
                <a:effectLst/>
                <a:latin typeface="Times New Roman" panose="02020603050405020304" pitchFamily="18" charset="0"/>
                <a:ea typeface="楷体" panose="02010609060101010101" pitchFamily="49" charset="-122"/>
              </a:rPr>
              <a:t>◦</a:t>
            </a:r>
            <a:r>
              <a:rPr lang="zh-CN" altLang="en-US" sz="1800" dirty="0">
                <a:effectLst/>
                <a:latin typeface="Times New Roman" panose="02020603050405020304" pitchFamily="18" charset="0"/>
                <a:ea typeface="楷体" panose="02010609060101010101" pitchFamily="49" charset="-122"/>
              </a:rPr>
              <a:t>后，</a:t>
            </a:r>
            <a:r>
              <a:rPr lang="en-US" altLang="zh-CN" sz="1800" dirty="0">
                <a:effectLst/>
                <a:latin typeface="Times New Roman" panose="02020603050405020304" pitchFamily="18" charset="0"/>
                <a:ea typeface="楷体" panose="02010609060101010101" pitchFamily="49" charset="-122"/>
              </a:rPr>
              <a:t>SUT</a:t>
            </a:r>
            <a:r>
              <a:rPr lang="zh-CN" altLang="en-US" sz="1800" dirty="0">
                <a:effectLst/>
                <a:latin typeface="Times New Roman" panose="02020603050405020304" pitchFamily="18" charset="0"/>
                <a:ea typeface="楷体" panose="02010609060101010101" pitchFamily="49" charset="-122"/>
              </a:rPr>
              <a:t>转换到状态</a:t>
            </a:r>
            <a:r>
              <a:rPr lang="en-US" altLang="zh-CN" sz="1800" dirty="0">
                <a:effectLst/>
                <a:latin typeface="Times New Roman" panose="02020603050405020304" pitchFamily="18" charset="0"/>
                <a:ea typeface="楷体" panose="02010609060101010101" pitchFamily="49" charset="-122"/>
              </a:rPr>
              <a:t>q1</a:t>
            </a:r>
            <a:r>
              <a:rPr lang="zh-CN" altLang="en-US" sz="1800" dirty="0">
                <a:effectLst/>
                <a:latin typeface="Times New Roman" panose="02020603050405020304" pitchFamily="18" charset="0"/>
                <a:ea typeface="楷体" panose="02010609060101010101" pitchFamily="49" charset="-122"/>
              </a:rPr>
              <a:t>。其余状态以类似方式遍历。</a:t>
            </a:r>
            <a:r>
              <a:rPr lang="zh-CN" altLang="en-US" dirty="0">
                <a:latin typeface="Times New Roman" panose="02020603050405020304" pitchFamily="18" charset="0"/>
                <a:ea typeface="楷体" panose="02010609060101010101" pitchFamily="49" charset="-122"/>
              </a:rPr>
              <a:t> </a:t>
            </a:r>
          </a:p>
        </p:txBody>
      </p:sp>
    </p:spTree>
    <p:extLst>
      <p:ext uri="{BB962C8B-B14F-4D97-AF65-F5344CB8AC3E}">
        <p14:creationId xmlns:p14="http://schemas.microsoft.com/office/powerpoint/2010/main" val="4204917467"/>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121135" y="1054172"/>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35CB38D4-78D7-46AF-A46A-541879020730}"/>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Guided Fuzzing</a:t>
            </a:r>
          </a:p>
        </p:txBody>
      </p:sp>
      <p:sp>
        <p:nvSpPr>
          <p:cNvPr id="5" name="文本框 4">
            <a:extLst>
              <a:ext uri="{FF2B5EF4-FFF2-40B4-BE49-F238E27FC236}">
                <a16:creationId xmlns:a16="http://schemas.microsoft.com/office/drawing/2014/main" id="{257A3A75-3A22-3CDF-7171-A2D985A8358C}"/>
              </a:ext>
            </a:extLst>
          </p:cNvPr>
          <p:cNvSpPr txBox="1"/>
          <p:nvPr/>
        </p:nvSpPr>
        <p:spPr>
          <a:xfrm>
            <a:off x="767556" y="1086498"/>
            <a:ext cx="6097248" cy="427040"/>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系统状态跟踪图</a:t>
            </a:r>
            <a:endParaRPr lang="en-US" altLang="zh-CN" sz="2000" b="1" dirty="0">
              <a:latin typeface="楷体" panose="02010609060101010101" pitchFamily="49" charset="-122"/>
              <a:ea typeface="楷体" panose="02010609060101010101" pitchFamily="49" charset="-122"/>
            </a:endParaRPr>
          </a:p>
        </p:txBody>
      </p:sp>
      <p:sp>
        <p:nvSpPr>
          <p:cNvPr id="9" name="文本框 8">
            <a:extLst>
              <a:ext uri="{FF2B5EF4-FFF2-40B4-BE49-F238E27FC236}">
                <a16:creationId xmlns:a16="http://schemas.microsoft.com/office/drawing/2014/main" id="{EC02013F-6A9D-8E43-4FDF-06D8E6EB95AD}"/>
              </a:ext>
            </a:extLst>
          </p:cNvPr>
          <p:cNvSpPr txBox="1"/>
          <p:nvPr/>
        </p:nvSpPr>
        <p:spPr>
          <a:xfrm>
            <a:off x="1079698" y="1688693"/>
            <a:ext cx="9467665" cy="2117246"/>
          </a:xfrm>
          <a:prstGeom prst="rect">
            <a:avLst/>
          </a:prstGeom>
          <a:noFill/>
        </p:spPr>
        <p:txBody>
          <a:bodyPr wrap="square">
            <a:spAutoFit/>
          </a:bodyPr>
          <a:lstStyle/>
          <a:p>
            <a:pPr>
              <a:lnSpc>
                <a:spcPct val="150000"/>
              </a:lnSpc>
            </a:pPr>
            <a:r>
              <a:rPr lang="zh-CN" altLang="en-US" b="1" dirty="0">
                <a:latin typeface="Times New Roman" panose="02020603050405020304" pitchFamily="18" charset="0"/>
                <a:ea typeface="楷体" panose="02010609060101010101" pitchFamily="49" charset="-122"/>
              </a:rPr>
              <a:t>定义</a:t>
            </a:r>
            <a:r>
              <a:rPr lang="en-US" altLang="zh-CN" b="1" dirty="0">
                <a:latin typeface="Times New Roman" panose="02020603050405020304" pitchFamily="18" charset="0"/>
                <a:ea typeface="楷体" panose="02010609060101010101" pitchFamily="49" charset="-122"/>
              </a:rPr>
              <a:t>2</a:t>
            </a:r>
            <a:r>
              <a:rPr lang="zh-CN" altLang="en-US" b="1" dirty="0">
                <a:latin typeface="Times New Roman" panose="02020603050405020304" pitchFamily="18" charset="0"/>
                <a:ea typeface="楷体" panose="02010609060101010101" pitchFamily="49" charset="-122"/>
              </a:rPr>
              <a:t>： 系统状态跟踪图</a:t>
            </a:r>
            <a:r>
              <a:rPr lang="en-US" altLang="zh-CN" b="1" dirty="0">
                <a:latin typeface="Times New Roman" panose="02020603050405020304" pitchFamily="18" charset="0"/>
                <a:ea typeface="楷体" panose="02010609060101010101" pitchFamily="49" charset="-122"/>
              </a:rPr>
              <a:t>(SSTG)</a:t>
            </a:r>
            <a:r>
              <a:rPr lang="zh-CN" altLang="en-US" b="1"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SSTG</a:t>
            </a:r>
            <a:r>
              <a:rPr lang="zh-CN" altLang="en-US" dirty="0">
                <a:latin typeface="Times New Roman" panose="02020603050405020304" pitchFamily="18" charset="0"/>
                <a:ea typeface="楷体" panose="02010609060101010101" pitchFamily="49" charset="-122"/>
              </a:rPr>
              <a:t>是一种非确定性有限自动机</a:t>
            </a:r>
            <a:r>
              <a:rPr lang="en-US" altLang="zh-CN" dirty="0">
                <a:latin typeface="Times New Roman" panose="02020603050405020304" pitchFamily="18" charset="0"/>
                <a:ea typeface="楷体" panose="02010609060101010101" pitchFamily="49" charset="-122"/>
              </a:rPr>
              <a:t>(NFA)</a:t>
            </a:r>
            <a:r>
              <a:rPr lang="zh-CN" altLang="en-US" dirty="0">
                <a:latin typeface="Times New Roman" panose="02020603050405020304" pitchFamily="18" charset="0"/>
                <a:ea typeface="楷体" panose="02010609060101010101" pitchFamily="49" charset="-122"/>
              </a:rPr>
              <a:t>的变体，可以用一个</a:t>
            </a:r>
            <a:r>
              <a:rPr lang="en-US" altLang="zh-CN" dirty="0">
                <a:latin typeface="Times New Roman" panose="02020603050405020304" pitchFamily="18" charset="0"/>
                <a:ea typeface="楷体" panose="02010609060101010101" pitchFamily="49" charset="-122"/>
              </a:rPr>
              <a:t>5</a:t>
            </a:r>
            <a:r>
              <a:rPr lang="zh-CN" altLang="en-US" dirty="0">
                <a:latin typeface="Times New Roman" panose="02020603050405020304" pitchFamily="18" charset="0"/>
                <a:ea typeface="楷体" panose="02010609060101010101" pitchFamily="49" charset="-122"/>
              </a:rPr>
              <a:t>元组</a:t>
            </a:r>
            <a:r>
              <a:rPr lang="en-US" altLang="zh-CN" dirty="0">
                <a:latin typeface="Times New Roman" panose="02020603050405020304" pitchFamily="18" charset="0"/>
                <a:ea typeface="楷体" panose="02010609060101010101" pitchFamily="49" charset="-122"/>
              </a:rPr>
              <a:t>(Q</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q0</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Ω</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Σ</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正式表示，其中</a:t>
            </a:r>
            <a:r>
              <a:rPr lang="en-US" altLang="zh-CN" dirty="0">
                <a:latin typeface="Times New Roman" panose="02020603050405020304" pitchFamily="18" charset="0"/>
                <a:ea typeface="楷体" panose="02010609060101010101" pitchFamily="49" charset="-122"/>
              </a:rPr>
              <a:t>:Q</a:t>
            </a:r>
            <a:r>
              <a:rPr lang="zh-CN" altLang="en-US" dirty="0">
                <a:latin typeface="Times New Roman" panose="02020603050405020304" pitchFamily="18" charset="0"/>
                <a:ea typeface="楷体" panose="02010609060101010101" pitchFamily="49" charset="-122"/>
              </a:rPr>
              <a:t>是</a:t>
            </a:r>
            <a:r>
              <a:rPr lang="en-US" altLang="zh-CN" dirty="0">
                <a:latin typeface="Times New Roman" panose="02020603050405020304" pitchFamily="18" charset="0"/>
                <a:ea typeface="楷体" panose="02010609060101010101" pitchFamily="49" charset="-122"/>
              </a:rPr>
              <a:t>SUT</a:t>
            </a:r>
            <a:r>
              <a:rPr lang="zh-CN" altLang="en-US" dirty="0">
                <a:latin typeface="Times New Roman" panose="02020603050405020304" pitchFamily="18" charset="0"/>
                <a:ea typeface="楷体" panose="02010609060101010101" pitchFamily="49" charset="-122"/>
              </a:rPr>
              <a:t>状态的有限集，</a:t>
            </a:r>
            <a:r>
              <a:rPr lang="en-US" altLang="zh-CN" dirty="0">
                <a:latin typeface="Times New Roman" panose="02020603050405020304" pitchFamily="18" charset="0"/>
                <a:ea typeface="楷体" panose="02010609060101010101" pitchFamily="49" charset="-122"/>
              </a:rPr>
              <a:t>q0</a:t>
            </a:r>
            <a:r>
              <a:rPr lang="zh-CN" altLang="en-US" dirty="0">
                <a:latin typeface="Times New Roman" panose="02020603050405020304" pitchFamily="18" charset="0"/>
                <a:ea typeface="楷体" panose="02010609060101010101" pitchFamily="49" charset="-122"/>
              </a:rPr>
              <a:t>是初始状态，</a:t>
            </a:r>
            <a:r>
              <a:rPr lang="en-US" altLang="zh-CN" dirty="0">
                <a:latin typeface="Times New Roman" panose="02020603050405020304" pitchFamily="18" charset="0"/>
                <a:ea typeface="楷体" panose="02010609060101010101" pitchFamily="49" charset="-122"/>
              </a:rPr>
              <a:t>Ω</a:t>
            </a:r>
            <a:r>
              <a:rPr lang="zh-CN" altLang="en-US" dirty="0">
                <a:latin typeface="Times New Roman" panose="02020603050405020304" pitchFamily="18" charset="0"/>
                <a:ea typeface="楷体" panose="02010609060101010101" pitchFamily="49" charset="-122"/>
              </a:rPr>
              <a:t>是一个抽象的包字母表，</a:t>
            </a:r>
            <a:r>
              <a:rPr lang="en-US" altLang="zh-CN" dirty="0">
                <a:latin typeface="Times New Roman" panose="02020603050405020304" pitchFamily="18" charset="0"/>
                <a:ea typeface="楷体" panose="02010609060101010101" pitchFamily="49" charset="-122"/>
              </a:rPr>
              <a:t>Σ</a:t>
            </a:r>
            <a:r>
              <a:rPr lang="zh-CN" altLang="en-US" dirty="0">
                <a:latin typeface="Times New Roman" panose="02020603050405020304" pitchFamily="18" charset="0"/>
                <a:ea typeface="楷体" panose="02010609060101010101" pitchFamily="49" charset="-122"/>
              </a:rPr>
              <a:t>是一组突变算子，∆定义了一个转换函数</a:t>
            </a:r>
            <a:r>
              <a:rPr lang="en-US" altLang="zh-CN" dirty="0">
                <a:latin typeface="Times New Roman" panose="02020603050405020304" pitchFamily="18" charset="0"/>
                <a:ea typeface="楷体" panose="02010609060101010101" pitchFamily="49" charset="-122"/>
              </a:rPr>
              <a:t>:Q× {Ω⊕Σ}→P (Q)</a:t>
            </a:r>
            <a:r>
              <a:rPr lang="zh-CN" altLang="en-US" dirty="0">
                <a:latin typeface="Times New Roman" panose="02020603050405020304" pitchFamily="18" charset="0"/>
                <a:ea typeface="楷体" panose="02010609060101010101" pitchFamily="49" charset="-122"/>
              </a:rPr>
              <a:t>，其中</a:t>
            </a:r>
            <a:r>
              <a:rPr lang="en-US" altLang="zh-CN" dirty="0">
                <a:latin typeface="Times New Roman" panose="02020603050405020304" pitchFamily="18" charset="0"/>
                <a:ea typeface="楷体" panose="02010609060101010101" pitchFamily="49" charset="-122"/>
              </a:rPr>
              <a:t>P (Q)</a:t>
            </a:r>
            <a:r>
              <a:rPr lang="zh-CN" altLang="en-US" dirty="0">
                <a:latin typeface="Times New Roman" panose="02020603050405020304" pitchFamily="18" charset="0"/>
                <a:ea typeface="楷体" panose="02010609060101010101" pitchFamily="49" charset="-122"/>
              </a:rPr>
              <a:t>表示</a:t>
            </a:r>
            <a:r>
              <a:rPr lang="en-US" altLang="zh-CN" dirty="0">
                <a:latin typeface="Times New Roman" panose="02020603050405020304" pitchFamily="18" charset="0"/>
                <a:ea typeface="楷体" panose="02010609060101010101" pitchFamily="49" charset="-122"/>
              </a:rPr>
              <a:t>Q</a:t>
            </a:r>
            <a:r>
              <a:rPr lang="zh-CN" altLang="en-US" dirty="0">
                <a:latin typeface="Times New Roman" panose="02020603050405020304" pitchFamily="18" charset="0"/>
                <a:ea typeface="楷体" panose="02010609060101010101" pitchFamily="49" charset="-122"/>
              </a:rPr>
              <a:t>的幂集。由于任何突变算子</a:t>
            </a:r>
            <a:r>
              <a:rPr lang="en-US" altLang="zh-CN" dirty="0">
                <a:latin typeface="Times New Roman" panose="02020603050405020304" pitchFamily="18" charset="0"/>
                <a:ea typeface="楷体" panose="02010609060101010101" pitchFamily="49" charset="-122"/>
              </a:rPr>
              <a:t>σ∈{Σ \ σ◦}</a:t>
            </a:r>
            <a:r>
              <a:rPr lang="zh-CN" altLang="en-US" dirty="0">
                <a:latin typeface="Times New Roman" panose="02020603050405020304" pitchFamily="18" charset="0"/>
                <a:ea typeface="楷体" panose="02010609060101010101" pitchFamily="49" charset="-122"/>
              </a:rPr>
              <a:t>固有的随机性，对于一个抽象数据包</a:t>
            </a:r>
            <a:r>
              <a:rPr lang="en-US" altLang="zh-CN" i="0" dirty="0" err="1">
                <a:solidFill>
                  <a:srgbClr val="000000"/>
                </a:solidFill>
                <a:effectLst/>
                <a:latin typeface="Times New Roman" panose="02020603050405020304" pitchFamily="18" charset="0"/>
                <a:ea typeface="楷体" panose="02010609060101010101" pitchFamily="49" charset="-122"/>
              </a:rPr>
              <a:t>ω</a:t>
            </a:r>
            <a:r>
              <a:rPr lang="en-US" altLang="zh-CN" dirty="0" err="1">
                <a:latin typeface="Times New Roman" panose="02020603050405020304" pitchFamily="18" charset="0"/>
                <a:ea typeface="楷体" panose="02010609060101010101" pitchFamily="49" charset="-122"/>
              </a:rPr>
              <a:t>∈Ω</a:t>
            </a:r>
            <a:r>
              <a:rPr lang="zh-CN" altLang="en-US" dirty="0">
                <a:latin typeface="Times New Roman" panose="02020603050405020304" pitchFamily="18" charset="0"/>
                <a:ea typeface="楷体" panose="02010609060101010101" pitchFamily="49" charset="-122"/>
              </a:rPr>
              <a:t>，使用数据包模式</a:t>
            </a:r>
            <a:r>
              <a:rPr lang="en-US" altLang="zh-CN" dirty="0" err="1">
                <a:solidFill>
                  <a:srgbClr val="000000"/>
                </a:solidFill>
                <a:latin typeface="Times New Roman" panose="02020603050405020304" pitchFamily="18" charset="0"/>
                <a:ea typeface="楷体" panose="02010609060101010101" pitchFamily="49" charset="-122"/>
              </a:rPr>
              <a:t>ω</a:t>
            </a:r>
            <a:r>
              <a:rPr lang="en-US" altLang="zh-CN" dirty="0" err="1">
                <a:latin typeface="Times New Roman" panose="02020603050405020304" pitchFamily="18" charset="0"/>
                <a:ea typeface="楷体" panose="02010609060101010101" pitchFamily="49" charset="-122"/>
              </a:rPr>
              <a:t>⊕σ</a:t>
            </a:r>
            <a:r>
              <a:rPr lang="zh-CN" altLang="en-US" dirty="0">
                <a:latin typeface="Times New Roman" panose="02020603050405020304" pitchFamily="18" charset="0"/>
                <a:ea typeface="楷体" panose="02010609060101010101" pitchFamily="49" charset="-122"/>
              </a:rPr>
              <a:t>可以生成的数据包集是无限的。因此，</a:t>
            </a:r>
            <a:r>
              <a:rPr lang="en-US" altLang="zh-CN" dirty="0">
                <a:latin typeface="Times New Roman" panose="02020603050405020304" pitchFamily="18" charset="0"/>
                <a:ea typeface="楷体" panose="02010609060101010101" pitchFamily="49" charset="-122"/>
              </a:rPr>
              <a:t>SSTG</a:t>
            </a:r>
            <a:r>
              <a:rPr lang="zh-CN" altLang="en-US" dirty="0">
                <a:latin typeface="Times New Roman" panose="02020603050405020304" pitchFamily="18" charset="0"/>
                <a:ea typeface="楷体" panose="02010609060101010101" pitchFamily="49" charset="-122"/>
              </a:rPr>
              <a:t>是不确定的。</a:t>
            </a:r>
          </a:p>
        </p:txBody>
      </p:sp>
    </p:spTree>
    <p:extLst>
      <p:ext uri="{BB962C8B-B14F-4D97-AF65-F5344CB8AC3E}">
        <p14:creationId xmlns:p14="http://schemas.microsoft.com/office/powerpoint/2010/main" val="2506999348"/>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121135" y="1054172"/>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35CB38D4-78D7-46AF-A46A-541879020730}"/>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Guided Fuzzing</a:t>
            </a:r>
          </a:p>
        </p:txBody>
      </p:sp>
      <p:sp>
        <p:nvSpPr>
          <p:cNvPr id="5" name="文本框 4">
            <a:extLst>
              <a:ext uri="{FF2B5EF4-FFF2-40B4-BE49-F238E27FC236}">
                <a16:creationId xmlns:a16="http://schemas.microsoft.com/office/drawing/2014/main" id="{257A3A75-3A22-3CDF-7171-A2D985A8358C}"/>
              </a:ext>
            </a:extLst>
          </p:cNvPr>
          <p:cNvSpPr txBox="1"/>
          <p:nvPr/>
        </p:nvSpPr>
        <p:spPr>
          <a:xfrm>
            <a:off x="767556" y="1086498"/>
            <a:ext cx="6097248" cy="427040"/>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系统状态跟踪图</a:t>
            </a:r>
            <a:endParaRPr lang="en-US" altLang="zh-CN" sz="2000" b="1" dirty="0">
              <a:latin typeface="楷体" panose="02010609060101010101" pitchFamily="49" charset="-122"/>
              <a:ea typeface="楷体" panose="02010609060101010101" pitchFamily="49" charset="-122"/>
            </a:endParaRPr>
          </a:p>
        </p:txBody>
      </p:sp>
      <p:sp>
        <p:nvSpPr>
          <p:cNvPr id="9" name="文本框 8">
            <a:extLst>
              <a:ext uri="{FF2B5EF4-FFF2-40B4-BE49-F238E27FC236}">
                <a16:creationId xmlns:a16="http://schemas.microsoft.com/office/drawing/2014/main" id="{EC02013F-6A9D-8E43-4FDF-06D8E6EB95AD}"/>
              </a:ext>
            </a:extLst>
          </p:cNvPr>
          <p:cNvSpPr txBox="1"/>
          <p:nvPr/>
        </p:nvSpPr>
        <p:spPr>
          <a:xfrm>
            <a:off x="1079698" y="1688693"/>
            <a:ext cx="9467665" cy="2532745"/>
          </a:xfrm>
          <a:prstGeom prst="rect">
            <a:avLst/>
          </a:prstGeom>
          <a:noFill/>
        </p:spPr>
        <p:txBody>
          <a:bodyPr wrap="square">
            <a:spAutoFit/>
          </a:bodyPr>
          <a:lstStyle/>
          <a:p>
            <a:pPr>
              <a:lnSpc>
                <a:spcPct val="150000"/>
              </a:lnSpc>
            </a:pPr>
            <a:r>
              <a:rPr lang="zh-CN" altLang="en-US" b="1" dirty="0">
                <a:latin typeface="Times New Roman" panose="02020603050405020304" pitchFamily="18" charset="0"/>
                <a:ea typeface="楷体" panose="02010609060101010101" pitchFamily="49" charset="-122"/>
              </a:rPr>
              <a:t>合并状态跟踪。</a:t>
            </a:r>
            <a:r>
              <a:rPr lang="zh-CN" altLang="en-US" dirty="0">
                <a:latin typeface="Times New Roman" panose="02020603050405020304" pitchFamily="18" charset="0"/>
                <a:ea typeface="楷体" panose="02010609060101010101" pitchFamily="49" charset="-122"/>
              </a:rPr>
              <a:t> 因为</a:t>
            </a:r>
            <a:r>
              <a:rPr lang="en-US" altLang="zh-CN" dirty="0">
                <a:latin typeface="Times New Roman" panose="02020603050405020304" pitchFamily="18" charset="0"/>
                <a:ea typeface="楷体" panose="02010609060101010101" pitchFamily="49" charset="-122"/>
              </a:rPr>
              <a:t>BLEEM</a:t>
            </a:r>
            <a:r>
              <a:rPr lang="zh-CN" altLang="en-US" dirty="0">
                <a:latin typeface="Times New Roman" panose="02020603050405020304" pitchFamily="18" charset="0"/>
                <a:ea typeface="楷体" panose="02010609060101010101" pitchFamily="49" charset="-122"/>
              </a:rPr>
              <a:t>基于交互流量进行模糊测试，所以每次迭代的启动都由</a:t>
            </a:r>
            <a:r>
              <a:rPr lang="en-US" altLang="zh-CN" dirty="0">
                <a:latin typeface="Times New Roman" panose="02020603050405020304" pitchFamily="18" charset="0"/>
                <a:ea typeface="楷体" panose="02010609060101010101" pitchFamily="49" charset="-122"/>
              </a:rPr>
              <a:t>SUT</a:t>
            </a:r>
            <a:r>
              <a:rPr lang="zh-CN" altLang="en-US" dirty="0">
                <a:latin typeface="Times New Roman" panose="02020603050405020304" pitchFamily="18" charset="0"/>
                <a:ea typeface="楷体" panose="02010609060101010101" pitchFamily="49" charset="-122"/>
              </a:rPr>
              <a:t>的第一个动作驱动。因此，为了将状态跟踪合并到已实现的</a:t>
            </a:r>
            <a:r>
              <a:rPr lang="en-US" altLang="zh-CN" dirty="0">
                <a:latin typeface="Times New Roman" panose="02020603050405020304" pitchFamily="18" charset="0"/>
                <a:ea typeface="楷体" panose="02010609060101010101" pitchFamily="49" charset="-122"/>
              </a:rPr>
              <a:t>SSTG</a:t>
            </a:r>
            <a:r>
              <a:rPr lang="zh-CN" altLang="en-US" dirty="0">
                <a:latin typeface="Times New Roman" panose="02020603050405020304" pitchFamily="18" charset="0"/>
                <a:ea typeface="楷体" panose="02010609060101010101" pitchFamily="49" charset="-122"/>
              </a:rPr>
              <a:t>中，</a:t>
            </a:r>
            <a:r>
              <a:rPr lang="en-US" altLang="zh-CN" dirty="0">
                <a:latin typeface="Times New Roman" panose="02020603050405020304" pitchFamily="18" charset="0"/>
                <a:ea typeface="楷体" panose="02010609060101010101" pitchFamily="49" charset="-122"/>
              </a:rPr>
              <a:t>BLEEM</a:t>
            </a:r>
            <a:r>
              <a:rPr lang="zh-CN" altLang="en-US" dirty="0">
                <a:latin typeface="Times New Roman" panose="02020603050405020304" pitchFamily="18" charset="0"/>
                <a:ea typeface="楷体" panose="02010609060101010101" pitchFamily="49" charset="-122"/>
              </a:rPr>
              <a:t>从</a:t>
            </a:r>
            <a:r>
              <a:rPr lang="en-US" altLang="zh-CN" dirty="0">
                <a:latin typeface="Times New Roman" panose="02020603050405020304" pitchFamily="18" charset="0"/>
                <a:ea typeface="楷体" panose="02010609060101010101" pitchFamily="49" charset="-122"/>
              </a:rPr>
              <a:t>SSTG</a:t>
            </a:r>
            <a:r>
              <a:rPr lang="zh-CN" altLang="en-US" dirty="0">
                <a:latin typeface="Times New Roman" panose="02020603050405020304" pitchFamily="18" charset="0"/>
                <a:ea typeface="楷体" panose="02010609060101010101" pitchFamily="49" charset="-122"/>
              </a:rPr>
              <a:t>的初始状态开始，合并它们共享的节点或转换，并将状态跟踪中发现的新状态或状态转换更新到</a:t>
            </a:r>
            <a:r>
              <a:rPr lang="en-US" altLang="zh-CN" dirty="0">
                <a:latin typeface="Times New Roman" panose="02020603050405020304" pitchFamily="18" charset="0"/>
                <a:ea typeface="楷体" panose="02010609060101010101" pitchFamily="49" charset="-122"/>
              </a:rPr>
              <a:t>SSTG</a:t>
            </a:r>
            <a:r>
              <a:rPr lang="zh-CN" altLang="en-US" dirty="0">
                <a:latin typeface="Times New Roman" panose="02020603050405020304" pitchFamily="18" charset="0"/>
                <a:ea typeface="楷体" panose="02010609060101010101" pitchFamily="49" charset="-122"/>
              </a:rPr>
              <a:t>中。此外，</a:t>
            </a:r>
            <a:r>
              <a:rPr lang="en-US" altLang="zh-CN" dirty="0">
                <a:latin typeface="Times New Roman" panose="02020603050405020304" pitchFamily="18" charset="0"/>
                <a:ea typeface="楷体" panose="02010609060101010101" pitchFamily="49" charset="-122"/>
              </a:rPr>
              <a:t>BLEEM</a:t>
            </a:r>
            <a:r>
              <a:rPr lang="zh-CN" altLang="en-US" dirty="0">
                <a:latin typeface="Times New Roman" panose="02020603050405020304" pitchFamily="18" charset="0"/>
                <a:ea typeface="楷体" panose="02010609060101010101" pitchFamily="49" charset="-122"/>
              </a:rPr>
              <a:t>实现了一种功率调度，该调度在合并过程中动态地优化所执行的转换的优先级。对于执行时间为</a:t>
            </a:r>
            <a:r>
              <a:rPr lang="en-US" altLang="zh-CN" dirty="0" err="1">
                <a:latin typeface="Times New Roman" panose="02020603050405020304" pitchFamily="18" charset="0"/>
                <a:ea typeface="楷体" panose="02010609060101010101" pitchFamily="49" charset="-122"/>
              </a:rPr>
              <a:t>Tτ</a:t>
            </a:r>
            <a:r>
              <a:rPr lang="zh-CN" altLang="en-US" dirty="0">
                <a:latin typeface="Times New Roman" panose="02020603050405020304" pitchFamily="18" charset="0"/>
                <a:ea typeface="楷体" panose="02010609060101010101" pitchFamily="49" charset="-122"/>
              </a:rPr>
              <a:t>的转换</a:t>
            </a:r>
            <a:r>
              <a:rPr lang="en-US" altLang="zh-CN" dirty="0">
                <a:latin typeface="Times New Roman" panose="02020603050405020304" pitchFamily="18" charset="0"/>
                <a:ea typeface="楷体" panose="02010609060101010101" pitchFamily="49" charset="-122"/>
              </a:rPr>
              <a:t>τ</a:t>
            </a:r>
            <a:r>
              <a:rPr lang="zh-CN" altLang="en-US" dirty="0">
                <a:latin typeface="Times New Roman" panose="02020603050405020304" pitchFamily="18" charset="0"/>
                <a:ea typeface="楷体" panose="02010609060101010101" pitchFamily="49" charset="-122"/>
              </a:rPr>
              <a:t>，其优先级由</a:t>
            </a:r>
            <a:r>
              <a:rPr lang="en-US" altLang="zh-CN" dirty="0">
                <a:latin typeface="Times New Roman" panose="02020603050405020304" pitchFamily="18" charset="0"/>
                <a:ea typeface="楷体" panose="02010609060101010101" pitchFamily="49" charset="-122"/>
              </a:rPr>
              <a:t>h</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Tτ</a:t>
            </a:r>
            <a:r>
              <a:rPr lang="zh-CN" altLang="en-US" dirty="0">
                <a:latin typeface="Times New Roman" panose="02020603050405020304" pitchFamily="18" charset="0"/>
                <a:ea typeface="楷体" panose="02010609060101010101" pitchFamily="49" charset="-122"/>
              </a:rPr>
              <a:t>）计算，其中</a:t>
            </a:r>
            <a:r>
              <a:rPr lang="en-US" altLang="zh-CN" dirty="0">
                <a:latin typeface="Times New Roman" panose="02020603050405020304" pitchFamily="18" charset="0"/>
                <a:ea typeface="楷体" panose="02010609060101010101" pitchFamily="49" charset="-122"/>
              </a:rPr>
              <a:t>h</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x</a:t>
            </a:r>
            <a:r>
              <a:rPr lang="zh-CN" altLang="en-US" dirty="0">
                <a:latin typeface="Times New Roman" panose="02020603050405020304" pitchFamily="18" charset="0"/>
                <a:ea typeface="楷体" panose="02010609060101010101" pitchFamily="49" charset="-122"/>
              </a:rPr>
              <a:t>）是递减函数。也就是说，合并期间新添加的转换将被分配最高优先级。</a:t>
            </a:r>
          </a:p>
        </p:txBody>
      </p:sp>
    </p:spTree>
    <p:extLst>
      <p:ext uri="{BB962C8B-B14F-4D97-AF65-F5344CB8AC3E}">
        <p14:creationId xmlns:p14="http://schemas.microsoft.com/office/powerpoint/2010/main" val="41270898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121135" y="1054172"/>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35CB38D4-78D7-46AF-A46A-541879020730}"/>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Guided Fuzzing</a:t>
            </a:r>
          </a:p>
        </p:txBody>
      </p:sp>
      <p:sp>
        <p:nvSpPr>
          <p:cNvPr id="5" name="文本框 4">
            <a:extLst>
              <a:ext uri="{FF2B5EF4-FFF2-40B4-BE49-F238E27FC236}">
                <a16:creationId xmlns:a16="http://schemas.microsoft.com/office/drawing/2014/main" id="{257A3A75-3A22-3CDF-7171-A2D985A8358C}"/>
              </a:ext>
            </a:extLst>
          </p:cNvPr>
          <p:cNvSpPr txBox="1"/>
          <p:nvPr/>
        </p:nvSpPr>
        <p:spPr>
          <a:xfrm>
            <a:off x="767556" y="1086498"/>
            <a:ext cx="6097248" cy="427040"/>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引导序列生成</a:t>
            </a:r>
            <a:endParaRPr lang="en-US" altLang="zh-CN" sz="2000" b="1" dirty="0">
              <a:latin typeface="楷体" panose="02010609060101010101" pitchFamily="49" charset="-122"/>
              <a:ea typeface="楷体" panose="02010609060101010101" pitchFamily="49" charset="-122"/>
            </a:endParaRPr>
          </a:p>
        </p:txBody>
      </p:sp>
      <p:pic>
        <p:nvPicPr>
          <p:cNvPr id="3" name="图片 2">
            <a:extLst>
              <a:ext uri="{FF2B5EF4-FFF2-40B4-BE49-F238E27FC236}">
                <a16:creationId xmlns:a16="http://schemas.microsoft.com/office/drawing/2014/main" id="{3CE91AC1-BDCE-CFEC-7AFD-43A0153EB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4762" y="1579708"/>
            <a:ext cx="5463620" cy="4684164"/>
          </a:xfrm>
          <a:prstGeom prst="rect">
            <a:avLst/>
          </a:prstGeom>
        </p:spPr>
      </p:pic>
    </p:spTree>
    <p:extLst>
      <p:ext uri="{BB962C8B-B14F-4D97-AF65-F5344CB8AC3E}">
        <p14:creationId xmlns:p14="http://schemas.microsoft.com/office/powerpoint/2010/main" val="2188486177"/>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121135" y="1054172"/>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35CB38D4-78D7-46AF-A46A-541879020730}"/>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Guided Fuzzing</a:t>
            </a:r>
          </a:p>
        </p:txBody>
      </p:sp>
      <p:sp>
        <p:nvSpPr>
          <p:cNvPr id="5" name="文本框 4">
            <a:extLst>
              <a:ext uri="{FF2B5EF4-FFF2-40B4-BE49-F238E27FC236}">
                <a16:creationId xmlns:a16="http://schemas.microsoft.com/office/drawing/2014/main" id="{257A3A75-3A22-3CDF-7171-A2D985A8358C}"/>
              </a:ext>
            </a:extLst>
          </p:cNvPr>
          <p:cNvSpPr txBox="1"/>
          <p:nvPr/>
        </p:nvSpPr>
        <p:spPr>
          <a:xfrm>
            <a:off x="767556" y="1086498"/>
            <a:ext cx="6097248" cy="427040"/>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报文实例化</a:t>
            </a:r>
            <a:endParaRPr lang="en-US" altLang="zh-CN" sz="2000" b="1" dirty="0">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78E7D721-FBEA-D929-83EB-56AB05CA294A}"/>
              </a:ext>
            </a:extLst>
          </p:cNvPr>
          <p:cNvSpPr txBox="1"/>
          <p:nvPr/>
        </p:nvSpPr>
        <p:spPr>
          <a:xfrm>
            <a:off x="688933" y="1829850"/>
            <a:ext cx="10804679" cy="4194738"/>
          </a:xfrm>
          <a:prstGeom prst="rect">
            <a:avLst/>
          </a:prstGeom>
          <a:noFill/>
        </p:spPr>
        <p:txBody>
          <a:bodyPr wrap="square">
            <a:spAutoFit/>
          </a:bodyPr>
          <a:lstStyle/>
          <a:p>
            <a:pPr algn="l">
              <a:lnSpc>
                <a:spcPct val="150000"/>
              </a:lnSpc>
            </a:pPr>
            <a:r>
              <a:rPr lang="zh-CN" altLang="en-US" sz="1800" dirty="0">
                <a:effectLst/>
                <a:latin typeface="Times New Roman" panose="02020603050405020304" pitchFamily="18" charset="0"/>
                <a:ea typeface="楷体" panose="02010609060101010101" pitchFamily="49" charset="-122"/>
              </a:rPr>
              <a:t>给定的数据包模式序列</a:t>
            </a:r>
            <a:r>
              <a:rPr lang="en-US" altLang="zh-CN" sz="1800" dirty="0">
                <a:effectLst/>
                <a:latin typeface="Times New Roman" panose="02020603050405020304" pitchFamily="18" charset="0"/>
                <a:ea typeface="楷体" panose="02010609060101010101" pitchFamily="49" charset="-122"/>
              </a:rPr>
              <a:t>φ: [ω1⊕σ1</a:t>
            </a:r>
            <a:r>
              <a:rPr lang="zh-CN" altLang="en-US" sz="1800" dirty="0">
                <a:effectLst/>
                <a:latin typeface="Times New Roman" panose="02020603050405020304" pitchFamily="18" charset="0"/>
                <a:ea typeface="楷体" panose="02010609060101010101" pitchFamily="49" charset="-122"/>
              </a:rPr>
              <a:t>，</a:t>
            </a:r>
            <a:r>
              <a:rPr lang="en-US" altLang="zh-CN" sz="1800" dirty="0">
                <a:effectLst/>
                <a:latin typeface="Times New Roman" panose="02020603050405020304" pitchFamily="18" charset="0"/>
                <a:ea typeface="楷体" panose="02010609060101010101" pitchFamily="49" charset="-122"/>
              </a:rPr>
              <a:t>ω2⊕σ2</a:t>
            </a:r>
            <a:r>
              <a:rPr lang="zh-CN" altLang="en-US" sz="1800" dirty="0">
                <a:effectLst/>
                <a:latin typeface="Times New Roman" panose="02020603050405020304" pitchFamily="18" charset="0"/>
                <a:ea typeface="楷体" panose="02010609060101010101" pitchFamily="49" charset="-122"/>
              </a:rPr>
              <a:t>，</a:t>
            </a:r>
            <a:r>
              <a:rPr lang="en-US" altLang="zh-CN" sz="1800" dirty="0">
                <a:effectLst/>
                <a:latin typeface="Times New Roman" panose="02020603050405020304" pitchFamily="18" charset="0"/>
                <a:ea typeface="楷体" panose="02010609060101010101" pitchFamily="49" charset="-122"/>
              </a:rPr>
              <a:t>…</a:t>
            </a:r>
            <a:r>
              <a:rPr lang="zh-CN" altLang="en-US" sz="1800" dirty="0">
                <a:effectLst/>
                <a:latin typeface="Times New Roman" panose="02020603050405020304" pitchFamily="18" charset="0"/>
                <a:ea typeface="楷体" panose="02010609060101010101" pitchFamily="49" charset="-122"/>
              </a:rPr>
              <a:t>，</a:t>
            </a:r>
            <a:r>
              <a:rPr lang="en-US" altLang="zh-CN" sz="1800" dirty="0" err="1">
                <a:effectLst/>
                <a:latin typeface="Times New Roman" panose="02020603050405020304" pitchFamily="18" charset="0"/>
                <a:ea typeface="楷体" panose="02010609060101010101" pitchFamily="49" charset="-122"/>
              </a:rPr>
              <a:t>ωn⊕σn</a:t>
            </a:r>
            <a:r>
              <a:rPr lang="en-US" altLang="zh-CN" sz="1800" dirty="0">
                <a:effectLst/>
                <a:latin typeface="Times New Roman" panose="02020603050405020304" pitchFamily="18" charset="0"/>
                <a:ea typeface="楷体" panose="02010609060101010101" pitchFamily="49" charset="-122"/>
              </a:rPr>
              <a:t>]</a:t>
            </a:r>
            <a:r>
              <a:rPr lang="zh-CN" altLang="en-US" sz="1800" dirty="0">
                <a:effectLst/>
                <a:latin typeface="Times New Roman" panose="02020603050405020304" pitchFamily="18" charset="0"/>
                <a:ea typeface="楷体" panose="02010609060101010101" pitchFamily="49" charset="-122"/>
              </a:rPr>
              <a:t>，对于一个要实例化的数据包模式</a:t>
            </a:r>
            <a:r>
              <a:rPr lang="en-US" altLang="zh-CN" sz="1800" dirty="0" err="1">
                <a:effectLst/>
                <a:latin typeface="Times New Roman" panose="02020603050405020304" pitchFamily="18" charset="0"/>
                <a:ea typeface="楷体" panose="02010609060101010101" pitchFamily="49" charset="-122"/>
              </a:rPr>
              <a:t>ωi⊕σi</a:t>
            </a:r>
            <a:r>
              <a:rPr lang="zh-CN" altLang="en-US" sz="1800" dirty="0">
                <a:effectLst/>
                <a:latin typeface="Times New Roman" panose="02020603050405020304" pitchFamily="18" charset="0"/>
                <a:ea typeface="楷体" panose="02010609060101010101" pitchFamily="49" charset="-122"/>
              </a:rPr>
              <a:t>作为服务器输入，数据包实例化子模块从客户端截取一个数据包</a:t>
            </a:r>
            <a:r>
              <a:rPr lang="en-US" altLang="zh-CN" sz="1800" dirty="0">
                <a:effectLst/>
                <a:latin typeface="Times New Roman" panose="02020603050405020304" pitchFamily="18" charset="0"/>
                <a:ea typeface="楷体" panose="02010609060101010101" pitchFamily="49" charset="-122"/>
              </a:rPr>
              <a:t>P</a:t>
            </a:r>
            <a:r>
              <a:rPr lang="zh-CN" altLang="en-US" sz="1800" dirty="0">
                <a:effectLst/>
                <a:latin typeface="Times New Roman" panose="02020603050405020304" pitchFamily="18" charset="0"/>
                <a:ea typeface="楷体" panose="02010609060101010101" pitchFamily="49" charset="-122"/>
              </a:rPr>
              <a:t>，并检查</a:t>
            </a:r>
            <a:r>
              <a:rPr lang="en-US" altLang="zh-CN" sz="1800" dirty="0">
                <a:effectLst/>
                <a:latin typeface="Times New Roman" panose="02020603050405020304" pitchFamily="18" charset="0"/>
                <a:ea typeface="楷体" panose="02010609060101010101" pitchFamily="49" charset="-122"/>
              </a:rPr>
              <a:t>P</a:t>
            </a:r>
            <a:r>
              <a:rPr lang="zh-CN" altLang="en-US" sz="1800" dirty="0">
                <a:effectLst/>
                <a:latin typeface="Times New Roman" panose="02020603050405020304" pitchFamily="18" charset="0"/>
                <a:ea typeface="楷体" panose="02010609060101010101" pitchFamily="49" charset="-122"/>
              </a:rPr>
              <a:t>是否符合</a:t>
            </a:r>
            <a:r>
              <a:rPr lang="en-US" altLang="zh-CN" sz="1800" dirty="0" err="1">
                <a:effectLst/>
                <a:latin typeface="Times New Roman" panose="02020603050405020304" pitchFamily="18" charset="0"/>
                <a:ea typeface="楷体" panose="02010609060101010101" pitchFamily="49" charset="-122"/>
              </a:rPr>
              <a:t>ωi</a:t>
            </a:r>
            <a:r>
              <a:rPr lang="zh-CN" altLang="en-US" sz="1800" dirty="0">
                <a:effectLst/>
                <a:latin typeface="Times New Roman" panose="02020603050405020304" pitchFamily="18" charset="0"/>
                <a:ea typeface="楷体" panose="02010609060101010101" pitchFamily="49" charset="-122"/>
              </a:rPr>
              <a:t>的结构</a:t>
            </a:r>
            <a:r>
              <a:rPr lang="en-US" altLang="zh-CN" sz="1800" dirty="0">
                <a:effectLst/>
                <a:latin typeface="Times New Roman" panose="02020603050405020304" pitchFamily="18" charset="0"/>
                <a:ea typeface="楷体" panose="02010609060101010101" pitchFamily="49" charset="-122"/>
              </a:rPr>
              <a:t>:</a:t>
            </a:r>
          </a:p>
          <a:p>
            <a:pPr algn="l">
              <a:lnSpc>
                <a:spcPct val="150000"/>
              </a:lnSpc>
            </a:pPr>
            <a:r>
              <a:rPr lang="en-US" altLang="zh-CN" sz="1800" dirty="0">
                <a:effectLst/>
                <a:latin typeface="Times New Roman" panose="02020603050405020304" pitchFamily="18" charset="0"/>
                <a:ea typeface="楷体" panose="02010609060101010101" pitchFamily="49" charset="-122"/>
              </a:rPr>
              <a:t>(</a:t>
            </a:r>
            <a:r>
              <a:rPr lang="en-US" altLang="zh-CN" sz="1800" dirty="0" err="1">
                <a:effectLst/>
                <a:latin typeface="Times New Roman" panose="02020603050405020304" pitchFamily="18" charset="0"/>
                <a:ea typeface="楷体" panose="02010609060101010101" pitchFamily="49" charset="-122"/>
              </a:rPr>
              <a:t>i</a:t>
            </a:r>
            <a:r>
              <a:rPr lang="en-US" altLang="zh-CN" sz="1800" dirty="0">
                <a:effectLst/>
                <a:latin typeface="Times New Roman" panose="02020603050405020304" pitchFamily="18" charset="0"/>
                <a:ea typeface="楷体" panose="02010609060101010101" pitchFamily="49" charset="-122"/>
              </a:rPr>
              <a:t>)</a:t>
            </a:r>
            <a:r>
              <a:rPr lang="zh-CN" altLang="en-US" sz="1800" dirty="0">
                <a:effectLst/>
                <a:latin typeface="Times New Roman" panose="02020603050405020304" pitchFamily="18" charset="0"/>
                <a:ea typeface="楷体" panose="02010609060101010101" pitchFamily="49" charset="-122"/>
              </a:rPr>
              <a:t>如果是，则直接将</a:t>
            </a:r>
            <a:r>
              <a:rPr lang="en-US" altLang="zh-CN" sz="1800" dirty="0">
                <a:effectLst/>
                <a:latin typeface="Times New Roman" panose="02020603050405020304" pitchFamily="18" charset="0"/>
                <a:ea typeface="楷体" panose="02010609060101010101" pitchFamily="49" charset="-122"/>
              </a:rPr>
              <a:t>P</a:t>
            </a:r>
            <a:r>
              <a:rPr lang="zh-CN" altLang="en-US" sz="1800" dirty="0">
                <a:effectLst/>
                <a:latin typeface="Times New Roman" panose="02020603050405020304" pitchFamily="18" charset="0"/>
                <a:ea typeface="楷体" panose="02010609060101010101" pitchFamily="49" charset="-122"/>
              </a:rPr>
              <a:t>作为</a:t>
            </a:r>
            <a:r>
              <a:rPr lang="en-US" altLang="zh-CN" sz="1800" dirty="0" err="1">
                <a:effectLst/>
                <a:latin typeface="Times New Roman" panose="02020603050405020304" pitchFamily="18" charset="0"/>
                <a:ea typeface="楷体" panose="02010609060101010101" pitchFamily="49" charset="-122"/>
              </a:rPr>
              <a:t>ωi</a:t>
            </a:r>
            <a:r>
              <a:rPr lang="zh-CN" altLang="en-US" sz="1800" dirty="0">
                <a:effectLst/>
                <a:latin typeface="Times New Roman" panose="02020603050405020304" pitchFamily="18" charset="0"/>
                <a:ea typeface="楷体" panose="02010609060101010101" pitchFamily="49" charset="-122"/>
              </a:rPr>
              <a:t>的实例化，然后对</a:t>
            </a:r>
            <a:r>
              <a:rPr lang="en-US" altLang="zh-CN" sz="1800" dirty="0">
                <a:effectLst/>
                <a:latin typeface="Times New Roman" panose="02020603050405020304" pitchFamily="18" charset="0"/>
                <a:ea typeface="楷体" panose="02010609060101010101" pitchFamily="49" charset="-122"/>
              </a:rPr>
              <a:t>P</a:t>
            </a:r>
            <a:r>
              <a:rPr lang="zh-CN" altLang="en-US" sz="1800" dirty="0">
                <a:effectLst/>
                <a:latin typeface="Times New Roman" panose="02020603050405020304" pitchFamily="18" charset="0"/>
                <a:ea typeface="楷体" panose="02010609060101010101" pitchFamily="49" charset="-122"/>
              </a:rPr>
              <a:t>执行相应的变异算子</a:t>
            </a:r>
            <a:r>
              <a:rPr lang="en-US" altLang="zh-CN" sz="1800" dirty="0" err="1">
                <a:effectLst/>
                <a:latin typeface="Times New Roman" panose="02020603050405020304" pitchFamily="18" charset="0"/>
                <a:ea typeface="楷体" panose="02010609060101010101" pitchFamily="49" charset="-122"/>
              </a:rPr>
              <a:t>σi</a:t>
            </a:r>
            <a:r>
              <a:rPr lang="zh-CN" altLang="en-US" sz="1800" dirty="0">
                <a:effectLst/>
                <a:latin typeface="Times New Roman" panose="02020603050405020304" pitchFamily="18" charset="0"/>
                <a:ea typeface="楷体" panose="02010609060101010101" pitchFamily="49" charset="-122"/>
              </a:rPr>
              <a:t>生成测试包</a:t>
            </a:r>
            <a:r>
              <a:rPr lang="en-US" altLang="zh-CN" sz="1800" dirty="0">
                <a:effectLst/>
                <a:latin typeface="Times New Roman" panose="02020603050405020304" pitchFamily="18" charset="0"/>
                <a:ea typeface="楷体" panose="02010609060101010101" pitchFamily="49" charset="-122"/>
              </a:rPr>
              <a:t>;</a:t>
            </a:r>
          </a:p>
          <a:p>
            <a:pPr algn="l">
              <a:lnSpc>
                <a:spcPct val="150000"/>
              </a:lnSpc>
            </a:pPr>
            <a:r>
              <a:rPr lang="en-US" altLang="zh-CN" sz="1800" dirty="0">
                <a:effectLst/>
                <a:latin typeface="Times New Roman" panose="02020603050405020304" pitchFamily="18" charset="0"/>
                <a:ea typeface="楷体" panose="02010609060101010101" pitchFamily="49" charset="-122"/>
              </a:rPr>
              <a:t>(ii)</a:t>
            </a:r>
            <a:r>
              <a:rPr lang="zh-CN" altLang="en-US" sz="1800" dirty="0">
                <a:effectLst/>
                <a:latin typeface="Times New Roman" panose="02020603050405020304" pitchFamily="18" charset="0"/>
                <a:ea typeface="楷体" panose="02010609060101010101" pitchFamily="49" charset="-122"/>
              </a:rPr>
              <a:t>如果不是，表明</a:t>
            </a:r>
            <a:r>
              <a:rPr lang="en-US" altLang="zh-CN" sz="1800" dirty="0">
                <a:effectLst/>
                <a:latin typeface="Times New Roman" panose="02020603050405020304" pitchFamily="18" charset="0"/>
                <a:ea typeface="楷体" panose="02010609060101010101" pitchFamily="49" charset="-122"/>
              </a:rPr>
              <a:t>SUT</a:t>
            </a:r>
            <a:r>
              <a:rPr lang="zh-CN" altLang="en-US" sz="1800" dirty="0">
                <a:effectLst/>
                <a:latin typeface="Times New Roman" panose="02020603050405020304" pitchFamily="18" charset="0"/>
                <a:ea typeface="楷体" panose="02010609060101010101" pitchFamily="49" charset="-122"/>
              </a:rPr>
              <a:t>的实际内部状态转换不同于</a:t>
            </a:r>
            <a:r>
              <a:rPr lang="en-US" altLang="zh-CN" sz="1800" dirty="0">
                <a:effectLst/>
                <a:latin typeface="Times New Roman" panose="02020603050405020304" pitchFamily="18" charset="0"/>
                <a:ea typeface="楷体" panose="02010609060101010101" pitchFamily="49" charset="-122"/>
              </a:rPr>
              <a:t>φ</a:t>
            </a:r>
            <a:r>
              <a:rPr lang="zh-CN" altLang="en-US" sz="1800" dirty="0">
                <a:effectLst/>
                <a:latin typeface="Times New Roman" panose="02020603050405020304" pitchFamily="18" charset="0"/>
                <a:ea typeface="楷体" panose="02010609060101010101" pitchFamily="49" charset="-122"/>
              </a:rPr>
              <a:t>设计的内部状态转换，有两种可能的情况</a:t>
            </a:r>
            <a:r>
              <a:rPr lang="en-US" altLang="zh-CN" sz="1800" dirty="0">
                <a:effectLst/>
                <a:latin typeface="Times New Roman" panose="02020603050405020304" pitchFamily="18" charset="0"/>
                <a:ea typeface="楷体" panose="02010609060101010101" pitchFamily="49" charset="-122"/>
              </a:rPr>
              <a:t>:</a:t>
            </a:r>
          </a:p>
          <a:p>
            <a:pPr algn="l">
              <a:lnSpc>
                <a:spcPct val="150000"/>
              </a:lnSpc>
            </a:pPr>
            <a:r>
              <a:rPr lang="en-US" altLang="zh-CN" dirty="0">
                <a:latin typeface="Times New Roman" panose="02020603050405020304" pitchFamily="18" charset="0"/>
                <a:ea typeface="楷体" panose="02010609060101010101" pitchFamily="49" charset="-122"/>
              </a:rPr>
              <a:t>	</a:t>
            </a:r>
            <a:r>
              <a:rPr lang="en-US" altLang="zh-CN" sz="1800" dirty="0">
                <a:effectLst/>
                <a:latin typeface="Times New Roman" panose="02020603050405020304" pitchFamily="18" charset="0"/>
                <a:ea typeface="楷体" panose="02010609060101010101" pitchFamily="49" charset="-122"/>
              </a:rPr>
              <a:t>(a)</a:t>
            </a:r>
            <a:r>
              <a:rPr lang="zh-CN" altLang="en-US" sz="1800" dirty="0">
                <a:effectLst/>
                <a:latin typeface="Times New Roman" panose="02020603050405020304" pitchFamily="18" charset="0"/>
                <a:ea typeface="楷体" panose="02010609060101010101" pitchFamily="49" charset="-122"/>
              </a:rPr>
              <a:t>发现了一些新的状态或状态转变</a:t>
            </a:r>
            <a:r>
              <a:rPr lang="en-US" altLang="zh-CN" sz="1800" dirty="0">
                <a:effectLst/>
                <a:latin typeface="Times New Roman" panose="02020603050405020304" pitchFamily="18" charset="0"/>
                <a:ea typeface="楷体" panose="02010609060101010101" pitchFamily="49" charset="-122"/>
              </a:rPr>
              <a:t>;</a:t>
            </a:r>
          </a:p>
          <a:p>
            <a:pPr algn="l">
              <a:lnSpc>
                <a:spcPct val="150000"/>
              </a:lnSpc>
            </a:pPr>
            <a:r>
              <a:rPr lang="en-US" altLang="zh-CN" dirty="0">
                <a:latin typeface="Times New Roman" panose="02020603050405020304" pitchFamily="18" charset="0"/>
                <a:ea typeface="楷体" panose="02010609060101010101" pitchFamily="49" charset="-122"/>
              </a:rPr>
              <a:t>	</a:t>
            </a:r>
            <a:r>
              <a:rPr lang="en-US" altLang="zh-CN" sz="1800" dirty="0">
                <a:effectLst/>
                <a:latin typeface="Times New Roman" panose="02020603050405020304" pitchFamily="18" charset="0"/>
                <a:ea typeface="楷体" panose="02010609060101010101" pitchFamily="49" charset="-122"/>
              </a:rPr>
              <a:t>(b)</a:t>
            </a:r>
            <a:r>
              <a:rPr lang="zh-CN" altLang="en-US" sz="1800" dirty="0">
                <a:effectLst/>
                <a:latin typeface="Times New Roman" panose="02020603050405020304" pitchFamily="18" charset="0"/>
                <a:ea typeface="楷体" panose="02010609060101010101" pitchFamily="49" charset="-122"/>
              </a:rPr>
              <a:t>由于</a:t>
            </a:r>
            <a:r>
              <a:rPr lang="en-US" altLang="zh-CN" sz="1800" dirty="0">
                <a:effectLst/>
                <a:latin typeface="Times New Roman" panose="02020603050405020304" pitchFamily="18" charset="0"/>
                <a:ea typeface="楷体" panose="02010609060101010101" pitchFamily="49" charset="-122"/>
              </a:rPr>
              <a:t>SSTG</a:t>
            </a:r>
            <a:r>
              <a:rPr lang="zh-CN" altLang="en-US" sz="1800" dirty="0">
                <a:effectLst/>
                <a:latin typeface="Times New Roman" panose="02020603050405020304" pitchFamily="18" charset="0"/>
                <a:ea typeface="楷体" panose="02010609060101010101" pitchFamily="49" charset="-122"/>
              </a:rPr>
              <a:t>固有的不确定性，一些转换没有按照预期进行，导致了不同的状态跟踪。在这种情况下，为了在实现的</a:t>
            </a:r>
            <a:r>
              <a:rPr lang="en-US" altLang="zh-CN" sz="1800" dirty="0">
                <a:effectLst/>
                <a:latin typeface="Times New Roman" panose="02020603050405020304" pitchFamily="18" charset="0"/>
                <a:ea typeface="楷体" panose="02010609060101010101" pitchFamily="49" charset="-122"/>
              </a:rPr>
              <a:t>SSTG</a:t>
            </a:r>
            <a:r>
              <a:rPr lang="zh-CN" altLang="en-US" sz="1800" dirty="0">
                <a:effectLst/>
                <a:latin typeface="Times New Roman" panose="02020603050405020304" pitchFamily="18" charset="0"/>
                <a:ea typeface="楷体" panose="02010609060101010101" pitchFamily="49" charset="-122"/>
              </a:rPr>
              <a:t>的全面遍历和对未知状态空间的有效探索之间取得平衡，</a:t>
            </a:r>
            <a:r>
              <a:rPr lang="en-US" altLang="zh-CN" sz="1800" dirty="0">
                <a:effectLst/>
                <a:latin typeface="Times New Roman" panose="02020603050405020304" pitchFamily="18" charset="0"/>
                <a:ea typeface="楷体" panose="02010609060101010101" pitchFamily="49" charset="-122"/>
              </a:rPr>
              <a:t>BLEEM</a:t>
            </a:r>
            <a:r>
              <a:rPr lang="zh-CN" altLang="en-US" sz="1800" dirty="0">
                <a:effectLst/>
                <a:latin typeface="Times New Roman" panose="02020603050405020304" pitchFamily="18" charset="0"/>
                <a:ea typeface="楷体" panose="02010609060101010101" pitchFamily="49" charset="-122"/>
              </a:rPr>
              <a:t>随机选择以下两种策略来生成具体数据包</a:t>
            </a:r>
            <a:r>
              <a:rPr lang="en-US" altLang="zh-CN" sz="1800" dirty="0">
                <a:effectLst/>
                <a:latin typeface="Times New Roman" panose="02020603050405020304" pitchFamily="18" charset="0"/>
                <a:ea typeface="楷体" panose="02010609060101010101" pitchFamily="49" charset="-122"/>
              </a:rPr>
              <a:t>:</a:t>
            </a:r>
          </a:p>
          <a:p>
            <a:pPr algn="l">
              <a:lnSpc>
                <a:spcPct val="150000"/>
              </a:lnSpc>
            </a:pPr>
            <a:r>
              <a:rPr lang="en-US" altLang="zh-CN" dirty="0">
                <a:latin typeface="Times New Roman" panose="02020603050405020304" pitchFamily="18" charset="0"/>
                <a:ea typeface="楷体" panose="02010609060101010101" pitchFamily="49" charset="-122"/>
              </a:rPr>
              <a:t>		</a:t>
            </a:r>
            <a:r>
              <a:rPr lang="en-US" altLang="zh-CN" sz="1800" dirty="0">
                <a:effectLst/>
                <a:latin typeface="Times New Roman" panose="02020603050405020304" pitchFamily="18" charset="0"/>
                <a:ea typeface="楷体" panose="02010609060101010101" pitchFamily="49" charset="-122"/>
              </a:rPr>
              <a:t>(1)</a:t>
            </a:r>
            <a:r>
              <a:rPr lang="zh-CN" altLang="en-US" sz="1800" dirty="0">
                <a:effectLst/>
                <a:latin typeface="Times New Roman" panose="02020603050405020304" pitchFamily="18" charset="0"/>
                <a:ea typeface="楷体" panose="02010609060101010101" pitchFamily="49" charset="-122"/>
              </a:rPr>
              <a:t>忽略</a:t>
            </a:r>
            <a:r>
              <a:rPr lang="en-US" altLang="zh-CN" sz="1800" dirty="0" err="1">
                <a:effectLst/>
                <a:latin typeface="Times New Roman" panose="02020603050405020304" pitchFamily="18" charset="0"/>
                <a:ea typeface="楷体" panose="02010609060101010101" pitchFamily="49" charset="-122"/>
              </a:rPr>
              <a:t>ωi</a:t>
            </a:r>
            <a:r>
              <a:rPr lang="zh-CN" altLang="en-US" sz="1800" dirty="0">
                <a:effectLst/>
                <a:latin typeface="Times New Roman" panose="02020603050405020304" pitchFamily="18" charset="0"/>
                <a:ea typeface="楷体" panose="02010609060101010101" pitchFamily="49" charset="-122"/>
              </a:rPr>
              <a:t>，直接对</a:t>
            </a:r>
            <a:r>
              <a:rPr lang="en-US" altLang="zh-CN" sz="1800" dirty="0">
                <a:effectLst/>
                <a:latin typeface="Times New Roman" panose="02020603050405020304" pitchFamily="18" charset="0"/>
                <a:ea typeface="楷体" panose="02010609060101010101" pitchFamily="49" charset="-122"/>
              </a:rPr>
              <a:t>P</a:t>
            </a:r>
            <a:r>
              <a:rPr lang="zh-CN" altLang="en-US" sz="1800" dirty="0">
                <a:effectLst/>
                <a:latin typeface="Times New Roman" panose="02020603050405020304" pitchFamily="18" charset="0"/>
                <a:ea typeface="楷体" panose="02010609060101010101" pitchFamily="49" charset="-122"/>
              </a:rPr>
              <a:t>执行</a:t>
            </a:r>
            <a:r>
              <a:rPr lang="en-US" altLang="zh-CN" sz="1800" dirty="0" err="1">
                <a:effectLst/>
                <a:latin typeface="Times New Roman" panose="02020603050405020304" pitchFamily="18" charset="0"/>
                <a:ea typeface="楷体" panose="02010609060101010101" pitchFamily="49" charset="-122"/>
              </a:rPr>
              <a:t>σi</a:t>
            </a:r>
            <a:r>
              <a:rPr lang="en-US" altLang="zh-CN" sz="1800" dirty="0">
                <a:effectLst/>
                <a:latin typeface="Times New Roman" panose="02020603050405020304" pitchFamily="18" charset="0"/>
                <a:ea typeface="楷体" panose="02010609060101010101" pitchFamily="49" charset="-122"/>
              </a:rPr>
              <a:t>;</a:t>
            </a:r>
          </a:p>
          <a:p>
            <a:pPr algn="l">
              <a:lnSpc>
                <a:spcPct val="150000"/>
              </a:lnSpc>
            </a:pPr>
            <a:r>
              <a:rPr lang="en-US" altLang="zh-CN" dirty="0">
                <a:latin typeface="Times New Roman" panose="02020603050405020304" pitchFamily="18" charset="0"/>
                <a:ea typeface="楷体" panose="02010609060101010101" pitchFamily="49" charset="-122"/>
              </a:rPr>
              <a:t>		</a:t>
            </a:r>
            <a:r>
              <a:rPr lang="en-US" altLang="zh-CN" sz="1800" dirty="0">
                <a:effectLst/>
                <a:latin typeface="Times New Roman" panose="02020603050405020304" pitchFamily="18" charset="0"/>
                <a:ea typeface="楷体" panose="02010609060101010101" pitchFamily="49" charset="-122"/>
              </a:rPr>
              <a:t>(2)</a:t>
            </a:r>
            <a:r>
              <a:rPr lang="zh-CN" altLang="en-US" sz="1800" dirty="0">
                <a:effectLst/>
                <a:latin typeface="Times New Roman" panose="02020603050405020304" pitchFamily="18" charset="0"/>
                <a:ea typeface="楷体" panose="02010609060101010101" pitchFamily="49" charset="-122"/>
              </a:rPr>
              <a:t>对于符合</a:t>
            </a:r>
            <a:r>
              <a:rPr lang="en-US" altLang="zh-CN" sz="1800" dirty="0" err="1">
                <a:effectLst/>
                <a:latin typeface="Times New Roman" panose="02020603050405020304" pitchFamily="18" charset="0"/>
                <a:ea typeface="楷体" panose="02010609060101010101" pitchFamily="49" charset="-122"/>
              </a:rPr>
              <a:t>ωi</a:t>
            </a:r>
            <a:r>
              <a:rPr lang="zh-CN" altLang="en-US" sz="1800" dirty="0">
                <a:effectLst/>
                <a:latin typeface="Times New Roman" panose="02020603050405020304" pitchFamily="18" charset="0"/>
                <a:ea typeface="楷体" panose="02010609060101010101" pitchFamily="49" charset="-122"/>
              </a:rPr>
              <a:t>的数据包，根据</a:t>
            </a:r>
            <a:r>
              <a:rPr lang="en-US" altLang="zh-CN" sz="1800" dirty="0">
                <a:effectLst/>
                <a:latin typeface="Times New Roman" panose="02020603050405020304" pitchFamily="18" charset="0"/>
                <a:ea typeface="楷体" panose="02010609060101010101" pitchFamily="49" charset="-122"/>
              </a:rPr>
              <a:t>Oracle Map</a:t>
            </a:r>
            <a:r>
              <a:rPr lang="zh-CN" altLang="en-US" sz="1800" dirty="0">
                <a:effectLst/>
                <a:latin typeface="Times New Roman" panose="02020603050405020304" pitchFamily="18" charset="0"/>
                <a:ea typeface="楷体" panose="02010609060101010101" pitchFamily="49" charset="-122"/>
              </a:rPr>
              <a:t>进行</a:t>
            </a:r>
            <a:r>
              <a:rPr lang="en-US" altLang="zh-CN" sz="1800" dirty="0" err="1">
                <a:effectLst/>
                <a:latin typeface="Times New Roman" panose="02020603050405020304" pitchFamily="18" charset="0"/>
                <a:ea typeface="楷体" panose="02010609060101010101" pitchFamily="49" charset="-122"/>
              </a:rPr>
              <a:t>σi</a:t>
            </a:r>
            <a:r>
              <a:rPr lang="zh-CN" altLang="en-US" sz="1800" dirty="0">
                <a:effectLst/>
                <a:latin typeface="Times New Roman" panose="02020603050405020304" pitchFamily="18" charset="0"/>
                <a:ea typeface="楷体" panose="02010609060101010101" pitchFamily="49" charset="-122"/>
              </a:rPr>
              <a:t>运算。</a:t>
            </a:r>
            <a:endParaRPr lang="zh-CN" altLang="en-US" dirty="0">
              <a:effectLst/>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9426202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1086498"/>
            <a:ext cx="6097248" cy="427040"/>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实验设置</a:t>
            </a:r>
            <a:endParaRPr lang="en-US" altLang="zh-CN" sz="2000" b="1" dirty="0">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98B7B3FC-12AB-0E02-BF71-9508E85E6410}"/>
              </a:ext>
            </a:extLst>
          </p:cNvPr>
          <p:cNvSpPr txBox="1"/>
          <p:nvPr/>
        </p:nvSpPr>
        <p:spPr>
          <a:xfrm>
            <a:off x="1126455" y="1579496"/>
            <a:ext cx="7714988" cy="455253"/>
          </a:xfrm>
          <a:prstGeom prst="rect">
            <a:avLst/>
          </a:prstGeom>
          <a:noFill/>
        </p:spPr>
        <p:txBody>
          <a:bodyPr wrap="square">
            <a:spAutoFit/>
          </a:bodyPr>
          <a:lstStyle/>
          <a:p>
            <a:pPr>
              <a:lnSpc>
                <a:spcPct val="150000"/>
              </a:lnSpc>
            </a:pPr>
            <a:r>
              <a:rPr lang="zh-CN" altLang="en-US" sz="1800" dirty="0">
                <a:effectLst/>
                <a:latin typeface="Times New Roman" panose="02020603050405020304" pitchFamily="18" charset="0"/>
                <a:ea typeface="楷体" panose="02010609060101010101" pitchFamily="49" charset="-122"/>
              </a:rPr>
              <a:t>在两个基准上测量</a:t>
            </a:r>
            <a:r>
              <a:rPr lang="en-US" altLang="zh-CN" sz="1800" dirty="0">
                <a:effectLst/>
                <a:latin typeface="Times New Roman" panose="02020603050405020304" pitchFamily="18" charset="0"/>
                <a:ea typeface="楷体" panose="02010609060101010101" pitchFamily="49" charset="-122"/>
              </a:rPr>
              <a:t>BLEEM</a:t>
            </a:r>
            <a:r>
              <a:rPr lang="zh-CN" altLang="en-US" sz="1800" dirty="0">
                <a:effectLst/>
                <a:latin typeface="Times New Roman" panose="02020603050405020304" pitchFamily="18" charset="0"/>
                <a:ea typeface="楷体" panose="02010609060101010101" pitchFamily="49" charset="-122"/>
              </a:rPr>
              <a:t>的性能。</a:t>
            </a:r>
            <a:r>
              <a:rPr lang="en-US" altLang="zh-CN" sz="1800" dirty="0">
                <a:effectLst/>
                <a:latin typeface="Times New Roman" panose="02020603050405020304" pitchFamily="18" charset="0"/>
                <a:ea typeface="楷体" panose="02010609060101010101" pitchFamily="49" charset="-122"/>
              </a:rPr>
              <a:t>(</a:t>
            </a:r>
            <a:r>
              <a:rPr lang="en-US" altLang="zh-CN" sz="1800" dirty="0" err="1">
                <a:effectLst/>
                <a:latin typeface="Times New Roman" panose="02020603050405020304" pitchFamily="18" charset="0"/>
                <a:ea typeface="楷体" panose="02010609060101010101" pitchFamily="49" charset="-122"/>
              </a:rPr>
              <a:t>i</a:t>
            </a:r>
            <a:r>
              <a:rPr lang="en-US" altLang="zh-CN" sz="1800" dirty="0">
                <a:effectLst/>
                <a:latin typeface="Times New Roman" panose="02020603050405020304" pitchFamily="18" charset="0"/>
                <a:ea typeface="楷体" panose="02010609060101010101" pitchFamily="49" charset="-122"/>
              </a:rPr>
              <a:t>)</a:t>
            </a:r>
            <a:r>
              <a:rPr lang="zh-CN" altLang="en-US" sz="1800" dirty="0">
                <a:effectLst/>
                <a:latin typeface="Times New Roman" panose="02020603050405020304" pitchFamily="18" charset="0"/>
                <a:ea typeface="楷体" panose="02010609060101010101" pitchFamily="49" charset="-122"/>
              </a:rPr>
              <a:t>开源协议的实现。 </a:t>
            </a:r>
            <a:r>
              <a:rPr lang="en-US" altLang="zh-CN" sz="1800" dirty="0">
                <a:effectLst/>
                <a:latin typeface="Times New Roman" panose="02020603050405020304" pitchFamily="18" charset="0"/>
                <a:ea typeface="楷体" panose="02010609060101010101" pitchFamily="49" charset="-122"/>
              </a:rPr>
              <a:t>(ii)</a:t>
            </a:r>
            <a:r>
              <a:rPr lang="zh-CN" altLang="en-US" sz="1800" dirty="0">
                <a:effectLst/>
                <a:latin typeface="Times New Roman" panose="02020603050405020304" pitchFamily="18" charset="0"/>
                <a:ea typeface="楷体" panose="02010609060101010101" pitchFamily="49" charset="-122"/>
              </a:rPr>
              <a:t>闭源协议实现。</a:t>
            </a:r>
            <a:endParaRPr lang="zh-CN" altLang="en-US" dirty="0">
              <a:latin typeface="Times New Roman" panose="02020603050405020304" pitchFamily="18" charset="0"/>
              <a:ea typeface="楷体" panose="02010609060101010101" pitchFamily="49" charset="-122"/>
            </a:endParaRPr>
          </a:p>
        </p:txBody>
      </p:sp>
      <p:pic>
        <p:nvPicPr>
          <p:cNvPr id="10" name="图片 9">
            <a:extLst>
              <a:ext uri="{FF2B5EF4-FFF2-40B4-BE49-F238E27FC236}">
                <a16:creationId xmlns:a16="http://schemas.microsoft.com/office/drawing/2014/main" id="{A5927E26-30FA-F51C-584F-5C2F641F46C6}"/>
              </a:ext>
            </a:extLst>
          </p:cNvPr>
          <p:cNvPicPr>
            <a:picLocks noChangeAspect="1"/>
          </p:cNvPicPr>
          <p:nvPr/>
        </p:nvPicPr>
        <p:blipFill>
          <a:blip r:embed="rId3"/>
          <a:stretch>
            <a:fillRect/>
          </a:stretch>
        </p:blipFill>
        <p:spPr>
          <a:xfrm>
            <a:off x="3270638" y="3492555"/>
            <a:ext cx="4724400" cy="2752725"/>
          </a:xfrm>
          <a:prstGeom prst="rect">
            <a:avLst/>
          </a:prstGeom>
        </p:spPr>
      </p:pic>
      <p:pic>
        <p:nvPicPr>
          <p:cNvPr id="12" name="图片 11">
            <a:extLst>
              <a:ext uri="{FF2B5EF4-FFF2-40B4-BE49-F238E27FC236}">
                <a16:creationId xmlns:a16="http://schemas.microsoft.com/office/drawing/2014/main" id="{6303B91B-5E33-D10F-57E1-D3D518C7B600}"/>
              </a:ext>
            </a:extLst>
          </p:cNvPr>
          <p:cNvPicPr>
            <a:picLocks noChangeAspect="1"/>
          </p:cNvPicPr>
          <p:nvPr/>
        </p:nvPicPr>
        <p:blipFill>
          <a:blip r:embed="rId4"/>
          <a:stretch>
            <a:fillRect/>
          </a:stretch>
        </p:blipFill>
        <p:spPr>
          <a:xfrm>
            <a:off x="557959" y="2120490"/>
            <a:ext cx="9686925" cy="1143000"/>
          </a:xfrm>
          <a:prstGeom prst="rect">
            <a:avLst/>
          </a:prstGeom>
        </p:spPr>
      </p:pic>
    </p:spTree>
    <p:extLst>
      <p:ext uri="{BB962C8B-B14F-4D97-AF65-F5344CB8AC3E}">
        <p14:creationId xmlns:p14="http://schemas.microsoft.com/office/powerpoint/2010/main" val="3445634067"/>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1086498"/>
            <a:ext cx="6097248" cy="427040"/>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实验设置</a:t>
            </a:r>
            <a:endParaRPr lang="en-US" altLang="zh-CN" sz="2000" b="1" dirty="0">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98B7B3FC-12AB-0E02-BF71-9508E85E6410}"/>
              </a:ext>
            </a:extLst>
          </p:cNvPr>
          <p:cNvSpPr txBox="1"/>
          <p:nvPr/>
        </p:nvSpPr>
        <p:spPr>
          <a:xfrm>
            <a:off x="1198489" y="3406766"/>
            <a:ext cx="10032776" cy="2532745"/>
          </a:xfrm>
          <a:prstGeom prst="rect">
            <a:avLst/>
          </a:prstGeom>
          <a:noFill/>
        </p:spPr>
        <p:txBody>
          <a:bodyPr wrap="square">
            <a:spAutoFit/>
          </a:bodyPr>
          <a:lstStyle/>
          <a:p>
            <a:pPr>
              <a:lnSpc>
                <a:spcPct val="150000"/>
              </a:lnSpc>
            </a:pPr>
            <a:r>
              <a:rPr lang="zh-CN" altLang="en-US" sz="1800" b="1" dirty="0">
                <a:effectLst/>
                <a:latin typeface="Times New Roman" panose="02020603050405020304" pitchFamily="18" charset="0"/>
                <a:ea typeface="楷体" panose="02010609060101010101" pitchFamily="49" charset="-122"/>
              </a:rPr>
              <a:t>模糊测试工具对比</a:t>
            </a:r>
            <a:r>
              <a:rPr lang="zh-CN" altLang="en-US" sz="1800" dirty="0">
                <a:effectLst/>
                <a:latin typeface="Times New Roman" panose="02020603050405020304" pitchFamily="18" charset="0"/>
                <a:ea typeface="楷体" panose="02010609060101010101" pitchFamily="49" charset="-122"/>
              </a:rPr>
              <a:t>。由于</a:t>
            </a:r>
            <a:r>
              <a:rPr lang="en-US" altLang="zh-CN" sz="1800" dirty="0">
                <a:effectLst/>
                <a:latin typeface="Times New Roman" panose="02020603050405020304" pitchFamily="18" charset="0"/>
                <a:ea typeface="楷体" panose="02010609060101010101" pitchFamily="49" charset="-122"/>
              </a:rPr>
              <a:t>BLEEM</a:t>
            </a:r>
            <a:r>
              <a:rPr lang="zh-CN" altLang="en-US" sz="1800" dirty="0">
                <a:effectLst/>
                <a:latin typeface="Times New Roman" panose="02020603050405020304" pitchFamily="18" charset="0"/>
                <a:ea typeface="楷体" panose="02010609060101010101" pitchFamily="49" charset="-122"/>
              </a:rPr>
              <a:t>是一个黑盒模糊测试工具，选择了三个黑盒模糊测试工具</a:t>
            </a:r>
            <a:r>
              <a:rPr lang="en-US" altLang="zh-CN" sz="1800" dirty="0">
                <a:effectLst/>
                <a:latin typeface="Times New Roman" panose="02020603050405020304" pitchFamily="18" charset="0"/>
                <a:ea typeface="楷体" panose="02010609060101010101" pitchFamily="49" charset="-122"/>
              </a:rPr>
              <a:t>Peach</a:t>
            </a:r>
            <a:r>
              <a:rPr lang="zh-CN" altLang="en-US" sz="1800" dirty="0">
                <a:effectLst/>
                <a:latin typeface="Times New Roman" panose="02020603050405020304" pitchFamily="18" charset="0"/>
                <a:ea typeface="楷体" panose="02010609060101010101" pitchFamily="49" charset="-122"/>
              </a:rPr>
              <a:t>、</a:t>
            </a:r>
            <a:r>
              <a:rPr lang="en-US" altLang="zh-CN" sz="1800" dirty="0" err="1">
                <a:effectLst/>
                <a:latin typeface="Times New Roman" panose="02020603050405020304" pitchFamily="18" charset="0"/>
                <a:ea typeface="楷体" panose="02010609060101010101" pitchFamily="49" charset="-122"/>
              </a:rPr>
              <a:t>BooFuzz</a:t>
            </a:r>
            <a:r>
              <a:rPr lang="zh-CN" altLang="en-US" sz="1800" dirty="0">
                <a:effectLst/>
                <a:latin typeface="Times New Roman" panose="02020603050405020304" pitchFamily="18" charset="0"/>
                <a:ea typeface="楷体" panose="02010609060101010101" pitchFamily="49" charset="-122"/>
              </a:rPr>
              <a:t>和</a:t>
            </a:r>
            <a:r>
              <a:rPr lang="en-US" altLang="zh-CN" sz="1800" dirty="0" err="1">
                <a:effectLst/>
                <a:latin typeface="Times New Roman" panose="02020603050405020304" pitchFamily="18" charset="0"/>
                <a:ea typeface="楷体" panose="02010609060101010101" pitchFamily="49" charset="-122"/>
              </a:rPr>
              <a:t>Snipuzz</a:t>
            </a:r>
            <a:r>
              <a:rPr lang="zh-CN" altLang="en-US" sz="1800" dirty="0">
                <a:effectLst/>
                <a:latin typeface="Times New Roman" panose="02020603050405020304" pitchFamily="18" charset="0"/>
                <a:ea typeface="楷体" panose="02010609060101010101" pitchFamily="49" charset="-122"/>
              </a:rPr>
              <a:t>作为对比对象</a:t>
            </a:r>
            <a:r>
              <a:rPr lang="zh-CN" altLang="en-US" dirty="0">
                <a:latin typeface="Times New Roman" panose="02020603050405020304" pitchFamily="18" charset="0"/>
                <a:ea typeface="楷体" panose="02010609060101010101" pitchFamily="49" charset="-122"/>
              </a:rPr>
              <a:t>。为了证明</a:t>
            </a:r>
            <a:r>
              <a:rPr lang="en-US" altLang="zh-CN" dirty="0">
                <a:latin typeface="Times New Roman" panose="02020603050405020304" pitchFamily="18" charset="0"/>
                <a:ea typeface="楷体" panose="02010609060101010101" pitchFamily="49" charset="-122"/>
              </a:rPr>
              <a:t>BLEEM</a:t>
            </a:r>
            <a:r>
              <a:rPr lang="zh-CN" altLang="en-US" dirty="0">
                <a:latin typeface="Times New Roman" panose="02020603050405020304" pitchFamily="18" charset="0"/>
                <a:ea typeface="楷体" panose="02010609060101010101" pitchFamily="49" charset="-122"/>
              </a:rPr>
              <a:t>的有效性，选择两个灰盒模糊测试工具</a:t>
            </a:r>
            <a:r>
              <a:rPr lang="en-US" altLang="zh-CN" dirty="0" err="1">
                <a:latin typeface="Times New Roman" panose="02020603050405020304" pitchFamily="18" charset="0"/>
                <a:ea typeface="楷体" panose="02010609060101010101" pitchFamily="49" charset="-122"/>
              </a:rPr>
              <a:t>AFLNet</a:t>
            </a:r>
            <a:r>
              <a:rPr lang="zh-CN" altLang="en-US" dirty="0">
                <a:latin typeface="Times New Roman" panose="02020603050405020304" pitchFamily="18" charset="0"/>
                <a:ea typeface="楷体" panose="02010609060101010101" pitchFamily="49" charset="-122"/>
              </a:rPr>
              <a:t>和</a:t>
            </a:r>
            <a:r>
              <a:rPr lang="en-US" altLang="zh-CN" dirty="0" err="1">
                <a:latin typeface="Times New Roman" panose="02020603050405020304" pitchFamily="18" charset="0"/>
                <a:ea typeface="楷体" panose="02010609060101010101" pitchFamily="49" charset="-122"/>
              </a:rPr>
              <a:t>SGFuzz</a:t>
            </a:r>
            <a:r>
              <a:rPr lang="zh-CN" altLang="en-US" dirty="0">
                <a:latin typeface="Times New Roman" panose="02020603050405020304" pitchFamily="18" charset="0"/>
                <a:ea typeface="楷体" panose="02010609060101010101" pitchFamily="49" charset="-122"/>
              </a:rPr>
              <a:t>（集成覆盖率和状态反馈）</a:t>
            </a:r>
            <a:r>
              <a:rPr lang="zh-CN" altLang="en-US" sz="1800" dirty="0">
                <a:effectLst/>
                <a:latin typeface="Times New Roman" panose="02020603050405020304" pitchFamily="18" charset="0"/>
                <a:ea typeface="楷体" panose="02010609060101010101" pitchFamily="49" charset="-122"/>
              </a:rPr>
              <a:t>作为对比对象。</a:t>
            </a:r>
            <a:endParaRPr lang="en-US" altLang="zh-CN" sz="1800" dirty="0">
              <a:effectLst/>
              <a:latin typeface="Times New Roman" panose="02020603050405020304" pitchFamily="18" charset="0"/>
              <a:ea typeface="楷体" panose="02010609060101010101" pitchFamily="49" charset="-122"/>
            </a:endParaRPr>
          </a:p>
          <a:p>
            <a:pPr>
              <a:lnSpc>
                <a:spcPct val="150000"/>
              </a:lnSpc>
            </a:pPr>
            <a:endParaRPr lang="en-US" altLang="zh-CN" sz="1800" dirty="0">
              <a:effectLst/>
              <a:latin typeface="Times New Roman" panose="02020603050405020304" pitchFamily="18" charset="0"/>
              <a:ea typeface="楷体" panose="02010609060101010101" pitchFamily="49" charset="-122"/>
            </a:endParaRPr>
          </a:p>
          <a:p>
            <a:pPr>
              <a:lnSpc>
                <a:spcPct val="150000"/>
              </a:lnSpc>
            </a:pPr>
            <a:r>
              <a:rPr lang="zh-CN" altLang="en-US" sz="1800" b="1" dirty="0">
                <a:effectLst/>
                <a:latin typeface="Times New Roman" panose="02020603050405020304" pitchFamily="18" charset="0"/>
                <a:ea typeface="楷体" panose="02010609060101010101" pitchFamily="49" charset="-122"/>
              </a:rPr>
              <a:t>实验设置。</a:t>
            </a:r>
            <a:r>
              <a:rPr lang="zh-CN" altLang="en-US" sz="1800" dirty="0">
                <a:effectLst/>
                <a:latin typeface="Times New Roman" panose="02020603050405020304" pitchFamily="18" charset="0"/>
                <a:ea typeface="楷体" panose="02010609060101010101" pitchFamily="49" charset="-122"/>
              </a:rPr>
              <a:t>在每个选择的项目上运行每个模糊测试工具，每个项目的时间预算为</a:t>
            </a:r>
            <a:r>
              <a:rPr lang="en-US" altLang="zh-CN" sz="1800" dirty="0">
                <a:effectLst/>
                <a:latin typeface="Times New Roman" panose="02020603050405020304" pitchFamily="18" charset="0"/>
                <a:ea typeface="楷体" panose="02010609060101010101" pitchFamily="49" charset="-122"/>
              </a:rPr>
              <a:t>24</a:t>
            </a:r>
            <a:r>
              <a:rPr lang="zh-CN" altLang="en-US" sz="1800" dirty="0">
                <a:effectLst/>
                <a:latin typeface="Times New Roman" panose="02020603050405020304" pitchFamily="18" charset="0"/>
                <a:ea typeface="楷体" panose="02010609060101010101" pitchFamily="49" charset="-122"/>
              </a:rPr>
              <a:t>小时，实验重复</a:t>
            </a:r>
            <a:r>
              <a:rPr lang="en-US" altLang="zh-CN" sz="1800" dirty="0">
                <a:effectLst/>
                <a:latin typeface="Times New Roman" panose="02020603050405020304" pitchFamily="18" charset="0"/>
                <a:ea typeface="楷体" panose="02010609060101010101" pitchFamily="49" charset="-122"/>
              </a:rPr>
              <a:t>10</a:t>
            </a:r>
            <a:r>
              <a:rPr lang="zh-CN" altLang="en-US" sz="1800" dirty="0">
                <a:effectLst/>
                <a:latin typeface="Times New Roman" panose="02020603050405020304" pitchFamily="18" charset="0"/>
                <a:ea typeface="楷体" panose="02010609060101010101" pitchFamily="49" charset="-122"/>
              </a:rPr>
              <a:t>次。每个模糊测试工具都运行在一个配置有</a:t>
            </a:r>
            <a:r>
              <a:rPr lang="en-US" altLang="zh-CN" sz="1800" dirty="0">
                <a:effectLst/>
                <a:latin typeface="Times New Roman" panose="02020603050405020304" pitchFamily="18" charset="0"/>
                <a:ea typeface="楷体" panose="02010609060101010101" pitchFamily="49" charset="-122"/>
              </a:rPr>
              <a:t>1</a:t>
            </a:r>
            <a:r>
              <a:rPr lang="zh-CN" altLang="en-US" sz="1800" dirty="0">
                <a:effectLst/>
                <a:latin typeface="Times New Roman" panose="02020603050405020304" pitchFamily="18" charset="0"/>
                <a:ea typeface="楷体" panose="02010609060101010101" pitchFamily="49" charset="-122"/>
              </a:rPr>
              <a:t>个</a:t>
            </a:r>
            <a:r>
              <a:rPr lang="en-US" altLang="zh-CN" sz="1800" dirty="0">
                <a:effectLst/>
                <a:latin typeface="Times New Roman" panose="02020603050405020304" pitchFamily="18" charset="0"/>
                <a:ea typeface="楷体" panose="02010609060101010101" pitchFamily="49" charset="-122"/>
              </a:rPr>
              <a:t>CPU</a:t>
            </a:r>
            <a:r>
              <a:rPr lang="zh-CN" altLang="en-US" sz="1800" dirty="0">
                <a:effectLst/>
                <a:latin typeface="Times New Roman" panose="02020603050405020304" pitchFamily="18" charset="0"/>
                <a:ea typeface="楷体" panose="02010609060101010101" pitchFamily="49" charset="-122"/>
              </a:rPr>
              <a:t>核心和</a:t>
            </a:r>
            <a:r>
              <a:rPr lang="en-US" altLang="zh-CN" sz="1800" dirty="0">
                <a:effectLst/>
                <a:latin typeface="Times New Roman" panose="02020603050405020304" pitchFamily="18" charset="0"/>
                <a:ea typeface="楷体" panose="02010609060101010101" pitchFamily="49" charset="-122"/>
              </a:rPr>
              <a:t>1G RAM</a:t>
            </a:r>
            <a:r>
              <a:rPr lang="zh-CN" altLang="en-US" sz="1800" dirty="0">
                <a:effectLst/>
                <a:latin typeface="Times New Roman" panose="02020603050405020304" pitchFamily="18" charset="0"/>
                <a:ea typeface="楷体" panose="02010609060101010101" pitchFamily="49" charset="-122"/>
              </a:rPr>
              <a:t>的</a:t>
            </a:r>
            <a:r>
              <a:rPr lang="en-US" altLang="zh-CN" sz="1800" dirty="0">
                <a:effectLst/>
                <a:latin typeface="Times New Roman" panose="02020603050405020304" pitchFamily="18" charset="0"/>
                <a:ea typeface="楷体" panose="02010609060101010101" pitchFamily="49" charset="-122"/>
              </a:rPr>
              <a:t>Docker</a:t>
            </a:r>
            <a:r>
              <a:rPr lang="zh-CN" altLang="en-US" sz="1800" dirty="0">
                <a:effectLst/>
                <a:latin typeface="Times New Roman" panose="02020603050405020304" pitchFamily="18" charset="0"/>
                <a:ea typeface="楷体" panose="02010609060101010101" pitchFamily="49" charset="-122"/>
              </a:rPr>
              <a:t>容器上。</a:t>
            </a:r>
            <a:endParaRPr lang="en-US" altLang="zh-CN" sz="1800" dirty="0">
              <a:effectLst/>
              <a:latin typeface="Times New Roman" panose="02020603050405020304" pitchFamily="18" charset="0"/>
              <a:ea typeface="楷体" panose="02010609060101010101" pitchFamily="49" charset="-122"/>
            </a:endParaRPr>
          </a:p>
        </p:txBody>
      </p:sp>
      <p:sp>
        <p:nvSpPr>
          <p:cNvPr id="14" name="文本框 13">
            <a:extLst>
              <a:ext uri="{FF2B5EF4-FFF2-40B4-BE49-F238E27FC236}">
                <a16:creationId xmlns:a16="http://schemas.microsoft.com/office/drawing/2014/main" id="{BC7C24AF-2908-423F-B459-EF1374F959BC}"/>
              </a:ext>
            </a:extLst>
          </p:cNvPr>
          <p:cNvSpPr txBox="1"/>
          <p:nvPr/>
        </p:nvSpPr>
        <p:spPr>
          <a:xfrm>
            <a:off x="1161422" y="1521014"/>
            <a:ext cx="9712167" cy="1701748"/>
          </a:xfrm>
          <a:prstGeom prst="rect">
            <a:avLst/>
          </a:prstGeom>
          <a:noFill/>
        </p:spPr>
        <p:txBody>
          <a:bodyPr wrap="square">
            <a:spAutoFit/>
          </a:bodyPr>
          <a:lstStyle/>
          <a:p>
            <a:pPr algn="l">
              <a:lnSpc>
                <a:spcPct val="150000"/>
              </a:lnSpc>
            </a:pPr>
            <a:r>
              <a:rPr lang="zh-CN" altLang="en-US" sz="1800" b="1" dirty="0">
                <a:effectLst/>
                <a:latin typeface="Times New Roman" panose="02020603050405020304" pitchFamily="18" charset="0"/>
                <a:ea typeface="楷体" panose="02010609060101010101" pitchFamily="49" charset="-122"/>
              </a:rPr>
              <a:t>研究问题：</a:t>
            </a:r>
            <a:endParaRPr lang="en-US" altLang="zh-CN" sz="1800" b="1" dirty="0">
              <a:effectLst/>
              <a:latin typeface="Times New Roman" panose="02020603050405020304" pitchFamily="18" charset="0"/>
              <a:ea typeface="楷体" panose="02010609060101010101" pitchFamily="49" charset="-122"/>
            </a:endParaRPr>
          </a:p>
          <a:p>
            <a:pPr algn="l">
              <a:lnSpc>
                <a:spcPct val="150000"/>
              </a:lnSpc>
            </a:pPr>
            <a:r>
              <a:rPr lang="en-US" altLang="zh-CN" dirty="0">
                <a:latin typeface="Times New Roman" panose="02020603050405020304" pitchFamily="18" charset="0"/>
                <a:ea typeface="楷体" panose="02010609060101010101" pitchFamily="49" charset="-122"/>
              </a:rPr>
              <a:t>	</a:t>
            </a:r>
            <a:r>
              <a:rPr lang="en-US" altLang="zh-CN" sz="1800" dirty="0">
                <a:effectLst/>
                <a:latin typeface="Times New Roman" panose="02020603050405020304" pitchFamily="18" charset="0"/>
                <a:ea typeface="楷体" panose="02010609060101010101" pitchFamily="49" charset="-122"/>
              </a:rPr>
              <a:t>RQ1</a:t>
            </a:r>
            <a:r>
              <a:rPr lang="zh-CN" altLang="en-US" sz="1800" dirty="0">
                <a:effectLst/>
                <a:latin typeface="Times New Roman" panose="02020603050405020304" pitchFamily="18" charset="0"/>
                <a:ea typeface="楷体" panose="02010609060101010101" pitchFamily="49" charset="-122"/>
              </a:rPr>
              <a:t>：</a:t>
            </a:r>
            <a:r>
              <a:rPr lang="en-US" altLang="zh-CN" sz="1800" dirty="0">
                <a:effectLst/>
                <a:latin typeface="Times New Roman" panose="02020603050405020304" pitchFamily="18" charset="0"/>
                <a:ea typeface="楷体" panose="02010609060101010101" pitchFamily="49" charset="-122"/>
              </a:rPr>
              <a:t>BLEEM</a:t>
            </a:r>
            <a:r>
              <a:rPr lang="zh-CN" altLang="en-US" sz="1800" dirty="0">
                <a:effectLst/>
                <a:latin typeface="Times New Roman" panose="02020603050405020304" pitchFamily="18" charset="0"/>
                <a:ea typeface="楷体" panose="02010609060101010101" pitchFamily="49" charset="-122"/>
              </a:rPr>
              <a:t>是否比传统的协议模糊器更有效</a:t>
            </a:r>
            <a:r>
              <a:rPr lang="en-US" altLang="zh-CN" sz="1800" dirty="0">
                <a:effectLst/>
                <a:latin typeface="Times New Roman" panose="02020603050405020304" pitchFamily="18" charset="0"/>
                <a:ea typeface="楷体" panose="02010609060101010101" pitchFamily="49" charset="-122"/>
              </a:rPr>
              <a:t>?</a:t>
            </a:r>
            <a:endParaRPr lang="zh-CN" altLang="en-US" dirty="0">
              <a:effectLst/>
              <a:latin typeface="Times New Roman" panose="02020603050405020304" pitchFamily="18" charset="0"/>
              <a:ea typeface="楷体" panose="02010609060101010101" pitchFamily="49" charset="-122"/>
            </a:endParaRPr>
          </a:p>
          <a:p>
            <a:pPr algn="l">
              <a:lnSpc>
                <a:spcPct val="150000"/>
              </a:lnSpc>
            </a:pPr>
            <a:r>
              <a:rPr lang="en-US" altLang="zh-CN" sz="1800" dirty="0">
                <a:effectLst/>
                <a:latin typeface="Times New Roman" panose="02020603050405020304" pitchFamily="18" charset="0"/>
                <a:ea typeface="楷体" panose="02010609060101010101" pitchFamily="49" charset="-122"/>
              </a:rPr>
              <a:t>	RQ2</a:t>
            </a:r>
            <a:r>
              <a:rPr lang="zh-CN" altLang="en-US" sz="1800" dirty="0">
                <a:effectLst/>
                <a:latin typeface="Times New Roman" panose="02020603050405020304" pitchFamily="18" charset="0"/>
                <a:ea typeface="楷体" panose="02010609060101010101" pitchFamily="49" charset="-122"/>
              </a:rPr>
              <a:t>：</a:t>
            </a:r>
            <a:r>
              <a:rPr lang="en-US" altLang="zh-CN" sz="1800" dirty="0">
                <a:effectLst/>
                <a:latin typeface="Times New Roman" panose="02020603050405020304" pitchFamily="18" charset="0"/>
                <a:ea typeface="楷体" panose="02010609060101010101" pitchFamily="49" charset="-122"/>
              </a:rPr>
              <a:t>BLEEM</a:t>
            </a:r>
            <a:r>
              <a:rPr lang="zh-CN" altLang="en-US" sz="1800" dirty="0">
                <a:effectLst/>
                <a:latin typeface="Times New Roman" panose="02020603050405020304" pitchFamily="18" charset="0"/>
                <a:ea typeface="楷体" panose="02010609060101010101" pitchFamily="49" charset="-122"/>
              </a:rPr>
              <a:t>在暴露真实协议实现中的未知漏洞方面是否有效</a:t>
            </a:r>
            <a:r>
              <a:rPr lang="en-US" altLang="zh-CN" sz="1800" dirty="0">
                <a:effectLst/>
                <a:latin typeface="Times New Roman" panose="02020603050405020304" pitchFamily="18" charset="0"/>
                <a:ea typeface="楷体" panose="02010609060101010101" pitchFamily="49" charset="-122"/>
              </a:rPr>
              <a:t>?</a:t>
            </a:r>
            <a:endParaRPr lang="zh-CN" altLang="en-US" dirty="0">
              <a:effectLst/>
              <a:latin typeface="Times New Roman" panose="02020603050405020304" pitchFamily="18" charset="0"/>
              <a:ea typeface="楷体" panose="02010609060101010101" pitchFamily="49" charset="-122"/>
            </a:endParaRPr>
          </a:p>
          <a:p>
            <a:pPr algn="l">
              <a:lnSpc>
                <a:spcPct val="150000"/>
              </a:lnSpc>
            </a:pPr>
            <a:r>
              <a:rPr lang="en-US" altLang="zh-CN" sz="1800" dirty="0">
                <a:effectLst/>
                <a:latin typeface="Times New Roman" panose="02020603050405020304" pitchFamily="18" charset="0"/>
                <a:ea typeface="楷体" panose="02010609060101010101" pitchFamily="49" charset="-122"/>
              </a:rPr>
              <a:t>	RQ3</a:t>
            </a:r>
            <a:r>
              <a:rPr lang="zh-CN" altLang="en-US" sz="1800" dirty="0">
                <a:effectLst/>
                <a:latin typeface="Times New Roman" panose="02020603050405020304" pitchFamily="18" charset="0"/>
                <a:ea typeface="楷体" panose="02010609060101010101" pitchFamily="49" charset="-122"/>
              </a:rPr>
              <a:t>：引导包序列生成策略是否有助于</a:t>
            </a:r>
            <a:r>
              <a:rPr lang="en-US" altLang="zh-CN" sz="1800" dirty="0">
                <a:effectLst/>
                <a:latin typeface="Times New Roman" panose="02020603050405020304" pitchFamily="18" charset="0"/>
                <a:ea typeface="楷体" panose="02010609060101010101" pitchFamily="49" charset="-122"/>
              </a:rPr>
              <a:t>BLEEM</a:t>
            </a:r>
            <a:r>
              <a:rPr lang="zh-CN" altLang="en-US" sz="1800" dirty="0">
                <a:effectLst/>
                <a:latin typeface="Times New Roman" panose="02020603050405020304" pitchFamily="18" charset="0"/>
                <a:ea typeface="楷体" panose="02010609060101010101" pitchFamily="49" charset="-122"/>
              </a:rPr>
              <a:t>的有效性</a:t>
            </a:r>
            <a:r>
              <a:rPr lang="en-US" altLang="zh-CN" sz="1800" dirty="0">
                <a:effectLst/>
                <a:latin typeface="Times New Roman" panose="02020603050405020304" pitchFamily="18" charset="0"/>
                <a:ea typeface="楷体" panose="02010609060101010101" pitchFamily="49" charset="-122"/>
              </a:rPr>
              <a:t>?</a:t>
            </a:r>
            <a:endParaRPr lang="zh-CN" altLang="en-US" dirty="0">
              <a:effectLst/>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860423573"/>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1086498"/>
            <a:ext cx="2070752" cy="427040"/>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覆盖率分析</a:t>
            </a:r>
            <a:endParaRPr lang="en-US" altLang="zh-CN" sz="2000" b="1" dirty="0">
              <a:latin typeface="楷体" panose="02010609060101010101" pitchFamily="49" charset="-122"/>
              <a:ea typeface="楷体" panose="02010609060101010101" pitchFamily="49" charset="-122"/>
            </a:endParaRPr>
          </a:p>
        </p:txBody>
      </p:sp>
      <p:pic>
        <p:nvPicPr>
          <p:cNvPr id="11" name="图片 10">
            <a:extLst>
              <a:ext uri="{FF2B5EF4-FFF2-40B4-BE49-F238E27FC236}">
                <a16:creationId xmlns:a16="http://schemas.microsoft.com/office/drawing/2014/main" id="{612559D8-876D-23DA-2EDF-682298F87B18}"/>
              </a:ext>
            </a:extLst>
          </p:cNvPr>
          <p:cNvPicPr>
            <a:picLocks noChangeAspect="1"/>
          </p:cNvPicPr>
          <p:nvPr/>
        </p:nvPicPr>
        <p:blipFill>
          <a:blip r:embed="rId3"/>
          <a:stretch>
            <a:fillRect/>
          </a:stretch>
        </p:blipFill>
        <p:spPr>
          <a:xfrm>
            <a:off x="1068642" y="1759063"/>
            <a:ext cx="9820275" cy="4238625"/>
          </a:xfrm>
          <a:prstGeom prst="rect">
            <a:avLst/>
          </a:prstGeom>
        </p:spPr>
      </p:pic>
    </p:spTree>
    <p:extLst>
      <p:ext uri="{BB962C8B-B14F-4D97-AF65-F5344CB8AC3E}">
        <p14:creationId xmlns:p14="http://schemas.microsoft.com/office/powerpoint/2010/main" val="33603102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8" y="1041882"/>
            <a:ext cx="9090303" cy="3926075"/>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Yu</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清华大学软件系统安全保障小组成员，硕士在读，</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2021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年毕业于北京邮电大学计算机学院获学士学位，主要研究方向是工控协议软件安全等。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 BLEEM: Packet Sequence Oriented Fuzzing for Protocol Implementations.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Yu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Jianzhong Liu, Yu Jiang, Ting Chen,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Abhik</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Roychoudhury</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Sun.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Usenix</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2023)</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 Vulnerability Detection of ICS Protocols Via Cross-State Fuzzing.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Yu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Ting Chen,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Zichen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Xu,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Aiguo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Cui and Yu Jiang. (EMSOFT 2022)</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[3]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PAVFuzz</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State-Sensitive Fuzz Testing of Protocols in Autonomous Vehicles.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Yu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Liu, Yu Jiang. (DAC 2021)</a:t>
            </a:r>
          </a:p>
        </p:txBody>
      </p:sp>
      <p:pic>
        <p:nvPicPr>
          <p:cNvPr id="6" name="图片 5">
            <a:extLst>
              <a:ext uri="{FF2B5EF4-FFF2-40B4-BE49-F238E27FC236}">
                <a16:creationId xmlns:a16="http://schemas.microsoft.com/office/drawing/2014/main" id="{9FC9AEB2-9079-338D-D893-AD57CB0089EE}"/>
              </a:ext>
            </a:extLst>
          </p:cNvPr>
          <p:cNvPicPr>
            <a:picLocks noChangeAspect="1"/>
          </p:cNvPicPr>
          <p:nvPr/>
        </p:nvPicPr>
        <p:blipFill>
          <a:blip r:embed="rId3"/>
          <a:stretch>
            <a:fillRect/>
          </a:stretch>
        </p:blipFill>
        <p:spPr>
          <a:xfrm>
            <a:off x="10285011" y="1228059"/>
            <a:ext cx="1724025" cy="1762125"/>
          </a:xfrm>
          <a:prstGeom prst="rect">
            <a:avLst/>
          </a:prstGeom>
        </p:spPr>
      </p:pic>
    </p:spTree>
    <p:extLst>
      <p:ext uri="{BB962C8B-B14F-4D97-AF65-F5344CB8AC3E}">
        <p14:creationId xmlns:p14="http://schemas.microsoft.com/office/powerpoint/2010/main" val="2067413305"/>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1086498"/>
            <a:ext cx="2070752" cy="427040"/>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漏洞检测能力</a:t>
            </a:r>
            <a:endParaRPr lang="en-US" altLang="zh-CN" sz="2000" b="1" dirty="0">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3B67BED6-B340-B420-8F1F-93CA8C71A945}"/>
              </a:ext>
            </a:extLst>
          </p:cNvPr>
          <p:cNvSpPr txBox="1"/>
          <p:nvPr/>
        </p:nvSpPr>
        <p:spPr>
          <a:xfrm>
            <a:off x="1283939" y="1513538"/>
            <a:ext cx="9514777" cy="1286250"/>
          </a:xfrm>
          <a:prstGeom prst="rect">
            <a:avLst/>
          </a:prstGeom>
          <a:noFill/>
        </p:spPr>
        <p:txBody>
          <a:bodyPr wrap="square">
            <a:spAutoFit/>
          </a:bodyPr>
          <a:lstStyle/>
          <a:p>
            <a:pPr>
              <a:lnSpc>
                <a:spcPct val="150000"/>
              </a:lnSpc>
            </a:pPr>
            <a:r>
              <a:rPr lang="zh-CN" altLang="en-US" b="1" i="0" dirty="0">
                <a:solidFill>
                  <a:srgbClr val="000000"/>
                </a:solidFill>
                <a:effectLst/>
                <a:latin typeface="楷体" panose="02010609060101010101" pitchFamily="49" charset="-122"/>
                <a:ea typeface="楷体" panose="02010609060101010101" pitchFamily="49" charset="-122"/>
              </a:rPr>
              <a:t>开源目标。</a:t>
            </a:r>
            <a:r>
              <a:rPr lang="en-US" altLang="zh-CN" i="0" dirty="0">
                <a:solidFill>
                  <a:srgbClr val="000000"/>
                </a:solidFill>
                <a:effectLst/>
                <a:latin typeface="Times New Roman" panose="02020603050405020304" pitchFamily="18" charset="0"/>
                <a:ea typeface="楷体" panose="02010609060101010101" pitchFamily="49" charset="-122"/>
              </a:rPr>
              <a:t>BLEEM</a:t>
            </a:r>
            <a:r>
              <a:rPr lang="zh-CN" altLang="en-US" i="0" dirty="0">
                <a:solidFill>
                  <a:srgbClr val="000000"/>
                </a:solidFill>
                <a:effectLst/>
                <a:latin typeface="Times New Roman" panose="02020603050405020304" pitchFamily="18" charset="0"/>
                <a:ea typeface="楷体" panose="02010609060101010101" pitchFamily="49" charset="-122"/>
              </a:rPr>
              <a:t>在几个广泛使用的知名协议实现中检测到</a:t>
            </a:r>
            <a:r>
              <a:rPr lang="en-US" altLang="zh-CN" i="0" dirty="0">
                <a:solidFill>
                  <a:srgbClr val="000000"/>
                </a:solidFill>
                <a:effectLst/>
                <a:latin typeface="Times New Roman" panose="02020603050405020304" pitchFamily="18" charset="0"/>
                <a:ea typeface="楷体" panose="02010609060101010101" pitchFamily="49" charset="-122"/>
              </a:rPr>
              <a:t>15</a:t>
            </a:r>
            <a:r>
              <a:rPr lang="zh-CN" altLang="en-US" i="0" dirty="0">
                <a:solidFill>
                  <a:srgbClr val="000000"/>
                </a:solidFill>
                <a:effectLst/>
                <a:latin typeface="Times New Roman" panose="02020603050405020304" pitchFamily="18" charset="0"/>
                <a:ea typeface="楷体" panose="02010609060101010101" pitchFamily="49" charset="-122"/>
              </a:rPr>
              <a:t>个新漏洞，分配了</a:t>
            </a:r>
            <a:r>
              <a:rPr lang="en-US" altLang="zh-CN" i="0" dirty="0">
                <a:solidFill>
                  <a:srgbClr val="000000"/>
                </a:solidFill>
                <a:effectLst/>
                <a:latin typeface="Times New Roman" panose="02020603050405020304" pitchFamily="18" charset="0"/>
                <a:ea typeface="楷体" panose="02010609060101010101" pitchFamily="49" charset="-122"/>
              </a:rPr>
              <a:t>10</a:t>
            </a:r>
            <a:r>
              <a:rPr lang="zh-CN" altLang="en-US" i="0" dirty="0">
                <a:solidFill>
                  <a:srgbClr val="000000"/>
                </a:solidFill>
                <a:effectLst/>
                <a:latin typeface="Times New Roman" panose="02020603050405020304" pitchFamily="18" charset="0"/>
                <a:ea typeface="楷体" panose="02010609060101010101" pitchFamily="49" charset="-122"/>
              </a:rPr>
              <a:t>个</a:t>
            </a:r>
            <a:r>
              <a:rPr lang="en-US" altLang="zh-CN" i="0" dirty="0">
                <a:solidFill>
                  <a:srgbClr val="000000"/>
                </a:solidFill>
                <a:effectLst/>
                <a:latin typeface="Times New Roman" panose="02020603050405020304" pitchFamily="18" charset="0"/>
                <a:ea typeface="楷体" panose="02010609060101010101" pitchFamily="49" charset="-122"/>
              </a:rPr>
              <a:t>CVE</a:t>
            </a:r>
            <a:r>
              <a:rPr lang="zh-CN" altLang="en-US" i="0" dirty="0">
                <a:solidFill>
                  <a:srgbClr val="000000"/>
                </a:solidFill>
                <a:effectLst/>
                <a:latin typeface="Times New Roman" panose="02020603050405020304" pitchFamily="18" charset="0"/>
                <a:ea typeface="楷体" panose="02010609060101010101" pitchFamily="49" charset="-122"/>
              </a:rPr>
              <a:t>标识符。具体来说，</a:t>
            </a:r>
            <a:r>
              <a:rPr lang="en-US" altLang="zh-CN" i="0" dirty="0">
                <a:solidFill>
                  <a:srgbClr val="000000"/>
                </a:solidFill>
                <a:effectLst/>
                <a:latin typeface="Times New Roman" panose="02020603050405020304" pitchFamily="18" charset="0"/>
                <a:ea typeface="楷体" panose="02010609060101010101" pitchFamily="49" charset="-122"/>
              </a:rPr>
              <a:t>Peach</a:t>
            </a:r>
            <a:r>
              <a:rPr lang="zh-CN" altLang="en-US" i="0" dirty="0">
                <a:solidFill>
                  <a:srgbClr val="000000"/>
                </a:solidFill>
                <a:effectLst/>
                <a:latin typeface="Times New Roman" panose="02020603050405020304" pitchFamily="18" charset="0"/>
                <a:ea typeface="楷体" panose="02010609060101010101" pitchFamily="49" charset="-122"/>
              </a:rPr>
              <a:t>、</a:t>
            </a:r>
            <a:r>
              <a:rPr lang="en-US" altLang="zh-CN" i="0" dirty="0" err="1">
                <a:solidFill>
                  <a:srgbClr val="000000"/>
                </a:solidFill>
                <a:effectLst/>
                <a:latin typeface="Times New Roman" panose="02020603050405020304" pitchFamily="18" charset="0"/>
                <a:ea typeface="楷体" panose="02010609060101010101" pitchFamily="49" charset="-122"/>
              </a:rPr>
              <a:t>BooFuzz</a:t>
            </a:r>
            <a:r>
              <a:rPr lang="zh-CN" altLang="en-US" i="0" dirty="0">
                <a:solidFill>
                  <a:srgbClr val="000000"/>
                </a:solidFill>
                <a:effectLst/>
                <a:latin typeface="Times New Roman" panose="02020603050405020304" pitchFamily="18" charset="0"/>
                <a:ea typeface="楷体" panose="02010609060101010101" pitchFamily="49" charset="-122"/>
              </a:rPr>
              <a:t>、</a:t>
            </a:r>
            <a:r>
              <a:rPr lang="en-US" altLang="zh-CN" i="0" dirty="0" err="1">
                <a:solidFill>
                  <a:srgbClr val="000000"/>
                </a:solidFill>
                <a:effectLst/>
                <a:latin typeface="Times New Roman" panose="02020603050405020304" pitchFamily="18" charset="0"/>
                <a:ea typeface="楷体" panose="02010609060101010101" pitchFamily="49" charset="-122"/>
              </a:rPr>
              <a:t>AFLNet</a:t>
            </a:r>
            <a:r>
              <a:rPr lang="zh-CN" altLang="en-US" i="0" dirty="0">
                <a:solidFill>
                  <a:srgbClr val="000000"/>
                </a:solidFill>
                <a:effectLst/>
                <a:latin typeface="Times New Roman" panose="02020603050405020304" pitchFamily="18" charset="0"/>
                <a:ea typeface="楷体" panose="02010609060101010101" pitchFamily="49" charset="-122"/>
              </a:rPr>
              <a:t>、</a:t>
            </a:r>
            <a:r>
              <a:rPr lang="en-US" altLang="zh-CN" i="0" dirty="0" err="1">
                <a:solidFill>
                  <a:srgbClr val="000000"/>
                </a:solidFill>
                <a:effectLst/>
                <a:latin typeface="Times New Roman" panose="02020603050405020304" pitchFamily="18" charset="0"/>
                <a:ea typeface="楷体" panose="02010609060101010101" pitchFamily="49" charset="-122"/>
              </a:rPr>
              <a:t>SGFuzz</a:t>
            </a:r>
            <a:r>
              <a:rPr lang="zh-CN" altLang="en-US" i="0" dirty="0">
                <a:solidFill>
                  <a:srgbClr val="000000"/>
                </a:solidFill>
                <a:effectLst/>
                <a:latin typeface="Times New Roman" panose="02020603050405020304" pitchFamily="18" charset="0"/>
                <a:ea typeface="楷体" panose="02010609060101010101" pitchFamily="49" charset="-122"/>
              </a:rPr>
              <a:t>和</a:t>
            </a:r>
            <a:r>
              <a:rPr lang="en-US" altLang="zh-CN" i="0" dirty="0" err="1">
                <a:solidFill>
                  <a:srgbClr val="000000"/>
                </a:solidFill>
                <a:effectLst/>
                <a:latin typeface="Times New Roman" panose="02020603050405020304" pitchFamily="18" charset="0"/>
                <a:ea typeface="楷体" panose="02010609060101010101" pitchFamily="49" charset="-122"/>
              </a:rPr>
              <a:t>Snipuzz</a:t>
            </a:r>
            <a:r>
              <a:rPr lang="zh-CN" altLang="en-US" i="0" dirty="0">
                <a:solidFill>
                  <a:srgbClr val="000000"/>
                </a:solidFill>
                <a:effectLst/>
                <a:latin typeface="Times New Roman" panose="02020603050405020304" pitchFamily="18" charset="0"/>
                <a:ea typeface="楷体" panose="02010609060101010101" pitchFamily="49" charset="-122"/>
              </a:rPr>
              <a:t>只能暴露</a:t>
            </a:r>
            <a:r>
              <a:rPr lang="en-US" altLang="zh-CN" i="0" dirty="0">
                <a:solidFill>
                  <a:srgbClr val="000000"/>
                </a:solidFill>
                <a:effectLst/>
                <a:latin typeface="Times New Roman" panose="02020603050405020304" pitchFamily="18" charset="0"/>
                <a:ea typeface="楷体" panose="02010609060101010101" pitchFamily="49" charset="-122"/>
              </a:rPr>
              <a:t>8</a:t>
            </a:r>
            <a:r>
              <a:rPr lang="zh-CN" altLang="en-US" i="0" dirty="0">
                <a:solidFill>
                  <a:srgbClr val="000000"/>
                </a:solidFill>
                <a:effectLst/>
                <a:latin typeface="Times New Roman" panose="02020603050405020304" pitchFamily="18" charset="0"/>
                <a:ea typeface="楷体" panose="02010609060101010101" pitchFamily="49" charset="-122"/>
              </a:rPr>
              <a:t>、</a:t>
            </a:r>
            <a:r>
              <a:rPr lang="en-US" altLang="zh-CN" i="0" dirty="0">
                <a:solidFill>
                  <a:srgbClr val="000000"/>
                </a:solidFill>
                <a:effectLst/>
                <a:latin typeface="Times New Roman" panose="02020603050405020304" pitchFamily="18" charset="0"/>
                <a:ea typeface="楷体" panose="02010609060101010101" pitchFamily="49" charset="-122"/>
              </a:rPr>
              <a:t>5</a:t>
            </a:r>
            <a:r>
              <a:rPr lang="zh-CN" altLang="en-US" i="0" dirty="0">
                <a:solidFill>
                  <a:srgbClr val="000000"/>
                </a:solidFill>
                <a:effectLst/>
                <a:latin typeface="Times New Roman" panose="02020603050405020304" pitchFamily="18" charset="0"/>
                <a:ea typeface="楷体" panose="02010609060101010101" pitchFamily="49" charset="-122"/>
              </a:rPr>
              <a:t>、</a:t>
            </a:r>
            <a:r>
              <a:rPr lang="en-US" altLang="zh-CN" i="0" dirty="0">
                <a:solidFill>
                  <a:srgbClr val="000000"/>
                </a:solidFill>
                <a:effectLst/>
                <a:latin typeface="Times New Roman" panose="02020603050405020304" pitchFamily="18" charset="0"/>
                <a:ea typeface="楷体" panose="02010609060101010101" pitchFamily="49" charset="-122"/>
              </a:rPr>
              <a:t>6</a:t>
            </a:r>
            <a:r>
              <a:rPr lang="zh-CN" altLang="en-US" i="0" dirty="0">
                <a:solidFill>
                  <a:srgbClr val="000000"/>
                </a:solidFill>
                <a:effectLst/>
                <a:latin typeface="Times New Roman" panose="02020603050405020304" pitchFamily="18" charset="0"/>
                <a:ea typeface="楷体" panose="02010609060101010101" pitchFamily="49" charset="-122"/>
              </a:rPr>
              <a:t>、</a:t>
            </a:r>
            <a:r>
              <a:rPr lang="en-US" altLang="zh-CN" i="0" dirty="0">
                <a:solidFill>
                  <a:srgbClr val="000000"/>
                </a:solidFill>
                <a:effectLst/>
                <a:latin typeface="Times New Roman" panose="02020603050405020304" pitchFamily="18" charset="0"/>
                <a:ea typeface="楷体" panose="02010609060101010101" pitchFamily="49" charset="-122"/>
              </a:rPr>
              <a:t>7</a:t>
            </a:r>
            <a:r>
              <a:rPr lang="zh-CN" altLang="en-US" i="0" dirty="0">
                <a:solidFill>
                  <a:srgbClr val="000000"/>
                </a:solidFill>
                <a:effectLst/>
                <a:latin typeface="Times New Roman" panose="02020603050405020304" pitchFamily="18" charset="0"/>
                <a:ea typeface="楷体" panose="02010609060101010101" pitchFamily="49" charset="-122"/>
              </a:rPr>
              <a:t>和</a:t>
            </a:r>
            <a:r>
              <a:rPr lang="en-US" altLang="zh-CN" i="0" dirty="0">
                <a:solidFill>
                  <a:srgbClr val="000000"/>
                </a:solidFill>
                <a:effectLst/>
                <a:latin typeface="Times New Roman" panose="02020603050405020304" pitchFamily="18" charset="0"/>
                <a:ea typeface="楷体" panose="02010609060101010101" pitchFamily="49" charset="-122"/>
              </a:rPr>
              <a:t>5</a:t>
            </a:r>
            <a:r>
              <a:rPr lang="zh-CN" altLang="en-US" i="0" dirty="0">
                <a:solidFill>
                  <a:srgbClr val="000000"/>
                </a:solidFill>
                <a:effectLst/>
                <a:latin typeface="Times New Roman" panose="02020603050405020304" pitchFamily="18" charset="0"/>
                <a:ea typeface="楷体" panose="02010609060101010101" pitchFamily="49" charset="-122"/>
              </a:rPr>
              <a:t>个错误</a:t>
            </a:r>
            <a:r>
              <a:rPr lang="zh-CN" altLang="en-US" dirty="0">
                <a:solidFill>
                  <a:srgbClr val="000000"/>
                </a:solidFill>
                <a:latin typeface="Times New Roman" panose="02020603050405020304" pitchFamily="18" charset="0"/>
                <a:ea typeface="楷体" panose="02010609060101010101" pitchFamily="49" charset="-122"/>
              </a:rPr>
              <a:t>，</a:t>
            </a:r>
            <a:r>
              <a:rPr lang="zh-CN" altLang="en-US" i="0" dirty="0">
                <a:solidFill>
                  <a:srgbClr val="000000"/>
                </a:solidFill>
                <a:effectLst/>
                <a:latin typeface="Times New Roman" panose="02020603050405020304" pitchFamily="18" charset="0"/>
                <a:ea typeface="楷体" panose="02010609060101010101" pitchFamily="49" charset="-122"/>
              </a:rPr>
              <a:t>证明了</a:t>
            </a:r>
            <a:r>
              <a:rPr lang="en-US" altLang="zh-CN" i="0" dirty="0">
                <a:solidFill>
                  <a:srgbClr val="000000"/>
                </a:solidFill>
                <a:effectLst/>
                <a:latin typeface="Times New Roman" panose="02020603050405020304" pitchFamily="18" charset="0"/>
                <a:ea typeface="楷体" panose="02010609060101010101" pitchFamily="49" charset="-122"/>
              </a:rPr>
              <a:t>BLEEM</a:t>
            </a:r>
            <a:r>
              <a:rPr lang="zh-CN" altLang="en-US" i="0" dirty="0">
                <a:solidFill>
                  <a:srgbClr val="000000"/>
                </a:solidFill>
                <a:effectLst/>
                <a:latin typeface="Times New Roman" panose="02020603050405020304" pitchFamily="18" charset="0"/>
                <a:ea typeface="楷体" panose="02010609060101010101" pitchFamily="49" charset="-122"/>
              </a:rPr>
              <a:t>在漏洞检测方面的有效性。</a:t>
            </a:r>
            <a:endParaRPr lang="en-US" altLang="zh-CN" dirty="0">
              <a:latin typeface="Times New Roman" panose="02020603050405020304" pitchFamily="18" charset="0"/>
              <a:ea typeface="楷体" panose="02010609060101010101" pitchFamily="49" charset="-122"/>
            </a:endParaRPr>
          </a:p>
        </p:txBody>
      </p:sp>
      <p:pic>
        <p:nvPicPr>
          <p:cNvPr id="6" name="图片 5">
            <a:extLst>
              <a:ext uri="{FF2B5EF4-FFF2-40B4-BE49-F238E27FC236}">
                <a16:creationId xmlns:a16="http://schemas.microsoft.com/office/drawing/2014/main" id="{AD689B30-73EA-7A0C-7E64-94EFD20C23A9}"/>
              </a:ext>
            </a:extLst>
          </p:cNvPr>
          <p:cNvPicPr>
            <a:picLocks noChangeAspect="1"/>
          </p:cNvPicPr>
          <p:nvPr/>
        </p:nvPicPr>
        <p:blipFill>
          <a:blip r:embed="rId3"/>
          <a:stretch>
            <a:fillRect/>
          </a:stretch>
        </p:blipFill>
        <p:spPr>
          <a:xfrm>
            <a:off x="2471473" y="2920066"/>
            <a:ext cx="6703838" cy="2949689"/>
          </a:xfrm>
          <a:prstGeom prst="rect">
            <a:avLst/>
          </a:prstGeom>
        </p:spPr>
      </p:pic>
    </p:spTree>
    <p:extLst>
      <p:ext uri="{BB962C8B-B14F-4D97-AF65-F5344CB8AC3E}">
        <p14:creationId xmlns:p14="http://schemas.microsoft.com/office/powerpoint/2010/main" val="3744045008"/>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1086498"/>
            <a:ext cx="2070752" cy="427040"/>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漏洞检测能力</a:t>
            </a:r>
            <a:endParaRPr lang="en-US" altLang="zh-CN" sz="2000" b="1" dirty="0">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3B67BED6-B340-B420-8F1F-93CA8C71A945}"/>
              </a:ext>
            </a:extLst>
          </p:cNvPr>
          <p:cNvSpPr txBox="1"/>
          <p:nvPr/>
        </p:nvSpPr>
        <p:spPr>
          <a:xfrm>
            <a:off x="1216241" y="1513538"/>
            <a:ext cx="9764102" cy="1701748"/>
          </a:xfrm>
          <a:prstGeom prst="rect">
            <a:avLst/>
          </a:prstGeom>
          <a:noFill/>
        </p:spPr>
        <p:txBody>
          <a:bodyPr wrap="square">
            <a:spAutoFit/>
          </a:bodyPr>
          <a:lstStyle/>
          <a:p>
            <a:pPr>
              <a:lnSpc>
                <a:spcPct val="150000"/>
              </a:lnSpc>
            </a:pPr>
            <a:r>
              <a:rPr lang="zh-CN" altLang="en-US" b="1" i="0" dirty="0">
                <a:solidFill>
                  <a:srgbClr val="000000"/>
                </a:solidFill>
                <a:effectLst/>
                <a:latin typeface="楷体" panose="02010609060101010101" pitchFamily="49" charset="-122"/>
                <a:ea typeface="楷体" panose="02010609060101010101" pitchFamily="49" charset="-122"/>
              </a:rPr>
              <a:t>闭源目标。</a:t>
            </a:r>
            <a:r>
              <a:rPr lang="zh-CN" altLang="en-US" i="0" dirty="0">
                <a:solidFill>
                  <a:srgbClr val="000000"/>
                </a:solidFill>
                <a:effectLst/>
                <a:latin typeface="楷体" panose="02010609060101010101" pitchFamily="49" charset="-122"/>
                <a:ea typeface="楷体" panose="02010609060101010101" pitchFamily="49" charset="-122"/>
              </a:rPr>
              <a:t>使用第一次崩溃的时间作为度量来评估这些模糊器的错误检测能力。</a:t>
            </a:r>
            <a:r>
              <a:rPr lang="en-US" altLang="zh-CN" i="0" dirty="0">
                <a:solidFill>
                  <a:srgbClr val="000000"/>
                </a:solidFill>
                <a:effectLst/>
                <a:latin typeface="Times New Roman" panose="02020603050405020304" pitchFamily="18" charset="0"/>
                <a:ea typeface="楷体" panose="02010609060101010101" pitchFamily="49" charset="-122"/>
              </a:rPr>
              <a:t>BLEEM</a:t>
            </a:r>
            <a:r>
              <a:rPr lang="zh-CN" altLang="en-US" i="0" dirty="0">
                <a:solidFill>
                  <a:srgbClr val="000000"/>
                </a:solidFill>
                <a:effectLst/>
                <a:latin typeface="Times New Roman" panose="02020603050405020304" pitchFamily="18" charset="0"/>
                <a:ea typeface="楷体" panose="02010609060101010101" pitchFamily="49" charset="-122"/>
              </a:rPr>
              <a:t>和</a:t>
            </a:r>
            <a:r>
              <a:rPr lang="en-US" altLang="zh-CN" i="0" dirty="0">
                <a:solidFill>
                  <a:srgbClr val="000000"/>
                </a:solidFill>
                <a:effectLst/>
                <a:latin typeface="Times New Roman" panose="02020603050405020304" pitchFamily="18" charset="0"/>
                <a:ea typeface="楷体" panose="02010609060101010101" pitchFamily="49" charset="-122"/>
              </a:rPr>
              <a:t>Peach</a:t>
            </a:r>
            <a:r>
              <a:rPr lang="zh-CN" altLang="en-US" i="0" dirty="0">
                <a:solidFill>
                  <a:srgbClr val="000000"/>
                </a:solidFill>
                <a:effectLst/>
                <a:latin typeface="Times New Roman" panose="02020603050405020304" pitchFamily="18" charset="0"/>
                <a:ea typeface="楷体" panose="02010609060101010101" pitchFamily="49" charset="-122"/>
              </a:rPr>
              <a:t>可以找到所有这些</a:t>
            </a:r>
            <a:r>
              <a:rPr lang="en-US" altLang="zh-CN" i="0" dirty="0" err="1">
                <a:solidFill>
                  <a:srgbClr val="000000"/>
                </a:solidFill>
                <a:effectLst/>
                <a:latin typeface="Times New Roman" panose="02020603050405020304" pitchFamily="18" charset="0"/>
                <a:ea typeface="楷体" panose="02010609060101010101" pitchFamily="49" charset="-122"/>
              </a:rPr>
              <a:t>cve</a:t>
            </a:r>
            <a:r>
              <a:rPr lang="zh-CN" altLang="en-US" i="0" dirty="0">
                <a:solidFill>
                  <a:srgbClr val="000000"/>
                </a:solidFill>
                <a:effectLst/>
                <a:latin typeface="Times New Roman" panose="02020603050405020304" pitchFamily="18" charset="0"/>
                <a:ea typeface="楷体" panose="02010609060101010101" pitchFamily="49" charset="-122"/>
              </a:rPr>
              <a:t>，而</a:t>
            </a:r>
            <a:r>
              <a:rPr lang="en-US" altLang="zh-CN" i="0" dirty="0" err="1">
                <a:solidFill>
                  <a:srgbClr val="000000"/>
                </a:solidFill>
                <a:effectLst/>
                <a:latin typeface="Times New Roman" panose="02020603050405020304" pitchFamily="18" charset="0"/>
                <a:ea typeface="楷体" panose="02010609060101010101" pitchFamily="49" charset="-122"/>
              </a:rPr>
              <a:t>BooFuzz</a:t>
            </a:r>
            <a:r>
              <a:rPr lang="zh-CN" altLang="en-US" i="0" dirty="0">
                <a:solidFill>
                  <a:srgbClr val="000000"/>
                </a:solidFill>
                <a:effectLst/>
                <a:latin typeface="Times New Roman" panose="02020603050405020304" pitchFamily="18" charset="0"/>
                <a:ea typeface="楷体" panose="02010609060101010101" pitchFamily="49" charset="-122"/>
              </a:rPr>
              <a:t>和</a:t>
            </a:r>
            <a:r>
              <a:rPr lang="en-US" altLang="zh-CN" i="0" dirty="0" err="1">
                <a:solidFill>
                  <a:srgbClr val="000000"/>
                </a:solidFill>
                <a:effectLst/>
                <a:latin typeface="Times New Roman" panose="02020603050405020304" pitchFamily="18" charset="0"/>
                <a:ea typeface="楷体" panose="02010609060101010101" pitchFamily="49" charset="-122"/>
              </a:rPr>
              <a:t>Snipuzz</a:t>
            </a:r>
            <a:r>
              <a:rPr lang="zh-CN" altLang="en-US" i="0" dirty="0">
                <a:solidFill>
                  <a:srgbClr val="000000"/>
                </a:solidFill>
                <a:effectLst/>
                <a:latin typeface="Times New Roman" panose="02020603050405020304" pitchFamily="18" charset="0"/>
                <a:ea typeface="楷体" panose="02010609060101010101" pitchFamily="49" charset="-122"/>
              </a:rPr>
              <a:t>只能分别找到</a:t>
            </a:r>
            <a:r>
              <a:rPr lang="en-US" altLang="zh-CN" i="0" dirty="0">
                <a:solidFill>
                  <a:srgbClr val="000000"/>
                </a:solidFill>
                <a:effectLst/>
                <a:latin typeface="Times New Roman" panose="02020603050405020304" pitchFamily="18" charset="0"/>
                <a:ea typeface="楷体" panose="02010609060101010101" pitchFamily="49" charset="-122"/>
              </a:rPr>
              <a:t>3</a:t>
            </a:r>
            <a:r>
              <a:rPr lang="zh-CN" altLang="en-US" i="0" dirty="0">
                <a:solidFill>
                  <a:srgbClr val="000000"/>
                </a:solidFill>
                <a:effectLst/>
                <a:latin typeface="Times New Roman" panose="02020603050405020304" pitchFamily="18" charset="0"/>
                <a:ea typeface="楷体" panose="02010609060101010101" pitchFamily="49" charset="-122"/>
              </a:rPr>
              <a:t>个和</a:t>
            </a:r>
            <a:r>
              <a:rPr lang="en-US" altLang="zh-CN" i="0" dirty="0">
                <a:solidFill>
                  <a:srgbClr val="000000"/>
                </a:solidFill>
                <a:effectLst/>
                <a:latin typeface="Times New Roman" panose="02020603050405020304" pitchFamily="18" charset="0"/>
                <a:ea typeface="楷体" panose="02010609060101010101" pitchFamily="49" charset="-122"/>
              </a:rPr>
              <a:t>1</a:t>
            </a:r>
            <a:r>
              <a:rPr lang="zh-CN" altLang="en-US" i="0" dirty="0">
                <a:solidFill>
                  <a:srgbClr val="000000"/>
                </a:solidFill>
                <a:effectLst/>
                <a:latin typeface="Times New Roman" panose="02020603050405020304" pitchFamily="18" charset="0"/>
                <a:ea typeface="楷体" panose="02010609060101010101" pitchFamily="49" charset="-122"/>
              </a:rPr>
              <a:t>个。平均而言，</a:t>
            </a:r>
            <a:r>
              <a:rPr lang="en-US" altLang="zh-CN" i="0" dirty="0">
                <a:solidFill>
                  <a:srgbClr val="000000"/>
                </a:solidFill>
                <a:effectLst/>
                <a:latin typeface="Times New Roman" panose="02020603050405020304" pitchFamily="18" charset="0"/>
                <a:ea typeface="楷体" panose="02010609060101010101" pitchFamily="49" charset="-122"/>
              </a:rPr>
              <a:t>BLEEM</a:t>
            </a:r>
            <a:r>
              <a:rPr lang="zh-CN" altLang="en-US" i="0" dirty="0">
                <a:solidFill>
                  <a:srgbClr val="000000"/>
                </a:solidFill>
                <a:effectLst/>
                <a:latin typeface="Times New Roman" panose="02020603050405020304" pitchFamily="18" charset="0"/>
                <a:ea typeface="楷体" panose="02010609060101010101" pitchFamily="49" charset="-122"/>
              </a:rPr>
              <a:t>发现崩溃的速度分别比</a:t>
            </a:r>
            <a:r>
              <a:rPr lang="en-US" altLang="zh-CN" i="0" dirty="0">
                <a:solidFill>
                  <a:srgbClr val="000000"/>
                </a:solidFill>
                <a:effectLst/>
                <a:latin typeface="Times New Roman" panose="02020603050405020304" pitchFamily="18" charset="0"/>
                <a:ea typeface="楷体" panose="02010609060101010101" pitchFamily="49" charset="-122"/>
              </a:rPr>
              <a:t>Peach</a:t>
            </a:r>
            <a:r>
              <a:rPr lang="zh-CN" altLang="en-US" i="0" dirty="0">
                <a:solidFill>
                  <a:srgbClr val="000000"/>
                </a:solidFill>
                <a:effectLst/>
                <a:latin typeface="Times New Roman" panose="02020603050405020304" pitchFamily="18" charset="0"/>
                <a:ea typeface="楷体" panose="02010609060101010101" pitchFamily="49" charset="-122"/>
              </a:rPr>
              <a:t>、</a:t>
            </a:r>
            <a:r>
              <a:rPr lang="en-US" altLang="zh-CN" i="0" dirty="0" err="1">
                <a:solidFill>
                  <a:srgbClr val="000000"/>
                </a:solidFill>
                <a:effectLst/>
                <a:latin typeface="Times New Roman" panose="02020603050405020304" pitchFamily="18" charset="0"/>
                <a:ea typeface="楷体" panose="02010609060101010101" pitchFamily="49" charset="-122"/>
              </a:rPr>
              <a:t>BooFuzz</a:t>
            </a:r>
            <a:r>
              <a:rPr lang="zh-CN" altLang="en-US" i="0" dirty="0">
                <a:solidFill>
                  <a:srgbClr val="000000"/>
                </a:solidFill>
                <a:effectLst/>
                <a:latin typeface="Times New Roman" panose="02020603050405020304" pitchFamily="18" charset="0"/>
                <a:ea typeface="楷体" panose="02010609060101010101" pitchFamily="49" charset="-122"/>
              </a:rPr>
              <a:t>和</a:t>
            </a:r>
            <a:r>
              <a:rPr lang="en-US" altLang="zh-CN" i="0" dirty="0" err="1">
                <a:solidFill>
                  <a:srgbClr val="000000"/>
                </a:solidFill>
                <a:effectLst/>
                <a:latin typeface="Times New Roman" panose="02020603050405020304" pitchFamily="18" charset="0"/>
                <a:ea typeface="楷体" panose="02010609060101010101" pitchFamily="49" charset="-122"/>
              </a:rPr>
              <a:t>Snipuzz</a:t>
            </a:r>
            <a:r>
              <a:rPr lang="zh-CN" altLang="en-US" i="0" dirty="0">
                <a:solidFill>
                  <a:srgbClr val="000000"/>
                </a:solidFill>
                <a:effectLst/>
                <a:latin typeface="Times New Roman" panose="02020603050405020304" pitchFamily="18" charset="0"/>
                <a:ea typeface="楷体" panose="02010609060101010101" pitchFamily="49" charset="-122"/>
              </a:rPr>
              <a:t>快</a:t>
            </a:r>
            <a:r>
              <a:rPr lang="en-US" altLang="zh-CN" i="0" dirty="0">
                <a:solidFill>
                  <a:srgbClr val="000000"/>
                </a:solidFill>
                <a:effectLst/>
                <a:latin typeface="Times New Roman" panose="02020603050405020304" pitchFamily="18" charset="0"/>
                <a:ea typeface="楷体" panose="02010609060101010101" pitchFamily="49" charset="-122"/>
              </a:rPr>
              <a:t>7.5</a:t>
            </a:r>
            <a:r>
              <a:rPr lang="zh-CN" altLang="en-US" i="0" dirty="0">
                <a:solidFill>
                  <a:srgbClr val="000000"/>
                </a:solidFill>
                <a:effectLst/>
                <a:latin typeface="Times New Roman" panose="02020603050405020304" pitchFamily="18" charset="0"/>
                <a:ea typeface="楷体" panose="02010609060101010101" pitchFamily="49" charset="-122"/>
              </a:rPr>
              <a:t>倍、</a:t>
            </a:r>
            <a:r>
              <a:rPr lang="en-US" altLang="zh-CN" i="0" dirty="0">
                <a:solidFill>
                  <a:srgbClr val="000000"/>
                </a:solidFill>
                <a:effectLst/>
                <a:latin typeface="Times New Roman" panose="02020603050405020304" pitchFamily="18" charset="0"/>
                <a:ea typeface="楷体" panose="02010609060101010101" pitchFamily="49" charset="-122"/>
              </a:rPr>
              <a:t>13.3</a:t>
            </a:r>
            <a:r>
              <a:rPr lang="zh-CN" altLang="en-US" i="0" dirty="0">
                <a:solidFill>
                  <a:srgbClr val="000000"/>
                </a:solidFill>
                <a:effectLst/>
                <a:latin typeface="Times New Roman" panose="02020603050405020304" pitchFamily="18" charset="0"/>
                <a:ea typeface="楷体" panose="02010609060101010101" pitchFamily="49" charset="-122"/>
              </a:rPr>
              <a:t>倍和</a:t>
            </a:r>
            <a:r>
              <a:rPr lang="en-US" altLang="zh-CN" i="0" dirty="0">
                <a:solidFill>
                  <a:srgbClr val="000000"/>
                </a:solidFill>
                <a:effectLst/>
                <a:latin typeface="Times New Roman" panose="02020603050405020304" pitchFamily="18" charset="0"/>
                <a:ea typeface="楷体" panose="02010609060101010101" pitchFamily="49" charset="-122"/>
              </a:rPr>
              <a:t>87.1</a:t>
            </a:r>
            <a:r>
              <a:rPr lang="zh-CN" altLang="en-US" i="0" dirty="0">
                <a:solidFill>
                  <a:srgbClr val="000000"/>
                </a:solidFill>
                <a:effectLst/>
                <a:latin typeface="Times New Roman" panose="02020603050405020304" pitchFamily="18" charset="0"/>
                <a:ea typeface="楷体" panose="02010609060101010101" pitchFamily="49" charset="-122"/>
              </a:rPr>
              <a:t>倍，这表明</a:t>
            </a:r>
            <a:r>
              <a:rPr lang="en-US" altLang="zh-CN" i="0" dirty="0">
                <a:solidFill>
                  <a:srgbClr val="000000"/>
                </a:solidFill>
                <a:effectLst/>
                <a:latin typeface="Times New Roman" panose="02020603050405020304" pitchFamily="18" charset="0"/>
                <a:ea typeface="楷体" panose="02010609060101010101" pitchFamily="49" charset="-122"/>
              </a:rPr>
              <a:t>BLEEM</a:t>
            </a:r>
            <a:r>
              <a:rPr lang="zh-CN" altLang="en-US" i="0" dirty="0">
                <a:solidFill>
                  <a:srgbClr val="000000"/>
                </a:solidFill>
                <a:effectLst/>
                <a:latin typeface="Times New Roman" panose="02020603050405020304" pitchFamily="18" charset="0"/>
                <a:ea typeface="楷体" panose="02010609060101010101" pitchFamily="49" charset="-122"/>
              </a:rPr>
              <a:t>的效率高于最先进的技术。</a:t>
            </a:r>
            <a:endParaRPr lang="en-US" altLang="zh-CN" dirty="0">
              <a:latin typeface="Times New Roman" panose="02020603050405020304" pitchFamily="18" charset="0"/>
              <a:ea typeface="楷体" panose="02010609060101010101" pitchFamily="49" charset="-122"/>
            </a:endParaRPr>
          </a:p>
        </p:txBody>
      </p:sp>
      <p:pic>
        <p:nvPicPr>
          <p:cNvPr id="7" name="图片 6">
            <a:extLst>
              <a:ext uri="{FF2B5EF4-FFF2-40B4-BE49-F238E27FC236}">
                <a16:creationId xmlns:a16="http://schemas.microsoft.com/office/drawing/2014/main" id="{7FEFA1C1-FB7D-726A-40A2-95A6E0573600}"/>
              </a:ext>
            </a:extLst>
          </p:cNvPr>
          <p:cNvPicPr>
            <a:picLocks noChangeAspect="1"/>
          </p:cNvPicPr>
          <p:nvPr/>
        </p:nvPicPr>
        <p:blipFill>
          <a:blip r:embed="rId3"/>
          <a:stretch>
            <a:fillRect/>
          </a:stretch>
        </p:blipFill>
        <p:spPr>
          <a:xfrm>
            <a:off x="2678514" y="3568404"/>
            <a:ext cx="6911877" cy="1435093"/>
          </a:xfrm>
          <a:prstGeom prst="rect">
            <a:avLst/>
          </a:prstGeom>
        </p:spPr>
      </p:pic>
    </p:spTree>
    <p:extLst>
      <p:ext uri="{BB962C8B-B14F-4D97-AF65-F5344CB8AC3E}">
        <p14:creationId xmlns:p14="http://schemas.microsoft.com/office/powerpoint/2010/main" val="4289484707"/>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1086498"/>
            <a:ext cx="2392894" cy="412613"/>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序列生成的有效性</a:t>
            </a:r>
            <a:endParaRPr lang="en-US" altLang="zh-CN" sz="2000" b="1" dirty="0">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3B67BED6-B340-B420-8F1F-93CA8C71A945}"/>
              </a:ext>
            </a:extLst>
          </p:cNvPr>
          <p:cNvSpPr txBox="1"/>
          <p:nvPr/>
        </p:nvSpPr>
        <p:spPr>
          <a:xfrm>
            <a:off x="1216241" y="1460270"/>
            <a:ext cx="9764102" cy="870751"/>
          </a:xfrm>
          <a:prstGeom prst="rect">
            <a:avLst/>
          </a:prstGeom>
          <a:noFill/>
        </p:spPr>
        <p:txBody>
          <a:bodyPr wrap="square">
            <a:spAutoFit/>
          </a:bodyPr>
          <a:lstStyle/>
          <a:p>
            <a:pPr>
              <a:lnSpc>
                <a:spcPct val="150000"/>
              </a:lnSpc>
            </a:pPr>
            <a:r>
              <a:rPr lang="zh-CN" altLang="en-US" i="0" dirty="0">
                <a:solidFill>
                  <a:srgbClr val="000000"/>
                </a:solidFill>
                <a:effectLst/>
                <a:latin typeface="Times New Roman" panose="02020603050405020304" pitchFamily="18" charset="0"/>
                <a:ea typeface="楷体" panose="02010609060101010101" pitchFamily="49" charset="-122"/>
              </a:rPr>
              <a:t>为了评估引导序列生成的有效性，实现了</a:t>
            </a:r>
            <a:r>
              <a:rPr lang="en-US" altLang="zh-CN" i="0" dirty="0">
                <a:solidFill>
                  <a:srgbClr val="000000"/>
                </a:solidFill>
                <a:effectLst/>
                <a:latin typeface="Times New Roman" panose="02020603050405020304" pitchFamily="18" charset="0"/>
                <a:ea typeface="楷体" panose="02010609060101010101" pitchFamily="49" charset="-122"/>
              </a:rPr>
              <a:t>BLEEM</a:t>
            </a:r>
            <a:r>
              <a:rPr lang="zh-CN" altLang="en-US" i="0" dirty="0">
                <a:solidFill>
                  <a:srgbClr val="000000"/>
                </a:solidFill>
                <a:effectLst/>
                <a:latin typeface="Times New Roman" panose="02020603050405020304" pitchFamily="18" charset="0"/>
                <a:ea typeface="楷体" panose="02010609060101010101" pitchFamily="49" charset="-122"/>
              </a:rPr>
              <a:t>的变体</a:t>
            </a:r>
            <a:r>
              <a:rPr lang="en-US" altLang="zh-CN" i="0" dirty="0" err="1">
                <a:solidFill>
                  <a:srgbClr val="000000"/>
                </a:solidFill>
                <a:effectLst/>
                <a:latin typeface="Times New Roman" panose="02020603050405020304" pitchFamily="18" charset="0"/>
                <a:ea typeface="楷体" panose="02010609060101010101" pitchFamily="49" charset="-122"/>
              </a:rPr>
              <a:t>BLEEMRand</a:t>
            </a:r>
            <a:r>
              <a:rPr lang="zh-CN" altLang="en-US" i="0" dirty="0">
                <a:solidFill>
                  <a:srgbClr val="000000"/>
                </a:solidFill>
                <a:effectLst/>
                <a:latin typeface="Times New Roman" panose="02020603050405020304" pitchFamily="18" charset="0"/>
                <a:ea typeface="楷体" panose="02010609060101010101" pitchFamily="49" charset="-122"/>
              </a:rPr>
              <a:t>，其中将其替换为随机序列选择，并保留</a:t>
            </a:r>
            <a:r>
              <a:rPr lang="en-US" altLang="zh-CN" i="0" dirty="0">
                <a:solidFill>
                  <a:srgbClr val="000000"/>
                </a:solidFill>
                <a:effectLst/>
                <a:latin typeface="Times New Roman" panose="02020603050405020304" pitchFamily="18" charset="0"/>
                <a:ea typeface="楷体" panose="02010609060101010101" pitchFamily="49" charset="-122"/>
              </a:rPr>
              <a:t>SSTG</a:t>
            </a:r>
            <a:r>
              <a:rPr lang="zh-CN" altLang="en-US" i="0" dirty="0">
                <a:solidFill>
                  <a:srgbClr val="000000"/>
                </a:solidFill>
                <a:effectLst/>
                <a:latin typeface="Times New Roman" panose="02020603050405020304" pitchFamily="18" charset="0"/>
                <a:ea typeface="楷体" panose="02010609060101010101" pitchFamily="49" charset="-122"/>
              </a:rPr>
              <a:t>构造进行比较。</a:t>
            </a:r>
            <a:endParaRPr lang="en-US" altLang="zh-CN" dirty="0">
              <a:latin typeface="Times New Roman" panose="02020603050405020304" pitchFamily="18" charset="0"/>
              <a:ea typeface="楷体" panose="02010609060101010101" pitchFamily="49" charset="-122"/>
            </a:endParaRPr>
          </a:p>
        </p:txBody>
      </p:sp>
      <p:pic>
        <p:nvPicPr>
          <p:cNvPr id="6" name="图片 5">
            <a:extLst>
              <a:ext uri="{FF2B5EF4-FFF2-40B4-BE49-F238E27FC236}">
                <a16:creationId xmlns:a16="http://schemas.microsoft.com/office/drawing/2014/main" id="{CB858A19-D84E-94AD-3B0F-308F5999623D}"/>
              </a:ext>
            </a:extLst>
          </p:cNvPr>
          <p:cNvPicPr>
            <a:picLocks noChangeAspect="1"/>
          </p:cNvPicPr>
          <p:nvPr/>
        </p:nvPicPr>
        <p:blipFill>
          <a:blip r:embed="rId3"/>
          <a:stretch>
            <a:fillRect/>
          </a:stretch>
        </p:blipFill>
        <p:spPr>
          <a:xfrm>
            <a:off x="5380151" y="1974191"/>
            <a:ext cx="4898116" cy="4715199"/>
          </a:xfrm>
          <a:prstGeom prst="rect">
            <a:avLst/>
          </a:prstGeom>
        </p:spPr>
      </p:pic>
      <p:sp>
        <p:nvSpPr>
          <p:cNvPr id="9" name="文本框 8">
            <a:extLst>
              <a:ext uri="{FF2B5EF4-FFF2-40B4-BE49-F238E27FC236}">
                <a16:creationId xmlns:a16="http://schemas.microsoft.com/office/drawing/2014/main" id="{E7FD10C3-75B4-F57E-F557-4EDE31D94D8F}"/>
              </a:ext>
            </a:extLst>
          </p:cNvPr>
          <p:cNvSpPr txBox="1"/>
          <p:nvPr/>
        </p:nvSpPr>
        <p:spPr>
          <a:xfrm>
            <a:off x="767556" y="2872811"/>
            <a:ext cx="4153888" cy="2948243"/>
          </a:xfrm>
          <a:prstGeom prst="rect">
            <a:avLst/>
          </a:prstGeom>
          <a:noFill/>
        </p:spPr>
        <p:txBody>
          <a:bodyPr wrap="square">
            <a:spAutoFit/>
          </a:bodyPr>
          <a:lstStyle/>
          <a:p>
            <a:pPr>
              <a:lnSpc>
                <a:spcPct val="150000"/>
              </a:lnSpc>
            </a:pPr>
            <a:r>
              <a:rPr lang="zh-CN" altLang="en-US" dirty="0">
                <a:solidFill>
                  <a:srgbClr val="000000"/>
                </a:solidFill>
                <a:effectLst/>
                <a:latin typeface="Times New Roman" panose="02020603050405020304" pitchFamily="18" charset="0"/>
                <a:ea typeface="楷体" panose="02010609060101010101" pitchFamily="49" charset="-122"/>
              </a:rPr>
              <a:t>列“</a:t>
            </a:r>
            <a:r>
              <a:rPr lang="en-US" altLang="zh-CN" dirty="0">
                <a:solidFill>
                  <a:srgbClr val="000000"/>
                </a:solidFill>
                <a:effectLst/>
                <a:latin typeface="Times New Roman" panose="02020603050405020304" pitchFamily="18" charset="0"/>
                <a:ea typeface="楷体" panose="02010609060101010101" pitchFamily="49" charset="-122"/>
              </a:rPr>
              <a:t>Paths”</a:t>
            </a:r>
            <a:r>
              <a:rPr lang="zh-CN" altLang="en-US" dirty="0">
                <a:solidFill>
                  <a:srgbClr val="000000"/>
                </a:solidFill>
                <a:effectLst/>
                <a:latin typeface="Times New Roman" panose="02020603050405020304" pitchFamily="18" charset="0"/>
                <a:ea typeface="楷体" panose="02010609060101010101" pitchFamily="49" charset="-122"/>
              </a:rPr>
              <a:t>表示在</a:t>
            </a:r>
            <a:r>
              <a:rPr lang="en-US" altLang="zh-CN" dirty="0">
                <a:solidFill>
                  <a:srgbClr val="000000"/>
                </a:solidFill>
                <a:effectLst/>
                <a:latin typeface="Times New Roman" panose="02020603050405020304" pitchFamily="18" charset="0"/>
                <a:ea typeface="楷体" panose="02010609060101010101" pitchFamily="49" charset="-122"/>
              </a:rPr>
              <a:t>SSTG</a:t>
            </a:r>
            <a:r>
              <a:rPr lang="zh-CN" altLang="en-US" dirty="0">
                <a:solidFill>
                  <a:srgbClr val="000000"/>
                </a:solidFill>
                <a:effectLst/>
                <a:latin typeface="Times New Roman" panose="02020603050405020304" pitchFamily="18" charset="0"/>
                <a:ea typeface="楷体" panose="02010609060101010101" pitchFamily="49" charset="-122"/>
              </a:rPr>
              <a:t>构造过程中发现的唯一状态痕迹的数量，列“</a:t>
            </a:r>
            <a:r>
              <a:rPr lang="en-US" altLang="zh-CN" dirty="0">
                <a:solidFill>
                  <a:srgbClr val="000000"/>
                </a:solidFill>
                <a:effectLst/>
                <a:latin typeface="Times New Roman" panose="02020603050405020304" pitchFamily="18" charset="0"/>
                <a:ea typeface="楷体" panose="02010609060101010101" pitchFamily="49" charset="-122"/>
              </a:rPr>
              <a:t>Len”</a:t>
            </a:r>
            <a:r>
              <a:rPr lang="zh-CN" altLang="en-US" dirty="0">
                <a:solidFill>
                  <a:srgbClr val="000000"/>
                </a:solidFill>
                <a:effectLst/>
                <a:latin typeface="Times New Roman" panose="02020603050405020304" pitchFamily="18" charset="0"/>
                <a:ea typeface="楷体" panose="02010609060101010101" pitchFamily="49" charset="-122"/>
              </a:rPr>
              <a:t>表示这些路径的平均长度。“</a:t>
            </a:r>
            <a:r>
              <a:rPr lang="en-US" altLang="zh-CN" dirty="0">
                <a:effectLst/>
                <a:latin typeface="Times New Roman" panose="02020603050405020304" pitchFamily="18" charset="0"/>
                <a:ea typeface="楷体" panose="02010609060101010101" pitchFamily="49" charset="-122"/>
              </a:rPr>
              <a:t>Types</a:t>
            </a:r>
            <a:r>
              <a:rPr lang="zh-CN" altLang="en-US" dirty="0">
                <a:solidFill>
                  <a:srgbClr val="000000"/>
                </a:solidFill>
                <a:effectLst/>
                <a:latin typeface="Times New Roman" panose="02020603050405020304" pitchFamily="18" charset="0"/>
                <a:ea typeface="楷体" panose="02010609060101010101" pitchFamily="49" charset="-122"/>
              </a:rPr>
              <a:t>”列表示不同类型的抽象数据包的数量。</a:t>
            </a:r>
            <a:r>
              <a:rPr lang="zh-CN" altLang="en-US" dirty="0">
                <a:latin typeface="Times New Roman" panose="02020603050405020304" pitchFamily="18" charset="0"/>
                <a:ea typeface="楷体" panose="02010609060101010101" pitchFamily="49" charset="-122"/>
              </a:rPr>
              <a:t> </a:t>
            </a:r>
            <a:r>
              <a:rPr lang="zh-CN" altLang="en-US" dirty="0">
                <a:solidFill>
                  <a:srgbClr val="000000"/>
                </a:solidFill>
                <a:effectLst/>
                <a:latin typeface="Times New Roman" panose="02020603050405020304" pitchFamily="18" charset="0"/>
                <a:ea typeface="楷体" panose="02010609060101010101" pitchFamily="49" charset="-122"/>
              </a:rPr>
              <a:t>列</a:t>
            </a:r>
            <a:r>
              <a:rPr lang="zh-CN" altLang="en-US" dirty="0">
                <a:effectLst/>
                <a:latin typeface="Times New Roman" panose="02020603050405020304" pitchFamily="18" charset="0"/>
                <a:ea typeface="楷体" panose="02010609060101010101" pitchFamily="49" charset="-122"/>
              </a:rPr>
              <a:t>“</a:t>
            </a:r>
            <a:r>
              <a:rPr lang="en-US" altLang="zh-CN" dirty="0">
                <a:effectLst/>
                <a:latin typeface="Times New Roman" panose="02020603050405020304" pitchFamily="18" charset="0"/>
                <a:ea typeface="楷体" panose="02010609060101010101" pitchFamily="49" charset="-122"/>
              </a:rPr>
              <a:t>Nodes”</a:t>
            </a:r>
            <a:r>
              <a:rPr lang="zh-CN" altLang="en-US" dirty="0">
                <a:solidFill>
                  <a:srgbClr val="000000"/>
                </a:solidFill>
                <a:effectLst/>
                <a:latin typeface="Times New Roman" panose="02020603050405020304" pitchFamily="18" charset="0"/>
                <a:ea typeface="楷体" panose="02010609060101010101" pitchFamily="49" charset="-122"/>
              </a:rPr>
              <a:t>和</a:t>
            </a:r>
            <a:r>
              <a:rPr lang="zh-CN" altLang="en-US" dirty="0">
                <a:effectLst/>
                <a:latin typeface="Times New Roman" panose="02020603050405020304" pitchFamily="18" charset="0"/>
                <a:ea typeface="楷体" panose="02010609060101010101" pitchFamily="49" charset="-122"/>
              </a:rPr>
              <a:t>“</a:t>
            </a:r>
            <a:r>
              <a:rPr lang="en-US" altLang="zh-CN" dirty="0">
                <a:effectLst/>
                <a:latin typeface="Times New Roman" panose="02020603050405020304" pitchFamily="18" charset="0"/>
                <a:ea typeface="楷体" panose="02010609060101010101" pitchFamily="49" charset="-122"/>
              </a:rPr>
              <a:t>Trans”</a:t>
            </a:r>
            <a:r>
              <a:rPr lang="zh-CN" altLang="en-US" dirty="0">
                <a:solidFill>
                  <a:srgbClr val="000000"/>
                </a:solidFill>
                <a:effectLst/>
                <a:latin typeface="Times New Roman" panose="02020603050405020304" pitchFamily="18" charset="0"/>
                <a:ea typeface="楷体" panose="02010609060101010101" pitchFamily="49" charset="-122"/>
              </a:rPr>
              <a:t>分别表示</a:t>
            </a:r>
            <a:r>
              <a:rPr lang="en-US" altLang="zh-CN" dirty="0">
                <a:solidFill>
                  <a:srgbClr val="000000"/>
                </a:solidFill>
                <a:effectLst/>
                <a:latin typeface="Times New Roman" panose="02020603050405020304" pitchFamily="18" charset="0"/>
                <a:ea typeface="楷体" panose="02010609060101010101" pitchFamily="49" charset="-122"/>
              </a:rPr>
              <a:t>SSTG</a:t>
            </a:r>
            <a:r>
              <a:rPr lang="zh-CN" altLang="en-US" dirty="0">
                <a:solidFill>
                  <a:srgbClr val="000000"/>
                </a:solidFill>
                <a:effectLst/>
                <a:latin typeface="Times New Roman" panose="02020603050405020304" pitchFamily="18" charset="0"/>
                <a:ea typeface="楷体" panose="02010609060101010101" pitchFamily="49" charset="-122"/>
              </a:rPr>
              <a:t>的状态和状态转换数。</a:t>
            </a:r>
            <a:r>
              <a:rPr lang="zh-CN" altLang="en-US" dirty="0">
                <a:effectLst/>
                <a:latin typeface="Times New Roman" panose="02020603050405020304" pitchFamily="18" charset="0"/>
                <a:ea typeface="楷体" panose="02010609060101010101" pitchFamily="49" charset="-122"/>
              </a:rPr>
              <a:t>“</a:t>
            </a:r>
            <a:r>
              <a:rPr lang="en-US" altLang="zh-CN" dirty="0">
                <a:effectLst/>
                <a:latin typeface="Times New Roman" panose="02020603050405020304" pitchFamily="18" charset="0"/>
                <a:ea typeface="楷体" panose="02010609060101010101" pitchFamily="49" charset="-122"/>
              </a:rPr>
              <a:t>Branch Coverage”</a:t>
            </a:r>
            <a:r>
              <a:rPr lang="zh-CN" altLang="en-US" dirty="0">
                <a:effectLst/>
                <a:latin typeface="Times New Roman" panose="02020603050405020304" pitchFamily="18" charset="0"/>
                <a:ea typeface="楷体" panose="02010609060101010101" pitchFamily="49" charset="-122"/>
              </a:rPr>
              <a:t>显示了整个</a:t>
            </a:r>
            <a:r>
              <a:rPr lang="en-US" altLang="zh-CN" dirty="0">
                <a:effectLst/>
                <a:latin typeface="Times New Roman" panose="02020603050405020304" pitchFamily="18" charset="0"/>
                <a:ea typeface="楷体" panose="02010609060101010101" pitchFamily="49" charset="-122"/>
              </a:rPr>
              <a:t>SUT</a:t>
            </a:r>
            <a:r>
              <a:rPr lang="zh-CN" altLang="en-US" dirty="0">
                <a:effectLst/>
                <a:latin typeface="Times New Roman" panose="02020603050405020304" pitchFamily="18" charset="0"/>
                <a:ea typeface="楷体" panose="02010609060101010101" pitchFamily="49" charset="-122"/>
              </a:rPr>
              <a:t>实现的唯一分支。</a:t>
            </a:r>
            <a:r>
              <a:rPr lang="zh-CN" altLang="en-US" dirty="0">
                <a:latin typeface="Times New Roman" panose="02020603050405020304" pitchFamily="18" charset="0"/>
                <a:ea typeface="楷体" panose="02010609060101010101" pitchFamily="49" charset="-122"/>
              </a:rPr>
              <a:t> </a:t>
            </a:r>
          </a:p>
        </p:txBody>
      </p:sp>
    </p:spTree>
    <p:extLst>
      <p:ext uri="{BB962C8B-B14F-4D97-AF65-F5344CB8AC3E}">
        <p14:creationId xmlns:p14="http://schemas.microsoft.com/office/powerpoint/2010/main" val="302447787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1086498"/>
            <a:ext cx="2392894" cy="412613"/>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案例研究</a:t>
            </a:r>
            <a:endParaRPr lang="en-US" altLang="zh-CN" sz="2000" b="1" dirty="0">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3B67BED6-B340-B420-8F1F-93CA8C71A945}"/>
              </a:ext>
            </a:extLst>
          </p:cNvPr>
          <p:cNvSpPr txBox="1"/>
          <p:nvPr/>
        </p:nvSpPr>
        <p:spPr>
          <a:xfrm>
            <a:off x="1216241" y="1460270"/>
            <a:ext cx="9764102" cy="870751"/>
          </a:xfrm>
          <a:prstGeom prst="rect">
            <a:avLst/>
          </a:prstGeom>
          <a:noFill/>
        </p:spPr>
        <p:txBody>
          <a:bodyPr wrap="square">
            <a:spAutoFit/>
          </a:bodyPr>
          <a:lstStyle/>
          <a:p>
            <a:pPr>
              <a:lnSpc>
                <a:spcPct val="150000"/>
              </a:lnSpc>
            </a:pPr>
            <a:r>
              <a:rPr lang="zh-CN" altLang="en-US" i="0" dirty="0">
                <a:solidFill>
                  <a:srgbClr val="000000"/>
                </a:solidFill>
                <a:effectLst/>
                <a:latin typeface="Times New Roman" panose="02020603050405020304" pitchFamily="18" charset="0"/>
                <a:ea typeface="楷体" panose="02010609060101010101" pitchFamily="49" charset="-122"/>
              </a:rPr>
              <a:t>为了直观地说明</a:t>
            </a:r>
            <a:r>
              <a:rPr lang="en-US" altLang="zh-CN" i="0" dirty="0">
                <a:solidFill>
                  <a:srgbClr val="000000"/>
                </a:solidFill>
                <a:effectLst/>
                <a:latin typeface="Times New Roman" panose="02020603050405020304" pitchFamily="18" charset="0"/>
                <a:ea typeface="楷体" panose="02010609060101010101" pitchFamily="49" charset="-122"/>
              </a:rPr>
              <a:t>BLEEM</a:t>
            </a:r>
            <a:r>
              <a:rPr lang="zh-CN" altLang="en-US" i="0" dirty="0">
                <a:solidFill>
                  <a:srgbClr val="000000"/>
                </a:solidFill>
                <a:effectLst/>
                <a:latin typeface="Times New Roman" panose="02020603050405020304" pitchFamily="18" charset="0"/>
                <a:ea typeface="楷体" panose="02010609060101010101" pitchFamily="49" charset="-122"/>
              </a:rPr>
              <a:t>如何实现引导模糊测试及其有效性，使用在模糊</a:t>
            </a:r>
            <a:r>
              <a:rPr lang="en-US" altLang="zh-CN" i="0" dirty="0" err="1">
                <a:solidFill>
                  <a:srgbClr val="000000"/>
                </a:solidFill>
                <a:effectLst/>
                <a:latin typeface="Times New Roman" panose="02020603050405020304" pitchFamily="18" charset="0"/>
                <a:ea typeface="楷体" panose="02010609060101010101" pitchFamily="49" charset="-122"/>
              </a:rPr>
              <a:t>mvfst</a:t>
            </a:r>
            <a:r>
              <a:rPr lang="zh-CN" altLang="en-US" i="0" dirty="0">
                <a:solidFill>
                  <a:srgbClr val="000000"/>
                </a:solidFill>
                <a:effectLst/>
                <a:latin typeface="Times New Roman" panose="02020603050405020304" pitchFamily="18" charset="0"/>
                <a:ea typeface="楷体" panose="02010609060101010101" pitchFamily="49" charset="-122"/>
              </a:rPr>
              <a:t>（</a:t>
            </a:r>
            <a:r>
              <a:rPr lang="en-US" altLang="zh-CN" i="0" dirty="0">
                <a:solidFill>
                  <a:srgbClr val="000000"/>
                </a:solidFill>
                <a:effectLst/>
                <a:latin typeface="Times New Roman" panose="02020603050405020304" pitchFamily="18" charset="0"/>
                <a:ea typeface="楷体" panose="02010609060101010101" pitchFamily="49" charset="-122"/>
              </a:rPr>
              <a:t>QUIC</a:t>
            </a:r>
            <a:r>
              <a:rPr lang="zh-CN" altLang="en-US" i="0" dirty="0">
                <a:solidFill>
                  <a:srgbClr val="000000"/>
                </a:solidFill>
                <a:effectLst/>
                <a:latin typeface="Times New Roman" panose="02020603050405020304" pitchFamily="18" charset="0"/>
                <a:ea typeface="楷体" panose="02010609060101010101" pitchFamily="49" charset="-122"/>
              </a:rPr>
              <a:t>）期间发现的会话作为案例研究，使用新的包模式</a:t>
            </a:r>
            <a:r>
              <a:rPr lang="en-US" altLang="zh-CN" i="0" dirty="0" err="1">
                <a:solidFill>
                  <a:srgbClr val="000000"/>
                </a:solidFill>
                <a:effectLst/>
                <a:latin typeface="Times New Roman" panose="02020603050405020304" pitchFamily="18" charset="0"/>
                <a:ea typeface="楷体" panose="02010609060101010101" pitchFamily="49" charset="-122"/>
              </a:rPr>
              <a:t>b⊕σP</a:t>
            </a:r>
            <a:r>
              <a:rPr lang="zh-CN" altLang="en-US" i="0" dirty="0">
                <a:solidFill>
                  <a:srgbClr val="000000"/>
                </a:solidFill>
                <a:effectLst/>
                <a:latin typeface="Times New Roman" panose="02020603050405020304" pitchFamily="18" charset="0"/>
                <a:ea typeface="楷体" panose="02010609060101010101" pitchFamily="49" charset="-122"/>
              </a:rPr>
              <a:t>执行</a:t>
            </a:r>
            <a:r>
              <a:rPr lang="en-US" altLang="zh-CN" i="0" dirty="0">
                <a:solidFill>
                  <a:srgbClr val="000000"/>
                </a:solidFill>
                <a:effectLst/>
                <a:latin typeface="Times New Roman" panose="02020603050405020304" pitchFamily="18" charset="0"/>
                <a:ea typeface="楷体" panose="02010609060101010101" pitchFamily="49" charset="-122"/>
              </a:rPr>
              <a:t>q1</a:t>
            </a:r>
            <a:r>
              <a:rPr lang="zh-CN" altLang="en-US" i="0" dirty="0">
                <a:solidFill>
                  <a:srgbClr val="000000"/>
                </a:solidFill>
                <a:effectLst/>
                <a:latin typeface="Times New Roman" panose="02020603050405020304" pitchFamily="18" charset="0"/>
                <a:ea typeface="楷体" panose="02010609060101010101" pitchFamily="49" charset="-122"/>
              </a:rPr>
              <a:t>得到了一个新的状态跟踪。</a:t>
            </a:r>
            <a:endParaRPr lang="en-US" altLang="zh-CN" dirty="0">
              <a:latin typeface="Times New Roman" panose="02020603050405020304" pitchFamily="18" charset="0"/>
              <a:ea typeface="楷体" panose="02010609060101010101" pitchFamily="49" charset="-122"/>
            </a:endParaRPr>
          </a:p>
        </p:txBody>
      </p:sp>
      <p:pic>
        <p:nvPicPr>
          <p:cNvPr id="11" name="图片 10">
            <a:extLst>
              <a:ext uri="{FF2B5EF4-FFF2-40B4-BE49-F238E27FC236}">
                <a16:creationId xmlns:a16="http://schemas.microsoft.com/office/drawing/2014/main" id="{292F8BA6-0D08-13BC-C482-F55C128BAABE}"/>
              </a:ext>
            </a:extLst>
          </p:cNvPr>
          <p:cNvPicPr>
            <a:picLocks noChangeAspect="1"/>
          </p:cNvPicPr>
          <p:nvPr/>
        </p:nvPicPr>
        <p:blipFill>
          <a:blip r:embed="rId3"/>
          <a:stretch>
            <a:fillRect/>
          </a:stretch>
        </p:blipFill>
        <p:spPr>
          <a:xfrm>
            <a:off x="7446666" y="4454800"/>
            <a:ext cx="3648636" cy="2246900"/>
          </a:xfrm>
          <a:prstGeom prst="rect">
            <a:avLst/>
          </a:prstGeom>
        </p:spPr>
      </p:pic>
      <p:pic>
        <p:nvPicPr>
          <p:cNvPr id="13" name="图片 12">
            <a:extLst>
              <a:ext uri="{FF2B5EF4-FFF2-40B4-BE49-F238E27FC236}">
                <a16:creationId xmlns:a16="http://schemas.microsoft.com/office/drawing/2014/main" id="{0D5056F8-85A2-EE0F-9DBD-F763376F1657}"/>
              </a:ext>
            </a:extLst>
          </p:cNvPr>
          <p:cNvPicPr>
            <a:picLocks noChangeAspect="1"/>
          </p:cNvPicPr>
          <p:nvPr/>
        </p:nvPicPr>
        <p:blipFill>
          <a:blip r:embed="rId4"/>
          <a:stretch>
            <a:fillRect/>
          </a:stretch>
        </p:blipFill>
        <p:spPr>
          <a:xfrm>
            <a:off x="1216241" y="4526980"/>
            <a:ext cx="4934844" cy="1284586"/>
          </a:xfrm>
          <a:prstGeom prst="rect">
            <a:avLst/>
          </a:prstGeom>
        </p:spPr>
      </p:pic>
      <p:pic>
        <p:nvPicPr>
          <p:cNvPr id="14" name="图片 13">
            <a:extLst>
              <a:ext uri="{FF2B5EF4-FFF2-40B4-BE49-F238E27FC236}">
                <a16:creationId xmlns:a16="http://schemas.microsoft.com/office/drawing/2014/main" id="{7ECF6152-A4DE-02BB-4205-F92CE335195A}"/>
              </a:ext>
            </a:extLst>
          </p:cNvPr>
          <p:cNvPicPr>
            <a:picLocks noChangeAspect="1"/>
          </p:cNvPicPr>
          <p:nvPr/>
        </p:nvPicPr>
        <p:blipFill>
          <a:blip r:embed="rId5"/>
          <a:stretch>
            <a:fillRect/>
          </a:stretch>
        </p:blipFill>
        <p:spPr>
          <a:xfrm>
            <a:off x="1210927" y="2766338"/>
            <a:ext cx="4909442" cy="717890"/>
          </a:xfrm>
          <a:prstGeom prst="rect">
            <a:avLst/>
          </a:prstGeom>
        </p:spPr>
      </p:pic>
      <p:pic>
        <p:nvPicPr>
          <p:cNvPr id="15" name="图片 14">
            <a:extLst>
              <a:ext uri="{FF2B5EF4-FFF2-40B4-BE49-F238E27FC236}">
                <a16:creationId xmlns:a16="http://schemas.microsoft.com/office/drawing/2014/main" id="{95B50720-5D8A-E58E-5ABC-EB76230696B6}"/>
              </a:ext>
            </a:extLst>
          </p:cNvPr>
          <p:cNvPicPr>
            <a:picLocks noChangeAspect="1"/>
          </p:cNvPicPr>
          <p:nvPr/>
        </p:nvPicPr>
        <p:blipFill>
          <a:blip r:embed="rId6"/>
          <a:stretch>
            <a:fillRect/>
          </a:stretch>
        </p:blipFill>
        <p:spPr>
          <a:xfrm>
            <a:off x="7413782" y="2371903"/>
            <a:ext cx="3561977" cy="1870273"/>
          </a:xfrm>
          <a:prstGeom prst="rect">
            <a:avLst/>
          </a:prstGeom>
        </p:spPr>
      </p:pic>
      <p:pic>
        <p:nvPicPr>
          <p:cNvPr id="17" name="图片 16">
            <a:extLst>
              <a:ext uri="{FF2B5EF4-FFF2-40B4-BE49-F238E27FC236}">
                <a16:creationId xmlns:a16="http://schemas.microsoft.com/office/drawing/2014/main" id="{F063C5ED-C04D-03A7-37C4-EBC506FFD6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4110" y="3762559"/>
            <a:ext cx="4762745" cy="508026"/>
          </a:xfrm>
          <a:prstGeom prst="rect">
            <a:avLst/>
          </a:prstGeom>
        </p:spPr>
      </p:pic>
    </p:spTree>
    <p:extLst>
      <p:ext uri="{BB962C8B-B14F-4D97-AF65-F5344CB8AC3E}">
        <p14:creationId xmlns:p14="http://schemas.microsoft.com/office/powerpoint/2010/main" val="2611236569"/>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E0103E3E-8AE6-40D8-9744-2DAE3AC189C4}"/>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Limitation</a:t>
            </a:r>
            <a:r>
              <a:rPr lang="zh-CN" altLang="en-US" sz="3600" dirty="0">
                <a:latin typeface="楷体" panose="02010609060101010101" pitchFamily="49" charset="-122"/>
                <a:ea typeface="楷体" panose="02010609060101010101" pitchFamily="49" charset="-122"/>
              </a:rPr>
              <a:t> </a:t>
            </a:r>
          </a:p>
        </p:txBody>
      </p:sp>
      <p:sp>
        <p:nvSpPr>
          <p:cNvPr id="7" name="文本框 6">
            <a:extLst>
              <a:ext uri="{FF2B5EF4-FFF2-40B4-BE49-F238E27FC236}">
                <a16:creationId xmlns:a16="http://schemas.microsoft.com/office/drawing/2014/main" id="{0C68F28C-ECAB-096B-7990-6CDC2EA48F06}"/>
              </a:ext>
            </a:extLst>
          </p:cNvPr>
          <p:cNvSpPr txBox="1"/>
          <p:nvPr/>
        </p:nvSpPr>
        <p:spPr>
          <a:xfrm>
            <a:off x="917867" y="1539919"/>
            <a:ext cx="9838730" cy="1286250"/>
          </a:xfrm>
          <a:prstGeom prst="rect">
            <a:avLst/>
          </a:prstGeom>
          <a:noFill/>
        </p:spPr>
        <p:txBody>
          <a:bodyPr wrap="square">
            <a:spAutoFit/>
          </a:bodyPr>
          <a:lstStyle/>
          <a:p>
            <a:pPr indent="457200" algn="just">
              <a:lnSpc>
                <a:spcPct val="150000"/>
              </a:lnSpc>
            </a:pP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）反馈收集器根据</a:t>
            </a:r>
            <a:r>
              <a:rPr lang="en-US" altLang="zh-CN" dirty="0" err="1">
                <a:latin typeface="Times New Roman" panose="02020603050405020304" pitchFamily="18" charset="0"/>
                <a:ea typeface="楷体" panose="02010609060101010101" pitchFamily="49" charset="-122"/>
              </a:rPr>
              <a:t>Scapy</a:t>
            </a:r>
            <a:r>
              <a:rPr lang="zh-CN" altLang="en-US" dirty="0">
                <a:latin typeface="Times New Roman" panose="02020603050405020304" pitchFamily="18" charset="0"/>
                <a:ea typeface="楷体" panose="02010609060101010101" pitchFamily="49" charset="-122"/>
              </a:rPr>
              <a:t>的解析能力分析输出数据包。但是，</a:t>
            </a:r>
            <a:r>
              <a:rPr lang="en-US" altLang="zh-CN" dirty="0" err="1">
                <a:latin typeface="Times New Roman" panose="02020603050405020304" pitchFamily="18" charset="0"/>
                <a:ea typeface="楷体" panose="02010609060101010101" pitchFamily="49" charset="-122"/>
              </a:rPr>
              <a:t>Scapy</a:t>
            </a:r>
            <a:r>
              <a:rPr lang="zh-CN" altLang="en-US" dirty="0">
                <a:latin typeface="Times New Roman" panose="02020603050405020304" pitchFamily="18" charset="0"/>
                <a:ea typeface="楷体" panose="02010609060101010101" pitchFamily="49" charset="-122"/>
              </a:rPr>
              <a:t>不支持一些协议，特别是私有协议，将导致无法进行数据包抽象；</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2</a:t>
            </a:r>
            <a:r>
              <a:rPr lang="zh-CN" altLang="en-US" dirty="0">
                <a:latin typeface="Times New Roman" panose="02020603050405020304" pitchFamily="18" charset="0"/>
                <a:ea typeface="楷体" panose="02010609060101010101" pitchFamily="49" charset="-122"/>
              </a:rPr>
              <a:t>）由于其固有的不确定性和粗粒度过渡标记，</a:t>
            </a:r>
            <a:r>
              <a:rPr lang="en-US" altLang="zh-CN" dirty="0">
                <a:latin typeface="Times New Roman" panose="02020603050405020304" pitchFamily="18" charset="0"/>
                <a:ea typeface="楷体" panose="02010609060101010101" pitchFamily="49" charset="-122"/>
              </a:rPr>
              <a:t>SSTG</a:t>
            </a:r>
            <a:r>
              <a:rPr lang="zh-CN" altLang="en-US" dirty="0">
                <a:latin typeface="Times New Roman" panose="02020603050405020304" pitchFamily="18" charset="0"/>
                <a:ea typeface="楷体" panose="02010609060101010101" pitchFamily="49" charset="-122"/>
              </a:rPr>
              <a:t>的当前表示不能始终保证可再现性；</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540412684"/>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2023C5A-002A-4D55-B6D9-BA77213D77D2}"/>
              </a:ext>
            </a:extLst>
          </p:cNvPr>
          <p:cNvSpPr/>
          <p:nvPr/>
        </p:nvSpPr>
        <p:spPr>
          <a:xfrm>
            <a:off x="-134502" y="-320527"/>
            <a:ext cx="8365503" cy="7453192"/>
          </a:xfrm>
          <a:prstGeom prst="rect">
            <a:avLst/>
          </a:prstGeom>
          <a:blipFill dpi="0" rotWithShape="1">
            <a:blip r:embed="rId3">
              <a:alphaModFix amt="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文本框 156"/>
          <p:cNvSpPr txBox="1"/>
          <p:nvPr/>
        </p:nvSpPr>
        <p:spPr>
          <a:xfrm>
            <a:off x="1374404" y="3164289"/>
            <a:ext cx="4650357" cy="707886"/>
          </a:xfrm>
          <a:prstGeom prst="rect">
            <a:avLst/>
          </a:prstGeom>
          <a:noFill/>
        </p:spPr>
        <p:txBody>
          <a:bodyPr wrap="square" rtlCol="0">
            <a:spAutoFit/>
          </a:bodyPr>
          <a:lstStyle/>
          <a:p>
            <a:pPr algn="dist"/>
            <a:r>
              <a:rPr lang="zh-CN" altLang="en-US" sz="4000" dirty="0">
                <a:latin typeface="微软雅黑" panose="020B0503020204020204" pitchFamily="34" charset="-122"/>
                <a:ea typeface="微软雅黑" panose="020B0503020204020204" pitchFamily="34" charset="-122"/>
              </a:rPr>
              <a:t>感谢大家观看</a:t>
            </a:r>
          </a:p>
        </p:txBody>
      </p:sp>
      <p:grpSp>
        <p:nvGrpSpPr>
          <p:cNvPr id="4" name="组合 3">
            <a:extLst>
              <a:ext uri="{FF2B5EF4-FFF2-40B4-BE49-F238E27FC236}">
                <a16:creationId xmlns:a16="http://schemas.microsoft.com/office/drawing/2014/main" id="{6492F762-B648-4C6A-BCCD-DE814C95A84A}"/>
              </a:ext>
            </a:extLst>
          </p:cNvPr>
          <p:cNvGrpSpPr/>
          <p:nvPr/>
        </p:nvGrpSpPr>
        <p:grpSpPr>
          <a:xfrm rot="9911845">
            <a:off x="916795" y="1933944"/>
            <a:ext cx="694476" cy="565057"/>
            <a:chOff x="189132" y="3432549"/>
            <a:chExt cx="990433" cy="805861"/>
          </a:xfrm>
        </p:grpSpPr>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B3B54D5C-DF23-4320-80C7-D5FDCC31C73E}"/>
              </a:ext>
            </a:extLst>
          </p:cNvPr>
          <p:cNvGrpSpPr/>
          <p:nvPr/>
        </p:nvGrpSpPr>
        <p:grpSpPr>
          <a:xfrm rot="5669900">
            <a:off x="540212" y="4862505"/>
            <a:ext cx="376265" cy="418620"/>
            <a:chOff x="957640" y="2513007"/>
            <a:chExt cx="376265" cy="418620"/>
          </a:xfrm>
        </p:grpSpPr>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图片包含 户外艺术系列&#10;&#10;已生成高可信度的说明">
            <a:extLst>
              <a:ext uri="{FF2B5EF4-FFF2-40B4-BE49-F238E27FC236}">
                <a16:creationId xmlns:a16="http://schemas.microsoft.com/office/drawing/2014/main" id="{ABA7B7BC-2EA9-4B48-9EC2-D10CCCF9364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2564080">
            <a:off x="8555080" y="1919788"/>
            <a:ext cx="4319990" cy="5083530"/>
          </a:xfrm>
          <a:prstGeom prst="rect">
            <a:avLst/>
          </a:prstGeom>
        </p:spPr>
      </p:pic>
      <p:pic>
        <p:nvPicPr>
          <p:cNvPr id="122" name="图片 121" descr="图片包含 户外艺术系列&#10;&#10;已生成高可信度的说明">
            <a:extLst>
              <a:ext uri="{FF2B5EF4-FFF2-40B4-BE49-F238E27FC236}">
                <a16:creationId xmlns:a16="http://schemas.microsoft.com/office/drawing/2014/main" id="{3EA6A347-BDFB-419C-B6F7-63BF6CC4CAFC}"/>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4326105">
            <a:off x="7395909" y="402917"/>
            <a:ext cx="3388883" cy="4281584"/>
          </a:xfrm>
          <a:prstGeom prst="rect">
            <a:avLst/>
          </a:prstGeom>
        </p:spPr>
      </p:pic>
      <p:cxnSp>
        <p:nvCxnSpPr>
          <p:cNvPr id="7" name="直接连接符 6">
            <a:extLst>
              <a:ext uri="{FF2B5EF4-FFF2-40B4-BE49-F238E27FC236}">
                <a16:creationId xmlns:a16="http://schemas.microsoft.com/office/drawing/2014/main" id="{6A700B99-6065-4865-8C68-803D5763C6AA}"/>
              </a:ext>
            </a:extLst>
          </p:cNvPr>
          <p:cNvCxnSpPr/>
          <p:nvPr/>
        </p:nvCxnSpPr>
        <p:spPr>
          <a:xfrm>
            <a:off x="1494922" y="3939564"/>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6523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8" y="999743"/>
            <a:ext cx="9013797" cy="549573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n"/>
            </a:pP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Zuo</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清华大学软件系统安全保障小组成员，</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级硕士，目前在腾讯工作，主要研究方向为软件测试与漏洞挖掘、工控协议软件漏洞挖掘等；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 BLEEM: Packet Sequence Oriented Fuzzing for Protocol Implementations.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Yu,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Jianzhong Liu, Yu Jiang, Ting Chen,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Abhik</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Roychoudhury</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Sun.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a:t>
            </a:r>
            <a:r>
              <a:rPr lang="en-US" altLang="zh-CN" sz="1600" dirty="0" err="1">
                <a:latin typeface="Times New Roman" panose="02020603050405020304" pitchFamily="18" charset="0"/>
                <a:cs typeface="Times New Roman" panose="02020603050405020304" pitchFamily="18" charset="0"/>
              </a:rPr>
              <a:t>senix</a:t>
            </a:r>
            <a:r>
              <a:rPr lang="en-US" altLang="zh-CN" sz="1600" dirty="0">
                <a:latin typeface="Times New Roman" panose="02020603050405020304" pitchFamily="18" charset="0"/>
                <a:cs typeface="Times New Roman" panose="02020603050405020304" pitchFamily="18" charset="0"/>
              </a:rPr>
              <a:t> 2023)</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 Vulnerability Detection of ICS Protocols Via Cross-State Fuzzing.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Yu, Ting Chen,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Zichen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Xu,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Aiguo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Cui and Yu Jiang. (EMSOFT 2022)</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[3]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PAVFuzz</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State-Sensitive Fuzz Testing of Protocols in Autonomous Vehicles.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Yu,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Liu, Yu Jiang. (DAC 2021)</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[4]ICS Protocol Fuzzing: Coverage Guided Packet Crack and Generation.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Yuheng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Xun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Jiao,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Wanli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Chang, Yu Jiang. (DAC 2020)</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[5] Polar: Function Code Aware Fuzz Testing of ICS Protocol.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Yu Jiang, Jian Gao,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Xun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Jiao,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Sun. (EMSOFT 2019)</a:t>
            </a:r>
          </a:p>
        </p:txBody>
      </p:sp>
      <p:pic>
        <p:nvPicPr>
          <p:cNvPr id="7" name="图片 6">
            <a:extLst>
              <a:ext uri="{FF2B5EF4-FFF2-40B4-BE49-F238E27FC236}">
                <a16:creationId xmlns:a16="http://schemas.microsoft.com/office/drawing/2014/main" id="{2A9D8A87-9D9C-1BE6-CD92-3809E1656BAF}"/>
              </a:ext>
            </a:extLst>
          </p:cNvPr>
          <p:cNvPicPr>
            <a:picLocks noChangeAspect="1"/>
          </p:cNvPicPr>
          <p:nvPr/>
        </p:nvPicPr>
        <p:blipFill>
          <a:blip r:embed="rId3"/>
          <a:stretch>
            <a:fillRect/>
          </a:stretch>
        </p:blipFill>
        <p:spPr>
          <a:xfrm>
            <a:off x="10356500" y="1551761"/>
            <a:ext cx="1596784" cy="1605705"/>
          </a:xfrm>
          <a:prstGeom prst="rect">
            <a:avLst/>
          </a:prstGeom>
        </p:spPr>
      </p:pic>
    </p:spTree>
    <p:extLst>
      <p:ext uri="{BB962C8B-B14F-4D97-AF65-F5344CB8AC3E}">
        <p14:creationId xmlns:p14="http://schemas.microsoft.com/office/powerpoint/2010/main" val="214104967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9" y="1041882"/>
            <a:ext cx="8978160" cy="5416868"/>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Jianzhong Liu</a:t>
            </a:r>
          </a:p>
          <a:p>
            <a:pPr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清华大学软件系统安全保障小组成员，博士在读，</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2021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年毕业于上海科技大学获硕士学位，主要研究方向是操作系统内核安全。</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 BLEEM: Packet Sequence Oriented Fuzzing for Protocol Implementations.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Yu,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Jianzhong Liu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Yu Jiang, Ting Chen,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Abhik</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Roychoudhury</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Sun.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a:t>
            </a:r>
            <a:r>
              <a:rPr lang="en-US" altLang="zh-CN" sz="1600" dirty="0" err="1">
                <a:latin typeface="Times New Roman" panose="02020603050405020304" pitchFamily="18" charset="0"/>
                <a:cs typeface="Times New Roman" panose="02020603050405020304" pitchFamily="18" charset="0"/>
              </a:rPr>
              <a:t>senix</a:t>
            </a:r>
            <a:r>
              <a:rPr lang="en-US" altLang="zh-CN" sz="1600" dirty="0">
                <a:latin typeface="Times New Roman" panose="02020603050405020304" pitchFamily="18" charset="0"/>
                <a:cs typeface="Times New Roman" panose="02020603050405020304" pitchFamily="18" charset="0"/>
              </a:rPr>
              <a:t> 2023)</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 DAISY: Effective Fuzz Driver Synthesis with Object Usage Sequence Analysis.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Mingrui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Zhang,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Chijin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Zhou,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Jianzhong Liu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Mingzhe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Wang,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Liang, Juan Zhu and Yu Jiang. (ICSE(SEIP) 2023)</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[3] MIDAS: Safeguarding IoT Devices Against Malware via Real-Time Behavior Auditing.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Yiwen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Xu,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Zijing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Yin,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Yiwei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Hou,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Jianzhong Liu </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and Yu Jiang.(EMSOFT 2022)</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[4] Tardis: Coverage-Guided Embedded Operating System Fuzzing.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Yuheng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Yiru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Xu, Hao Sun,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Jianzhong Liu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Zichen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Xu,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Aiguo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Cui,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Heyuan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Shi and Yu Jiang.(EMSOFT 2022)</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[5] KSG: Augmenting Kernel Fuzzing with System Call Specification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Generation.Hao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Sun,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Yuheng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Shen,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Jianzhong Liu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Yiru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Xu, Yu Jiang.(ATC 2022) </a:t>
            </a:r>
          </a:p>
        </p:txBody>
      </p:sp>
      <p:pic>
        <p:nvPicPr>
          <p:cNvPr id="6" name="图片 5">
            <a:extLst>
              <a:ext uri="{FF2B5EF4-FFF2-40B4-BE49-F238E27FC236}">
                <a16:creationId xmlns:a16="http://schemas.microsoft.com/office/drawing/2014/main" id="{CEE4777D-F716-B421-4A37-EC9E04DD1BA5}"/>
              </a:ext>
            </a:extLst>
          </p:cNvPr>
          <p:cNvPicPr>
            <a:picLocks noChangeAspect="1"/>
          </p:cNvPicPr>
          <p:nvPr/>
        </p:nvPicPr>
        <p:blipFill>
          <a:blip r:embed="rId3"/>
          <a:stretch>
            <a:fillRect/>
          </a:stretch>
        </p:blipFill>
        <p:spPr>
          <a:xfrm>
            <a:off x="10178633" y="1290155"/>
            <a:ext cx="1790700" cy="1819275"/>
          </a:xfrm>
          <a:prstGeom prst="rect">
            <a:avLst/>
          </a:prstGeom>
        </p:spPr>
      </p:pic>
    </p:spTree>
    <p:extLst>
      <p:ext uri="{BB962C8B-B14F-4D97-AF65-F5344CB8AC3E}">
        <p14:creationId xmlns:p14="http://schemas.microsoft.com/office/powerpoint/2010/main" val="378381136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9" y="1041882"/>
            <a:ext cx="9066261" cy="5772734"/>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Yu Jiang</a:t>
            </a:r>
          </a:p>
          <a:p>
            <a:pPr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清华大学软件学院副教授，软件系统安全保障小组教师，主要研究方向为信息物理融合系统，软件系统安全等。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 DAISY: Effective Fuzz Driver Synthesis with Object Usage Sequence Analysis.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Mingrui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Zhang,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Chijin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Zhou, Jianzhong Liu,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Mingzhe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Wang,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Liang, Juan Zhu and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Yu Jiang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(ICSE(SEIP) 2023)</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 BLEEM: Packet Sequence Oriented Fuzzing for Protocol Implementations.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Yu,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Jianzhong Liu,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Yu Jiang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Ting Chen,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Abhik</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Roychoudhury</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Sun.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a:t>
            </a:r>
            <a:r>
              <a:rPr lang="en-US" altLang="zh-CN" sz="1600" dirty="0" err="1">
                <a:latin typeface="Times New Roman" panose="02020603050405020304" pitchFamily="18" charset="0"/>
                <a:cs typeface="Times New Roman" panose="02020603050405020304" pitchFamily="18" charset="0"/>
              </a:rPr>
              <a:t>senix</a:t>
            </a:r>
            <a:r>
              <a:rPr lang="en-US" altLang="zh-CN" sz="1600" dirty="0">
                <a:latin typeface="Times New Roman" panose="02020603050405020304" pitchFamily="18" charset="0"/>
                <a:cs typeface="Times New Roman" panose="02020603050405020304" pitchFamily="18" charset="0"/>
              </a:rPr>
              <a:t> 2023)</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[3] LOKI: State-Aware Fuzzing Framework for the Implementation of Blockchain Consensus Protocols.</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Fuchen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Ma,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Yuanliang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Chen, Meng Ren,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Yuanhang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Zhou,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Yu Jiang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Ting Chen,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Huizhong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Li and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Sun.(NDSS 2023)</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[4] Tyr: Finding Consensus Failure Bugs in Blockchain System with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Behaviour</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Divergent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Model.Yuanliang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Fuchen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Ma,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Yuanhang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Zhou,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Yu Jiang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Ting Chen, and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Sun.(S&amp;P 2023)</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[5] Sequence-Oriented DBMS Fuzzing.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Liang,Yaoguang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Chen,Zhiyong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Wu,Jingzhou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Fu,Mingzhe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Wang,</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Yu</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Jiang,</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Xiangdong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Huang,Ting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Chen,Jiashui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Wang,Jiajia</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Li(ICDE 2023) </a:t>
            </a:r>
          </a:p>
        </p:txBody>
      </p:sp>
      <p:pic>
        <p:nvPicPr>
          <p:cNvPr id="14" name="图片 13">
            <a:extLst>
              <a:ext uri="{FF2B5EF4-FFF2-40B4-BE49-F238E27FC236}">
                <a16:creationId xmlns:a16="http://schemas.microsoft.com/office/drawing/2014/main" id="{9814877A-56D7-B558-349F-643BAD883803}"/>
              </a:ext>
            </a:extLst>
          </p:cNvPr>
          <p:cNvPicPr>
            <a:picLocks noChangeAspect="1"/>
          </p:cNvPicPr>
          <p:nvPr/>
        </p:nvPicPr>
        <p:blipFill>
          <a:blip r:embed="rId3"/>
          <a:stretch>
            <a:fillRect/>
          </a:stretch>
        </p:blipFill>
        <p:spPr>
          <a:xfrm>
            <a:off x="10286739" y="1551761"/>
            <a:ext cx="1544465" cy="2047586"/>
          </a:xfrm>
          <a:prstGeom prst="rect">
            <a:avLst/>
          </a:prstGeom>
        </p:spPr>
      </p:pic>
    </p:spTree>
    <p:extLst>
      <p:ext uri="{BB962C8B-B14F-4D97-AF65-F5344CB8AC3E}">
        <p14:creationId xmlns:p14="http://schemas.microsoft.com/office/powerpoint/2010/main" val="324767150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9" y="1042910"/>
            <a:ext cx="8793544" cy="5772734"/>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Ting Chen</a:t>
            </a:r>
          </a:p>
          <a:p>
            <a:pPr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电子科技大学计算机科学与工程学院教授，博士生导师，主要研究方向为软件安全</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区块链安全</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移动安全等；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TokenAware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Accurate and Efficient Bookkeeping Recognition for Token Smart Contracts.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Zheyuan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He,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Shuwei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Song, Yang Bai,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Xiapu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Ting Chen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Wensheng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Zhang, Peng He, Hongwei Li,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Xiaodong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Lin,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Xiaosong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Zhang. (TOSEM 2022)</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 Large-Scale Empirical Study of Inline Assembly on 7.6 Million Ethereum Smart Contracts. Zhou Liao,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Shuwei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Song, Hang Zhu,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Xiapu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Zheyuan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He,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Renkai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Jiang,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Ting Chen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Jiachi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Chen, Tao Zhang, Xiao-song Zhang.(TSE 2022)</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[3]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SigRec</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Automatic Recovery of Function Signatures in Smart Contracts.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Ting Chen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Zihao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Li,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Xiapu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Xiaofeng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Wang, Ting Wang,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Zheyuan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He,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Kezhao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Fang,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Yufei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Zhang, Hang Zhu, Hongwei Li, Yan Cheng, Xiao-song Zhang.(TSE 2022)</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[4] CLUE: Towards Discovering Locked Cryptocurrencies in Ethereum.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Xiaoqi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Li,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Ting Chen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Xiapu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Chenxu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Wang. (SAC 2021)</a:t>
            </a:r>
          </a:p>
        </p:txBody>
      </p:sp>
      <p:pic>
        <p:nvPicPr>
          <p:cNvPr id="9" name="图片 8">
            <a:extLst>
              <a:ext uri="{FF2B5EF4-FFF2-40B4-BE49-F238E27FC236}">
                <a16:creationId xmlns:a16="http://schemas.microsoft.com/office/drawing/2014/main" id="{31C8AA3B-C7B0-8EAE-F94A-4F393FD2D389}"/>
              </a:ext>
            </a:extLst>
          </p:cNvPr>
          <p:cNvPicPr>
            <a:picLocks noChangeAspect="1"/>
          </p:cNvPicPr>
          <p:nvPr/>
        </p:nvPicPr>
        <p:blipFill>
          <a:blip r:embed="rId3"/>
          <a:stretch>
            <a:fillRect/>
          </a:stretch>
        </p:blipFill>
        <p:spPr>
          <a:xfrm>
            <a:off x="10097510" y="1551761"/>
            <a:ext cx="1700703" cy="2169448"/>
          </a:xfrm>
          <a:prstGeom prst="rect">
            <a:avLst/>
          </a:prstGeom>
        </p:spPr>
      </p:pic>
    </p:spTree>
    <p:extLst>
      <p:ext uri="{BB962C8B-B14F-4D97-AF65-F5344CB8AC3E}">
        <p14:creationId xmlns:p14="http://schemas.microsoft.com/office/powerpoint/2010/main" val="16729612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9" y="1041882"/>
            <a:ext cx="8771126" cy="5772734"/>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Abhik</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Roychoudhury</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indent="457200"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新加坡国立大学计算机科学系教授，博士生导师，研究方向为软件测试和分析，软件安全，可信系统等。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 BLEEM: Packet Sequence Oriented Fuzzing for Protocol Implementations.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Yu,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Jianzhong Liu, Yu Jiang, Ting Chen,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Abhik</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Roychoudhury</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Sun.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Usenix</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2023)</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 Automated Repair of Programs from Large Language Models.</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Zhiyu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Fan, Xiang Gao, Martin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Mirchev</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Abhik</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Roychoudhury</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Shin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Hwei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Tan.(</a:t>
            </a:r>
            <a:r>
              <a:rPr lang="en-US" altLang="zh-CN" sz="1600" i="0" dirty="0">
                <a:solidFill>
                  <a:srgbClr val="000000"/>
                </a:solidFill>
                <a:effectLst/>
                <a:latin typeface="Times New Roman" panose="02020603050405020304" pitchFamily="18" charset="0"/>
                <a:cs typeface="Times New Roman" panose="02020603050405020304" pitchFamily="18" charset="0"/>
              </a:rPr>
              <a:t>ICSE 2023</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[3] Cerberus: A Program Repair Framework. Ridwan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Shariffdeen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Martin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Mirchev</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Yannic</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Noller</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Abhik</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Roychoudhury</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i="0" dirty="0">
                <a:solidFill>
                  <a:srgbClr val="000000"/>
                </a:solidFill>
                <a:effectLst/>
                <a:latin typeface="Times New Roman" panose="02020603050405020304" pitchFamily="18" charset="0"/>
                <a:cs typeface="Times New Roman" panose="02020603050405020304" pitchFamily="18" charset="0"/>
              </a:rPr>
              <a:t>ICSE 2023</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[4] Efficient SMT-based Network Fault Tolerance Verification. Yu Liu,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Pavle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Subotic</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Emmanuel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Letier</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Sergey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Mechtaev</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and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Abhik</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Roychoudhury</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.(FM 2023)</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[5] Efficient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Greybox</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Fuzzing to Detect Memory Errors.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Jinsheng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Ba, Gregory J Duck,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Abhik</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Roychoudhury</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.(ASE 2022)</a:t>
            </a:r>
          </a:p>
        </p:txBody>
      </p:sp>
      <p:pic>
        <p:nvPicPr>
          <p:cNvPr id="5" name="图片 4">
            <a:extLst>
              <a:ext uri="{FF2B5EF4-FFF2-40B4-BE49-F238E27FC236}">
                <a16:creationId xmlns:a16="http://schemas.microsoft.com/office/drawing/2014/main" id="{9964CEFC-7FB4-2B6C-8D16-B7EBFFBB69B6}"/>
              </a:ext>
            </a:extLst>
          </p:cNvPr>
          <p:cNvPicPr>
            <a:picLocks noChangeAspect="1"/>
          </p:cNvPicPr>
          <p:nvPr/>
        </p:nvPicPr>
        <p:blipFill>
          <a:blip r:embed="rId3"/>
          <a:stretch>
            <a:fillRect/>
          </a:stretch>
        </p:blipFill>
        <p:spPr>
          <a:xfrm>
            <a:off x="9855643" y="1482088"/>
            <a:ext cx="2336357" cy="1835344"/>
          </a:xfrm>
          <a:prstGeom prst="rect">
            <a:avLst/>
          </a:prstGeom>
        </p:spPr>
      </p:pic>
    </p:spTree>
    <p:extLst>
      <p:ext uri="{BB962C8B-B14F-4D97-AF65-F5344CB8AC3E}">
        <p14:creationId xmlns:p14="http://schemas.microsoft.com/office/powerpoint/2010/main" val="70155190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8" y="1041882"/>
            <a:ext cx="9006301" cy="5403402"/>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Sun</a:t>
            </a:r>
          </a:p>
          <a:p>
            <a:pPr indent="457200"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清华大学软件学院院长，教授，中国工程院院士，长期从事计算机图形学、计算机辅助设计、软件工程与系统的教学、研究、开发。</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 BLEEM: Packet Sequence Oriented Fuzzing for Protocol Implementations.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Yu,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Jianzhong Liu, Yu Jiang, Ting Chen,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Abhik</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Roychoudhury</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Sun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Usenix</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2023)</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 LOKI: State-Aware Fuzzing Framework for the Implementation of Blockchain Consensus Protocols.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Fuchen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Ma,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Yuanliang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Chen, Meng Ren,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Yuanhang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Zhou, Yu Jiang, Ting Chen,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Huizhong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Li and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Sun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.(NDSS 2023)</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[3] Tyr: Finding Consensus Failure Bugs in Blockchain System with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Behaviour</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Divergent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Model.Yuanliang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Fuchen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Ma,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Yuanhang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Zhou, Yu Jiang, Ting Chen, and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Sun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.(S&amp;P 2023)</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[4] Pied-Piper: Revealing the Backdoor Threats in Ethereum ERC Token Contracts.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Fuchen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Ma, Meng Ren,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Lerong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Ouyang,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Yuanliang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Chen, Juan Zhu, Ting Chen,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Yingli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Zheng, Xiao Dai, Yu Jiang,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Sun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(TOSEM 2022) </a:t>
            </a:r>
          </a:p>
        </p:txBody>
      </p:sp>
      <p:pic>
        <p:nvPicPr>
          <p:cNvPr id="5" name="图片 4">
            <a:extLst>
              <a:ext uri="{FF2B5EF4-FFF2-40B4-BE49-F238E27FC236}">
                <a16:creationId xmlns:a16="http://schemas.microsoft.com/office/drawing/2014/main" id="{7AC49F2C-5B75-E6E4-3D45-44A011385387}"/>
              </a:ext>
            </a:extLst>
          </p:cNvPr>
          <p:cNvPicPr>
            <a:picLocks noChangeAspect="1"/>
          </p:cNvPicPr>
          <p:nvPr/>
        </p:nvPicPr>
        <p:blipFill>
          <a:blip r:embed="rId3"/>
          <a:stretch>
            <a:fillRect/>
          </a:stretch>
        </p:blipFill>
        <p:spPr>
          <a:xfrm>
            <a:off x="10262364" y="1166532"/>
            <a:ext cx="1722821" cy="2426221"/>
          </a:xfrm>
          <a:prstGeom prst="rect">
            <a:avLst/>
          </a:prstGeom>
        </p:spPr>
      </p:pic>
    </p:spTree>
    <p:extLst>
      <p:ext uri="{BB962C8B-B14F-4D97-AF65-F5344CB8AC3E}">
        <p14:creationId xmlns:p14="http://schemas.microsoft.com/office/powerpoint/2010/main" val="408134488"/>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FOLDER" val="C:\Users\Administrator\Desktop\点与线\"/>
  <p:tag name="ISPRING_PRESENTATION_PATH" val="C:\Users\Administrator\Desktop\点与线.pptx"/>
  <p:tag name="ISPRING_PROJECT_FOLDER_UPDATED" val="1"/>
  <p:tag name="ISPRING_UUID" val="{9E835B18-4CBE-4158-BA05-AC18079C87BA}"/>
  <p:tag name="ISPRING_SCREEN_RECS_UPDATED" val="C:\Users\Administrator\Desktop\点与线\"/>
  <p:tag name="ISPRING_PRESENTATION_TITLE" val="点与线"/>
  <p:tag name="ISPRING_ULTRA_SCORM_COURSE_ID" val="EB056CF6-F6FB-419C-8F15-BF4BD319FD02"/>
  <p:tag name="ISPRING_SCORM_RATE_SLIDES" val="1"/>
  <p:tag name="ISPRINGONLINEFOLDERID" val="0"/>
  <p:tag name="ISPRINGONLINEFOLDERPATH" val="Content List"/>
  <p:tag name="ISPRINGCLOUDFOLDERID" val="0"/>
  <p:tag name="ISPRINGCLOUDFOLDERPATH" val="Repository"/>
  <p:tag name="ISPRING_OUTPUT_FOLDER" val="C:\Users\Administrator\Desktop\变色龙文件\点与线"/>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JVexIH9LMokMwAAAgWgAAFwAAAHVuaXZlcnNhbC91bml2ZXJzYWwucG5n7Xx7VFNX/q/Wju20KO10HIQCqS+sL56likDSDi1URVERoxKIFJQqkgghQAhJ2rEFLWBExAR5ZFrfBJIiQkggiS2VAAHiK0TNy0pCkGOCJCYh73uCtlpnutb93Tu/de+61z9YIfuc/f189/f9PftkH9m8KW7OGz5vzJgxY866zz7ZOmPGnwJmzJj1+euzwZHiDV5vgh8zMVvj/j6DMeT7APzyaubHGz+eMaOF/KY97U/g9z8f/GwnZsaMud3uv5kC9IWMGTN2tq375ONthalaeTZZm4lTElITUz9K/Whxw+Wt+5MIWy07kyLIu8peDV+15B+fZdd9sm1fXeyXX8fX/vVswF/e/jYZ/v2ft316pm3h1l3vbvvTq2d3n7orY19jM5Q/JBjMSoGvYOBUjbpNUsy7EYffKx88dQe/6TKp6Q5RcvUcxDUl8EJ3TfZc9SRNdW9QupzmmSCLM+Zeyu85cPSOP4sbET/aPz7kHptRsOBd1Xgu1X6dTNymeMs9ci9wT1mXb4BL6bKR1HOmb9LFfNhXYHkbNX2ZemkdD3gNNvUxbon7+xVCb4CFMe4W3YwvbRnUqI8tCRdcfTT7OpyfRjQBA4cfvTU/IOFY2niaweYJfo16tSA0njgWAykqSyBZb5ZUJ6/pCTaeJ1nPow2DaGJrlzaio09jtohITr0J6dRThMCENIToMhCsRxKKv+8KpCCx8sVkvATJiqJoLZewYwaEfv7ErYkwN/E8kLhzQGQfuBrkuBHEjfib/acg+09XqxKguIucaG66R6LrIc3RKpwZMQtBdEwJYETcnQ1B3G0KZ/0jUAiPh2JPF6MkuCYm0UinsKLNaaHK1hZIloEYCHuMX23mAhqeXwBJpyHq9OxmMzoyXiEwuC2AoRkq6XMgdWEH7XaRy64ea+PW3WkBhx6d3BKafs90qeAGVvAz0KFLV3/ovY8OHFXv6M7gwczdqQrkiNKkBzgT36ErjouxpcHxr4BijdQoSvp6H7XEfu1xAmZrheFx0t6pFhQF0Ds5qMiTxapFEJxB37siTILFkWw5EvoFff7sck/io0MUVp9gcE9W3k5Ks83fKtMJI8PjRx2IBpZkxTKSpoCo0V/yGGSvRAexifLVkmbpqKRLfzCFwrxjIgJJNeyEkmvG/YNarNTWpLkTPeRkj+qbtSMqLczeDSs25OgnXWaXU4m22XOlssxolG96R/RwcM1Es2MGm4dup2jw+x0WkbnP6i/EDGj1BJ5/EJ+haVAyZUQHVN0O5HxOCEoiVwlXsOXWqWRcdb7xdo48LMM2Hxcopi1yG5hOJiTnxjmP07Z8XvGxt7k9Zjj/8gA267MdsPWnWt4zD0qBfDYq8n2GVK3dAYlEZ17ZwRocUaVrHEZf/eTwDFwvJpnF9RT4BBjQy0azWjOakmmAz4PQ5WpOsc57LPSe2mo/BYBSi+SPclxWpAtQ23CRZiXvlRBJs2AnZBFFzYmiIVioTn8YGqnJGcaksO7chW5XDGlOaWptmQcGBENY9mD+rX4sW2vtwqRAFRwn1DeLOiC4TSSPSuw4kdri7NuDi1R6AkSLj4YHcLrqF2CilcYOy1o1EWiR2ICcYXM60bNRwF4P6qaFpZTiyo23LVO4hw88+tKbDO+ZRlaCojho1uVRB5CjBoqzl35ieHNbT7nHDCEnmyF679jbuyv+tKHnaxkKv1MhGqthSdIZQK4t/CPV5LB2oVkK267Dj2E6E0AxmEPtzfC1e4ulR7/21uUSShqWpA/5aHNdHjGAubjPyC7G86N0Vs8BVchwtmSkyWzIR5HqBXegkn5TSztaUBbEmxq9TRVKMP1SacgHw+9xuA8ZfhjqgFlb9M3nxEGaA8GDqIe/nM9GByajNfgv5IETmhCDo9XRemziKoLnv2g4Ykv0UJK+y9SdEZh8WnX87Q/IBFDlFbVsh1MU7F4nTKeOY4d9dADp11ZS6vE6ng2ddc0nbPiHypzdkR8E4khytCuHxRJlt5vlfL6vVWYiYyhHw+NRAjbX8UVHDx/RXr0lSJJ5baCQKkg5lBYoytY3djscoX/XwmJVTilLApoiSr8GLxXcJenYJJUWZCvLZjoubBdNQn3BtfyTxYMbsngN7GLQeGnG8kIAv1gZg4uUNE/UG6mVZsMaKdwnTtcZ62yWnSuqo6ugtokRRLurqFm6SgroiQyR1NIB8HCBOB17pQgLy3/FHVsBhbOiz/4nEnfrsvQ4VKvfY72JI7JiU9pT183zfkVCWEhmB0pJMu3rLZDgUMZDZEQ1EAb11cuGsye6l82tAuZVSaWqrOMfhzLzEORqod5WLxBJvVdICtkqKFsX0K3aCMlE23bYRI7GtFAy37V6ieHbPseeAi21W1UUqXzNe0RPDER2y03ibyqZBSg+iqVIHR6J5cGHJWyrU0irQiBBxZiUkkqBwuXU2Pv2SKJj9FHDmEFDf7bezjLPcgf/Ye6cKssGkBBzbf9Yi9/r7TGfzv5S+0VLanabf3rFXG+PXKmxRT8/68wOSQpozSG5BBAHGTOwQJTNJUE25VAH3qu2NTGRPb1doaExKbO7ECxncy9WKgtgibS5tQgK0uDElvQZ+4Ux/uByLCjlUToY+l5nOz00uIy6FBY3SOAfYNBEk4Yk9xqEkuAaoF35Luiyg5JollAKcG7DdEV1xRtZSpIlfEIDpIBrakzLdd0GHFGCKKI/3tHAIHc2jBTxLDKJYSe5Zeg1d5ghyvqCa1p2V7ySbBESe4501QMS8rqe/IdCrPfMYax0weLTm2cfwsp95g87hrFsEujlUDKfm51xbQe5SsrUFIPeFSSYf07ftnMRcgnN7Jz3LaCED/zAiu3GpihSJVetd2NLurC4Ep4xh05ucUQnHxrxiUK7jVBU4GJrnIBlVK9NVzvKK4GRTRBNoO+ImWSLrp1o6eLHshE83mt6k9VAm2gzRtdrKMDwo44DkNXduxXIbpTZwSLV0bcpJTni9LiCkgM0tD9eHsBSQmc/iRkZVBXKL516P8/icK/U/5Vu1Z9D46MPEF1gHfBl6ZVg3D88Ej1rlSS3GBYExze8132re9QMAb8Wvu5RNZ3Vr3sHuIuGL0+HubPRjBlxmdRX3Z9Hh4L/7P70rU/7i/tzzdruxe7Pg3kTVgPMZXhzug5ID/2fnVWybrqoGPuvwc7n2vVCLybPOn4VYPKJC9ZFvJkboDpwYagcmM6eM5qDiJNlXjD7L56QwbePP76Z+6Gq/MLQ0SPTs79wiJEO8ek///24InXo8PhD6nw36JcnF29MyhT8PA10efG+xrWRAdPc/XPJukTxnZCQacKr1p1q/I3OuhvbsPnx06x/tOH4ucbW9M+n2d11/IOker93ptd47fiZiy8h/mMQZwWnJal47X2LhsYvFOEVmAdHljZ0FJo7lYSt+rphgxAziBnGbfuN6I0HlK8mLp5vWC64knhSc6AuivwMfK2jATdakzuF91WxgUnmM4ybE38lHbBx9DLPB994pRY+Prnpu2ecbeLvf4Svk10uP14qSzDDn63rvJI4hpfJzoSvVzwmcpTP47QvUm53CiVB3Mc3TidzMVx9/wqK6GzR0Rx5+2nVRt152/Pg6Mjh7PpdYkw5cBmyhImH+Z1/Htyxm1Xnvnhx/4muIUde1/MwjdcDNzWPR8RKkk5njOU9E/+Dx/TYzjVtjZr5cHHF8e9uXnwOjemjvX+rsSF928Y/mmNjhK0v2fQ7JvZfLkukFx1t0XL+aBK9tvwPgM7UHv2DK76hf4DD+rf3j2T/W+jCd9fW/xuhKP4rpNOjDANhavU79Zue2XM9UfyF1/ntRt9FfqGbxv9g0Uer/i14T3tt+R9c4QF/MCdWjO1Z928ZGGk8l7P1fOJzlocMv3v1YlK0YGz8D6akjzf+wZSOTeI1F38nAzTs9ioRzGU/ndxl4D766U01aIntkKXYtc88Ms+aLeAIrm+8+yLvoKGPjJ1rfgFLmZgQbWxvmcip1BA/836BUrRZhlGPmdf0YiQjyOcnZTG5+ZOqqoST3cplQszQ7y+T47ynwJrFTJl1b1k/Jnx9Q8L/y/Hzgc7as5qXM3kD7FQHY8baJKmddoQhS8yBppjzn9cAp7MBr2OXFfBtcrQBlF1qFxhqyCjsLnWE8lPvv9IK7x8p09BIzutL0KsgmugJsFeRWk4hwqGjegTz5nNhtjNrTpU09PaeY8IvCr6Vq1+fGggTIaKMtxLJCnyWdyay8JdvhKxOeLxPQELrs4XpGPup8TTHw8ygIBE9wDCi8B7L3Ynip0ZQwRrvuLQ59L4aCnAcF1jcQOYOWSrfPyuFRu7st+FSgQ8v4v0tayy+w1hbboo/Gk87IZDNbbUJ5NBR665mPVuF2SVh5mDaHLLPCdFY1nMWVLBnPlgvlu9jR53eqRIfqoRv3Xs4+ZCiVQTFW+YD1vDg0aTDEySXLYiZzOQhJHsuC23sQLNIytYuJ7+L65IFgHRzo5X2U1+hi/wtt3EwPgrW0x4lkRUkp66rESDU6U0zQ0R75JmEAQS/X7BTosnJlVtzJqOYRl+Mw2o34MZQ9OdU1b+mvYTXXL4HiKsL61V/KIV77B1LljCHb58E+7O55xANArA5fKgdowgGtZJHrAbRctagIFltFT+OyiX0/Mgo/4Et2h8t0Go6CUTpdx/syUOI9hGa2yWaSQwtSufErMMxbMI82/NKD/12z2fC4PZqoeSHjp72bADKlh//Kphy1n4qJJDpPxDMIjV55Elto+2WcLU1/JVzYPuzOpsmxDYIimT0XTGqIvHnDROmkbPGuuHDHHTKSXI12G0tpQEckrG4kclEPed4BRKfG5zGX1ZOaKoPS2cGho43D1+hSEfnHcHVGXfYbJ8yNrCJ3Ppcef77MijlAQ6RSY2XQuRDhHZa3C7RvmgXAbhU3GT8dpBbfqqkb+SZg9yQV1ce8LkKUh6REruE5KC42R2OqZMfBzIbEMw1Mic1r58cw4SvHLUCc6vkhs8kfgGGFgloZADPWKcf73cYkLTEfswd547CfoLeV5/VI3KQT8LN17XP62Yt2E872mHOOiRrJIWRzPwo3jI5Hv7W3pUDNnZKfzBFyjSDLXAu3xFcswAzhwiPJufJ00KbITOV0AmxKSRsZSyUqCKyoWpHFE07Rf04P9oVFctAkqu3YGxt1+W/W86Wg5HWpD0P6aiqkFWHEBkHpLzcEHMffYbEKP1l1UhKDwebgmKVXD1BbiPAyJ1+b4ZZ1R8CSZVyQ6+jfaJAPanvsMEx57SYuzCXQxLMSk7fo+LIMqvJVZoaQM+Gx1x4Xi0vS8OXEC9ADIOtkfOLomNnWJSw73+jb9QLg5D2sThY0Qcff3YjQXjn2LOLux+fDSI8uI9X2hSnl/39eGCg6Ou6OeKaHL//tS7tv9zmMdRCpFN/tYBnqC+TIEmO44q776K7JkclAcjzrkmYM86C7ToiIugwXnyXjU+a/M6TMHZfQtRKAhuI1get1SJ0n6ZOxLWeOgidBrryfkwtSmHmuxxlFCSRbT+1CQp2hJRZiphJhZln1mdtJmSv8XwqFzGTaLw+cC5mbUbdwIrF9Bbdgn76UjrzbTLsiWj7fzgnrYYYnPe9+DuIBDPRxiJ1+o75X0ogjCeqJd8Kap/GGFQ/uRuOVDaDjcN3vqP+HPuOAqPx/uTeX2M1DxRyNXJELXPNWs2atBtEFGSYP/LXtLvClZppDD9qh1+gf3yU1kvugCNXP7sKGCXIIH7P5DXXCplk8pug4u/sdycLnzTbq+TZcMcasw1cWW75yHn7GjPuiRU1x9h+LR5S+qVSsHtqEwqROHV1HMV+xqG2YKNjl7CQkExXSHuzlGmaYDI4KWdthSlK6zBLYQqHPoYVGQC+E6DA7tuFfLtQwomCTv3omZrqxZYnSZJyCf6tHNQd4oBjRO3QCjov2t+tszH9yEFPxMbZh0uSvpMQlTOpA6uSVQ0E05041lTfPYpQYWgwR3FUS7VBIqZUcFuopYGli5BlAJJANoZt3q+yUrCd682THEXhSAWLUBF2NylGljGng+aya4RCFrmWhSQYxeB/6hFmyCTZNUWGpOyiAIY1KUD63q/tdyU809gNmgnPN+PR0PMxKuV9GclRGOX9xDk29r9fcz2wO6Okc8+c6qzXu3TBNVKmoFDftzSIiR+tyVR0rWTuGmCyo/ipSQyyuAgmWsHkIECOjJPteoSnVg1alFAyxZ0goCN+2tjOXCM/esyWFsosRxBGw2hs3/npc0qzbg9oJVggRA9wVkri+nvZgcpdzG8Ri8Y4UZBFhAm8slO8YqkBnYPi50fxnng2wNmzGDFLlQmz3YmjOM900YRhgefAjCcdpi81H9od+xOiAclcLhHs50Kk8NxUbGcnyjYi88bQZ+rWtndnxPY41FlUxKyM2D5sbe9H1O+CtYKfyo8s46OCkN0Z0B6TvllbyOZG0dA6luttfW0v/yqblx+l+BW8Gb6BMZmjLLqaXnIx0TtAgtnlSlUlsYQCWedGKUTjvFYK3Tb3oKRldq9x/Gdj+g1pWq5tf9949bdAdTnNrlqqzLV8EL/34YA0OevgALmE+SOGeylUohytPp6MW6I1id4nL31qFqis95pir172+9tpjjaJct42P0CyIkIi6BzPr5aeBJF+8uJtnouWtM3u9Tju/cqi0/fyqeVJxvnwOcduBu+sJneiKJV6qLOirxdzwdmkL3xq6oBpzdyqBw6w3FNLs840oVgNhuFsIRmjHBV0pEd+NDqPvAzGIJSnXcJfVTlNuKTR/DMDe2xS+bZY+bhoBdnzN+ZuS12v7dmqQLqcGYqhHyishDQqwvXhqLVFR0cVSNz7RrypNqStLTevk6GdUWOWTLGIlyMpmnkn6PvfQpAn3VtJqygJ3SqTuBLP3qhjkQbKz+1zId+GffJ7qHVZMiEpAp+sACvxH3MqiFnzNwD54t5CUF27yCFyHUPqWbC6DRIg+aJjF4VJigvt3lPSj3XZd2B3wV7hBZKlHlWWru1SQQpzfIBG12o9K7cUuDKrBWVPwpH8THkSUF0J9l+31FSwCicGKo8ey/qivItL4Fu3PNhHbVJB93H5d/m0YUMTCr6TTKhF2fp/dAR7A0lH9qU05By07e+XoW34LY5O8s1gXBJgkgs6te91FuswtBWuAX3h0wdutSchYsXR8qyfpa7Cgrvkb71fo28JjbY9bKWQW/06tjrfHGR3HbedMTr3u4j9Ai6oZuNt1jLmtqbZLGCXq0FlUuYPvM4uueLgWzr8ViXGdo8rvykvr8aVO75wOyazSarBNcH3M0K3K8Tve0Ocj0qFsNYo/6f50CxNmYv1HHQHP71oJfm1p0WYI9/LtYBaupJJbXbKcq2/3qx0wqK6jWplV9PvRvlWuKvRV07lmrkTq1zPXUE6T4eIx3qMxeOJtOWuh7l3n14QPJgFmfooghNiGJH9atg3cqwDmdDEoyiEyIv36Bu9KOi88GmjUpcKxqvcgyNFDSSn5fkLXU4LzKVRj/U8jIFYN1s0lJt7njbUqdPB7noFMAkieP2a4wlgYreqYbBHYC6naHqwv5YUKWL3jm+Z+9mn+lkNMW6l8610/X9D5ZEyvcs8na7hYCy+T3KKXH+uqylGa/BRSiDlN2rNDJeR75RcdbelZW7VkQMr8zap8ZHKEUvqxDMgrHpe0vEh/gM89zemxHuoJ/xjp/+/N8bxqLrR3TvNuW8KJW1r0fwnwfw0EBq/3nPRtHgO5qWUrHuQljHN4VGGMHhZPREGpqvA1KIHZ8umNzFvnoc5HpSBlc4GMiok8+mNAKOkj0nQZqGLlgoFosOL6je4NC47rYxcrFrkJYLaDjxAugCSY+wk4VdmUGHxe2fYb8IcN4U5i7vXzT5uPwXP576z50ofpo95I+LEREsxUi0yamAuC6tcZ8E0wDeOcryQxZPXz8J/Q/2wOwOMcIukoQ0Z7+OWpkZYqpnF6tz51UNnjY488aMOv8DzExG/LozlHWCYkKnnVdlyLSYlT7j7+FdLTK6A1FRjG6NM23EcyLVhXdiUHmr59zaB0Ga57U7h/YIqf5b7qYCwhWBb30ewhBHr4Rt9ngqOo10REHZYJaGXVHlQvOHDm6nSzDUItTi1EhjOhuNk5au894au2Xth4PUqM8ZS1NW1NVT9Ia7JOKknfkbOshgI9bBuCftJvbeGwwCj0T4bOl73Wr9HCRtlQ0NHTYCAb9gvcJD/kbkNwcwdmKKaJQ7DbcuarMPxuHJj4yCCpdgEVGfcGDk1TaSwCSvPp8YDcfSwhaPzyoB5lVJ4UKB3Qvus9T3dWqP3juHgGhuatC0SrbnUWE5hT5jEVFwXHRUUPVctQjsRBbB+rtPzS+37yD2/yvhaWuhppan6GN2YPrwsvc9aCTRrVywM61JdKl8BxHUnllAd71VJkeE8ldP7Y9aeGfU9Pg9OCM09Vmhjv1ngE8Q6XVz96wJjSvs8Fnj/xbxn8c5F/U4BI+z7jC/6/rlzzhE2insqdGSPjr9Kov6QHrUpMJncCUHrfVkQZJFvcveItZXX/1bNxHcIsGoyWX8zorl+AWGv7F0zQIZnflJu/FZg/LbXbqvMWnlEC4a9USeQlGoJN6d0j+SfAZVCzhpAnFYVdTm+YPujI2+p2NvJbC4SRZPGM6FVR5Oc8aP4fXOO1aPqPph2uzgJdiy4ZjK9okq6JcP1Rp/2n5f8ZiTq+AzhR9SWXO4bYSy503Z8X0UJAMU9DP9JpQ0/fC6KHL6LoafahPpCqaZOcJtMubHsBOy8pZWtEuXy4tqVh3LEa/Y9k+zWG/tOwM0oQZ92RSXrOW8kk7LquvafiP/f8tzo8idl/HWsd8DZ0spfdTAdazqVDt1p8+L6dIu/yFz07DE8HahYreiYGl3Nx1n2L78Xpf59KPq/v2u7BXYm3DKSDe3SXuVPebnu36fZq0i57o7Fq3BAjY9Q3rQohsxT255bcjLo6FdvJsAIk7cSE2ZmLn8xrhIepkNWlHrc61LhufRnsVUtPv4o+PdDSXPmX8GNPzc1aeRPBxs4z8V8ceHbJC3TET6EMNqGcMDvbv00o8NqYvEHa6yqpbCdTh5G8cLMkj7DXmox9eXoy9GXo//p0fzaNH06xHb77DiH6zIpnVJp19T9MnQqi+9QrSYZVguFzONko7sYpKCRxkmU3rIyAeZ4XEvu5Lpg9lLXoxtOfeL1Z2FpvLGnLDi+gQXmvITi++9QSCio8WJCtWTibPmR5KxrnQ9651/k2Jd7L5II2OMjagxbp2k9MNHqt4gFmTgm4KKfLwD3d73ercJFZlDtQS41H2FXI51qNVPiJ+PA0qVpQcyV9nqlpV64Bc31yZmDx8FYwuytxhZMLYIG6NcAesfmjkCRYEAtJbcyhHvYqGgK1nLcNpojSUcTwOjHmZJpoAW4WscICs0idKX/PoB9Oj9AJF3QrSo6O0I8CJzRvueV9XCDJZyy51pZOcHbyLPJJ1KJ5fb38xVDeyxTy1hKYnnv/I7ZN8vPSyFeSFaCJRxCmnO4clhTBf96dETtBFqGNVyVE+BJZ4aiNSZcuWxvSoNNxVanM4T6/PAiBYvxWzjfDg9P/TpN3yUfVVJlc1FVl1NTOpq+C1JLPEr3zcF6m0JVzYILPQPc8iNAjuRwDYueFioi2NCwvbsRtITZ3Q5siwLZjjyklUrJrECRYZ0FKye5co6efT5kV3ilUaPQAt8AujA9hbIg6JCCU8xdGJKeHqicWwhA8ZZJbdeuHO5fciu+FAezuSvbaQliEzvJfIfHJTzE4hTMXeaIc//Kcr0+mF0NhK5h5OTKNcu9Fxu+FXqcwPF9AsIQKJdfv1bTigq7o8i0mZK6VUk0ZQv2WWrkNE4u9KjSaANL+8q/kppZoJIBjuMg5ZfgdFURDDZc3xKCPh9uXwXEnZXcpkJGhuirDPnh8QzIPCSzceAwu8FlLVguIR8FWz4SM3cFaydzYEAKOC2FYn5Ijaa1AcnYIM15vOPfukAoM1XmLMSWXKGnvn2bu/VgCsWGFvA9CrxfhbPlPm+E+aKUSH3xdu+ZEoNwBOXi9mFtCB6q9qscOZRcS25pjO3rvUAVCF9nO4oyDg+o2UQ8rqHbWtcumrj9b/GOC+DPVR90n6CfgnEKjyrPxJejL0dfjv73jy7sXqwB0PYK/pYXC04wu+VF7J6hWfL7hxFksBxWH55ZRylmFjwXs3jGZjROvLiOXUzWPF8ThxspJAvFi2+p5e+c63NlZJVSavGn/Xd0EdjPXE6lCz9Ud7n5uTFvBs+hRWPOQS19CVBr/Uni1t/ggGNglB0Mvkh4trqY0PiG1d1nTM8Q5vZNi+0u/Ddm1i4Gc3FY/H7kS0L/3xJyl2LT20I/vRmEiDLLMJRU95aQBCF37z2UuTfNvCZwInyg+xkumYHT9Bt4fYbbCig/1YjTGPB1z7bV/Y6D1YJfaDzUoqqidKs2BHHzIuJTMw/jxy+eDxR0yZbq80v6Cy5FkWvLD0ulmSeKtW2SQKXC7N4Qup5Mzvw996zauVXeGvebeXETjjP7DgtXrMTU2jnZkW/sVSWfVjurD7OVSZJmIYtc35Inz+Ry7xLrOvZTBwQ7ma+nzFKZTN57WeRO/yCWnBjdLiLgbYmM55zJnbOlpPTQWXJsKpYKjx/Nt1TqCN4G/fIBBG2B+2E3NqXnGsL88zsJXRGBo1osDmWwG0RIxdLu3dDUQNGIipMEjdVVkSttcFH0rM8ZyaIlaKa7eOCPOk5Im8kUcltJX3ktDh8tkGVGC/4FHCxQupNLOhz0+fTQAMbMoPQUHauEW14rnQxetBtVhcTQEPz+H2rIlBY03uKzPFFXS2btiklDVdmaGT5JYf4o0kCUOTn9i/D47aJodboWpjC1n9/1e5PQXkvLrTgg8V5C16//2aPQ2xwKHdVyw19lzDyYjMXpWh3YNoVIcERcZCd4Lwh7nwHfxpiZh7cZJ+mCHZAgikbLTWS+wHZvcM13KEehAduvpbuuDVonNY7dHdlzvqR31QuEainkTRG1g3BV1W4kpv655uO8pIpvbbm1UaLiAa1WYuiXvCdBJ0PQLhmE8iw8lmaAVetqvwAJeXmmSjjW3gQ0fpVTUQJUly47fd9ntRn2Fx4X5diBVWzytulDTBTNvKNZeV37qQhIpnypmVnSFzWcf2BAO6zphAQkNgA+6wwRqNJrWsyAQUqmnt/xgkjOdWf0tJfn4pd1K4vwyB52ea63duEhuUlwRTK/BjDBFjZ8d1COtn0r0KpxXcaJ9Tpat8nhUYqzG3dIBcnqnHZRuFm0B7cJMFmw0QI7xx8Dy9/7iRw2dPEFx+ocJNljNTv/I07aqQ1mO4W3bAwO4vwLbq89lpZrQ9bzxrV2+AVj4fZ/8e6u/XmyVBS1uPgFR5XnUYtNdzKD4gTG8d7wj1KxuCKnRRMURHa7PHHA9vOL95vmVd2UMrv0/WppVvmALSFq8me1dO3gC4o0R8dDwSjilQBGATVTmH/h1oOkF3jqCa6B/KKYWzVZgS4e0RfVp77g+Db/APd7ZWWZoPPrtY/vZjG9AxK6nj0ZW+AN9nHfdWcYIeyLgaK3LLcSE1KccejQz0at2s0Xb9L/1WRdX250VvSWH5WSVugbhYlOocw7wPDG+vr8F5BjStbVF7zMDy8J/R8gdMajqo7pekxz3jyt3Pdg6ct3m15CvIR4CfES4iXES4iXEC8hXkK8hHgJ8RLiJcRLiP85CK7TCpDPvbauCB+x6Bn9IL5df5VMfHw67p2vFzsu18157mIs0nqDEsgzcyeiTy1c/OC+Pr73zuZ6b0naf8/5Bb87NsFp5pOmD2g6GP8f+53NXJ8AvqF+AmG/DnFcv4p2DKNTiu/NgnQUWh+cT9jUAG9ANmQ2oI246Vms9s4tbXeiAvX2EU/nPU/U5VXqdraIQzLeJpdFuWyyYVRUPNEBIPlT7rc29H0NjVHKqIlxg5u3e6hi9QpkxB2vFnls+9lilFjTVS2NQnXewarMj9fSXBvlhVT7lACWCv0xkaJJIUBZxiMJxfe3YuUK9/lMKcUWIZIoVZP0S0m507/nuREH1VeyUkQO3IOzFIX9Lsl6k0YUYqVKigyFl28nioa1PMsgmqfmYC1YEpJpDcv1gqRz5K/Bpn40Gbqata70fC/XIuwY/ftoT/eRVJVe38ivKtGbxKUw+y96g6I/u9HWcMiuUBjfdIELgzLo6IYCo0UWO7uBZqmhsX3xjYC5oVjfx0o5uSWMkvlqGc3GpnXasaRIXRzP5L3YEO76Bjn1zWpBXzkJMC8kOjUkZ/+WCLOQyUajWAwhraycwEZxuVz02WnmTnemQCVRROdKjVXr0PUT+DfWkgn13dcNoPg6ILivfg4TRSU6/dR122i27Vga5rhypLM4ZKCitG98XXRgo0iz2Ts39C21xCNanN0euj/p9JbUBSy/Q/odElwUKghp1vZS4G/uLR+Q2iYDF+URmfr8HpUR314yiO2043Yw/zl4jUXAjoicD0UnR0ZzxbTKGFgstNSYX9BZPASIDIQ5VYLCs0Zs6jyt2xxkZPvj7caCKkwiQZcsJgxtJDLpIsdbJX2zmiE4ru4YNS0rMjDl6ooA8lL+Upuy06PQgoXN12iN+3vKS7PmD1xhod4BRDGxfAcdYiCa8fgngIoh2s0H+Vn/lKXmS3QG8VcboLHGFlaUW0OdFBL+Byu+L6IR6moeh2oCSMouOgl9Ixi3IWtxI0Pav+JGO3MHPcMjmdk/4kziF2RRZeQ8HB6mu8pxXPJv5Tg+sKcYM1XtkBEOq7ZBmb1NSTZ/Z70Ncq+LAUEabbLS8fRZ4NLO2ndMRLg6j+PFkt10jiiin5wHB03UOwC9r+ITMTbZlvbFivRtjNXr/eFGvHnT3CrxSGma3tpI5ibJNdBtEDw4KcmhmHCk4mzABeiHoIumrNW4bm84a/U5kGSOgJMevUbaTJyD+ukp78n6ETZcHnA6w5nNH1f+TUVUC1pY6Y9MSuqAGhC0pdvQ8Si1CYj7Lt1hI7MPRA/fcLxbJadVSonlgEJX7x8As14np9otNJfl6gpmV+6j+XDCQ1BGT5fXiApbD4oR9ENdv3vXTj+xUNNkXetmJZNkyiRtJ/oxAL93A8wpZo70ApQm5QwF11zPcdSewHt3DpPyMu54xsrIxfVh15qVtfbUpsmQbiQRGerLnCycU23BzimU2lQ57YeQPVe0BNPIveHHmapj5EoYZTUucOJWsMX9ozAvpO2uxJ/Acp2BOUdggejIi1ATaMR9SaIlSZS4aek/jHyc9UMS4YBb1Y+MTJLjfRfRefEi729u89rp9FCJ/m5s65jbrVq1R7XzkCjJBIvtbIL8oqj1J3dWMbHEbWuH32IzhPM7GEL6XyVqqWtq0GeVRNsOGsInA2pL27sOvS01xb+UWB416hPJNCA4OY/bGycEvTNN43Qm1LqJ31HcWXRVtRRm6RMCuTgzrFgsUDTqMNXFdVGUbSkksXrLtFRt7vifcrRdnM2kW29PH47n6tltNB8Det8MMekT8wCr3ZGHT3FumpLyHVK0LfKG6cNkS+dIUfn40uv6HexAvo5Zuw1ZBtKqiqIUH5UKhzEDmkqzAadyrGeIJEFoNP9opWBQbYnUmaD40uJVJ6V2fFXJunuKJCW5pYR/4tAPnI2quC4WwWmgBcV1jqejtWhStW+v92y4FBi2AZL10yJt0rOb9b6cBflbp8Uq7eev2uHwU3EY+yswlsg7SeqJ0psjqolTbKKDi3KZG42J+KzHnUfGgZYkeealu0cPWSL1pktaJc2sttr9IrJd/jWVoc3MOLi5QA+seays/SD+FTPDShxwSVv758Ple9mNjh93gkLSZps5JpbUueuJmi87aV1aSYDrEG5szc4nrEyV8afK9BOQ1ZXDO/7mvZhFaU7LtRXwyg8DS3XD/6S2k1tZqVMthPDPdbX6ApAeKOpToMHWNOktzUKGT4DEWI2lFSsseJXPXvOsh1ZrPrIzRiWKNYY/mB/wFR5OgDHgH4/e05awjK5HTbk/jP7Q7KQ1TwuKL25jMInNT/zUKXhT78pXYypiSGc6p7XJyvFyzdNdhlwdps93v23Wkwk11AiFkh0UTk4299uDkX9nvJ3nKvgBaOQFgKYZIB3WFPcGewNAB4rv8ukB46SldQth49qn6qLbPTdgHZcc10dvOfi7pi2qNa8ZoCNXTP+f2Oc67L/2qXuiTls7BRvP2uWBs3Y2/RgSNNBrlP6ysnvXQ3Sr//n9kT3N8J0MfnLzLzoeMbSZI1qsxgxihBqK131EeLxOSi7LKt8ohe9GySXB3mLJmXTqAbv7DL4g948phbC3ktkrJUnmmQpQYYgk18TgdgbSdXiikZPyRBI3npMKVu3RGMjcBnkXzNwfNvLxsltJza6DQp+h4QvU0NvqpRPtpKW7KJm7pXd5PrlzTlnCzRtvwpYOX3wikWUiPEFhiWL6BLBomQ+RD1sdb+sQfC4qJN7pMj2NMetjBfY0gnvnn2iEk4z3VxNHVivuw4lqeKBzSGmJpLBCNv/UBHKq9bxOb3KFrBMbn3jfBgmHZ23bOv2/pNI1OeC68hD5KU5MX04nzwGrlHchU1de6+eTZJ/c5X2eW4F2M/3mzuHPWC5b+qmeNuMbP9lT9jvmm518BOEdsSQDXO3iZlG649ZuRQKQ1apQKpiXHJk3b5iUEsSwxMwo7bPfucAL8OtWDbH4Dm0Z32x2KtRTVNgFuEWudMiFUlU7O8G440oCmE+Azdzxs2o8oDZZ2jjQ6YSQ+eCuEmXLOjsdiQMA0pob+XUDTByJZHuSGbLdL9+qlTDUQuzp20RqubHgJwep2rZ25K6pmiJxRI4lNTL7QB9at4smMM0jPwjoVlk9L462Sz/Od31+0uYTYMg8bT2V51EViftUFeS8H3QyPWMJa5DQKHiF+L2VKHNSzrNc6Yl95ruNVhL+JOgBSeaLTa7VqDYuisv/TeEH+HstEEoX3/kanUN4YowAiwiw+vmHEPDx2Jb9VASspH54B0Vf8H3UsIKDbIKvPwc4bylA9gRu9u5CNVrlV+ZulQmDCI0aBaqYn6q0skyCwuY1JRME18BAYYNVtKwQrNcCSZ/gI6NSBUprMgm4r7TXkjCTNJeBNBpisPFdNgrskkiceyVJGbR6CwHWY3K1cfbXDZhv+yj1WWbPv8KfJNjczUxy8rOoLGnzW8pKYjU/ESpBE6mMmIL5v+P9M+erYJLnYLbeTNOqve/mWqy2dAWv30T0Hh9WZ12O3GY03m7UhfUZ7pKi9Yvk7GLu3RAJU5QWxOqTLEZPIAda/ZeSWKmUZuZEdtzdJaS/6TO/txaBjcm7FvJdlfKE7OjRSqXM9Qji7D7bxeU7Ia4RUvEk2Xkdtrw0aBMyvGdyu9gs3AgaR2X3wQrSMlfQJp7gpBGd3qR3bI8eemLI9b6MiCY6sBWLe6KOjaqsViYn5UnO/glpv4o8QfKMKBBLPgcvsm2tMFurPivHb+J2sGUT6EzNfFuBS6emn2k/nX5y1HGsWtjO6hMmuUZB0aI7/cil+w+PNDdOUGov8CAUOz8JUL7BbiynAGqgftoe2J5PMl2KLaQgSd7+JKmpyc4xcj+/rK51HPgBLGzqCPYRSBB/rmQPqER931Jl6JrY8IyrznySg+ky6vPreM+hsPT9P3s4pRDtJhwsaBVft0FLf746wiLC158bN4kFs8HadoMoyhBvMVdikghz2httdXQ7vMMTDBlXg9lp1GJq44KjrEYeEgUac9dTPiG/lVruABVIcDcdYv5qS8dF3mx3tSCG8/TV+qyD75T0VYzHsQ1otra0CdHOrYCoiV1JMb7oJAJf9nOIM2455DTolw2vgSYjF/JDdji4Kt8kmstdXj++IyK22+3o/mD25Lv8yXfVJPuo0tFJMo8ermaZJRoY0eBOYWjvzsLibU9JfuIcPDKO1wemaJRtj6LchyIKQpwNmDcaRQS33thCPlpRSI3qWUHQdWNTox+zRQRd7td3PMlVfAfLZbrKt1Ncl3y5a7LdpxgIWBUHu8Tu43X5diL7iI24j+Qf+YxfR1/Cie2kuAgvy+p5dBF+BeuiDh+oxyMIilLOZLClI/CeJAXj+hE29ZoXX7+Cv3XusWrZh+aL/m9OXbRL3zFPwrbiBmrtnX97Qqxjwiut6yajdVW9YUXcxMinwav9AyACWMZqy08EIx3JtbMClGaeuTpGpe/k2zoprL5sDG28xd0X+h/v2nzfV9AHoDZo1g6NYjhkrx9lhdRyW9FZEWGNShzj7WOY2Dgat8MAEE/Yz7se01Kdh7MYYevdvar91sjld1MEG1lnS50W5c8fd6tiJu+XBaUWPzoE6Zq2soUUNWccOt3nDvxxc/yjJ3Fz6pPuGOI+eLhiteJ95nQT3OF5Z7HSOAJxdXRNz7oHzagqllx10eAbp5tlwbFVoSlzqx64X6lM/vVo44xDCG5E/DmIYyxu+nRAYeQ0bd+FtentAlp+zqRrJqF6UVvNP7FF7vF1n276hPH33f/4H1BLAwQUAAIACADJVexIOF/j5UwAAABrAAAAGwAAAHVuaXZlcnNhbC91bml2ZXJzYWwucG5nLnhtbLOxr8jNUShLLSrOzM+zVTLUM1Cyt+PlsikoSi3LTC1XqACKAQUhQEmh0lbJxAjBLc9MKckAqjAwNEMIZqRmpmeU2CqZmyFU6gPNBABQSwECAAAUAAIACABDlFdHDcAxHsABAADaAwAADwAAAAAAAAABAAAAAAAAAAAAbm9uZS9wbGF5ZXIueG1sUEsBAgAAFAACAAgARJRXRyO0Tvv7AgAAsAgAABQAAAAAAAAAAQAAAAAA7QEAAHVuaXZlcnNhbC9wbGF5ZXIueG1sUEsBAgAAFAACAAgAyVXsSB/SzKJDMAAAIFoAABcAAAAAAAAAAAAAAAAAGgUAAHVuaXZlcnNhbC91bml2ZXJzYWwucG5nUEsBAgAAFAACAAgAyVXsSDhf4+VMAAAAawAAABsAAAAAAAAAAQAAAAAAkjUAAHVuaXZlcnNhbC91bml2ZXJzYWwucG5nLnhtbFBLBQYAAAAABAAEAA0BAAAXNg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CEC">
            <a:alpha val="68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12517</TotalTime>
  <Words>4560</Words>
  <Application>Microsoft Office PowerPoint</Application>
  <PresentationFormat>宽屏</PresentationFormat>
  <Paragraphs>210</Paragraphs>
  <Slides>35</Slides>
  <Notes>35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Titillium</vt:lpstr>
      <vt:lpstr>等线</vt:lpstr>
      <vt:lpstr>楷体</vt:lpstr>
      <vt:lpstr>微软雅黑</vt:lpstr>
      <vt:lpstr>Arial</vt:lpstr>
      <vt:lpstr>Arial Black</vt:lpstr>
      <vt:lpstr>Calibri</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灰色简洁点线科技</dc:title>
  <dc:creator>第一PPT</dc:creator>
  <cp:keywords>www.1ppt.com</cp:keywords>
  <dc:description>第一PPT，www.1ppt.com</dc:description>
  <cp:lastModifiedBy>杨 亚辉</cp:lastModifiedBy>
  <cp:revision>199</cp:revision>
  <dcterms:created xsi:type="dcterms:W3CDTF">2018-08-24T09:58:24Z</dcterms:created>
  <dcterms:modified xsi:type="dcterms:W3CDTF">2023-02-11T02:55:54Z</dcterms:modified>
</cp:coreProperties>
</file>