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0" r:id="rId2"/>
    <p:sldId id="464" r:id="rId3"/>
    <p:sldId id="499" r:id="rId4"/>
    <p:sldId id="508" r:id="rId5"/>
    <p:sldId id="509" r:id="rId6"/>
    <p:sldId id="510" r:id="rId7"/>
    <p:sldId id="533" r:id="rId8"/>
    <p:sldId id="534" r:id="rId9"/>
    <p:sldId id="468" r:id="rId10"/>
    <p:sldId id="469" r:id="rId11"/>
    <p:sldId id="470" r:id="rId12"/>
    <p:sldId id="535" r:id="rId13"/>
    <p:sldId id="537" r:id="rId14"/>
    <p:sldId id="539" r:id="rId15"/>
    <p:sldId id="471" r:id="rId16"/>
    <p:sldId id="472" r:id="rId17"/>
    <p:sldId id="473" r:id="rId18"/>
    <p:sldId id="513" r:id="rId19"/>
    <p:sldId id="514" r:id="rId20"/>
    <p:sldId id="515" r:id="rId21"/>
    <p:sldId id="480" r:id="rId22"/>
    <p:sldId id="522" r:id="rId23"/>
    <p:sldId id="481" r:id="rId24"/>
    <p:sldId id="540" r:id="rId25"/>
    <p:sldId id="523" r:id="rId26"/>
    <p:sldId id="542" r:id="rId27"/>
    <p:sldId id="486" r:id="rId28"/>
    <p:sldId id="321"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8" autoAdjust="0"/>
    <p:restoredTop sz="85505" autoAdjust="0"/>
  </p:normalViewPr>
  <p:slideViewPr>
    <p:cSldViewPr snapToGrid="0" showGuides="1">
      <p:cViewPr varScale="1">
        <p:scale>
          <a:sx n="79" d="100"/>
          <a:sy n="79" d="100"/>
        </p:scale>
        <p:origin x="706"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2022/10/8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14141"/>
                </a:solidFill>
                <a:effectLst/>
                <a:latin typeface="Microsoft YaHei" panose="020B0503020204020204" pitchFamily="34" charset="-122"/>
                <a:ea typeface="Microsoft YaHei" panose="020B0503020204020204" pitchFamily="34" charset="-122"/>
              </a:rPr>
              <a:t>EMSOFT</a:t>
            </a:r>
            <a:r>
              <a:rPr lang="zh-CN" altLang="en-US" b="0" i="0" dirty="0">
                <a:solidFill>
                  <a:srgbClr val="414141"/>
                </a:solidFill>
                <a:effectLst/>
                <a:latin typeface="Microsoft YaHei" panose="020B0503020204020204" pitchFamily="34" charset="-122"/>
                <a:ea typeface="Microsoft YaHei" panose="020B0503020204020204" pitchFamily="34" charset="-122"/>
              </a:rPr>
              <a:t>是实时嵌入式系统领域国际三大顶会之一（</a:t>
            </a:r>
            <a:r>
              <a:rPr lang="en-US" altLang="zh-CN" b="0" i="0" dirty="0">
                <a:solidFill>
                  <a:srgbClr val="414141"/>
                </a:solidFill>
                <a:effectLst/>
                <a:latin typeface="times new roman" panose="02020603050405020304" pitchFamily="18" charset="0"/>
              </a:rPr>
              <a:t>RTSS</a:t>
            </a:r>
            <a:r>
              <a:rPr lang="zh-CN" altLang="en-US" b="0" i="0" dirty="0">
                <a:solidFill>
                  <a:srgbClr val="414141"/>
                </a:solidFill>
                <a:effectLst/>
                <a:latin typeface="宋体" panose="02010600030101010101" pitchFamily="2" charset="-122"/>
                <a:ea typeface="宋体" panose="02010600030101010101" pitchFamily="2" charset="-122"/>
              </a:rPr>
              <a:t>、</a:t>
            </a:r>
            <a:r>
              <a:rPr lang="en-US" altLang="zh-CN" b="0" i="0" dirty="0">
                <a:solidFill>
                  <a:srgbClr val="414141"/>
                </a:solidFill>
                <a:effectLst/>
                <a:latin typeface="Times New Roman" panose="02020603050405020304" pitchFamily="18" charset="0"/>
              </a:rPr>
              <a:t>EMSOFT</a:t>
            </a:r>
            <a:r>
              <a:rPr lang="zh-CN" altLang="en-US" b="0" i="0" dirty="0">
                <a:solidFill>
                  <a:srgbClr val="414141"/>
                </a:solidFill>
                <a:effectLst/>
                <a:latin typeface="宋体" panose="02010600030101010101" pitchFamily="2" charset="-122"/>
                <a:ea typeface="宋体" panose="02010600030101010101" pitchFamily="2" charset="-122"/>
              </a:rPr>
              <a:t>、</a:t>
            </a:r>
            <a:r>
              <a:rPr lang="en-US" altLang="zh-CN" b="0" i="0" dirty="0">
                <a:solidFill>
                  <a:srgbClr val="414141"/>
                </a:solidFill>
                <a:effectLst/>
                <a:latin typeface="Times New Roman" panose="02020603050405020304" pitchFamily="18" charset="0"/>
              </a:rPr>
              <a:t>RTAS</a:t>
            </a:r>
            <a:r>
              <a:rPr lang="zh-CN" altLang="en-US" b="0" i="0" dirty="0">
                <a:solidFill>
                  <a:srgbClr val="414141"/>
                </a:solidFill>
                <a:effectLst/>
                <a:latin typeface="宋体" panose="02010600030101010101" pitchFamily="2" charset="-122"/>
                <a:ea typeface="宋体" panose="02010600030101010101" pitchFamily="2" charset="-122"/>
              </a:rPr>
              <a:t>）</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6008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135005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216631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3016878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303014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3053583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1786011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49961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2759584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p:txBody>
      </p:sp>
      <p:sp>
        <p:nvSpPr>
          <p:cNvPr id="4" name="灯片编号占位符 3"/>
          <p:cNvSpPr>
            <a:spLocks noGrp="1"/>
          </p:cNvSpPr>
          <p:nvPr>
            <p:ph type="sldNum" sz="quarter" idx="10"/>
          </p:nvPr>
        </p:nvSpPr>
        <p:spPr/>
        <p:txBody>
          <a:bodyPr/>
          <a:lstStyle/>
          <a:p>
            <a:fld id="{4F576198-4CF3-446F-B204-6B1848582D61}" type="slidenum">
              <a:rPr lang="zh-CN" altLang="en-US" smtClean="0"/>
              <a:t>19</a:t>
            </a:fld>
            <a:endParaRPr lang="zh-CN" altLang="en-US"/>
          </a:p>
        </p:txBody>
      </p:sp>
    </p:spTree>
    <p:extLst>
      <p:ext uri="{BB962C8B-B14F-4D97-AF65-F5344CB8AC3E}">
        <p14:creationId xmlns:p14="http://schemas.microsoft.com/office/powerpoint/2010/main" val="1932950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152030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2600644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1116873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3679331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23</a:t>
            </a:fld>
            <a:endParaRPr lang="zh-CN" altLang="en-US"/>
          </a:p>
        </p:txBody>
      </p:sp>
    </p:spTree>
    <p:extLst>
      <p:ext uri="{BB962C8B-B14F-4D97-AF65-F5344CB8AC3E}">
        <p14:creationId xmlns:p14="http://schemas.microsoft.com/office/powerpoint/2010/main" val="4192405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24</a:t>
            </a:fld>
            <a:endParaRPr lang="zh-CN" altLang="en-US"/>
          </a:p>
        </p:txBody>
      </p:sp>
    </p:spTree>
    <p:extLst>
      <p:ext uri="{BB962C8B-B14F-4D97-AF65-F5344CB8AC3E}">
        <p14:creationId xmlns:p14="http://schemas.microsoft.com/office/powerpoint/2010/main" val="472429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25</a:t>
            </a:fld>
            <a:endParaRPr lang="zh-CN" altLang="en-US"/>
          </a:p>
        </p:txBody>
      </p:sp>
    </p:spTree>
    <p:extLst>
      <p:ext uri="{BB962C8B-B14F-4D97-AF65-F5344CB8AC3E}">
        <p14:creationId xmlns:p14="http://schemas.microsoft.com/office/powerpoint/2010/main" val="3923076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26</a:t>
            </a:fld>
            <a:endParaRPr lang="zh-CN" altLang="en-US"/>
          </a:p>
        </p:txBody>
      </p:sp>
    </p:spTree>
    <p:extLst>
      <p:ext uri="{BB962C8B-B14F-4D97-AF65-F5344CB8AC3E}">
        <p14:creationId xmlns:p14="http://schemas.microsoft.com/office/powerpoint/2010/main" val="840464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27</a:t>
            </a:fld>
            <a:endParaRPr lang="zh-CN" altLang="en-US"/>
          </a:p>
        </p:txBody>
      </p:sp>
    </p:spTree>
    <p:extLst>
      <p:ext uri="{BB962C8B-B14F-4D97-AF65-F5344CB8AC3E}">
        <p14:creationId xmlns:p14="http://schemas.microsoft.com/office/powerpoint/2010/main" val="2944256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28</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41965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351710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3568393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161580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778607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227512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386264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2022/10/8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8075" y="-297596"/>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502593" y="1875211"/>
            <a:ext cx="10606387" cy="1200329"/>
          </a:xfrm>
          <a:prstGeom prst="rect">
            <a:avLst/>
          </a:prstGeom>
          <a:noFill/>
        </p:spPr>
        <p:txBody>
          <a:bodyPr wrap="square" rtlCol="0">
            <a:spAutoFit/>
          </a:bodyPr>
          <a:lstStyle/>
          <a:p>
            <a:pPr algn="ct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Vulnerability Detection of ICS Protocols Via </a:t>
            </a:r>
          </a:p>
          <a:p>
            <a:pPr algn="ct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Cross-State Fuzzing</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05024" y="1231878"/>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id="{6A700B99-6065-4865-8C68-803D5763C6AA}"/>
              </a:ext>
            </a:extLst>
          </p:cNvPr>
          <p:cNvCxnSpPr/>
          <p:nvPr/>
        </p:nvCxnSpPr>
        <p:spPr>
          <a:xfrm>
            <a:off x="5697286" y="3758929"/>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5058719" y="3938471"/>
            <a:ext cx="2074562" cy="579967"/>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EMSOFT 2022</a:t>
            </a:r>
          </a:p>
        </p:txBody>
      </p:sp>
      <p:sp>
        <p:nvSpPr>
          <p:cNvPr id="23" name="文本框 22">
            <a:extLst>
              <a:ext uri="{FF2B5EF4-FFF2-40B4-BE49-F238E27FC236}">
                <a16:creationId xmlns:a16="http://schemas.microsoft.com/office/drawing/2014/main" id="{523DD6EC-E60B-4468-8BDB-BB3532C0506C}"/>
              </a:ext>
            </a:extLst>
          </p:cNvPr>
          <p:cNvSpPr txBox="1"/>
          <p:nvPr/>
        </p:nvSpPr>
        <p:spPr>
          <a:xfrm>
            <a:off x="8835593" y="5622135"/>
            <a:ext cx="1358538" cy="707886"/>
          </a:xfrm>
          <a:prstGeom prst="rect">
            <a:avLst/>
          </a:prstGeom>
          <a:noFill/>
        </p:spPr>
        <p:txBody>
          <a:bodyPr wrap="square" rtlCol="0">
            <a:spAutoFit/>
          </a:bodyPr>
          <a:lstStyle/>
          <a:p>
            <a:pPr algn="ctr"/>
            <a:r>
              <a:rPr lang="zh-CN" altLang="en-US" sz="2000" dirty="0">
                <a:latin typeface="楷体" panose="02010609060101010101" pitchFamily="49" charset="-122"/>
                <a:ea typeface="楷体" panose="02010609060101010101" pitchFamily="49" charset="-122"/>
                <a:cs typeface="Times New Roman" panose="02020603050405020304" pitchFamily="18" charset="0"/>
              </a:rPr>
              <a:t>杨亚辉</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gn="ctr"/>
            <a:r>
              <a:rPr lang="en-US" altLang="zh-CN" sz="2000" dirty="0">
                <a:latin typeface="楷体" panose="02010609060101010101" pitchFamily="49" charset="-122"/>
                <a:ea typeface="楷体" panose="02010609060101010101" pitchFamily="49" charset="-122"/>
                <a:cs typeface="Times New Roman" panose="02020603050405020304" pitchFamily="18" charset="0"/>
              </a:rPr>
              <a:t>2022.9.24</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椭圆 112">
            <a:extLst>
              <a:ext uri="{FF2B5EF4-FFF2-40B4-BE49-F238E27FC236}">
                <a16:creationId xmlns:a16="http://schemas.microsoft.com/office/drawing/2014/main" id="{895BF3D2-9FDE-4823-8168-1663E79B4794}"/>
              </a:ext>
            </a:extLst>
          </p:cNvPr>
          <p:cNvSpPr/>
          <p:nvPr/>
        </p:nvSpPr>
        <p:spPr>
          <a:xfrm rot="3126863">
            <a:off x="9296430" y="547777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4" name="文本框 93">
            <a:extLst>
              <a:ext uri="{FF2B5EF4-FFF2-40B4-BE49-F238E27FC236}">
                <a16:creationId xmlns:a16="http://schemas.microsoft.com/office/drawing/2014/main" id="{0A094132-30F0-4BD9-AFDF-B600A808689B}"/>
              </a:ext>
            </a:extLst>
          </p:cNvPr>
          <p:cNvSpPr txBox="1"/>
          <p:nvPr/>
        </p:nvSpPr>
        <p:spPr>
          <a:xfrm>
            <a:off x="767556" y="250092"/>
            <a:ext cx="3454399"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Contribution</a:t>
            </a:r>
          </a:p>
        </p:txBody>
      </p:sp>
      <p:sp>
        <p:nvSpPr>
          <p:cNvPr id="2" name="文本框 1">
            <a:extLst>
              <a:ext uri="{FF2B5EF4-FFF2-40B4-BE49-F238E27FC236}">
                <a16:creationId xmlns:a16="http://schemas.microsoft.com/office/drawing/2014/main" id="{90C43521-EC49-F97C-0FE3-517BA206B76C}"/>
              </a:ext>
            </a:extLst>
          </p:cNvPr>
          <p:cNvSpPr txBox="1"/>
          <p:nvPr/>
        </p:nvSpPr>
        <p:spPr>
          <a:xfrm>
            <a:off x="1135484" y="941784"/>
            <a:ext cx="9298103" cy="4610236"/>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本文的贡献如下：</a:t>
            </a:r>
            <a:endParaRPr lang="en-US" altLang="zh-CN"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本文为多状态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协议提出了一种新颖的模糊测试策略，它实现了跨状态引导和连续模糊测试。</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endParaRPr lang="en-US" altLang="zh-CN"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贡献</a:t>
            </a:r>
            <a:r>
              <a:rPr lang="en-US" altLang="zh-CN" b="1" dirty="0">
                <a:effectLst/>
                <a:latin typeface="Times New Roman" panose="02020603050405020304" pitchFamily="18" charset="0"/>
                <a:ea typeface="楷体" panose="02010609060101010101" pitchFamily="49" charset="-122"/>
              </a:rPr>
              <a:t>2</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本文实现了模糊测试工具 </a:t>
            </a:r>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，其中包括一个跨状态指导模块，以最大限度地提高状态转换中的代码覆盖率，以及一个程序状态推断模块，以保持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协议的初始连续运行场景。</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endParaRPr lang="en-US" altLang="zh-CN"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latin typeface="Times New Roman" panose="02020603050405020304" pitchFamily="18" charset="0"/>
                <a:ea typeface="楷体" panose="02010609060101010101" pitchFamily="49" charset="-122"/>
              </a:rPr>
              <a:t>贡献</a:t>
            </a:r>
            <a:r>
              <a:rPr lang="en-US" altLang="zh-CN" b="1" dirty="0">
                <a:latin typeface="Times New Roman" panose="02020603050405020304" pitchFamily="18" charset="0"/>
                <a:ea typeface="楷体" panose="02010609060101010101" pitchFamily="49" charset="-122"/>
              </a:rPr>
              <a:t>3</a:t>
            </a:r>
            <a:r>
              <a:rPr lang="zh-CN" altLang="en-US" b="1"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本文将 </a:t>
            </a: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应用于广泛使用的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协议实现程序（</a:t>
            </a:r>
            <a:r>
              <a:rPr lang="en-US" altLang="zh-CN" dirty="0">
                <a:latin typeface="Times New Roman" panose="02020603050405020304" pitchFamily="18" charset="0"/>
                <a:ea typeface="楷体" panose="02010609060101010101" pitchFamily="49" charset="-122"/>
              </a:rPr>
              <a:t>RTPS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IEC61850-MMS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），它在代码覆盖率和漏洞检测方面都优于最先进的模糊器（</a:t>
            </a:r>
            <a:r>
              <a:rPr lang="en-US" altLang="zh-CN" dirty="0">
                <a:latin typeface="Times New Roman" panose="02020603050405020304" pitchFamily="18" charset="0"/>
                <a:ea typeface="楷体" panose="02010609060101010101" pitchFamily="49" charset="-122"/>
              </a:rPr>
              <a:t>AFL</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Polar</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AFLNET</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Boofuzz</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16014428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en-US" altLang="zh-CN" sz="2000" b="1" dirty="0">
                <a:latin typeface="Times New Roman" panose="02020603050405020304" pitchFamily="18" charset="0"/>
                <a:ea typeface="楷体" panose="02010609060101010101" pitchFamily="49" charset="-122"/>
              </a:rPr>
              <a:t>ICS </a:t>
            </a:r>
            <a:r>
              <a:rPr lang="zh-CN" altLang="en-US" sz="2000" b="1" dirty="0">
                <a:latin typeface="Times New Roman" panose="02020603050405020304" pitchFamily="18" charset="0"/>
                <a:ea typeface="楷体" panose="02010609060101010101" pitchFamily="49" charset="-122"/>
              </a:rPr>
              <a:t>协议中的多状态</a:t>
            </a:r>
            <a:endParaRPr lang="en-US" altLang="zh-CN" sz="2000" b="1" dirty="0">
              <a:effectLst/>
              <a:latin typeface="Times New Roman" panose="02020603050405020304" pitchFamily="18" charset="0"/>
              <a:ea typeface="楷体" panose="02010609060101010101" pitchFamily="49" charset="-122"/>
            </a:endParaRPr>
          </a:p>
        </p:txBody>
      </p:sp>
      <p:pic>
        <p:nvPicPr>
          <p:cNvPr id="4" name="图片 3">
            <a:extLst>
              <a:ext uri="{FF2B5EF4-FFF2-40B4-BE49-F238E27FC236}">
                <a16:creationId xmlns:a16="http://schemas.microsoft.com/office/drawing/2014/main" id="{C77E5E52-4C8A-EF22-FDF9-E703C26FA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6" y="1616559"/>
            <a:ext cx="5347438" cy="3395388"/>
          </a:xfrm>
          <a:prstGeom prst="rect">
            <a:avLst/>
          </a:prstGeom>
        </p:spPr>
      </p:pic>
      <p:sp>
        <p:nvSpPr>
          <p:cNvPr id="6" name="文本框 5">
            <a:extLst>
              <a:ext uri="{FF2B5EF4-FFF2-40B4-BE49-F238E27FC236}">
                <a16:creationId xmlns:a16="http://schemas.microsoft.com/office/drawing/2014/main" id="{416DDBC9-F6ED-9EFB-E70D-DB46579B3E48}"/>
              </a:ext>
            </a:extLst>
          </p:cNvPr>
          <p:cNvSpPr txBox="1"/>
          <p:nvPr/>
        </p:nvSpPr>
        <p:spPr>
          <a:xfrm>
            <a:off x="1155397" y="5144748"/>
            <a:ext cx="3514257" cy="455253"/>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ea typeface="楷体" panose="02010609060101010101" pitchFamily="49" charset="-122"/>
              </a:rPr>
              <a:t>实时发布订阅（</a:t>
            </a:r>
            <a:r>
              <a:rPr lang="en-US" altLang="zh-CN" dirty="0">
                <a:latin typeface="Times New Roman" panose="02020603050405020304" pitchFamily="18" charset="0"/>
                <a:ea typeface="楷体" panose="02010609060101010101" pitchFamily="49" charset="-122"/>
              </a:rPr>
              <a:t>RTPS</a:t>
            </a:r>
            <a:r>
              <a:rPr lang="zh-CN" altLang="en-US" dirty="0">
                <a:latin typeface="Times New Roman" panose="02020603050405020304" pitchFamily="18" charset="0"/>
                <a:ea typeface="楷体" panose="02010609060101010101" pitchFamily="49" charset="-122"/>
              </a:rPr>
              <a:t>）协议结构</a:t>
            </a:r>
          </a:p>
        </p:txBody>
      </p:sp>
      <p:pic>
        <p:nvPicPr>
          <p:cNvPr id="3" name="图片 2">
            <a:extLst>
              <a:ext uri="{FF2B5EF4-FFF2-40B4-BE49-F238E27FC236}">
                <a16:creationId xmlns:a16="http://schemas.microsoft.com/office/drawing/2014/main" id="{C00471CC-83EC-AABD-0B05-DF805A306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6523" y="1548902"/>
            <a:ext cx="5068234" cy="3585690"/>
          </a:xfrm>
          <a:prstGeom prst="rect">
            <a:avLst/>
          </a:prstGeom>
        </p:spPr>
      </p:pic>
      <p:sp>
        <p:nvSpPr>
          <p:cNvPr id="5" name="文本框 4">
            <a:extLst>
              <a:ext uri="{FF2B5EF4-FFF2-40B4-BE49-F238E27FC236}">
                <a16:creationId xmlns:a16="http://schemas.microsoft.com/office/drawing/2014/main" id="{3D3A0036-754E-8517-F85E-F3EC97CEA3F3}"/>
              </a:ext>
            </a:extLst>
          </p:cNvPr>
          <p:cNvSpPr txBox="1"/>
          <p:nvPr/>
        </p:nvSpPr>
        <p:spPr>
          <a:xfrm>
            <a:off x="7223840" y="5222598"/>
            <a:ext cx="3525042" cy="455253"/>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rPr>
              <a:t>RTPS </a:t>
            </a:r>
            <a:r>
              <a:rPr lang="zh-CN" altLang="en-US" dirty="0">
                <a:latin typeface="Times New Roman" panose="02020603050405020304" pitchFamily="18" charset="0"/>
                <a:ea typeface="楷体" panose="02010609060101010101" pitchFamily="49" charset="-122"/>
              </a:rPr>
              <a:t>发布者和订阅者的简化示例</a:t>
            </a:r>
          </a:p>
        </p:txBody>
      </p:sp>
    </p:spTree>
    <p:extLst>
      <p:ext uri="{BB962C8B-B14F-4D97-AF65-F5344CB8AC3E}">
        <p14:creationId xmlns:p14="http://schemas.microsoft.com/office/powerpoint/2010/main" val="373979650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26335"/>
          </a:xfrm>
          <a:prstGeom prst="rect">
            <a:avLst/>
          </a:prstGeom>
          <a:noFill/>
        </p:spPr>
        <p:txBody>
          <a:bodyPr wrap="square">
            <a:spAutoFit/>
          </a:bodyPr>
          <a:lstStyle/>
          <a:p>
            <a:pPr>
              <a:lnSpc>
                <a:spcPct val="120000"/>
              </a:lnSpc>
            </a:pPr>
            <a:r>
              <a:rPr lang="zh-CN" altLang="en-US" sz="2000" b="1" dirty="0">
                <a:latin typeface="Times New Roman" panose="02020603050405020304" pitchFamily="18" charset="0"/>
                <a:ea typeface="楷体" panose="02010609060101010101" pitchFamily="49" charset="-122"/>
              </a:rPr>
              <a:t>基于生成的模糊测试</a:t>
            </a:r>
            <a:endParaRPr lang="en-US" altLang="zh-CN" sz="2000" b="1" dirty="0">
              <a:effectLst/>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4" name="文本框 3">
            <a:extLst>
              <a:ext uri="{FF2B5EF4-FFF2-40B4-BE49-F238E27FC236}">
                <a16:creationId xmlns:a16="http://schemas.microsoft.com/office/drawing/2014/main" id="{C573DDB0-6ECA-D6B4-9E1E-F715D74CC765}"/>
              </a:ext>
            </a:extLst>
          </p:cNvPr>
          <p:cNvSpPr txBox="1"/>
          <p:nvPr/>
        </p:nvSpPr>
        <p:spPr>
          <a:xfrm>
            <a:off x="1070810" y="4903644"/>
            <a:ext cx="3412413" cy="455253"/>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rPr>
              <a:t>Peach </a:t>
            </a:r>
            <a:r>
              <a:rPr lang="en-US" altLang="zh-CN" dirty="0" err="1">
                <a:latin typeface="Times New Roman" panose="02020603050405020304" pitchFamily="18" charset="0"/>
                <a:ea typeface="楷体" panose="02010609060101010101" pitchFamily="49" charset="-122"/>
              </a:rPr>
              <a:t>Fuzzer</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中使用的 </a:t>
            </a:r>
            <a:r>
              <a:rPr lang="en-US" altLang="zh-CN" dirty="0">
                <a:latin typeface="Times New Roman" panose="02020603050405020304" pitchFamily="18" charset="0"/>
                <a:ea typeface="楷体" panose="02010609060101010101" pitchFamily="49" charset="-122"/>
              </a:rPr>
              <a:t>Pits </a:t>
            </a:r>
            <a:r>
              <a:rPr lang="zh-CN" altLang="en-US" dirty="0">
                <a:latin typeface="Times New Roman" panose="02020603050405020304" pitchFamily="18" charset="0"/>
                <a:ea typeface="楷体" panose="02010609060101010101" pitchFamily="49" charset="-122"/>
              </a:rPr>
              <a:t>模型</a:t>
            </a:r>
          </a:p>
        </p:txBody>
      </p:sp>
      <p:pic>
        <p:nvPicPr>
          <p:cNvPr id="5" name="图片 4">
            <a:extLst>
              <a:ext uri="{FF2B5EF4-FFF2-40B4-BE49-F238E27FC236}">
                <a16:creationId xmlns:a16="http://schemas.microsoft.com/office/drawing/2014/main" id="{F4109EA6-A005-D6B1-B7B7-1B4DFAD72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68" y="2353265"/>
            <a:ext cx="4891486" cy="2500580"/>
          </a:xfrm>
          <a:prstGeom prst="rect">
            <a:avLst/>
          </a:prstGeom>
        </p:spPr>
      </p:pic>
      <p:pic>
        <p:nvPicPr>
          <p:cNvPr id="2" name="图片 1">
            <a:extLst>
              <a:ext uri="{FF2B5EF4-FFF2-40B4-BE49-F238E27FC236}">
                <a16:creationId xmlns:a16="http://schemas.microsoft.com/office/drawing/2014/main" id="{370F8264-6E96-8ACF-63AA-F5CE10E96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8648" y="1548902"/>
            <a:ext cx="4713704" cy="4653529"/>
          </a:xfrm>
          <a:prstGeom prst="rect">
            <a:avLst/>
          </a:prstGeom>
        </p:spPr>
      </p:pic>
    </p:spTree>
    <p:extLst>
      <p:ext uri="{BB962C8B-B14F-4D97-AF65-F5344CB8AC3E}">
        <p14:creationId xmlns:p14="http://schemas.microsoft.com/office/powerpoint/2010/main" val="11269129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Current Problems</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1050006" y="1057973"/>
            <a:ext cx="9298103" cy="870751"/>
          </a:xfrm>
          <a:prstGeom prst="rect">
            <a:avLst/>
          </a:prstGeom>
          <a:noFill/>
        </p:spPr>
        <p:txBody>
          <a:bodyPr wrap="square">
            <a:spAutoFit/>
          </a:bodyPr>
          <a:lstStyle/>
          <a:p>
            <a:pPr indent="457200">
              <a:lnSpc>
                <a:spcPct val="150000"/>
              </a:lnSpc>
            </a:pPr>
            <a:r>
              <a:rPr lang="zh-CN" altLang="en-US" b="1" dirty="0">
                <a:latin typeface="Times New Roman" panose="02020603050405020304" pitchFamily="18" charset="0"/>
                <a:ea typeface="楷体" panose="02010609060101010101" pitchFamily="49" charset="-122"/>
              </a:rPr>
              <a:t>问题</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如何最大化 </a:t>
            </a:r>
            <a:r>
              <a:rPr lang="en-US" altLang="zh-CN" dirty="0">
                <a:effectLst/>
                <a:latin typeface="Times New Roman" panose="02020603050405020304" pitchFamily="18" charset="0"/>
                <a:ea typeface="楷体" panose="02010609060101010101" pitchFamily="49" charset="-122"/>
              </a:rPr>
              <a:t>ICS </a:t>
            </a:r>
            <a:r>
              <a:rPr lang="zh-CN" altLang="en-US" dirty="0">
                <a:effectLst/>
                <a:latin typeface="Times New Roman" panose="02020603050405020304" pitchFamily="18" charset="0"/>
                <a:ea typeface="楷体" panose="02010609060101010101" pitchFamily="49" charset="-122"/>
              </a:rPr>
              <a:t>协议中状态转换处理逻辑的代码覆盖率。</a:t>
            </a:r>
            <a:r>
              <a:rPr lang="en-US" altLang="zh-CN" dirty="0">
                <a:effectLst/>
                <a:latin typeface="Times New Roman" panose="02020603050405020304" pitchFamily="18" charset="0"/>
                <a:ea typeface="楷体" panose="02010609060101010101" pitchFamily="49" charset="-122"/>
              </a:rPr>
              <a:t>RTPS </a:t>
            </a:r>
            <a:r>
              <a:rPr lang="zh-CN" altLang="en-US" dirty="0">
                <a:effectLst/>
                <a:latin typeface="Times New Roman" panose="02020603050405020304" pitchFamily="18" charset="0"/>
                <a:ea typeface="楷体" panose="02010609060101010101" pitchFamily="49" charset="-122"/>
              </a:rPr>
              <a:t>至少具有三个有序状态：</a:t>
            </a:r>
            <a:r>
              <a:rPr lang="en-US" altLang="zh-CN" dirty="0">
                <a:effectLst/>
                <a:latin typeface="Times New Roman" panose="02020603050405020304" pitchFamily="18" charset="0"/>
                <a:ea typeface="楷体" panose="02010609060101010101" pitchFamily="49" charset="-122"/>
              </a:rPr>
              <a:t>SPDP </a:t>
            </a:r>
            <a:r>
              <a:rPr lang="zh-CN" altLang="en-US" dirty="0">
                <a:effectLst/>
                <a:latin typeface="Times New Roman" panose="02020603050405020304" pitchFamily="18" charset="0"/>
                <a:ea typeface="楷体" panose="02010609060101010101" pitchFamily="49" charset="-122"/>
              </a:rPr>
              <a:t>状态、</a:t>
            </a:r>
            <a:r>
              <a:rPr lang="en-US" altLang="zh-CN" dirty="0">
                <a:effectLst/>
                <a:latin typeface="Times New Roman" panose="02020603050405020304" pitchFamily="18" charset="0"/>
                <a:ea typeface="楷体" panose="02010609060101010101" pitchFamily="49" charset="-122"/>
              </a:rPr>
              <a:t>SEDP </a:t>
            </a:r>
            <a:r>
              <a:rPr lang="zh-CN" altLang="en-US" dirty="0">
                <a:effectLst/>
                <a:latin typeface="Times New Roman" panose="02020603050405020304" pitchFamily="18" charset="0"/>
                <a:ea typeface="楷体" panose="02010609060101010101" pitchFamily="49" charset="-122"/>
              </a:rPr>
              <a:t>状态和数据发布</a:t>
            </a:r>
            <a:r>
              <a:rPr lang="en-US" altLang="zh-CN"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订阅状态。</a:t>
            </a:r>
            <a:endParaRPr lang="en-US" altLang="zh-CN" dirty="0">
              <a:latin typeface="Times New Roman" panose="02020603050405020304" pitchFamily="18" charset="0"/>
              <a:ea typeface="楷体" panose="02010609060101010101" pitchFamily="49" charset="-122"/>
            </a:endParaRPr>
          </a:p>
        </p:txBody>
      </p:sp>
      <p:pic>
        <p:nvPicPr>
          <p:cNvPr id="3" name="图片 2">
            <a:extLst>
              <a:ext uri="{FF2B5EF4-FFF2-40B4-BE49-F238E27FC236}">
                <a16:creationId xmlns:a16="http://schemas.microsoft.com/office/drawing/2014/main" id="{449AE004-FFBE-D195-9593-128819081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17" y="2400758"/>
            <a:ext cx="4832295" cy="3315059"/>
          </a:xfrm>
          <a:prstGeom prst="rect">
            <a:avLst/>
          </a:prstGeom>
        </p:spPr>
      </p:pic>
      <p:sp>
        <p:nvSpPr>
          <p:cNvPr id="5" name="文本框 4">
            <a:extLst>
              <a:ext uri="{FF2B5EF4-FFF2-40B4-BE49-F238E27FC236}">
                <a16:creationId xmlns:a16="http://schemas.microsoft.com/office/drawing/2014/main" id="{295F987B-F6EE-4435-EAAB-0FD2CF45F36C}"/>
              </a:ext>
            </a:extLst>
          </p:cNvPr>
          <p:cNvSpPr txBox="1"/>
          <p:nvPr/>
        </p:nvSpPr>
        <p:spPr>
          <a:xfrm>
            <a:off x="1644637" y="5686808"/>
            <a:ext cx="3000579"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Fast-RTPS </a:t>
            </a:r>
            <a:r>
              <a:rPr lang="zh-CN" altLang="en-US" dirty="0">
                <a:latin typeface="Times New Roman" panose="02020603050405020304" pitchFamily="18" charset="0"/>
                <a:ea typeface="楷体" panose="02010609060101010101" pitchFamily="49" charset="-122"/>
              </a:rPr>
              <a:t>的</a:t>
            </a:r>
            <a:r>
              <a:rPr lang="en-US" altLang="zh-CN" dirty="0" err="1">
                <a:latin typeface="Times New Roman" panose="02020603050405020304" pitchFamily="18" charset="0"/>
                <a:ea typeface="楷体" panose="02010609060101010101" pitchFamily="49" charset="-122"/>
              </a:rPr>
              <a:t>StateModel</a:t>
            </a:r>
            <a:r>
              <a:rPr lang="zh-CN" altLang="en-US" dirty="0">
                <a:latin typeface="Times New Roman" panose="02020603050405020304" pitchFamily="18" charset="0"/>
                <a:ea typeface="楷体" panose="02010609060101010101" pitchFamily="49" charset="-122"/>
              </a:rPr>
              <a:t>片段 </a:t>
            </a:r>
          </a:p>
        </p:txBody>
      </p:sp>
      <p:pic>
        <p:nvPicPr>
          <p:cNvPr id="7" name="图片 6">
            <a:extLst>
              <a:ext uri="{FF2B5EF4-FFF2-40B4-BE49-F238E27FC236}">
                <a16:creationId xmlns:a16="http://schemas.microsoft.com/office/drawing/2014/main" id="{AB0EDBA2-FEF5-094B-D023-173363C05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123" y="2864542"/>
            <a:ext cx="5707963" cy="1965656"/>
          </a:xfrm>
          <a:prstGeom prst="rect">
            <a:avLst/>
          </a:prstGeom>
        </p:spPr>
      </p:pic>
      <p:sp>
        <p:nvSpPr>
          <p:cNvPr id="9" name="文本框 8">
            <a:extLst>
              <a:ext uri="{FF2B5EF4-FFF2-40B4-BE49-F238E27FC236}">
                <a16:creationId xmlns:a16="http://schemas.microsoft.com/office/drawing/2014/main" id="{92CC79C2-DDA9-C617-10E7-6F88DC310EB5}"/>
              </a:ext>
            </a:extLst>
          </p:cNvPr>
          <p:cNvSpPr txBox="1"/>
          <p:nvPr/>
        </p:nvSpPr>
        <p:spPr>
          <a:xfrm>
            <a:off x="6874134" y="4917561"/>
            <a:ext cx="3711939"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Peach </a:t>
            </a:r>
            <a:r>
              <a:rPr lang="zh-CN" altLang="en-US" dirty="0">
                <a:latin typeface="Times New Roman" panose="02020603050405020304" pitchFamily="18" charset="0"/>
                <a:ea typeface="楷体" panose="02010609060101010101" pitchFamily="49" charset="-122"/>
              </a:rPr>
              <a:t>覆盖的状态转换（实线箭头</a:t>
            </a:r>
            <a:r>
              <a:rPr lang="zh-CN" altLang="en-US" sz="1800" dirty="0">
                <a:effectLst/>
              </a:rPr>
              <a:t>）</a:t>
            </a:r>
            <a:r>
              <a:rPr lang="zh-CN" altLang="en-US" dirty="0"/>
              <a:t> </a:t>
            </a:r>
          </a:p>
        </p:txBody>
      </p:sp>
    </p:spTree>
    <p:extLst>
      <p:ext uri="{BB962C8B-B14F-4D97-AF65-F5344CB8AC3E}">
        <p14:creationId xmlns:p14="http://schemas.microsoft.com/office/powerpoint/2010/main" val="13091971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Current Problems</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1173491" y="1600246"/>
            <a:ext cx="9298103" cy="2948243"/>
          </a:xfrm>
          <a:prstGeom prst="rect">
            <a:avLst/>
          </a:prstGeom>
          <a:noFill/>
        </p:spPr>
        <p:txBody>
          <a:bodyPr wrap="square">
            <a:spAutoFit/>
          </a:bodyPr>
          <a:lstStyle/>
          <a:p>
            <a:pPr indent="457200">
              <a:lnSpc>
                <a:spcPct val="150000"/>
              </a:lnSpc>
            </a:pPr>
            <a:r>
              <a:rPr lang="zh-CN" altLang="en-US" b="1" dirty="0">
                <a:latin typeface="Times New Roman" panose="02020603050405020304" pitchFamily="18" charset="0"/>
                <a:ea typeface="楷体" panose="02010609060101010101" pitchFamily="49" charset="-122"/>
              </a:rPr>
              <a:t>问题</a:t>
            </a:r>
            <a:r>
              <a:rPr lang="en-US" altLang="zh-CN" b="1" dirty="0">
                <a:latin typeface="Times New Roman" panose="02020603050405020304" pitchFamily="18" charset="0"/>
                <a:ea typeface="楷体" panose="02010609060101010101" pitchFamily="49" charset="-122"/>
              </a:rPr>
              <a:t>2</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如何最大化执行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协议的吞吐量。目前的模糊测试工具不适合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协议的持续运行场景，在每次测试中重新启动目标协议非常耗时。</a:t>
            </a:r>
            <a:endParaRPr lang="en-US" altLang="zh-CN" dirty="0">
              <a:latin typeface="Times New Roman" panose="02020603050405020304" pitchFamily="18" charset="0"/>
              <a:ea typeface="楷体" panose="02010609060101010101" pitchFamily="49" charset="-122"/>
            </a:endParaRPr>
          </a:p>
          <a:p>
            <a:pPr indent="457200">
              <a:lnSpc>
                <a:spcPct val="150000"/>
              </a:lnSpc>
            </a:pP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现有的模糊测试工具主要通过两种方法收集代码覆盖率信息。（</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）在检测程序插入覆盖收集的标志，但是，这不适用于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协议，因为它们通常作为后台多进程运行，因此在它们完成处理数据包后在代码级别没有提供不同的标志。（</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）在被测程序退出后收集覆盖率，重新启动目标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协议并不是最佳选择，定期重新启动会显着影响模糊测试的效率。</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824085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pic>
        <p:nvPicPr>
          <p:cNvPr id="3" name="图片 2">
            <a:extLst>
              <a:ext uri="{FF2B5EF4-FFF2-40B4-BE49-F238E27FC236}">
                <a16:creationId xmlns:a16="http://schemas.microsoft.com/office/drawing/2014/main" id="{34F3D1F9-5828-F71B-6DA3-D896039A2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447" y="1694956"/>
            <a:ext cx="5436252" cy="4281049"/>
          </a:xfrm>
          <a:prstGeom prst="rect">
            <a:avLst/>
          </a:prstGeom>
        </p:spPr>
      </p:pic>
      <p:sp>
        <p:nvSpPr>
          <p:cNvPr id="6" name="文本框 5">
            <a:extLst>
              <a:ext uri="{FF2B5EF4-FFF2-40B4-BE49-F238E27FC236}">
                <a16:creationId xmlns:a16="http://schemas.microsoft.com/office/drawing/2014/main" id="{675AB575-D996-3FD2-4C2A-F56F160602F4}"/>
              </a:ext>
            </a:extLst>
          </p:cNvPr>
          <p:cNvSpPr txBox="1"/>
          <p:nvPr/>
        </p:nvSpPr>
        <p:spPr>
          <a:xfrm>
            <a:off x="4931240" y="6012035"/>
            <a:ext cx="1500665"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概述</a:t>
            </a:r>
          </a:p>
        </p:txBody>
      </p:sp>
      <p:sp>
        <p:nvSpPr>
          <p:cNvPr id="2" name="文本框 1">
            <a:extLst>
              <a:ext uri="{FF2B5EF4-FFF2-40B4-BE49-F238E27FC236}">
                <a16:creationId xmlns:a16="http://schemas.microsoft.com/office/drawing/2014/main" id="{F0775F39-412E-9398-DCCB-1A5539D75CDF}"/>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框架概述</a:t>
            </a:r>
            <a:endParaRPr lang="en-US" altLang="zh-CN" sz="2000" b="1" dirty="0">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9143999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9" name="文本框 38">
            <a:extLst>
              <a:ext uri="{FF2B5EF4-FFF2-40B4-BE49-F238E27FC236}">
                <a16:creationId xmlns:a16="http://schemas.microsoft.com/office/drawing/2014/main" id="{786F3EE5-4AC7-4094-BEE9-25478A3D05FD}"/>
              </a:ext>
            </a:extLst>
          </p:cNvPr>
          <p:cNvSpPr txBox="1"/>
          <p:nvPr/>
        </p:nvSpPr>
        <p:spPr>
          <a:xfrm>
            <a:off x="964726" y="1438697"/>
            <a:ext cx="10111978" cy="1701748"/>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为了识别每个模糊测试状态中的有趣条件，在每个基本块的分支点调用检测函数 </a:t>
            </a:r>
            <a:r>
              <a:rPr lang="en-US" altLang="zh-CN" dirty="0">
                <a:latin typeface="Times New Roman" panose="02020603050405020304" pitchFamily="18" charset="0"/>
                <a:ea typeface="楷体" panose="02010609060101010101" pitchFamily="49" charset="-122"/>
              </a:rPr>
              <a:t>__instrumentation()</a:t>
            </a:r>
            <a:r>
              <a:rPr lang="zh-CN" altLang="en-US" dirty="0">
                <a:latin typeface="Times New Roman" panose="02020603050405020304" pitchFamily="18" charset="0"/>
                <a:ea typeface="楷体" panose="02010609060101010101" pitchFamily="49" charset="-122"/>
              </a:rPr>
              <a:t>（第 </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7 </a:t>
            </a:r>
            <a:r>
              <a:rPr lang="zh-CN" altLang="en-US" dirty="0">
                <a:latin typeface="Times New Roman" panose="02020603050405020304" pitchFamily="18" charset="0"/>
                <a:ea typeface="楷体" panose="02010609060101010101" pitchFamily="49" charset="-122"/>
              </a:rPr>
              <a:t>行）。例如，符号 </a:t>
            </a:r>
            <a:r>
              <a:rPr lang="en-US" altLang="zh-CN" dirty="0">
                <a:latin typeface="Times New Roman" panose="02020603050405020304" pitchFamily="18" charset="0"/>
                <a:ea typeface="楷体" panose="02010609060101010101" pitchFamily="49" charset="-122"/>
              </a:rPr>
              <a:t>B </a:t>
            </a:r>
            <a:r>
              <a:rPr lang="zh-CN" altLang="en-US" dirty="0">
                <a:latin typeface="Times New Roman" panose="02020603050405020304" pitchFamily="18" charset="0"/>
                <a:ea typeface="楷体" panose="02010609060101010101" pitchFamily="49" charset="-122"/>
              </a:rPr>
              <a:t>表示第 </a:t>
            </a:r>
            <a:r>
              <a:rPr lang="en-US" altLang="zh-CN" dirty="0">
                <a:latin typeface="Times New Roman" panose="02020603050405020304" pitchFamily="18" charset="0"/>
                <a:ea typeface="楷体" panose="02010609060101010101" pitchFamily="49" charset="-122"/>
              </a:rPr>
              <a:t>3 </a:t>
            </a:r>
            <a:r>
              <a:rPr lang="zh-CN" altLang="en-US" dirty="0">
                <a:latin typeface="Times New Roman" panose="02020603050405020304" pitchFamily="18" charset="0"/>
                <a:ea typeface="楷体" panose="02010609060101010101" pitchFamily="49" charset="-122"/>
              </a:rPr>
              <a:t>到第 </a:t>
            </a:r>
            <a:r>
              <a:rPr lang="en-US" altLang="zh-CN" dirty="0">
                <a:latin typeface="Times New Roman" panose="02020603050405020304" pitchFamily="18" charset="0"/>
                <a:ea typeface="楷体" panose="02010609060101010101" pitchFamily="49" charset="-122"/>
              </a:rPr>
              <a:t>6 </a:t>
            </a:r>
            <a:r>
              <a:rPr lang="zh-CN" altLang="en-US" dirty="0">
                <a:latin typeface="Times New Roman" panose="02020603050405020304" pitchFamily="18" charset="0"/>
                <a:ea typeface="楷体" panose="02010609060101010101" pitchFamily="49" charset="-122"/>
              </a:rPr>
              <a:t>行的基本块，其中插桩在第 </a:t>
            </a:r>
            <a:r>
              <a:rPr lang="en-US" altLang="zh-CN" dirty="0">
                <a:latin typeface="Times New Roman" panose="02020603050405020304" pitchFamily="18" charset="0"/>
                <a:ea typeface="楷体" panose="02010609060101010101" pitchFamily="49" charset="-122"/>
              </a:rPr>
              <a:t>4 </a:t>
            </a:r>
            <a:r>
              <a:rPr lang="zh-CN" altLang="en-US" dirty="0">
                <a:latin typeface="Times New Roman" panose="02020603050405020304" pitchFamily="18" charset="0"/>
                <a:ea typeface="楷体" panose="02010609060101010101" pitchFamily="49" charset="-122"/>
              </a:rPr>
              <a:t>行注入。插桩执行时，根据前一个块和当前块计算分支 </a:t>
            </a:r>
            <a:r>
              <a:rPr lang="en-US" altLang="zh-CN" dirty="0">
                <a:latin typeface="Times New Roman" panose="02020603050405020304" pitchFamily="18" charset="0"/>
                <a:ea typeface="楷体" panose="02010609060101010101" pitchFamily="49" charset="-122"/>
              </a:rPr>
              <a:t>ID</a:t>
            </a:r>
            <a:r>
              <a:rPr lang="zh-CN" altLang="en-US" dirty="0">
                <a:latin typeface="Times New Roman" panose="02020603050405020304" pitchFamily="18" charset="0"/>
                <a:ea typeface="楷体" panose="02010609060101010101" pitchFamily="49" charset="-122"/>
              </a:rPr>
              <a:t>。如果生成的有效协议包在解析过程中覆盖了新的分支或访问了一些具有显著时间变化的分支，将其视为该状态下的有趣包。</a:t>
            </a:r>
          </a:p>
        </p:txBody>
      </p:sp>
      <p:sp>
        <p:nvSpPr>
          <p:cNvPr id="33" name="文本框 32">
            <a:extLst>
              <a:ext uri="{FF2B5EF4-FFF2-40B4-BE49-F238E27FC236}">
                <a16:creationId xmlns:a16="http://schemas.microsoft.com/office/drawing/2014/main" id="{1540D275-8DD7-E3E4-1C3A-58216728A726}"/>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内部状态探索子模块</a:t>
            </a:r>
            <a:endParaRPr lang="en-US" altLang="zh-CN" sz="2000" b="1" dirty="0">
              <a:effectLst/>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177ADEB7-BE54-0301-5468-38AD8ADB230E}"/>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pic>
        <p:nvPicPr>
          <p:cNvPr id="4" name="图片 3">
            <a:extLst>
              <a:ext uri="{FF2B5EF4-FFF2-40B4-BE49-F238E27FC236}">
                <a16:creationId xmlns:a16="http://schemas.microsoft.com/office/drawing/2014/main" id="{0F7D8312-6A12-38C9-61DC-88F8F4D48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407" y="3166403"/>
            <a:ext cx="5314487" cy="2425404"/>
          </a:xfrm>
          <a:prstGeom prst="rect">
            <a:avLst/>
          </a:prstGeom>
        </p:spPr>
      </p:pic>
      <p:sp>
        <p:nvSpPr>
          <p:cNvPr id="6" name="文本框 5">
            <a:extLst>
              <a:ext uri="{FF2B5EF4-FFF2-40B4-BE49-F238E27FC236}">
                <a16:creationId xmlns:a16="http://schemas.microsoft.com/office/drawing/2014/main" id="{8E86CAA1-4373-5F33-57C0-21263CECB0F6}"/>
              </a:ext>
            </a:extLst>
          </p:cNvPr>
          <p:cNvSpPr txBox="1"/>
          <p:nvPr/>
        </p:nvSpPr>
        <p:spPr>
          <a:xfrm>
            <a:off x="3843750" y="5642837"/>
            <a:ext cx="3851799" cy="369332"/>
          </a:xfrm>
          <a:prstGeom prst="rect">
            <a:avLst/>
          </a:prstGeom>
          <a:noFill/>
        </p:spPr>
        <p:txBody>
          <a:bodyPr wrap="square">
            <a:spAutoFit/>
          </a:bodyPr>
          <a:lstStyle/>
          <a:p>
            <a:r>
              <a:rPr lang="zh-CN" altLang="en-US" dirty="0">
                <a:latin typeface="Times New Roman" panose="02020603050405020304" pitchFamily="18" charset="0"/>
                <a:ea typeface="楷体" panose="02010609060101010101" pitchFamily="49" charset="-122"/>
              </a:rPr>
              <a:t>从被测程序中提取的示例代码片段 </a:t>
            </a:r>
          </a:p>
        </p:txBody>
      </p:sp>
    </p:spTree>
    <p:extLst>
      <p:ext uri="{BB962C8B-B14F-4D97-AF65-F5344CB8AC3E}">
        <p14:creationId xmlns:p14="http://schemas.microsoft.com/office/powerpoint/2010/main" val="286042357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A1B8D5D5-23B6-6068-A3BD-2920F4CF9DA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pic>
        <p:nvPicPr>
          <p:cNvPr id="5" name="图片 4">
            <a:extLst>
              <a:ext uri="{FF2B5EF4-FFF2-40B4-BE49-F238E27FC236}">
                <a16:creationId xmlns:a16="http://schemas.microsoft.com/office/drawing/2014/main" id="{6C3C5D20-F8D2-7FB8-9D2F-0CF887457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68" y="2179855"/>
            <a:ext cx="4641450" cy="3364804"/>
          </a:xfrm>
          <a:prstGeom prst="rect">
            <a:avLst/>
          </a:prstGeom>
        </p:spPr>
      </p:pic>
      <p:pic>
        <p:nvPicPr>
          <p:cNvPr id="9" name="图片 8">
            <a:extLst>
              <a:ext uri="{FF2B5EF4-FFF2-40B4-BE49-F238E27FC236}">
                <a16:creationId xmlns:a16="http://schemas.microsoft.com/office/drawing/2014/main" id="{20A0F7C6-0555-6793-1BC0-AB84C72F3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109" y="2898973"/>
            <a:ext cx="5384981" cy="1983334"/>
          </a:xfrm>
          <a:prstGeom prst="rect">
            <a:avLst/>
          </a:prstGeom>
        </p:spPr>
      </p:pic>
      <p:sp>
        <p:nvSpPr>
          <p:cNvPr id="13" name="文本框 12">
            <a:extLst>
              <a:ext uri="{FF2B5EF4-FFF2-40B4-BE49-F238E27FC236}">
                <a16:creationId xmlns:a16="http://schemas.microsoft.com/office/drawing/2014/main" id="{C51CB68E-C8E8-F08B-14CC-9A19113B4362}"/>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内部状态探索子模块</a:t>
            </a:r>
            <a:endParaRPr lang="en-US" altLang="zh-CN" sz="2000" b="1" dirty="0">
              <a:effectLst/>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4BD568D7-79D1-F8A4-A4C4-8ADB24FA5C1E}"/>
              </a:ext>
            </a:extLst>
          </p:cNvPr>
          <p:cNvSpPr txBox="1"/>
          <p:nvPr/>
        </p:nvSpPr>
        <p:spPr>
          <a:xfrm>
            <a:off x="6097480" y="5006935"/>
            <a:ext cx="3978675"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RTPS </a:t>
            </a:r>
            <a:r>
              <a:rPr lang="zh-CN" altLang="en-US" dirty="0">
                <a:latin typeface="Times New Roman" panose="02020603050405020304" pitchFamily="18" charset="0"/>
                <a:ea typeface="楷体" panose="02010609060101010101" pitchFamily="49" charset="-122"/>
              </a:rPr>
              <a:t>协议的示例代码片段 </a:t>
            </a:r>
            <a:r>
              <a:rPr lang="en-US" altLang="zh-CN" dirty="0" err="1">
                <a:latin typeface="Times New Roman" panose="02020603050405020304" pitchFamily="18" charset="0"/>
                <a:ea typeface="楷体" panose="02010609060101010101" pitchFamily="49" charset="-122"/>
              </a:rPr>
              <a:t>DataModel</a:t>
            </a:r>
            <a:r>
              <a:rPr lang="en-US" altLang="zh-CN" dirty="0">
                <a:latin typeface="Times New Roman" panose="02020603050405020304" pitchFamily="18" charset="0"/>
                <a:ea typeface="楷体" panose="02010609060101010101" pitchFamily="49" charset="-122"/>
              </a:rPr>
              <a:t> </a:t>
            </a:r>
            <a:endParaRPr lang="zh-CN" altLang="en-US"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55906911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跨状态传播子模块</a:t>
            </a:r>
            <a:endParaRPr lang="en-US" altLang="zh-CN" sz="2000" b="1" dirty="0">
              <a:effectLst/>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04840ADD-0BA9-4B2E-6A26-D4FBBE680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137" y="1535180"/>
            <a:ext cx="3756572" cy="5054151"/>
          </a:xfrm>
          <a:prstGeom prst="rect">
            <a:avLst/>
          </a:prstGeom>
        </p:spPr>
      </p:pic>
      <p:pic>
        <p:nvPicPr>
          <p:cNvPr id="5" name="图片 4">
            <a:extLst>
              <a:ext uri="{FF2B5EF4-FFF2-40B4-BE49-F238E27FC236}">
                <a16:creationId xmlns:a16="http://schemas.microsoft.com/office/drawing/2014/main" id="{B8D3F0F8-B55E-5F58-36B4-BC55BCBBD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448" y="2682523"/>
            <a:ext cx="5284973" cy="1824433"/>
          </a:xfrm>
          <a:prstGeom prst="rect">
            <a:avLst/>
          </a:prstGeom>
        </p:spPr>
      </p:pic>
      <p:sp>
        <p:nvSpPr>
          <p:cNvPr id="7" name="文本框 6">
            <a:extLst>
              <a:ext uri="{FF2B5EF4-FFF2-40B4-BE49-F238E27FC236}">
                <a16:creationId xmlns:a16="http://schemas.microsoft.com/office/drawing/2014/main" id="{80DC4AA8-6B5D-35F7-325C-925DE4504DC4}"/>
              </a:ext>
            </a:extLst>
          </p:cNvPr>
          <p:cNvSpPr txBox="1"/>
          <p:nvPr/>
        </p:nvSpPr>
        <p:spPr>
          <a:xfrm>
            <a:off x="7725792" y="4586056"/>
            <a:ext cx="2634449"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涵盖的状态转换 </a:t>
            </a:r>
          </a:p>
        </p:txBody>
      </p:sp>
      <p:sp>
        <p:nvSpPr>
          <p:cNvPr id="17" name="文本框 16">
            <a:extLst>
              <a:ext uri="{FF2B5EF4-FFF2-40B4-BE49-F238E27FC236}">
                <a16:creationId xmlns:a16="http://schemas.microsoft.com/office/drawing/2014/main" id="{A46CB825-BB1E-00D0-0D0E-7E4460D27D88}"/>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spTree>
    <p:extLst>
      <p:ext uri="{BB962C8B-B14F-4D97-AF65-F5344CB8AC3E}">
        <p14:creationId xmlns:p14="http://schemas.microsoft.com/office/powerpoint/2010/main" val="160247659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程序状态推断</a:t>
            </a:r>
            <a:endParaRPr lang="en-US" altLang="zh-CN" sz="2000" b="1" dirty="0">
              <a:effectLst/>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7D7F30A7-8D09-14F5-2503-3DF4CC99E7D4}"/>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pic>
        <p:nvPicPr>
          <p:cNvPr id="6" name="图片 5">
            <a:extLst>
              <a:ext uri="{FF2B5EF4-FFF2-40B4-BE49-F238E27FC236}">
                <a16:creationId xmlns:a16="http://schemas.microsoft.com/office/drawing/2014/main" id="{25AC32D3-18E5-D29D-4D1B-4E8098213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523" y="2464911"/>
            <a:ext cx="4705032" cy="1882013"/>
          </a:xfrm>
          <a:prstGeom prst="rect">
            <a:avLst/>
          </a:prstGeom>
        </p:spPr>
      </p:pic>
      <p:sp>
        <p:nvSpPr>
          <p:cNvPr id="9" name="文本框 8">
            <a:extLst>
              <a:ext uri="{FF2B5EF4-FFF2-40B4-BE49-F238E27FC236}">
                <a16:creationId xmlns:a16="http://schemas.microsoft.com/office/drawing/2014/main" id="{BCED2F2E-62E0-BFD8-2531-AA5C5CF476B2}"/>
              </a:ext>
            </a:extLst>
          </p:cNvPr>
          <p:cNvSpPr txBox="1"/>
          <p:nvPr/>
        </p:nvSpPr>
        <p:spPr>
          <a:xfrm>
            <a:off x="963523" y="4544920"/>
            <a:ext cx="4705032" cy="369332"/>
          </a:xfrm>
          <a:prstGeom prst="rect">
            <a:avLst/>
          </a:prstGeom>
          <a:noFill/>
        </p:spPr>
        <p:txBody>
          <a:bodyPr wrap="square">
            <a:spAutoFit/>
          </a:bodyPr>
          <a:lstStyle/>
          <a:p>
            <a:r>
              <a:rPr lang="zh-CN" altLang="en-US" dirty="0">
                <a:latin typeface="Times New Roman" panose="02020603050405020304" pitchFamily="18" charset="0"/>
                <a:ea typeface="楷体" panose="02010609060101010101" pitchFamily="49" charset="-122"/>
              </a:rPr>
              <a:t>程序状态推断模块在 </a:t>
            </a:r>
            <a:r>
              <a:rPr lang="en-US" altLang="zh-CN" dirty="0">
                <a:latin typeface="Times New Roman" panose="02020603050405020304" pitchFamily="18" charset="0"/>
                <a:ea typeface="楷体" panose="02010609060101010101" pitchFamily="49" charset="-122"/>
              </a:rPr>
              <a:t>fuzz </a:t>
            </a:r>
            <a:r>
              <a:rPr lang="zh-CN" altLang="en-US" dirty="0">
                <a:latin typeface="Times New Roman" panose="02020603050405020304" pitchFamily="18" charset="0"/>
                <a:ea typeface="楷体" panose="02010609060101010101" pitchFamily="49" charset="-122"/>
              </a:rPr>
              <a:t>过程中的工作原理 </a:t>
            </a:r>
          </a:p>
        </p:txBody>
      </p:sp>
      <p:pic>
        <p:nvPicPr>
          <p:cNvPr id="14" name="图片 13">
            <a:extLst>
              <a:ext uri="{FF2B5EF4-FFF2-40B4-BE49-F238E27FC236}">
                <a16:creationId xmlns:a16="http://schemas.microsoft.com/office/drawing/2014/main" id="{78E059A4-8F76-112C-1246-2BA18FFED973}"/>
              </a:ext>
            </a:extLst>
          </p:cNvPr>
          <p:cNvPicPr>
            <a:picLocks noChangeAspect="1"/>
          </p:cNvPicPr>
          <p:nvPr/>
        </p:nvPicPr>
        <p:blipFill>
          <a:blip r:embed="rId4"/>
          <a:stretch>
            <a:fillRect/>
          </a:stretch>
        </p:blipFill>
        <p:spPr>
          <a:xfrm>
            <a:off x="6262102" y="1659263"/>
            <a:ext cx="5097484" cy="4558683"/>
          </a:xfrm>
          <a:prstGeom prst="rect">
            <a:avLst/>
          </a:prstGeom>
        </p:spPr>
      </p:pic>
    </p:spTree>
    <p:extLst>
      <p:ext uri="{BB962C8B-B14F-4D97-AF65-F5344CB8AC3E}">
        <p14:creationId xmlns:p14="http://schemas.microsoft.com/office/powerpoint/2010/main" val="424507412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999743"/>
            <a:ext cx="9013797" cy="549022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Zuo</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清华大学软件学院软件系统安全保障小组成员，</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级硕士，目前在腾讯工作，主要研究方向为软件测试与漏洞挖掘、工控协议软件漏洞挖掘等；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Polar: Function Code Aware Fuzz Testing of ICS Protocol.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Jiang, Jian Gao,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Sun, (2019). ACM Transactions on Embedded Computing Systems, 18(5s), 1–22. doi:10.1145/3358227.</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ICS protocol fuzzing: coverage guided packet crack and generation.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(2020). 2020 57th ACM/IEEE Design Automation Conference (DAC), doi:10.1109/dac18072.2020.9218603.</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Liu, Yu Jiang, 2021 58th ACM/IEEE Design Automation Conference (DAC), 10.1109/DAC18074.2021.9586321.</a:t>
            </a: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2A9D8A87-9D9C-1BE6-CD92-3809E1656BAF}"/>
              </a:ext>
            </a:extLst>
          </p:cNvPr>
          <p:cNvPicPr>
            <a:picLocks noChangeAspect="1"/>
          </p:cNvPicPr>
          <p:nvPr/>
        </p:nvPicPr>
        <p:blipFill>
          <a:blip r:embed="rId3"/>
          <a:stretch>
            <a:fillRect/>
          </a:stretch>
        </p:blipFill>
        <p:spPr>
          <a:xfrm>
            <a:off x="10356500" y="1551761"/>
            <a:ext cx="1596784" cy="1605705"/>
          </a:xfrm>
          <a:prstGeom prst="rect">
            <a:avLst/>
          </a:prstGeom>
        </p:spPr>
      </p:pic>
    </p:spTree>
    <p:extLst>
      <p:ext uri="{BB962C8B-B14F-4D97-AF65-F5344CB8AC3E}">
        <p14:creationId xmlns:p14="http://schemas.microsoft.com/office/powerpoint/2010/main" val="214104967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系统实现</a:t>
            </a:r>
            <a:endParaRPr lang="en-US" altLang="zh-CN" sz="2000" b="1" dirty="0">
              <a:effectLst/>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526478DC-0A09-7665-2150-EC2B0937456D}"/>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System Design</a:t>
            </a:r>
          </a:p>
        </p:txBody>
      </p:sp>
      <p:sp>
        <p:nvSpPr>
          <p:cNvPr id="4" name="文本框 3">
            <a:extLst>
              <a:ext uri="{FF2B5EF4-FFF2-40B4-BE49-F238E27FC236}">
                <a16:creationId xmlns:a16="http://schemas.microsoft.com/office/drawing/2014/main" id="{6DCFE81F-E5E3-8D49-5BF9-3476EC41934B}"/>
              </a:ext>
            </a:extLst>
          </p:cNvPr>
          <p:cNvSpPr txBox="1"/>
          <p:nvPr/>
        </p:nvSpPr>
        <p:spPr>
          <a:xfrm>
            <a:off x="1555933" y="1672868"/>
            <a:ext cx="9230435" cy="2532745"/>
          </a:xfrm>
          <a:prstGeom prst="rect">
            <a:avLst/>
          </a:prstGeom>
          <a:noFill/>
        </p:spPr>
        <p:txBody>
          <a:bodyPr wrap="square">
            <a:spAutoFit/>
          </a:bodyPr>
          <a:lstStyle/>
          <a:p>
            <a:pPr indent="457200">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主要由两个创新模块组成：在状态转换中最大化代码覆盖率的跨状态引导模块，以及保持</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协议持续运行场景的程序状态推断模块。</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zh-CN" altLang="en-US" dirty="0">
                <a:latin typeface="Times New Roman" panose="02020603050405020304" pitchFamily="18" charset="0"/>
                <a:ea typeface="楷体" panose="02010609060101010101" pitchFamily="49" charset="-122"/>
              </a:rPr>
              <a:t>主要用 </a:t>
            </a:r>
            <a:r>
              <a:rPr lang="en-US" altLang="zh-CN" dirty="0">
                <a:latin typeface="Times New Roman" panose="02020603050405020304" pitchFamily="18" charset="0"/>
                <a:ea typeface="楷体" panose="02010609060101010101" pitchFamily="49" charset="-122"/>
              </a:rPr>
              <a:t>C# </a:t>
            </a:r>
            <a:r>
              <a:rPr lang="zh-CN" altLang="en-US" dirty="0">
                <a:latin typeface="Times New Roman" panose="02020603050405020304" pitchFamily="18" charset="0"/>
                <a:ea typeface="楷体" panose="02010609060101010101" pitchFamily="49" charset="-122"/>
              </a:rPr>
              <a:t>实现了 </a:t>
            </a: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的内核模块（总共 </a:t>
            </a:r>
            <a:r>
              <a:rPr lang="en-US" altLang="zh-CN" dirty="0">
                <a:latin typeface="Times New Roman" panose="02020603050405020304" pitchFamily="18" charset="0"/>
                <a:ea typeface="楷体" panose="02010609060101010101" pitchFamily="49" charset="-122"/>
              </a:rPr>
              <a:t>6500+ </a:t>
            </a:r>
            <a:r>
              <a:rPr lang="zh-CN" altLang="en-US" dirty="0">
                <a:latin typeface="Times New Roman" panose="02020603050405020304" pitchFamily="18" charset="0"/>
                <a:ea typeface="楷体" panose="02010609060101010101" pitchFamily="49" charset="-122"/>
              </a:rPr>
              <a:t>行代码），并且还使用了一些底层工具。利用 </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（社区版本 </a:t>
            </a:r>
            <a:r>
              <a:rPr lang="en-US" altLang="zh-CN" dirty="0">
                <a:latin typeface="Times New Roman" panose="02020603050405020304" pitchFamily="18" charset="0"/>
                <a:ea typeface="楷体" panose="02010609060101010101" pitchFamily="49" charset="-122"/>
              </a:rPr>
              <a:t>3.0.202</a:t>
            </a:r>
            <a:r>
              <a:rPr lang="zh-CN" altLang="en-US" dirty="0">
                <a:latin typeface="Times New Roman" panose="02020603050405020304" pitchFamily="18" charset="0"/>
                <a:ea typeface="楷体" panose="02010609060101010101" pitchFamily="49" charset="-122"/>
              </a:rPr>
              <a:t>）的 </a:t>
            </a:r>
            <a:r>
              <a:rPr lang="en-US" altLang="zh-CN" dirty="0">
                <a:latin typeface="Times New Roman" panose="02020603050405020304" pitchFamily="18" charset="0"/>
                <a:ea typeface="楷体" panose="02010609060101010101" pitchFamily="49" charset="-122"/>
              </a:rPr>
              <a:t>Pits </a:t>
            </a:r>
            <a:r>
              <a:rPr lang="zh-CN" altLang="en-US" dirty="0">
                <a:latin typeface="Times New Roman" panose="02020603050405020304" pitchFamily="18" charset="0"/>
                <a:ea typeface="楷体" panose="02010609060101010101" pitchFamily="49" charset="-122"/>
              </a:rPr>
              <a:t>文件结构来描述模糊测试的状态模型和与状态相对应的数据模型。在连续跨状态引导模糊测试期间，为了测量被测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协议实现的分支覆盖率，应用了基于 </a:t>
            </a:r>
            <a:r>
              <a:rPr lang="en-US" altLang="zh-CN" dirty="0">
                <a:latin typeface="Times New Roman" panose="02020603050405020304" pitchFamily="18" charset="0"/>
                <a:ea typeface="楷体" panose="02010609060101010101" pitchFamily="49" charset="-122"/>
              </a:rPr>
              <a:t>LLVM Clang </a:t>
            </a:r>
            <a:r>
              <a:rPr lang="zh-CN" altLang="en-US" dirty="0">
                <a:latin typeface="Times New Roman" panose="02020603050405020304" pitchFamily="18" charset="0"/>
                <a:ea typeface="楷体" panose="02010609060101010101" pitchFamily="49" charset="-122"/>
              </a:rPr>
              <a:t>编译器（版本 </a:t>
            </a:r>
            <a:r>
              <a:rPr lang="en-US" altLang="zh-CN" dirty="0">
                <a:latin typeface="Times New Roman" panose="02020603050405020304" pitchFamily="18" charset="0"/>
                <a:ea typeface="楷体" panose="02010609060101010101" pitchFamily="49" charset="-122"/>
              </a:rPr>
              <a:t>12.0.0</a:t>
            </a:r>
            <a:r>
              <a:rPr lang="zh-CN" altLang="en-US" dirty="0">
                <a:latin typeface="Times New Roman" panose="02020603050405020304" pitchFamily="18" charset="0"/>
                <a:ea typeface="楷体" panose="02010609060101010101" pitchFamily="49" charset="-122"/>
              </a:rPr>
              <a:t>）的轻量级技术。 </a:t>
            </a:r>
          </a:p>
        </p:txBody>
      </p:sp>
    </p:spTree>
    <p:extLst>
      <p:ext uri="{BB962C8B-B14F-4D97-AF65-F5344CB8AC3E}">
        <p14:creationId xmlns:p14="http://schemas.microsoft.com/office/powerpoint/2010/main" val="160337799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C3E3BEB4-5446-4B5C-9C69-BE3BDCEB0700}"/>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A360CA14-50C1-4B7B-AE21-E3173FF5572D}"/>
              </a:ext>
            </a:extLst>
          </p:cNvPr>
          <p:cNvSpPr txBox="1"/>
          <p:nvPr/>
        </p:nvSpPr>
        <p:spPr>
          <a:xfrm>
            <a:off x="1009566" y="1183954"/>
            <a:ext cx="9838730" cy="2532745"/>
          </a:xfrm>
          <a:prstGeom prst="rect">
            <a:avLst/>
          </a:prstGeom>
          <a:noFill/>
        </p:spPr>
        <p:txBody>
          <a:bodyPr wrap="square">
            <a:spAutoFit/>
          </a:bodyPr>
          <a:lstStyle/>
          <a:p>
            <a:pPr algn="l">
              <a:lnSpc>
                <a:spcPct val="150000"/>
              </a:lnSpc>
            </a:pPr>
            <a:r>
              <a:rPr lang="zh-CN" altLang="en-US" dirty="0">
                <a:latin typeface="Times New Roman" panose="02020603050405020304" pitchFamily="18" charset="0"/>
                <a:ea typeface="楷体" panose="02010609060101010101" pitchFamily="49" charset="-122"/>
              </a:rPr>
              <a:t>        将</a:t>
            </a:r>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与五种先进的模糊测试工具（</a:t>
            </a:r>
            <a:r>
              <a:rPr lang="en-US" altLang="zh-CN" dirty="0">
                <a:latin typeface="Times New Roman" panose="02020603050405020304" pitchFamily="18" charset="0"/>
                <a:ea typeface="楷体" panose="02010609060101010101" pitchFamily="49" charset="-122"/>
              </a:rPr>
              <a:t>AFL</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Polar</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AFLNET</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Boofuzz</a:t>
            </a:r>
            <a:r>
              <a:rPr lang="zh-CN" altLang="en-US" dirty="0">
                <a:latin typeface="Times New Roman" panose="02020603050405020304" pitchFamily="18" charset="0"/>
                <a:ea typeface="楷体" panose="02010609060101010101" pitchFamily="49" charset="-122"/>
              </a:rPr>
              <a:t>和 </a:t>
            </a:r>
            <a:r>
              <a:rPr lang="en-US" altLang="zh-CN" dirty="0">
                <a:latin typeface="Times New Roman" panose="02020603050405020304" pitchFamily="18" charset="0"/>
                <a:ea typeface="楷体" panose="02010609060101010101" pitchFamily="49" charset="-122"/>
              </a:rPr>
              <a:t>Peach</a:t>
            </a:r>
            <a:r>
              <a:rPr lang="zh-CN" altLang="en-US" dirty="0">
                <a:latin typeface="Times New Roman" panose="02020603050405020304" pitchFamily="18" charset="0"/>
                <a:ea typeface="楷体" panose="02010609060101010101" pitchFamily="49" charset="-122"/>
              </a:rPr>
              <a:t>）在六种协议实现（</a:t>
            </a:r>
            <a:r>
              <a:rPr lang="en-US" altLang="zh-CN" dirty="0" err="1">
                <a:latin typeface="Times New Roman" panose="02020603050405020304" pitchFamily="18" charset="0"/>
                <a:ea typeface="楷体" panose="02010609060101010101" pitchFamily="49" charset="-122"/>
              </a:rPr>
              <a:t>FastRTPS</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CycloneDDS</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FreeRTPS</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OpenDDS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IEC61850-MMS</a:t>
            </a:r>
            <a:r>
              <a:rPr lang="zh-CN" altLang="en-US" dirty="0">
                <a:latin typeface="Times New Roman" panose="02020603050405020304" pitchFamily="18" charset="0"/>
                <a:ea typeface="楷体" panose="02010609060101010101" pitchFamily="49" charset="-122"/>
              </a:rPr>
              <a:t>和 </a:t>
            </a: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）上进行了对比，旨在回答以下问题：</a:t>
            </a:r>
            <a:endParaRPr lang="en-US" altLang="zh-CN" dirty="0">
              <a:latin typeface="Times New Roman" panose="02020603050405020304" pitchFamily="18" charset="0"/>
              <a:ea typeface="楷体" panose="02010609060101010101" pitchFamily="49" charset="-122"/>
            </a:endParaRPr>
          </a:p>
          <a:p>
            <a:pPr algn="l">
              <a:lnSpc>
                <a:spcPct val="150000"/>
              </a:lnSpc>
            </a:pPr>
            <a:endParaRPr lang="en-US" altLang="zh-CN" dirty="0">
              <a:latin typeface="Times New Roman" panose="02020603050405020304" pitchFamily="18" charset="0"/>
              <a:ea typeface="楷体" panose="02010609060101010101" pitchFamily="49" charset="-122"/>
            </a:endParaRPr>
          </a:p>
          <a:p>
            <a:pPr indent="457200" algn="l">
              <a:lnSpc>
                <a:spcPct val="150000"/>
              </a:lnSpc>
            </a:pPr>
            <a:r>
              <a:rPr lang="en-US" altLang="zh-CN" dirty="0">
                <a:latin typeface="Times New Roman" panose="02020603050405020304" pitchFamily="18" charset="0"/>
                <a:ea typeface="楷体" panose="02010609060101010101" pitchFamily="49" charset="-122"/>
              </a:rPr>
              <a:t>RQ1</a:t>
            </a:r>
            <a:r>
              <a:rPr lang="zh-CN" altLang="en-US" dirty="0">
                <a:latin typeface="Times New Roman" panose="02020603050405020304" pitchFamily="18" charset="0"/>
                <a:ea typeface="楷体" panose="02010609060101010101" pitchFamily="49" charset="-122"/>
              </a:rPr>
              <a:t>：当使用提出的跨状态连续模糊测试策略时，</a:t>
            </a: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是否比最先进的模糊测试器更有效？</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en-US" altLang="zh-CN" dirty="0">
                <a:latin typeface="Times New Roman" panose="02020603050405020304" pitchFamily="18" charset="0"/>
                <a:ea typeface="楷体" panose="02010609060101010101" pitchFamily="49" charset="-122"/>
              </a:rPr>
              <a:t>RQ2</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能比那些最先进的模糊器暴露更多以前未知的漏洞吗？</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03091271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文本框 12">
            <a:extLst>
              <a:ext uri="{FF2B5EF4-FFF2-40B4-BE49-F238E27FC236}">
                <a16:creationId xmlns:a16="http://schemas.microsoft.com/office/drawing/2014/main" id="{A360CA14-50C1-4B7B-AE21-E3173FF5572D}"/>
              </a:ext>
            </a:extLst>
          </p:cNvPr>
          <p:cNvSpPr txBox="1"/>
          <p:nvPr/>
        </p:nvSpPr>
        <p:spPr>
          <a:xfrm>
            <a:off x="1009566" y="1036838"/>
            <a:ext cx="9838730" cy="1880579"/>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实验设置</a:t>
            </a:r>
            <a:endParaRPr lang="en-US" altLang="zh-CN" sz="2000" b="1" dirty="0">
              <a:latin typeface="Times New Roman" panose="02020603050405020304" pitchFamily="18" charset="0"/>
              <a:ea typeface="楷体" panose="02010609060101010101" pitchFamily="49" charset="-122"/>
            </a:endParaRPr>
          </a:p>
          <a:p>
            <a:pPr indent="457200" algn="just">
              <a:lnSpc>
                <a:spcPct val="150000"/>
              </a:lnSpc>
            </a:pPr>
            <a:r>
              <a:rPr lang="zh-CN" altLang="en-US" sz="2000" dirty="0">
                <a:effectLst/>
                <a:latin typeface="Times New Roman" panose="02020603050405020304" pitchFamily="18" charset="0"/>
                <a:ea typeface="楷体" panose="02010609060101010101" pitchFamily="49" charset="-122"/>
              </a:rPr>
              <a:t>运行环境 </a:t>
            </a:r>
            <a:r>
              <a:rPr lang="en-US" altLang="zh-CN" sz="2000" dirty="0">
                <a:effectLst/>
                <a:latin typeface="Times New Roman" panose="02020603050405020304" pitchFamily="18" charset="0"/>
                <a:ea typeface="楷体" panose="02010609060101010101" pitchFamily="49" charset="-122"/>
              </a:rPr>
              <a:t>Ubuntu 20.04 </a:t>
            </a:r>
            <a:r>
              <a:rPr lang="zh-CN" altLang="en-US" sz="2000" dirty="0">
                <a:effectLst/>
                <a:latin typeface="Times New Roman" panose="02020603050405020304" pitchFamily="18" charset="0"/>
                <a:ea typeface="楷体" panose="02010609060101010101" pitchFamily="49" charset="-122"/>
              </a:rPr>
              <a:t>的主机，该主机具有 </a:t>
            </a:r>
            <a:r>
              <a:rPr lang="en-US" altLang="zh-CN" sz="2000" dirty="0">
                <a:effectLst/>
                <a:latin typeface="Times New Roman" panose="02020603050405020304" pitchFamily="18" charset="0"/>
                <a:ea typeface="楷体" panose="02010609060101010101" pitchFamily="49" charset="-122"/>
              </a:rPr>
              <a:t>128GB </a:t>
            </a:r>
            <a:r>
              <a:rPr lang="zh-CN" altLang="en-US" sz="2000" dirty="0">
                <a:effectLst/>
                <a:latin typeface="Times New Roman" panose="02020603050405020304" pitchFamily="18" charset="0"/>
                <a:ea typeface="楷体" panose="02010609060101010101" pitchFamily="49" charset="-122"/>
              </a:rPr>
              <a:t>内存和两个 </a:t>
            </a:r>
            <a:r>
              <a:rPr lang="en-US" altLang="zh-CN" sz="2000" dirty="0">
                <a:effectLst/>
                <a:latin typeface="Times New Roman" panose="02020603050405020304" pitchFamily="18" charset="0"/>
                <a:ea typeface="楷体" panose="02010609060101010101" pitchFamily="49" charset="-122"/>
              </a:rPr>
              <a:t>Intel ® Xeon ® Gold 6148 CPU @ 2.40GHz</a:t>
            </a:r>
            <a:r>
              <a:rPr lang="zh-CN" altLang="en-US" sz="2000" dirty="0">
                <a:latin typeface="Times New Roman" panose="02020603050405020304" pitchFamily="18" charset="0"/>
                <a:ea typeface="楷体" panose="02010609060101010101" pitchFamily="49" charset="-122"/>
              </a:rPr>
              <a:t>。</a:t>
            </a:r>
            <a:r>
              <a:rPr lang="zh-CN" altLang="en-US" sz="2000" dirty="0">
                <a:effectLst/>
                <a:latin typeface="Times New Roman" panose="02020603050405020304" pitchFamily="18" charset="0"/>
                <a:ea typeface="楷体" panose="02010609060101010101" pitchFamily="49" charset="-122"/>
              </a:rPr>
              <a:t>对每个项目运行每个 </a:t>
            </a:r>
            <a:r>
              <a:rPr lang="en-US" altLang="zh-CN" sz="2000" dirty="0">
                <a:effectLst/>
                <a:latin typeface="Times New Roman" panose="02020603050405020304" pitchFamily="18" charset="0"/>
                <a:ea typeface="楷体" panose="02010609060101010101" pitchFamily="49" charset="-122"/>
              </a:rPr>
              <a:t>fuzzing </a:t>
            </a:r>
            <a:r>
              <a:rPr lang="zh-CN" altLang="en-US" sz="2000" dirty="0">
                <a:effectLst/>
                <a:latin typeface="Times New Roman" panose="02020603050405020304" pitchFamily="18" charset="0"/>
                <a:ea typeface="楷体" panose="02010609060101010101" pitchFamily="49" charset="-122"/>
              </a:rPr>
              <a:t>工具 </a:t>
            </a:r>
            <a:r>
              <a:rPr lang="en-US" altLang="zh-CN" sz="2000" dirty="0">
                <a:effectLst/>
                <a:latin typeface="Times New Roman" panose="02020603050405020304" pitchFamily="18" charset="0"/>
                <a:ea typeface="楷体" panose="02010609060101010101" pitchFamily="49" charset="-122"/>
              </a:rPr>
              <a:t>24 </a:t>
            </a:r>
            <a:r>
              <a:rPr lang="zh-CN" altLang="en-US" sz="2000" dirty="0">
                <a:effectLst/>
                <a:latin typeface="Times New Roman" panose="02020603050405020304" pitchFamily="18" charset="0"/>
                <a:ea typeface="楷体" panose="02010609060101010101" pitchFamily="49" charset="-122"/>
              </a:rPr>
              <a:t>小时，并将每个实验重复 </a:t>
            </a:r>
            <a:r>
              <a:rPr lang="en-US" altLang="zh-CN" sz="2000" dirty="0">
                <a:effectLst/>
                <a:latin typeface="Times New Roman" panose="02020603050405020304" pitchFamily="18" charset="0"/>
                <a:ea typeface="楷体" panose="02010609060101010101" pitchFamily="49" charset="-122"/>
              </a:rPr>
              <a:t>5 </a:t>
            </a:r>
            <a:r>
              <a:rPr lang="zh-CN" altLang="en-US" sz="2000" dirty="0">
                <a:effectLst/>
                <a:latin typeface="Times New Roman" panose="02020603050405020304" pitchFamily="18" charset="0"/>
                <a:ea typeface="楷体" panose="02010609060101010101" pitchFamily="49" charset="-122"/>
              </a:rPr>
              <a:t>次求平均值。</a:t>
            </a:r>
            <a:endParaRPr lang="en-US" altLang="zh-CN" sz="2000" dirty="0">
              <a:effectLst/>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00880BC1-B689-E12D-8247-39079A5BCB3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42B4CA5E-543A-5C1E-F745-EDE755D9B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796" y="3505452"/>
            <a:ext cx="6218498" cy="2621927"/>
          </a:xfrm>
          <a:prstGeom prst="rect">
            <a:avLst/>
          </a:prstGeom>
        </p:spPr>
      </p:pic>
      <p:sp>
        <p:nvSpPr>
          <p:cNvPr id="4" name="文本框 3">
            <a:extLst>
              <a:ext uri="{FF2B5EF4-FFF2-40B4-BE49-F238E27FC236}">
                <a16:creationId xmlns:a16="http://schemas.microsoft.com/office/drawing/2014/main" id="{9D874540-B1E7-FBF7-2DF7-46BEB1963A08}"/>
              </a:ext>
            </a:extLst>
          </p:cNvPr>
          <p:cNvSpPr txBox="1"/>
          <p:nvPr/>
        </p:nvSpPr>
        <p:spPr>
          <a:xfrm>
            <a:off x="4859613" y="3136120"/>
            <a:ext cx="1918863" cy="369332"/>
          </a:xfrm>
          <a:prstGeom prst="rect">
            <a:avLst/>
          </a:prstGeom>
          <a:noFill/>
        </p:spPr>
        <p:txBody>
          <a:bodyPr wrap="square">
            <a:spAutoFit/>
          </a:bodyPr>
          <a:lstStyle/>
          <a:p>
            <a:pPr algn="ctr"/>
            <a:r>
              <a:rPr lang="zh-CN" altLang="en-US" dirty="0">
                <a:latin typeface="Times New Roman" panose="02020603050405020304" pitchFamily="18" charset="0"/>
                <a:ea typeface="楷体" panose="02010609060101010101" pitchFamily="49" charset="-122"/>
              </a:rPr>
              <a:t>六种</a:t>
            </a:r>
            <a:r>
              <a:rPr lang="en-US" altLang="zh-CN" dirty="0">
                <a:latin typeface="Times New Roman" panose="02020603050405020304" pitchFamily="18" charset="0"/>
                <a:ea typeface="楷体" panose="02010609060101010101" pitchFamily="49" charset="-122"/>
              </a:rPr>
              <a:t>RTPS</a:t>
            </a:r>
            <a:r>
              <a:rPr lang="zh-CN" altLang="en-US" dirty="0">
                <a:latin typeface="Times New Roman" panose="02020603050405020304" pitchFamily="18" charset="0"/>
                <a:ea typeface="楷体" panose="02010609060101010101" pitchFamily="49" charset="-122"/>
              </a:rPr>
              <a:t>的实现</a:t>
            </a:r>
          </a:p>
        </p:txBody>
      </p:sp>
    </p:spTree>
    <p:extLst>
      <p:ext uri="{BB962C8B-B14F-4D97-AF65-F5344CB8AC3E}">
        <p14:creationId xmlns:p14="http://schemas.microsoft.com/office/powerpoint/2010/main" val="367905651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D9502228-E97B-A0E5-3A77-42EC55F5A975}"/>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E5772ED9-F883-563F-518C-22B9ED8101B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分支覆盖率对比</a:t>
            </a:r>
            <a:endParaRPr lang="en-US" altLang="zh-CN" sz="2000" b="1" dirty="0">
              <a:effectLst/>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D7A0FEC2-BD7C-99F4-7090-4BA1FD38A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47" y="1606080"/>
            <a:ext cx="6652837" cy="3459780"/>
          </a:xfrm>
          <a:prstGeom prst="rect">
            <a:avLst/>
          </a:prstGeom>
        </p:spPr>
      </p:pic>
      <p:pic>
        <p:nvPicPr>
          <p:cNvPr id="8" name="图片 7">
            <a:extLst>
              <a:ext uri="{FF2B5EF4-FFF2-40B4-BE49-F238E27FC236}">
                <a16:creationId xmlns:a16="http://schemas.microsoft.com/office/drawing/2014/main" id="{018BBD01-1440-1554-9E0D-EB0600EF0F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692" y="2088082"/>
            <a:ext cx="4698565" cy="3622868"/>
          </a:xfrm>
          <a:prstGeom prst="rect">
            <a:avLst/>
          </a:prstGeom>
        </p:spPr>
      </p:pic>
      <p:sp>
        <p:nvSpPr>
          <p:cNvPr id="10" name="文本框 9">
            <a:extLst>
              <a:ext uri="{FF2B5EF4-FFF2-40B4-BE49-F238E27FC236}">
                <a16:creationId xmlns:a16="http://schemas.microsoft.com/office/drawing/2014/main" id="{EEF712CC-2056-76D4-31EE-1D4FC702D90E}"/>
              </a:ext>
            </a:extLst>
          </p:cNvPr>
          <p:cNvSpPr txBox="1"/>
          <p:nvPr/>
        </p:nvSpPr>
        <p:spPr>
          <a:xfrm>
            <a:off x="1856501" y="5168609"/>
            <a:ext cx="3442803"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fuzzing </a:t>
            </a:r>
            <a:r>
              <a:rPr lang="zh-CN" altLang="en-US" dirty="0">
                <a:latin typeface="Times New Roman" panose="02020603050405020304" pitchFamily="18" charset="0"/>
                <a:ea typeface="楷体" panose="02010609060101010101" pitchFamily="49" charset="-122"/>
              </a:rPr>
              <a:t>工具覆盖分支的平均结果 </a:t>
            </a:r>
          </a:p>
        </p:txBody>
      </p:sp>
      <p:sp>
        <p:nvSpPr>
          <p:cNvPr id="12" name="文本框 11">
            <a:extLst>
              <a:ext uri="{FF2B5EF4-FFF2-40B4-BE49-F238E27FC236}">
                <a16:creationId xmlns:a16="http://schemas.microsoft.com/office/drawing/2014/main" id="{D2E75EB2-ECFE-A518-B5BD-940F9F545898}"/>
              </a:ext>
            </a:extLst>
          </p:cNvPr>
          <p:cNvSpPr txBox="1"/>
          <p:nvPr/>
        </p:nvSpPr>
        <p:spPr>
          <a:xfrm>
            <a:off x="8102927" y="1707210"/>
            <a:ext cx="3553454"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fuzzing</a:t>
            </a:r>
            <a:r>
              <a:rPr lang="zh-CN" altLang="en-US" dirty="0">
                <a:latin typeface="Times New Roman" panose="02020603050405020304" pitchFamily="18" charset="0"/>
                <a:ea typeface="楷体" panose="02010609060101010101" pitchFamily="49" charset="-122"/>
              </a:rPr>
              <a:t>工具覆盖平均代码分支数 </a:t>
            </a:r>
          </a:p>
        </p:txBody>
      </p:sp>
    </p:spTree>
    <p:extLst>
      <p:ext uri="{BB962C8B-B14F-4D97-AF65-F5344CB8AC3E}">
        <p14:creationId xmlns:p14="http://schemas.microsoft.com/office/powerpoint/2010/main" val="411585192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D9502228-E97B-A0E5-3A77-42EC55F5A975}"/>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E5772ED9-F883-563F-518C-22B9ED8101B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分支覆盖率对比</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D2E75EB2-ECFE-A518-B5BD-940F9F545898}"/>
              </a:ext>
            </a:extLst>
          </p:cNvPr>
          <p:cNvSpPr txBox="1"/>
          <p:nvPr/>
        </p:nvSpPr>
        <p:spPr>
          <a:xfrm>
            <a:off x="3617703" y="3508351"/>
            <a:ext cx="3162836"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和 </a:t>
            </a:r>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之间的比较</a:t>
            </a:r>
          </a:p>
        </p:txBody>
      </p:sp>
      <p:sp>
        <p:nvSpPr>
          <p:cNvPr id="4" name="文本框 3">
            <a:extLst>
              <a:ext uri="{FF2B5EF4-FFF2-40B4-BE49-F238E27FC236}">
                <a16:creationId xmlns:a16="http://schemas.microsoft.com/office/drawing/2014/main" id="{29ABAEF2-E588-08BC-373D-4B1448F88A5D}"/>
              </a:ext>
            </a:extLst>
          </p:cNvPr>
          <p:cNvSpPr txBox="1"/>
          <p:nvPr/>
        </p:nvSpPr>
        <p:spPr>
          <a:xfrm>
            <a:off x="1135483" y="1679075"/>
            <a:ext cx="9366799" cy="1286250"/>
          </a:xfrm>
          <a:prstGeom prst="rect">
            <a:avLst/>
          </a:prstGeom>
          <a:noFill/>
        </p:spPr>
        <p:txBody>
          <a:bodyPr wrap="square">
            <a:spAutoFit/>
          </a:bodyPr>
          <a:lstStyle/>
          <a:p>
            <a:pPr indent="457200">
              <a:lnSpc>
                <a:spcPct val="150000"/>
              </a:lnSpc>
            </a:pPr>
            <a:r>
              <a:rPr lang="zh-CN" altLang="en-US" sz="1800" dirty="0">
                <a:effectLst/>
              </a:rPr>
              <a:t> </a:t>
            </a:r>
            <a:r>
              <a:rPr lang="zh-CN" altLang="en-US" dirty="0">
                <a:latin typeface="Times New Roman" panose="02020603050405020304" pitchFamily="18" charset="0"/>
                <a:ea typeface="楷体" panose="02010609060101010101" pitchFamily="49" charset="-122"/>
              </a:rPr>
              <a:t>为了评估程序状态推断模块的有效性，在 </a:t>
            </a: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与其阉割版本</a:t>
            </a:r>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（没有程序状态推断模块）之间设计了一个额外的对比实验。在没有程序状态推断模块的情况下，</a:t>
            </a: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必须频繁重启以收集每个生成的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协议包对应的分支覆盖率，然后进行反馈。</a:t>
            </a:r>
          </a:p>
        </p:txBody>
      </p:sp>
      <p:pic>
        <p:nvPicPr>
          <p:cNvPr id="7" name="图片 6">
            <a:extLst>
              <a:ext uri="{FF2B5EF4-FFF2-40B4-BE49-F238E27FC236}">
                <a16:creationId xmlns:a16="http://schemas.microsoft.com/office/drawing/2014/main" id="{F319437E-135F-BCCC-249B-4465DA04F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530" y="3860114"/>
            <a:ext cx="6190647" cy="1859850"/>
          </a:xfrm>
          <a:prstGeom prst="rect">
            <a:avLst/>
          </a:prstGeom>
        </p:spPr>
      </p:pic>
    </p:spTree>
    <p:extLst>
      <p:ext uri="{BB962C8B-B14F-4D97-AF65-F5344CB8AC3E}">
        <p14:creationId xmlns:p14="http://schemas.microsoft.com/office/powerpoint/2010/main" val="252361715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AE179036-C6E7-6EE2-FBF2-834466E55B6F}"/>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734121A4-F9FA-C493-06CF-8AF4C74E5BED}"/>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漏洞发现</a:t>
            </a:r>
            <a:endParaRPr lang="en-US" altLang="zh-CN" sz="2000" b="1" dirty="0">
              <a:effectLst/>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1FE5077E-D5B5-3D99-2537-16AA0BA30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068" y="3300665"/>
            <a:ext cx="5717659" cy="2946218"/>
          </a:xfrm>
          <a:prstGeom prst="rect">
            <a:avLst/>
          </a:prstGeom>
        </p:spPr>
      </p:pic>
      <p:sp>
        <p:nvSpPr>
          <p:cNvPr id="6" name="文本框 5">
            <a:extLst>
              <a:ext uri="{FF2B5EF4-FFF2-40B4-BE49-F238E27FC236}">
                <a16:creationId xmlns:a16="http://schemas.microsoft.com/office/drawing/2014/main" id="{1DA99FB2-017F-D212-DC17-64C0672BB775}"/>
              </a:ext>
            </a:extLst>
          </p:cNvPr>
          <p:cNvSpPr txBox="1"/>
          <p:nvPr/>
        </p:nvSpPr>
        <p:spPr>
          <a:xfrm>
            <a:off x="3785729" y="2912886"/>
            <a:ext cx="3246485"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暴露的以前未知的漏洞 </a:t>
            </a:r>
          </a:p>
        </p:txBody>
      </p:sp>
      <p:sp>
        <p:nvSpPr>
          <p:cNvPr id="8" name="文本框 7">
            <a:extLst>
              <a:ext uri="{FF2B5EF4-FFF2-40B4-BE49-F238E27FC236}">
                <a16:creationId xmlns:a16="http://schemas.microsoft.com/office/drawing/2014/main" id="{4CAF9368-0C5F-A659-A52F-BB451513BBD0}"/>
              </a:ext>
            </a:extLst>
          </p:cNvPr>
          <p:cNvSpPr txBox="1"/>
          <p:nvPr/>
        </p:nvSpPr>
        <p:spPr>
          <a:xfrm>
            <a:off x="1560266" y="1491428"/>
            <a:ext cx="9229298" cy="1286250"/>
          </a:xfrm>
          <a:prstGeom prst="rect">
            <a:avLst/>
          </a:prstGeom>
          <a:noFill/>
        </p:spPr>
        <p:txBody>
          <a:bodyPr wrap="square">
            <a:spAutoFit/>
          </a:bodyPr>
          <a:lstStyle/>
          <a:p>
            <a:pPr indent="457200">
              <a:lnSpc>
                <a:spcPct val="150000"/>
              </a:lnSpc>
            </a:pP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总共暴露了 </a:t>
            </a:r>
            <a:r>
              <a:rPr lang="en-US" altLang="zh-CN" dirty="0">
                <a:latin typeface="Times New Roman" panose="02020603050405020304" pitchFamily="18" charset="0"/>
                <a:ea typeface="楷体" panose="02010609060101010101" pitchFamily="49" charset="-122"/>
              </a:rPr>
              <a:t>21 </a:t>
            </a:r>
            <a:r>
              <a:rPr lang="zh-CN" altLang="en-US" dirty="0">
                <a:latin typeface="Times New Roman" panose="02020603050405020304" pitchFamily="18" charset="0"/>
                <a:ea typeface="楷体" panose="02010609060101010101" pitchFamily="49" charset="-122"/>
              </a:rPr>
              <a:t>个以前未知的漏洞，其中大多数是缓冲区溢出，</a:t>
            </a:r>
            <a:r>
              <a:rPr lang="en-US" altLang="zh-CN" dirty="0">
                <a:latin typeface="Times New Roman" panose="02020603050405020304" pitchFamily="18" charset="0"/>
                <a:ea typeface="楷体" panose="02010609060101010101" pitchFamily="49" charset="-122"/>
              </a:rPr>
              <a:t>AFL</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Polar </a:t>
            </a:r>
            <a:r>
              <a:rPr lang="zh-CN" altLang="en-US" dirty="0">
                <a:latin typeface="Times New Roman" panose="02020603050405020304" pitchFamily="18" charset="0"/>
                <a:ea typeface="楷体" panose="02010609060101010101" pitchFamily="49" charset="-122"/>
              </a:rPr>
              <a:t>和 </a:t>
            </a:r>
            <a:r>
              <a:rPr lang="en-US" altLang="zh-CN" dirty="0">
                <a:latin typeface="Times New Roman" panose="02020603050405020304" pitchFamily="18" charset="0"/>
                <a:ea typeface="楷体" panose="02010609060101010101" pitchFamily="49" charset="-122"/>
              </a:rPr>
              <a:t>AFLNET </a:t>
            </a:r>
            <a:r>
              <a:rPr lang="zh-CN" altLang="en-US" dirty="0">
                <a:latin typeface="Times New Roman" panose="02020603050405020304" pitchFamily="18" charset="0"/>
                <a:ea typeface="楷体" panose="02010609060101010101" pitchFamily="49" charset="-122"/>
              </a:rPr>
              <a:t>只能找到其中的 </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3 </a:t>
            </a:r>
            <a:r>
              <a:rPr lang="zh-CN" altLang="en-US" dirty="0">
                <a:latin typeface="Times New Roman" panose="02020603050405020304" pitchFamily="18" charset="0"/>
                <a:ea typeface="楷体" panose="02010609060101010101" pitchFamily="49" charset="-122"/>
              </a:rPr>
              <a:t>个漏洞，而 </a:t>
            </a:r>
            <a:r>
              <a:rPr lang="en-US" altLang="zh-CN" dirty="0" err="1">
                <a:latin typeface="Times New Roman" panose="02020603050405020304" pitchFamily="18" charset="0"/>
                <a:ea typeface="楷体" panose="02010609060101010101" pitchFamily="49" charset="-122"/>
              </a:rPr>
              <a:t>Boofuzz</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和 </a:t>
            </a:r>
            <a:r>
              <a:rPr lang="en-US" altLang="zh-CN" dirty="0">
                <a:latin typeface="Times New Roman" panose="02020603050405020304" pitchFamily="18" charset="0"/>
                <a:ea typeface="楷体" panose="02010609060101010101" pitchFamily="49" charset="-122"/>
              </a:rPr>
              <a:t>Peach </a:t>
            </a:r>
            <a:r>
              <a:rPr lang="zh-CN" altLang="en-US" dirty="0">
                <a:latin typeface="Times New Roman" panose="02020603050405020304" pitchFamily="18" charset="0"/>
                <a:ea typeface="楷体" panose="02010609060101010101" pitchFamily="49" charset="-122"/>
              </a:rPr>
              <a:t>只找到了 </a:t>
            </a:r>
            <a:r>
              <a:rPr lang="en-US" altLang="zh-CN" dirty="0">
                <a:latin typeface="Times New Roman" panose="02020603050405020304" pitchFamily="18" charset="0"/>
                <a:ea typeface="楷体" panose="02010609060101010101" pitchFamily="49" charset="-122"/>
              </a:rPr>
              <a:t>11 </a:t>
            </a:r>
            <a:r>
              <a:rPr lang="zh-CN" altLang="en-US" dirty="0">
                <a:latin typeface="Times New Roman" panose="02020603050405020304" pitchFamily="18" charset="0"/>
                <a:ea typeface="楷体" panose="02010609060101010101" pitchFamily="49" charset="-122"/>
              </a:rPr>
              <a:t>个和 </a:t>
            </a:r>
            <a:r>
              <a:rPr lang="en-US" altLang="zh-CN" dirty="0">
                <a:latin typeface="Times New Roman" panose="02020603050405020304" pitchFamily="18" charset="0"/>
                <a:ea typeface="楷体" panose="02010609060101010101" pitchFamily="49" charset="-122"/>
              </a:rPr>
              <a:t>13 </a:t>
            </a:r>
            <a:r>
              <a:rPr lang="zh-CN" altLang="en-US" dirty="0">
                <a:latin typeface="Times New Roman" panose="02020603050405020304" pitchFamily="18" charset="0"/>
                <a:ea typeface="楷体" panose="02010609060101010101" pitchFamily="49" charset="-122"/>
              </a:rPr>
              <a:t>个。除了 </a:t>
            </a: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暴露的这 </a:t>
            </a:r>
            <a:r>
              <a:rPr lang="en-US" altLang="zh-CN" dirty="0">
                <a:latin typeface="Times New Roman" panose="02020603050405020304" pitchFamily="18" charset="0"/>
                <a:ea typeface="楷体" panose="02010609060101010101" pitchFamily="49" charset="-122"/>
              </a:rPr>
              <a:t>21 </a:t>
            </a:r>
            <a:r>
              <a:rPr lang="zh-CN" altLang="en-US" dirty="0">
                <a:latin typeface="Times New Roman" panose="02020603050405020304" pitchFamily="18" charset="0"/>
                <a:ea typeface="楷体" panose="02010609060101010101" pitchFamily="49" charset="-122"/>
              </a:rPr>
              <a:t>个漏洞，其他所有 </a:t>
            </a:r>
            <a:r>
              <a:rPr lang="en-US" altLang="zh-CN" dirty="0" err="1">
                <a:latin typeface="Times New Roman" panose="02020603050405020304" pitchFamily="18" charset="0"/>
                <a:ea typeface="楷体" panose="02010609060101010101" pitchFamily="49" charset="-122"/>
              </a:rPr>
              <a:t>fuzzer</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都找不到额外的新漏洞。 </a:t>
            </a:r>
          </a:p>
        </p:txBody>
      </p:sp>
    </p:spTree>
    <p:extLst>
      <p:ext uri="{BB962C8B-B14F-4D97-AF65-F5344CB8AC3E}">
        <p14:creationId xmlns:p14="http://schemas.microsoft.com/office/powerpoint/2010/main" val="288551438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AE179036-C6E7-6EE2-FBF2-834466E55B6F}"/>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734121A4-F9FA-C493-06CF-8AF4C74E5BED}"/>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漏洞发现</a:t>
            </a:r>
            <a:endParaRPr lang="en-US" altLang="zh-CN" sz="2000" b="1" dirty="0">
              <a:effectLst/>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1DA99FB2-017F-D212-DC17-64C0672BB775}"/>
              </a:ext>
            </a:extLst>
          </p:cNvPr>
          <p:cNvSpPr txBox="1"/>
          <p:nvPr/>
        </p:nvSpPr>
        <p:spPr>
          <a:xfrm>
            <a:off x="2894176" y="1780407"/>
            <a:ext cx="5893013" cy="646331"/>
          </a:xfrm>
          <a:prstGeom prst="rect">
            <a:avLst/>
          </a:prstGeom>
          <a:noFill/>
        </p:spPr>
        <p:txBody>
          <a:bodyPr wrap="square">
            <a:spAutoFit/>
          </a:bodyPr>
          <a:lstStyle/>
          <a:p>
            <a:pPr algn="ctr"/>
            <a:r>
              <a:rPr lang="en-US" altLang="zh-CN" dirty="0">
                <a:latin typeface="Times New Roman" panose="02020603050405020304" pitchFamily="18" charset="0"/>
                <a:ea typeface="楷体" panose="02010609060101010101" pitchFamily="49" charset="-122"/>
              </a:rPr>
              <a:t>Charon </a:t>
            </a:r>
            <a:r>
              <a:rPr lang="zh-CN" altLang="en-US" dirty="0">
                <a:latin typeface="Times New Roman" panose="02020603050405020304" pitchFamily="18" charset="0"/>
                <a:ea typeface="楷体" panose="02010609060101010101" pitchFamily="49" charset="-122"/>
              </a:rPr>
              <a:t>在 </a:t>
            </a:r>
            <a:r>
              <a:rPr lang="en-US" altLang="zh-CN" dirty="0" err="1">
                <a:latin typeface="Times New Roman" panose="02020603050405020304" pitchFamily="18" charset="0"/>
                <a:ea typeface="楷体" panose="02010609060101010101" pitchFamily="49" charset="-122"/>
              </a:rPr>
              <a:t>FastRTPS</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中发现的栈溢出漏洞的代码片段以及来自供应商的相应补丁</a:t>
            </a:r>
          </a:p>
        </p:txBody>
      </p:sp>
      <p:pic>
        <p:nvPicPr>
          <p:cNvPr id="5" name="图片 4">
            <a:extLst>
              <a:ext uri="{FF2B5EF4-FFF2-40B4-BE49-F238E27FC236}">
                <a16:creationId xmlns:a16="http://schemas.microsoft.com/office/drawing/2014/main" id="{8FBC04AD-F4C2-94D9-5BFE-EEE67EBCE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414" y="2406147"/>
            <a:ext cx="6063775" cy="3312256"/>
          </a:xfrm>
          <a:prstGeom prst="rect">
            <a:avLst/>
          </a:prstGeom>
        </p:spPr>
      </p:pic>
    </p:spTree>
    <p:extLst>
      <p:ext uri="{BB962C8B-B14F-4D97-AF65-F5344CB8AC3E}">
        <p14:creationId xmlns:p14="http://schemas.microsoft.com/office/powerpoint/2010/main" val="178325744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E0103E3E-8AE6-40D8-9744-2DAE3AC189C4}"/>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Limitation</a:t>
            </a:r>
            <a:r>
              <a:rPr lang="zh-CN" altLang="en-US" sz="3600" dirty="0">
                <a:latin typeface="楷体" panose="02010609060101010101" pitchFamily="49" charset="-122"/>
                <a:ea typeface="楷体" panose="02010609060101010101" pitchFamily="49" charset="-122"/>
              </a:rPr>
              <a:t> </a:t>
            </a:r>
          </a:p>
        </p:txBody>
      </p:sp>
      <p:sp>
        <p:nvSpPr>
          <p:cNvPr id="7" name="文本框 6">
            <a:extLst>
              <a:ext uri="{FF2B5EF4-FFF2-40B4-BE49-F238E27FC236}">
                <a16:creationId xmlns:a16="http://schemas.microsoft.com/office/drawing/2014/main" id="{0C68F28C-ECAB-096B-7990-6CDC2EA48F06}"/>
              </a:ext>
            </a:extLst>
          </p:cNvPr>
          <p:cNvSpPr txBox="1"/>
          <p:nvPr/>
        </p:nvSpPr>
        <p:spPr>
          <a:xfrm>
            <a:off x="986238" y="1313341"/>
            <a:ext cx="9838730" cy="2117246"/>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需要事先知道所测协议的协议数据包结构，否则无法进行</a:t>
            </a:r>
            <a:r>
              <a:rPr lang="en-US" altLang="zh-CN" dirty="0">
                <a:latin typeface="Times New Roman" panose="02020603050405020304" pitchFamily="18" charset="0"/>
                <a:ea typeface="楷体" panose="02010609060101010101" pitchFamily="49" charset="-122"/>
              </a:rPr>
              <a:t>Pits</a:t>
            </a:r>
            <a:r>
              <a:rPr lang="zh-CN" altLang="en-US" dirty="0">
                <a:latin typeface="Times New Roman" panose="02020603050405020304" pitchFamily="18" charset="0"/>
                <a:ea typeface="楷体" panose="02010609060101010101" pitchFamily="49" charset="-122"/>
              </a:rPr>
              <a:t>文件的编写，导致生成的初始种子不符合协议语法规则；</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还需要事先知道被测协议基本的协议状态模型，指明哪些是待测状态以及这些状态如何从一种状态跳转到另一种状态；</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Charon</a:t>
            </a:r>
            <a:r>
              <a:rPr lang="zh-CN" altLang="en-US" dirty="0">
                <a:latin typeface="Times New Roman" panose="02020603050405020304" pitchFamily="18" charset="0"/>
                <a:ea typeface="楷体" panose="02010609060101010101" pitchFamily="49" charset="-122"/>
              </a:rPr>
              <a:t>需要事先得到</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协议实现的源代码，这种方法在</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中并不通用。</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4041268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1374404" y="3164289"/>
            <a:ext cx="4650357" cy="707886"/>
          </a:xfrm>
          <a:prstGeom prst="rect">
            <a:avLst/>
          </a:prstGeom>
          <a:noFill/>
        </p:spPr>
        <p:txBody>
          <a:bodyPr wrap="square" rtlCol="0">
            <a:spAutoFit/>
          </a:bodyPr>
          <a:lstStyle/>
          <a:p>
            <a:pPr algn="dist"/>
            <a:r>
              <a:rPr lang="zh-CN" altLang="en-US" sz="4000" dirty="0">
                <a:latin typeface="微软雅黑" panose="020B0503020204020204" pitchFamily="34" charset="-122"/>
                <a:ea typeface="微软雅黑" panose="020B0503020204020204" pitchFamily="34" charset="-122"/>
              </a:rPr>
              <a:t>感谢大家观看</a:t>
            </a: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8555080" y="1919788"/>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7395909" y="402917"/>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52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090303" cy="5397888"/>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Luo</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清华大学软件学院软件系统安全保障小组成员，博士在读，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年毕业于北京邮电大学计算机学院获学士学位，主要研究方向是工控协议软件安全及漏洞挖掘等。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Polar: Function Code Aware Fuzz Testing of ICS Protocol.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Jiang, Jian Gao,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Xun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Jiao,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Jiaguang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Sun, (2019). ACM Transactions on Embedded Computing Systems, 18(5s), 1–22. doi:10.1145/3358227.</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ICS protocol fuzzing: coverage guided packet crack and generation.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(2020). 2020 57th ACM/IEEE Design Automation Conference (DAC), doi:10.1109/dac18072.2020.9218603.</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PAVFuzz</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State-Sensitive Fuzz Testing of Protocols in Autonomous Vehicles.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Luo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Liu, Yu Jiang, 2021 58th ACM/IEEE Design Automation Conference (DAC), 10.1109/DAC18074.2021.9586321.</a:t>
            </a: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8549F091-8FF4-84A8-9E4E-28552B2544CF}"/>
              </a:ext>
            </a:extLst>
          </p:cNvPr>
          <p:cNvPicPr>
            <a:picLocks noChangeAspect="1"/>
          </p:cNvPicPr>
          <p:nvPr/>
        </p:nvPicPr>
        <p:blipFill>
          <a:blip r:embed="rId3"/>
          <a:stretch>
            <a:fillRect/>
          </a:stretch>
        </p:blipFill>
        <p:spPr>
          <a:xfrm>
            <a:off x="10354439" y="1551761"/>
            <a:ext cx="1514475" cy="1485900"/>
          </a:xfrm>
          <a:prstGeom prst="rect">
            <a:avLst/>
          </a:prstGeom>
        </p:spPr>
      </p:pic>
    </p:spTree>
    <p:extLst>
      <p:ext uri="{BB962C8B-B14F-4D97-AF65-F5344CB8AC3E}">
        <p14:creationId xmlns:p14="http://schemas.microsoft.com/office/powerpoint/2010/main" val="27425775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978160" cy="2951064"/>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Yu</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清华大学软件学院软件系统安全保障小组成员，硕士在读，</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2021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年毕业于北京邮电大学获学士学位，主要研究方向是工控协议软件安全。</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Feilong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Zhengxiong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Luo,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Junze</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Yu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Ting Chen,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Xu,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Cui and Yu Jiang. Vulnerability Detection of ICS Protocols Via Cross-State Fuzzing. ACM SIGBED International Conference on Embedded Software (EMSOFT) 2022.</a:t>
            </a:r>
          </a:p>
        </p:txBody>
      </p:sp>
      <p:pic>
        <p:nvPicPr>
          <p:cNvPr id="6" name="图片 5">
            <a:extLst>
              <a:ext uri="{FF2B5EF4-FFF2-40B4-BE49-F238E27FC236}">
                <a16:creationId xmlns:a16="http://schemas.microsoft.com/office/drawing/2014/main" id="{1C1B308D-B8F7-4FBC-8A55-2ABE62D9E039}"/>
              </a:ext>
            </a:extLst>
          </p:cNvPr>
          <p:cNvPicPr>
            <a:picLocks noChangeAspect="1"/>
          </p:cNvPicPr>
          <p:nvPr/>
        </p:nvPicPr>
        <p:blipFill>
          <a:blip r:embed="rId3"/>
          <a:stretch>
            <a:fillRect/>
          </a:stretch>
        </p:blipFill>
        <p:spPr>
          <a:xfrm>
            <a:off x="10444447" y="1551761"/>
            <a:ext cx="1420888" cy="1532019"/>
          </a:xfrm>
          <a:prstGeom prst="rect">
            <a:avLst/>
          </a:prstGeom>
        </p:spPr>
      </p:pic>
    </p:spTree>
    <p:extLst>
      <p:ext uri="{BB962C8B-B14F-4D97-AF65-F5344CB8AC3E}">
        <p14:creationId xmlns:p14="http://schemas.microsoft.com/office/powerpoint/2010/main" val="37838113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793544" cy="2120068"/>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Ting Chen</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电子科技大学计算机科学与工程学院教授，博士生导师，主要研究方向为软件安全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区块链安全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移动安全等；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540A6B4E-C84A-EE81-E98F-C3FC5C0E2816}"/>
              </a:ext>
            </a:extLst>
          </p:cNvPr>
          <p:cNvPicPr>
            <a:picLocks noChangeAspect="1"/>
          </p:cNvPicPr>
          <p:nvPr/>
        </p:nvPicPr>
        <p:blipFill>
          <a:blip r:embed="rId3"/>
          <a:stretch>
            <a:fillRect/>
          </a:stretch>
        </p:blipFill>
        <p:spPr>
          <a:xfrm>
            <a:off x="1244138" y="2711168"/>
            <a:ext cx="8384783" cy="4026133"/>
          </a:xfrm>
          <a:prstGeom prst="rect">
            <a:avLst/>
          </a:prstGeom>
        </p:spPr>
      </p:pic>
      <p:pic>
        <p:nvPicPr>
          <p:cNvPr id="9" name="图片 8">
            <a:extLst>
              <a:ext uri="{FF2B5EF4-FFF2-40B4-BE49-F238E27FC236}">
                <a16:creationId xmlns:a16="http://schemas.microsoft.com/office/drawing/2014/main" id="{31C8AA3B-C7B0-8EAE-F94A-4F393FD2D389}"/>
              </a:ext>
            </a:extLst>
          </p:cNvPr>
          <p:cNvPicPr>
            <a:picLocks noChangeAspect="1"/>
          </p:cNvPicPr>
          <p:nvPr/>
        </p:nvPicPr>
        <p:blipFill>
          <a:blip r:embed="rId4"/>
          <a:stretch>
            <a:fillRect/>
          </a:stretch>
        </p:blipFill>
        <p:spPr>
          <a:xfrm>
            <a:off x="10097510" y="1551761"/>
            <a:ext cx="1700703" cy="2169448"/>
          </a:xfrm>
          <a:prstGeom prst="rect">
            <a:avLst/>
          </a:prstGeom>
        </p:spPr>
      </p:pic>
    </p:spTree>
    <p:extLst>
      <p:ext uri="{BB962C8B-B14F-4D97-AF65-F5344CB8AC3E}">
        <p14:creationId xmlns:p14="http://schemas.microsoft.com/office/powerpoint/2010/main" val="14299072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771126" cy="174208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Zichen</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Xu</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南昌大学数学与计算机学院副院长，博士生导师，主要研究方向为密集计算，智能计算，高能效计算及分布式数据存储等。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F1510C1D-0437-B487-D06A-533171E5F97A}"/>
              </a:ext>
            </a:extLst>
          </p:cNvPr>
          <p:cNvPicPr>
            <a:picLocks noChangeAspect="1"/>
          </p:cNvPicPr>
          <p:nvPr/>
        </p:nvPicPr>
        <p:blipFill>
          <a:blip r:embed="rId3"/>
          <a:stretch>
            <a:fillRect/>
          </a:stretch>
        </p:blipFill>
        <p:spPr>
          <a:xfrm>
            <a:off x="718750" y="2847146"/>
            <a:ext cx="10440881" cy="3876218"/>
          </a:xfrm>
          <a:prstGeom prst="rect">
            <a:avLst/>
          </a:prstGeom>
        </p:spPr>
      </p:pic>
      <p:pic>
        <p:nvPicPr>
          <p:cNvPr id="9" name="图片 8">
            <a:extLst>
              <a:ext uri="{FF2B5EF4-FFF2-40B4-BE49-F238E27FC236}">
                <a16:creationId xmlns:a16="http://schemas.microsoft.com/office/drawing/2014/main" id="{4541A443-5C0B-86B2-EB94-C667E51482CC}"/>
              </a:ext>
            </a:extLst>
          </p:cNvPr>
          <p:cNvPicPr>
            <a:picLocks noChangeAspect="1"/>
          </p:cNvPicPr>
          <p:nvPr/>
        </p:nvPicPr>
        <p:blipFill>
          <a:blip r:embed="rId4"/>
          <a:stretch>
            <a:fillRect/>
          </a:stretch>
        </p:blipFill>
        <p:spPr>
          <a:xfrm>
            <a:off x="9965835" y="878561"/>
            <a:ext cx="1244176" cy="1588717"/>
          </a:xfrm>
          <a:prstGeom prst="rect">
            <a:avLst/>
          </a:prstGeom>
        </p:spPr>
      </p:pic>
    </p:spTree>
    <p:extLst>
      <p:ext uri="{BB962C8B-B14F-4D97-AF65-F5344CB8AC3E}">
        <p14:creationId xmlns:p14="http://schemas.microsoft.com/office/powerpoint/2010/main" val="7015519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771126" cy="2997231"/>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Cui</a:t>
            </a:r>
          </a:p>
          <a:p>
            <a:pPr algn="just">
              <a:lnSpc>
                <a:spcPct val="150000"/>
              </a:lnSpc>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华为技术有限公司哥德尔实验室成员；</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HEALER: Relation Learning Guided Kernel Fuzzing. Hao Sun,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Yuheng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Shen, Cong Wang, Jianzhong Liu, Yu Jiang, Ting Chen,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Aiguo</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Cui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(2021) SOSP '21: Proceedings of the ACM SIGOPS 28th Symposium on Operating Systems Principles. https://doi.org/10.1145/3477132.3483547</a:t>
            </a:r>
          </a:p>
        </p:txBody>
      </p:sp>
    </p:spTree>
    <p:extLst>
      <p:ext uri="{BB962C8B-B14F-4D97-AF65-F5344CB8AC3E}">
        <p14:creationId xmlns:p14="http://schemas.microsoft.com/office/powerpoint/2010/main" val="40886139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9" y="1041882"/>
            <a:ext cx="8512333" cy="1695913"/>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Yu Jiang</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清华大学软件学院副教授，软件系统安全保障小组导师，主要研究方向为信息物理融合系统，软件系统安全等。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 name="图片 11">
            <a:extLst>
              <a:ext uri="{FF2B5EF4-FFF2-40B4-BE49-F238E27FC236}">
                <a16:creationId xmlns:a16="http://schemas.microsoft.com/office/drawing/2014/main" id="{79A155E0-7AFF-4FAC-C59F-34BDAC8E7695}"/>
              </a:ext>
            </a:extLst>
          </p:cNvPr>
          <p:cNvPicPr>
            <a:picLocks noChangeAspect="1"/>
          </p:cNvPicPr>
          <p:nvPr/>
        </p:nvPicPr>
        <p:blipFill>
          <a:blip r:embed="rId3"/>
          <a:stretch>
            <a:fillRect/>
          </a:stretch>
        </p:blipFill>
        <p:spPr>
          <a:xfrm>
            <a:off x="1420138" y="2737795"/>
            <a:ext cx="8519221" cy="3973556"/>
          </a:xfrm>
          <a:prstGeom prst="rect">
            <a:avLst/>
          </a:prstGeom>
        </p:spPr>
      </p:pic>
      <p:pic>
        <p:nvPicPr>
          <p:cNvPr id="14" name="图片 13">
            <a:extLst>
              <a:ext uri="{FF2B5EF4-FFF2-40B4-BE49-F238E27FC236}">
                <a16:creationId xmlns:a16="http://schemas.microsoft.com/office/drawing/2014/main" id="{9814877A-56D7-B558-349F-643BAD883803}"/>
              </a:ext>
            </a:extLst>
          </p:cNvPr>
          <p:cNvPicPr>
            <a:picLocks noChangeAspect="1"/>
          </p:cNvPicPr>
          <p:nvPr/>
        </p:nvPicPr>
        <p:blipFill>
          <a:blip r:embed="rId4"/>
          <a:stretch>
            <a:fillRect/>
          </a:stretch>
        </p:blipFill>
        <p:spPr>
          <a:xfrm>
            <a:off x="10286739" y="1551761"/>
            <a:ext cx="1544465" cy="2047586"/>
          </a:xfrm>
          <a:prstGeom prst="rect">
            <a:avLst/>
          </a:prstGeom>
        </p:spPr>
      </p:pic>
    </p:spTree>
    <p:extLst>
      <p:ext uri="{BB962C8B-B14F-4D97-AF65-F5344CB8AC3E}">
        <p14:creationId xmlns:p14="http://schemas.microsoft.com/office/powerpoint/2010/main" val="324767150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Motivation and Challenge</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1050006" y="1230358"/>
            <a:ext cx="9298103" cy="4193520"/>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楷体" panose="02010609060101010101" pitchFamily="49" charset="-122"/>
              </a:rPr>
              <a:t>对</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协议进行模糊测试存在以下两个方面的挑战：</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如何涵盖 </a:t>
            </a:r>
            <a:r>
              <a:rPr lang="en-US" altLang="zh-CN" dirty="0">
                <a:effectLst/>
                <a:latin typeface="Times New Roman" panose="02020603050405020304" pitchFamily="18" charset="0"/>
                <a:ea typeface="楷体" panose="02010609060101010101" pitchFamily="49" charset="-122"/>
              </a:rPr>
              <a:t>ICS </a:t>
            </a:r>
            <a:r>
              <a:rPr lang="zh-CN" altLang="en-US" dirty="0">
                <a:effectLst/>
                <a:latin typeface="Times New Roman" panose="02020603050405020304" pitchFamily="18" charset="0"/>
                <a:ea typeface="楷体" panose="02010609060101010101" pitchFamily="49" charset="-122"/>
              </a:rPr>
              <a:t>协议中用于处理状态转换的各种处理逻辑。很多</a:t>
            </a:r>
            <a:r>
              <a:rPr lang="en-US" altLang="zh-CN" dirty="0">
                <a:effectLst/>
                <a:latin typeface="Times New Roman" panose="02020603050405020304" pitchFamily="18" charset="0"/>
                <a:ea typeface="楷体" panose="02010609060101010101" pitchFamily="49" charset="-122"/>
              </a:rPr>
              <a:t>ICS</a:t>
            </a:r>
            <a:r>
              <a:rPr lang="zh-CN" altLang="en-US" dirty="0">
                <a:effectLst/>
                <a:latin typeface="Times New Roman" panose="02020603050405020304" pitchFamily="18" charset="0"/>
                <a:ea typeface="楷体" panose="02010609060101010101" pitchFamily="49" charset="-122"/>
              </a:rPr>
              <a:t>协议采用发布者</a:t>
            </a:r>
            <a:r>
              <a:rPr lang="en-US" altLang="zh-CN" dirty="0">
                <a:effectLst/>
                <a:latin typeface="Times New Roman" panose="02020603050405020304" pitchFamily="18" charset="0"/>
                <a:ea typeface="楷体" panose="02010609060101010101" pitchFamily="49" charset="-122"/>
              </a:rPr>
              <a:t>-</a:t>
            </a:r>
            <a:r>
              <a:rPr lang="zh-CN" altLang="en-US" dirty="0">
                <a:effectLst/>
                <a:latin typeface="Times New Roman" panose="02020603050405020304" pitchFamily="18" charset="0"/>
                <a:ea typeface="楷体" panose="02010609060101010101" pitchFamily="49" charset="-122"/>
              </a:rPr>
              <a:t>订阅者模型，参与交互的网络节点必须经过多个状态，并按顺序发送相应的不同结构的数据包。然而，目前的模糊测试工具只专注于通过反馈驱动的突变或结构感知生成来探索孤立状态的代码，忽略了状态转换中丰富多样的情况。</a:t>
            </a:r>
          </a:p>
          <a:p>
            <a:pPr indent="457200">
              <a:lnSpc>
                <a:spcPct val="150000"/>
              </a:lnSpc>
            </a:pP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2</a:t>
            </a:r>
            <a:r>
              <a:rPr lang="zh-CN" altLang="en-US" b="1"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如何使用反馈机制提高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 </a:t>
            </a:r>
            <a:r>
              <a:rPr lang="en-US" altLang="zh-CN" dirty="0">
                <a:latin typeface="Times New Roman" panose="02020603050405020304" pitchFamily="18" charset="0"/>
                <a:ea typeface="楷体" panose="02010609060101010101" pitchFamily="49" charset="-122"/>
              </a:rPr>
              <a:t>fuzzing </a:t>
            </a:r>
            <a:r>
              <a:rPr lang="zh-CN" altLang="en-US" dirty="0">
                <a:latin typeface="Times New Roman" panose="02020603050405020304" pitchFamily="18" charset="0"/>
                <a:ea typeface="楷体" panose="02010609060101010101" pitchFamily="49" charset="-122"/>
              </a:rPr>
              <a:t>的速度和吞吐量。</a:t>
            </a:r>
            <a:r>
              <a:rPr lang="zh-CN" altLang="en-US" dirty="0">
                <a:effectLst/>
                <a:latin typeface="Times New Roman" panose="02020603050405020304" pitchFamily="18" charset="0"/>
                <a:ea typeface="楷体" panose="02010609060101010101" pitchFamily="49" charset="-122"/>
              </a:rPr>
              <a:t>目前的模糊测试工具</a:t>
            </a:r>
            <a:r>
              <a:rPr lang="zh-CN" altLang="en-US" dirty="0">
                <a:latin typeface="Times New Roman" panose="02020603050405020304" pitchFamily="18" charset="0"/>
                <a:ea typeface="楷体" panose="02010609060101010101" pitchFamily="49" charset="-122"/>
              </a:rPr>
              <a:t>通过插桩或每次迭代时重启目标程序来收集覆盖信息，这对于 </a:t>
            </a:r>
            <a:r>
              <a:rPr lang="en-US" altLang="zh-CN" dirty="0">
                <a:latin typeface="Times New Roman" panose="02020603050405020304" pitchFamily="18" charset="0"/>
                <a:ea typeface="楷体" panose="02010609060101010101" pitchFamily="49" charset="-122"/>
              </a:rPr>
              <a:t>ICS </a:t>
            </a:r>
            <a:r>
              <a:rPr lang="zh-CN" altLang="en-US" dirty="0">
                <a:latin typeface="Times New Roman" panose="02020603050405020304" pitchFamily="18" charset="0"/>
                <a:ea typeface="楷体" panose="02010609060101010101" pitchFamily="49" charset="-122"/>
              </a:rPr>
              <a:t>协议来说是困难的，在处理数据包后，无法在代码级别提供不同的标志。此外，重新启动被测</a:t>
            </a:r>
            <a:r>
              <a:rPr lang="en-US" altLang="zh-CN" dirty="0">
                <a:latin typeface="Times New Roman" panose="02020603050405020304" pitchFamily="18" charset="0"/>
                <a:ea typeface="楷体" panose="02010609060101010101" pitchFamily="49" charset="-122"/>
              </a:rPr>
              <a:t>ICS</a:t>
            </a:r>
            <a:r>
              <a:rPr lang="zh-CN" altLang="en-US" dirty="0">
                <a:latin typeface="Times New Roman" panose="02020603050405020304" pitchFamily="18" charset="0"/>
                <a:ea typeface="楷体" panose="02010609060101010101" pitchFamily="49" charset="-122"/>
              </a:rPr>
              <a:t>协议的整个系统是不可行的，因为初始化通常很耗时。</a:t>
            </a:r>
            <a:endParaRPr lang="zh-CN" altLang="en-US" dirty="0"/>
          </a:p>
        </p:txBody>
      </p:sp>
    </p:spTree>
    <p:extLst>
      <p:ext uri="{BB962C8B-B14F-4D97-AF65-F5344CB8AC3E}">
        <p14:creationId xmlns:p14="http://schemas.microsoft.com/office/powerpoint/2010/main" val="159077279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8504</TotalTime>
  <Words>1931</Words>
  <Application>Microsoft Office PowerPoint</Application>
  <PresentationFormat>宽屏</PresentationFormat>
  <Paragraphs>146</Paragraphs>
  <Slides>28</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Titillium</vt:lpstr>
      <vt:lpstr>等线</vt:lpstr>
      <vt:lpstr>楷体</vt:lpstr>
      <vt:lpstr>宋体</vt:lpstr>
      <vt:lpstr>微软雅黑</vt:lpstr>
      <vt:lpstr>微软雅黑</vt:lpstr>
      <vt:lpstr>Arial</vt:lpstr>
      <vt:lpstr>Arial Black</vt:lpstr>
      <vt:lpstr>Calibri</vt:lpstr>
      <vt:lpstr>Times New Roman</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杨 亚辉</cp:lastModifiedBy>
  <cp:revision>135</cp:revision>
  <dcterms:created xsi:type="dcterms:W3CDTF">2018-08-24T09:58:24Z</dcterms:created>
  <dcterms:modified xsi:type="dcterms:W3CDTF">2022-10-08T10:21:55Z</dcterms:modified>
</cp:coreProperties>
</file>