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sldIdLst>
    <p:sldId id="365" r:id="rId2"/>
    <p:sldId id="356" r:id="rId3"/>
    <p:sldId id="357" r:id="rId4"/>
    <p:sldId id="258" r:id="rId5"/>
    <p:sldId id="392" r:id="rId6"/>
    <p:sldId id="391" r:id="rId7"/>
    <p:sldId id="409" r:id="rId8"/>
    <p:sldId id="390" r:id="rId9"/>
    <p:sldId id="410" r:id="rId10"/>
    <p:sldId id="359" r:id="rId11"/>
    <p:sldId id="256" r:id="rId12"/>
    <p:sldId id="393" r:id="rId13"/>
    <p:sldId id="307" r:id="rId14"/>
    <p:sldId id="331" r:id="rId15"/>
    <p:sldId id="329" r:id="rId16"/>
    <p:sldId id="360" r:id="rId17"/>
    <p:sldId id="308" r:id="rId18"/>
    <p:sldId id="367" r:id="rId19"/>
    <p:sldId id="309" r:id="rId20"/>
    <p:sldId id="394" r:id="rId21"/>
    <p:sldId id="395" r:id="rId22"/>
    <p:sldId id="396" r:id="rId23"/>
    <p:sldId id="371" r:id="rId24"/>
    <p:sldId id="375" r:id="rId25"/>
    <p:sldId id="397" r:id="rId26"/>
    <p:sldId id="382" r:id="rId27"/>
    <p:sldId id="411" r:id="rId28"/>
    <p:sldId id="412" r:id="rId29"/>
    <p:sldId id="413" r:id="rId30"/>
    <p:sldId id="414" r:id="rId31"/>
    <p:sldId id="415" r:id="rId32"/>
    <p:sldId id="361" r:id="rId33"/>
    <p:sldId id="333" r:id="rId34"/>
    <p:sldId id="398" r:id="rId35"/>
    <p:sldId id="399" r:id="rId36"/>
    <p:sldId id="311" r:id="rId37"/>
    <p:sldId id="383" r:id="rId38"/>
    <p:sldId id="400" r:id="rId39"/>
    <p:sldId id="384" r:id="rId40"/>
    <p:sldId id="385" r:id="rId41"/>
    <p:sldId id="402" r:id="rId42"/>
    <p:sldId id="403" r:id="rId43"/>
    <p:sldId id="404" r:id="rId44"/>
    <p:sldId id="386" r:id="rId45"/>
    <p:sldId id="405" r:id="rId46"/>
    <p:sldId id="387" r:id="rId47"/>
    <p:sldId id="406" r:id="rId48"/>
    <p:sldId id="407" r:id="rId49"/>
    <p:sldId id="408" r:id="rId50"/>
    <p:sldId id="362" r:id="rId51"/>
    <p:sldId id="269" r:id="rId52"/>
    <p:sldId id="363" r:id="rId53"/>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67266" autoAdjust="0"/>
  </p:normalViewPr>
  <p:slideViewPr>
    <p:cSldViewPr snapToGrid="0">
      <p:cViewPr varScale="1">
        <p:scale>
          <a:sx n="77" d="100"/>
          <a:sy n="77" d="100"/>
        </p:scale>
        <p:origin x="2190" y="78"/>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9121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11550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16</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4858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3061765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3454704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4194885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1226758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178821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1569027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706287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2667082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1260182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15970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628499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372073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32</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982194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345539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298459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38</a:t>
            </a:fld>
            <a:endParaRPr lang="zh-CN" altLang="en-US"/>
          </a:p>
        </p:txBody>
      </p:sp>
    </p:spTree>
    <p:extLst>
      <p:ext uri="{BB962C8B-B14F-4D97-AF65-F5344CB8AC3E}">
        <p14:creationId xmlns:p14="http://schemas.microsoft.com/office/powerpoint/2010/main" val="3789194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39</a:t>
            </a:fld>
            <a:endParaRPr lang="zh-CN" altLang="en-US"/>
          </a:p>
        </p:txBody>
      </p:sp>
    </p:spTree>
    <p:extLst>
      <p:ext uri="{BB962C8B-B14F-4D97-AF65-F5344CB8AC3E}">
        <p14:creationId xmlns:p14="http://schemas.microsoft.com/office/powerpoint/2010/main" val="41984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2618918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有效性</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4018175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42</a:t>
            </a:fld>
            <a:endParaRPr lang="zh-CN" altLang="en-US"/>
          </a:p>
        </p:txBody>
      </p:sp>
    </p:spTree>
    <p:extLst>
      <p:ext uri="{BB962C8B-B14F-4D97-AF65-F5344CB8AC3E}">
        <p14:creationId xmlns:p14="http://schemas.microsoft.com/office/powerpoint/2010/main" val="22916670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43</a:t>
            </a:fld>
            <a:endParaRPr lang="zh-CN" altLang="en-US"/>
          </a:p>
        </p:txBody>
      </p:sp>
    </p:spTree>
    <p:extLst>
      <p:ext uri="{BB962C8B-B14F-4D97-AF65-F5344CB8AC3E}">
        <p14:creationId xmlns:p14="http://schemas.microsoft.com/office/powerpoint/2010/main" val="2101899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44</a:t>
            </a:fld>
            <a:endParaRPr lang="zh-CN" altLang="en-US"/>
          </a:p>
        </p:txBody>
      </p:sp>
    </p:spTree>
    <p:extLst>
      <p:ext uri="{BB962C8B-B14F-4D97-AF65-F5344CB8AC3E}">
        <p14:creationId xmlns:p14="http://schemas.microsoft.com/office/powerpoint/2010/main" val="3972130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45</a:t>
            </a:fld>
            <a:endParaRPr lang="zh-CN" altLang="en-US"/>
          </a:p>
        </p:txBody>
      </p:sp>
    </p:spTree>
    <p:extLst>
      <p:ext uri="{BB962C8B-B14F-4D97-AF65-F5344CB8AC3E}">
        <p14:creationId xmlns:p14="http://schemas.microsoft.com/office/powerpoint/2010/main" val="4250289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46</a:t>
            </a:fld>
            <a:endParaRPr lang="zh-CN" altLang="en-US"/>
          </a:p>
        </p:txBody>
      </p:sp>
    </p:spTree>
    <p:extLst>
      <p:ext uri="{BB962C8B-B14F-4D97-AF65-F5344CB8AC3E}">
        <p14:creationId xmlns:p14="http://schemas.microsoft.com/office/powerpoint/2010/main" val="1895113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47</a:t>
            </a:fld>
            <a:endParaRPr lang="zh-CN" altLang="en-US"/>
          </a:p>
        </p:txBody>
      </p:sp>
    </p:spTree>
    <p:extLst>
      <p:ext uri="{BB962C8B-B14F-4D97-AF65-F5344CB8AC3E}">
        <p14:creationId xmlns:p14="http://schemas.microsoft.com/office/powerpoint/2010/main" val="2515783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48</a:t>
            </a:fld>
            <a:endParaRPr lang="zh-CN" altLang="en-US"/>
          </a:p>
        </p:txBody>
      </p:sp>
    </p:spTree>
    <p:extLst>
      <p:ext uri="{BB962C8B-B14F-4D97-AF65-F5344CB8AC3E}">
        <p14:creationId xmlns:p14="http://schemas.microsoft.com/office/powerpoint/2010/main" val="1584595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49</a:t>
            </a:fld>
            <a:endParaRPr lang="zh-CN" altLang="en-US"/>
          </a:p>
        </p:txBody>
      </p:sp>
    </p:spTree>
    <p:extLst>
      <p:ext uri="{BB962C8B-B14F-4D97-AF65-F5344CB8AC3E}">
        <p14:creationId xmlns:p14="http://schemas.microsoft.com/office/powerpoint/2010/main" val="136021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第四作者</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4190767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50</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51</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52</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403090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207530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161946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846255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499894"/>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SFuzz: Slice-based Fuzzing for Real-Time Operating Systems</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The 28</a:t>
            </a:r>
            <a:r>
              <a:rPr lang="en-US" altLang="zh-CN" sz="1800" baseline="30000" dirty="0">
                <a:solidFill>
                  <a:schemeClr val="bg1"/>
                </a:solidFill>
                <a:latin typeface="思源黑体" panose="020B0500000000000000" pitchFamily="34" charset="-122"/>
                <a:ea typeface="思源黑体" panose="020B0500000000000000" pitchFamily="34" charset="-122"/>
              </a:rPr>
              <a:t>th</a:t>
            </a:r>
            <a:r>
              <a:rPr lang="en-US" altLang="zh-CN" sz="1800" dirty="0">
                <a:solidFill>
                  <a:schemeClr val="bg1"/>
                </a:solidFill>
                <a:latin typeface="思源黑体" panose="020B0500000000000000" pitchFamily="34" charset="-122"/>
                <a:ea typeface="思源黑体" panose="020B0500000000000000" pitchFamily="34" charset="-122"/>
              </a:rPr>
              <a:t> CCS</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dirty="0">
                <a:solidFill>
                  <a:srgbClr val="223762"/>
                </a:solidFill>
                <a:latin typeface="思源黑体" panose="020B0500000000000000" pitchFamily="34" charset="-122"/>
                <a:ea typeface="思源黑体" panose="020B0500000000000000" pitchFamily="34" charset="-122"/>
              </a:rPr>
              <a:t>2023/02/04</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Background</a:t>
            </a:r>
            <a:endParaRPr lang="zh-CN" altLang="en-US" dirty="0"/>
          </a:p>
        </p:txBody>
      </p:sp>
      <p:sp>
        <p:nvSpPr>
          <p:cNvPr id="111" name="TextBox 28"/>
          <p:cNvSpPr txBox="1"/>
          <p:nvPr/>
        </p:nvSpPr>
        <p:spPr>
          <a:xfrm>
            <a:off x="1097936" y="1859061"/>
            <a:ext cx="9653638" cy="3960636"/>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 </a:t>
            </a:r>
            <a:r>
              <a:rPr lang="en-US" altLang="zh-CN" sz="1800" b="1" dirty="0">
                <a:solidFill>
                  <a:srgbClr val="313D51"/>
                </a:solidFill>
                <a:latin typeface="思源黑体" panose="020B0500000000000000" pitchFamily="34" charset="-122"/>
                <a:ea typeface="思源黑体" panose="020B0500000000000000" pitchFamily="34" charset="-122"/>
              </a:rPr>
              <a:t>Real-Time Operating System </a:t>
            </a:r>
            <a:r>
              <a:rPr lang="zh-CN" altLang="en-US" sz="1800" b="1" dirty="0">
                <a:solidFill>
                  <a:srgbClr val="313D51"/>
                </a:solidFill>
                <a:latin typeface="思源黑体" panose="020B0500000000000000" pitchFamily="34" charset="-122"/>
                <a:ea typeface="思源黑体" panose="020B0500000000000000" pitchFamily="34" charset="-122"/>
              </a:rPr>
              <a:t>：</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旨在提供一种确定性的执行模式，专注于及时执行任务，适用于具有实时需求的嵌入式设备，如打印机、交换机和路由器。由于空间限制以及对快速任务调度和快速响应的要求（性能约束），一些供应商将他们的</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编译成具有功能的单个二进制文件。并且剥离系统符号，减少二进制文件大小。</a:t>
            </a: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执行路径：是目标固件从具有特定测试用例的数据接收点执行的指令序列。</a:t>
            </a: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执行树：将一个数据接收点的所有执行路径合并为根节点</a:t>
            </a:r>
            <a:r>
              <a:rPr lang="zh-CN" altLang="en-US" sz="1800" b="1">
                <a:solidFill>
                  <a:srgbClr val="313D51"/>
                </a:solidFill>
                <a:latin typeface="思源黑体" panose="020B0500000000000000" pitchFamily="34" charset="-122"/>
                <a:ea typeface="思源黑体" panose="020B0500000000000000" pitchFamily="34" charset="-122"/>
              </a:rPr>
              <a:t>，树中的</a:t>
            </a:r>
            <a:r>
              <a:rPr lang="zh-CN" altLang="en-US" sz="1800" b="1" dirty="0">
                <a:solidFill>
                  <a:srgbClr val="313D51"/>
                </a:solidFill>
                <a:latin typeface="思源黑体" panose="020B0500000000000000" pitchFamily="34" charset="-122"/>
                <a:ea typeface="思源黑体" panose="020B0500000000000000" pitchFamily="34" charset="-122"/>
              </a:rPr>
              <a:t>每个节点都表示一条当前路径</a:t>
            </a:r>
            <a:r>
              <a:rPr lang="en-US" altLang="zh-CN" sz="1800" b="1" dirty="0">
                <a:solidFill>
                  <a:srgbClr val="313D51"/>
                </a:solidFill>
                <a:latin typeface="思源黑体" panose="020B0500000000000000" pitchFamily="34" charset="-122"/>
                <a:ea typeface="思源黑体" panose="020B0500000000000000" pitchFamily="34" charset="-122"/>
              </a:rPr>
              <a:t>	</a:t>
            </a:r>
            <a:r>
              <a:rPr lang="zh-CN" altLang="en-US" sz="1800" b="1" dirty="0">
                <a:solidFill>
                  <a:srgbClr val="313D51"/>
                </a:solidFill>
                <a:latin typeface="思源黑体" panose="020B0500000000000000" pitchFamily="34" charset="-122"/>
                <a:ea typeface="思源黑体" panose="020B0500000000000000" pitchFamily="34" charset="-122"/>
              </a:rPr>
              <a:t>分叉出新路径的指令，例如分支执行和函数调用指令。</a:t>
            </a: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endParaRPr lang="en-US" altLang="zh-CN" sz="1800" b="1" dirty="0">
              <a:solidFill>
                <a:srgbClr val="313D51"/>
              </a:solidFill>
              <a:latin typeface="思源黑体" panose="020B0500000000000000" pitchFamily="34" charset="-122"/>
              <a:ea typeface="思源黑体" panose="020B0500000000000000" pitchFamily="34" charset="-122"/>
            </a:endParaRPr>
          </a:p>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调用图：是一个控制流图，它表示程序中函数之间的调用关系。每个节点代表一个函数，每条边</a:t>
            </a:r>
            <a:r>
              <a:rPr lang="en-US" altLang="zh-CN" sz="1800" b="1" dirty="0">
                <a:solidFill>
                  <a:srgbClr val="313D51"/>
                </a:solidFill>
                <a:latin typeface="思源黑体" panose="020B0500000000000000" pitchFamily="34" charset="-122"/>
                <a:ea typeface="思源黑体" panose="020B0500000000000000" pitchFamily="34" charset="-122"/>
              </a:rPr>
              <a:t>	</a:t>
            </a:r>
            <a:r>
              <a:rPr lang="zh-CN" altLang="en-US" sz="1800" b="1" dirty="0">
                <a:solidFill>
                  <a:srgbClr val="313D51"/>
                </a:solidFill>
                <a:latin typeface="思源黑体" panose="020B0500000000000000" pitchFamily="34" charset="-122"/>
                <a:ea typeface="思源黑体" panose="020B0500000000000000" pitchFamily="34" charset="-122"/>
              </a:rPr>
              <a:t>（</a:t>
            </a:r>
            <a:r>
              <a:rPr lang="en-US" altLang="zh-CN" sz="1800" b="1" dirty="0">
                <a:solidFill>
                  <a:srgbClr val="313D51"/>
                </a:solidFill>
                <a:latin typeface="思源黑体" panose="020B0500000000000000" pitchFamily="34" charset="-122"/>
                <a:ea typeface="思源黑体" panose="020B0500000000000000" pitchFamily="34" charset="-122"/>
              </a:rPr>
              <a:t>A</a:t>
            </a:r>
            <a:r>
              <a:rPr lang="zh-CN" altLang="en-US" sz="1800" b="1" dirty="0">
                <a:solidFill>
                  <a:srgbClr val="313D51"/>
                </a:solidFill>
                <a:latin typeface="思源黑体" panose="020B0500000000000000" pitchFamily="34" charset="-122"/>
                <a:ea typeface="思源黑体" panose="020B0500000000000000" pitchFamily="34" charset="-122"/>
              </a:rPr>
              <a:t>，</a:t>
            </a:r>
            <a:r>
              <a:rPr lang="en-US" altLang="zh-CN" sz="1800" b="1" dirty="0">
                <a:solidFill>
                  <a:srgbClr val="313D51"/>
                </a:solidFill>
                <a:latin typeface="思源黑体" panose="020B0500000000000000" pitchFamily="34" charset="-122"/>
                <a:ea typeface="思源黑体" panose="020B0500000000000000" pitchFamily="34" charset="-122"/>
              </a:rPr>
              <a:t>B</a:t>
            </a:r>
            <a:r>
              <a:rPr lang="zh-CN" altLang="en-US" sz="1800" b="1" dirty="0">
                <a:solidFill>
                  <a:srgbClr val="313D51"/>
                </a:solidFill>
                <a:latin typeface="思源黑体" panose="020B0500000000000000" pitchFamily="34" charset="-122"/>
                <a:ea typeface="思源黑体" panose="020B0500000000000000" pitchFamily="34" charset="-122"/>
              </a:rPr>
              <a:t>）表示函数</a:t>
            </a:r>
            <a:r>
              <a:rPr lang="en-US" altLang="zh-CN" sz="1800" b="1" dirty="0">
                <a:solidFill>
                  <a:srgbClr val="313D51"/>
                </a:solidFill>
                <a:latin typeface="思源黑体" panose="020B0500000000000000" pitchFamily="34" charset="-122"/>
                <a:ea typeface="思源黑体" panose="020B0500000000000000" pitchFamily="34" charset="-122"/>
              </a:rPr>
              <a:t>A</a:t>
            </a:r>
            <a:r>
              <a:rPr lang="zh-CN" altLang="en-US" sz="1800" b="1" dirty="0">
                <a:solidFill>
                  <a:srgbClr val="313D51"/>
                </a:solidFill>
                <a:latin typeface="思源黑体" panose="020B0500000000000000" pitchFamily="34" charset="-122"/>
                <a:ea typeface="思源黑体" panose="020B0500000000000000" pitchFamily="34" charset="-122"/>
              </a:rPr>
              <a:t>调用函数</a:t>
            </a:r>
            <a:r>
              <a:rPr lang="en-US" altLang="zh-CN" sz="1800" b="1" dirty="0">
                <a:solidFill>
                  <a:srgbClr val="313D51"/>
                </a:solidFill>
                <a:latin typeface="思源黑体" panose="020B0500000000000000" pitchFamily="34" charset="-122"/>
                <a:ea typeface="思源黑体" panose="020B0500000000000000" pitchFamily="34" charset="-122"/>
              </a:rPr>
              <a:t>B</a:t>
            </a:r>
            <a:r>
              <a:rPr lang="zh-CN" altLang="en-US" sz="1800" b="1" dirty="0">
                <a:solidFill>
                  <a:srgbClr val="313D51"/>
                </a:solidFill>
                <a:latin typeface="思源黑体" panose="020B0500000000000000" pitchFamily="34" charset="-122"/>
                <a:ea typeface="思源黑体" panose="020B0500000000000000" pitchFamily="34" charset="-122"/>
              </a:rPr>
              <a:t>。</a:t>
            </a:r>
          </a:p>
        </p:txBody>
      </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Motivation</a:t>
            </a:r>
            <a:endParaRPr lang="zh-CN" altLang="en-US" dirty="0"/>
          </a:p>
        </p:txBody>
      </p:sp>
      <p:sp>
        <p:nvSpPr>
          <p:cNvPr id="107" name="TextBox 28"/>
          <p:cNvSpPr txBox="1"/>
          <p:nvPr/>
        </p:nvSpPr>
        <p:spPr>
          <a:xfrm>
            <a:off x="2230945" y="1849924"/>
            <a:ext cx="8523279" cy="63664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考虑到整体</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二进制文件的大容量，典型的静态分析遭受路径爆炸问题，此外由于缺乏明确的函数符号和</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的复杂性，很难在二进制级别上揭示函数的语义。</a:t>
            </a:r>
          </a:p>
        </p:txBody>
      </p:sp>
      <p:sp>
        <p:nvSpPr>
          <p:cNvPr id="111" name="TextBox 28"/>
          <p:cNvSpPr txBox="1"/>
          <p:nvPr/>
        </p:nvSpPr>
        <p:spPr>
          <a:xfrm>
            <a:off x="3059472" y="3215912"/>
            <a:ext cx="8282038" cy="96904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现存的动态解决方案，如</a:t>
            </a:r>
            <a:r>
              <a:rPr lang="en-US" altLang="zh-CN" sz="1800" b="1" dirty="0">
                <a:solidFill>
                  <a:srgbClr val="313D51"/>
                </a:solidFill>
                <a:latin typeface="思源黑体" panose="020B0500000000000000" pitchFamily="34" charset="-122"/>
                <a:ea typeface="思源黑体" panose="020B0500000000000000" pitchFamily="34" charset="-122"/>
              </a:rPr>
              <a:t>fuzzing</a:t>
            </a:r>
            <a:r>
              <a:rPr lang="zh-CN" altLang="en-US" sz="1800" b="1" dirty="0">
                <a:solidFill>
                  <a:srgbClr val="313D51"/>
                </a:solidFill>
                <a:latin typeface="思源黑体" panose="020B0500000000000000" pitchFamily="34" charset="-122"/>
                <a:ea typeface="思源黑体" panose="020B0500000000000000" pitchFamily="34" charset="-122"/>
              </a:rPr>
              <a:t>，要么需要实际设备，要么依赖正确稳定的仿真来测试目标固件和基本服务，由于来自不同供应商的</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采用不同接口的各种外设，因此模拟所有现实场景具有挑战性。</a:t>
            </a:r>
          </a:p>
        </p:txBody>
      </p:sp>
      <p:grpSp>
        <p:nvGrpSpPr>
          <p:cNvPr id="37" name="组合 36"/>
          <p:cNvGrpSpPr/>
          <p:nvPr/>
        </p:nvGrpSpPr>
        <p:grpSpPr>
          <a:xfrm>
            <a:off x="857879" y="1736189"/>
            <a:ext cx="1789928" cy="2448771"/>
            <a:chOff x="6537621" y="1834072"/>
            <a:chExt cx="2245165" cy="3071572"/>
          </a:xfrm>
        </p:grpSpPr>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8" name="文本框 47"/>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sp>
        <p:nvSpPr>
          <p:cNvPr id="3" name="TextBox 28">
            <a:extLst>
              <a:ext uri="{FF2B5EF4-FFF2-40B4-BE49-F238E27FC236}">
                <a16:creationId xmlns:a16="http://schemas.microsoft.com/office/drawing/2014/main" id="{CDC10117-2D38-AC97-C628-0B2A406F3A84}"/>
              </a:ext>
            </a:extLst>
          </p:cNvPr>
          <p:cNvSpPr txBox="1"/>
          <p:nvPr/>
        </p:nvSpPr>
        <p:spPr>
          <a:xfrm>
            <a:off x="2208585" y="4677464"/>
            <a:ext cx="9050966" cy="96904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一些检测</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错误的定制工具，要么只能在特定的设备上工作，依赖于真实设备，要么只能检测有限的错误类型，还有一些需要人工的先验知识，因此很难应用于不同的</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，均受到可伸缩的限制。</a:t>
            </a:r>
          </a:p>
        </p:txBody>
      </p:sp>
      <p:grpSp>
        <p:nvGrpSpPr>
          <p:cNvPr id="4" name="组合 3">
            <a:extLst>
              <a:ext uri="{FF2B5EF4-FFF2-40B4-BE49-F238E27FC236}">
                <a16:creationId xmlns:a16="http://schemas.microsoft.com/office/drawing/2014/main" id="{7F556FEC-D37B-F267-2114-AB7DF66904CE}"/>
              </a:ext>
            </a:extLst>
          </p:cNvPr>
          <p:cNvGrpSpPr/>
          <p:nvPr/>
        </p:nvGrpSpPr>
        <p:grpSpPr>
          <a:xfrm>
            <a:off x="538903" y="3405239"/>
            <a:ext cx="1378950" cy="2241273"/>
            <a:chOff x="7053125" y="2094343"/>
            <a:chExt cx="1729662" cy="2811301"/>
          </a:xfrm>
        </p:grpSpPr>
        <p:grpSp>
          <p:nvGrpSpPr>
            <p:cNvPr id="6" name="组合 5">
              <a:extLst>
                <a:ext uri="{FF2B5EF4-FFF2-40B4-BE49-F238E27FC236}">
                  <a16:creationId xmlns:a16="http://schemas.microsoft.com/office/drawing/2014/main" id="{8D933247-EBAC-A1F0-B1E2-8B72A008F160}"/>
                </a:ext>
              </a:extLst>
            </p:cNvPr>
            <p:cNvGrpSpPr/>
            <p:nvPr/>
          </p:nvGrpSpPr>
          <p:grpSpPr>
            <a:xfrm>
              <a:off x="7518716" y="3641573"/>
              <a:ext cx="1264071" cy="1264071"/>
              <a:chOff x="7775542" y="4141250"/>
              <a:chExt cx="1264071" cy="1264071"/>
            </a:xfrm>
          </p:grpSpPr>
          <p:sp>
            <p:nvSpPr>
              <p:cNvPr id="9" name="Freeform 16">
                <a:extLst>
                  <a:ext uri="{FF2B5EF4-FFF2-40B4-BE49-F238E27FC236}">
                    <a16:creationId xmlns:a16="http://schemas.microsoft.com/office/drawing/2014/main" id="{CD88E48D-9F69-2CE9-8221-E9DEDB42D7CC}"/>
                  </a:ext>
                </a:extLst>
              </p:cNvPr>
              <p:cNvSpPr>
                <a:spLocks noEditPoints="1"/>
              </p:cNvSpPr>
              <p:nvPr/>
            </p:nvSpPr>
            <p:spPr bwMode="auto">
              <a:xfrm>
                <a:off x="7775542"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10" name="Freeform 17">
                <a:extLst>
                  <a:ext uri="{FF2B5EF4-FFF2-40B4-BE49-F238E27FC236}">
                    <a16:creationId xmlns:a16="http://schemas.microsoft.com/office/drawing/2014/main" id="{59C0254F-87E7-DC40-1F0C-CF3D70AE6744}"/>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7" name="文本框 6">
              <a:extLst>
                <a:ext uri="{FF2B5EF4-FFF2-40B4-BE49-F238E27FC236}">
                  <a16:creationId xmlns:a16="http://schemas.microsoft.com/office/drawing/2014/main" id="{1ECC2FFF-C3E6-1AEC-C206-90D9A38A8819}"/>
                </a:ext>
              </a:extLst>
            </p:cNvPr>
            <p:cNvSpPr txBox="1"/>
            <p:nvPr/>
          </p:nvSpPr>
          <p:spPr>
            <a:xfrm>
              <a:off x="7053125" y="2094343"/>
              <a:ext cx="231714" cy="709455"/>
            </a:xfrm>
            <a:prstGeom prst="rect">
              <a:avLst/>
            </a:prstGeom>
            <a:noFill/>
          </p:spPr>
          <p:txBody>
            <a:bodyPr wrap="none" rtlCol="0">
              <a:spAutoFit/>
            </a:bodyPr>
            <a:lstStyle/>
            <a:p>
              <a:pPr algn="ctr">
                <a:lnSpc>
                  <a:spcPct val="120000"/>
                </a:lnSpc>
              </a:pPr>
              <a:endParaRPr lang="zh-CN" altLang="en-US" sz="2800" dirty="0">
                <a:solidFill>
                  <a:schemeClr val="bg2"/>
                </a:solidFill>
                <a:latin typeface="思源黑体" panose="020B0500000000000000" pitchFamily="34" charset="-122"/>
              </a:endParaRPr>
            </a:p>
          </p:txBody>
        </p:sp>
        <p:sp>
          <p:nvSpPr>
            <p:cNvPr id="8" name="文本框 7">
              <a:extLst>
                <a:ext uri="{FF2B5EF4-FFF2-40B4-BE49-F238E27FC236}">
                  <a16:creationId xmlns:a16="http://schemas.microsoft.com/office/drawing/2014/main" id="{F3858543-D264-A585-4561-51CC27D8FCB6}"/>
                </a:ext>
              </a:extLst>
            </p:cNvPr>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3514527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par>
                                <p:cTn id="11" presetID="42"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42"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1"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en-US" altLang="zh-CN" dirty="0"/>
              <a:t>Contribution</a:t>
            </a:r>
            <a:endParaRPr lang="zh-CN" altLang="en-US" dirty="0"/>
          </a:p>
        </p:txBody>
      </p:sp>
      <p:sp>
        <p:nvSpPr>
          <p:cNvPr id="35" name="TextBox 9"/>
          <p:cNvSpPr txBox="1"/>
          <p:nvPr/>
        </p:nvSpPr>
        <p:spPr>
          <a:xfrm>
            <a:off x="1406898" y="1980595"/>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提出了一种基于切片的</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测试方法，该方法利用前向切片修剪控制流以进行高效的模糊测试，并结合后向切片验证来自模糊的警报。</a:t>
            </a:r>
          </a:p>
        </p:txBody>
      </p:sp>
      <p:sp>
        <p:nvSpPr>
          <p:cNvPr id="38" name="TextBox 9"/>
          <p:cNvSpPr txBox="1"/>
          <p:nvPr/>
        </p:nvSpPr>
        <p:spPr>
          <a:xfrm>
            <a:off x="1362448" y="3123834"/>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设计并实现了</a:t>
            </a:r>
            <a:r>
              <a:rPr lang="en-US" altLang="zh-CN" sz="1800" b="1" dirty="0">
                <a:solidFill>
                  <a:srgbClr val="313D51"/>
                </a:solidFill>
                <a:latin typeface="思源黑体" panose="020B0500000000000000" pitchFamily="34" charset="-122"/>
                <a:ea typeface="思源黑体" panose="020B0500000000000000" pitchFamily="34" charset="-122"/>
              </a:rPr>
              <a:t>SFuzz</a:t>
            </a:r>
            <a:r>
              <a:rPr lang="zh-CN" altLang="en-US" sz="1800" b="1" dirty="0">
                <a:solidFill>
                  <a:srgbClr val="313D51"/>
                </a:solidFill>
                <a:latin typeface="思源黑体" panose="020B0500000000000000" pitchFamily="34" charset="-122"/>
                <a:ea typeface="思源黑体" panose="020B0500000000000000" pitchFamily="34" charset="-122"/>
              </a:rPr>
              <a:t>，它通过跨平台</a:t>
            </a:r>
            <a:r>
              <a:rPr lang="en-US" altLang="zh-CN" sz="1800" b="1" dirty="0">
                <a:solidFill>
                  <a:srgbClr val="313D51"/>
                </a:solidFill>
                <a:latin typeface="思源黑体" panose="020B0500000000000000" pitchFamily="34" charset="-122"/>
                <a:ea typeface="思源黑体" panose="020B0500000000000000" pitchFamily="34" charset="-122"/>
              </a:rPr>
              <a:t>CPU</a:t>
            </a:r>
            <a:r>
              <a:rPr lang="zh-CN" altLang="en-US" sz="1800" b="1" dirty="0">
                <a:solidFill>
                  <a:srgbClr val="313D51"/>
                </a:solidFill>
                <a:latin typeface="思源黑体" panose="020B0500000000000000" pitchFamily="34" charset="-122"/>
                <a:ea typeface="思源黑体" panose="020B0500000000000000" pitchFamily="34" charset="-122"/>
              </a:rPr>
              <a:t>仿真来执行基于片的模糊检测，从而有效地检测</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固件中的漏洞。</a:t>
            </a:r>
          </a:p>
        </p:txBody>
      </p:sp>
      <p:sp>
        <p:nvSpPr>
          <p:cNvPr id="41" name="TextBox 9"/>
          <p:cNvSpPr txBox="1"/>
          <p:nvPr/>
        </p:nvSpPr>
        <p:spPr>
          <a:xfrm>
            <a:off x="1362448" y="4267073"/>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在来自</a:t>
            </a:r>
            <a:r>
              <a:rPr lang="en-US" altLang="zh-CN" sz="1800" b="1" dirty="0">
                <a:solidFill>
                  <a:srgbClr val="313D51"/>
                </a:solidFill>
                <a:latin typeface="思源黑体" panose="020B0500000000000000" pitchFamily="34" charset="-122"/>
                <a:ea typeface="思源黑体" panose="020B0500000000000000" pitchFamily="34" charset="-122"/>
              </a:rPr>
              <a:t>11</a:t>
            </a:r>
            <a:r>
              <a:rPr lang="zh-CN" altLang="en-US" sz="1800" b="1" dirty="0">
                <a:solidFill>
                  <a:srgbClr val="313D51"/>
                </a:solidFill>
                <a:latin typeface="思源黑体" panose="020B0500000000000000" pitchFamily="34" charset="-122"/>
                <a:ea typeface="思源黑体" panose="020B0500000000000000" pitchFamily="34" charset="-122"/>
              </a:rPr>
              <a:t>个供应商的</a:t>
            </a:r>
            <a:r>
              <a:rPr lang="en-US" altLang="zh-CN" sz="1800" b="1" dirty="0">
                <a:solidFill>
                  <a:srgbClr val="313D51"/>
                </a:solidFill>
                <a:latin typeface="思源黑体" panose="020B0500000000000000" pitchFamily="34" charset="-122"/>
                <a:ea typeface="思源黑体" panose="020B0500000000000000" pitchFamily="34" charset="-122"/>
              </a:rPr>
              <a:t>35</a:t>
            </a:r>
            <a:r>
              <a:rPr lang="zh-CN" altLang="en-US" sz="1800" b="1" dirty="0">
                <a:solidFill>
                  <a:srgbClr val="313D51"/>
                </a:solidFill>
                <a:latin typeface="思源黑体" panose="020B0500000000000000" pitchFamily="34" charset="-122"/>
                <a:ea typeface="思源黑体" panose="020B0500000000000000" pitchFamily="34" charset="-122"/>
              </a:rPr>
              <a:t>个真实的</a:t>
            </a:r>
            <a:r>
              <a:rPr lang="en-US" altLang="zh-CN" sz="1800" b="1" dirty="0">
                <a:solidFill>
                  <a:srgbClr val="313D51"/>
                </a:solidFill>
                <a:latin typeface="思源黑体" panose="020B0500000000000000" pitchFamily="34" charset="-122"/>
                <a:ea typeface="思源黑体" panose="020B0500000000000000" pitchFamily="34" charset="-122"/>
              </a:rPr>
              <a:t>RTOS</a:t>
            </a:r>
            <a:r>
              <a:rPr lang="zh-CN" altLang="en-US" sz="1800" b="1" dirty="0">
                <a:solidFill>
                  <a:srgbClr val="313D51"/>
                </a:solidFill>
                <a:latin typeface="思源黑体" panose="020B0500000000000000" pitchFamily="34" charset="-122"/>
                <a:ea typeface="思源黑体" panose="020B0500000000000000" pitchFamily="34" charset="-122"/>
              </a:rPr>
              <a:t>固件样本上评估了</a:t>
            </a:r>
            <a:r>
              <a:rPr lang="en-US" altLang="zh-CN" sz="1800" b="1" dirty="0">
                <a:solidFill>
                  <a:srgbClr val="313D51"/>
                </a:solidFill>
                <a:latin typeface="思源黑体" panose="020B0500000000000000" pitchFamily="34" charset="-122"/>
                <a:ea typeface="思源黑体" panose="020B0500000000000000" pitchFamily="34" charset="-122"/>
              </a:rPr>
              <a:t>SFuzz</a:t>
            </a:r>
            <a:r>
              <a:rPr lang="zh-CN" altLang="en-US" sz="1800" b="1" dirty="0">
                <a:solidFill>
                  <a:srgbClr val="313D51"/>
                </a:solidFill>
                <a:latin typeface="思源黑体" panose="020B0500000000000000" pitchFamily="34" charset="-122"/>
                <a:ea typeface="思源黑体" panose="020B0500000000000000" pitchFamily="34" charset="-122"/>
              </a:rPr>
              <a:t>，发现了</a:t>
            </a:r>
            <a:r>
              <a:rPr lang="en-US" altLang="zh-CN" sz="1800" b="1" dirty="0">
                <a:solidFill>
                  <a:srgbClr val="313D51"/>
                </a:solidFill>
                <a:latin typeface="思源黑体" panose="020B0500000000000000" pitchFamily="34" charset="-122"/>
                <a:ea typeface="思源黑体" panose="020B0500000000000000" pitchFamily="34" charset="-122"/>
              </a:rPr>
              <a:t>77</a:t>
            </a:r>
            <a:r>
              <a:rPr lang="zh-CN" altLang="en-US" sz="1800" b="1" dirty="0">
                <a:solidFill>
                  <a:srgbClr val="313D51"/>
                </a:solidFill>
                <a:latin typeface="思源黑体" panose="020B0500000000000000" pitchFamily="34" charset="-122"/>
                <a:ea typeface="思源黑体" panose="020B0500000000000000" pitchFamily="34" charset="-122"/>
              </a:rPr>
              <a:t>个未知的错误。</a:t>
            </a:r>
            <a:r>
              <a:rPr lang="en-US" altLang="zh-CN" sz="1800" b="1" dirty="0">
                <a:solidFill>
                  <a:srgbClr val="313D51"/>
                </a:solidFill>
                <a:latin typeface="思源黑体" panose="020B0500000000000000" pitchFamily="34" charset="-122"/>
                <a:ea typeface="思源黑体" panose="020B0500000000000000" pitchFamily="34" charset="-122"/>
              </a:rPr>
              <a:t>68</a:t>
            </a:r>
            <a:r>
              <a:rPr lang="zh-CN" altLang="en-US" sz="1800" b="1" dirty="0">
                <a:solidFill>
                  <a:srgbClr val="313D51"/>
                </a:solidFill>
                <a:latin typeface="思源黑体" panose="020B0500000000000000" pitchFamily="34" charset="-122"/>
                <a:ea typeface="思源黑体" panose="020B0500000000000000" pitchFamily="34" charset="-122"/>
              </a:rPr>
              <a:t>个</a:t>
            </a:r>
            <a:r>
              <a:rPr lang="en-US" altLang="zh-CN" sz="1800" b="1" dirty="0">
                <a:solidFill>
                  <a:srgbClr val="313D51"/>
                </a:solidFill>
                <a:latin typeface="思源黑体" panose="020B0500000000000000" pitchFamily="34" charset="-122"/>
                <a:ea typeface="思源黑体" panose="020B0500000000000000" pitchFamily="34" charset="-122"/>
              </a:rPr>
              <a:t>bug</a:t>
            </a:r>
            <a:r>
              <a:rPr lang="zh-CN" altLang="en-US" sz="1800" b="1" dirty="0">
                <a:solidFill>
                  <a:srgbClr val="313D51"/>
                </a:solidFill>
                <a:latin typeface="思源黑体" panose="020B0500000000000000" pitchFamily="34" charset="-122"/>
                <a:ea typeface="思源黑体" panose="020B0500000000000000" pitchFamily="34" charset="-122"/>
              </a:rPr>
              <a:t>被分配了</a:t>
            </a:r>
            <a:r>
              <a:rPr lang="en-US" altLang="zh-CN" sz="1800" b="1" dirty="0">
                <a:solidFill>
                  <a:srgbClr val="313D51"/>
                </a:solidFill>
                <a:latin typeface="思源黑体" panose="020B0500000000000000" pitchFamily="34" charset="-122"/>
                <a:ea typeface="思源黑体" panose="020B0500000000000000" pitchFamily="34" charset="-122"/>
              </a:rPr>
              <a:t>CVE/CNVD IDs</a:t>
            </a:r>
            <a:r>
              <a:rPr lang="zh-CN" altLang="en-US" sz="1800" b="1" dirty="0">
                <a:solidFill>
                  <a:srgbClr val="313D51"/>
                </a:solidFill>
                <a:latin typeface="思源黑体" panose="020B0500000000000000" pitchFamily="34" charset="-122"/>
                <a:ea typeface="思源黑体" panose="020B0500000000000000" pitchFamily="34" charset="-122"/>
              </a:rPr>
              <a:t>。</a:t>
            </a:r>
          </a:p>
        </p:txBody>
      </p:sp>
    </p:spTree>
    <p:extLst>
      <p:ext uri="{BB962C8B-B14F-4D97-AF65-F5344CB8AC3E}">
        <p14:creationId xmlns:p14="http://schemas.microsoft.com/office/powerpoint/2010/main" val="16960113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1011" y="766036"/>
            <a:ext cx="3629564" cy="456129"/>
          </a:xfrm>
        </p:spPr>
        <p:txBody>
          <a:bodyPr/>
          <a:lstStyle/>
          <a:p>
            <a:pPr>
              <a:lnSpc>
                <a:spcPct val="120000"/>
              </a:lnSpc>
            </a:pPr>
            <a:r>
              <a:rPr lang="en-US" altLang="zh-CN" dirty="0"/>
              <a:t>Example</a:t>
            </a:r>
            <a:endParaRPr lang="zh-CN" altLang="en-US" dirty="0"/>
          </a:p>
        </p:txBody>
      </p:sp>
      <p:pic>
        <p:nvPicPr>
          <p:cNvPr id="4" name="图片 3">
            <a:extLst>
              <a:ext uri="{FF2B5EF4-FFF2-40B4-BE49-F238E27FC236}">
                <a16:creationId xmlns:a16="http://schemas.microsoft.com/office/drawing/2014/main" id="{040194D7-93BE-80F3-C7ED-986F61BE131C}"/>
              </a:ext>
            </a:extLst>
          </p:cNvPr>
          <p:cNvPicPr>
            <a:picLocks noChangeAspect="1"/>
          </p:cNvPicPr>
          <p:nvPr/>
        </p:nvPicPr>
        <p:blipFill>
          <a:blip r:embed="rId3"/>
          <a:stretch>
            <a:fillRect/>
          </a:stretch>
        </p:blipFill>
        <p:spPr>
          <a:xfrm>
            <a:off x="902936" y="1585654"/>
            <a:ext cx="4685714" cy="4257143"/>
          </a:xfrm>
          <a:prstGeom prst="rect">
            <a:avLst/>
          </a:prstGeom>
        </p:spPr>
      </p:pic>
      <p:pic>
        <p:nvPicPr>
          <p:cNvPr id="6" name="图片 5">
            <a:extLst>
              <a:ext uri="{FF2B5EF4-FFF2-40B4-BE49-F238E27FC236}">
                <a16:creationId xmlns:a16="http://schemas.microsoft.com/office/drawing/2014/main" id="{27211D31-ABB7-D88B-5DA3-1F035422F11F}"/>
              </a:ext>
            </a:extLst>
          </p:cNvPr>
          <p:cNvPicPr>
            <a:picLocks noChangeAspect="1"/>
          </p:cNvPicPr>
          <p:nvPr/>
        </p:nvPicPr>
        <p:blipFill>
          <a:blip r:embed="rId4"/>
          <a:stretch>
            <a:fillRect/>
          </a:stretch>
        </p:blipFill>
        <p:spPr>
          <a:xfrm>
            <a:off x="5795128" y="1585654"/>
            <a:ext cx="4580952" cy="3028571"/>
          </a:xfrm>
          <a:prstGeom prst="rect">
            <a:avLst/>
          </a:prstGeom>
        </p:spPr>
      </p:pic>
    </p:spTree>
    <p:extLst>
      <p:ext uri="{BB962C8B-B14F-4D97-AF65-F5344CB8AC3E}">
        <p14:creationId xmlns:p14="http://schemas.microsoft.com/office/powerpoint/2010/main" val="12675663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Challenges</a:t>
            </a:r>
            <a:endParaRPr lang="zh-CN" altLang="en-US" dirty="0"/>
          </a:p>
        </p:txBody>
      </p:sp>
      <p:grpSp>
        <p:nvGrpSpPr>
          <p:cNvPr id="21" name="组合 20"/>
          <p:cNvGrpSpPr/>
          <p:nvPr/>
        </p:nvGrpSpPr>
        <p:grpSpPr>
          <a:xfrm>
            <a:off x="1160710" y="1705723"/>
            <a:ext cx="9546619" cy="4119257"/>
            <a:chOff x="774170" y="995645"/>
            <a:chExt cx="12018085" cy="5185669"/>
          </a:xfrm>
        </p:grpSpPr>
        <p:sp>
          <p:nvSpPr>
            <p:cNvPr id="22" name="Freeform 6"/>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9040992" cy="1686820"/>
              <a:chOff x="3751263" y="995645"/>
              <a:chExt cx="9040992" cy="1686820"/>
            </a:xfrm>
          </p:grpSpPr>
          <p:sp>
            <p:nvSpPr>
              <p:cNvPr id="44" name="Rectangle 9"/>
              <p:cNvSpPr>
                <a:spLocks noChangeArrowheads="1"/>
              </p:cNvSpPr>
              <p:nvPr/>
            </p:nvSpPr>
            <p:spPr bwMode="auto">
              <a:xfrm>
                <a:off x="3751263" y="1333579"/>
                <a:ext cx="9040992"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4910632" y="995645"/>
                <a:ext cx="4992096" cy="582089"/>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458731"/>
              </a:xfrm>
              <a:prstGeom prst="rect">
                <a:avLst/>
              </a:prstGeom>
              <a:noFill/>
            </p:spPr>
            <p:txBody>
              <a:bodyPr wrap="square" rtlCol="0">
                <a:spAutoFit/>
              </a:bodyPr>
              <a:lstStyle/>
              <a:p>
                <a:pPr algn="ctr">
                  <a:lnSpc>
                    <a:spcPct val="120000"/>
                  </a:lnSpc>
                </a:pPr>
                <a:r>
                  <a:rPr lang="zh-CN" altLang="en-US" sz="1600" b="1" dirty="0">
                    <a:solidFill>
                      <a:schemeClr val="bg1"/>
                    </a:solidFill>
                    <a:latin typeface="+mn-ea"/>
                    <a:ea typeface="+mn-ea"/>
                  </a:rPr>
                  <a:t>如何确定片段的范围？</a:t>
                </a:r>
                <a:endParaRPr lang="en-US" altLang="zh-CN" sz="1600" b="1" dirty="0">
                  <a:solidFill>
                    <a:schemeClr val="bg1"/>
                  </a:solidFill>
                  <a:latin typeface="+mn-ea"/>
                  <a:ea typeface="+mn-ea"/>
                </a:endParaRPr>
              </a:p>
            </p:txBody>
          </p:sp>
          <p:sp>
            <p:nvSpPr>
              <p:cNvPr id="47" name="TextBox 17"/>
              <p:cNvSpPr txBox="1"/>
              <p:nvPr/>
            </p:nvSpPr>
            <p:spPr>
              <a:xfrm>
                <a:off x="3906923" y="1665354"/>
                <a:ext cx="8880565" cy="6505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首先，无论</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RTOS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是否包含符号文件，都需识别数据读入函数的方法。其次，还需要一种方法来确定与数据接收点对应的片段范围，</a:t>
                </a:r>
              </a:p>
            </p:txBody>
          </p:sp>
        </p:grpSp>
        <p:grpSp>
          <p:nvGrpSpPr>
            <p:cNvPr id="31" name="组合 30"/>
            <p:cNvGrpSpPr/>
            <p:nvPr/>
          </p:nvGrpSpPr>
          <p:grpSpPr>
            <a:xfrm>
              <a:off x="3751262" y="2741895"/>
              <a:ext cx="9040990" cy="1686746"/>
              <a:chOff x="3751262" y="2741895"/>
              <a:chExt cx="9040990" cy="1686746"/>
            </a:xfrm>
          </p:grpSpPr>
          <p:sp>
            <p:nvSpPr>
              <p:cNvPr id="38" name="Rectangle 11"/>
              <p:cNvSpPr>
                <a:spLocks noChangeArrowheads="1"/>
              </p:cNvSpPr>
              <p:nvPr/>
            </p:nvSpPr>
            <p:spPr bwMode="auto">
              <a:xfrm>
                <a:off x="3751262" y="3081412"/>
                <a:ext cx="9040990"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4910632" y="2741895"/>
                <a:ext cx="4992096"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4910631" y="2741895"/>
                <a:ext cx="4992096" cy="458731"/>
              </a:xfrm>
              <a:prstGeom prst="rect">
                <a:avLst/>
              </a:prstGeom>
              <a:noFill/>
            </p:spPr>
            <p:txBody>
              <a:bodyPr wrap="square" rtlCol="0">
                <a:spAutoFit/>
              </a:bodyPr>
              <a:lstStyle/>
              <a:p>
                <a:pPr algn="ctr">
                  <a:lnSpc>
                    <a:spcPct val="120000"/>
                  </a:lnSpc>
                </a:pPr>
                <a:r>
                  <a:rPr lang="zh-CN" altLang="en-US" sz="1600" b="1" dirty="0">
                    <a:solidFill>
                      <a:schemeClr val="bg1"/>
                    </a:solidFill>
                    <a:latin typeface="+mn-ea"/>
                  </a:rPr>
                  <a:t>如何处理代码片段中与控制流相关的点？</a:t>
                </a:r>
                <a:endParaRPr lang="en-US" altLang="zh-CN" sz="1600" b="1" dirty="0">
                  <a:solidFill>
                    <a:schemeClr val="bg1"/>
                  </a:solidFill>
                  <a:latin typeface="+mn-ea"/>
                </a:endParaRPr>
              </a:p>
            </p:txBody>
          </p:sp>
          <p:sp>
            <p:nvSpPr>
              <p:cNvPr id="43" name="TextBox 19"/>
              <p:cNvSpPr txBox="1"/>
              <p:nvPr/>
            </p:nvSpPr>
            <p:spPr>
              <a:xfrm>
                <a:off x="3906924" y="3372844"/>
                <a:ext cx="8880564" cy="37155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一些函数调用和条件分支会影响执行路径的可达性和模糊的效率</a:t>
                </a:r>
              </a:p>
            </p:txBody>
          </p:sp>
        </p:grpSp>
        <p:grpSp>
          <p:nvGrpSpPr>
            <p:cNvPr id="32" name="组合 31"/>
            <p:cNvGrpSpPr/>
            <p:nvPr/>
          </p:nvGrpSpPr>
          <p:grpSpPr>
            <a:xfrm>
              <a:off x="3746500" y="4497591"/>
              <a:ext cx="9040988" cy="1683723"/>
              <a:chOff x="3746500" y="4497591"/>
              <a:chExt cx="9040988" cy="1683723"/>
            </a:xfrm>
          </p:grpSpPr>
          <p:sp>
            <p:nvSpPr>
              <p:cNvPr id="34" name="Rectangle 14"/>
              <p:cNvSpPr>
                <a:spLocks noChangeArrowheads="1"/>
              </p:cNvSpPr>
              <p:nvPr/>
            </p:nvSpPr>
            <p:spPr bwMode="auto">
              <a:xfrm>
                <a:off x="3746500" y="4832430"/>
                <a:ext cx="9040988" cy="1348884"/>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4910631" y="4497591"/>
                <a:ext cx="4992098"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4905868" y="4497591"/>
                <a:ext cx="4996859" cy="458731"/>
              </a:xfrm>
              <a:prstGeom prst="rect">
                <a:avLst/>
              </a:prstGeom>
              <a:noFill/>
            </p:spPr>
            <p:txBody>
              <a:bodyPr wrap="square" rtlCol="0">
                <a:spAutoFit/>
              </a:bodyPr>
              <a:lstStyle/>
              <a:p>
                <a:pPr algn="ctr">
                  <a:lnSpc>
                    <a:spcPct val="120000"/>
                  </a:lnSpc>
                </a:pPr>
                <a:r>
                  <a:rPr lang="zh-CN" altLang="en-US" sz="1600" b="1" dirty="0">
                    <a:solidFill>
                      <a:schemeClr val="bg1"/>
                    </a:solidFill>
                    <a:latin typeface="+mn-ea"/>
                  </a:rPr>
                  <a:t>如何有效进行基于切片的</a:t>
                </a:r>
                <a:r>
                  <a:rPr lang="en-US" altLang="zh-CN" sz="1600" b="1" dirty="0">
                    <a:solidFill>
                      <a:schemeClr val="bg1"/>
                    </a:solidFill>
                    <a:latin typeface="+mn-ea"/>
                  </a:rPr>
                  <a:t>fuzz</a:t>
                </a:r>
                <a:r>
                  <a:rPr lang="zh-CN" altLang="en-US" sz="1600" b="1" dirty="0">
                    <a:solidFill>
                      <a:schemeClr val="bg1"/>
                    </a:solidFill>
                    <a:latin typeface="+mn-ea"/>
                  </a:rPr>
                  <a:t>和验证</a:t>
                </a:r>
                <a:r>
                  <a:rPr lang="en-US" altLang="zh-CN" sz="1600" b="1" dirty="0">
                    <a:solidFill>
                      <a:schemeClr val="bg1"/>
                    </a:solidFill>
                    <a:latin typeface="+mn-ea"/>
                  </a:rPr>
                  <a:t>PoC</a:t>
                </a:r>
                <a:r>
                  <a:rPr lang="zh-CN" altLang="en-US" sz="1600" b="1" dirty="0">
                    <a:solidFill>
                      <a:schemeClr val="bg1"/>
                    </a:solidFill>
                    <a:latin typeface="+mn-ea"/>
                  </a:rPr>
                  <a:t>？</a:t>
                </a:r>
                <a:endParaRPr lang="en-US" altLang="zh-CN" sz="1600" b="1" dirty="0">
                  <a:solidFill>
                    <a:schemeClr val="bg1"/>
                  </a:solidFill>
                  <a:latin typeface="+mn-ea"/>
                </a:endParaRPr>
              </a:p>
            </p:txBody>
          </p:sp>
          <p:sp>
            <p:nvSpPr>
              <p:cNvPr id="37" name="TextBox 21"/>
              <p:cNvSpPr txBox="1"/>
              <p:nvPr/>
            </p:nvSpPr>
            <p:spPr>
              <a:xfrm>
                <a:off x="3906923" y="5114106"/>
                <a:ext cx="8880563"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一方面，纯模糊技术在没有应用程序或输入格式的先验知识的情况下，很难生成有效的种子来通过各种条件的保护；另一方面，由于对代码片段进行模糊处理，并对一些与控制相关的指令进行预处理，因此需要设计一种方法来判断导致崩溃的</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PoC</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是否是原始</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RTOS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中真正的漏洞。</a:t>
                </a:r>
              </a:p>
            </p:txBody>
          </p:sp>
        </p:grpSp>
        <p:sp>
          <p:nvSpPr>
            <p:cNvPr id="33" name="TextBox 22"/>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Challenges</a:t>
              </a: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493774"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Approaches  Details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en-US" altLang="zh-CN" dirty="0"/>
              <a:t>Approaches</a:t>
            </a:r>
            <a:endParaRPr lang="zh-CN" altLang="en-US" dirty="0"/>
          </a:p>
        </p:txBody>
      </p:sp>
      <p:sp>
        <p:nvSpPr>
          <p:cNvPr id="36" name="文本框 35">
            <a:extLst>
              <a:ext uri="{FF2B5EF4-FFF2-40B4-BE49-F238E27FC236}">
                <a16:creationId xmlns:a16="http://schemas.microsoft.com/office/drawing/2014/main" id="{2132C112-CE4A-4175-3104-8E752521E731}"/>
              </a:ext>
            </a:extLst>
          </p:cNvPr>
          <p:cNvSpPr txBox="1"/>
          <p:nvPr/>
        </p:nvSpPr>
        <p:spPr>
          <a:xfrm>
            <a:off x="872074" y="3998286"/>
            <a:ext cx="10447849" cy="171046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首先恢复</a:t>
            </a:r>
            <a:r>
              <a:rPr lang="en-US" altLang="zh-CN" dirty="0"/>
              <a:t>RTOS</a:t>
            </a:r>
            <a:r>
              <a:rPr lang="zh-CN" altLang="en-US" dirty="0"/>
              <a:t>中函数的语义，并使用正向切片器和控制流节点处理程序提取与外部输入相关的代码片段。</a:t>
            </a:r>
            <a:endParaRPr lang="en-US" altLang="zh-CN" dirty="0"/>
          </a:p>
          <a:p>
            <a:pPr marL="285750" indent="-285750">
              <a:lnSpc>
                <a:spcPct val="150000"/>
              </a:lnSpc>
              <a:buFont typeface="Wingdings" panose="05000000000000000000" pitchFamily="2" charset="2"/>
              <a:buChar char="Ø"/>
            </a:pPr>
            <a:r>
              <a:rPr lang="zh-CN" altLang="en-US" dirty="0"/>
              <a:t>然后，它使用基于切片的模糊技术来探索代码片段的执行树</a:t>
            </a:r>
            <a:endParaRPr lang="en-US" altLang="zh-CN" dirty="0"/>
          </a:p>
          <a:p>
            <a:pPr marL="285750" indent="-285750">
              <a:lnSpc>
                <a:spcPct val="150000"/>
              </a:lnSpc>
              <a:buFont typeface="Wingdings" panose="05000000000000000000" pitchFamily="2" charset="2"/>
              <a:buChar char="Ø"/>
            </a:pPr>
            <a:r>
              <a:rPr lang="zh-CN" altLang="en-US" dirty="0"/>
              <a:t>最后构建基于</a:t>
            </a:r>
            <a:r>
              <a:rPr lang="en-US" altLang="zh-CN" dirty="0"/>
              <a:t>concolic</a:t>
            </a:r>
            <a:r>
              <a:rPr lang="zh-CN" altLang="en-US" dirty="0"/>
              <a:t>分析器的</a:t>
            </a:r>
            <a:r>
              <a:rPr lang="en-US" altLang="zh-CN" dirty="0"/>
              <a:t>PoC</a:t>
            </a:r>
            <a:r>
              <a:rPr lang="zh-CN" altLang="en-US" dirty="0"/>
              <a:t>。</a:t>
            </a:r>
          </a:p>
        </p:txBody>
      </p:sp>
      <p:pic>
        <p:nvPicPr>
          <p:cNvPr id="3" name="图片 2">
            <a:extLst>
              <a:ext uri="{FF2B5EF4-FFF2-40B4-BE49-F238E27FC236}">
                <a16:creationId xmlns:a16="http://schemas.microsoft.com/office/drawing/2014/main" id="{23AD602F-FA4B-3AC9-B4B1-3FBE4E182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74" y="1916739"/>
            <a:ext cx="10296525" cy="1885950"/>
          </a:xfrm>
          <a:prstGeom prst="rect">
            <a:avLst/>
          </a:prstGeom>
        </p:spPr>
      </p:pic>
    </p:spTree>
    <p:extLst>
      <p:ext uri="{BB962C8B-B14F-4D97-AF65-F5344CB8AC3E}">
        <p14:creationId xmlns:p14="http://schemas.microsoft.com/office/powerpoint/2010/main" val="9115963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en-US" altLang="zh-CN" dirty="0"/>
              <a:t>Details</a:t>
            </a:r>
            <a:endParaRPr lang="zh-CN" altLang="en-US" dirty="0"/>
          </a:p>
        </p:txBody>
      </p:sp>
      <p:grpSp>
        <p:nvGrpSpPr>
          <p:cNvPr id="16" name="组合 15"/>
          <p:cNvGrpSpPr/>
          <p:nvPr/>
        </p:nvGrpSpPr>
        <p:grpSpPr>
          <a:xfrm>
            <a:off x="3881463" y="1767405"/>
            <a:ext cx="4496308" cy="560310"/>
            <a:chOff x="1007084" y="1372699"/>
            <a:chExt cx="5440787" cy="678007"/>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471758"/>
              <a:ext cx="4639508" cy="479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Forward Slicer</a:t>
              </a:r>
              <a:endParaRPr lang="zh-CN" altLang="en-US"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19" name="组合 18"/>
          <p:cNvGrpSpPr/>
          <p:nvPr/>
        </p:nvGrpSpPr>
        <p:grpSpPr>
          <a:xfrm>
            <a:off x="3881462" y="2804350"/>
            <a:ext cx="4496309" cy="560310"/>
            <a:chOff x="1007084" y="2925107"/>
            <a:chExt cx="5440788" cy="678007"/>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4" y="3024165"/>
              <a:ext cx="4639508" cy="479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Control Flow Nodes Handler</a:t>
              </a:r>
            </a:p>
          </p:txBody>
        </p:sp>
      </p:grpSp>
      <p:grpSp>
        <p:nvGrpSpPr>
          <p:cNvPr id="22" name="组合 21"/>
          <p:cNvGrpSpPr/>
          <p:nvPr/>
        </p:nvGrpSpPr>
        <p:grpSpPr>
          <a:xfrm>
            <a:off x="3881462" y="3839479"/>
            <a:ext cx="4821103" cy="560309"/>
            <a:chOff x="1007084" y="4484588"/>
            <a:chExt cx="5278071" cy="678007"/>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583646"/>
              <a:ext cx="4476791" cy="4798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Micro Fuzzing</a:t>
              </a:r>
            </a:p>
          </p:txBody>
        </p:sp>
      </p:grpSp>
      <p:grpSp>
        <p:nvGrpSpPr>
          <p:cNvPr id="3" name="组合 2">
            <a:extLst>
              <a:ext uri="{FF2B5EF4-FFF2-40B4-BE49-F238E27FC236}">
                <a16:creationId xmlns:a16="http://schemas.microsoft.com/office/drawing/2014/main" id="{789A5650-37A5-1C43-1841-31D213C8DC9E}"/>
              </a:ext>
            </a:extLst>
          </p:cNvPr>
          <p:cNvGrpSpPr/>
          <p:nvPr/>
        </p:nvGrpSpPr>
        <p:grpSpPr>
          <a:xfrm>
            <a:off x="3881462" y="4792746"/>
            <a:ext cx="4821103" cy="560309"/>
            <a:chOff x="1007084" y="4484588"/>
            <a:chExt cx="5278071" cy="678007"/>
          </a:xfrm>
        </p:grpSpPr>
        <p:sp>
          <p:nvSpPr>
            <p:cNvPr id="4" name="Oval 17">
              <a:extLst>
                <a:ext uri="{FF2B5EF4-FFF2-40B4-BE49-F238E27FC236}">
                  <a16:creationId xmlns:a16="http://schemas.microsoft.com/office/drawing/2014/main" id="{0377DAC1-D219-02D0-7F82-DD094D8BCF86}"/>
                </a:ext>
              </a:extLst>
            </p:cNvPr>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4</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5" name="矩形 4">
              <a:extLst>
                <a:ext uri="{FF2B5EF4-FFF2-40B4-BE49-F238E27FC236}">
                  <a16:creationId xmlns:a16="http://schemas.microsoft.com/office/drawing/2014/main" id="{FDBDB2FC-1A44-CED5-EB2A-D51EF7107799}"/>
                </a:ext>
              </a:extLst>
            </p:cNvPr>
            <p:cNvSpPr/>
            <p:nvPr/>
          </p:nvSpPr>
          <p:spPr>
            <a:xfrm>
              <a:off x="1808364" y="4583646"/>
              <a:ext cx="4476791" cy="4798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Concolic Analyzer</a:t>
              </a:r>
            </a:p>
          </p:txBody>
        </p:sp>
      </p:grpSp>
    </p:spTree>
    <p:extLst>
      <p:ext uri="{BB962C8B-B14F-4D97-AF65-F5344CB8AC3E}">
        <p14:creationId xmlns:p14="http://schemas.microsoft.com/office/powerpoint/2010/main" val="4031280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68989"/>
            <a:ext cx="4408686" cy="456129"/>
          </a:xfrm>
        </p:spPr>
        <p:txBody>
          <a:bodyPr/>
          <a:lstStyle/>
          <a:p>
            <a:pPr>
              <a:lnSpc>
                <a:spcPct val="120000"/>
              </a:lnSpc>
            </a:pPr>
            <a:r>
              <a:rPr lang="en-US" altLang="zh-CN" dirty="0"/>
              <a:t>3.1 Forward Slicer</a:t>
            </a:r>
            <a:br>
              <a:rPr lang="en-US" altLang="zh-CN" dirty="0"/>
            </a:br>
            <a:endParaRPr lang="zh-CN" altLang="en-US" dirty="0"/>
          </a:p>
        </p:txBody>
      </p:sp>
      <p:sp>
        <p:nvSpPr>
          <p:cNvPr id="18" name="文本框 17">
            <a:extLst>
              <a:ext uri="{FF2B5EF4-FFF2-40B4-BE49-F238E27FC236}">
                <a16:creationId xmlns:a16="http://schemas.microsoft.com/office/drawing/2014/main" id="{731969AA-9D71-5572-E07A-D27BE14F0811}"/>
              </a:ext>
            </a:extLst>
          </p:cNvPr>
          <p:cNvSpPr txBox="1"/>
          <p:nvPr/>
        </p:nvSpPr>
        <p:spPr>
          <a:xfrm>
            <a:off x="790194" y="1754878"/>
            <a:ext cx="10611612" cy="2031325"/>
          </a:xfrm>
          <a:prstGeom prst="rect">
            <a:avLst/>
          </a:prstGeom>
          <a:noFill/>
        </p:spPr>
        <p:txBody>
          <a:bodyPr wrap="square">
            <a:spAutoFit/>
          </a:bodyPr>
          <a:lstStyle/>
          <a:p>
            <a:pPr marL="285750" indent="-285750">
              <a:buFont typeface="Wingdings" panose="05000000000000000000" pitchFamily="2" charset="2"/>
              <a:buChar char="Ø"/>
            </a:pPr>
            <a:r>
              <a:rPr lang="zh-CN" altLang="en-US" dirty="0"/>
              <a:t>首先恢复固件中关键函数的语义，以定位外部数据入口点（如</a:t>
            </a:r>
            <a:r>
              <a:rPr lang="en-US" altLang="zh-CN" dirty="0" err="1"/>
              <a:t>recvfrom</a:t>
            </a:r>
            <a:r>
              <a:rPr lang="zh-CN" altLang="en-US" dirty="0"/>
              <a:t>）、全局数据共享函数（如</a:t>
            </a:r>
            <a:r>
              <a:rPr lang="en-US" altLang="zh-CN" dirty="0" err="1"/>
              <a:t>nvram_get</a:t>
            </a:r>
            <a:r>
              <a:rPr lang="zh-CN" altLang="en-US" dirty="0"/>
              <a:t>）和脆弱函数（如</a:t>
            </a:r>
            <a:r>
              <a:rPr lang="en-US" altLang="zh-CN" dirty="0" err="1"/>
              <a:t>memcpy</a:t>
            </a:r>
            <a:r>
              <a:rPr lang="zh-CN" altLang="en-US" dirty="0"/>
              <a:t>）</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然后利用正向切片器模块输出与处理外部输入和全局数据相关的执行树。</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p:txBody>
      </p:sp>
      <p:sp>
        <p:nvSpPr>
          <p:cNvPr id="4" name="文本框 3">
            <a:extLst>
              <a:ext uri="{FF2B5EF4-FFF2-40B4-BE49-F238E27FC236}">
                <a16:creationId xmlns:a16="http://schemas.microsoft.com/office/drawing/2014/main" id="{B6C200BD-BD4D-E754-83B3-2DD4BA5B3C38}"/>
              </a:ext>
            </a:extLst>
          </p:cNvPr>
          <p:cNvSpPr txBox="1"/>
          <p:nvPr/>
        </p:nvSpPr>
        <p:spPr>
          <a:xfrm>
            <a:off x="560743" y="3244334"/>
            <a:ext cx="10611612" cy="2585323"/>
          </a:xfrm>
          <a:prstGeom prst="rect">
            <a:avLst/>
          </a:prstGeom>
          <a:noFill/>
        </p:spPr>
        <p:txBody>
          <a:bodyPr wrap="square">
            <a:spAutoFit/>
          </a:bodyPr>
          <a:lstStyle/>
          <a:p>
            <a:r>
              <a:rPr lang="en-US" altLang="zh-CN" b="1" dirty="0"/>
              <a:t>Forward Slicer</a:t>
            </a:r>
            <a:r>
              <a:rPr lang="zh-CN" altLang="en-US" b="1" dirty="0"/>
              <a:t>包含三个部分</a:t>
            </a:r>
            <a:r>
              <a:rPr lang="zh-CN" altLang="en-US" dirty="0"/>
              <a:t>：</a:t>
            </a:r>
            <a:endParaRPr lang="en-US" altLang="zh-CN" dirty="0"/>
          </a:p>
          <a:p>
            <a:endParaRPr lang="en-US" altLang="zh-CN" dirty="0"/>
          </a:p>
          <a:p>
            <a:pPr marL="285750" indent="-285750">
              <a:buFont typeface="Wingdings" panose="05000000000000000000" pitchFamily="2" charset="2"/>
              <a:buChar char="l"/>
            </a:pPr>
            <a:r>
              <a:rPr lang="en-US" altLang="zh-CN" dirty="0"/>
              <a:t>Sensitive Call Graph Constructor</a:t>
            </a:r>
            <a:r>
              <a:rPr lang="zh-CN" altLang="en-US" dirty="0"/>
              <a:t>：检测输入获取函数和全局数据的读入点，然后将这些函数的调用者作为根节点来构建调用图，并且修剪那些在图中不能触发潜在</a:t>
            </a:r>
            <a:r>
              <a:rPr lang="en-US" altLang="zh-CN" dirty="0"/>
              <a:t>sink</a:t>
            </a:r>
            <a:r>
              <a:rPr lang="zh-CN" altLang="en-US" dirty="0"/>
              <a:t>函数的分支。</a:t>
            </a:r>
            <a:endParaRPr lang="en-US" altLang="zh-CN" dirty="0"/>
          </a:p>
          <a:p>
            <a:endParaRPr lang="en-US" altLang="zh-CN" dirty="0"/>
          </a:p>
          <a:p>
            <a:pPr marL="285750" indent="-285750">
              <a:buFont typeface="Wingdings" panose="05000000000000000000" pitchFamily="2" charset="2"/>
              <a:buChar char="l"/>
            </a:pPr>
            <a:r>
              <a:rPr lang="en-US" altLang="zh-CN" dirty="0"/>
              <a:t>Call Graph Pruning</a:t>
            </a:r>
            <a:r>
              <a:rPr lang="zh-CN" altLang="en-US" dirty="0"/>
              <a:t>：修剪独立于外部输入的子图或者路径。</a:t>
            </a:r>
            <a:endParaRPr lang="en-US" altLang="zh-CN" dirty="0"/>
          </a:p>
          <a:p>
            <a:endParaRPr lang="en-US" altLang="zh-CN" dirty="0"/>
          </a:p>
          <a:p>
            <a:pPr marL="285750" indent="-285750">
              <a:buFont typeface="Wingdings" panose="05000000000000000000" pitchFamily="2" charset="2"/>
              <a:buChar char="l"/>
            </a:pPr>
            <a:r>
              <a:rPr lang="en-US" altLang="zh-CN" dirty="0"/>
              <a:t>Call Graph Stitching</a:t>
            </a:r>
            <a:r>
              <a:rPr lang="zh-CN" altLang="en-US" dirty="0"/>
              <a:t>：在不同调用图的节点之间拼接一些边，在构建这些调用图时，由于缺乏直接相关性，这些边会丢失。 </a:t>
            </a:r>
          </a:p>
        </p:txBody>
      </p:sp>
      <p:pic>
        <p:nvPicPr>
          <p:cNvPr id="6" name="图片 5">
            <a:extLst>
              <a:ext uri="{FF2B5EF4-FFF2-40B4-BE49-F238E27FC236}">
                <a16:creationId xmlns:a16="http://schemas.microsoft.com/office/drawing/2014/main" id="{8E8BB851-8007-EA34-56C8-278AEDFF2574}"/>
              </a:ext>
            </a:extLst>
          </p:cNvPr>
          <p:cNvPicPr>
            <a:picLocks noChangeAspect="1"/>
          </p:cNvPicPr>
          <p:nvPr/>
        </p:nvPicPr>
        <p:blipFill>
          <a:blip r:embed="rId3"/>
          <a:stretch>
            <a:fillRect/>
          </a:stretch>
        </p:blipFill>
        <p:spPr>
          <a:xfrm>
            <a:off x="8419974" y="2148108"/>
            <a:ext cx="2752381" cy="1638095"/>
          </a:xfrm>
          <a:prstGeom prst="rect">
            <a:avLst/>
          </a:prstGeom>
        </p:spPr>
      </p:pic>
    </p:spTree>
    <p:extLst>
      <p:ext uri="{BB962C8B-B14F-4D97-AF65-F5344CB8AC3E}">
        <p14:creationId xmlns:p14="http://schemas.microsoft.com/office/powerpoint/2010/main" val="1529789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Author Team</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M&amp;C&amp;C</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329"/>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Approach &amp; Details</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5821153" cy="578188"/>
            <a:chOff x="5714354" y="4244369"/>
            <a:chExt cx="5821153" cy="578188"/>
          </a:xfrm>
        </p:grpSpPr>
        <p:grpSp>
          <p:nvGrpSpPr>
            <p:cNvPr id="80" name="组合 79"/>
            <p:cNvGrpSpPr/>
            <p:nvPr/>
          </p:nvGrpSpPr>
          <p:grpSpPr>
            <a:xfrm>
              <a:off x="5714354" y="4244369"/>
              <a:ext cx="5821153" cy="576263"/>
              <a:chOff x="4753236" y="4446326"/>
              <a:chExt cx="5821153"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0" y="4535226"/>
                <a:ext cx="40082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Implementation &amp; Evaluation</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5969475" cy="578865"/>
            <a:chOff x="5714354" y="5108509"/>
            <a:chExt cx="5969475" cy="578865"/>
          </a:xfrm>
        </p:grpSpPr>
        <p:grpSp>
          <p:nvGrpSpPr>
            <p:cNvPr id="90" name="组合 89"/>
            <p:cNvGrpSpPr/>
            <p:nvPr/>
          </p:nvGrpSpPr>
          <p:grpSpPr>
            <a:xfrm>
              <a:off x="5714354" y="5108509"/>
              <a:ext cx="5969475" cy="576262"/>
              <a:chOff x="4753236" y="5238489"/>
              <a:chExt cx="59694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41565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Conclusions</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68989"/>
            <a:ext cx="4408686" cy="456129"/>
          </a:xfrm>
        </p:spPr>
        <p:txBody>
          <a:bodyPr/>
          <a:lstStyle/>
          <a:p>
            <a:pPr>
              <a:lnSpc>
                <a:spcPct val="120000"/>
              </a:lnSpc>
            </a:pPr>
            <a:r>
              <a:rPr lang="en-US" altLang="zh-CN" dirty="0"/>
              <a:t>3.1 Forward Slicer</a:t>
            </a:r>
            <a:br>
              <a:rPr lang="en-US" altLang="zh-CN" dirty="0"/>
            </a:br>
            <a:endParaRPr lang="zh-CN" altLang="en-US" dirty="0"/>
          </a:p>
        </p:txBody>
      </p:sp>
      <p:sp>
        <p:nvSpPr>
          <p:cNvPr id="18" name="文本框 17">
            <a:extLst>
              <a:ext uri="{FF2B5EF4-FFF2-40B4-BE49-F238E27FC236}">
                <a16:creationId xmlns:a16="http://schemas.microsoft.com/office/drawing/2014/main" id="{731969AA-9D71-5572-E07A-D27BE14F0811}"/>
              </a:ext>
            </a:extLst>
          </p:cNvPr>
          <p:cNvSpPr txBox="1"/>
          <p:nvPr/>
        </p:nvSpPr>
        <p:spPr>
          <a:xfrm>
            <a:off x="790194" y="1754878"/>
            <a:ext cx="10611612" cy="3139321"/>
          </a:xfrm>
          <a:prstGeom prst="rect">
            <a:avLst/>
          </a:prstGeom>
          <a:noFill/>
        </p:spPr>
        <p:txBody>
          <a:bodyPr wrap="square">
            <a:spAutoFit/>
          </a:bodyPr>
          <a:lstStyle/>
          <a:p>
            <a:r>
              <a:rPr lang="en-US" altLang="zh-CN" b="1" dirty="0"/>
              <a:t>Call Graph Pruning</a:t>
            </a:r>
            <a:r>
              <a:rPr lang="zh-CN" altLang="en-US" dirty="0"/>
              <a:t>：为了判断外部输入和全局变量是否影响潜在的</a:t>
            </a:r>
            <a:r>
              <a:rPr lang="en-US" altLang="zh-CN" dirty="0"/>
              <a:t>sink</a:t>
            </a:r>
            <a:r>
              <a:rPr lang="zh-CN" altLang="en-US" dirty="0"/>
              <a:t>的函数的参数，利用污点分析跟踪调用图中的每条路径，确定外部输入和全局数据影响的可能范围，并过滤独立于它们的路径。</a:t>
            </a:r>
            <a:endParaRPr lang="en-US" altLang="zh-CN" dirty="0"/>
          </a:p>
          <a:p>
            <a:endParaRPr lang="en-US" altLang="zh-CN" dirty="0"/>
          </a:p>
          <a:p>
            <a:r>
              <a:rPr lang="zh-CN" altLang="en-US" dirty="0"/>
              <a:t>根据函数的语义将输入接收和解析函数的参数或者返回值标记为污点源</a:t>
            </a:r>
            <a:endParaRPr lang="en-US" altLang="zh-CN" dirty="0"/>
          </a:p>
          <a:p>
            <a:pPr marL="742950" lvl="1" indent="-285750">
              <a:buFont typeface="Wingdings" panose="05000000000000000000" pitchFamily="2" charset="2"/>
              <a:buChar char="l"/>
            </a:pPr>
            <a:r>
              <a:rPr lang="zh-CN" altLang="en-US" dirty="0"/>
              <a:t>首先将指令转化为中间语言（</a:t>
            </a:r>
            <a:r>
              <a:rPr lang="en-US" altLang="zh-CN" dirty="0" err="1"/>
              <a:t>PCode</a:t>
            </a:r>
            <a:r>
              <a:rPr lang="zh-CN" altLang="en-US" dirty="0"/>
              <a:t>）。</a:t>
            </a:r>
            <a:endParaRPr lang="en-US" altLang="zh-CN" dirty="0"/>
          </a:p>
          <a:p>
            <a:pPr marL="742950" lvl="1" indent="-285750">
              <a:buFont typeface="Wingdings" panose="05000000000000000000" pitchFamily="2" charset="2"/>
              <a:buChar char="l"/>
            </a:pPr>
            <a:r>
              <a:rPr lang="zh-CN" altLang="en-US" dirty="0"/>
              <a:t>然后，如果指令的输入操作数受到外部输入的影响，它将该指令的输出操作数添加到受污染的操作数集中。</a:t>
            </a:r>
            <a:endParaRPr lang="en-US" altLang="zh-CN" dirty="0"/>
          </a:p>
          <a:p>
            <a:pPr marL="742950" lvl="1" indent="-285750">
              <a:buFont typeface="Wingdings" panose="05000000000000000000" pitchFamily="2" charset="2"/>
              <a:buChar char="l"/>
            </a:pPr>
            <a:r>
              <a:rPr lang="zh-CN" altLang="en-US" dirty="0"/>
              <a:t>对于被调用方不属于调用路径的函数调用指令，污点引擎把污染属性从其受污染的参数传播到返回值。</a:t>
            </a:r>
            <a:endParaRPr lang="en-US" altLang="zh-CN" dirty="0"/>
          </a:p>
          <a:p>
            <a:pPr marL="742950" lvl="1" indent="-285750">
              <a:buFont typeface="Wingdings" panose="05000000000000000000" pitchFamily="2" charset="2"/>
              <a:buChar char="l"/>
            </a:pPr>
            <a:r>
              <a:rPr lang="zh-CN" altLang="en-US" dirty="0"/>
              <a:t>如果</a:t>
            </a:r>
            <a:r>
              <a:rPr lang="en-US" altLang="zh-CN" dirty="0"/>
              <a:t>sink</a:t>
            </a:r>
            <a:r>
              <a:rPr lang="zh-CN" altLang="en-US" dirty="0"/>
              <a:t>函数的参数受到外部输入的影响，</a:t>
            </a:r>
            <a:r>
              <a:rPr lang="en-US" altLang="zh-CN" dirty="0" err="1"/>
              <a:t>Sfuzz</a:t>
            </a:r>
            <a:r>
              <a:rPr lang="zh-CN" altLang="en-US" dirty="0"/>
              <a:t>保留相应的调用路径。</a:t>
            </a:r>
            <a:endParaRPr lang="en-US" altLang="zh-CN" dirty="0"/>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938399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898" y="768989"/>
            <a:ext cx="4408686" cy="456129"/>
          </a:xfrm>
        </p:spPr>
        <p:txBody>
          <a:bodyPr/>
          <a:lstStyle/>
          <a:p>
            <a:pPr>
              <a:lnSpc>
                <a:spcPct val="120000"/>
              </a:lnSpc>
            </a:pPr>
            <a:r>
              <a:rPr lang="en-US" altLang="zh-CN" dirty="0"/>
              <a:t>3.1 Forward Slicer</a:t>
            </a:r>
            <a:br>
              <a:rPr lang="en-US" altLang="zh-CN" dirty="0"/>
            </a:br>
            <a:endParaRPr lang="zh-CN" altLang="en-US" dirty="0"/>
          </a:p>
        </p:txBody>
      </p:sp>
      <p:sp>
        <p:nvSpPr>
          <p:cNvPr id="18" name="文本框 17">
            <a:extLst>
              <a:ext uri="{FF2B5EF4-FFF2-40B4-BE49-F238E27FC236}">
                <a16:creationId xmlns:a16="http://schemas.microsoft.com/office/drawing/2014/main" id="{731969AA-9D71-5572-E07A-D27BE14F0811}"/>
              </a:ext>
            </a:extLst>
          </p:cNvPr>
          <p:cNvSpPr txBox="1"/>
          <p:nvPr/>
        </p:nvSpPr>
        <p:spPr>
          <a:xfrm>
            <a:off x="790194" y="1754878"/>
            <a:ext cx="10611612" cy="3693319"/>
          </a:xfrm>
          <a:prstGeom prst="rect">
            <a:avLst/>
          </a:prstGeom>
          <a:noFill/>
        </p:spPr>
        <p:txBody>
          <a:bodyPr wrap="square">
            <a:spAutoFit/>
          </a:bodyPr>
          <a:lstStyle/>
          <a:p>
            <a:r>
              <a:rPr lang="en-US" altLang="zh-CN" b="1" dirty="0"/>
              <a:t>Call Graph Stitching</a:t>
            </a:r>
            <a:r>
              <a:rPr lang="zh-CN" altLang="en-US" dirty="0"/>
              <a:t>：由于数据共享范式（如</a:t>
            </a:r>
            <a:r>
              <a:rPr lang="en-US" altLang="zh-CN" dirty="0" err="1"/>
              <a:t>set_env</a:t>
            </a:r>
            <a:r>
              <a:rPr lang="zh-CN" altLang="en-US" dirty="0"/>
              <a:t>和</a:t>
            </a:r>
            <a:r>
              <a:rPr lang="en-US" altLang="zh-CN" dirty="0" err="1"/>
              <a:t>get_env</a:t>
            </a:r>
            <a:r>
              <a:rPr lang="zh-CN" altLang="en-US" dirty="0"/>
              <a:t>）可以中断外部输入的一些数据流。除了采用静态分析来拼接确定性相关节点外，还使用动态技术来检测</a:t>
            </a:r>
            <a:r>
              <a:rPr lang="en-US" altLang="zh-CN" dirty="0"/>
              <a:t>data set</a:t>
            </a:r>
            <a:r>
              <a:rPr lang="zh-CN" altLang="en-US" dirty="0"/>
              <a:t>与</a:t>
            </a:r>
            <a:r>
              <a:rPr lang="en-US" altLang="zh-CN" dirty="0"/>
              <a:t>use points</a:t>
            </a:r>
            <a:r>
              <a:rPr lang="zh-CN" altLang="en-US" dirty="0"/>
              <a:t>之间的非确定性相关性。</a:t>
            </a:r>
            <a:endParaRPr lang="en-US" altLang="zh-CN" dirty="0"/>
          </a:p>
          <a:p>
            <a:endParaRPr lang="en-US" altLang="zh-CN" dirty="0"/>
          </a:p>
          <a:p>
            <a:r>
              <a:rPr lang="zh-CN" altLang="en-US" dirty="0"/>
              <a:t>对于标记为常量字符串的数据共享范式（即</a:t>
            </a:r>
            <a:r>
              <a:rPr lang="en-US" altLang="zh-CN" dirty="0"/>
              <a:t>set</a:t>
            </a:r>
            <a:r>
              <a:rPr lang="zh-CN" altLang="en-US" dirty="0"/>
              <a:t>和</a:t>
            </a:r>
            <a:r>
              <a:rPr lang="en-US" altLang="zh-CN" dirty="0"/>
              <a:t>use point</a:t>
            </a:r>
            <a:r>
              <a:rPr lang="zh-CN" altLang="en-US" dirty="0"/>
              <a:t>）</a:t>
            </a:r>
            <a:endParaRPr lang="en-US" altLang="zh-CN" dirty="0"/>
          </a:p>
          <a:p>
            <a:pPr marL="742950" lvl="1" indent="-285750">
              <a:buFont typeface="Wingdings" panose="05000000000000000000" pitchFamily="2" charset="2"/>
              <a:buChar char="l"/>
            </a:pPr>
            <a:r>
              <a:rPr lang="zh-CN" altLang="en-US" dirty="0"/>
              <a:t>基于常量字符串进行搜索和匹配</a:t>
            </a:r>
            <a:endParaRPr lang="en-US" altLang="zh-CN" dirty="0"/>
          </a:p>
          <a:p>
            <a:pPr marL="742950" lvl="1" indent="-285750">
              <a:buFont typeface="Wingdings" panose="05000000000000000000" pitchFamily="2" charset="2"/>
              <a:buChar char="l"/>
            </a:pPr>
            <a:r>
              <a:rPr lang="zh-CN" altLang="en-US" dirty="0"/>
              <a:t>然后连接两个调用路径，并使用一个虚拟节点（即二元组，例如</a:t>
            </a:r>
            <a:r>
              <a:rPr lang="en-US" altLang="zh-CN" dirty="0"/>
              <a:t>&lt;</a:t>
            </a:r>
            <a:r>
              <a:rPr lang="en-US" altLang="zh-CN" dirty="0" err="1"/>
              <a:t>nvram_set,nvram_get</a:t>
            </a:r>
            <a:r>
              <a:rPr lang="en-US" altLang="zh-CN" dirty="0"/>
              <a:t>&gt;</a:t>
            </a:r>
            <a:r>
              <a:rPr lang="zh-CN" altLang="en-US" dirty="0"/>
              <a:t>）来表示合并调用图中的范式。</a:t>
            </a:r>
            <a:endParaRPr lang="en-US" altLang="zh-CN" dirty="0"/>
          </a:p>
          <a:p>
            <a:pPr marL="285750" indent="-285750">
              <a:buFont typeface="Wingdings" panose="05000000000000000000" pitchFamily="2" charset="2"/>
              <a:buChar char="l"/>
            </a:pPr>
            <a:endParaRPr lang="en-US" altLang="zh-CN" dirty="0"/>
          </a:p>
          <a:p>
            <a:r>
              <a:rPr lang="zh-CN" altLang="en-US" dirty="0"/>
              <a:t>对于由动态创建的变量标记的范式</a:t>
            </a:r>
            <a:endParaRPr lang="en-US" altLang="zh-CN" dirty="0"/>
          </a:p>
          <a:p>
            <a:pPr marL="742950" lvl="1" indent="-285750">
              <a:buFont typeface="Wingdings" panose="05000000000000000000" pitchFamily="2" charset="2"/>
              <a:buChar char="l"/>
            </a:pPr>
            <a:r>
              <a:rPr lang="zh-CN" altLang="en-US" dirty="0"/>
              <a:t>基于近似字符串匹配方法获得这些范式，并创建一个虚拟条件节点来连接潜在的数据共享范式。</a:t>
            </a:r>
            <a:endParaRPr lang="en-US" altLang="zh-CN" dirty="0"/>
          </a:p>
          <a:p>
            <a:pPr marL="742950" lvl="1" indent="-285750">
              <a:buFont typeface="Wingdings" panose="05000000000000000000" pitchFamily="2" charset="2"/>
              <a:buChar char="l"/>
            </a:pPr>
            <a:r>
              <a:rPr lang="zh-CN" altLang="en-US" dirty="0"/>
              <a:t>然后在模拟执行期间根据变量的实际值确定是否跳转到全局数据读点，对于多个对应</a:t>
            </a:r>
            <a:r>
              <a:rPr lang="en-US" altLang="zh-CN" dirty="0"/>
              <a:t>get</a:t>
            </a:r>
            <a:r>
              <a:rPr lang="zh-CN" altLang="en-US" dirty="0"/>
              <a:t> </a:t>
            </a:r>
            <a:r>
              <a:rPr lang="en-US" altLang="zh-CN" dirty="0"/>
              <a:t>points</a:t>
            </a:r>
            <a:r>
              <a:rPr lang="zh-CN" altLang="en-US" dirty="0"/>
              <a:t>的</a:t>
            </a:r>
            <a:r>
              <a:rPr lang="en-US" altLang="zh-CN" dirty="0"/>
              <a:t>set points</a:t>
            </a:r>
            <a:r>
              <a:rPr lang="zh-CN" altLang="en-US" dirty="0"/>
              <a:t>，还创建一个虚拟条件节点，并基于随机概率确定跳转方向。</a:t>
            </a:r>
            <a:endParaRPr lang="en-US" altLang="zh-CN" dirty="0"/>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370361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7" y="752801"/>
            <a:ext cx="6343017" cy="456129"/>
          </a:xfrm>
        </p:spPr>
        <p:txBody>
          <a:bodyPr/>
          <a:lstStyle/>
          <a:p>
            <a:pPr>
              <a:lnSpc>
                <a:spcPct val="120000"/>
              </a:lnSpc>
            </a:pPr>
            <a:r>
              <a:rPr lang="en-US" altLang="zh-CN" dirty="0"/>
              <a:t>3.2 Control Flow Nodes Handler</a:t>
            </a:r>
            <a:endParaRPr lang="zh-CN" altLang="en-US" dirty="0"/>
          </a:p>
        </p:txBody>
      </p:sp>
      <p:sp>
        <p:nvSpPr>
          <p:cNvPr id="10" name="文本框 9">
            <a:extLst>
              <a:ext uri="{FF2B5EF4-FFF2-40B4-BE49-F238E27FC236}">
                <a16:creationId xmlns:a16="http://schemas.microsoft.com/office/drawing/2014/main" id="{CF56DC0C-537F-D428-A55E-F965D1FFB431}"/>
              </a:ext>
            </a:extLst>
          </p:cNvPr>
          <p:cNvSpPr txBox="1"/>
          <p:nvPr/>
        </p:nvSpPr>
        <p:spPr>
          <a:xfrm>
            <a:off x="1004341" y="1713268"/>
            <a:ext cx="10434803" cy="3139321"/>
          </a:xfrm>
          <a:prstGeom prst="rect">
            <a:avLst/>
          </a:prstGeom>
          <a:noFill/>
        </p:spPr>
        <p:txBody>
          <a:bodyPr wrap="square">
            <a:spAutoFit/>
          </a:bodyPr>
          <a:lstStyle/>
          <a:p>
            <a:r>
              <a:rPr lang="zh-CN" altLang="en-US" dirty="0"/>
              <a:t>经前一个模块处理之后，基于调用图构建目标代码段的执行树，为了减少不必要的路径探索，需要处理与控制流相关的两种指令（函数调用和条件分支指令）。</a:t>
            </a:r>
            <a:endParaRPr lang="en-US" altLang="zh-CN" dirty="0"/>
          </a:p>
          <a:p>
            <a:endParaRPr lang="en-US" altLang="zh-CN" dirty="0"/>
          </a:p>
          <a:p>
            <a:endParaRPr lang="en-US" altLang="zh-CN" dirty="0"/>
          </a:p>
          <a:p>
            <a:r>
              <a:rPr lang="zh-CN" altLang="en-US" b="1" dirty="0"/>
              <a:t>函数调用</a:t>
            </a:r>
            <a:r>
              <a:rPr lang="zh-CN" altLang="en-US" dirty="0"/>
              <a:t>：</a:t>
            </a:r>
            <a:endParaRPr lang="en-US" altLang="zh-CN" dirty="0"/>
          </a:p>
          <a:p>
            <a:pPr marL="742950" lvl="1" indent="-285750">
              <a:buFont typeface="Wingdings" panose="05000000000000000000" pitchFamily="2" charset="2"/>
              <a:buChar char="l"/>
            </a:pPr>
            <a:r>
              <a:rPr lang="zh-CN" altLang="en-US" dirty="0"/>
              <a:t>如果被调用方的参数不受外部输入影响，将该调用指令加入到</a:t>
            </a:r>
            <a:r>
              <a:rPr lang="en-US" altLang="zh-CN" dirty="0" err="1"/>
              <a:t>PatchedFunc</a:t>
            </a:r>
            <a:r>
              <a:rPr lang="zh-CN" altLang="en-US" dirty="0"/>
              <a:t>集合中，引导</a:t>
            </a:r>
            <a:r>
              <a:rPr lang="en-US" altLang="zh-CN" dirty="0" err="1"/>
              <a:t>fuzzer</a:t>
            </a:r>
            <a:r>
              <a:rPr lang="zh-CN" altLang="en-US" dirty="0"/>
              <a:t>跳过函数调用。</a:t>
            </a:r>
            <a:endParaRPr lang="en-US" altLang="zh-CN" dirty="0"/>
          </a:p>
          <a:p>
            <a:pPr marL="742950" lvl="1" indent="-285750">
              <a:buFont typeface="Wingdings" panose="05000000000000000000" pitchFamily="2" charset="2"/>
              <a:buChar char="l"/>
            </a:pPr>
            <a:r>
              <a:rPr lang="zh-CN" altLang="en-US" dirty="0"/>
              <a:t>属于敏感调用图或者参数受外部输入影响的所有函数调用，保留该函数调用</a:t>
            </a:r>
            <a:endParaRPr lang="en-US" altLang="zh-CN" dirty="0"/>
          </a:p>
          <a:p>
            <a:endParaRPr lang="en-US" altLang="zh-CN" dirty="0"/>
          </a:p>
          <a:p>
            <a:r>
              <a:rPr lang="zh-CN" altLang="en-US" b="1" dirty="0"/>
              <a:t>条件分支：</a:t>
            </a:r>
            <a:r>
              <a:rPr lang="zh-CN" altLang="en-US" dirty="0"/>
              <a:t>如果条件跳转与输入数据无关，就需要解决条件跳转方向的问题，解决方法如下</a:t>
            </a:r>
            <a:endParaRPr lang="en-US" altLang="zh-CN" dirty="0"/>
          </a:p>
          <a:p>
            <a:endParaRPr lang="en-US" altLang="zh-CN" dirty="0"/>
          </a:p>
        </p:txBody>
      </p:sp>
    </p:spTree>
    <p:extLst>
      <p:ext uri="{BB962C8B-B14F-4D97-AF65-F5344CB8AC3E}">
        <p14:creationId xmlns:p14="http://schemas.microsoft.com/office/powerpoint/2010/main" val="153111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7" y="752801"/>
            <a:ext cx="6343017" cy="456129"/>
          </a:xfrm>
        </p:spPr>
        <p:txBody>
          <a:bodyPr/>
          <a:lstStyle/>
          <a:p>
            <a:pPr>
              <a:lnSpc>
                <a:spcPct val="120000"/>
              </a:lnSpc>
            </a:pPr>
            <a:r>
              <a:rPr lang="en-US" altLang="zh-CN" dirty="0"/>
              <a:t>3.2 Control Flow Nodes Handler</a:t>
            </a:r>
            <a:endParaRPr lang="zh-CN" altLang="en-US" dirty="0"/>
          </a:p>
        </p:txBody>
      </p:sp>
      <p:sp>
        <p:nvSpPr>
          <p:cNvPr id="10" name="文本框 9">
            <a:extLst>
              <a:ext uri="{FF2B5EF4-FFF2-40B4-BE49-F238E27FC236}">
                <a16:creationId xmlns:a16="http://schemas.microsoft.com/office/drawing/2014/main" id="{CF56DC0C-537F-D428-A55E-F965D1FFB431}"/>
              </a:ext>
            </a:extLst>
          </p:cNvPr>
          <p:cNvSpPr txBox="1"/>
          <p:nvPr/>
        </p:nvSpPr>
        <p:spPr>
          <a:xfrm>
            <a:off x="1214203" y="1713268"/>
            <a:ext cx="10224942" cy="3416320"/>
          </a:xfrm>
          <a:prstGeom prst="rect">
            <a:avLst/>
          </a:prstGeom>
          <a:noFill/>
        </p:spPr>
        <p:txBody>
          <a:bodyPr wrap="square">
            <a:spAutoFit/>
          </a:bodyPr>
          <a:lstStyle/>
          <a:p>
            <a:r>
              <a:rPr lang="zh-CN" altLang="en-US" dirty="0"/>
              <a:t>（</a:t>
            </a:r>
            <a:r>
              <a:rPr lang="en-US" altLang="zh-CN" dirty="0"/>
              <a:t>1</a:t>
            </a:r>
            <a:r>
              <a:rPr lang="zh-CN" altLang="en-US" dirty="0"/>
              <a:t>）假设只有一个分支可以达到</a:t>
            </a:r>
            <a:r>
              <a:rPr lang="en-US" altLang="zh-CN" dirty="0"/>
              <a:t>sink</a:t>
            </a:r>
            <a:r>
              <a:rPr lang="zh-CN" altLang="en-US" dirty="0"/>
              <a:t>函数</a:t>
            </a:r>
            <a:endParaRPr lang="en-US" altLang="zh-CN" dirty="0"/>
          </a:p>
          <a:p>
            <a:pPr marL="742950" lvl="1" indent="-285750">
              <a:buFont typeface="Wingdings" panose="05000000000000000000" pitchFamily="2" charset="2"/>
              <a:buChar char="l"/>
            </a:pPr>
            <a:r>
              <a:rPr lang="zh-CN" altLang="en-US" dirty="0"/>
              <a:t>如果条件约束受输入影响，将不可达的分支目标地址添加到</a:t>
            </a:r>
            <a:r>
              <a:rPr lang="en-US" altLang="zh-CN" dirty="0" err="1"/>
              <a:t>PatchedJMP</a:t>
            </a:r>
            <a:r>
              <a:rPr lang="zh-CN" altLang="en-US" dirty="0"/>
              <a:t>集，引导</a:t>
            </a:r>
            <a:r>
              <a:rPr lang="en-US" altLang="zh-CN" dirty="0" err="1"/>
              <a:t>fuzzer</a:t>
            </a:r>
            <a:r>
              <a:rPr lang="zh-CN" altLang="en-US" dirty="0"/>
              <a:t>跳过该分支。</a:t>
            </a:r>
            <a:endParaRPr lang="en-US" altLang="zh-CN" dirty="0"/>
          </a:p>
          <a:p>
            <a:pPr marL="742950" lvl="1" indent="-285750">
              <a:buFont typeface="Wingdings" panose="05000000000000000000" pitchFamily="2" charset="2"/>
              <a:buChar char="l"/>
            </a:pPr>
            <a:r>
              <a:rPr lang="zh-CN" altLang="en-US" dirty="0"/>
              <a:t>否则，将跳转指令的地址添加到</a:t>
            </a:r>
            <a:r>
              <a:rPr lang="en-US" altLang="zh-CN" dirty="0" err="1"/>
              <a:t>PatchedJMP</a:t>
            </a:r>
            <a:r>
              <a:rPr lang="zh-CN" altLang="en-US" dirty="0"/>
              <a:t>集中，引导</a:t>
            </a:r>
            <a:r>
              <a:rPr lang="en-US" altLang="zh-CN" dirty="0" err="1"/>
              <a:t>fuzzer</a:t>
            </a:r>
            <a:r>
              <a:rPr lang="zh-CN" altLang="en-US" dirty="0"/>
              <a:t>将条件跳转替换为可达分支的固定跳转。</a:t>
            </a:r>
            <a:endParaRPr lang="en-US" altLang="zh-CN" dirty="0"/>
          </a:p>
          <a:p>
            <a:endParaRPr lang="en-US" altLang="zh-CN" dirty="0"/>
          </a:p>
          <a:p>
            <a:r>
              <a:rPr lang="zh-CN" altLang="en-US" dirty="0"/>
              <a:t>（</a:t>
            </a:r>
            <a:r>
              <a:rPr lang="en-US" altLang="zh-CN" dirty="0"/>
              <a:t>2</a:t>
            </a:r>
            <a:r>
              <a:rPr lang="zh-CN" altLang="en-US" dirty="0"/>
              <a:t>）假设两个分支都可到达</a:t>
            </a:r>
            <a:r>
              <a:rPr lang="en-US" altLang="zh-CN" dirty="0"/>
              <a:t>sink</a:t>
            </a:r>
            <a:r>
              <a:rPr lang="zh-CN" altLang="en-US" dirty="0"/>
              <a:t>函数</a:t>
            </a:r>
            <a:endParaRPr lang="en-US" altLang="zh-CN" dirty="0"/>
          </a:p>
          <a:p>
            <a:pPr marL="742950" lvl="1" indent="-285750">
              <a:buFont typeface="Wingdings" panose="05000000000000000000" pitchFamily="2" charset="2"/>
              <a:buChar char="l"/>
            </a:pPr>
            <a:r>
              <a:rPr lang="zh-CN" altLang="en-US" dirty="0"/>
              <a:t>如果条件约束与输入无关，将该指令的地址添加到</a:t>
            </a:r>
            <a:r>
              <a:rPr lang="en-US" altLang="zh-CN" dirty="0" err="1"/>
              <a:t>PatchedJMP</a:t>
            </a:r>
            <a:r>
              <a:rPr lang="zh-CN" altLang="en-US" dirty="0"/>
              <a:t>集中，这将引导</a:t>
            </a:r>
            <a:r>
              <a:rPr lang="en-US" altLang="zh-CN" dirty="0" err="1"/>
              <a:t>fuzzer</a:t>
            </a:r>
            <a:r>
              <a:rPr lang="zh-CN" altLang="en-US" dirty="0"/>
              <a:t>用随机跳转语句替换该指令。</a:t>
            </a:r>
            <a:endParaRPr lang="en-US" altLang="zh-CN" dirty="0"/>
          </a:p>
          <a:p>
            <a:pPr marL="742950" lvl="1" indent="-285750">
              <a:buFont typeface="Wingdings" panose="05000000000000000000" pitchFamily="2" charset="2"/>
              <a:buChar char="l"/>
            </a:pPr>
            <a:r>
              <a:rPr lang="zh-CN" altLang="en-US" dirty="0"/>
              <a:t>否则，不更改代码。</a:t>
            </a:r>
            <a:endParaRPr lang="en-US" altLang="zh-CN" dirty="0"/>
          </a:p>
          <a:p>
            <a:r>
              <a:rPr lang="zh-CN" altLang="en-US" dirty="0"/>
              <a:t>（</a:t>
            </a:r>
            <a:r>
              <a:rPr lang="en-US" altLang="zh-CN" dirty="0"/>
              <a:t>3</a:t>
            </a:r>
            <a:r>
              <a:rPr lang="zh-CN" altLang="en-US" dirty="0"/>
              <a:t>）如果没有分支可以到达</a:t>
            </a:r>
            <a:r>
              <a:rPr lang="en-US" altLang="zh-CN" dirty="0"/>
              <a:t>sink</a:t>
            </a:r>
            <a:r>
              <a:rPr lang="zh-CN" altLang="en-US" dirty="0"/>
              <a:t>函数，将两个分支的目标地址添加到</a:t>
            </a:r>
            <a:r>
              <a:rPr lang="en-US" altLang="zh-CN" dirty="0" err="1"/>
              <a:t>PatchedJMP</a:t>
            </a:r>
            <a:r>
              <a:rPr lang="zh-CN" altLang="en-US" dirty="0"/>
              <a:t>集中，引导</a:t>
            </a:r>
            <a:r>
              <a:rPr lang="en-US" altLang="zh-CN" dirty="0" err="1"/>
              <a:t>fuzzer</a:t>
            </a:r>
            <a:r>
              <a:rPr lang="zh-CN" altLang="en-US" dirty="0"/>
              <a:t>退</a:t>
            </a:r>
            <a:r>
              <a:rPr lang="en-US" altLang="zh-CN" dirty="0"/>
              <a:t>    </a:t>
            </a:r>
            <a:r>
              <a:rPr lang="zh-CN" altLang="en-US" dirty="0"/>
              <a:t>出当前路径探索。</a:t>
            </a:r>
            <a:endParaRPr lang="en-US" altLang="zh-CN" dirty="0"/>
          </a:p>
        </p:txBody>
      </p:sp>
    </p:spTree>
    <p:extLst>
      <p:ext uri="{BB962C8B-B14F-4D97-AF65-F5344CB8AC3E}">
        <p14:creationId xmlns:p14="http://schemas.microsoft.com/office/powerpoint/2010/main" val="304207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5112774" cy="456129"/>
          </a:xfrm>
        </p:spPr>
        <p:txBody>
          <a:bodyPr/>
          <a:lstStyle/>
          <a:p>
            <a:pPr>
              <a:lnSpc>
                <a:spcPct val="120000"/>
              </a:lnSpc>
            </a:pPr>
            <a:r>
              <a:rPr lang="en-US" altLang="zh-CN" dirty="0"/>
              <a:t>3.3 Micro Fuzzing</a:t>
            </a:r>
            <a:endParaRPr lang="zh-CN" altLang="en-US" dirty="0"/>
          </a:p>
        </p:txBody>
      </p:sp>
      <p:sp>
        <p:nvSpPr>
          <p:cNvPr id="6" name="文本框 5">
            <a:extLst>
              <a:ext uri="{FF2B5EF4-FFF2-40B4-BE49-F238E27FC236}">
                <a16:creationId xmlns:a16="http://schemas.microsoft.com/office/drawing/2014/main" id="{370D5411-E41A-F5F1-3598-61313E6A3CB9}"/>
              </a:ext>
            </a:extLst>
          </p:cNvPr>
          <p:cNvSpPr txBox="1"/>
          <p:nvPr/>
        </p:nvSpPr>
        <p:spPr>
          <a:xfrm>
            <a:off x="882396" y="1655493"/>
            <a:ext cx="10136124" cy="3970318"/>
          </a:xfrm>
          <a:prstGeom prst="rect">
            <a:avLst/>
          </a:prstGeom>
          <a:noFill/>
        </p:spPr>
        <p:txBody>
          <a:bodyPr wrap="square">
            <a:spAutoFit/>
          </a:bodyPr>
          <a:lstStyle/>
          <a:p>
            <a:r>
              <a:rPr lang="zh-CN" altLang="en-US" dirty="0"/>
              <a:t>以代码片段作为输入，在执行树种探索路径，并忽略不相关的</a:t>
            </a:r>
            <a:r>
              <a:rPr lang="en-US" altLang="zh-CN" dirty="0"/>
              <a:t>call sites</a:t>
            </a:r>
            <a:r>
              <a:rPr lang="zh-CN" altLang="en-US" dirty="0"/>
              <a:t>和其他输入数据处理程序，该引擎同时检查</a:t>
            </a:r>
            <a:r>
              <a:rPr lang="en-US" altLang="zh-CN" dirty="0"/>
              <a:t>sink</a:t>
            </a:r>
            <a:r>
              <a:rPr lang="zh-CN" altLang="en-US" dirty="0"/>
              <a:t>函数</a:t>
            </a:r>
            <a:r>
              <a:rPr lang="en-US" altLang="zh-CN" dirty="0"/>
              <a:t>call sites</a:t>
            </a:r>
            <a:r>
              <a:rPr lang="zh-CN" altLang="en-US" dirty="0"/>
              <a:t>的上下文，并根据预定义的策略导出访问内存时崩溃输入。</a:t>
            </a:r>
            <a:endParaRPr lang="en-US" altLang="zh-CN" dirty="0"/>
          </a:p>
          <a:p>
            <a:endParaRPr lang="en-US" altLang="zh-CN" dirty="0"/>
          </a:p>
          <a:p>
            <a:r>
              <a:rPr lang="en-US" altLang="zh-CN" b="1" dirty="0"/>
              <a:t>Image Loader</a:t>
            </a:r>
            <a:r>
              <a:rPr lang="zh-CN" altLang="en-US" dirty="0"/>
              <a:t>：图像加载器将预处理代码片段。</a:t>
            </a:r>
            <a:endParaRPr lang="en-US" altLang="zh-CN" dirty="0"/>
          </a:p>
          <a:p>
            <a:pPr marL="742950" lvl="1" indent="-285750">
              <a:buFont typeface="Wingdings" panose="05000000000000000000" pitchFamily="2" charset="2"/>
              <a:buChar char="l"/>
            </a:pPr>
            <a:r>
              <a:rPr lang="zh-CN" altLang="en-US" dirty="0"/>
              <a:t>对于应该跳过的调用指令，用类似</a:t>
            </a:r>
            <a:r>
              <a:rPr lang="en-US" altLang="zh-CN" dirty="0"/>
              <a:t>NOP</a:t>
            </a:r>
            <a:r>
              <a:rPr lang="zh-CN" altLang="en-US" dirty="0"/>
              <a:t>指令替换；</a:t>
            </a:r>
            <a:endParaRPr lang="en-US" altLang="zh-CN" dirty="0"/>
          </a:p>
          <a:p>
            <a:pPr marL="742950" lvl="1" indent="-285750">
              <a:buFont typeface="Wingdings" panose="05000000000000000000" pitchFamily="2" charset="2"/>
              <a:buChar char="l"/>
            </a:pPr>
            <a:r>
              <a:rPr lang="zh-CN" altLang="en-US" dirty="0"/>
              <a:t>对于应该避免探索的分支，将</a:t>
            </a:r>
            <a:r>
              <a:rPr lang="en-US" altLang="zh-CN" dirty="0" err="1"/>
              <a:t>AvoidExplore</a:t>
            </a:r>
            <a:r>
              <a:rPr lang="zh-CN" altLang="en-US" dirty="0"/>
              <a:t>语句添加到其目的地址；</a:t>
            </a:r>
            <a:endParaRPr lang="en-US" altLang="zh-CN" dirty="0"/>
          </a:p>
          <a:p>
            <a:pPr marL="742950" lvl="1" indent="-285750">
              <a:buFont typeface="Wingdings" panose="05000000000000000000" pitchFamily="2" charset="2"/>
              <a:buChar char="l"/>
            </a:pPr>
            <a:r>
              <a:rPr lang="zh-CN" altLang="en-US" dirty="0"/>
              <a:t>对于应该用固定跳转或随机跳转替换的分支，使用相应的操作处理它。</a:t>
            </a:r>
            <a:endParaRPr lang="en-US" altLang="zh-CN" dirty="0"/>
          </a:p>
          <a:p>
            <a:endParaRPr lang="en-US" altLang="zh-CN" dirty="0"/>
          </a:p>
          <a:p>
            <a:r>
              <a:rPr lang="en-US" altLang="zh-CN" b="1" dirty="0"/>
              <a:t>Fuzzing Engine</a:t>
            </a:r>
            <a:r>
              <a:rPr lang="zh-CN" altLang="en-US" dirty="0"/>
              <a:t>：基于</a:t>
            </a:r>
            <a:r>
              <a:rPr lang="en-US" altLang="zh-CN" dirty="0" err="1"/>
              <a:t>UnicornAFL</a:t>
            </a:r>
            <a:r>
              <a:rPr lang="zh-CN" altLang="en-US" dirty="0"/>
              <a:t>，当该引擎被调用时，加载</a:t>
            </a:r>
            <a:r>
              <a:rPr lang="en-US" altLang="zh-CN" dirty="0"/>
              <a:t>RTOS</a:t>
            </a:r>
            <a:r>
              <a:rPr lang="zh-CN" altLang="en-US" dirty="0"/>
              <a:t>系统，在输入入口点生成随机数据，并从执行树的根节点反复执行目标代码段。</a:t>
            </a:r>
            <a:endParaRPr lang="en-US" altLang="zh-CN" dirty="0"/>
          </a:p>
          <a:p>
            <a:r>
              <a:rPr lang="zh-CN" altLang="en-US" dirty="0"/>
              <a:t>    当核心模糊引擎卡住时，混合模糊器调用器</a:t>
            </a:r>
            <a:r>
              <a:rPr lang="en-US" altLang="zh-CN" dirty="0"/>
              <a:t>concolic</a:t>
            </a:r>
            <a:r>
              <a:rPr lang="zh-CN" altLang="en-US" dirty="0"/>
              <a:t>执行组件，该组件从种子队列中随机选择一个输入，并用符号表示输入中的每个字节。在跟踪与输入对应的执行路径之后，该组件利用其约束求解引擎来识别将强制执行到未探索的路径的输入。如果在阈值内没找到新的路径，模糊引擎将退出。</a:t>
            </a:r>
            <a:endParaRPr lang="en-US" altLang="zh-CN" dirty="0"/>
          </a:p>
          <a:p>
            <a:endParaRPr lang="en-US" altLang="zh-CN" dirty="0"/>
          </a:p>
        </p:txBody>
      </p:sp>
    </p:spTree>
    <p:extLst>
      <p:ext uri="{BB962C8B-B14F-4D97-AF65-F5344CB8AC3E}">
        <p14:creationId xmlns:p14="http://schemas.microsoft.com/office/powerpoint/2010/main" val="1355675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5112774" cy="456129"/>
          </a:xfrm>
        </p:spPr>
        <p:txBody>
          <a:bodyPr/>
          <a:lstStyle/>
          <a:p>
            <a:pPr>
              <a:lnSpc>
                <a:spcPct val="120000"/>
              </a:lnSpc>
            </a:pPr>
            <a:r>
              <a:rPr lang="en-US" altLang="zh-CN" dirty="0"/>
              <a:t>3.3 Micro Fuzzing</a:t>
            </a:r>
            <a:endParaRPr lang="zh-CN" altLang="en-US" dirty="0"/>
          </a:p>
        </p:txBody>
      </p:sp>
      <p:sp>
        <p:nvSpPr>
          <p:cNvPr id="6" name="文本框 5">
            <a:extLst>
              <a:ext uri="{FF2B5EF4-FFF2-40B4-BE49-F238E27FC236}">
                <a16:creationId xmlns:a16="http://schemas.microsoft.com/office/drawing/2014/main" id="{370D5411-E41A-F5F1-3598-61313E6A3CB9}"/>
              </a:ext>
            </a:extLst>
          </p:cNvPr>
          <p:cNvSpPr txBox="1"/>
          <p:nvPr/>
        </p:nvSpPr>
        <p:spPr>
          <a:xfrm>
            <a:off x="882396" y="1655493"/>
            <a:ext cx="10136124" cy="2862322"/>
          </a:xfrm>
          <a:prstGeom prst="rect">
            <a:avLst/>
          </a:prstGeom>
          <a:noFill/>
        </p:spPr>
        <p:txBody>
          <a:bodyPr wrap="square">
            <a:spAutoFit/>
          </a:bodyPr>
          <a:lstStyle/>
          <a:p>
            <a:r>
              <a:rPr lang="en-US" altLang="zh-CN" b="1" dirty="0"/>
              <a:t>Memory Safety Policies</a:t>
            </a:r>
            <a:r>
              <a:rPr lang="zh-CN" altLang="en-US" dirty="0"/>
              <a:t>：由于</a:t>
            </a:r>
            <a:r>
              <a:rPr lang="en-US" altLang="zh-CN" dirty="0"/>
              <a:t>RTOS</a:t>
            </a:r>
            <a:r>
              <a:rPr lang="zh-CN" altLang="en-US" dirty="0"/>
              <a:t>设备通常缺乏内存</a:t>
            </a:r>
            <a:r>
              <a:rPr lang="en-US" altLang="zh-CN" dirty="0"/>
              <a:t>sanitizer</a:t>
            </a:r>
            <a:r>
              <a:rPr lang="zh-CN" altLang="en-US" dirty="0"/>
              <a:t>机制，因此</a:t>
            </a:r>
            <a:r>
              <a:rPr lang="en-US" altLang="zh-CN" dirty="0" err="1"/>
              <a:t>Sfuzz</a:t>
            </a:r>
            <a:r>
              <a:rPr lang="zh-CN" altLang="en-US" dirty="0"/>
              <a:t>为模糊引擎提供轻量级的内存安全检测策略。重点检测缓冲区操作中的错误。将缓冲区分为两类，以及相应的检测策略：</a:t>
            </a:r>
            <a:endParaRPr lang="en-US" altLang="zh-CN" dirty="0"/>
          </a:p>
          <a:p>
            <a:endParaRPr lang="en-US" altLang="zh-CN" dirty="0"/>
          </a:p>
          <a:p>
            <a:r>
              <a:rPr lang="zh-CN" altLang="en-US" dirty="0"/>
              <a:t>（</a:t>
            </a:r>
            <a:r>
              <a:rPr lang="en-US" altLang="zh-CN" dirty="0"/>
              <a:t>1</a:t>
            </a:r>
            <a:r>
              <a:rPr lang="zh-CN" altLang="en-US" dirty="0"/>
              <a:t>）可以静态分析确定大小的缓冲区（包括堆栈上的缓冲区、通过</a:t>
            </a:r>
            <a:r>
              <a:rPr lang="en-US" altLang="zh-CN" dirty="0"/>
              <a:t>malloc</a:t>
            </a:r>
            <a:r>
              <a:rPr lang="zh-CN" altLang="en-US" dirty="0"/>
              <a:t>类函数创建的缓冲区、可以根据相邻变量识别其大小的全局变量等）</a:t>
            </a:r>
            <a:endParaRPr lang="en-US" altLang="zh-CN" dirty="0"/>
          </a:p>
          <a:p>
            <a:pPr marL="742950" lvl="1" indent="-285750">
              <a:buFont typeface="Wingdings" panose="05000000000000000000" pitchFamily="2" charset="2"/>
              <a:buChar char="l"/>
            </a:pPr>
            <a:r>
              <a:rPr lang="zh-CN" altLang="en-US" dirty="0"/>
              <a:t>通过检测执行</a:t>
            </a:r>
            <a:r>
              <a:rPr lang="en-US" altLang="zh-CN" dirty="0"/>
              <a:t>sink</a:t>
            </a:r>
            <a:r>
              <a:rPr lang="zh-CN" altLang="en-US" dirty="0"/>
              <a:t>函数之后缓冲区边界数据是否被修改来确定是否溢出</a:t>
            </a:r>
            <a:endParaRPr lang="en-US" altLang="zh-CN" dirty="0"/>
          </a:p>
          <a:p>
            <a:endParaRPr lang="en-US" altLang="zh-CN" dirty="0"/>
          </a:p>
          <a:p>
            <a:r>
              <a:rPr lang="zh-CN" altLang="en-US" dirty="0"/>
              <a:t>（</a:t>
            </a:r>
            <a:r>
              <a:rPr lang="en-US" altLang="zh-CN" dirty="0"/>
              <a:t>2</a:t>
            </a:r>
            <a:r>
              <a:rPr lang="zh-CN" altLang="en-US" dirty="0"/>
              <a:t>）不能静态分析确定大小的缓冲区</a:t>
            </a:r>
            <a:endParaRPr lang="en-US" altLang="zh-CN" dirty="0"/>
          </a:p>
          <a:p>
            <a:pPr marL="742950" lvl="1" indent="-285750">
              <a:buFont typeface="Wingdings" panose="05000000000000000000" pitchFamily="2" charset="2"/>
              <a:buChar char="l"/>
            </a:pPr>
            <a:r>
              <a:rPr lang="zh-CN" altLang="en-US" dirty="0"/>
              <a:t>直接输出警告，并在后续的</a:t>
            </a:r>
            <a:r>
              <a:rPr lang="en-US" altLang="zh-CN" dirty="0"/>
              <a:t>concolic analyzer</a:t>
            </a:r>
            <a:r>
              <a:rPr lang="zh-CN" altLang="en-US" dirty="0"/>
              <a:t>模块中进一步识别缓冲区大小</a:t>
            </a:r>
            <a:endParaRPr lang="en-US" altLang="zh-CN" dirty="0"/>
          </a:p>
          <a:p>
            <a:endParaRPr lang="en-US" altLang="zh-CN" dirty="0"/>
          </a:p>
        </p:txBody>
      </p:sp>
    </p:spTree>
    <p:extLst>
      <p:ext uri="{BB962C8B-B14F-4D97-AF65-F5344CB8AC3E}">
        <p14:creationId xmlns:p14="http://schemas.microsoft.com/office/powerpoint/2010/main" val="2173283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406898" y="752801"/>
            <a:ext cx="5150210" cy="456129"/>
          </a:xfrm>
        </p:spPr>
        <p:txBody>
          <a:bodyPr/>
          <a:lstStyle/>
          <a:p>
            <a:pPr>
              <a:lnSpc>
                <a:spcPct val="120000"/>
              </a:lnSpc>
            </a:pPr>
            <a:r>
              <a:rPr lang="en-US" altLang="zh-CN" dirty="0"/>
              <a:t> 3.4 Concolic Analyzer</a:t>
            </a:r>
            <a:endParaRPr lang="zh-CN" altLang="en-US" dirty="0"/>
          </a:p>
        </p:txBody>
      </p:sp>
      <p:sp>
        <p:nvSpPr>
          <p:cNvPr id="35" name="文本框 34">
            <a:extLst>
              <a:ext uri="{FF2B5EF4-FFF2-40B4-BE49-F238E27FC236}">
                <a16:creationId xmlns:a16="http://schemas.microsoft.com/office/drawing/2014/main" id="{EDE11F42-755D-592C-0802-5F88131CEADB}"/>
              </a:ext>
            </a:extLst>
          </p:cNvPr>
          <p:cNvSpPr txBox="1"/>
          <p:nvPr/>
        </p:nvSpPr>
        <p:spPr>
          <a:xfrm>
            <a:off x="844189" y="1565980"/>
            <a:ext cx="6920716" cy="3139321"/>
          </a:xfrm>
          <a:prstGeom prst="rect">
            <a:avLst/>
          </a:prstGeom>
          <a:noFill/>
        </p:spPr>
        <p:txBody>
          <a:bodyPr wrap="square">
            <a:spAutoFit/>
          </a:bodyPr>
          <a:lstStyle/>
          <a:p>
            <a:r>
              <a:rPr lang="zh-CN" altLang="en-US" dirty="0"/>
              <a:t>当模糊引擎退出的时候，</a:t>
            </a:r>
            <a:r>
              <a:rPr lang="en-US" altLang="zh-CN" dirty="0"/>
              <a:t>Concolic Analyzer</a:t>
            </a:r>
            <a:r>
              <a:rPr lang="zh-CN" altLang="en-US" dirty="0"/>
              <a:t>将检查所有触发违规的崩溃输入。</a:t>
            </a:r>
            <a:endParaRPr lang="en-US" altLang="zh-CN" dirty="0"/>
          </a:p>
          <a:p>
            <a:endParaRPr lang="en-US" altLang="zh-CN" dirty="0"/>
          </a:p>
          <a:p>
            <a:endParaRPr lang="en-US" altLang="zh-CN" dirty="0"/>
          </a:p>
          <a:p>
            <a:r>
              <a:rPr lang="zh-CN" altLang="en-US" dirty="0"/>
              <a:t>由于修剪后的函数调用指令（</a:t>
            </a:r>
            <a:r>
              <a:rPr lang="en-US" altLang="zh-CN" dirty="0" err="1"/>
              <a:t>PatchedFuncset</a:t>
            </a:r>
            <a:r>
              <a:rPr lang="zh-CN" altLang="en-US" dirty="0"/>
              <a:t>）和条件分支</a:t>
            </a:r>
            <a:r>
              <a:rPr lang="en-US" altLang="zh-CN" dirty="0"/>
              <a:t>(</a:t>
            </a:r>
            <a:r>
              <a:rPr lang="en-US" altLang="zh-CN" dirty="0" err="1"/>
              <a:t>PatchedJMPset</a:t>
            </a:r>
            <a:r>
              <a:rPr lang="en-US" altLang="zh-CN" dirty="0"/>
              <a:t>)</a:t>
            </a:r>
            <a:r>
              <a:rPr lang="zh-CN" altLang="en-US" dirty="0"/>
              <a:t>可能会误导原始执行树中得控制流，因此需要检查一个崩溃输入是否会触发原始</a:t>
            </a:r>
            <a:r>
              <a:rPr lang="en-US" altLang="zh-CN" dirty="0"/>
              <a:t>RTOS</a:t>
            </a:r>
            <a:r>
              <a:rPr lang="zh-CN" altLang="en-US" dirty="0"/>
              <a:t>中真正的漏洞：</a:t>
            </a:r>
            <a:endParaRPr lang="en-US" altLang="zh-CN" dirty="0"/>
          </a:p>
          <a:p>
            <a:endParaRPr lang="en-US" altLang="zh-CN" dirty="0"/>
          </a:p>
          <a:p>
            <a:pPr marL="742950" lvl="1" indent="-285750">
              <a:buFont typeface="Wingdings" panose="05000000000000000000" pitchFamily="2" charset="2"/>
              <a:buChar char="l"/>
            </a:pPr>
            <a:r>
              <a:rPr lang="zh-CN" altLang="en-US" dirty="0"/>
              <a:t>首先恢复这些分支，并符号化这些修补函数</a:t>
            </a:r>
            <a:r>
              <a:rPr lang="en-US" altLang="zh-CN" dirty="0"/>
              <a:t>call sites</a:t>
            </a:r>
            <a:r>
              <a:rPr lang="zh-CN" altLang="en-US" dirty="0"/>
              <a:t>中的参数和返回值</a:t>
            </a:r>
            <a:endParaRPr lang="en-US" altLang="zh-CN" dirty="0"/>
          </a:p>
          <a:p>
            <a:pPr marL="742950" lvl="1" indent="-285750">
              <a:buFont typeface="Wingdings" panose="05000000000000000000" pitchFamily="2" charset="2"/>
              <a:buChar char="l"/>
            </a:pPr>
            <a:r>
              <a:rPr lang="zh-CN" altLang="en-US" dirty="0"/>
              <a:t>然后基于正向和反向切片的</a:t>
            </a:r>
            <a:r>
              <a:rPr lang="en-US" altLang="zh-CN" dirty="0"/>
              <a:t>concolic</a:t>
            </a:r>
            <a:r>
              <a:rPr lang="zh-CN" altLang="en-US" dirty="0"/>
              <a:t>测试</a:t>
            </a:r>
            <a:endParaRPr lang="en-US" altLang="zh-CN" dirty="0"/>
          </a:p>
        </p:txBody>
      </p:sp>
      <p:pic>
        <p:nvPicPr>
          <p:cNvPr id="3" name="图片 2">
            <a:extLst>
              <a:ext uri="{FF2B5EF4-FFF2-40B4-BE49-F238E27FC236}">
                <a16:creationId xmlns:a16="http://schemas.microsoft.com/office/drawing/2014/main" id="{3B4A933E-2890-4B8F-5BBD-605E748D5B84}"/>
              </a:ext>
            </a:extLst>
          </p:cNvPr>
          <p:cNvPicPr>
            <a:picLocks noChangeAspect="1"/>
          </p:cNvPicPr>
          <p:nvPr/>
        </p:nvPicPr>
        <p:blipFill>
          <a:blip r:embed="rId3"/>
          <a:stretch>
            <a:fillRect/>
          </a:stretch>
        </p:blipFill>
        <p:spPr>
          <a:xfrm>
            <a:off x="8310573" y="1321835"/>
            <a:ext cx="2676190" cy="1780952"/>
          </a:xfrm>
          <a:prstGeom prst="rect">
            <a:avLst/>
          </a:prstGeom>
        </p:spPr>
      </p:pic>
    </p:spTree>
    <p:extLst>
      <p:ext uri="{BB962C8B-B14F-4D97-AF65-F5344CB8AC3E}">
        <p14:creationId xmlns:p14="http://schemas.microsoft.com/office/powerpoint/2010/main" val="9570332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574C7D-3ECB-8D46-085E-BFF87EE53C97}"/>
              </a:ext>
            </a:extLst>
          </p:cNvPr>
          <p:cNvPicPr>
            <a:picLocks noChangeAspect="1"/>
          </p:cNvPicPr>
          <p:nvPr/>
        </p:nvPicPr>
        <p:blipFill>
          <a:blip r:embed="rId3"/>
          <a:stretch>
            <a:fillRect/>
          </a:stretch>
        </p:blipFill>
        <p:spPr>
          <a:xfrm>
            <a:off x="1803816" y="560491"/>
            <a:ext cx="6665626" cy="5737018"/>
          </a:xfrm>
          <a:prstGeom prst="rect">
            <a:avLst/>
          </a:prstGeom>
        </p:spPr>
      </p:pic>
    </p:spTree>
    <p:extLst>
      <p:ext uri="{BB962C8B-B14F-4D97-AF65-F5344CB8AC3E}">
        <p14:creationId xmlns:p14="http://schemas.microsoft.com/office/powerpoint/2010/main" val="1643604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406898" y="752801"/>
            <a:ext cx="5150210" cy="456129"/>
          </a:xfrm>
        </p:spPr>
        <p:txBody>
          <a:bodyPr/>
          <a:lstStyle/>
          <a:p>
            <a:pPr>
              <a:lnSpc>
                <a:spcPct val="120000"/>
              </a:lnSpc>
            </a:pPr>
            <a:r>
              <a:rPr lang="en-US" altLang="zh-CN" dirty="0"/>
              <a:t> 3.4 Concolic Analyzer</a:t>
            </a:r>
            <a:endParaRPr lang="zh-CN" altLang="en-US" dirty="0"/>
          </a:p>
        </p:txBody>
      </p:sp>
      <p:sp>
        <p:nvSpPr>
          <p:cNvPr id="35" name="文本框 34">
            <a:extLst>
              <a:ext uri="{FF2B5EF4-FFF2-40B4-BE49-F238E27FC236}">
                <a16:creationId xmlns:a16="http://schemas.microsoft.com/office/drawing/2014/main" id="{EDE11F42-755D-592C-0802-5F88131CEADB}"/>
              </a:ext>
            </a:extLst>
          </p:cNvPr>
          <p:cNvSpPr txBox="1"/>
          <p:nvPr/>
        </p:nvSpPr>
        <p:spPr>
          <a:xfrm>
            <a:off x="844190" y="1565980"/>
            <a:ext cx="4177515" cy="2616101"/>
          </a:xfrm>
          <a:prstGeom prst="rect">
            <a:avLst/>
          </a:prstGeom>
          <a:noFill/>
        </p:spPr>
        <p:txBody>
          <a:bodyPr wrap="square">
            <a:spAutoFit/>
          </a:bodyPr>
          <a:lstStyle/>
          <a:p>
            <a:r>
              <a:rPr lang="en-US" altLang="zh-CN" sz="2000" b="1" dirty="0"/>
              <a:t>Forward slicing-based concolic testing</a:t>
            </a:r>
            <a:r>
              <a:rPr lang="zh-CN" altLang="en-US" dirty="0"/>
              <a:t>：</a:t>
            </a:r>
            <a:endParaRPr lang="en-US" altLang="zh-CN" dirty="0"/>
          </a:p>
          <a:p>
            <a:r>
              <a:rPr lang="zh-CN" altLang="en-US" dirty="0"/>
              <a:t>入口点在第</a:t>
            </a:r>
            <a:r>
              <a:rPr lang="en-US" altLang="zh-CN" dirty="0"/>
              <a:t>8</a:t>
            </a:r>
            <a:r>
              <a:rPr lang="zh-CN" altLang="en-US" dirty="0"/>
              <a:t>行，由于这个切片是由数据共享范式拼接的，所以当前函数</a:t>
            </a:r>
            <a:r>
              <a:rPr lang="en-US" altLang="zh-CN" dirty="0" err="1"/>
              <a:t>vulnSet</a:t>
            </a:r>
            <a:r>
              <a:rPr lang="zh-CN" altLang="en-US" dirty="0"/>
              <a:t>中的接收点是</a:t>
            </a:r>
            <a:r>
              <a:rPr lang="en-US" altLang="zh-CN" dirty="0" err="1"/>
              <a:t>nvram_set</a:t>
            </a:r>
            <a:r>
              <a:rPr lang="en-US" altLang="zh-CN" dirty="0"/>
              <a:t>(</a:t>
            </a:r>
            <a:r>
              <a:rPr lang="zh-CN" altLang="en-US" dirty="0"/>
              <a:t>第</a:t>
            </a:r>
            <a:r>
              <a:rPr lang="en-US" altLang="zh-CN" dirty="0"/>
              <a:t>17</a:t>
            </a:r>
            <a:r>
              <a:rPr lang="zh-CN" altLang="en-US" dirty="0"/>
              <a:t>行</a:t>
            </a:r>
            <a:r>
              <a:rPr lang="en-US" altLang="zh-CN" dirty="0"/>
              <a:t>)</a:t>
            </a:r>
            <a:r>
              <a:rPr lang="zh-CN" altLang="en-US" dirty="0"/>
              <a:t>。因此从第</a:t>
            </a:r>
            <a:r>
              <a:rPr lang="en-US" altLang="zh-CN" dirty="0"/>
              <a:t>8</a:t>
            </a:r>
            <a:r>
              <a:rPr lang="zh-CN" altLang="en-US" dirty="0"/>
              <a:t>行开始执行</a:t>
            </a:r>
            <a:r>
              <a:rPr lang="en-US" altLang="zh-CN" dirty="0"/>
              <a:t>concolic</a:t>
            </a:r>
            <a:r>
              <a:rPr lang="zh-CN" altLang="en-US" dirty="0"/>
              <a:t>测试，并在第</a:t>
            </a:r>
            <a:r>
              <a:rPr lang="en-US" altLang="zh-CN" dirty="0"/>
              <a:t>17</a:t>
            </a:r>
            <a:r>
              <a:rPr lang="zh-CN" altLang="en-US" dirty="0"/>
              <a:t>行检查执行路径条件。在此过程中，符号执行引擎收集路径约束，包括参数的符号表达式和读取数据函数的返回值。</a:t>
            </a:r>
            <a:endParaRPr lang="en-US" altLang="zh-CN" dirty="0"/>
          </a:p>
        </p:txBody>
      </p:sp>
      <p:pic>
        <p:nvPicPr>
          <p:cNvPr id="2" name="图片 1">
            <a:extLst>
              <a:ext uri="{FF2B5EF4-FFF2-40B4-BE49-F238E27FC236}">
                <a16:creationId xmlns:a16="http://schemas.microsoft.com/office/drawing/2014/main" id="{3D56F0BC-8C60-09BB-C3EB-60336958EB2B}"/>
              </a:ext>
            </a:extLst>
          </p:cNvPr>
          <p:cNvPicPr>
            <a:picLocks noChangeAspect="1"/>
          </p:cNvPicPr>
          <p:nvPr/>
        </p:nvPicPr>
        <p:blipFill>
          <a:blip r:embed="rId3"/>
          <a:stretch>
            <a:fillRect/>
          </a:stretch>
        </p:blipFill>
        <p:spPr>
          <a:xfrm>
            <a:off x="5021705" y="669656"/>
            <a:ext cx="6188557" cy="5326410"/>
          </a:xfrm>
          <a:prstGeom prst="rect">
            <a:avLst/>
          </a:prstGeom>
        </p:spPr>
      </p:pic>
    </p:spTree>
    <p:extLst>
      <p:ext uri="{BB962C8B-B14F-4D97-AF65-F5344CB8AC3E}">
        <p14:creationId xmlns:p14="http://schemas.microsoft.com/office/powerpoint/2010/main" val="26445190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406898" y="752801"/>
            <a:ext cx="5150210" cy="456129"/>
          </a:xfrm>
        </p:spPr>
        <p:txBody>
          <a:bodyPr/>
          <a:lstStyle/>
          <a:p>
            <a:pPr>
              <a:lnSpc>
                <a:spcPct val="120000"/>
              </a:lnSpc>
            </a:pPr>
            <a:r>
              <a:rPr lang="en-US" altLang="zh-CN" dirty="0"/>
              <a:t> 3.4 Concolic Analyzer</a:t>
            </a:r>
            <a:endParaRPr lang="zh-CN" altLang="en-US" dirty="0"/>
          </a:p>
        </p:txBody>
      </p:sp>
      <p:sp>
        <p:nvSpPr>
          <p:cNvPr id="35" name="文本框 34">
            <a:extLst>
              <a:ext uri="{FF2B5EF4-FFF2-40B4-BE49-F238E27FC236}">
                <a16:creationId xmlns:a16="http://schemas.microsoft.com/office/drawing/2014/main" id="{EDE11F42-755D-592C-0802-5F88131CEADB}"/>
              </a:ext>
            </a:extLst>
          </p:cNvPr>
          <p:cNvSpPr txBox="1"/>
          <p:nvPr/>
        </p:nvSpPr>
        <p:spPr>
          <a:xfrm>
            <a:off x="464696" y="1565980"/>
            <a:ext cx="4557010" cy="2062103"/>
          </a:xfrm>
          <a:prstGeom prst="rect">
            <a:avLst/>
          </a:prstGeom>
          <a:noFill/>
        </p:spPr>
        <p:txBody>
          <a:bodyPr wrap="square">
            <a:spAutoFit/>
          </a:bodyPr>
          <a:lstStyle/>
          <a:p>
            <a:r>
              <a:rPr lang="en-US" altLang="zh-CN" sz="2000" b="1" dirty="0"/>
              <a:t>Backward slicing-based condition verifier:</a:t>
            </a:r>
            <a:endParaRPr lang="en-US" altLang="zh-CN" dirty="0"/>
          </a:p>
          <a:p>
            <a:r>
              <a:rPr lang="zh-CN" altLang="en-US" dirty="0"/>
              <a:t>虽然执行路径约束可以给出每个输入数据都应该满足的特定约束集，但仍然缺乏两方面的关键信息：</a:t>
            </a:r>
            <a:endParaRPr lang="en-US" altLang="zh-CN" dirty="0"/>
          </a:p>
          <a:p>
            <a:pPr marL="285750" indent="-285750">
              <a:buFont typeface="Wingdings" panose="05000000000000000000" pitchFamily="2" charset="2"/>
              <a:buChar char="l"/>
            </a:pPr>
            <a:r>
              <a:rPr lang="zh-CN" altLang="en-US" dirty="0"/>
              <a:t>一是对其他输入数据的约束是否必要；</a:t>
            </a:r>
            <a:endParaRPr lang="en-US" altLang="zh-CN" dirty="0"/>
          </a:p>
          <a:p>
            <a:pPr marL="285750" indent="-285750">
              <a:buFont typeface="Wingdings" panose="05000000000000000000" pitchFamily="2" charset="2"/>
              <a:buChar char="l"/>
            </a:pPr>
            <a:r>
              <a:rPr lang="zh-CN" altLang="en-US" dirty="0"/>
              <a:t>二是对象的大小约束由</a:t>
            </a:r>
            <a:r>
              <a:rPr lang="en-US" altLang="zh-CN" dirty="0"/>
              <a:t>sink</a:t>
            </a:r>
            <a:r>
              <a:rPr lang="zh-CN" altLang="en-US" dirty="0"/>
              <a:t>函数写入，这会带来假阳性和假阴性。</a:t>
            </a:r>
            <a:endParaRPr lang="en-US" altLang="zh-CN" dirty="0"/>
          </a:p>
        </p:txBody>
      </p:sp>
      <p:pic>
        <p:nvPicPr>
          <p:cNvPr id="2" name="图片 1">
            <a:extLst>
              <a:ext uri="{FF2B5EF4-FFF2-40B4-BE49-F238E27FC236}">
                <a16:creationId xmlns:a16="http://schemas.microsoft.com/office/drawing/2014/main" id="{3D56F0BC-8C60-09BB-C3EB-60336958EB2B}"/>
              </a:ext>
            </a:extLst>
          </p:cNvPr>
          <p:cNvPicPr>
            <a:picLocks noChangeAspect="1"/>
          </p:cNvPicPr>
          <p:nvPr/>
        </p:nvPicPr>
        <p:blipFill>
          <a:blip r:embed="rId3"/>
          <a:stretch>
            <a:fillRect/>
          </a:stretch>
        </p:blipFill>
        <p:spPr>
          <a:xfrm>
            <a:off x="5021706" y="752801"/>
            <a:ext cx="6188557" cy="5326410"/>
          </a:xfrm>
          <a:prstGeom prst="rect">
            <a:avLst/>
          </a:prstGeom>
        </p:spPr>
      </p:pic>
    </p:spTree>
    <p:extLst>
      <p:ext uri="{BB962C8B-B14F-4D97-AF65-F5344CB8AC3E}">
        <p14:creationId xmlns:p14="http://schemas.microsoft.com/office/powerpoint/2010/main" val="1517519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931"/>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406898" y="752801"/>
            <a:ext cx="5150210" cy="456129"/>
          </a:xfrm>
        </p:spPr>
        <p:txBody>
          <a:bodyPr/>
          <a:lstStyle/>
          <a:p>
            <a:pPr>
              <a:lnSpc>
                <a:spcPct val="120000"/>
              </a:lnSpc>
            </a:pPr>
            <a:r>
              <a:rPr lang="en-US" altLang="zh-CN" dirty="0"/>
              <a:t> 3.4 Concolic Analyzer</a:t>
            </a:r>
            <a:endParaRPr lang="zh-CN" altLang="en-US" dirty="0"/>
          </a:p>
        </p:txBody>
      </p:sp>
      <p:sp>
        <p:nvSpPr>
          <p:cNvPr id="35" name="文本框 34">
            <a:extLst>
              <a:ext uri="{FF2B5EF4-FFF2-40B4-BE49-F238E27FC236}">
                <a16:creationId xmlns:a16="http://schemas.microsoft.com/office/drawing/2014/main" id="{EDE11F42-755D-592C-0802-5F88131CEADB}"/>
              </a:ext>
            </a:extLst>
          </p:cNvPr>
          <p:cNvSpPr txBox="1"/>
          <p:nvPr/>
        </p:nvSpPr>
        <p:spPr>
          <a:xfrm>
            <a:off x="464696" y="1565980"/>
            <a:ext cx="4557010" cy="3416320"/>
          </a:xfrm>
          <a:prstGeom prst="rect">
            <a:avLst/>
          </a:prstGeom>
          <a:noFill/>
        </p:spPr>
        <p:txBody>
          <a:bodyPr wrap="square">
            <a:spAutoFit/>
          </a:bodyPr>
          <a:lstStyle/>
          <a:p>
            <a:r>
              <a:rPr lang="zh-CN" altLang="en-US" b="1" dirty="0"/>
              <a:t>解决方法</a:t>
            </a:r>
            <a:r>
              <a:rPr lang="zh-CN" altLang="en-US" dirty="0"/>
              <a:t>：</a:t>
            </a:r>
            <a:endParaRPr lang="en-US" altLang="zh-CN" dirty="0"/>
          </a:p>
          <a:p>
            <a:pPr marL="285750" indent="-285750">
              <a:buFont typeface="Wingdings" panose="05000000000000000000" pitchFamily="2" charset="2"/>
              <a:buChar char="l"/>
            </a:pPr>
            <a:r>
              <a:rPr lang="zh-CN" altLang="en-US" dirty="0"/>
              <a:t>向后切片从第</a:t>
            </a:r>
            <a:r>
              <a:rPr lang="en-US" altLang="zh-CN" dirty="0"/>
              <a:t>17</a:t>
            </a:r>
            <a:r>
              <a:rPr lang="zh-CN" altLang="en-US" dirty="0"/>
              <a:t>行的</a:t>
            </a:r>
            <a:r>
              <a:rPr lang="en-US" altLang="zh-CN" dirty="0"/>
              <a:t>sink</a:t>
            </a:r>
            <a:r>
              <a:rPr lang="zh-CN" altLang="en-US" dirty="0"/>
              <a:t>函数开始，并向后跟踪执行路径。通过检查</a:t>
            </a:r>
            <a:r>
              <a:rPr lang="en-US" altLang="zh-CN" dirty="0"/>
              <a:t>sink</a:t>
            </a:r>
            <a:r>
              <a:rPr lang="zh-CN" altLang="en-US" dirty="0"/>
              <a:t>函数的执行路径条件，我们提取包含其他输入数据的约束，并将相应的</a:t>
            </a:r>
            <a:r>
              <a:rPr lang="en-US" altLang="zh-CN" dirty="0"/>
              <a:t>source</a:t>
            </a:r>
            <a:r>
              <a:rPr lang="zh-CN" altLang="en-US" dirty="0"/>
              <a:t>位置定位为第</a:t>
            </a:r>
            <a:r>
              <a:rPr lang="en-US" altLang="zh-CN" dirty="0"/>
              <a:t>9</a:t>
            </a:r>
            <a:r>
              <a:rPr lang="zh-CN" altLang="en-US" dirty="0"/>
              <a:t>、</a:t>
            </a:r>
            <a:r>
              <a:rPr lang="en-US" altLang="zh-CN" dirty="0"/>
              <a:t>10</a:t>
            </a:r>
            <a:r>
              <a:rPr lang="zh-CN" altLang="en-US" dirty="0"/>
              <a:t>、</a:t>
            </a:r>
            <a:r>
              <a:rPr lang="en-US" altLang="zh-CN" dirty="0"/>
              <a:t>14</a:t>
            </a:r>
            <a:r>
              <a:rPr lang="zh-CN" altLang="en-US" dirty="0"/>
              <a:t>行中向后切片的端点。然后翻转这些约束并单独重新运行符号执行，如果还能到达</a:t>
            </a:r>
            <a:r>
              <a:rPr lang="en-US" altLang="zh-CN" dirty="0"/>
              <a:t>sink</a:t>
            </a:r>
            <a:r>
              <a:rPr lang="zh-CN" altLang="en-US" dirty="0"/>
              <a:t>函数，约束就被证明是不必要的，然后可以删除这些非必要的约束（第</a:t>
            </a:r>
            <a:r>
              <a:rPr lang="en-US" altLang="zh-CN" dirty="0"/>
              <a:t>11</a:t>
            </a:r>
            <a:r>
              <a:rPr lang="zh-CN" altLang="en-US" dirty="0"/>
              <a:t>行）并包含必要的约束（第</a:t>
            </a:r>
            <a:r>
              <a:rPr lang="en-US" altLang="zh-CN" dirty="0"/>
              <a:t>13</a:t>
            </a:r>
            <a:r>
              <a:rPr lang="zh-CN" altLang="en-US" dirty="0"/>
              <a:t>和</a:t>
            </a:r>
            <a:r>
              <a:rPr lang="en-US" altLang="zh-CN" dirty="0"/>
              <a:t>16</a:t>
            </a:r>
            <a:r>
              <a:rPr lang="zh-CN" altLang="en-US" dirty="0"/>
              <a:t>行）。</a:t>
            </a:r>
            <a:endParaRPr lang="en-US" altLang="zh-CN" dirty="0"/>
          </a:p>
          <a:p>
            <a:endParaRPr lang="en-US" altLang="zh-CN" dirty="0"/>
          </a:p>
        </p:txBody>
      </p:sp>
      <p:pic>
        <p:nvPicPr>
          <p:cNvPr id="2" name="图片 1">
            <a:extLst>
              <a:ext uri="{FF2B5EF4-FFF2-40B4-BE49-F238E27FC236}">
                <a16:creationId xmlns:a16="http://schemas.microsoft.com/office/drawing/2014/main" id="{3D56F0BC-8C60-09BB-C3EB-60336958EB2B}"/>
              </a:ext>
            </a:extLst>
          </p:cNvPr>
          <p:cNvPicPr>
            <a:picLocks noChangeAspect="1"/>
          </p:cNvPicPr>
          <p:nvPr/>
        </p:nvPicPr>
        <p:blipFill>
          <a:blip r:embed="rId3"/>
          <a:stretch>
            <a:fillRect/>
          </a:stretch>
        </p:blipFill>
        <p:spPr>
          <a:xfrm>
            <a:off x="5021706" y="752801"/>
            <a:ext cx="6188557" cy="5326410"/>
          </a:xfrm>
          <a:prstGeom prst="rect">
            <a:avLst/>
          </a:prstGeom>
        </p:spPr>
      </p:pic>
    </p:spTree>
    <p:extLst>
      <p:ext uri="{BB962C8B-B14F-4D97-AF65-F5344CB8AC3E}">
        <p14:creationId xmlns:p14="http://schemas.microsoft.com/office/powerpoint/2010/main" val="30343633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406898" y="752801"/>
            <a:ext cx="5150210" cy="456129"/>
          </a:xfrm>
        </p:spPr>
        <p:txBody>
          <a:bodyPr/>
          <a:lstStyle/>
          <a:p>
            <a:pPr>
              <a:lnSpc>
                <a:spcPct val="120000"/>
              </a:lnSpc>
            </a:pPr>
            <a:r>
              <a:rPr lang="en-US" altLang="zh-CN" dirty="0"/>
              <a:t> 3.4 Concolic Analyzer</a:t>
            </a:r>
            <a:endParaRPr lang="zh-CN" altLang="en-US" dirty="0"/>
          </a:p>
        </p:txBody>
      </p:sp>
      <p:sp>
        <p:nvSpPr>
          <p:cNvPr id="35" name="文本框 34">
            <a:extLst>
              <a:ext uri="{FF2B5EF4-FFF2-40B4-BE49-F238E27FC236}">
                <a16:creationId xmlns:a16="http://schemas.microsoft.com/office/drawing/2014/main" id="{EDE11F42-755D-592C-0802-5F88131CEADB}"/>
              </a:ext>
            </a:extLst>
          </p:cNvPr>
          <p:cNvSpPr txBox="1"/>
          <p:nvPr/>
        </p:nvSpPr>
        <p:spPr>
          <a:xfrm>
            <a:off x="464696" y="1565980"/>
            <a:ext cx="4557010" cy="2308324"/>
          </a:xfrm>
          <a:prstGeom prst="rect">
            <a:avLst/>
          </a:prstGeom>
          <a:noFill/>
        </p:spPr>
        <p:txBody>
          <a:bodyPr wrap="square">
            <a:spAutoFit/>
          </a:bodyPr>
          <a:lstStyle/>
          <a:p>
            <a:r>
              <a:rPr lang="zh-CN" altLang="en-US" b="1" dirty="0"/>
              <a:t>解决方法</a:t>
            </a:r>
            <a:r>
              <a:rPr lang="zh-CN" altLang="en-US" dirty="0"/>
              <a:t>：</a:t>
            </a:r>
            <a:endParaRPr lang="en-US" altLang="zh-CN" dirty="0"/>
          </a:p>
          <a:p>
            <a:pPr marL="285750" indent="-285750">
              <a:buFont typeface="Wingdings" panose="05000000000000000000" pitchFamily="2" charset="2"/>
              <a:buChar char="l"/>
            </a:pPr>
            <a:r>
              <a:rPr lang="zh-CN" altLang="en-US" dirty="0"/>
              <a:t>从第</a:t>
            </a:r>
            <a:r>
              <a:rPr lang="en-US" altLang="zh-CN" dirty="0"/>
              <a:t>25</a:t>
            </a:r>
            <a:r>
              <a:rPr lang="zh-CN" altLang="en-US" dirty="0"/>
              <a:t>行中的</a:t>
            </a:r>
            <a:r>
              <a:rPr lang="en-US" altLang="zh-CN" dirty="0"/>
              <a:t>sink</a:t>
            </a:r>
            <a:r>
              <a:rPr lang="zh-CN" altLang="en-US" dirty="0"/>
              <a:t>函数向后切片，回溯执行树。在这个过程中，回溯仅限于当前函数作用域，捕获相关内存处理程序函数，并将最远的</a:t>
            </a:r>
            <a:r>
              <a:rPr lang="en-US" altLang="zh-CN" dirty="0"/>
              <a:t>call sites</a:t>
            </a:r>
            <a:r>
              <a:rPr lang="zh-CN" altLang="en-US" dirty="0"/>
              <a:t>设置为结束（第</a:t>
            </a:r>
            <a:r>
              <a:rPr lang="en-US" altLang="zh-CN" dirty="0"/>
              <a:t>23</a:t>
            </a:r>
            <a:r>
              <a:rPr lang="zh-CN" altLang="en-US" dirty="0"/>
              <a:t>行）。最后符号执行从端点开始，利用相关处理程序的函数语义解决分配大小的约束。</a:t>
            </a:r>
            <a:endParaRPr lang="en-US" altLang="zh-CN" dirty="0"/>
          </a:p>
        </p:txBody>
      </p:sp>
      <p:pic>
        <p:nvPicPr>
          <p:cNvPr id="2" name="图片 1">
            <a:extLst>
              <a:ext uri="{FF2B5EF4-FFF2-40B4-BE49-F238E27FC236}">
                <a16:creationId xmlns:a16="http://schemas.microsoft.com/office/drawing/2014/main" id="{3D56F0BC-8C60-09BB-C3EB-60336958EB2B}"/>
              </a:ext>
            </a:extLst>
          </p:cNvPr>
          <p:cNvPicPr>
            <a:picLocks noChangeAspect="1"/>
          </p:cNvPicPr>
          <p:nvPr/>
        </p:nvPicPr>
        <p:blipFill>
          <a:blip r:embed="rId3"/>
          <a:stretch>
            <a:fillRect/>
          </a:stretch>
        </p:blipFill>
        <p:spPr>
          <a:xfrm>
            <a:off x="5021706" y="752801"/>
            <a:ext cx="6188557" cy="5326410"/>
          </a:xfrm>
          <a:prstGeom prst="rect">
            <a:avLst/>
          </a:prstGeom>
        </p:spPr>
      </p:pic>
    </p:spTree>
    <p:extLst>
      <p:ext uri="{BB962C8B-B14F-4D97-AF65-F5344CB8AC3E}">
        <p14:creationId xmlns:p14="http://schemas.microsoft.com/office/powerpoint/2010/main" val="2430308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33022" y="2716242"/>
            <a:ext cx="5287161"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Implementation</a:t>
            </a:r>
          </a:p>
          <a:p>
            <a:r>
              <a:rPr lang="en-US" altLang="zh-CN" sz="4400" b="1" dirty="0">
                <a:solidFill>
                  <a:schemeClr val="bg1"/>
                </a:solidFill>
                <a:latin typeface="思源黑体" panose="020B0500000000000000" pitchFamily="34" charset="-122"/>
                <a:ea typeface="思源黑体" panose="020B0500000000000000" pitchFamily="34" charset="-122"/>
              </a:rPr>
              <a:t>Evaluation</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Implementation</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70" name="文本框 69">
            <a:extLst>
              <a:ext uri="{FF2B5EF4-FFF2-40B4-BE49-F238E27FC236}">
                <a16:creationId xmlns:a16="http://schemas.microsoft.com/office/drawing/2014/main" id="{9103304F-3073-3606-D088-C95EBC907B44}"/>
              </a:ext>
            </a:extLst>
          </p:cNvPr>
          <p:cNvSpPr txBox="1"/>
          <p:nvPr/>
        </p:nvSpPr>
        <p:spPr>
          <a:xfrm>
            <a:off x="1521715" y="1868217"/>
            <a:ext cx="10230574" cy="3139321"/>
          </a:xfrm>
          <a:prstGeom prst="rect">
            <a:avLst/>
          </a:prstGeom>
          <a:noFill/>
        </p:spPr>
        <p:txBody>
          <a:bodyPr wrap="square">
            <a:spAutoFit/>
          </a:bodyPr>
          <a:lstStyle/>
          <a:p>
            <a:pPr marL="285750" indent="-285750">
              <a:buFont typeface="Wingdings" panose="05000000000000000000" pitchFamily="2" charset="2"/>
              <a:buChar char="Ø"/>
            </a:pPr>
            <a:r>
              <a:rPr lang="en-US" altLang="zh-CN" dirty="0"/>
              <a:t>6200</a:t>
            </a:r>
            <a:r>
              <a:rPr lang="zh-CN" altLang="en-US" dirty="0"/>
              <a:t>行</a:t>
            </a:r>
            <a:r>
              <a:rPr lang="en-US" altLang="zh-CN" dirty="0"/>
              <a:t>python</a:t>
            </a:r>
            <a:r>
              <a:rPr lang="zh-CN" altLang="en-US" dirty="0"/>
              <a:t>代码、</a:t>
            </a:r>
            <a:r>
              <a:rPr lang="en-US" altLang="zh-CN" dirty="0"/>
              <a:t>4300</a:t>
            </a:r>
            <a:r>
              <a:rPr lang="zh-CN" altLang="en-US" dirty="0"/>
              <a:t>行</a:t>
            </a:r>
            <a:r>
              <a:rPr lang="en-US" altLang="zh-CN" dirty="0"/>
              <a:t>C</a:t>
            </a:r>
            <a:r>
              <a:rPr lang="zh-CN" altLang="en-US" dirty="0"/>
              <a:t>代码和</a:t>
            </a:r>
            <a:r>
              <a:rPr lang="en-US" altLang="zh-CN" dirty="0"/>
              <a:t>5100</a:t>
            </a:r>
            <a:r>
              <a:rPr lang="zh-CN" altLang="en-US" dirty="0"/>
              <a:t>行</a:t>
            </a:r>
            <a:r>
              <a:rPr lang="en-US" altLang="zh-CN" dirty="0"/>
              <a:t>Java</a:t>
            </a:r>
            <a:r>
              <a:rPr lang="zh-CN" altLang="en-US" dirty="0"/>
              <a:t>代码</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基于</a:t>
            </a:r>
            <a:r>
              <a:rPr lang="en-US" altLang="zh-CN" dirty="0" err="1"/>
              <a:t>Ghidra</a:t>
            </a:r>
            <a:r>
              <a:rPr lang="zh-CN" altLang="en-US" dirty="0"/>
              <a:t>实现污点分析模块和语义恢复部分</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基于</a:t>
            </a:r>
            <a:r>
              <a:rPr lang="en-US" altLang="zh-CN" dirty="0" err="1"/>
              <a:t>UnicornAFL</a:t>
            </a:r>
            <a:r>
              <a:rPr lang="zh-CN" altLang="en-US" dirty="0"/>
              <a:t>和</a:t>
            </a:r>
            <a:r>
              <a:rPr lang="en-US" altLang="zh-CN" dirty="0"/>
              <a:t>Driller</a:t>
            </a:r>
            <a:r>
              <a:rPr lang="zh-CN" altLang="en-US" dirty="0"/>
              <a:t>构建模糊引擎，</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基于</a:t>
            </a:r>
            <a:r>
              <a:rPr lang="en-US" altLang="zh-CN" dirty="0" err="1"/>
              <a:t>Angr</a:t>
            </a:r>
            <a:r>
              <a:rPr lang="zh-CN" altLang="en-US" dirty="0"/>
              <a:t>实现了</a:t>
            </a:r>
            <a:r>
              <a:rPr lang="en-US" altLang="zh-CN" dirty="0"/>
              <a:t>concolic</a:t>
            </a:r>
            <a:r>
              <a:rPr lang="zh-CN" altLang="en-US" dirty="0"/>
              <a:t>分析器</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zh-CN" altLang="en-US" dirty="0"/>
              <a:t>拓展</a:t>
            </a:r>
            <a:r>
              <a:rPr lang="en-US" altLang="zh-CN" dirty="0"/>
              <a:t>Driller</a:t>
            </a:r>
            <a:r>
              <a:rPr lang="zh-CN" altLang="en-US" dirty="0"/>
              <a:t>，使其适用与</a:t>
            </a:r>
            <a:r>
              <a:rPr lang="en-US" altLang="zh-CN" dirty="0"/>
              <a:t>RTOS</a:t>
            </a:r>
            <a:r>
              <a:rPr lang="zh-CN" altLang="en-US" dirty="0"/>
              <a:t>镜像</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基于自己设计的</a:t>
            </a:r>
            <a:r>
              <a:rPr lang="en-US" altLang="zh-CN" dirty="0"/>
              <a:t>RTOS</a:t>
            </a:r>
            <a:r>
              <a:rPr lang="zh-CN" altLang="en-US" dirty="0"/>
              <a:t>加载器重新实现其跟踪记录，以跟踪目标代码片段的执行踪迹</a:t>
            </a:r>
            <a:endParaRPr lang="en-US" altLang="zh-CN" dirty="0"/>
          </a:p>
        </p:txBody>
      </p:sp>
    </p:spTree>
    <p:extLst>
      <p:ext uri="{BB962C8B-B14F-4D97-AF65-F5344CB8AC3E}">
        <p14:creationId xmlns:p14="http://schemas.microsoft.com/office/powerpoint/2010/main" val="3518579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Implementation</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70" name="文本框 69">
            <a:extLst>
              <a:ext uri="{FF2B5EF4-FFF2-40B4-BE49-F238E27FC236}">
                <a16:creationId xmlns:a16="http://schemas.microsoft.com/office/drawing/2014/main" id="{9103304F-3073-3606-D088-C95EBC907B44}"/>
              </a:ext>
            </a:extLst>
          </p:cNvPr>
          <p:cNvSpPr txBox="1"/>
          <p:nvPr/>
        </p:nvSpPr>
        <p:spPr>
          <a:xfrm>
            <a:off x="980713" y="1650098"/>
            <a:ext cx="10230574" cy="3416320"/>
          </a:xfrm>
          <a:prstGeom prst="rect">
            <a:avLst/>
          </a:prstGeom>
          <a:noFill/>
        </p:spPr>
        <p:txBody>
          <a:bodyPr wrap="square">
            <a:spAutoFit/>
          </a:bodyPr>
          <a:lstStyle/>
          <a:p>
            <a:r>
              <a:rPr lang="zh-CN" altLang="en-US" dirty="0"/>
              <a:t>系统基于一下几个基本程序：</a:t>
            </a:r>
            <a:endParaRPr lang="en-US" altLang="zh-CN" dirty="0"/>
          </a:p>
          <a:p>
            <a:endParaRPr lang="en-US" altLang="zh-CN" dirty="0"/>
          </a:p>
          <a:p>
            <a:pPr marL="285750" indent="-285750">
              <a:buFont typeface="Wingdings" panose="05000000000000000000" pitchFamily="2" charset="2"/>
              <a:buChar char="l"/>
            </a:pPr>
            <a:r>
              <a:rPr lang="en-US" altLang="zh-CN" b="1" dirty="0"/>
              <a:t>Image Extraction</a:t>
            </a:r>
            <a:r>
              <a:rPr lang="zh-CN" altLang="en-US" dirty="0"/>
              <a:t>：利用嵌入式在固件中的字符串来识别</a:t>
            </a:r>
            <a:r>
              <a:rPr lang="en-US" altLang="zh-CN" dirty="0"/>
              <a:t>RTOS</a:t>
            </a:r>
            <a:r>
              <a:rPr lang="zh-CN" altLang="en-US" dirty="0"/>
              <a:t>的类型，并利用</a:t>
            </a:r>
            <a:r>
              <a:rPr lang="en-US" altLang="zh-CN" dirty="0" err="1"/>
              <a:t>Binwalk</a:t>
            </a:r>
            <a:r>
              <a:rPr lang="zh-CN" altLang="en-US" dirty="0"/>
              <a:t>来提取</a:t>
            </a:r>
            <a:r>
              <a:rPr lang="en-US" altLang="zh-CN" dirty="0"/>
              <a:t>RTOS image</a:t>
            </a:r>
            <a:r>
              <a:rPr lang="zh-CN" altLang="en-US" dirty="0"/>
              <a:t>的内容，同时，利用</a:t>
            </a:r>
            <a:r>
              <a:rPr lang="en-US" altLang="zh-CN" dirty="0"/>
              <a:t>image</a:t>
            </a:r>
            <a:r>
              <a:rPr lang="zh-CN" altLang="en-US" dirty="0"/>
              <a:t>中的机器代码的特征来确定</a:t>
            </a:r>
            <a:r>
              <a:rPr lang="en-US" altLang="zh-CN" dirty="0"/>
              <a:t>CPU</a:t>
            </a:r>
            <a:r>
              <a:rPr lang="zh-CN" altLang="en-US" dirty="0"/>
              <a:t>架构的类型。</a:t>
            </a:r>
            <a:r>
              <a:rPr lang="en-US" altLang="zh-CN" dirty="0"/>
              <a:t> </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b="1" dirty="0"/>
              <a:t>Base Address Recognition</a:t>
            </a:r>
            <a:r>
              <a:rPr lang="zh-CN" altLang="en-US" dirty="0"/>
              <a:t>：只有正确的基地址才能将大多数数据引用指针链接到预期的目标。包含两个识别的步骤。基于</a:t>
            </a:r>
            <a:r>
              <a:rPr lang="en-US" altLang="zh-CN" dirty="0" err="1"/>
              <a:t>Pcode</a:t>
            </a:r>
            <a:r>
              <a:rPr lang="zh-CN" altLang="en-US" dirty="0"/>
              <a:t>实现该方法，并只使用字符串指针来帮助识别基地址，首先从系统中识别并提取数据引用指针；其次，将数据指针的绝对地址与预期目标进行匹配。</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b="1" dirty="0"/>
              <a:t>Function Semantic Reconstruction</a:t>
            </a:r>
            <a:r>
              <a:rPr lang="zh-CN" altLang="en-US" dirty="0"/>
              <a:t>：需要函数语义来指导污点分析和定位敏感片段。主要恢复三类函数语义和功能：</a:t>
            </a:r>
            <a:r>
              <a:rPr lang="zh-CN" altLang="en-US" dirty="0">
                <a:sym typeface="Wingdings" panose="05000000000000000000" pitchFamily="2" charset="2"/>
              </a:rPr>
              <a:t>（</a:t>
            </a:r>
            <a:r>
              <a:rPr lang="en-US" altLang="zh-CN" dirty="0" err="1">
                <a:sym typeface="Wingdings" panose="05000000000000000000" pitchFamily="2" charset="2"/>
              </a:rPr>
              <a:t>i</a:t>
            </a:r>
            <a:r>
              <a:rPr lang="zh-CN" altLang="en-US" dirty="0">
                <a:sym typeface="Wingdings" panose="05000000000000000000" pitchFamily="2" charset="2"/>
              </a:rPr>
              <a:t>）接收、解析和共享外部输入数据的函数（</a:t>
            </a:r>
            <a:r>
              <a:rPr lang="en-US" altLang="zh-CN" dirty="0">
                <a:sym typeface="Wingdings" panose="05000000000000000000" pitchFamily="2" charset="2"/>
              </a:rPr>
              <a:t>ii</a:t>
            </a:r>
            <a:r>
              <a:rPr lang="zh-CN" altLang="en-US" dirty="0">
                <a:sym typeface="Wingdings" panose="05000000000000000000" pitchFamily="2" charset="2"/>
              </a:rPr>
              <a:t>）</a:t>
            </a:r>
            <a:r>
              <a:rPr lang="en-US" altLang="zh-CN" dirty="0">
                <a:sym typeface="Wingdings" panose="05000000000000000000" pitchFamily="2" charset="2"/>
              </a:rPr>
              <a:t>sink</a:t>
            </a:r>
            <a:r>
              <a:rPr lang="zh-CN" altLang="en-US" dirty="0">
                <a:sym typeface="Wingdings" panose="05000000000000000000" pitchFamily="2" charset="2"/>
              </a:rPr>
              <a:t>函数，如</a:t>
            </a:r>
            <a:r>
              <a:rPr lang="en-US" altLang="zh-CN" dirty="0" err="1">
                <a:sym typeface="Wingdings" panose="05000000000000000000" pitchFamily="2" charset="2"/>
              </a:rPr>
              <a:t>memcpy</a:t>
            </a:r>
            <a:r>
              <a:rPr lang="zh-CN" altLang="en-US" dirty="0">
                <a:sym typeface="Wingdings" panose="05000000000000000000" pitchFamily="2" charset="2"/>
              </a:rPr>
              <a:t>（</a:t>
            </a:r>
            <a:r>
              <a:rPr lang="en-US" altLang="zh-CN" dirty="0">
                <a:sym typeface="Wingdings" panose="05000000000000000000" pitchFamily="2" charset="2"/>
              </a:rPr>
              <a:t>iii</a:t>
            </a:r>
            <a:r>
              <a:rPr lang="zh-CN" altLang="en-US" dirty="0">
                <a:sym typeface="Wingdings" panose="05000000000000000000" pitchFamily="2" charset="2"/>
              </a:rPr>
              <a:t>）设置或获取全局数据的函数。实现了四种自动恢复函数语义和识别敏感函数的方法。</a:t>
            </a:r>
            <a:endParaRPr lang="en-US" altLang="zh-CN" dirty="0"/>
          </a:p>
        </p:txBody>
      </p:sp>
    </p:spTree>
    <p:extLst>
      <p:ext uri="{BB962C8B-B14F-4D97-AF65-F5344CB8AC3E}">
        <p14:creationId xmlns:p14="http://schemas.microsoft.com/office/powerpoint/2010/main" val="858512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Implementation</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70" name="文本框 69">
            <a:extLst>
              <a:ext uri="{FF2B5EF4-FFF2-40B4-BE49-F238E27FC236}">
                <a16:creationId xmlns:a16="http://schemas.microsoft.com/office/drawing/2014/main" id="{9103304F-3073-3606-D088-C95EBC907B44}"/>
              </a:ext>
            </a:extLst>
          </p:cNvPr>
          <p:cNvSpPr txBox="1"/>
          <p:nvPr/>
        </p:nvSpPr>
        <p:spPr>
          <a:xfrm>
            <a:off x="980713" y="1650098"/>
            <a:ext cx="10230574" cy="4308872"/>
          </a:xfrm>
          <a:prstGeom prst="rect">
            <a:avLst/>
          </a:prstGeom>
          <a:noFill/>
        </p:spPr>
        <p:txBody>
          <a:bodyPr wrap="square">
            <a:spAutoFit/>
          </a:bodyPr>
          <a:lstStyle/>
          <a:p>
            <a:r>
              <a:rPr lang="en-US" altLang="zh-CN" sz="2000" b="1" dirty="0"/>
              <a:t>Function Semantic Reconstruction</a:t>
            </a:r>
          </a:p>
          <a:p>
            <a:endParaRPr lang="en-US" altLang="zh-CN" sz="2000" b="1" dirty="0"/>
          </a:p>
          <a:p>
            <a:pPr marL="285750" indent="-285750">
              <a:buFont typeface="Wingdings" panose="05000000000000000000" pitchFamily="2" charset="2"/>
              <a:buChar char="l"/>
            </a:pPr>
            <a:r>
              <a:rPr lang="en-US" altLang="zh-CN" b="1" dirty="0"/>
              <a:t>Symbol File &amp; Log Function</a:t>
            </a:r>
            <a:r>
              <a:rPr lang="zh-CN" altLang="en-US" b="1" dirty="0"/>
              <a:t>：</a:t>
            </a:r>
            <a:r>
              <a:rPr lang="zh-CN" altLang="en-US" dirty="0"/>
              <a:t>一些供应商将发布函数名称的符号文件，同时，用来输出运行时错误的日志函数也可以用来恢复函数名。</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b="1" dirty="0"/>
              <a:t>Virtual Execution</a:t>
            </a:r>
            <a:r>
              <a:rPr lang="zh-CN" altLang="en-US" dirty="0"/>
              <a:t>：首先，将目标函数的参数和返回值的数量与标准库函数进行比较，以找到潜在的匹配函数；其次，它分配内存空间，初始化寄存器的状态，并为函数设置参数的初始值；最后，在函数体中模拟代码，通过分析输出值和模拟影响的内存空间来确定匹配函数。</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b="1" dirty="0"/>
              <a:t>Web Service Semantic</a:t>
            </a:r>
            <a:r>
              <a:rPr lang="zh-CN" altLang="en-US" dirty="0"/>
              <a:t>：利用共享字符串在前端文件和后端文件中标记用户输入，以恢复与</a:t>
            </a:r>
            <a:r>
              <a:rPr lang="en-US" altLang="zh-CN" dirty="0"/>
              <a:t>web</a:t>
            </a:r>
            <a:r>
              <a:rPr lang="zh-CN" altLang="en-US" dirty="0"/>
              <a:t>服务相关的一些功能的语义，基于</a:t>
            </a:r>
            <a:r>
              <a:rPr lang="en-US" altLang="zh-CN" dirty="0" err="1"/>
              <a:t>SaTC</a:t>
            </a:r>
            <a:r>
              <a:rPr lang="zh-CN" altLang="en-US" dirty="0"/>
              <a:t>提出的方法实现。</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b="1" dirty="0"/>
              <a:t>Open Source Firmware</a:t>
            </a:r>
            <a:r>
              <a:rPr lang="zh-CN" altLang="en-US" dirty="0"/>
              <a:t>：对于开源的项目，在预处理固件时确定了它们的版本之后，利用</a:t>
            </a:r>
            <a:r>
              <a:rPr lang="en-US" altLang="zh-CN" dirty="0"/>
              <a:t>B2SFinder</a:t>
            </a:r>
            <a:r>
              <a:rPr lang="zh-CN" altLang="en-US" dirty="0"/>
              <a:t>和一些其他的工具，根据代码中嵌入的字符串、</a:t>
            </a:r>
            <a:r>
              <a:rPr lang="en-US" altLang="zh-CN" dirty="0"/>
              <a:t>immediate</a:t>
            </a:r>
            <a:r>
              <a:rPr lang="zh-CN" altLang="en-US" dirty="0"/>
              <a:t>和其他显式特性，将固件中的函数与开源项目中的函数进行匹配。</a:t>
            </a:r>
            <a:endParaRPr lang="en-US" altLang="zh-CN" dirty="0"/>
          </a:p>
        </p:txBody>
      </p:sp>
    </p:spTree>
    <p:extLst>
      <p:ext uri="{BB962C8B-B14F-4D97-AF65-F5344CB8AC3E}">
        <p14:creationId xmlns:p14="http://schemas.microsoft.com/office/powerpoint/2010/main" val="1187777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31" name="文本框 30">
            <a:extLst>
              <a:ext uri="{FF2B5EF4-FFF2-40B4-BE49-F238E27FC236}">
                <a16:creationId xmlns:a16="http://schemas.microsoft.com/office/drawing/2014/main" id="{BF0C6736-4827-4392-377E-A3E5D285D2B6}"/>
              </a:ext>
            </a:extLst>
          </p:cNvPr>
          <p:cNvSpPr txBox="1"/>
          <p:nvPr/>
        </p:nvSpPr>
        <p:spPr>
          <a:xfrm>
            <a:off x="1700462" y="2176988"/>
            <a:ext cx="9015665" cy="2308324"/>
          </a:xfrm>
          <a:prstGeom prst="rect">
            <a:avLst/>
          </a:prstGeom>
          <a:noFill/>
        </p:spPr>
        <p:txBody>
          <a:bodyPr wrap="square">
            <a:spAutoFit/>
          </a:bodyPr>
          <a:lstStyle/>
          <a:p>
            <a:r>
              <a:rPr lang="zh-CN" altLang="en-US" dirty="0"/>
              <a:t>回答以下三个问题：</a:t>
            </a:r>
            <a:endParaRPr lang="en-US" altLang="zh-CN" dirty="0"/>
          </a:p>
          <a:p>
            <a:endParaRPr lang="zh-CN" altLang="en-US" dirty="0"/>
          </a:p>
          <a:p>
            <a:pPr marL="742950" lvl="1" indent="-285750">
              <a:buFont typeface="Wingdings" panose="05000000000000000000" pitchFamily="2" charset="2"/>
              <a:buChar char="Ø"/>
            </a:pPr>
            <a:r>
              <a:rPr lang="en-US" altLang="zh-CN" dirty="0"/>
              <a:t>Q1:SFuzz</a:t>
            </a:r>
            <a:r>
              <a:rPr lang="zh-CN" altLang="en-US" dirty="0"/>
              <a:t>能否发现嵌入式设备</a:t>
            </a:r>
            <a:r>
              <a:rPr lang="en-US" altLang="zh-CN" dirty="0"/>
              <a:t>RTOS</a:t>
            </a:r>
            <a:r>
              <a:rPr lang="zh-CN" altLang="en-US" dirty="0"/>
              <a:t>中的真实漏洞</a:t>
            </a:r>
            <a:r>
              <a:rPr lang="en-US" altLang="zh-CN" dirty="0"/>
              <a:t>?</a:t>
            </a:r>
          </a:p>
          <a:p>
            <a:pPr marL="285750" indent="-285750">
              <a:buFont typeface="Wingdings" panose="05000000000000000000" pitchFamily="2" charset="2"/>
              <a:buChar char="Ø"/>
            </a:pPr>
            <a:endParaRPr lang="zh-CN" altLang="en-US" dirty="0"/>
          </a:p>
          <a:p>
            <a:pPr marL="742950" lvl="1" indent="-285750">
              <a:buFont typeface="Wingdings" panose="05000000000000000000" pitchFamily="2" charset="2"/>
              <a:buChar char="Ø"/>
            </a:pPr>
            <a:r>
              <a:rPr lang="en-US" altLang="zh-CN" dirty="0"/>
              <a:t>Q2:SFuzz</a:t>
            </a:r>
            <a:r>
              <a:rPr lang="zh-CN" altLang="en-US" dirty="0"/>
              <a:t>的每个部分对于有效地发现</a:t>
            </a:r>
            <a:r>
              <a:rPr lang="en-US" altLang="zh-CN" dirty="0"/>
              <a:t>RTOS</a:t>
            </a:r>
            <a:r>
              <a:rPr lang="zh-CN" altLang="en-US" dirty="0"/>
              <a:t>中的</a:t>
            </a:r>
            <a:r>
              <a:rPr lang="en-US" altLang="zh-CN" dirty="0"/>
              <a:t>bug</a:t>
            </a:r>
            <a:r>
              <a:rPr lang="zh-CN" altLang="en-US" dirty="0"/>
              <a:t>是否都是必要的</a:t>
            </a:r>
            <a:r>
              <a:rPr lang="en-US" altLang="zh-CN" dirty="0"/>
              <a:t>?</a:t>
            </a:r>
            <a:r>
              <a:rPr lang="zh-CN" altLang="en-US" dirty="0"/>
              <a:t>与最先进的工具相比，我们的工具表现如何</a:t>
            </a:r>
            <a:r>
              <a:rPr lang="en-US" altLang="zh-CN" dirty="0"/>
              <a:t>?</a:t>
            </a:r>
            <a:r>
              <a:rPr lang="zh-CN" altLang="en-US" dirty="0"/>
              <a:t> </a:t>
            </a:r>
            <a:endParaRPr lang="en-US" altLang="zh-CN" dirty="0"/>
          </a:p>
          <a:p>
            <a:pPr marL="285750" indent="-285750">
              <a:buFont typeface="Wingdings" panose="05000000000000000000" pitchFamily="2" charset="2"/>
              <a:buChar char="Ø"/>
            </a:pPr>
            <a:endParaRPr lang="zh-CN" altLang="en-US" dirty="0"/>
          </a:p>
          <a:p>
            <a:pPr marL="742950" lvl="1" indent="-285750">
              <a:buFont typeface="Wingdings" panose="05000000000000000000" pitchFamily="2" charset="2"/>
              <a:buChar char="Ø"/>
            </a:pPr>
            <a:r>
              <a:rPr lang="en-US" altLang="zh-CN" dirty="0"/>
              <a:t>Q3:Sfuzz</a:t>
            </a:r>
            <a:r>
              <a:rPr lang="zh-CN" altLang="en-US" dirty="0"/>
              <a:t>在漏洞发现的每一步是不是有效和准确</a:t>
            </a:r>
            <a:r>
              <a:rPr lang="en-US" altLang="zh-CN" dirty="0"/>
              <a:t>?</a:t>
            </a:r>
            <a:r>
              <a:rPr lang="zh-CN" altLang="en-US" dirty="0"/>
              <a:t> </a:t>
            </a:r>
          </a:p>
        </p:txBody>
      </p:sp>
    </p:spTree>
    <p:extLst>
      <p:ext uri="{BB962C8B-B14F-4D97-AF65-F5344CB8AC3E}">
        <p14:creationId xmlns:p14="http://schemas.microsoft.com/office/powerpoint/2010/main" val="1117405460"/>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5" name="文本框 4">
            <a:extLst>
              <a:ext uri="{FF2B5EF4-FFF2-40B4-BE49-F238E27FC236}">
                <a16:creationId xmlns:a16="http://schemas.microsoft.com/office/drawing/2014/main" id="{80C1B9C5-F973-4AAA-A290-2B7907FB544A}"/>
              </a:ext>
            </a:extLst>
          </p:cNvPr>
          <p:cNvSpPr txBox="1"/>
          <p:nvPr/>
        </p:nvSpPr>
        <p:spPr>
          <a:xfrm>
            <a:off x="1311442" y="1569087"/>
            <a:ext cx="10191544" cy="646331"/>
          </a:xfrm>
          <a:prstGeom prst="rect">
            <a:avLst/>
          </a:prstGeom>
          <a:noFill/>
        </p:spPr>
        <p:txBody>
          <a:bodyPr wrap="square">
            <a:spAutoFit/>
          </a:bodyPr>
          <a:lstStyle/>
          <a:p>
            <a:r>
              <a:rPr lang="en-US" altLang="zh-CN" b="1" dirty="0"/>
              <a:t>Dataset</a:t>
            </a:r>
            <a:r>
              <a:rPr lang="zh-CN" altLang="en-US" dirty="0"/>
              <a:t>：从</a:t>
            </a:r>
            <a:r>
              <a:rPr lang="en-US" altLang="zh-CN" dirty="0"/>
              <a:t>11</a:t>
            </a:r>
            <a:r>
              <a:rPr lang="zh-CN" altLang="en-US" dirty="0"/>
              <a:t>个供应商的</a:t>
            </a:r>
            <a:r>
              <a:rPr lang="en-US" altLang="zh-CN" dirty="0"/>
              <a:t>17</a:t>
            </a:r>
            <a:r>
              <a:rPr lang="zh-CN" altLang="en-US" dirty="0"/>
              <a:t>个系列中收集了</a:t>
            </a:r>
            <a:r>
              <a:rPr lang="en-US" altLang="zh-CN" dirty="0"/>
              <a:t>35</a:t>
            </a:r>
            <a:r>
              <a:rPr lang="zh-CN" altLang="en-US" dirty="0"/>
              <a:t>个固件样本。这些设备涵盖三种</a:t>
            </a:r>
            <a:r>
              <a:rPr lang="en-US" altLang="zh-CN" dirty="0"/>
              <a:t>RTOS</a:t>
            </a:r>
            <a:r>
              <a:rPr lang="zh-CN" altLang="en-US" dirty="0"/>
              <a:t>类型，并提供各种服务，包括</a:t>
            </a:r>
            <a:r>
              <a:rPr lang="en-US" altLang="zh-CN" dirty="0"/>
              <a:t>23</a:t>
            </a:r>
            <a:r>
              <a:rPr lang="zh-CN" altLang="en-US" dirty="0"/>
              <a:t>个路由器、</a:t>
            </a:r>
            <a:r>
              <a:rPr lang="en-US" altLang="zh-CN" dirty="0"/>
              <a:t>7</a:t>
            </a:r>
            <a:r>
              <a:rPr lang="zh-CN" altLang="en-US" dirty="0"/>
              <a:t>个打印机、</a:t>
            </a:r>
            <a:r>
              <a:rPr lang="en-US" altLang="zh-CN" dirty="0"/>
              <a:t>2</a:t>
            </a:r>
            <a:r>
              <a:rPr lang="zh-CN" altLang="en-US" dirty="0"/>
              <a:t>个防火墙、</a:t>
            </a:r>
            <a:r>
              <a:rPr lang="en-US" altLang="zh-CN" dirty="0"/>
              <a:t>2</a:t>
            </a:r>
            <a:r>
              <a:rPr lang="zh-CN" altLang="en-US" dirty="0"/>
              <a:t>个交换机和</a:t>
            </a:r>
            <a:r>
              <a:rPr lang="en-US" altLang="zh-CN" dirty="0"/>
              <a:t>1</a:t>
            </a:r>
            <a:r>
              <a:rPr lang="zh-CN" altLang="en-US" dirty="0"/>
              <a:t>个</a:t>
            </a:r>
            <a:r>
              <a:rPr lang="en-US" altLang="zh-CN" dirty="0"/>
              <a:t>BCI(</a:t>
            </a:r>
            <a:r>
              <a:rPr lang="zh-CN" altLang="en-US" dirty="0"/>
              <a:t>脑机接口</a:t>
            </a:r>
            <a:r>
              <a:rPr lang="en-US" altLang="zh-CN" dirty="0"/>
              <a:t>)</a:t>
            </a:r>
            <a:r>
              <a:rPr lang="zh-CN" altLang="en-US" dirty="0"/>
              <a:t>。</a:t>
            </a:r>
          </a:p>
        </p:txBody>
      </p:sp>
      <p:pic>
        <p:nvPicPr>
          <p:cNvPr id="4" name="图片 3">
            <a:extLst>
              <a:ext uri="{FF2B5EF4-FFF2-40B4-BE49-F238E27FC236}">
                <a16:creationId xmlns:a16="http://schemas.microsoft.com/office/drawing/2014/main" id="{85E2A61B-8643-C035-23F2-61EF57D7A4D2}"/>
              </a:ext>
            </a:extLst>
          </p:cNvPr>
          <p:cNvPicPr>
            <a:picLocks noChangeAspect="1"/>
          </p:cNvPicPr>
          <p:nvPr/>
        </p:nvPicPr>
        <p:blipFill>
          <a:blip r:embed="rId3"/>
          <a:stretch>
            <a:fillRect/>
          </a:stretch>
        </p:blipFill>
        <p:spPr>
          <a:xfrm>
            <a:off x="2789926" y="2575575"/>
            <a:ext cx="6088602" cy="2869717"/>
          </a:xfrm>
          <a:prstGeom prst="rect">
            <a:avLst/>
          </a:prstGeom>
        </p:spPr>
      </p:pic>
    </p:spTree>
    <p:extLst>
      <p:ext uri="{BB962C8B-B14F-4D97-AF65-F5344CB8AC3E}">
        <p14:creationId xmlns:p14="http://schemas.microsoft.com/office/powerpoint/2010/main" val="41888637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5" name="文本框 4">
            <a:extLst>
              <a:ext uri="{FF2B5EF4-FFF2-40B4-BE49-F238E27FC236}">
                <a16:creationId xmlns:a16="http://schemas.microsoft.com/office/drawing/2014/main" id="{80C1B9C5-F973-4AAA-A290-2B7907FB544A}"/>
              </a:ext>
            </a:extLst>
          </p:cNvPr>
          <p:cNvSpPr txBox="1"/>
          <p:nvPr/>
        </p:nvSpPr>
        <p:spPr>
          <a:xfrm>
            <a:off x="1311442" y="1569087"/>
            <a:ext cx="10191544" cy="923330"/>
          </a:xfrm>
          <a:prstGeom prst="rect">
            <a:avLst/>
          </a:prstGeom>
          <a:noFill/>
        </p:spPr>
        <p:txBody>
          <a:bodyPr wrap="square">
            <a:spAutoFit/>
          </a:bodyPr>
          <a:lstStyle/>
          <a:p>
            <a:r>
              <a:rPr lang="en-US" altLang="zh-CN" b="1" dirty="0"/>
              <a:t>Environment Setup</a:t>
            </a:r>
            <a:r>
              <a:rPr lang="zh-CN" altLang="en-US" dirty="0"/>
              <a:t>：</a:t>
            </a:r>
            <a:r>
              <a:rPr lang="en-US" altLang="zh-CN" dirty="0"/>
              <a:t>Ubuntu 18.04</a:t>
            </a:r>
            <a:r>
              <a:rPr lang="zh-CN" altLang="en-US" dirty="0"/>
              <a:t>，</a:t>
            </a:r>
            <a:r>
              <a:rPr lang="en-US" altLang="zh-CN" dirty="0"/>
              <a:t>256G</a:t>
            </a:r>
            <a:r>
              <a:rPr lang="zh-CN" altLang="en-US" dirty="0"/>
              <a:t>内存，</a:t>
            </a:r>
            <a:r>
              <a:rPr lang="en-US" altLang="zh-CN" dirty="0"/>
              <a:t>32</a:t>
            </a:r>
            <a:r>
              <a:rPr lang="zh-CN" altLang="en-US" dirty="0"/>
              <a:t>核</a:t>
            </a:r>
            <a:r>
              <a:rPr lang="en-US" altLang="zh-CN" dirty="0"/>
              <a:t>2.4GHz Intel Xeon</a:t>
            </a:r>
            <a:r>
              <a:rPr lang="zh-CN" altLang="en-US" dirty="0"/>
              <a:t>处理器。每个实验的模糊部分的时间都限制为</a:t>
            </a:r>
            <a:r>
              <a:rPr lang="en-US" altLang="zh-CN" dirty="0"/>
              <a:t>6</a:t>
            </a:r>
            <a:r>
              <a:rPr lang="zh-CN" altLang="en-US" dirty="0"/>
              <a:t>个小时，每个实验都用一个</a:t>
            </a:r>
            <a:r>
              <a:rPr lang="en-US" altLang="zh-CN" dirty="0"/>
              <a:t>CPU core</a:t>
            </a:r>
            <a:r>
              <a:rPr lang="zh-CN" altLang="en-US" dirty="0"/>
              <a:t>进行操作。</a:t>
            </a:r>
            <a:endParaRPr lang="en-US" altLang="zh-CN" dirty="0"/>
          </a:p>
          <a:p>
            <a:r>
              <a:rPr lang="en-US" altLang="zh-CN" b="1" dirty="0"/>
              <a:t>Experiments Design</a:t>
            </a:r>
            <a:r>
              <a:rPr lang="zh-CN" altLang="en-US" dirty="0"/>
              <a:t>：为了回答第二个问题，设计五个实验来测试不同配置的</a:t>
            </a:r>
            <a:r>
              <a:rPr lang="en-US" altLang="zh-CN" dirty="0"/>
              <a:t>RTOS</a:t>
            </a:r>
            <a:r>
              <a:rPr lang="zh-CN" altLang="en-US" dirty="0"/>
              <a:t>，如下表所示。</a:t>
            </a:r>
          </a:p>
        </p:txBody>
      </p:sp>
      <p:pic>
        <p:nvPicPr>
          <p:cNvPr id="8" name="图片 7">
            <a:extLst>
              <a:ext uri="{FF2B5EF4-FFF2-40B4-BE49-F238E27FC236}">
                <a16:creationId xmlns:a16="http://schemas.microsoft.com/office/drawing/2014/main" id="{AC10C639-5D9B-D0E7-26FB-F8587FE838AD}"/>
              </a:ext>
            </a:extLst>
          </p:cNvPr>
          <p:cNvPicPr>
            <a:picLocks noChangeAspect="1"/>
          </p:cNvPicPr>
          <p:nvPr/>
        </p:nvPicPr>
        <p:blipFill>
          <a:blip r:embed="rId3"/>
          <a:stretch>
            <a:fillRect/>
          </a:stretch>
        </p:blipFill>
        <p:spPr>
          <a:xfrm>
            <a:off x="2948381" y="2662991"/>
            <a:ext cx="6295238" cy="1866667"/>
          </a:xfrm>
          <a:prstGeom prst="rect">
            <a:avLst/>
          </a:prstGeom>
        </p:spPr>
      </p:pic>
      <p:sp>
        <p:nvSpPr>
          <p:cNvPr id="10" name="文本框 9">
            <a:extLst>
              <a:ext uri="{FF2B5EF4-FFF2-40B4-BE49-F238E27FC236}">
                <a16:creationId xmlns:a16="http://schemas.microsoft.com/office/drawing/2014/main" id="{338D39B2-22E2-9AD6-CED4-17E55DFBA299}"/>
              </a:ext>
            </a:extLst>
          </p:cNvPr>
          <p:cNvSpPr txBox="1"/>
          <p:nvPr/>
        </p:nvSpPr>
        <p:spPr>
          <a:xfrm>
            <a:off x="1019874" y="4627871"/>
            <a:ext cx="10483112" cy="1477328"/>
          </a:xfrm>
          <a:prstGeom prst="rect">
            <a:avLst/>
          </a:prstGeom>
          <a:noFill/>
        </p:spPr>
        <p:txBody>
          <a:bodyPr wrap="square">
            <a:spAutoFit/>
          </a:bodyPr>
          <a:lstStyle/>
          <a:p>
            <a:r>
              <a:rPr lang="en-US" altLang="zh-CN" dirty="0" err="1">
                <a:effectLst/>
                <a:latin typeface="Arial" panose="020B0604020202020204" pitchFamily="34" charset="0"/>
              </a:rPr>
              <a:t>SFuzz</a:t>
            </a:r>
            <a:r>
              <a:rPr lang="zh-CN" altLang="en-US" dirty="0">
                <a:effectLst/>
                <a:latin typeface="Arial" panose="020B0604020202020204" pitchFamily="34" charset="0"/>
              </a:rPr>
              <a:t>：利用函数调用和条件跳转指令处理程序，以及符号执行引擎来增强</a:t>
            </a:r>
            <a:r>
              <a:rPr lang="en-US" altLang="zh-CN" dirty="0" err="1">
                <a:effectLst/>
                <a:latin typeface="Arial" panose="020B0604020202020204" pitchFamily="34" charset="0"/>
              </a:rPr>
              <a:t>fuzzer</a:t>
            </a:r>
            <a:r>
              <a:rPr lang="zh-CN" altLang="en-US" dirty="0">
                <a:effectLst/>
                <a:latin typeface="Arial" panose="020B0604020202020204" pitchFamily="34" charset="0"/>
              </a:rPr>
              <a:t>。</a:t>
            </a:r>
            <a:endParaRPr lang="zh-CN" altLang="en-US" dirty="0">
              <a:effectLst/>
            </a:endParaRPr>
          </a:p>
          <a:p>
            <a:r>
              <a:rPr lang="en-US" altLang="zh-CN" dirty="0" err="1">
                <a:latin typeface="Arial" panose="020B0604020202020204" pitchFamily="34" charset="0"/>
              </a:rPr>
              <a:t>SFuzz</a:t>
            </a:r>
            <a:r>
              <a:rPr lang="en-US" altLang="zh-CN" dirty="0">
                <a:latin typeface="Arial" panose="020B0604020202020204" pitchFamily="34" charset="0"/>
              </a:rPr>
              <a:t>-Handler</a:t>
            </a:r>
            <a:r>
              <a:rPr lang="zh-CN" altLang="en-US" dirty="0">
                <a:latin typeface="Arial" panose="020B0604020202020204" pitchFamily="34" charset="0"/>
              </a:rPr>
              <a:t>：不使用控制流节点处理程序来处理与控制流相关的关键节点。</a:t>
            </a:r>
            <a:r>
              <a:rPr lang="en-US" altLang="zh-CN" dirty="0">
                <a:latin typeface="Arial" panose="020B0604020202020204" pitchFamily="34" charset="0"/>
              </a:rPr>
              <a:t>Driller</a:t>
            </a:r>
            <a:r>
              <a:rPr lang="zh-CN" altLang="en-US" dirty="0">
                <a:latin typeface="Arial" panose="020B0604020202020204" pitchFamily="34" charset="0"/>
              </a:rPr>
              <a:t>的另一个版本</a:t>
            </a:r>
            <a:endParaRPr lang="zh-CN" altLang="en-US" dirty="0"/>
          </a:p>
          <a:p>
            <a:r>
              <a:rPr lang="en-US" altLang="zh-CN" dirty="0" err="1">
                <a:latin typeface="Arial" panose="020B0604020202020204" pitchFamily="34" charset="0"/>
              </a:rPr>
              <a:t>SFuzz-FHandler</a:t>
            </a:r>
            <a:r>
              <a:rPr lang="zh-CN" altLang="en-US" dirty="0">
                <a:latin typeface="Arial" panose="020B0604020202020204" pitchFamily="34" charset="0"/>
              </a:rPr>
              <a:t>：只处理条件分支语句。策略是</a:t>
            </a:r>
            <a:r>
              <a:rPr lang="en-US" altLang="zh-CN" dirty="0">
                <a:latin typeface="Arial" panose="020B0604020202020204" pitchFamily="34" charset="0"/>
              </a:rPr>
              <a:t>T-Fuzz</a:t>
            </a:r>
            <a:r>
              <a:rPr lang="zh-CN" altLang="en-US" dirty="0">
                <a:latin typeface="Arial" panose="020B0604020202020204" pitchFamily="34" charset="0"/>
              </a:rPr>
              <a:t>中使用的超集。</a:t>
            </a:r>
            <a:endParaRPr lang="zh-CN" altLang="en-US" dirty="0"/>
          </a:p>
          <a:p>
            <a:r>
              <a:rPr lang="en-US" altLang="zh-CN" dirty="0" err="1">
                <a:effectLst/>
                <a:latin typeface="Arial" panose="020B0604020202020204" pitchFamily="34" charset="0"/>
              </a:rPr>
              <a:t>SFuzz-CHandler</a:t>
            </a:r>
            <a:r>
              <a:rPr lang="zh-CN" altLang="en-US" dirty="0">
                <a:effectLst/>
                <a:latin typeface="Arial" panose="020B0604020202020204" pitchFamily="34" charset="0"/>
              </a:rPr>
              <a:t>：只处理函数调用指令。</a:t>
            </a:r>
            <a:endParaRPr lang="zh-CN" altLang="en-US" dirty="0"/>
          </a:p>
          <a:p>
            <a:r>
              <a:rPr lang="en-US" altLang="zh-CN" dirty="0" err="1">
                <a:effectLst/>
                <a:latin typeface="Arial" panose="020B0604020202020204" pitchFamily="34" charset="0"/>
              </a:rPr>
              <a:t>UnicornAFL</a:t>
            </a:r>
            <a:r>
              <a:rPr lang="zh-CN" altLang="en-US" dirty="0">
                <a:effectLst/>
                <a:latin typeface="Arial" panose="020B0604020202020204" pitchFamily="34" charset="0"/>
              </a:rPr>
              <a:t>：改进了其程序加载器，使其适用于数据集中的各种</a:t>
            </a:r>
            <a:r>
              <a:rPr lang="en-US" altLang="zh-CN" dirty="0">
                <a:effectLst/>
                <a:latin typeface="Arial" panose="020B0604020202020204" pitchFamily="34" charset="0"/>
              </a:rPr>
              <a:t>RTOS</a:t>
            </a:r>
            <a:r>
              <a:rPr lang="zh-CN" altLang="en-US" dirty="0">
                <a:effectLst/>
                <a:latin typeface="Arial" panose="020B0604020202020204" pitchFamily="34" charset="0"/>
              </a:rPr>
              <a:t>固件。</a:t>
            </a:r>
            <a:endParaRPr lang="zh-CN" altLang="en-US" dirty="0"/>
          </a:p>
        </p:txBody>
      </p:sp>
    </p:spTree>
    <p:extLst>
      <p:ext uri="{BB962C8B-B14F-4D97-AF65-F5344CB8AC3E}">
        <p14:creationId xmlns:p14="http://schemas.microsoft.com/office/powerpoint/2010/main" val="161921248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527508"/>
            <a:ext cx="6096000" cy="400110"/>
          </a:xfrm>
          <a:prstGeom prst="rect">
            <a:avLst/>
          </a:prstGeom>
          <a:noFill/>
        </p:spPr>
        <p:txBody>
          <a:bodyPr wrap="square">
            <a:spAutoFit/>
          </a:bodyPr>
          <a:lstStyle/>
          <a:p>
            <a:r>
              <a:rPr lang="en-US" altLang="zh-CN" dirty="0"/>
              <a:t> </a:t>
            </a:r>
            <a:r>
              <a:rPr lang="en-US" altLang="zh-CN" sz="2000" b="1" dirty="0"/>
              <a:t>Real-world Vulnerabilities</a:t>
            </a:r>
            <a:endParaRPr lang="zh-CN" altLang="en-US" sz="2000" b="1" dirty="0"/>
          </a:p>
        </p:txBody>
      </p:sp>
      <p:sp>
        <p:nvSpPr>
          <p:cNvPr id="10" name="文本框 9">
            <a:extLst>
              <a:ext uri="{FF2B5EF4-FFF2-40B4-BE49-F238E27FC236}">
                <a16:creationId xmlns:a16="http://schemas.microsoft.com/office/drawing/2014/main" id="{F121C0DC-58C5-5CC4-5A72-B5B6E0528F85}"/>
              </a:ext>
            </a:extLst>
          </p:cNvPr>
          <p:cNvSpPr txBox="1"/>
          <p:nvPr/>
        </p:nvSpPr>
        <p:spPr>
          <a:xfrm>
            <a:off x="1042737" y="2071039"/>
            <a:ext cx="10106526" cy="923330"/>
          </a:xfrm>
          <a:prstGeom prst="rect">
            <a:avLst/>
          </a:prstGeom>
          <a:noFill/>
        </p:spPr>
        <p:txBody>
          <a:bodyPr wrap="square">
            <a:spAutoFit/>
          </a:bodyPr>
          <a:lstStyle/>
          <a:p>
            <a:r>
              <a:rPr lang="en-US" altLang="zh-CN" dirty="0" err="1"/>
              <a:t>Sfuzz</a:t>
            </a:r>
            <a:r>
              <a:rPr lang="zh-CN" altLang="en-US" dirty="0"/>
              <a:t>在不同设备的</a:t>
            </a:r>
            <a:r>
              <a:rPr lang="en-US" altLang="zh-CN" dirty="0"/>
              <a:t>20</a:t>
            </a:r>
            <a:r>
              <a:rPr lang="zh-CN" altLang="en-US" dirty="0"/>
              <a:t>个固件样本中发现了</a:t>
            </a:r>
            <a:r>
              <a:rPr lang="en-US" altLang="zh-CN" dirty="0"/>
              <a:t>77</a:t>
            </a:r>
            <a:r>
              <a:rPr lang="zh-CN" altLang="en-US" dirty="0"/>
              <a:t>个新</a:t>
            </a:r>
            <a:r>
              <a:rPr lang="en-US" altLang="zh-CN" dirty="0"/>
              <a:t>bug</a:t>
            </a:r>
            <a:r>
              <a:rPr lang="zh-CN" altLang="en-US" dirty="0"/>
              <a:t>，到提交时，其中</a:t>
            </a:r>
            <a:r>
              <a:rPr lang="en-US" altLang="zh-CN" dirty="0"/>
              <a:t>68</a:t>
            </a:r>
            <a:r>
              <a:rPr lang="zh-CN" altLang="en-US" dirty="0"/>
              <a:t>个已经得到供应商的确认，并且</a:t>
            </a:r>
            <a:r>
              <a:rPr lang="en-US" altLang="zh-CN" dirty="0"/>
              <a:t>68</a:t>
            </a:r>
            <a:r>
              <a:rPr lang="zh-CN" altLang="en-US" dirty="0"/>
              <a:t>个已经被分配</a:t>
            </a:r>
            <a:r>
              <a:rPr lang="en-US" altLang="zh-CN" dirty="0"/>
              <a:t>CVE</a:t>
            </a:r>
            <a:r>
              <a:rPr lang="zh-CN" altLang="en-US" dirty="0"/>
              <a:t>或者</a:t>
            </a:r>
            <a:r>
              <a:rPr lang="en-US" altLang="zh-CN" dirty="0"/>
              <a:t>CNVD IDs</a:t>
            </a:r>
            <a:r>
              <a:rPr lang="zh-CN" altLang="en-US" dirty="0"/>
              <a:t>。下图显示这些错误相对应的代码片段的数据接收点和任务的类型。</a:t>
            </a:r>
          </a:p>
        </p:txBody>
      </p:sp>
      <p:pic>
        <p:nvPicPr>
          <p:cNvPr id="3" name="图片 2">
            <a:extLst>
              <a:ext uri="{FF2B5EF4-FFF2-40B4-BE49-F238E27FC236}">
                <a16:creationId xmlns:a16="http://schemas.microsoft.com/office/drawing/2014/main" id="{8C0F3BB2-B77D-3EAC-E96A-2D04DF0D37A6}"/>
              </a:ext>
            </a:extLst>
          </p:cNvPr>
          <p:cNvPicPr>
            <a:picLocks noChangeAspect="1"/>
          </p:cNvPicPr>
          <p:nvPr/>
        </p:nvPicPr>
        <p:blipFill>
          <a:blip r:embed="rId3"/>
          <a:stretch>
            <a:fillRect/>
          </a:stretch>
        </p:blipFill>
        <p:spPr>
          <a:xfrm>
            <a:off x="2237014" y="2753765"/>
            <a:ext cx="6560108" cy="3351434"/>
          </a:xfrm>
          <a:prstGeom prst="rect">
            <a:avLst/>
          </a:prstGeom>
        </p:spPr>
      </p:pic>
    </p:spTree>
    <p:extLst>
      <p:ext uri="{BB962C8B-B14F-4D97-AF65-F5344CB8AC3E}">
        <p14:creationId xmlns:p14="http://schemas.microsoft.com/office/powerpoint/2010/main" val="1833698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3314024"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陈力波 山东大学</a:t>
            </a:r>
            <a:r>
              <a:rPr lang="en-US" altLang="zh-CN" sz="1800" b="1" dirty="0">
                <a:solidFill>
                  <a:srgbClr val="313D51"/>
                </a:solidFill>
                <a:latin typeface="思源黑体" panose="020B0500000000000000" pitchFamily="34" charset="-122"/>
                <a:ea typeface="思源黑体" panose="020B0500000000000000" pitchFamily="34" charset="-122"/>
              </a:rPr>
              <a:t>2021</a:t>
            </a:r>
            <a:r>
              <a:rPr lang="zh-CN" altLang="en-US" sz="1800" b="1" dirty="0">
                <a:solidFill>
                  <a:srgbClr val="313D51"/>
                </a:solidFill>
                <a:latin typeface="思源黑体" panose="020B0500000000000000" pitchFamily="34" charset="-122"/>
                <a:ea typeface="思源黑体" panose="020B0500000000000000" pitchFamily="34" charset="-122"/>
              </a:rPr>
              <a:t>级博士生</a:t>
            </a:r>
          </a:p>
        </p:txBody>
      </p:sp>
      <p:sp>
        <p:nvSpPr>
          <p:cNvPr id="11" name="矩形 10"/>
          <p:cNvSpPr/>
          <p:nvPr/>
        </p:nvSpPr>
        <p:spPr>
          <a:xfrm>
            <a:off x="4211037" y="2703871"/>
            <a:ext cx="6279850" cy="646011"/>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毕业于清华大学网络与信息安全实验室（</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NISL</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），是</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CTF</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战队“蓝莲花”初创成员，获</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Defcon CTF 2012</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全球资格赛排名</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19</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。目前从事网络攻防、系统安全研究，聚焦网络基础设施、</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IoT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、区块链等领域安全问题，</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蔡 洤 朴</a:t>
            </a: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478B67E9-B806-E3EA-6D19-9894CD494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99" y="1908460"/>
            <a:ext cx="1628759" cy="1628759"/>
          </a:xfrm>
          <a:prstGeom prst="rect">
            <a:avLst/>
          </a:prstGeom>
        </p:spPr>
      </p:pic>
      <p:sp>
        <p:nvSpPr>
          <p:cNvPr id="12" name="文本框 11">
            <a:extLst>
              <a:ext uri="{FF2B5EF4-FFF2-40B4-BE49-F238E27FC236}">
                <a16:creationId xmlns:a16="http://schemas.microsoft.com/office/drawing/2014/main" id="{AFFAEB67-C3B4-D5BE-4FA2-FBABBED7EBD5}"/>
              </a:ext>
            </a:extLst>
          </p:cNvPr>
          <p:cNvSpPr txBox="1"/>
          <p:nvPr/>
        </p:nvSpPr>
        <p:spPr>
          <a:xfrm>
            <a:off x="1701113" y="4936620"/>
            <a:ext cx="6100996" cy="295145"/>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1200" noProof="0" dirty="0">
                <a:solidFill>
                  <a:prstClr val="black">
                    <a:lumMod val="65000"/>
                    <a:lumOff val="35000"/>
                  </a:prstClr>
                </a:solidFill>
                <a:latin typeface="思源黑体" panose="020B0500000000000000" pitchFamily="34" charset="-122"/>
                <a:ea typeface="思源黑体" panose="020B0500000000000000" pitchFamily="34" charset="-122"/>
              </a:rPr>
              <a:t>上海交通大学，阿里巴巴集团</a:t>
            </a: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思源黑体" panose="020B0500000000000000" pitchFamily="34" charset="-122"/>
              <a:ea typeface="思源黑体" panose="020B0500000000000000" pitchFamily="34" charset="-122"/>
              <a:cs typeface="+mn-cs"/>
            </a:endParaRPr>
          </a:p>
        </p:txBody>
      </p:sp>
      <p:pic>
        <p:nvPicPr>
          <p:cNvPr id="22" name="图片 21">
            <a:extLst>
              <a:ext uri="{FF2B5EF4-FFF2-40B4-BE49-F238E27FC236}">
                <a16:creationId xmlns:a16="http://schemas.microsoft.com/office/drawing/2014/main" id="{42056D20-6CA4-F196-AC50-4359548C8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668" y="4226166"/>
            <a:ext cx="1707421" cy="1707421"/>
          </a:xfrm>
          <a:prstGeom prst="rect">
            <a:avLst/>
          </a:prstGeom>
        </p:spPr>
      </p:pic>
      <p:pic>
        <p:nvPicPr>
          <p:cNvPr id="24" name="图片 23">
            <a:extLst>
              <a:ext uri="{FF2B5EF4-FFF2-40B4-BE49-F238E27FC236}">
                <a16:creationId xmlns:a16="http://schemas.microsoft.com/office/drawing/2014/main" id="{58360A58-0343-803B-030A-240A5BD538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0549" y="661601"/>
            <a:ext cx="5210902" cy="5534797"/>
          </a:xfrm>
          <a:prstGeom prst="rect">
            <a:avLst/>
          </a:prstGeom>
        </p:spPr>
      </p:pic>
      <p:pic>
        <p:nvPicPr>
          <p:cNvPr id="26" name="图片 25">
            <a:extLst>
              <a:ext uri="{FF2B5EF4-FFF2-40B4-BE49-F238E27FC236}">
                <a16:creationId xmlns:a16="http://schemas.microsoft.com/office/drawing/2014/main" id="{2D0563FE-B747-7175-1A2E-9D5E20F437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1390" y="2414446"/>
            <a:ext cx="6049219" cy="2029108"/>
          </a:xfrm>
          <a:prstGeom prst="rect">
            <a:avLst/>
          </a:prstGeom>
        </p:spPr>
      </p:pic>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3825"/>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89145" y="1496730"/>
            <a:ext cx="8439068" cy="400110"/>
          </a:xfrm>
          <a:prstGeom prst="rect">
            <a:avLst/>
          </a:prstGeom>
          <a:noFill/>
        </p:spPr>
        <p:txBody>
          <a:bodyPr wrap="square">
            <a:spAutoFit/>
          </a:bodyPr>
          <a:lstStyle/>
          <a:p>
            <a:r>
              <a:rPr lang="en-US" altLang="zh-CN" dirty="0"/>
              <a:t> </a:t>
            </a:r>
            <a:r>
              <a:rPr lang="en-US" altLang="zh-CN" sz="2000" b="1" dirty="0"/>
              <a:t>Comparison</a:t>
            </a:r>
            <a:r>
              <a:rPr lang="en-US" altLang="zh-CN" b="1" dirty="0"/>
              <a:t> with Existing Methods</a:t>
            </a:r>
            <a:r>
              <a:rPr lang="zh-CN" altLang="en-US" b="1" dirty="0"/>
              <a:t>：</a:t>
            </a:r>
            <a:r>
              <a:rPr lang="en-US" altLang="zh-CN" b="1" dirty="0"/>
              <a:t>Effectiveness</a:t>
            </a:r>
            <a:r>
              <a:rPr lang="zh-CN" altLang="en-US" b="1" dirty="0"/>
              <a:t>、</a:t>
            </a:r>
            <a:r>
              <a:rPr lang="en-US" altLang="zh-CN" b="1" dirty="0"/>
              <a:t>Stability</a:t>
            </a:r>
            <a:r>
              <a:rPr lang="zh-CN" altLang="en-US" b="1" dirty="0"/>
              <a:t>、</a:t>
            </a:r>
            <a:r>
              <a:rPr lang="en-US" altLang="zh-CN" b="1" dirty="0"/>
              <a:t>Efficiency</a:t>
            </a:r>
            <a:endParaRPr lang="zh-CN" altLang="en-US" b="1" dirty="0"/>
          </a:p>
        </p:txBody>
      </p:sp>
      <p:sp>
        <p:nvSpPr>
          <p:cNvPr id="5" name="文本框 4">
            <a:extLst>
              <a:ext uri="{FF2B5EF4-FFF2-40B4-BE49-F238E27FC236}">
                <a16:creationId xmlns:a16="http://schemas.microsoft.com/office/drawing/2014/main" id="{84678CCF-043D-E6D2-6F94-104D861BB43C}"/>
              </a:ext>
            </a:extLst>
          </p:cNvPr>
          <p:cNvSpPr txBox="1"/>
          <p:nvPr/>
        </p:nvSpPr>
        <p:spPr>
          <a:xfrm>
            <a:off x="1089145" y="1896840"/>
            <a:ext cx="9633285" cy="646331"/>
          </a:xfrm>
          <a:prstGeom prst="rect">
            <a:avLst/>
          </a:prstGeom>
          <a:noFill/>
        </p:spPr>
        <p:txBody>
          <a:bodyPr wrap="square">
            <a:spAutoFit/>
          </a:bodyPr>
          <a:lstStyle/>
          <a:p>
            <a:r>
              <a:rPr lang="zh-CN" altLang="en-US" dirty="0"/>
              <a:t>由于其他工作都不能直接应用于</a:t>
            </a:r>
            <a:r>
              <a:rPr lang="en-US" altLang="zh-CN" dirty="0"/>
              <a:t>RTOS</a:t>
            </a:r>
            <a:r>
              <a:rPr lang="zh-CN" altLang="en-US" dirty="0"/>
              <a:t>，并难以迁移到</a:t>
            </a:r>
            <a:r>
              <a:rPr lang="en-US" altLang="zh-CN" dirty="0"/>
              <a:t>RTOS</a:t>
            </a:r>
            <a:r>
              <a:rPr lang="zh-CN" altLang="en-US" dirty="0"/>
              <a:t>，因此对这些工作进行了模拟，如实验设置部分显示。</a:t>
            </a:r>
          </a:p>
        </p:txBody>
      </p:sp>
      <p:pic>
        <p:nvPicPr>
          <p:cNvPr id="3" name="图片 2">
            <a:extLst>
              <a:ext uri="{FF2B5EF4-FFF2-40B4-BE49-F238E27FC236}">
                <a16:creationId xmlns:a16="http://schemas.microsoft.com/office/drawing/2014/main" id="{D372A1B7-44F5-FCC7-D9FE-8763CF96805A}"/>
              </a:ext>
            </a:extLst>
          </p:cNvPr>
          <p:cNvPicPr>
            <a:picLocks noChangeAspect="1"/>
          </p:cNvPicPr>
          <p:nvPr/>
        </p:nvPicPr>
        <p:blipFill>
          <a:blip r:embed="rId3"/>
          <a:stretch>
            <a:fillRect/>
          </a:stretch>
        </p:blipFill>
        <p:spPr>
          <a:xfrm>
            <a:off x="864803" y="3038083"/>
            <a:ext cx="4987129" cy="2553494"/>
          </a:xfrm>
          <a:prstGeom prst="rect">
            <a:avLst/>
          </a:prstGeom>
        </p:spPr>
      </p:pic>
      <p:pic>
        <p:nvPicPr>
          <p:cNvPr id="8" name="图片 7">
            <a:extLst>
              <a:ext uri="{FF2B5EF4-FFF2-40B4-BE49-F238E27FC236}">
                <a16:creationId xmlns:a16="http://schemas.microsoft.com/office/drawing/2014/main" id="{548645C2-EEE5-3DF0-AD3E-81DFE4B56AC5}"/>
              </a:ext>
            </a:extLst>
          </p:cNvPr>
          <p:cNvPicPr>
            <a:picLocks noChangeAspect="1"/>
          </p:cNvPicPr>
          <p:nvPr/>
        </p:nvPicPr>
        <p:blipFill>
          <a:blip r:embed="rId4"/>
          <a:stretch>
            <a:fillRect/>
          </a:stretch>
        </p:blipFill>
        <p:spPr>
          <a:xfrm>
            <a:off x="6157699" y="2912503"/>
            <a:ext cx="4576190" cy="3166666"/>
          </a:xfrm>
          <a:prstGeom prst="rect">
            <a:avLst/>
          </a:prstGeom>
        </p:spPr>
      </p:pic>
    </p:spTree>
    <p:extLst>
      <p:ext uri="{BB962C8B-B14F-4D97-AF65-F5344CB8AC3E}">
        <p14:creationId xmlns:p14="http://schemas.microsoft.com/office/powerpoint/2010/main" val="1626909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89145" y="1527508"/>
            <a:ext cx="6096000" cy="400110"/>
          </a:xfrm>
          <a:prstGeom prst="rect">
            <a:avLst/>
          </a:prstGeom>
          <a:noFill/>
        </p:spPr>
        <p:txBody>
          <a:bodyPr wrap="square">
            <a:spAutoFit/>
          </a:bodyPr>
          <a:lstStyle/>
          <a:p>
            <a:r>
              <a:rPr lang="en-US" altLang="zh-CN" sz="2000" b="1" dirty="0"/>
              <a:t>Effectiveness</a:t>
            </a:r>
            <a:endParaRPr lang="zh-CN" altLang="en-US" sz="2000" b="1" dirty="0"/>
          </a:p>
        </p:txBody>
      </p:sp>
      <p:pic>
        <p:nvPicPr>
          <p:cNvPr id="3" name="图片 2">
            <a:extLst>
              <a:ext uri="{FF2B5EF4-FFF2-40B4-BE49-F238E27FC236}">
                <a16:creationId xmlns:a16="http://schemas.microsoft.com/office/drawing/2014/main" id="{D372A1B7-44F5-FCC7-D9FE-8763CF96805A}"/>
              </a:ext>
            </a:extLst>
          </p:cNvPr>
          <p:cNvPicPr>
            <a:picLocks noChangeAspect="1"/>
          </p:cNvPicPr>
          <p:nvPr/>
        </p:nvPicPr>
        <p:blipFill>
          <a:blip r:embed="rId3"/>
          <a:stretch>
            <a:fillRect/>
          </a:stretch>
        </p:blipFill>
        <p:spPr>
          <a:xfrm>
            <a:off x="897461" y="1896840"/>
            <a:ext cx="4987129" cy="2553494"/>
          </a:xfrm>
          <a:prstGeom prst="rect">
            <a:avLst/>
          </a:prstGeom>
        </p:spPr>
      </p:pic>
      <p:pic>
        <p:nvPicPr>
          <p:cNvPr id="8" name="图片 7">
            <a:extLst>
              <a:ext uri="{FF2B5EF4-FFF2-40B4-BE49-F238E27FC236}">
                <a16:creationId xmlns:a16="http://schemas.microsoft.com/office/drawing/2014/main" id="{548645C2-EEE5-3DF0-AD3E-81DFE4B56AC5}"/>
              </a:ext>
            </a:extLst>
          </p:cNvPr>
          <p:cNvPicPr>
            <a:picLocks noChangeAspect="1"/>
          </p:cNvPicPr>
          <p:nvPr/>
        </p:nvPicPr>
        <p:blipFill>
          <a:blip r:embed="rId4"/>
          <a:stretch>
            <a:fillRect/>
          </a:stretch>
        </p:blipFill>
        <p:spPr>
          <a:xfrm>
            <a:off x="6096000" y="1521705"/>
            <a:ext cx="4576190" cy="3166666"/>
          </a:xfrm>
          <a:prstGeom prst="rect">
            <a:avLst/>
          </a:prstGeom>
        </p:spPr>
      </p:pic>
      <p:sp>
        <p:nvSpPr>
          <p:cNvPr id="2" name="文本框 1">
            <a:extLst>
              <a:ext uri="{FF2B5EF4-FFF2-40B4-BE49-F238E27FC236}">
                <a16:creationId xmlns:a16="http://schemas.microsoft.com/office/drawing/2014/main" id="{2559C242-613D-222D-477C-68F688800871}"/>
              </a:ext>
            </a:extLst>
          </p:cNvPr>
          <p:cNvSpPr txBox="1"/>
          <p:nvPr/>
        </p:nvSpPr>
        <p:spPr>
          <a:xfrm>
            <a:off x="646058" y="4961161"/>
            <a:ext cx="10899884" cy="646331"/>
          </a:xfrm>
          <a:prstGeom prst="rect">
            <a:avLst/>
          </a:prstGeom>
          <a:noFill/>
        </p:spPr>
        <p:txBody>
          <a:bodyPr wrap="square">
            <a:spAutoFit/>
          </a:bodyPr>
          <a:lstStyle/>
          <a:p>
            <a:r>
              <a:rPr lang="zh-CN" altLang="en-US" dirty="0">
                <a:effectLst/>
                <a:latin typeface="Arial" panose="020B0604020202020204" pitchFamily="34" charset="0"/>
              </a:rPr>
              <a:t>这</a:t>
            </a:r>
            <a:r>
              <a:rPr lang="en-US" altLang="zh-CN" dirty="0">
                <a:effectLst/>
                <a:latin typeface="Arial" panose="020B0604020202020204" pitchFamily="34" charset="0"/>
              </a:rPr>
              <a:t>5</a:t>
            </a:r>
            <a:r>
              <a:rPr lang="zh-CN" altLang="en-US" dirty="0">
                <a:effectLst/>
                <a:latin typeface="Arial" panose="020B0604020202020204" pitchFamily="34" charset="0"/>
              </a:rPr>
              <a:t>个工具都能在一定程度上发现真实设备中的漏洞，漏洞数量从</a:t>
            </a:r>
            <a:r>
              <a:rPr lang="en-US" altLang="zh-CN" dirty="0">
                <a:effectLst/>
                <a:latin typeface="Arial" panose="020B0604020202020204" pitchFamily="34" charset="0"/>
              </a:rPr>
              <a:t>4</a:t>
            </a:r>
            <a:r>
              <a:rPr lang="zh-CN" altLang="en-US" dirty="0">
                <a:effectLst/>
                <a:latin typeface="Arial" panose="020B0604020202020204" pitchFamily="34" charset="0"/>
              </a:rPr>
              <a:t>到</a:t>
            </a:r>
            <a:r>
              <a:rPr lang="en-US" altLang="zh-CN" dirty="0">
                <a:effectLst/>
                <a:latin typeface="Arial" panose="020B0604020202020204" pitchFamily="34" charset="0"/>
              </a:rPr>
              <a:t>34</a:t>
            </a:r>
            <a:r>
              <a:rPr lang="zh-CN" altLang="en-US" dirty="0">
                <a:effectLst/>
                <a:latin typeface="Arial" panose="020B0604020202020204" pitchFamily="34" charset="0"/>
              </a:rPr>
              <a:t>不等。相比以上四种模式，</a:t>
            </a:r>
            <a:r>
              <a:rPr lang="en-US" altLang="zh-CN" dirty="0" err="1">
                <a:effectLst/>
                <a:latin typeface="Arial" panose="020B0604020202020204" pitchFamily="34" charset="0"/>
              </a:rPr>
              <a:t>SFuzz</a:t>
            </a:r>
            <a:r>
              <a:rPr lang="zh-CN" altLang="en-US" dirty="0">
                <a:effectLst/>
                <a:latin typeface="Arial" panose="020B0604020202020204" pitchFamily="34" charset="0"/>
              </a:rPr>
              <a:t>最终在</a:t>
            </a:r>
            <a:r>
              <a:rPr lang="en-US" altLang="zh-CN" dirty="0">
                <a:effectLst/>
                <a:latin typeface="Arial" panose="020B0604020202020204" pitchFamily="34" charset="0"/>
              </a:rPr>
              <a:t>5</a:t>
            </a:r>
            <a:r>
              <a:rPr lang="zh-CN" altLang="en-US" dirty="0">
                <a:effectLst/>
                <a:latin typeface="Arial" panose="020B0604020202020204" pitchFamily="34" charset="0"/>
              </a:rPr>
              <a:t>个模型的</a:t>
            </a:r>
            <a:r>
              <a:rPr lang="en-US" altLang="zh-CN" dirty="0">
                <a:effectLst/>
                <a:latin typeface="Arial" panose="020B0604020202020204" pitchFamily="34" charset="0"/>
              </a:rPr>
              <a:t>105</a:t>
            </a:r>
            <a:r>
              <a:rPr lang="zh-CN" altLang="en-US" dirty="0">
                <a:effectLst/>
                <a:latin typeface="Arial" panose="020B0604020202020204" pitchFamily="34" charset="0"/>
              </a:rPr>
              <a:t>个执行树上触发多大</a:t>
            </a:r>
            <a:r>
              <a:rPr lang="en-US" altLang="zh-CN" dirty="0">
                <a:effectLst/>
                <a:latin typeface="Arial" panose="020B0604020202020204" pitchFamily="34" charset="0"/>
              </a:rPr>
              <a:t>134</a:t>
            </a:r>
            <a:r>
              <a:rPr lang="zh-CN" altLang="en-US" dirty="0">
                <a:effectLst/>
                <a:latin typeface="Arial" panose="020B0604020202020204" pitchFamily="34" charset="0"/>
              </a:rPr>
              <a:t>个独特的崩溃，并发现</a:t>
            </a:r>
            <a:r>
              <a:rPr lang="en-US" altLang="zh-CN" dirty="0">
                <a:effectLst/>
                <a:latin typeface="Arial" panose="020B0604020202020204" pitchFamily="34" charset="0"/>
              </a:rPr>
              <a:t>34</a:t>
            </a:r>
            <a:r>
              <a:rPr lang="zh-CN" altLang="en-US" dirty="0">
                <a:effectLst/>
                <a:latin typeface="Arial" panose="020B0604020202020204" pitchFamily="34" charset="0"/>
              </a:rPr>
              <a:t>个错误，性能优于所有的比较工具。</a:t>
            </a:r>
            <a:endParaRPr lang="zh-CN" altLang="en-US" dirty="0"/>
          </a:p>
        </p:txBody>
      </p:sp>
    </p:spTree>
    <p:extLst>
      <p:ext uri="{BB962C8B-B14F-4D97-AF65-F5344CB8AC3E}">
        <p14:creationId xmlns:p14="http://schemas.microsoft.com/office/powerpoint/2010/main" val="12129802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89145" y="1527508"/>
            <a:ext cx="6096000" cy="400110"/>
          </a:xfrm>
          <a:prstGeom prst="rect">
            <a:avLst/>
          </a:prstGeom>
          <a:noFill/>
        </p:spPr>
        <p:txBody>
          <a:bodyPr wrap="square">
            <a:spAutoFit/>
          </a:bodyPr>
          <a:lstStyle/>
          <a:p>
            <a:r>
              <a:rPr lang="en-US" altLang="zh-CN" sz="2000" b="1" dirty="0"/>
              <a:t>Stability</a:t>
            </a:r>
            <a:endParaRPr lang="zh-CN" altLang="en-US" sz="2000" b="1" dirty="0"/>
          </a:p>
        </p:txBody>
      </p:sp>
      <p:sp>
        <p:nvSpPr>
          <p:cNvPr id="2" name="文本框 1">
            <a:extLst>
              <a:ext uri="{FF2B5EF4-FFF2-40B4-BE49-F238E27FC236}">
                <a16:creationId xmlns:a16="http://schemas.microsoft.com/office/drawing/2014/main" id="{2559C242-613D-222D-477C-68F688800871}"/>
              </a:ext>
            </a:extLst>
          </p:cNvPr>
          <p:cNvSpPr txBox="1"/>
          <p:nvPr/>
        </p:nvSpPr>
        <p:spPr>
          <a:xfrm>
            <a:off x="646058" y="1896840"/>
            <a:ext cx="10899884" cy="646331"/>
          </a:xfrm>
          <a:prstGeom prst="rect">
            <a:avLst/>
          </a:prstGeom>
          <a:noFill/>
        </p:spPr>
        <p:txBody>
          <a:bodyPr wrap="square">
            <a:spAutoFit/>
          </a:bodyPr>
          <a:lstStyle/>
          <a:p>
            <a:r>
              <a:rPr lang="zh-CN" altLang="en-US" dirty="0">
                <a:latin typeface="Arial" panose="020B0604020202020204" pitchFamily="34" charset="0"/>
              </a:rPr>
              <a:t>为了比较工具之间的稳定性，检查了五种设备上所有模糊执行的成功模拟比率。不同的设备在不同的工具之间有不同的稳定性变化。</a:t>
            </a:r>
            <a:endParaRPr lang="zh-CN" altLang="en-US" dirty="0"/>
          </a:p>
        </p:txBody>
      </p:sp>
      <p:pic>
        <p:nvPicPr>
          <p:cNvPr id="5" name="图片 4">
            <a:extLst>
              <a:ext uri="{FF2B5EF4-FFF2-40B4-BE49-F238E27FC236}">
                <a16:creationId xmlns:a16="http://schemas.microsoft.com/office/drawing/2014/main" id="{C4842F3B-1046-3BD3-C560-AA1CD03AA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4" y="2693766"/>
            <a:ext cx="10680232" cy="3560077"/>
          </a:xfrm>
          <a:prstGeom prst="rect">
            <a:avLst/>
          </a:prstGeom>
        </p:spPr>
      </p:pic>
    </p:spTree>
    <p:extLst>
      <p:ext uri="{BB962C8B-B14F-4D97-AF65-F5344CB8AC3E}">
        <p14:creationId xmlns:p14="http://schemas.microsoft.com/office/powerpoint/2010/main" val="1693060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89145" y="1527508"/>
            <a:ext cx="6096000" cy="369332"/>
          </a:xfrm>
          <a:prstGeom prst="rect">
            <a:avLst/>
          </a:prstGeom>
          <a:noFill/>
        </p:spPr>
        <p:txBody>
          <a:bodyPr wrap="square">
            <a:spAutoFit/>
          </a:bodyPr>
          <a:lstStyle/>
          <a:p>
            <a:r>
              <a:rPr lang="en-US" altLang="zh-CN" b="1" dirty="0"/>
              <a:t>Efficiency</a:t>
            </a:r>
            <a:endParaRPr lang="zh-CN" altLang="en-US" b="1" dirty="0"/>
          </a:p>
        </p:txBody>
      </p:sp>
      <p:sp>
        <p:nvSpPr>
          <p:cNvPr id="2" name="文本框 1">
            <a:extLst>
              <a:ext uri="{FF2B5EF4-FFF2-40B4-BE49-F238E27FC236}">
                <a16:creationId xmlns:a16="http://schemas.microsoft.com/office/drawing/2014/main" id="{2559C242-613D-222D-477C-68F688800871}"/>
              </a:ext>
            </a:extLst>
          </p:cNvPr>
          <p:cNvSpPr txBox="1"/>
          <p:nvPr/>
        </p:nvSpPr>
        <p:spPr>
          <a:xfrm>
            <a:off x="646058" y="1896840"/>
            <a:ext cx="10899884" cy="646331"/>
          </a:xfrm>
          <a:prstGeom prst="rect">
            <a:avLst/>
          </a:prstGeom>
          <a:noFill/>
        </p:spPr>
        <p:txBody>
          <a:bodyPr wrap="square">
            <a:spAutoFit/>
          </a:bodyPr>
          <a:lstStyle/>
          <a:p>
            <a:r>
              <a:rPr lang="zh-CN" altLang="en-US" dirty="0">
                <a:latin typeface="Arial" panose="020B0604020202020204" pitchFamily="34" charset="0"/>
              </a:rPr>
              <a:t>检查者五种工具时间消耗，应用的方法越复杂，测试消耗时间越多，下图展示在不同工具在每个设备上消耗的平均模糊时间。</a:t>
            </a:r>
            <a:endParaRPr lang="zh-CN" altLang="en-US" dirty="0"/>
          </a:p>
        </p:txBody>
      </p:sp>
      <p:pic>
        <p:nvPicPr>
          <p:cNvPr id="5" name="图片 4">
            <a:extLst>
              <a:ext uri="{FF2B5EF4-FFF2-40B4-BE49-F238E27FC236}">
                <a16:creationId xmlns:a16="http://schemas.microsoft.com/office/drawing/2014/main" id="{253BC130-4053-ACCB-2146-6BB709069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58" y="2687967"/>
            <a:ext cx="10899884" cy="3633295"/>
          </a:xfrm>
          <a:prstGeom prst="rect">
            <a:avLst/>
          </a:prstGeom>
        </p:spPr>
      </p:pic>
    </p:spTree>
    <p:extLst>
      <p:ext uri="{BB962C8B-B14F-4D97-AF65-F5344CB8AC3E}">
        <p14:creationId xmlns:p14="http://schemas.microsoft.com/office/powerpoint/2010/main" val="21673051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391995"/>
            <a:ext cx="6096000" cy="400110"/>
          </a:xfrm>
          <a:prstGeom prst="rect">
            <a:avLst/>
          </a:prstGeom>
          <a:noFill/>
        </p:spPr>
        <p:txBody>
          <a:bodyPr wrap="square">
            <a:spAutoFit/>
          </a:bodyPr>
          <a:lstStyle/>
          <a:p>
            <a:r>
              <a:rPr lang="en-US" altLang="zh-CN" sz="2000" b="1" dirty="0"/>
              <a:t>Comparison with Symbolic Execution</a:t>
            </a:r>
            <a:endParaRPr lang="zh-CN" altLang="en-US" sz="2000" b="1" dirty="0"/>
          </a:p>
        </p:txBody>
      </p:sp>
      <p:sp>
        <p:nvSpPr>
          <p:cNvPr id="6" name="文本框 5">
            <a:extLst>
              <a:ext uri="{FF2B5EF4-FFF2-40B4-BE49-F238E27FC236}">
                <a16:creationId xmlns:a16="http://schemas.microsoft.com/office/drawing/2014/main" id="{6ABECFCA-436D-87A2-A06F-8BC8A1963BC1}"/>
              </a:ext>
            </a:extLst>
          </p:cNvPr>
          <p:cNvSpPr txBox="1"/>
          <p:nvPr/>
        </p:nvSpPr>
        <p:spPr>
          <a:xfrm>
            <a:off x="828571" y="1737167"/>
            <a:ext cx="10534857" cy="646331"/>
          </a:xfrm>
          <a:prstGeom prst="rect">
            <a:avLst/>
          </a:prstGeom>
          <a:noFill/>
        </p:spPr>
        <p:txBody>
          <a:bodyPr wrap="square">
            <a:spAutoFit/>
          </a:bodyPr>
          <a:lstStyle/>
          <a:p>
            <a:r>
              <a:rPr lang="zh-CN" altLang="en-US" dirty="0"/>
              <a:t>将</a:t>
            </a:r>
            <a:r>
              <a:rPr lang="en-US" altLang="zh-CN" dirty="0" err="1"/>
              <a:t>Sfuzz</a:t>
            </a:r>
            <a:r>
              <a:rPr lang="zh-CN" altLang="en-US" dirty="0"/>
              <a:t>与传统的符号执行技术（</a:t>
            </a:r>
            <a:r>
              <a:rPr lang="en-US" altLang="zh-CN" dirty="0"/>
              <a:t>SE</a:t>
            </a:r>
            <a:r>
              <a:rPr lang="zh-CN" altLang="en-US" dirty="0"/>
              <a:t>）进行比较，由于现有的</a:t>
            </a:r>
            <a:r>
              <a:rPr lang="en-US" altLang="zh-CN" dirty="0"/>
              <a:t>SE</a:t>
            </a:r>
            <a:r>
              <a:rPr lang="zh-CN" altLang="en-US" dirty="0"/>
              <a:t>工具不能直接测试</a:t>
            </a:r>
            <a:r>
              <a:rPr lang="en-US" altLang="zh-CN" dirty="0"/>
              <a:t>RTOS</a:t>
            </a:r>
            <a:r>
              <a:rPr lang="zh-CN" altLang="en-US" dirty="0"/>
              <a:t>，基于</a:t>
            </a:r>
            <a:r>
              <a:rPr lang="en-US" altLang="zh-CN" dirty="0" err="1"/>
              <a:t>Angr</a:t>
            </a:r>
            <a:r>
              <a:rPr lang="zh-CN" altLang="en-US" dirty="0"/>
              <a:t>实现自己的一个原型。</a:t>
            </a:r>
            <a:endParaRPr lang="en-US" altLang="zh-CN" dirty="0"/>
          </a:p>
        </p:txBody>
      </p:sp>
      <p:pic>
        <p:nvPicPr>
          <p:cNvPr id="4" name="图片 3">
            <a:extLst>
              <a:ext uri="{FF2B5EF4-FFF2-40B4-BE49-F238E27FC236}">
                <a16:creationId xmlns:a16="http://schemas.microsoft.com/office/drawing/2014/main" id="{C127D288-AF58-E0AC-640A-6B5091BD2669}"/>
              </a:ext>
            </a:extLst>
          </p:cNvPr>
          <p:cNvPicPr>
            <a:picLocks noChangeAspect="1"/>
          </p:cNvPicPr>
          <p:nvPr/>
        </p:nvPicPr>
        <p:blipFill>
          <a:blip r:embed="rId3"/>
          <a:stretch>
            <a:fillRect/>
          </a:stretch>
        </p:blipFill>
        <p:spPr>
          <a:xfrm>
            <a:off x="1034716" y="2383498"/>
            <a:ext cx="3783311" cy="3896513"/>
          </a:xfrm>
          <a:prstGeom prst="rect">
            <a:avLst/>
          </a:prstGeom>
        </p:spPr>
      </p:pic>
      <p:pic>
        <p:nvPicPr>
          <p:cNvPr id="8" name="图片 7">
            <a:extLst>
              <a:ext uri="{FF2B5EF4-FFF2-40B4-BE49-F238E27FC236}">
                <a16:creationId xmlns:a16="http://schemas.microsoft.com/office/drawing/2014/main" id="{5722DDE3-F79A-CA4B-196C-F68E6EF3083D}"/>
              </a:ext>
            </a:extLst>
          </p:cNvPr>
          <p:cNvPicPr>
            <a:picLocks noChangeAspect="1"/>
          </p:cNvPicPr>
          <p:nvPr/>
        </p:nvPicPr>
        <p:blipFill>
          <a:blip r:embed="rId4"/>
          <a:stretch>
            <a:fillRect/>
          </a:stretch>
        </p:blipFill>
        <p:spPr>
          <a:xfrm>
            <a:off x="5650303" y="3429000"/>
            <a:ext cx="5299011" cy="2548891"/>
          </a:xfrm>
          <a:prstGeom prst="rect">
            <a:avLst/>
          </a:prstGeom>
        </p:spPr>
      </p:pic>
    </p:spTree>
    <p:extLst>
      <p:ext uri="{BB962C8B-B14F-4D97-AF65-F5344CB8AC3E}">
        <p14:creationId xmlns:p14="http://schemas.microsoft.com/office/powerpoint/2010/main" val="2495293552"/>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34716" y="1391995"/>
            <a:ext cx="6096000" cy="400110"/>
          </a:xfrm>
          <a:prstGeom prst="rect">
            <a:avLst/>
          </a:prstGeom>
          <a:noFill/>
        </p:spPr>
        <p:txBody>
          <a:bodyPr wrap="square">
            <a:spAutoFit/>
          </a:bodyPr>
          <a:lstStyle/>
          <a:p>
            <a:r>
              <a:rPr lang="en-US" altLang="zh-CN" sz="2000" b="1" dirty="0"/>
              <a:t>Comparison with Symbolic Execution</a:t>
            </a:r>
            <a:endParaRPr lang="zh-CN" altLang="en-US" sz="2000" b="1" dirty="0"/>
          </a:p>
        </p:txBody>
      </p:sp>
      <p:pic>
        <p:nvPicPr>
          <p:cNvPr id="4" name="图片 3">
            <a:extLst>
              <a:ext uri="{FF2B5EF4-FFF2-40B4-BE49-F238E27FC236}">
                <a16:creationId xmlns:a16="http://schemas.microsoft.com/office/drawing/2014/main" id="{C127D288-AF58-E0AC-640A-6B5091BD2669}"/>
              </a:ext>
            </a:extLst>
          </p:cNvPr>
          <p:cNvPicPr>
            <a:picLocks noChangeAspect="1"/>
          </p:cNvPicPr>
          <p:nvPr/>
        </p:nvPicPr>
        <p:blipFill>
          <a:blip r:embed="rId3"/>
          <a:stretch>
            <a:fillRect/>
          </a:stretch>
        </p:blipFill>
        <p:spPr>
          <a:xfrm>
            <a:off x="1034716" y="1792105"/>
            <a:ext cx="3783311" cy="3896513"/>
          </a:xfrm>
          <a:prstGeom prst="rect">
            <a:avLst/>
          </a:prstGeom>
        </p:spPr>
      </p:pic>
      <p:pic>
        <p:nvPicPr>
          <p:cNvPr id="8" name="图片 7">
            <a:extLst>
              <a:ext uri="{FF2B5EF4-FFF2-40B4-BE49-F238E27FC236}">
                <a16:creationId xmlns:a16="http://schemas.microsoft.com/office/drawing/2014/main" id="{5722DDE3-F79A-CA4B-196C-F68E6EF3083D}"/>
              </a:ext>
            </a:extLst>
          </p:cNvPr>
          <p:cNvPicPr>
            <a:picLocks noChangeAspect="1"/>
          </p:cNvPicPr>
          <p:nvPr/>
        </p:nvPicPr>
        <p:blipFill>
          <a:blip r:embed="rId4"/>
          <a:stretch>
            <a:fillRect/>
          </a:stretch>
        </p:blipFill>
        <p:spPr>
          <a:xfrm>
            <a:off x="5486090" y="880109"/>
            <a:ext cx="5299011" cy="2548891"/>
          </a:xfrm>
          <a:prstGeom prst="rect">
            <a:avLst/>
          </a:prstGeom>
        </p:spPr>
      </p:pic>
      <p:sp>
        <p:nvSpPr>
          <p:cNvPr id="3" name="文本框 2">
            <a:extLst>
              <a:ext uri="{FF2B5EF4-FFF2-40B4-BE49-F238E27FC236}">
                <a16:creationId xmlns:a16="http://schemas.microsoft.com/office/drawing/2014/main" id="{1D06A943-8678-039B-B4B2-1A841F3C9033}"/>
              </a:ext>
            </a:extLst>
          </p:cNvPr>
          <p:cNvSpPr txBox="1"/>
          <p:nvPr/>
        </p:nvSpPr>
        <p:spPr>
          <a:xfrm>
            <a:off x="5056288" y="3924405"/>
            <a:ext cx="6100996" cy="1477328"/>
          </a:xfrm>
          <a:prstGeom prst="rect">
            <a:avLst/>
          </a:prstGeom>
          <a:noFill/>
        </p:spPr>
        <p:txBody>
          <a:bodyPr wrap="square">
            <a:spAutoFit/>
          </a:bodyPr>
          <a:lstStyle/>
          <a:p>
            <a:pPr marL="285750" indent="-285750">
              <a:buFont typeface="Wingdings" panose="05000000000000000000" pitchFamily="2" charset="2"/>
              <a:buChar char="l"/>
            </a:pPr>
            <a:r>
              <a:rPr lang="en-US" altLang="zh-CN" b="1" dirty="0">
                <a:latin typeface="Arial" panose="020B0604020202020204" pitchFamily="34" charset="0"/>
              </a:rPr>
              <a:t>Bug</a:t>
            </a:r>
            <a:r>
              <a:rPr lang="zh-CN" altLang="en-US" b="1" dirty="0">
                <a:latin typeface="Arial" panose="020B0604020202020204" pitchFamily="34" charset="0"/>
              </a:rPr>
              <a:t>数量</a:t>
            </a:r>
            <a:r>
              <a:rPr lang="zh-CN" altLang="en-US" dirty="0">
                <a:latin typeface="Arial" panose="020B0604020202020204" pitchFamily="34" charset="0"/>
              </a:rPr>
              <a:t>：</a:t>
            </a:r>
            <a:r>
              <a:rPr lang="en-US" altLang="zh-CN" dirty="0" err="1">
                <a:latin typeface="Arial" panose="020B0604020202020204" pitchFamily="34" charset="0"/>
              </a:rPr>
              <a:t>Sfuzz</a:t>
            </a:r>
            <a:r>
              <a:rPr lang="zh-CN" altLang="en-US" dirty="0">
                <a:latin typeface="Arial" panose="020B0604020202020204" pitchFamily="34" charset="0"/>
              </a:rPr>
              <a:t>发现</a:t>
            </a:r>
            <a:r>
              <a:rPr lang="en-US" altLang="zh-CN" dirty="0">
                <a:latin typeface="Arial" panose="020B0604020202020204" pitchFamily="34" charset="0"/>
              </a:rPr>
              <a:t>34</a:t>
            </a:r>
            <a:r>
              <a:rPr lang="zh-CN" altLang="en-US" dirty="0">
                <a:latin typeface="Arial" panose="020B0604020202020204" pitchFamily="34" charset="0"/>
              </a:rPr>
              <a:t>个，</a:t>
            </a:r>
            <a:r>
              <a:rPr lang="en-US" altLang="zh-CN" dirty="0">
                <a:latin typeface="Arial" panose="020B0604020202020204" pitchFamily="34" charset="0"/>
              </a:rPr>
              <a:t>SE</a:t>
            </a:r>
            <a:r>
              <a:rPr lang="zh-CN" altLang="en-US" dirty="0">
                <a:latin typeface="Arial" panose="020B0604020202020204" pitchFamily="34" charset="0"/>
              </a:rPr>
              <a:t>发现</a:t>
            </a:r>
            <a:r>
              <a:rPr lang="en-US" altLang="zh-CN" dirty="0">
                <a:latin typeface="Arial" panose="020B0604020202020204" pitchFamily="34" charset="0"/>
              </a:rPr>
              <a:t>8</a:t>
            </a:r>
            <a:r>
              <a:rPr lang="zh-CN" altLang="en-US" dirty="0">
                <a:latin typeface="Arial" panose="020B0604020202020204" pitchFamily="34" charset="0"/>
              </a:rPr>
              <a:t>个，</a:t>
            </a:r>
            <a:r>
              <a:rPr lang="en-US" altLang="zh-CN" dirty="0" err="1">
                <a:latin typeface="Arial" panose="020B0604020202020204" pitchFamily="34" charset="0"/>
              </a:rPr>
              <a:t>SE+Handler</a:t>
            </a:r>
            <a:r>
              <a:rPr lang="zh-CN" altLang="en-US" dirty="0">
                <a:latin typeface="Arial" panose="020B0604020202020204" pitchFamily="34" charset="0"/>
              </a:rPr>
              <a:t>发现</a:t>
            </a:r>
            <a:r>
              <a:rPr lang="en-US" altLang="zh-CN" dirty="0">
                <a:latin typeface="Arial" panose="020B0604020202020204" pitchFamily="34" charset="0"/>
              </a:rPr>
              <a:t>19</a:t>
            </a:r>
            <a:r>
              <a:rPr lang="zh-CN" altLang="en-US" dirty="0">
                <a:latin typeface="Arial" panose="020B0604020202020204" pitchFamily="34" charset="0"/>
              </a:rPr>
              <a:t>个。</a:t>
            </a:r>
            <a:endParaRPr lang="en-US" altLang="zh-CN" dirty="0">
              <a:latin typeface="Arial" panose="020B0604020202020204" pitchFamily="34" charset="0"/>
            </a:endParaRPr>
          </a:p>
          <a:p>
            <a:pPr marL="285750" indent="-285750">
              <a:buFont typeface="Wingdings" panose="05000000000000000000" pitchFamily="2" charset="2"/>
              <a:buChar char="l"/>
            </a:pPr>
            <a:r>
              <a:rPr lang="zh-CN" altLang="en-US" b="1" dirty="0">
                <a:latin typeface="Arial" panose="020B0604020202020204" pitchFamily="34" charset="0"/>
              </a:rPr>
              <a:t>时间消耗</a:t>
            </a:r>
            <a:r>
              <a:rPr lang="zh-CN" altLang="en-US" dirty="0">
                <a:latin typeface="Arial" panose="020B0604020202020204" pitchFamily="34" charset="0"/>
              </a:rPr>
              <a:t>：</a:t>
            </a:r>
            <a:r>
              <a:rPr lang="en-US" altLang="zh-CN" dirty="0" err="1">
                <a:latin typeface="Arial" panose="020B0604020202020204" pitchFamily="34" charset="0"/>
              </a:rPr>
              <a:t>Sfuzz</a:t>
            </a:r>
            <a:r>
              <a:rPr lang="zh-CN" altLang="en-US" dirty="0">
                <a:latin typeface="Arial" panose="020B0604020202020204" pitchFamily="34" charset="0"/>
              </a:rPr>
              <a:t>在短时间内发现。</a:t>
            </a:r>
            <a:endParaRPr lang="en-US" altLang="zh-CN" dirty="0">
              <a:latin typeface="Arial" panose="020B0604020202020204" pitchFamily="34" charset="0"/>
            </a:endParaRPr>
          </a:p>
          <a:p>
            <a:pPr marL="285750" indent="-285750">
              <a:buFont typeface="Wingdings" panose="05000000000000000000" pitchFamily="2" charset="2"/>
              <a:buChar char="l"/>
            </a:pPr>
            <a:r>
              <a:rPr lang="zh-CN" altLang="en-US" b="1" dirty="0">
                <a:latin typeface="Arial" panose="020B0604020202020204" pitchFamily="34" charset="0"/>
              </a:rPr>
              <a:t>路径探索</a:t>
            </a:r>
            <a:r>
              <a:rPr lang="zh-CN" altLang="en-US" dirty="0">
                <a:latin typeface="Arial" panose="020B0604020202020204" pitchFamily="34" charset="0"/>
              </a:rPr>
              <a:t>：</a:t>
            </a:r>
            <a:r>
              <a:rPr lang="en-US" altLang="zh-CN" dirty="0" err="1">
                <a:latin typeface="Arial" panose="020B0604020202020204" pitchFamily="34" charset="0"/>
              </a:rPr>
              <a:t>Sfuzz</a:t>
            </a:r>
            <a:r>
              <a:rPr lang="zh-CN" altLang="en-US" dirty="0">
                <a:latin typeface="Arial" panose="020B0604020202020204" pitchFamily="34" charset="0"/>
              </a:rPr>
              <a:t>可以比其他方法获取更多的路径，并且比符号执行更适合与模糊场景。</a:t>
            </a:r>
            <a:r>
              <a:rPr lang="zh-CN" altLang="en-US" dirty="0"/>
              <a:t> </a:t>
            </a:r>
          </a:p>
        </p:txBody>
      </p:sp>
    </p:spTree>
    <p:extLst>
      <p:ext uri="{BB962C8B-B14F-4D97-AF65-F5344CB8AC3E}">
        <p14:creationId xmlns:p14="http://schemas.microsoft.com/office/powerpoint/2010/main" val="3964675590"/>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19726" y="1365925"/>
            <a:ext cx="6096000" cy="400110"/>
          </a:xfrm>
          <a:prstGeom prst="rect">
            <a:avLst/>
          </a:prstGeom>
          <a:noFill/>
        </p:spPr>
        <p:txBody>
          <a:bodyPr wrap="square">
            <a:spAutoFit/>
          </a:bodyPr>
          <a:lstStyle/>
          <a:p>
            <a:r>
              <a:rPr lang="en-US" altLang="zh-CN" sz="2000" b="1" dirty="0"/>
              <a:t>Accuracy and Efficiency</a:t>
            </a:r>
            <a:endParaRPr lang="zh-CN" altLang="en-US" sz="2000" b="1" dirty="0"/>
          </a:p>
        </p:txBody>
      </p:sp>
      <p:sp>
        <p:nvSpPr>
          <p:cNvPr id="5" name="文本框 4">
            <a:extLst>
              <a:ext uri="{FF2B5EF4-FFF2-40B4-BE49-F238E27FC236}">
                <a16:creationId xmlns:a16="http://schemas.microsoft.com/office/drawing/2014/main" id="{84678CCF-043D-E6D2-6F94-104D861BB43C}"/>
              </a:ext>
            </a:extLst>
          </p:cNvPr>
          <p:cNvSpPr txBox="1"/>
          <p:nvPr/>
        </p:nvSpPr>
        <p:spPr>
          <a:xfrm>
            <a:off x="869824" y="1789004"/>
            <a:ext cx="10507710" cy="646331"/>
          </a:xfrm>
          <a:prstGeom prst="rect">
            <a:avLst/>
          </a:prstGeom>
          <a:noFill/>
        </p:spPr>
        <p:txBody>
          <a:bodyPr wrap="square">
            <a:spAutoFit/>
          </a:bodyPr>
          <a:lstStyle/>
          <a:p>
            <a:r>
              <a:rPr lang="zh-CN" altLang="en-US" dirty="0"/>
              <a:t>评估</a:t>
            </a:r>
            <a:r>
              <a:rPr lang="en-US" altLang="zh-CN" dirty="0" err="1"/>
              <a:t>Sfuzz</a:t>
            </a:r>
            <a:r>
              <a:rPr lang="zh-CN" altLang="en-US" dirty="0"/>
              <a:t>的每部分的准确率和效率，包括前向切片器（即语义重建和前向切片）、</a:t>
            </a:r>
            <a:r>
              <a:rPr lang="en-US" altLang="zh-CN" dirty="0"/>
              <a:t>Micro Fuzzing</a:t>
            </a:r>
            <a:r>
              <a:rPr lang="zh-CN" altLang="en-US" dirty="0"/>
              <a:t>和</a:t>
            </a:r>
            <a:r>
              <a:rPr lang="en-US" altLang="zh-CN" dirty="0"/>
              <a:t>Concolic </a:t>
            </a:r>
            <a:r>
              <a:rPr lang="zh-CN" altLang="en-US" dirty="0"/>
              <a:t>分析器。</a:t>
            </a:r>
          </a:p>
        </p:txBody>
      </p:sp>
      <p:sp>
        <p:nvSpPr>
          <p:cNvPr id="4" name="文本框 3">
            <a:extLst>
              <a:ext uri="{FF2B5EF4-FFF2-40B4-BE49-F238E27FC236}">
                <a16:creationId xmlns:a16="http://schemas.microsoft.com/office/drawing/2014/main" id="{FDA48D30-5766-3BF8-B5E1-13E8838457AB}"/>
              </a:ext>
            </a:extLst>
          </p:cNvPr>
          <p:cNvSpPr txBox="1"/>
          <p:nvPr/>
        </p:nvSpPr>
        <p:spPr>
          <a:xfrm>
            <a:off x="404734" y="2375291"/>
            <a:ext cx="11077731" cy="1200329"/>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Semantic Reconstruction</a:t>
            </a:r>
            <a:r>
              <a:rPr lang="zh-CN" altLang="en-US" dirty="0"/>
              <a:t>：</a:t>
            </a:r>
            <a:r>
              <a:rPr lang="en-US" altLang="zh-CN" dirty="0" err="1"/>
              <a:t>Sfuzz</a:t>
            </a:r>
            <a:r>
              <a:rPr lang="zh-CN" altLang="en-US" dirty="0"/>
              <a:t>可以分析</a:t>
            </a:r>
            <a:r>
              <a:rPr lang="en-US" altLang="zh-CN" dirty="0"/>
              <a:t>31</a:t>
            </a:r>
            <a:r>
              <a:rPr lang="zh-CN" altLang="en-US" dirty="0"/>
              <a:t>个样本，基地址识别模型可以正确识别</a:t>
            </a:r>
            <a:r>
              <a:rPr lang="en-US" altLang="zh-CN" dirty="0"/>
              <a:t>25</a:t>
            </a:r>
            <a:r>
              <a:rPr lang="zh-CN" altLang="en-US" dirty="0"/>
              <a:t>个固件，剩下的由人工分析。通过符号表和手工验证，发现</a:t>
            </a:r>
            <a:r>
              <a:rPr lang="en-US" altLang="zh-CN" dirty="0" err="1"/>
              <a:t>Sfuzz</a:t>
            </a:r>
            <a:r>
              <a:rPr lang="zh-CN" altLang="en-US" dirty="0"/>
              <a:t>自动恢复的多数语义都是准确的，交叉验证的准确率超过</a:t>
            </a:r>
            <a:r>
              <a:rPr lang="en-US" altLang="zh-CN" dirty="0"/>
              <a:t>90%</a:t>
            </a:r>
            <a:r>
              <a:rPr lang="zh-CN" altLang="en-US" dirty="0"/>
              <a:t>。</a:t>
            </a:r>
            <a:endParaRPr lang="en-US" altLang="zh-CN" dirty="0"/>
          </a:p>
          <a:p>
            <a:pPr marL="285750" indent="-285750">
              <a:buFont typeface="Wingdings" panose="05000000000000000000" pitchFamily="2" charset="2"/>
              <a:buChar char="l"/>
            </a:pPr>
            <a:r>
              <a:rPr lang="en-US" altLang="zh-CN" b="1" dirty="0"/>
              <a:t>Forward Slicer</a:t>
            </a:r>
            <a:r>
              <a:rPr lang="zh-CN" altLang="en-US" dirty="0"/>
              <a:t>：检查此方法是否会导致基于全局变量的敏感数据流影响缺失。因此测量队数据流和控制流的可能影响，计算修补函数通过全局变量对输入数据和分支条件的影响程度。</a:t>
            </a:r>
          </a:p>
        </p:txBody>
      </p:sp>
      <p:pic>
        <p:nvPicPr>
          <p:cNvPr id="8" name="图片 7">
            <a:extLst>
              <a:ext uri="{FF2B5EF4-FFF2-40B4-BE49-F238E27FC236}">
                <a16:creationId xmlns:a16="http://schemas.microsoft.com/office/drawing/2014/main" id="{9ABA9E0F-C741-A7A9-828B-20B7A4995152}"/>
              </a:ext>
            </a:extLst>
          </p:cNvPr>
          <p:cNvPicPr>
            <a:picLocks noChangeAspect="1"/>
          </p:cNvPicPr>
          <p:nvPr/>
        </p:nvPicPr>
        <p:blipFill>
          <a:blip r:embed="rId3"/>
          <a:stretch>
            <a:fillRect/>
          </a:stretch>
        </p:blipFill>
        <p:spPr>
          <a:xfrm>
            <a:off x="2907692" y="3593989"/>
            <a:ext cx="4847619" cy="2511210"/>
          </a:xfrm>
          <a:prstGeom prst="rect">
            <a:avLst/>
          </a:prstGeom>
        </p:spPr>
      </p:pic>
    </p:spTree>
    <p:extLst>
      <p:ext uri="{BB962C8B-B14F-4D97-AF65-F5344CB8AC3E}">
        <p14:creationId xmlns:p14="http://schemas.microsoft.com/office/powerpoint/2010/main" val="3655284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19726" y="1365925"/>
            <a:ext cx="6096000" cy="400110"/>
          </a:xfrm>
          <a:prstGeom prst="rect">
            <a:avLst/>
          </a:prstGeom>
          <a:noFill/>
        </p:spPr>
        <p:txBody>
          <a:bodyPr wrap="square">
            <a:spAutoFit/>
          </a:bodyPr>
          <a:lstStyle/>
          <a:p>
            <a:r>
              <a:rPr lang="en-US" altLang="zh-CN" sz="2000" b="1" dirty="0"/>
              <a:t>Accuracy and Efficiency</a:t>
            </a:r>
            <a:endParaRPr lang="zh-CN" altLang="en-US" sz="2000" b="1" dirty="0"/>
          </a:p>
        </p:txBody>
      </p:sp>
      <p:sp>
        <p:nvSpPr>
          <p:cNvPr id="5" name="文本框 4">
            <a:extLst>
              <a:ext uri="{FF2B5EF4-FFF2-40B4-BE49-F238E27FC236}">
                <a16:creationId xmlns:a16="http://schemas.microsoft.com/office/drawing/2014/main" id="{84678CCF-043D-E6D2-6F94-104D861BB43C}"/>
              </a:ext>
            </a:extLst>
          </p:cNvPr>
          <p:cNvSpPr txBox="1"/>
          <p:nvPr/>
        </p:nvSpPr>
        <p:spPr>
          <a:xfrm>
            <a:off x="869824" y="1789004"/>
            <a:ext cx="10507710" cy="646331"/>
          </a:xfrm>
          <a:prstGeom prst="rect">
            <a:avLst/>
          </a:prstGeom>
          <a:noFill/>
        </p:spPr>
        <p:txBody>
          <a:bodyPr wrap="square">
            <a:spAutoFit/>
          </a:bodyPr>
          <a:lstStyle/>
          <a:p>
            <a:r>
              <a:rPr lang="zh-CN" altLang="en-US" dirty="0"/>
              <a:t>为了检测切片的效率，需要将切片的大小与整个二进制文件进行比较，并检查我们的切片中处理了多少函数调用指令和条件分支，以及在这些被处理的位置中，在接下来的模糊处理过程中会触发多少个</a:t>
            </a:r>
            <a:r>
              <a:rPr lang="en-US" altLang="zh-CN" dirty="0"/>
              <a:t>sites</a:t>
            </a:r>
            <a:r>
              <a:rPr lang="zh-CN" altLang="en-US" dirty="0"/>
              <a:t>。</a:t>
            </a:r>
          </a:p>
        </p:txBody>
      </p:sp>
      <p:pic>
        <p:nvPicPr>
          <p:cNvPr id="3" name="图片 2">
            <a:extLst>
              <a:ext uri="{FF2B5EF4-FFF2-40B4-BE49-F238E27FC236}">
                <a16:creationId xmlns:a16="http://schemas.microsoft.com/office/drawing/2014/main" id="{06FB6677-1476-D0C6-1386-C0B1578926CE}"/>
              </a:ext>
            </a:extLst>
          </p:cNvPr>
          <p:cNvPicPr>
            <a:picLocks noChangeAspect="1"/>
          </p:cNvPicPr>
          <p:nvPr/>
        </p:nvPicPr>
        <p:blipFill>
          <a:blip r:embed="rId3"/>
          <a:stretch>
            <a:fillRect/>
          </a:stretch>
        </p:blipFill>
        <p:spPr>
          <a:xfrm>
            <a:off x="1406898" y="2614490"/>
            <a:ext cx="9257143" cy="3038095"/>
          </a:xfrm>
          <a:prstGeom prst="rect">
            <a:avLst/>
          </a:prstGeom>
        </p:spPr>
      </p:pic>
    </p:spTree>
    <p:extLst>
      <p:ext uri="{BB962C8B-B14F-4D97-AF65-F5344CB8AC3E}">
        <p14:creationId xmlns:p14="http://schemas.microsoft.com/office/powerpoint/2010/main" val="3734779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19726" y="1365925"/>
            <a:ext cx="6096000" cy="400110"/>
          </a:xfrm>
          <a:prstGeom prst="rect">
            <a:avLst/>
          </a:prstGeom>
          <a:noFill/>
        </p:spPr>
        <p:txBody>
          <a:bodyPr wrap="square">
            <a:spAutoFit/>
          </a:bodyPr>
          <a:lstStyle/>
          <a:p>
            <a:r>
              <a:rPr lang="en-US" altLang="zh-CN" sz="2000" b="1" dirty="0"/>
              <a:t>Accuracy and Efficiency</a:t>
            </a:r>
            <a:endParaRPr lang="zh-CN" altLang="en-US" sz="2000" b="1" dirty="0"/>
          </a:p>
        </p:txBody>
      </p:sp>
      <p:sp>
        <p:nvSpPr>
          <p:cNvPr id="5" name="文本框 4">
            <a:extLst>
              <a:ext uri="{FF2B5EF4-FFF2-40B4-BE49-F238E27FC236}">
                <a16:creationId xmlns:a16="http://schemas.microsoft.com/office/drawing/2014/main" id="{84678CCF-043D-E6D2-6F94-104D861BB43C}"/>
              </a:ext>
            </a:extLst>
          </p:cNvPr>
          <p:cNvSpPr txBox="1"/>
          <p:nvPr/>
        </p:nvSpPr>
        <p:spPr>
          <a:xfrm>
            <a:off x="842145" y="1785314"/>
            <a:ext cx="10507710" cy="646331"/>
          </a:xfrm>
          <a:prstGeom prst="rect">
            <a:avLst/>
          </a:prstGeom>
          <a:noFill/>
        </p:spPr>
        <p:txBody>
          <a:bodyPr wrap="square">
            <a:spAutoFit/>
          </a:bodyPr>
          <a:lstStyle/>
          <a:p>
            <a:pPr marL="285750" indent="-285750">
              <a:buFont typeface="Wingdings" panose="05000000000000000000" pitchFamily="2" charset="2"/>
              <a:buChar char="l"/>
            </a:pPr>
            <a:r>
              <a:rPr lang="en-US" altLang="zh-CN" dirty="0"/>
              <a:t>Micro Fuzzing</a:t>
            </a:r>
            <a:r>
              <a:rPr lang="zh-CN" altLang="en-US" dirty="0"/>
              <a:t>，可以找到</a:t>
            </a:r>
            <a:r>
              <a:rPr lang="en-US" altLang="zh-CN" dirty="0"/>
              <a:t>340</a:t>
            </a:r>
            <a:r>
              <a:rPr lang="zh-CN" altLang="en-US" dirty="0"/>
              <a:t>个独特的执行树，该引擎识别出</a:t>
            </a:r>
            <a:r>
              <a:rPr lang="en-US" altLang="zh-CN" dirty="0"/>
              <a:t>345</a:t>
            </a:r>
            <a:r>
              <a:rPr lang="zh-CN" altLang="en-US" dirty="0"/>
              <a:t>个易受攻击的</a:t>
            </a:r>
            <a:r>
              <a:rPr lang="en-US" altLang="zh-CN" dirty="0"/>
              <a:t>sink</a:t>
            </a:r>
            <a:r>
              <a:rPr lang="zh-CN" altLang="en-US" dirty="0"/>
              <a:t>函数，并根据这些潜在的错误构造崩溃输入。</a:t>
            </a:r>
          </a:p>
        </p:txBody>
      </p:sp>
      <p:pic>
        <p:nvPicPr>
          <p:cNvPr id="8" name="图片 7">
            <a:extLst>
              <a:ext uri="{FF2B5EF4-FFF2-40B4-BE49-F238E27FC236}">
                <a16:creationId xmlns:a16="http://schemas.microsoft.com/office/drawing/2014/main" id="{F6DBB37C-9E24-C634-0CCB-E8A1D4B2657B}"/>
              </a:ext>
            </a:extLst>
          </p:cNvPr>
          <p:cNvPicPr>
            <a:picLocks noChangeAspect="1"/>
          </p:cNvPicPr>
          <p:nvPr/>
        </p:nvPicPr>
        <p:blipFill>
          <a:blip r:embed="rId3"/>
          <a:stretch>
            <a:fillRect/>
          </a:stretch>
        </p:blipFill>
        <p:spPr>
          <a:xfrm>
            <a:off x="2854917" y="2505199"/>
            <a:ext cx="6152381" cy="3600000"/>
          </a:xfrm>
          <a:prstGeom prst="rect">
            <a:avLst/>
          </a:prstGeom>
        </p:spPr>
      </p:pic>
    </p:spTree>
    <p:extLst>
      <p:ext uri="{BB962C8B-B14F-4D97-AF65-F5344CB8AC3E}">
        <p14:creationId xmlns:p14="http://schemas.microsoft.com/office/powerpoint/2010/main" val="918955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en-US" altLang="zh-CN" dirty="0"/>
              <a:t>Evaluation</a:t>
            </a:r>
            <a:endParaRPr lang="zh-CN" altLang="en-US" dirty="0"/>
          </a:p>
        </p:txBody>
      </p:sp>
      <p:sp>
        <p:nvSpPr>
          <p:cNvPr id="9" name="文本框 8">
            <a:extLst>
              <a:ext uri="{FF2B5EF4-FFF2-40B4-BE49-F238E27FC236}">
                <a16:creationId xmlns:a16="http://schemas.microsoft.com/office/drawing/2014/main" id="{64043F26-F4E1-3D7E-D56C-DF378FF5B786}"/>
              </a:ext>
            </a:extLst>
          </p:cNvPr>
          <p:cNvSpPr txBox="1"/>
          <p:nvPr/>
        </p:nvSpPr>
        <p:spPr>
          <a:xfrm>
            <a:off x="1019726" y="1365925"/>
            <a:ext cx="6096000" cy="400110"/>
          </a:xfrm>
          <a:prstGeom prst="rect">
            <a:avLst/>
          </a:prstGeom>
          <a:noFill/>
        </p:spPr>
        <p:txBody>
          <a:bodyPr wrap="square">
            <a:spAutoFit/>
          </a:bodyPr>
          <a:lstStyle/>
          <a:p>
            <a:r>
              <a:rPr lang="en-US" altLang="zh-CN" sz="2000" b="1" dirty="0"/>
              <a:t>Accuracy and Efficiency</a:t>
            </a:r>
            <a:endParaRPr lang="zh-CN" altLang="en-US" sz="2000" b="1" dirty="0"/>
          </a:p>
        </p:txBody>
      </p:sp>
      <p:sp>
        <p:nvSpPr>
          <p:cNvPr id="5" name="文本框 4">
            <a:extLst>
              <a:ext uri="{FF2B5EF4-FFF2-40B4-BE49-F238E27FC236}">
                <a16:creationId xmlns:a16="http://schemas.microsoft.com/office/drawing/2014/main" id="{84678CCF-043D-E6D2-6F94-104D861BB43C}"/>
              </a:ext>
            </a:extLst>
          </p:cNvPr>
          <p:cNvSpPr txBox="1"/>
          <p:nvPr/>
        </p:nvSpPr>
        <p:spPr>
          <a:xfrm>
            <a:off x="842145" y="1767519"/>
            <a:ext cx="10507710" cy="923330"/>
          </a:xfrm>
          <a:prstGeom prst="rect">
            <a:avLst/>
          </a:prstGeom>
          <a:noFill/>
        </p:spPr>
        <p:txBody>
          <a:bodyPr wrap="square">
            <a:spAutoFit/>
          </a:bodyPr>
          <a:lstStyle/>
          <a:p>
            <a:pPr marL="285750" indent="-285750">
              <a:buFont typeface="Wingdings" panose="05000000000000000000" pitchFamily="2" charset="2"/>
              <a:buChar char="l"/>
            </a:pPr>
            <a:r>
              <a:rPr lang="en-US" altLang="zh-CN" dirty="0"/>
              <a:t>Concolic</a:t>
            </a:r>
            <a:r>
              <a:rPr lang="zh-CN" altLang="en-US" dirty="0"/>
              <a:t>分析器，</a:t>
            </a:r>
            <a:r>
              <a:rPr lang="en-US" altLang="zh-CN" dirty="0"/>
              <a:t>Micro Fuzzing</a:t>
            </a:r>
            <a:r>
              <a:rPr lang="zh-CN" altLang="en-US" dirty="0"/>
              <a:t>忽略了其他可能影响</a:t>
            </a:r>
            <a:r>
              <a:rPr lang="en-US" altLang="zh-CN" dirty="0"/>
              <a:t>bug</a:t>
            </a:r>
            <a:r>
              <a:rPr lang="zh-CN" altLang="en-US" dirty="0"/>
              <a:t>执行路径的输入数据，并且修补过的控制流节点可能会影响突变的输入，因此在</a:t>
            </a:r>
            <a:r>
              <a:rPr lang="en-US" altLang="zh-CN" dirty="0"/>
              <a:t>sink</a:t>
            </a:r>
            <a:r>
              <a:rPr lang="zh-CN" altLang="en-US" dirty="0"/>
              <a:t>函数的</a:t>
            </a:r>
            <a:r>
              <a:rPr lang="en-US" altLang="zh-CN" dirty="0"/>
              <a:t>call sites</a:t>
            </a:r>
            <a:r>
              <a:rPr lang="zh-CN" altLang="en-US" dirty="0"/>
              <a:t>中，通过模糊分析获得唯一崩溃的数量通常比真正的错误要大。</a:t>
            </a:r>
          </a:p>
        </p:txBody>
      </p:sp>
      <p:pic>
        <p:nvPicPr>
          <p:cNvPr id="3" name="图片 2">
            <a:extLst>
              <a:ext uri="{FF2B5EF4-FFF2-40B4-BE49-F238E27FC236}">
                <a16:creationId xmlns:a16="http://schemas.microsoft.com/office/drawing/2014/main" id="{3C3C38E3-31E2-B42C-72EC-7576D8C4AD93}"/>
              </a:ext>
            </a:extLst>
          </p:cNvPr>
          <p:cNvPicPr>
            <a:picLocks noChangeAspect="1"/>
          </p:cNvPicPr>
          <p:nvPr/>
        </p:nvPicPr>
        <p:blipFill>
          <a:blip r:embed="rId3"/>
          <a:stretch>
            <a:fillRect/>
          </a:stretch>
        </p:blipFill>
        <p:spPr>
          <a:xfrm>
            <a:off x="3000762" y="2690849"/>
            <a:ext cx="5888405" cy="3623634"/>
          </a:xfrm>
          <a:prstGeom prst="rect">
            <a:avLst/>
          </a:prstGeom>
        </p:spPr>
      </p:pic>
    </p:spTree>
    <p:extLst>
      <p:ext uri="{BB962C8B-B14F-4D97-AF65-F5344CB8AC3E}">
        <p14:creationId xmlns:p14="http://schemas.microsoft.com/office/powerpoint/2010/main" val="206949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Zhenbang</a:t>
            </a:r>
            <a:r>
              <a:rPr lang="en-US" altLang="zh-CN" sz="1800" b="1" dirty="0">
                <a:solidFill>
                  <a:srgbClr val="313D51"/>
                </a:solidFill>
                <a:latin typeface="思源黑体" panose="020B0500000000000000" pitchFamily="34" charset="-122"/>
                <a:ea typeface="思源黑体" panose="020B0500000000000000" pitchFamily="34" charset="-122"/>
              </a:rPr>
              <a:t> Ma</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3871"/>
            <a:ext cx="6279850"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奇安信</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Yanhao</a:t>
            </a:r>
            <a:r>
              <a:rPr lang="en-US" altLang="zh-CN" sz="1800" b="1" dirty="0">
                <a:solidFill>
                  <a:srgbClr val="313D51"/>
                </a:solidFill>
                <a:latin typeface="思源黑体" panose="020B0500000000000000" pitchFamily="34" charset="-122"/>
                <a:ea typeface="思源黑体" panose="020B0500000000000000" pitchFamily="34" charset="-122"/>
              </a:rPr>
              <a:t> Wang</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5069677"/>
            <a:ext cx="6279850"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奇安信，程序分析、</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Fuzzing</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200D999E-04CA-D7DC-AEC0-6365A4D21F5E}"/>
              </a:ext>
            </a:extLst>
          </p:cNvPr>
          <p:cNvPicPr>
            <a:picLocks noChangeAspect="1"/>
          </p:cNvPicPr>
          <p:nvPr/>
        </p:nvPicPr>
        <p:blipFill>
          <a:blip r:embed="rId3"/>
          <a:stretch>
            <a:fillRect/>
          </a:stretch>
        </p:blipFill>
        <p:spPr>
          <a:xfrm>
            <a:off x="2589363" y="624238"/>
            <a:ext cx="7914286" cy="5609524"/>
          </a:xfrm>
          <a:prstGeom prst="rect">
            <a:avLst/>
          </a:prstGeom>
        </p:spPr>
      </p:pic>
    </p:spTree>
    <p:extLst>
      <p:ext uri="{BB962C8B-B14F-4D97-AF65-F5344CB8AC3E}">
        <p14:creationId xmlns:p14="http://schemas.microsoft.com/office/powerpoint/2010/main" val="848950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130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18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58280" y="306927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Conclusions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Conclusions</a:t>
            </a:r>
            <a:endParaRPr lang="zh-CN" altLang="en-US" dirty="0"/>
          </a:p>
        </p:txBody>
      </p:sp>
      <p:grpSp>
        <p:nvGrpSpPr>
          <p:cNvPr id="3" name="组合 2"/>
          <p:cNvGrpSpPr/>
          <p:nvPr/>
        </p:nvGrpSpPr>
        <p:grpSpPr>
          <a:xfrm>
            <a:off x="1940890" y="2524558"/>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78719" y="2897479"/>
            <a:ext cx="2491463" cy="646011"/>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提出了一种新的基于切片的模糊检测方法</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SFuzz</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来检测实时操作系统中的安全漏洞。</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78720" y="2557062"/>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结论一</a:t>
            </a:r>
          </a:p>
        </p:txBody>
      </p:sp>
      <p:sp>
        <p:nvSpPr>
          <p:cNvPr id="145" name="TextBox 42"/>
          <p:cNvSpPr txBox="1"/>
          <p:nvPr/>
        </p:nvSpPr>
        <p:spPr>
          <a:xfrm>
            <a:off x="3078719" y="4317850"/>
            <a:ext cx="2491463" cy="646011"/>
          </a:xfrm>
          <a:prstGeom prst="rect">
            <a:avLst/>
          </a:prstGeom>
          <a:noFill/>
        </p:spPr>
        <p:txBody>
          <a:bodyPr wrap="square" lIns="0" tIns="0" rIns="0" bIns="0" rtlCol="0">
            <a:spAutoFit/>
          </a:bodyPr>
          <a:lstStyle/>
          <a:p>
            <a:pPr algn="just">
              <a:lnSpc>
                <a:spcPct val="120000"/>
              </a:lnSpc>
            </a:pP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SFuzz</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已成功在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个</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RTOS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设备中发现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77</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个零日软件漏洞，并已分配</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67</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个</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CVE</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或</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CNVD id</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78720" y="3977433"/>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结论二</a:t>
            </a:r>
          </a:p>
        </p:txBody>
      </p:sp>
      <p:sp>
        <p:nvSpPr>
          <p:cNvPr id="155" name="TextBox 42"/>
          <p:cNvSpPr txBox="1"/>
          <p:nvPr/>
        </p:nvSpPr>
        <p:spPr>
          <a:xfrm>
            <a:off x="7991999" y="2897479"/>
            <a:ext cx="2491463" cy="646011"/>
          </a:xfrm>
          <a:prstGeom prst="rect">
            <a:avLst/>
          </a:prstGeom>
          <a:noFill/>
        </p:spPr>
        <p:txBody>
          <a:bodyPr wrap="square" lIns="0" tIns="0" rIns="0" bIns="0" rtlCol="0">
            <a:spAutoFit/>
          </a:bodyPr>
          <a:lstStyle/>
          <a:p>
            <a:pPr algn="just">
              <a:lnSpc>
                <a:spcPct val="120000"/>
              </a:lnSpc>
            </a:pP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SFuzz</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的每个部分都帮助它在发现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RTOS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中的错误方面优于最先进的工具</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92000" y="2557062"/>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结论三</a:t>
            </a:r>
          </a:p>
        </p:txBody>
      </p:sp>
      <p:grpSp>
        <p:nvGrpSpPr>
          <p:cNvPr id="42" name="组合 41"/>
          <p:cNvGrpSpPr/>
          <p:nvPr/>
        </p:nvGrpSpPr>
        <p:grpSpPr>
          <a:xfrm>
            <a:off x="1940890" y="3896004"/>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98821" y="2524558"/>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03</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childTnLst>
                          </p:cTn>
                        </p:par>
                        <p:par>
                          <p:cTn id="33" fill="hold">
                            <p:stCondLst>
                              <p:cond delay="700"/>
                            </p:stCondLst>
                            <p:childTnLst>
                              <p:par>
                                <p:cTn id="34" presetID="2" presetClass="entr" presetSubtype="2" fill="hold" grpId="0" nodeType="afterEffect">
                                  <p:stCondLst>
                                    <p:cond delay="0"/>
                                  </p:stCondLst>
                                  <p:childTnLst>
                                    <p:set>
                                      <p:cBhvr>
                                        <p:cTn id="35" dur="1" fill="hold">
                                          <p:stCondLst>
                                            <p:cond delay="0"/>
                                          </p:stCondLst>
                                        </p:cTn>
                                        <p:tgtEl>
                                          <p:spTgt spid="155"/>
                                        </p:tgtEl>
                                        <p:attrNameLst>
                                          <p:attrName>style.visibility</p:attrName>
                                        </p:attrNameLst>
                                      </p:cBhvr>
                                      <p:to>
                                        <p:strVal val="visible"/>
                                      </p:to>
                                    </p:set>
                                    <p:anim calcmode="lin" valueType="num">
                                      <p:cBhvr additive="base">
                                        <p:cTn id="36" dur="500" fill="hold"/>
                                        <p:tgtEl>
                                          <p:spTgt spid="155"/>
                                        </p:tgtEl>
                                        <p:attrNameLst>
                                          <p:attrName>ppt_x</p:attrName>
                                        </p:attrNameLst>
                                      </p:cBhvr>
                                      <p:tavLst>
                                        <p:tav tm="0">
                                          <p:val>
                                            <p:strVal val="1+#ppt_w/2"/>
                                          </p:val>
                                        </p:tav>
                                        <p:tav tm="100000">
                                          <p:val>
                                            <p:strVal val="#ppt_x"/>
                                          </p:val>
                                        </p:tav>
                                      </p:tavLst>
                                    </p:anim>
                                    <p:anim calcmode="lin" valueType="num">
                                      <p:cBhvr additive="base">
                                        <p:cTn id="37" dur="500" fill="hold"/>
                                        <p:tgtEl>
                                          <p:spTgt spid="15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6"/>
                                        </p:tgtEl>
                                        <p:attrNameLst>
                                          <p:attrName>style.visibility</p:attrName>
                                        </p:attrNameLst>
                                      </p:cBhvr>
                                      <p:to>
                                        <p:strVal val="visible"/>
                                      </p:to>
                                    </p:set>
                                    <p:anim calcmode="lin" valueType="num">
                                      <p:cBhvr additive="base">
                                        <p:cTn id="40" dur="500" fill="hold"/>
                                        <p:tgtEl>
                                          <p:spTgt spid="156"/>
                                        </p:tgtEl>
                                        <p:attrNameLst>
                                          <p:attrName>ppt_x</p:attrName>
                                        </p:attrNameLst>
                                      </p:cBhvr>
                                      <p:tavLst>
                                        <p:tav tm="0">
                                          <p:val>
                                            <p:strVal val="1+#ppt_w/2"/>
                                          </p:val>
                                        </p:tav>
                                        <p:tav tm="100000">
                                          <p:val>
                                            <p:strVal val="#ppt_x"/>
                                          </p:val>
                                        </p:tav>
                                      </p:tavLst>
                                    </p:anim>
                                    <p:anim calcmode="lin" valueType="num">
                                      <p:cBhvr additive="base">
                                        <p:cTn id="41" dur="500" fill="hold"/>
                                        <p:tgtEl>
                                          <p:spTgt spid="15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500" fill="hold"/>
                                        <p:tgtEl>
                                          <p:spTgt spid="52"/>
                                        </p:tgtEl>
                                        <p:attrNameLst>
                                          <p:attrName>ppt_x</p:attrName>
                                        </p:attrNameLst>
                                      </p:cBhvr>
                                      <p:tavLst>
                                        <p:tav tm="0">
                                          <p:val>
                                            <p:strVal val="0-#ppt_w/2"/>
                                          </p:val>
                                        </p:tav>
                                        <p:tav tm="100000">
                                          <p:val>
                                            <p:strVal val="#ppt_x"/>
                                          </p:val>
                                        </p:tav>
                                      </p:tavLst>
                                    </p:anim>
                                    <p:anim calcmode="lin" valueType="num">
                                      <p:cBhvr additive="base">
                                        <p:cTn id="45" dur="500" fill="hold"/>
                                        <p:tgtEl>
                                          <p:spTgt spid="52"/>
                                        </p:tgtEl>
                                        <p:attrNameLst>
                                          <p:attrName>ppt_y</p:attrName>
                                        </p:attrNameLst>
                                      </p:cBhvr>
                                      <p:tavLst>
                                        <p:tav tm="0">
                                          <p:val>
                                            <p:strVal val="#ppt_y"/>
                                          </p:val>
                                        </p:tav>
                                        <p:tav tm="100000">
                                          <p:val>
                                            <p:strVal val="#ppt_y"/>
                                          </p:val>
                                        </p:tav>
                                      </p:tavLst>
                                    </p:anim>
                                  </p:childTnLst>
                                </p:cTn>
                              </p:par>
                              <p:par>
                                <p:cTn id="46" presetID="8" presetClass="emph" presetSubtype="0" fill="hold" nodeType="withEffect">
                                  <p:stCondLst>
                                    <p:cond delay="0"/>
                                  </p:stCondLst>
                                  <p:childTnLst>
                                    <p:animRot by="21600000">
                                      <p:cBhvr>
                                        <p:cTn id="47" dur="500" fill="hold"/>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Hong Hu</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4533"/>
            <a:ext cx="6279850" cy="424412"/>
          </a:xfrm>
          <a:prstGeom prst="rect">
            <a:avLst/>
          </a:prstGeom>
        </p:spPr>
        <p:txBody>
          <a:bodyPr wrap="square" lIns="0" tIns="0" rIns="0" bIns="0">
            <a:spAutoFit/>
          </a:bodyPr>
          <a:lstStyle/>
          <a:p>
            <a:pPr lvl="0" algn="just">
              <a:lnSpc>
                <a:spcPct val="120000"/>
              </a:lnSpc>
            </a:pPr>
            <a:r>
              <a:rPr lang="zh-CN" altLang="en-US" sz="1200">
                <a:solidFill>
                  <a:prstClr val="black">
                    <a:lumMod val="65000"/>
                    <a:lumOff val="35000"/>
                  </a:prstClr>
                </a:solidFill>
                <a:latin typeface="思源黑体" panose="020B0500000000000000" pitchFamily="34" charset="-122"/>
                <a:ea typeface="思源黑体" panose="020B0500000000000000" pitchFamily="34" charset="-122"/>
              </a:rPr>
              <a:t>宾夕法尼亚州立大学，信息科学与技术学院 助理教授，研究兴趣包括系统和软件安全。我喜欢从事漏洞检测、利用和防御工作</a:t>
            </a:r>
            <a:endParaRPr lang="zh-CN" altLang="en-US" sz="1200" dirty="0">
              <a:solidFill>
                <a:prstClr val="black">
                  <a:lumMod val="65000"/>
                  <a:lumOff val="35000"/>
                </a:prst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Minghang</a:t>
            </a:r>
            <a:r>
              <a:rPr lang="en-US" altLang="zh-CN" sz="1800" b="1" dirty="0">
                <a:solidFill>
                  <a:srgbClr val="313D51"/>
                </a:solidFill>
                <a:latin typeface="思源黑体" panose="020B0500000000000000" pitchFamily="34" charset="-122"/>
                <a:ea typeface="思源黑体" panose="020B0500000000000000" pitchFamily="34" charset="-122"/>
              </a:rPr>
              <a:t> Shen</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5047219"/>
            <a:ext cx="6279850"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腾讯安全玄武实验室。</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26FD4EE-F410-5A02-993A-1F936E239E77}"/>
              </a:ext>
            </a:extLst>
          </p:cNvPr>
          <p:cNvPicPr>
            <a:picLocks noChangeAspect="1"/>
          </p:cNvPicPr>
          <p:nvPr/>
        </p:nvPicPr>
        <p:blipFill>
          <a:blip r:embed="rId3"/>
          <a:stretch>
            <a:fillRect/>
          </a:stretch>
        </p:blipFill>
        <p:spPr>
          <a:xfrm>
            <a:off x="1955680" y="1886900"/>
            <a:ext cx="1505843" cy="1713124"/>
          </a:xfrm>
          <a:prstGeom prst="rect">
            <a:avLst/>
          </a:prstGeom>
        </p:spPr>
      </p:pic>
      <p:pic>
        <p:nvPicPr>
          <p:cNvPr id="9" name="图片 8">
            <a:extLst>
              <a:ext uri="{FF2B5EF4-FFF2-40B4-BE49-F238E27FC236}">
                <a16:creationId xmlns:a16="http://schemas.microsoft.com/office/drawing/2014/main" id="{EAEC4C97-2B35-C3F9-773D-12A8FA5EA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746" y="1886900"/>
            <a:ext cx="9402487" cy="3877216"/>
          </a:xfrm>
          <a:prstGeom prst="rect">
            <a:avLst/>
          </a:prstGeom>
        </p:spPr>
      </p:pic>
    </p:spTree>
    <p:extLst>
      <p:ext uri="{BB962C8B-B14F-4D97-AF65-F5344CB8AC3E}">
        <p14:creationId xmlns:p14="http://schemas.microsoft.com/office/powerpoint/2010/main" val="1003391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60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31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7" y="2163119"/>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Yue Liu</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53006"/>
            <a:ext cx="6279850"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东南大学，奇安信</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郭山清</a:t>
            </a:r>
          </a:p>
        </p:txBody>
      </p:sp>
      <p:sp>
        <p:nvSpPr>
          <p:cNvPr id="17" name="矩形 16"/>
          <p:cNvSpPr/>
          <p:nvPr/>
        </p:nvSpPr>
        <p:spPr>
          <a:xfrm>
            <a:off x="1825094" y="5024044"/>
            <a:ext cx="6279850"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南京大学博士学位，山东大学网络空间安全学院副院长，</a:t>
            </a: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85318F4-8AC7-6753-92FF-7A0C2F8ED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844" y="4238722"/>
            <a:ext cx="1321815" cy="168231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B7AB873C-A00E-1867-8E4C-22D4357FCF04}"/>
              </a:ext>
            </a:extLst>
          </p:cNvPr>
          <p:cNvPicPr>
            <a:picLocks noChangeAspect="1"/>
          </p:cNvPicPr>
          <p:nvPr/>
        </p:nvPicPr>
        <p:blipFill>
          <a:blip r:embed="rId4"/>
          <a:stretch>
            <a:fillRect/>
          </a:stretch>
        </p:blipFill>
        <p:spPr>
          <a:xfrm>
            <a:off x="2386561" y="2867730"/>
            <a:ext cx="7542857" cy="1600000"/>
          </a:xfrm>
          <a:prstGeom prst="rect">
            <a:avLst/>
          </a:prstGeom>
        </p:spPr>
      </p:pic>
    </p:spTree>
    <p:extLst>
      <p:ext uri="{BB962C8B-B14F-4D97-AF65-F5344CB8AC3E}">
        <p14:creationId xmlns:p14="http://schemas.microsoft.com/office/powerpoint/2010/main" val="117218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1425"/>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19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段海新</a:t>
            </a:r>
          </a:p>
        </p:txBody>
      </p:sp>
      <p:sp>
        <p:nvSpPr>
          <p:cNvPr id="11" name="矩形 10"/>
          <p:cNvSpPr/>
          <p:nvPr/>
        </p:nvSpPr>
        <p:spPr>
          <a:xfrm>
            <a:off x="4211037" y="2703871"/>
            <a:ext cx="6279850" cy="4244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清华大学网络空间安全学院教授，网络安全、网络测量、入侵检测、漏洞挖掘、物联网安全、互联网治理。</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4" y="4477019"/>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Kaida</a:t>
            </a:r>
            <a:r>
              <a:rPr lang="en-US" altLang="zh-CN" sz="1800" b="1" dirty="0">
                <a:solidFill>
                  <a:srgbClr val="313D51"/>
                </a:solidFill>
                <a:latin typeface="思源黑体" panose="020B0500000000000000" pitchFamily="34" charset="-122"/>
                <a:ea typeface="思源黑体" panose="020B0500000000000000" pitchFamily="34" charset="-122"/>
              </a:rPr>
              <a:t> Jiang</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73F7060C-5064-D598-D959-CA7EEBEEFE64}"/>
              </a:ext>
            </a:extLst>
          </p:cNvPr>
          <p:cNvPicPr>
            <a:picLocks noChangeAspect="1"/>
          </p:cNvPicPr>
          <p:nvPr/>
        </p:nvPicPr>
        <p:blipFill>
          <a:blip r:embed="rId3"/>
          <a:stretch>
            <a:fillRect/>
          </a:stretch>
        </p:blipFill>
        <p:spPr>
          <a:xfrm>
            <a:off x="2051245" y="1896050"/>
            <a:ext cx="1314713" cy="1681402"/>
          </a:xfrm>
          <a:prstGeom prst="rect">
            <a:avLst/>
          </a:prstGeom>
        </p:spPr>
      </p:pic>
      <p:sp>
        <p:nvSpPr>
          <p:cNvPr id="2" name="矩形 1">
            <a:extLst>
              <a:ext uri="{FF2B5EF4-FFF2-40B4-BE49-F238E27FC236}">
                <a16:creationId xmlns:a16="http://schemas.microsoft.com/office/drawing/2014/main" id="{CA3AC919-35CC-634E-A4AF-5DBCD82E92D6}"/>
              </a:ext>
            </a:extLst>
          </p:cNvPr>
          <p:cNvSpPr/>
          <p:nvPr/>
        </p:nvSpPr>
        <p:spPr>
          <a:xfrm>
            <a:off x="1825094" y="5042622"/>
            <a:ext cx="6279850" cy="202812"/>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上海交通大学</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pic>
        <p:nvPicPr>
          <p:cNvPr id="12" name="图片 11">
            <a:extLst>
              <a:ext uri="{FF2B5EF4-FFF2-40B4-BE49-F238E27FC236}">
                <a16:creationId xmlns:a16="http://schemas.microsoft.com/office/drawing/2014/main" id="{D5FFE088-D684-F52D-7F8D-76AB8015A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082" y="1209448"/>
            <a:ext cx="7231134" cy="5058398"/>
          </a:xfrm>
          <a:prstGeom prst="rect">
            <a:avLst/>
          </a:prstGeom>
        </p:spPr>
      </p:pic>
    </p:spTree>
    <p:extLst>
      <p:ext uri="{BB962C8B-B14F-4D97-AF65-F5344CB8AC3E}">
        <p14:creationId xmlns:p14="http://schemas.microsoft.com/office/powerpoint/2010/main" val="71325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40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9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2"/>
                                        </p:tgtEl>
                                        <p:attrNameLst>
                                          <p:attrName>style.visibility</p:attrName>
                                        </p:attrNameLst>
                                      </p:cBhvr>
                                      <p:to>
                                        <p:strVal val="visible"/>
                                      </p:to>
                                    </p:set>
                                    <p:anim calcmode="lin" valueType="num">
                                      <p:cBhvr>
                                        <p:cTn id="35" dur="250" fill="hold"/>
                                        <p:tgtEl>
                                          <p:spTgt spid="2"/>
                                        </p:tgtEl>
                                        <p:attrNameLst>
                                          <p:attrName>ppt_w</p:attrName>
                                        </p:attrNameLst>
                                      </p:cBhvr>
                                      <p:tavLst>
                                        <p:tav tm="0">
                                          <p:val>
                                            <p:fltVal val="0"/>
                                          </p:val>
                                        </p:tav>
                                        <p:tav tm="100000">
                                          <p:val>
                                            <p:strVal val="#ppt_w"/>
                                          </p:val>
                                        </p:tav>
                                      </p:tavLst>
                                    </p:anim>
                                    <p:anim calcmode="lin" valueType="num">
                                      <p:cBhvr>
                                        <p:cTn id="36" dur="250" fill="hold"/>
                                        <p:tgtEl>
                                          <p:spTgt spid="2"/>
                                        </p:tgtEl>
                                        <p:attrNameLst>
                                          <p:attrName>ppt_h</p:attrName>
                                        </p:attrNameLst>
                                      </p:cBhvr>
                                      <p:tavLst>
                                        <p:tav tm="0">
                                          <p:val>
                                            <p:fltVal val="0"/>
                                          </p:val>
                                        </p:tav>
                                        <p:tav tm="100000">
                                          <p:val>
                                            <p:strVal val="#ppt_h"/>
                                          </p:val>
                                        </p:tav>
                                      </p:tavLst>
                                    </p:anim>
                                    <p:animEffect transition="in" filter="fade">
                                      <p:cBhvr>
                                        <p:cTn id="37" dur="25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Author Team</a:t>
            </a:r>
            <a:endParaRPr lang="zh-CN" altLang="en-US" dirty="0"/>
          </a:p>
        </p:txBody>
      </p:sp>
      <p:sp>
        <p:nvSpPr>
          <p:cNvPr id="10" name="TextBox 28"/>
          <p:cNvSpPr txBox="1"/>
          <p:nvPr/>
        </p:nvSpPr>
        <p:spPr>
          <a:xfrm>
            <a:off x="4211037" y="2163119"/>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薛质</a:t>
            </a: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2" name="图片 1">
            <a:extLst>
              <a:ext uri="{FF2B5EF4-FFF2-40B4-BE49-F238E27FC236}">
                <a16:creationId xmlns:a16="http://schemas.microsoft.com/office/drawing/2014/main" id="{5BC5A66C-B671-3B57-85C0-CA50E0DFD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891" y="1949662"/>
            <a:ext cx="1643421" cy="1573733"/>
          </a:xfrm>
          <a:prstGeom prst="rect">
            <a:avLst/>
          </a:prstGeom>
        </p:spPr>
      </p:pic>
      <p:sp>
        <p:nvSpPr>
          <p:cNvPr id="12" name="文本框 11">
            <a:extLst>
              <a:ext uri="{FF2B5EF4-FFF2-40B4-BE49-F238E27FC236}">
                <a16:creationId xmlns:a16="http://schemas.microsoft.com/office/drawing/2014/main" id="{18F742B8-4630-2868-30B5-4899B802F5A2}"/>
              </a:ext>
            </a:extLst>
          </p:cNvPr>
          <p:cNvSpPr txBox="1"/>
          <p:nvPr/>
        </p:nvSpPr>
        <p:spPr>
          <a:xfrm>
            <a:off x="4026824" y="2817338"/>
            <a:ext cx="6100996" cy="295145"/>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思源黑体" panose="020B0500000000000000" pitchFamily="34" charset="-122"/>
                <a:ea typeface="思源黑体" panose="020B0500000000000000" pitchFamily="34" charset="-122"/>
                <a:cs typeface="+mn-cs"/>
              </a:rPr>
              <a:t>上海交通大学信息安全工程学院副院长</a:t>
            </a:r>
            <a:endParaRPr kumimoji="0" lang="en-US" altLang="zh-CN" sz="1200" b="0" i="0" u="none" strike="noStrike" kern="1200" cap="none" spc="0" normalizeH="0" baseline="0" noProof="0" dirty="0">
              <a:ln>
                <a:noFill/>
              </a:ln>
              <a:solidFill>
                <a:prstClr val="black">
                  <a:lumMod val="65000"/>
                  <a:lumOff val="35000"/>
                </a:prstClr>
              </a:solidFill>
              <a:effectLst/>
              <a:uLnTx/>
              <a:uFillTx/>
              <a:latin typeface="思源黑体" panose="020B0500000000000000" pitchFamily="34" charset="-122"/>
              <a:ea typeface="思源黑体" panose="020B0500000000000000" pitchFamily="34" charset="-122"/>
              <a:cs typeface="+mn-cs"/>
            </a:endParaRPr>
          </a:p>
        </p:txBody>
      </p:sp>
    </p:spTree>
    <p:extLst>
      <p:ext uri="{BB962C8B-B14F-4D97-AF65-F5344CB8AC3E}">
        <p14:creationId xmlns:p14="http://schemas.microsoft.com/office/powerpoint/2010/main" val="202825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3971</Words>
  <Application>Microsoft Office PowerPoint</Application>
  <PresentationFormat>宽屏</PresentationFormat>
  <Paragraphs>344</Paragraphs>
  <Slides>52</Slides>
  <Notes>52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思源黑体</vt:lpstr>
      <vt:lpstr>微软雅黑 Light</vt:lpstr>
      <vt:lpstr>Agency FB</vt:lpstr>
      <vt:lpstr>Arial</vt:lpstr>
      <vt:lpstr>Calibri</vt:lpstr>
      <vt:lpstr>Segoe UI</vt:lpstr>
      <vt:lpstr>Wingdings</vt:lpstr>
      <vt:lpstr>Office 主题</vt:lpstr>
      <vt:lpstr>PowerPoint 演示文稿</vt:lpstr>
      <vt:lpstr>PowerPoint 演示文稿</vt:lpstr>
      <vt:lpstr>PowerPoint 演示文稿</vt:lpstr>
      <vt:lpstr>Author Team</vt:lpstr>
      <vt:lpstr>Author Team</vt:lpstr>
      <vt:lpstr>Author Team</vt:lpstr>
      <vt:lpstr>Author Team</vt:lpstr>
      <vt:lpstr>Author Team</vt:lpstr>
      <vt:lpstr>Author Team</vt:lpstr>
      <vt:lpstr>PowerPoint 演示文稿</vt:lpstr>
      <vt:lpstr>Background</vt:lpstr>
      <vt:lpstr>Motivation</vt:lpstr>
      <vt:lpstr>Contribution</vt:lpstr>
      <vt:lpstr>Example</vt:lpstr>
      <vt:lpstr>Challenges</vt:lpstr>
      <vt:lpstr>PowerPoint 演示文稿</vt:lpstr>
      <vt:lpstr>Approaches</vt:lpstr>
      <vt:lpstr>Details</vt:lpstr>
      <vt:lpstr>3.1 Forward Slicer </vt:lpstr>
      <vt:lpstr>3.1 Forward Slicer </vt:lpstr>
      <vt:lpstr>3.1 Forward Slicer </vt:lpstr>
      <vt:lpstr>3.2 Control Flow Nodes Handler</vt:lpstr>
      <vt:lpstr>3.2 Control Flow Nodes Handler</vt:lpstr>
      <vt:lpstr>3.3 Micro Fuzzing</vt:lpstr>
      <vt:lpstr>3.3 Micro Fuzzing</vt:lpstr>
      <vt:lpstr> 3.4 Concolic Analyzer</vt:lpstr>
      <vt:lpstr>PowerPoint 演示文稿</vt:lpstr>
      <vt:lpstr> 3.4 Concolic Analyzer</vt:lpstr>
      <vt:lpstr> 3.4 Concolic Analyzer</vt:lpstr>
      <vt:lpstr> 3.4 Concolic Analyzer</vt:lpstr>
      <vt:lpstr> 3.4 Concolic Analyzer</vt:lpstr>
      <vt:lpstr>PowerPoint 演示文稿</vt:lpstr>
      <vt:lpstr>Implementation</vt:lpstr>
      <vt:lpstr>Implementation</vt:lpstr>
      <vt:lpstr>Implementation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PowerPoint 演示文稿</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2023-02-04T01:29:59Z</dcterms:modified>
</cp:coreProperties>
</file>