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75" r:id="rId6"/>
    <p:sldId id="276" r:id="rId7"/>
    <p:sldId id="277" r:id="rId8"/>
    <p:sldId id="298" r:id="rId9"/>
    <p:sldId id="281" r:id="rId10"/>
    <p:sldId id="280" r:id="rId11"/>
    <p:sldId id="279" r:id="rId12"/>
    <p:sldId id="283" r:id="rId13"/>
    <p:sldId id="282" r:id="rId14"/>
    <p:sldId id="284" r:id="rId15"/>
    <p:sldId id="285" r:id="rId16"/>
    <p:sldId id="278" r:id="rId17"/>
    <p:sldId id="263" r:id="rId18"/>
    <p:sldId id="264" r:id="rId19"/>
    <p:sldId id="287" r:id="rId20"/>
    <p:sldId id="288" r:id="rId21"/>
    <p:sldId id="286" r:id="rId22"/>
    <p:sldId id="290" r:id="rId23"/>
    <p:sldId id="291" r:id="rId24"/>
    <p:sldId id="292" r:id="rId25"/>
    <p:sldId id="289" r:id="rId26"/>
    <p:sldId id="297" r:id="rId27"/>
    <p:sldId id="266" r:id="rId28"/>
    <p:sldId id="271" r:id="rId29"/>
    <p:sldId id="296" r:id="rId30"/>
    <p:sldId id="294" r:id="rId31"/>
    <p:sldId id="295" r:id="rId32"/>
    <p:sldId id="299" r:id="rId33"/>
    <p:sldId id="26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autoAdjust="0"/>
    <p:restoredTop sz="94607" autoAdjust="0"/>
  </p:normalViewPr>
  <p:slideViewPr>
    <p:cSldViewPr>
      <p:cViewPr varScale="1">
        <p:scale>
          <a:sx n="156" d="100"/>
          <a:sy n="156" d="100"/>
        </p:scale>
        <p:origin x="440"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28C27-F865-4924-A057-B2D599E7E6B4}" type="datetimeFigureOut">
              <a:rPr lang="zh-CN" altLang="en-US" smtClean="0"/>
              <a:pPr/>
              <a:t>2023/6/2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C572F-D07C-45AA-B826-DBD8092E5DEF}" type="slidenum">
              <a:rPr lang="zh-CN" altLang="en-US" smtClean="0"/>
              <a:pPr/>
              <a:t>‹#›</a:t>
            </a:fld>
            <a:endParaRPr lang="zh-CN" altLang="en-US"/>
          </a:p>
        </p:txBody>
      </p:sp>
    </p:spTree>
    <p:extLst>
      <p:ext uri="{BB962C8B-B14F-4D97-AF65-F5344CB8AC3E}">
        <p14:creationId xmlns:p14="http://schemas.microsoft.com/office/powerpoint/2010/main" val="3413867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2023/6/2</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燕尾形 33"/>
          <p:cNvSpPr/>
          <p:nvPr/>
        </p:nvSpPr>
        <p:spPr>
          <a:xfrm>
            <a:off x="4167174" y="5143512"/>
            <a:ext cx="1000132" cy="785818"/>
          </a:xfrm>
          <a:prstGeom prst="chevron">
            <a:avLst>
              <a:gd name="adj" fmla="val 28572"/>
            </a:avLst>
          </a:prstGeom>
          <a:solidFill>
            <a:schemeClr val="bg1">
              <a:alpha val="52000"/>
            </a:schemeClr>
          </a:solidFill>
          <a:ln w="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a:off x="2351584" y="1071546"/>
            <a:ext cx="7704856" cy="3566668"/>
            <a:chOff x="827584" y="1071546"/>
            <a:chExt cx="7704856" cy="3566668"/>
          </a:xfrm>
        </p:grpSpPr>
        <p:grpSp>
          <p:nvGrpSpPr>
            <p:cNvPr id="31" name="组合 30"/>
            <p:cNvGrpSpPr/>
            <p:nvPr/>
          </p:nvGrpSpPr>
          <p:grpSpPr>
            <a:xfrm>
              <a:off x="2928926" y="1071546"/>
              <a:ext cx="3540956" cy="3566668"/>
              <a:chOff x="641437" y="1900071"/>
              <a:chExt cx="3540956" cy="3566668"/>
            </a:xfrm>
          </p:grpSpPr>
          <p:sp>
            <p:nvSpPr>
              <p:cNvPr id="18" name="八角星 17"/>
              <p:cNvSpPr/>
              <p:nvPr/>
            </p:nvSpPr>
            <p:spPr>
              <a:xfrm rot="1388962">
                <a:off x="659298" y="1970562"/>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八角星 23"/>
              <p:cNvSpPr/>
              <p:nvPr/>
            </p:nvSpPr>
            <p:spPr>
              <a:xfrm rot="1765316">
                <a:off x="649431" y="1988849"/>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八角星 24"/>
              <p:cNvSpPr/>
              <p:nvPr/>
            </p:nvSpPr>
            <p:spPr>
              <a:xfrm rot="2125577">
                <a:off x="641437" y="1979814"/>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八角星 25"/>
              <p:cNvSpPr/>
              <p:nvPr/>
            </p:nvSpPr>
            <p:spPr>
              <a:xfrm rot="2517147">
                <a:off x="642737" y="1969345"/>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八角星 26"/>
              <p:cNvSpPr/>
              <p:nvPr/>
            </p:nvSpPr>
            <p:spPr>
              <a:xfrm rot="2859596">
                <a:off x="651410" y="1949987"/>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八角星 27"/>
              <p:cNvSpPr/>
              <p:nvPr/>
            </p:nvSpPr>
            <p:spPr>
              <a:xfrm rot="3230781">
                <a:off x="664881" y="1936868"/>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八角星 28"/>
              <p:cNvSpPr/>
              <p:nvPr/>
            </p:nvSpPr>
            <p:spPr>
              <a:xfrm rot="3628512">
                <a:off x="670280" y="1980441"/>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827584" y="1620204"/>
              <a:ext cx="7704856" cy="2435893"/>
              <a:chOff x="-874577" y="2612552"/>
              <a:chExt cx="6506377" cy="2173770"/>
            </a:xfrm>
          </p:grpSpPr>
          <p:sp useBgFill="1">
            <p:nvSpPr>
              <p:cNvPr id="4" name="椭圆 3"/>
              <p:cNvSpPr/>
              <p:nvPr/>
            </p:nvSpPr>
            <p:spPr>
              <a:xfrm>
                <a:off x="1323430" y="2643182"/>
                <a:ext cx="2143140" cy="21431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4577" y="2612552"/>
                <a:ext cx="6506377" cy="2154570"/>
              </a:xfrm>
              <a:prstGeom prst="ellipse">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800" b="1" dirty="0"/>
                  <a:t>工业控制系统功能安全和信息安全一体化风险评估方法</a:t>
                </a:r>
                <a:endParaRPr lang="zh-CN" altLang="en-US" sz="1100" b="1" dirty="0"/>
              </a:p>
            </p:txBody>
          </p:sp>
        </p:grpSp>
      </p:grpSp>
      <p:sp>
        <p:nvSpPr>
          <p:cNvPr id="33" name="梯形 32"/>
          <p:cNvSpPr/>
          <p:nvPr/>
        </p:nvSpPr>
        <p:spPr>
          <a:xfrm>
            <a:off x="4667240" y="4929198"/>
            <a:ext cx="3071834" cy="857256"/>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燕尾形 34"/>
          <p:cNvSpPr/>
          <p:nvPr/>
        </p:nvSpPr>
        <p:spPr>
          <a:xfrm flipH="1">
            <a:off x="7239008" y="5143512"/>
            <a:ext cx="1000132" cy="785818"/>
          </a:xfrm>
          <a:prstGeom prst="chevron">
            <a:avLst>
              <a:gd name="adj" fmla="val 28572"/>
            </a:avLst>
          </a:prstGeom>
          <a:solidFill>
            <a:schemeClr val="bg1">
              <a:alpha val="52000"/>
            </a:schemeClr>
          </a:solidFill>
          <a:ln w="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椭圆 35"/>
          <p:cNvSpPr/>
          <p:nvPr/>
        </p:nvSpPr>
        <p:spPr>
          <a:xfrm>
            <a:off x="5773124" y="5286388"/>
            <a:ext cx="180000" cy="180000"/>
          </a:xfrm>
          <a:prstGeom prst="ellipse">
            <a:avLst/>
          </a:prstGeom>
          <a:noFill/>
          <a:ln w="158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130314" y="5286388"/>
            <a:ext cx="180000" cy="180000"/>
          </a:xfrm>
          <a:prstGeom prst="ellipse">
            <a:avLst/>
          </a:prstGeom>
          <a:solidFill>
            <a:schemeClr val="accent2">
              <a:lumMod val="50000"/>
            </a:schemeClr>
          </a:solidFill>
          <a:ln w="158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487504" y="5286388"/>
            <a:ext cx="180000" cy="180000"/>
          </a:xfrm>
          <a:prstGeom prst="ellipse">
            <a:avLst/>
          </a:prstGeom>
          <a:noFill/>
          <a:ln w="158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2" name="文本框 11">
            <a:extLst>
              <a:ext uri="{FF2B5EF4-FFF2-40B4-BE49-F238E27FC236}">
                <a16:creationId xmlns:a16="http://schemas.microsoft.com/office/drawing/2014/main" id="{15A10B01-5694-D4EC-8A2D-FEED9D4D0F7B}"/>
              </a:ext>
            </a:extLst>
          </p:cNvPr>
          <p:cNvSpPr txBox="1"/>
          <p:nvPr/>
        </p:nvSpPr>
        <p:spPr>
          <a:xfrm>
            <a:off x="983432" y="1567356"/>
            <a:ext cx="5353152" cy="1323439"/>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安全一体化风险评估方法</a:t>
            </a:r>
            <a:endParaRPr lang="en-US" altLang="zh-CN" sz="2000" b="1" dirty="0">
              <a:latin typeface="Times New Roman" panose="02020603050405020304" pitchFamily="18" charset="0"/>
              <a:cs typeface="Times New Roman" panose="02020603050405020304" pitchFamily="18" charset="0"/>
            </a:endParaRPr>
          </a:p>
          <a:p>
            <a:r>
              <a:rPr lang="zh-CN" altLang="en-US" sz="2000" b="1" dirty="0">
                <a:solidFill>
                  <a:schemeClr val="accent2"/>
                </a:solidFill>
                <a:latin typeface="Times New Roman" panose="02020603050405020304" pitchFamily="18" charset="0"/>
                <a:cs typeface="Times New Roman" panose="02020603050405020304" pitchFamily="18" charset="0"/>
              </a:rPr>
              <a:t>（</a:t>
            </a:r>
            <a:r>
              <a:rPr lang="en-US" altLang="zh-CN" sz="2000" b="1" dirty="0">
                <a:solidFill>
                  <a:schemeClr val="accent2"/>
                </a:solidFill>
                <a:latin typeface="Times New Roman" panose="02020603050405020304" pitchFamily="18" charset="0"/>
                <a:cs typeface="Times New Roman" panose="02020603050405020304" pitchFamily="18" charset="0"/>
              </a:rPr>
              <a:t>2</a:t>
            </a:r>
            <a:r>
              <a:rPr lang="zh-CN" altLang="en-US" sz="2000" b="1" dirty="0">
                <a:solidFill>
                  <a:schemeClr val="accent2"/>
                </a:solidFill>
                <a:latin typeface="Times New Roman" panose="02020603050405020304" pitchFamily="18" charset="0"/>
                <a:cs typeface="Times New Roman" panose="02020603050405020304" pitchFamily="18" charset="0"/>
              </a:rPr>
              <a:t>）安全一体化风险分析</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工业控制系统攻击树的生成</a:t>
            </a:r>
            <a:endParaRPr lang="en-US" altLang="zh-CN"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工业控制系统级风险分析与计算</a:t>
            </a:r>
            <a:endParaRPr lang="en-US" altLang="zh-CN" sz="2000" b="1"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92350B53-8CE4-8BDA-A240-1FA0605ACB7E}"/>
              </a:ext>
            </a:extLst>
          </p:cNvPr>
          <p:cNvPicPr>
            <a:picLocks noChangeAspect="1"/>
          </p:cNvPicPr>
          <p:nvPr/>
        </p:nvPicPr>
        <p:blipFill>
          <a:blip r:embed="rId2"/>
          <a:stretch>
            <a:fillRect/>
          </a:stretch>
        </p:blipFill>
        <p:spPr>
          <a:xfrm>
            <a:off x="885504" y="794832"/>
            <a:ext cx="10672186" cy="5710243"/>
          </a:xfrm>
          <a:prstGeom prst="rect">
            <a:avLst/>
          </a:prstGeom>
        </p:spPr>
      </p:pic>
    </p:spTree>
    <p:extLst>
      <p:ext uri="{BB962C8B-B14F-4D97-AF65-F5344CB8AC3E}">
        <p14:creationId xmlns:p14="http://schemas.microsoft.com/office/powerpoint/2010/main" val="104378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2" name="文本框 11">
            <a:extLst>
              <a:ext uri="{FF2B5EF4-FFF2-40B4-BE49-F238E27FC236}">
                <a16:creationId xmlns:a16="http://schemas.microsoft.com/office/drawing/2014/main" id="{15A10B01-5694-D4EC-8A2D-FEED9D4D0F7B}"/>
              </a:ext>
            </a:extLst>
          </p:cNvPr>
          <p:cNvSpPr txBox="1"/>
          <p:nvPr/>
        </p:nvSpPr>
        <p:spPr>
          <a:xfrm>
            <a:off x="983432" y="1567356"/>
            <a:ext cx="5353152" cy="1631216"/>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安全一体化风险评估方法</a:t>
            </a:r>
            <a:endParaRPr lang="en-US" altLang="zh-CN" sz="2000" b="1" dirty="0">
              <a:latin typeface="Times New Roman" panose="02020603050405020304" pitchFamily="18" charset="0"/>
              <a:cs typeface="Times New Roman" panose="02020603050405020304" pitchFamily="18" charset="0"/>
            </a:endParaRPr>
          </a:p>
          <a:p>
            <a:r>
              <a:rPr lang="zh-CN" altLang="en-US" sz="2000" b="1" dirty="0">
                <a:solidFill>
                  <a:schemeClr val="accent2"/>
                </a:solidFill>
                <a:latin typeface="Times New Roman" panose="02020603050405020304" pitchFamily="18" charset="0"/>
                <a:cs typeface="Times New Roman" panose="02020603050405020304" pitchFamily="18" charset="0"/>
              </a:rPr>
              <a:t>（</a:t>
            </a:r>
            <a:r>
              <a:rPr lang="en-US" altLang="zh-CN" sz="2000" b="1" dirty="0">
                <a:solidFill>
                  <a:schemeClr val="accent2"/>
                </a:solidFill>
                <a:latin typeface="Times New Roman" panose="02020603050405020304" pitchFamily="18" charset="0"/>
                <a:cs typeface="Times New Roman" panose="02020603050405020304" pitchFamily="18" charset="0"/>
              </a:rPr>
              <a:t>2</a:t>
            </a:r>
            <a:r>
              <a:rPr lang="zh-CN" altLang="en-US" sz="2000" b="1" dirty="0">
                <a:solidFill>
                  <a:schemeClr val="accent2"/>
                </a:solidFill>
                <a:latin typeface="Times New Roman" panose="02020603050405020304" pitchFamily="18" charset="0"/>
                <a:cs typeface="Times New Roman" panose="02020603050405020304" pitchFamily="18" charset="0"/>
              </a:rPr>
              <a:t>）安全一体化风险分析</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工业控制系统攻击树的生成</a:t>
            </a:r>
            <a:endParaRPr lang="en-US" altLang="zh-CN"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solidFill>
                  <a:schemeClr val="accent2"/>
                </a:solidFill>
                <a:latin typeface="Times New Roman" panose="02020603050405020304" pitchFamily="18" charset="0"/>
                <a:cs typeface="Times New Roman" panose="02020603050405020304" pitchFamily="18" charset="0"/>
              </a:rPr>
              <a:t>工业控制系统级风险分析与计算</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US" altLang="zh-CN" sz="2000" b="1" dirty="0">
              <a:solidFill>
                <a:schemeClr val="accent2"/>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EBC65ED5-426F-B7D3-36C9-DCC816262569}"/>
              </a:ext>
            </a:extLst>
          </p:cNvPr>
          <p:cNvSpPr txBox="1"/>
          <p:nvPr/>
        </p:nvSpPr>
        <p:spPr>
          <a:xfrm>
            <a:off x="2207568" y="2996952"/>
            <a:ext cx="6840760" cy="2554545"/>
          </a:xfrm>
          <a:prstGeom prst="rect">
            <a:avLst/>
          </a:prstGeom>
          <a:noFill/>
        </p:spPr>
        <p:txBody>
          <a:bodyPr wrap="square">
            <a:spAutoFit/>
          </a:bodyPr>
          <a:lstStyle/>
          <a:p>
            <a:r>
              <a:rPr lang="zh-CN" altLang="en-US" sz="2000" b="1" dirty="0">
                <a:latin typeface="+mn-ea"/>
              </a:rPr>
              <a:t>通用漏洞评分系统</a:t>
            </a:r>
            <a:r>
              <a:rPr lang="en-US" altLang="zh-CN" sz="2000" b="1" dirty="0">
                <a:latin typeface="+mn-ea"/>
              </a:rPr>
              <a:t>(common vulnerability scoring system, CVSS)</a:t>
            </a:r>
            <a:r>
              <a:rPr lang="zh-CN" altLang="en-US" sz="2000" b="1" dirty="0">
                <a:latin typeface="+mn-ea"/>
              </a:rPr>
              <a:t>是一个公开标准框架</a:t>
            </a:r>
            <a:r>
              <a:rPr lang="en-US" altLang="zh-CN" sz="2000" b="1" dirty="0">
                <a:latin typeface="+mn-ea"/>
              </a:rPr>
              <a:t>,</a:t>
            </a:r>
            <a:r>
              <a:rPr lang="zh-CN" altLang="en-US" sz="2000" b="1" dirty="0">
                <a:latin typeface="+mn-ea"/>
              </a:rPr>
              <a:t>常用于测评量</a:t>
            </a:r>
          </a:p>
          <a:p>
            <a:r>
              <a:rPr lang="zh-CN" altLang="en-US" sz="2000" b="1" dirty="0">
                <a:latin typeface="+mn-ea"/>
              </a:rPr>
              <a:t>化漏洞的特征和严重程度，包括 </a:t>
            </a:r>
            <a:r>
              <a:rPr lang="en-US" altLang="zh-CN" sz="2000" b="1" dirty="0">
                <a:latin typeface="+mn-ea"/>
              </a:rPr>
              <a:t>Base</a:t>
            </a:r>
            <a:r>
              <a:rPr lang="zh-CN" altLang="en-US" sz="2000" b="1" dirty="0">
                <a:latin typeface="+mn-ea"/>
              </a:rPr>
              <a:t>、</a:t>
            </a:r>
            <a:r>
              <a:rPr lang="en-US" altLang="zh-CN" sz="2000" b="1" dirty="0">
                <a:latin typeface="+mn-ea"/>
              </a:rPr>
              <a:t>Temporal </a:t>
            </a:r>
            <a:r>
              <a:rPr lang="zh-CN" altLang="en-US" sz="2000" b="1" dirty="0">
                <a:latin typeface="+mn-ea"/>
              </a:rPr>
              <a:t>和</a:t>
            </a:r>
          </a:p>
          <a:p>
            <a:r>
              <a:rPr lang="en-US" altLang="zh-CN" sz="2000" b="1" dirty="0">
                <a:latin typeface="+mn-ea"/>
              </a:rPr>
              <a:t>Environmental </a:t>
            </a:r>
            <a:r>
              <a:rPr lang="zh-CN" altLang="en-US" sz="2000" b="1" dirty="0">
                <a:latin typeface="+mn-ea"/>
              </a:rPr>
              <a:t>三个属性。</a:t>
            </a:r>
            <a:r>
              <a:rPr lang="en-US" altLang="zh-CN" sz="2000" b="1" dirty="0">
                <a:latin typeface="+mn-ea"/>
              </a:rPr>
              <a:t>Base </a:t>
            </a:r>
            <a:r>
              <a:rPr lang="zh-CN" altLang="en-US" sz="2000" b="1" dirty="0">
                <a:latin typeface="+mn-ea"/>
              </a:rPr>
              <a:t>代表随时间和跨用户环境保持不变的漏洞本身的基本属性，</a:t>
            </a:r>
            <a:r>
              <a:rPr lang="en-US" altLang="zh-CN" sz="2000" b="1" dirty="0">
                <a:latin typeface="+mn-ea"/>
              </a:rPr>
              <a:t>Temporal </a:t>
            </a:r>
            <a:r>
              <a:rPr lang="zh-CN" altLang="en-US" sz="2000" b="1" dirty="0">
                <a:latin typeface="+mn-ea"/>
              </a:rPr>
              <a:t>反映随时间变化的漏洞特征，</a:t>
            </a:r>
            <a:r>
              <a:rPr lang="en-US" altLang="zh-CN" sz="2000" b="1" dirty="0">
                <a:latin typeface="+mn-ea"/>
              </a:rPr>
              <a:t>Environment </a:t>
            </a:r>
            <a:r>
              <a:rPr lang="zh-CN" altLang="en-US" sz="2000" b="1" dirty="0">
                <a:latin typeface="+mn-ea"/>
              </a:rPr>
              <a:t>代表用户环境所特有的漏洞特征，三个属性会用到不同的要素</a:t>
            </a:r>
          </a:p>
          <a:p>
            <a:r>
              <a:rPr lang="zh-CN" altLang="en-US" sz="2000" b="1" dirty="0">
                <a:latin typeface="+mn-ea"/>
              </a:rPr>
              <a:t>以及打分计算公式。</a:t>
            </a:r>
          </a:p>
        </p:txBody>
      </p:sp>
    </p:spTree>
    <p:extLst>
      <p:ext uri="{BB962C8B-B14F-4D97-AF65-F5344CB8AC3E}">
        <p14:creationId xmlns:p14="http://schemas.microsoft.com/office/powerpoint/2010/main" val="153337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2" name="文本框 11">
            <a:extLst>
              <a:ext uri="{FF2B5EF4-FFF2-40B4-BE49-F238E27FC236}">
                <a16:creationId xmlns:a16="http://schemas.microsoft.com/office/drawing/2014/main" id="{15A10B01-5694-D4EC-8A2D-FEED9D4D0F7B}"/>
              </a:ext>
            </a:extLst>
          </p:cNvPr>
          <p:cNvSpPr txBox="1"/>
          <p:nvPr/>
        </p:nvSpPr>
        <p:spPr>
          <a:xfrm>
            <a:off x="983432" y="1567356"/>
            <a:ext cx="5353152" cy="1631216"/>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安全一体化风险评估方法</a:t>
            </a:r>
            <a:endParaRPr lang="en-US" altLang="zh-CN" sz="2000" b="1" dirty="0">
              <a:latin typeface="Times New Roman" panose="02020603050405020304" pitchFamily="18" charset="0"/>
              <a:cs typeface="Times New Roman" panose="02020603050405020304" pitchFamily="18" charset="0"/>
            </a:endParaRPr>
          </a:p>
          <a:p>
            <a:r>
              <a:rPr lang="zh-CN" altLang="en-US" sz="2000" b="1" dirty="0">
                <a:solidFill>
                  <a:schemeClr val="accent2"/>
                </a:solidFill>
                <a:latin typeface="Times New Roman" panose="02020603050405020304" pitchFamily="18" charset="0"/>
                <a:cs typeface="Times New Roman" panose="02020603050405020304" pitchFamily="18" charset="0"/>
              </a:rPr>
              <a:t>（</a:t>
            </a:r>
            <a:r>
              <a:rPr lang="en-US" altLang="zh-CN" sz="2000" b="1" dirty="0">
                <a:solidFill>
                  <a:schemeClr val="accent2"/>
                </a:solidFill>
                <a:latin typeface="Times New Roman" panose="02020603050405020304" pitchFamily="18" charset="0"/>
                <a:cs typeface="Times New Roman" panose="02020603050405020304" pitchFamily="18" charset="0"/>
              </a:rPr>
              <a:t>2</a:t>
            </a:r>
            <a:r>
              <a:rPr lang="zh-CN" altLang="en-US" sz="2000" b="1" dirty="0">
                <a:solidFill>
                  <a:schemeClr val="accent2"/>
                </a:solidFill>
                <a:latin typeface="Times New Roman" panose="02020603050405020304" pitchFamily="18" charset="0"/>
                <a:cs typeface="Times New Roman" panose="02020603050405020304" pitchFamily="18" charset="0"/>
              </a:rPr>
              <a:t>）安全一体化风险分析</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工业控制系统攻击树的生成</a:t>
            </a:r>
            <a:endParaRPr lang="en-US" altLang="zh-CN"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solidFill>
                  <a:schemeClr val="accent2"/>
                </a:solidFill>
                <a:latin typeface="Times New Roman" panose="02020603050405020304" pitchFamily="18" charset="0"/>
                <a:cs typeface="Times New Roman" panose="02020603050405020304" pitchFamily="18" charset="0"/>
              </a:rPr>
              <a:t>工业控制系统级风险分析与计算</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US" altLang="zh-CN" sz="2000" b="1" dirty="0">
              <a:solidFill>
                <a:schemeClr val="accent2"/>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DC7F9CA5-4230-3514-86D8-D2437CE3E91F}"/>
              </a:ext>
            </a:extLst>
          </p:cNvPr>
          <p:cNvPicPr>
            <a:picLocks noChangeAspect="1"/>
          </p:cNvPicPr>
          <p:nvPr/>
        </p:nvPicPr>
        <p:blipFill>
          <a:blip r:embed="rId2"/>
          <a:stretch>
            <a:fillRect/>
          </a:stretch>
        </p:blipFill>
        <p:spPr>
          <a:xfrm>
            <a:off x="335360" y="2932225"/>
            <a:ext cx="7277737" cy="1162937"/>
          </a:xfrm>
          <a:prstGeom prst="rect">
            <a:avLst/>
          </a:prstGeom>
        </p:spPr>
      </p:pic>
      <p:pic>
        <p:nvPicPr>
          <p:cNvPr id="14" name="图片 13">
            <a:extLst>
              <a:ext uri="{FF2B5EF4-FFF2-40B4-BE49-F238E27FC236}">
                <a16:creationId xmlns:a16="http://schemas.microsoft.com/office/drawing/2014/main" id="{483E131B-C0C4-953A-B135-C7BB7B26D2F6}"/>
              </a:ext>
            </a:extLst>
          </p:cNvPr>
          <p:cNvPicPr>
            <a:picLocks noChangeAspect="1"/>
          </p:cNvPicPr>
          <p:nvPr/>
        </p:nvPicPr>
        <p:blipFill>
          <a:blip r:embed="rId3"/>
          <a:stretch>
            <a:fillRect/>
          </a:stretch>
        </p:blipFill>
        <p:spPr>
          <a:xfrm>
            <a:off x="47328" y="4804229"/>
            <a:ext cx="5438095" cy="1638095"/>
          </a:xfrm>
          <a:prstGeom prst="rect">
            <a:avLst/>
          </a:prstGeom>
        </p:spPr>
      </p:pic>
      <p:pic>
        <p:nvPicPr>
          <p:cNvPr id="16" name="图片 15">
            <a:extLst>
              <a:ext uri="{FF2B5EF4-FFF2-40B4-BE49-F238E27FC236}">
                <a16:creationId xmlns:a16="http://schemas.microsoft.com/office/drawing/2014/main" id="{D4CBFF21-473A-DB20-7E48-BF5609A985F3}"/>
              </a:ext>
            </a:extLst>
          </p:cNvPr>
          <p:cNvPicPr>
            <a:picLocks noChangeAspect="1"/>
          </p:cNvPicPr>
          <p:nvPr/>
        </p:nvPicPr>
        <p:blipFill>
          <a:blip r:embed="rId4"/>
          <a:stretch>
            <a:fillRect/>
          </a:stretch>
        </p:blipFill>
        <p:spPr>
          <a:xfrm>
            <a:off x="5949565" y="4792195"/>
            <a:ext cx="6006337" cy="740968"/>
          </a:xfrm>
          <a:prstGeom prst="rect">
            <a:avLst/>
          </a:prstGeom>
        </p:spPr>
      </p:pic>
      <p:sp>
        <p:nvSpPr>
          <p:cNvPr id="18" name="文本框 17">
            <a:extLst>
              <a:ext uri="{FF2B5EF4-FFF2-40B4-BE49-F238E27FC236}">
                <a16:creationId xmlns:a16="http://schemas.microsoft.com/office/drawing/2014/main" id="{A98897A4-03FE-6833-8A96-7B037153F027}"/>
              </a:ext>
            </a:extLst>
          </p:cNvPr>
          <p:cNvSpPr txBox="1"/>
          <p:nvPr/>
        </p:nvSpPr>
        <p:spPr>
          <a:xfrm>
            <a:off x="695400" y="4398102"/>
            <a:ext cx="6094520" cy="400110"/>
          </a:xfrm>
          <a:prstGeom prst="rect">
            <a:avLst/>
          </a:prstGeom>
          <a:noFill/>
        </p:spPr>
        <p:txBody>
          <a:bodyPr wrap="square">
            <a:spAutoFit/>
          </a:bodyPr>
          <a:lstStyle/>
          <a:p>
            <a:r>
              <a:rPr lang="zh-CN" altLang="en-US" sz="2000" dirty="0"/>
              <a:t>条件节点</a:t>
            </a:r>
          </a:p>
        </p:txBody>
      </p:sp>
      <p:sp>
        <p:nvSpPr>
          <p:cNvPr id="20" name="文本框 19">
            <a:extLst>
              <a:ext uri="{FF2B5EF4-FFF2-40B4-BE49-F238E27FC236}">
                <a16:creationId xmlns:a16="http://schemas.microsoft.com/office/drawing/2014/main" id="{EFE61EF5-B2D4-8423-423E-FB1D1260C675}"/>
              </a:ext>
            </a:extLst>
          </p:cNvPr>
          <p:cNvSpPr txBox="1"/>
          <p:nvPr/>
        </p:nvSpPr>
        <p:spPr>
          <a:xfrm>
            <a:off x="5951983" y="4392085"/>
            <a:ext cx="6094520" cy="400110"/>
          </a:xfrm>
          <a:prstGeom prst="rect">
            <a:avLst/>
          </a:prstGeom>
          <a:noFill/>
        </p:spPr>
        <p:txBody>
          <a:bodyPr wrap="square">
            <a:spAutoFit/>
          </a:bodyPr>
          <a:lstStyle/>
          <a:p>
            <a:r>
              <a:rPr lang="zh-CN" altLang="en-US" sz="2000" dirty="0"/>
              <a:t>原子攻击节点</a:t>
            </a:r>
          </a:p>
        </p:txBody>
      </p:sp>
    </p:spTree>
    <p:extLst>
      <p:ext uri="{BB962C8B-B14F-4D97-AF65-F5344CB8AC3E}">
        <p14:creationId xmlns:p14="http://schemas.microsoft.com/office/powerpoint/2010/main" val="6820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2" name="文本框 11">
            <a:extLst>
              <a:ext uri="{FF2B5EF4-FFF2-40B4-BE49-F238E27FC236}">
                <a16:creationId xmlns:a16="http://schemas.microsoft.com/office/drawing/2014/main" id="{15A10B01-5694-D4EC-8A2D-FEED9D4D0F7B}"/>
              </a:ext>
            </a:extLst>
          </p:cNvPr>
          <p:cNvSpPr txBox="1"/>
          <p:nvPr/>
        </p:nvSpPr>
        <p:spPr>
          <a:xfrm>
            <a:off x="983432" y="1567356"/>
            <a:ext cx="5353152" cy="1631216"/>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安全一体化风险评估方法</a:t>
            </a:r>
            <a:endParaRPr lang="en-US" altLang="zh-CN" sz="2000" b="1" dirty="0">
              <a:latin typeface="Times New Roman" panose="02020603050405020304" pitchFamily="18" charset="0"/>
              <a:cs typeface="Times New Roman" panose="02020603050405020304" pitchFamily="18" charset="0"/>
            </a:endParaRPr>
          </a:p>
          <a:p>
            <a:r>
              <a:rPr lang="zh-CN" altLang="en-US" sz="2000" b="1" dirty="0">
                <a:solidFill>
                  <a:schemeClr val="accent2"/>
                </a:solidFill>
                <a:latin typeface="Times New Roman" panose="02020603050405020304" pitchFamily="18" charset="0"/>
                <a:cs typeface="Times New Roman" panose="02020603050405020304" pitchFamily="18" charset="0"/>
              </a:rPr>
              <a:t>（</a:t>
            </a:r>
            <a:r>
              <a:rPr lang="en-US" altLang="zh-CN" sz="2000" b="1" dirty="0">
                <a:solidFill>
                  <a:schemeClr val="accent2"/>
                </a:solidFill>
                <a:latin typeface="Times New Roman" panose="02020603050405020304" pitchFamily="18" charset="0"/>
                <a:cs typeface="Times New Roman" panose="02020603050405020304" pitchFamily="18" charset="0"/>
              </a:rPr>
              <a:t>2</a:t>
            </a:r>
            <a:r>
              <a:rPr lang="zh-CN" altLang="en-US" sz="2000" b="1" dirty="0">
                <a:solidFill>
                  <a:schemeClr val="accent2"/>
                </a:solidFill>
                <a:latin typeface="Times New Roman" panose="02020603050405020304" pitchFamily="18" charset="0"/>
                <a:cs typeface="Times New Roman" panose="02020603050405020304" pitchFamily="18" charset="0"/>
              </a:rPr>
              <a:t>）安全一体化风险分析</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工业控制系统攻击树的生成</a:t>
            </a:r>
            <a:endParaRPr lang="en-US" altLang="zh-CN"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solidFill>
                  <a:schemeClr val="accent2"/>
                </a:solidFill>
                <a:latin typeface="Times New Roman" panose="02020603050405020304" pitchFamily="18" charset="0"/>
                <a:cs typeface="Times New Roman" panose="02020603050405020304" pitchFamily="18" charset="0"/>
              </a:rPr>
              <a:t>工业控制系统级风险分析与计算</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US" altLang="zh-CN" sz="2000" b="1" dirty="0">
              <a:solidFill>
                <a:schemeClr val="accent2"/>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3EC283BA-BC23-F534-5C7D-6AC1FBC2B319}"/>
              </a:ext>
            </a:extLst>
          </p:cNvPr>
          <p:cNvSpPr txBox="1"/>
          <p:nvPr/>
        </p:nvSpPr>
        <p:spPr>
          <a:xfrm>
            <a:off x="612748" y="2977755"/>
            <a:ext cx="4331124" cy="707886"/>
          </a:xfrm>
          <a:prstGeom prst="rect">
            <a:avLst/>
          </a:prstGeom>
          <a:noFill/>
        </p:spPr>
        <p:txBody>
          <a:bodyPr wrap="square">
            <a:spAutoFit/>
          </a:bodyPr>
          <a:lstStyle/>
          <a:p>
            <a:r>
              <a:rPr lang="zh-CN" altLang="en-US" sz="2000" dirty="0"/>
              <a:t>功能安全风险传播路径或信息安全漏洞利用规则路径的风险值计算</a:t>
            </a:r>
          </a:p>
        </p:txBody>
      </p:sp>
      <p:pic>
        <p:nvPicPr>
          <p:cNvPr id="24" name="图片 23">
            <a:extLst>
              <a:ext uri="{FF2B5EF4-FFF2-40B4-BE49-F238E27FC236}">
                <a16:creationId xmlns:a16="http://schemas.microsoft.com/office/drawing/2014/main" id="{BF8F8FB2-F0EF-DB79-324B-E761F43178EE}"/>
              </a:ext>
            </a:extLst>
          </p:cNvPr>
          <p:cNvPicPr>
            <a:picLocks noChangeAspect="1"/>
          </p:cNvPicPr>
          <p:nvPr/>
        </p:nvPicPr>
        <p:blipFill>
          <a:blip r:embed="rId2"/>
          <a:stretch>
            <a:fillRect/>
          </a:stretch>
        </p:blipFill>
        <p:spPr>
          <a:xfrm>
            <a:off x="335360" y="3758408"/>
            <a:ext cx="5609524" cy="2819048"/>
          </a:xfrm>
          <a:prstGeom prst="rect">
            <a:avLst/>
          </a:prstGeom>
        </p:spPr>
      </p:pic>
      <p:pic>
        <p:nvPicPr>
          <p:cNvPr id="26" name="图片 25">
            <a:extLst>
              <a:ext uri="{FF2B5EF4-FFF2-40B4-BE49-F238E27FC236}">
                <a16:creationId xmlns:a16="http://schemas.microsoft.com/office/drawing/2014/main" id="{F8E89BA2-1168-551B-9B95-2B96A8305D59}"/>
              </a:ext>
            </a:extLst>
          </p:cNvPr>
          <p:cNvPicPr>
            <a:picLocks noChangeAspect="1"/>
          </p:cNvPicPr>
          <p:nvPr/>
        </p:nvPicPr>
        <p:blipFill>
          <a:blip r:embed="rId3"/>
          <a:stretch>
            <a:fillRect/>
          </a:stretch>
        </p:blipFill>
        <p:spPr>
          <a:xfrm>
            <a:off x="6486891" y="3631487"/>
            <a:ext cx="5504762" cy="2971429"/>
          </a:xfrm>
          <a:prstGeom prst="rect">
            <a:avLst/>
          </a:prstGeom>
        </p:spPr>
      </p:pic>
    </p:spTree>
    <p:extLst>
      <p:ext uri="{BB962C8B-B14F-4D97-AF65-F5344CB8AC3E}">
        <p14:creationId xmlns:p14="http://schemas.microsoft.com/office/powerpoint/2010/main" val="5205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2" name="文本框 11">
            <a:extLst>
              <a:ext uri="{FF2B5EF4-FFF2-40B4-BE49-F238E27FC236}">
                <a16:creationId xmlns:a16="http://schemas.microsoft.com/office/drawing/2014/main" id="{15A10B01-5694-D4EC-8A2D-FEED9D4D0F7B}"/>
              </a:ext>
            </a:extLst>
          </p:cNvPr>
          <p:cNvSpPr txBox="1"/>
          <p:nvPr/>
        </p:nvSpPr>
        <p:spPr>
          <a:xfrm>
            <a:off x="983432" y="1567356"/>
            <a:ext cx="5353152" cy="1631216"/>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安全一体化风险评估方法</a:t>
            </a:r>
            <a:endParaRPr lang="en-US" altLang="zh-CN" sz="2000" b="1" dirty="0">
              <a:latin typeface="Times New Roman" panose="02020603050405020304" pitchFamily="18" charset="0"/>
              <a:cs typeface="Times New Roman" panose="02020603050405020304" pitchFamily="18" charset="0"/>
            </a:endParaRPr>
          </a:p>
          <a:p>
            <a:r>
              <a:rPr lang="zh-CN" altLang="en-US" sz="2000" b="1" dirty="0">
                <a:solidFill>
                  <a:schemeClr val="accent2"/>
                </a:solidFill>
                <a:latin typeface="Times New Roman" panose="02020603050405020304" pitchFamily="18" charset="0"/>
                <a:cs typeface="Times New Roman" panose="02020603050405020304" pitchFamily="18" charset="0"/>
              </a:rPr>
              <a:t>（</a:t>
            </a:r>
            <a:r>
              <a:rPr lang="en-US" altLang="zh-CN" sz="2000" b="1" dirty="0">
                <a:solidFill>
                  <a:schemeClr val="accent2"/>
                </a:solidFill>
                <a:latin typeface="Times New Roman" panose="02020603050405020304" pitchFamily="18" charset="0"/>
                <a:cs typeface="Times New Roman" panose="02020603050405020304" pitchFamily="18" charset="0"/>
              </a:rPr>
              <a:t>2</a:t>
            </a:r>
            <a:r>
              <a:rPr lang="zh-CN" altLang="en-US" sz="2000" b="1" dirty="0">
                <a:solidFill>
                  <a:schemeClr val="accent2"/>
                </a:solidFill>
                <a:latin typeface="Times New Roman" panose="02020603050405020304" pitchFamily="18" charset="0"/>
                <a:cs typeface="Times New Roman" panose="02020603050405020304" pitchFamily="18" charset="0"/>
              </a:rPr>
              <a:t>）安全一体化风险分析</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工业控制系统攻击树的生成</a:t>
            </a:r>
            <a:endParaRPr lang="en-US" altLang="zh-CN"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solidFill>
                  <a:schemeClr val="accent2"/>
                </a:solidFill>
                <a:latin typeface="Times New Roman" panose="02020603050405020304" pitchFamily="18" charset="0"/>
                <a:cs typeface="Times New Roman" panose="02020603050405020304" pitchFamily="18" charset="0"/>
              </a:rPr>
              <a:t>工业控制系统级风险分析与计算</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US" altLang="zh-CN" sz="2000" b="1" dirty="0">
              <a:solidFill>
                <a:schemeClr val="accent2"/>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3EC283BA-BC23-F534-5C7D-6AC1FBC2B319}"/>
              </a:ext>
            </a:extLst>
          </p:cNvPr>
          <p:cNvSpPr txBox="1"/>
          <p:nvPr/>
        </p:nvSpPr>
        <p:spPr>
          <a:xfrm>
            <a:off x="612748" y="2977755"/>
            <a:ext cx="4331124" cy="707886"/>
          </a:xfrm>
          <a:prstGeom prst="rect">
            <a:avLst/>
          </a:prstGeom>
          <a:noFill/>
        </p:spPr>
        <p:txBody>
          <a:bodyPr wrap="square">
            <a:spAutoFit/>
          </a:bodyPr>
          <a:lstStyle/>
          <a:p>
            <a:r>
              <a:rPr lang="zh-CN" altLang="en-US" sz="2000" dirty="0"/>
              <a:t>功能安全风险传播路径或信息安全漏洞利用规则路径的风险值计算</a:t>
            </a:r>
          </a:p>
        </p:txBody>
      </p:sp>
      <p:pic>
        <p:nvPicPr>
          <p:cNvPr id="24" name="图片 23">
            <a:extLst>
              <a:ext uri="{FF2B5EF4-FFF2-40B4-BE49-F238E27FC236}">
                <a16:creationId xmlns:a16="http://schemas.microsoft.com/office/drawing/2014/main" id="{BF8F8FB2-F0EF-DB79-324B-E761F43178EE}"/>
              </a:ext>
            </a:extLst>
          </p:cNvPr>
          <p:cNvPicPr>
            <a:picLocks noChangeAspect="1"/>
          </p:cNvPicPr>
          <p:nvPr/>
        </p:nvPicPr>
        <p:blipFill>
          <a:blip r:embed="rId2"/>
          <a:stretch>
            <a:fillRect/>
          </a:stretch>
        </p:blipFill>
        <p:spPr>
          <a:xfrm>
            <a:off x="335360" y="3758408"/>
            <a:ext cx="5609524" cy="2819048"/>
          </a:xfrm>
          <a:prstGeom prst="rect">
            <a:avLst/>
          </a:prstGeom>
        </p:spPr>
      </p:pic>
      <p:pic>
        <p:nvPicPr>
          <p:cNvPr id="26" name="图片 25">
            <a:extLst>
              <a:ext uri="{FF2B5EF4-FFF2-40B4-BE49-F238E27FC236}">
                <a16:creationId xmlns:a16="http://schemas.microsoft.com/office/drawing/2014/main" id="{F8E89BA2-1168-551B-9B95-2B96A8305D59}"/>
              </a:ext>
            </a:extLst>
          </p:cNvPr>
          <p:cNvPicPr>
            <a:picLocks noChangeAspect="1"/>
          </p:cNvPicPr>
          <p:nvPr/>
        </p:nvPicPr>
        <p:blipFill>
          <a:blip r:embed="rId3"/>
          <a:stretch>
            <a:fillRect/>
          </a:stretch>
        </p:blipFill>
        <p:spPr>
          <a:xfrm>
            <a:off x="6486891" y="3631487"/>
            <a:ext cx="5504762" cy="2971429"/>
          </a:xfrm>
          <a:prstGeom prst="rect">
            <a:avLst/>
          </a:prstGeom>
        </p:spPr>
      </p:pic>
    </p:spTree>
    <p:extLst>
      <p:ext uri="{BB962C8B-B14F-4D97-AF65-F5344CB8AC3E}">
        <p14:creationId xmlns:p14="http://schemas.microsoft.com/office/powerpoint/2010/main" val="31742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2" name="文本框 11">
            <a:extLst>
              <a:ext uri="{FF2B5EF4-FFF2-40B4-BE49-F238E27FC236}">
                <a16:creationId xmlns:a16="http://schemas.microsoft.com/office/drawing/2014/main" id="{15A10B01-5694-D4EC-8A2D-FEED9D4D0F7B}"/>
              </a:ext>
            </a:extLst>
          </p:cNvPr>
          <p:cNvSpPr txBox="1"/>
          <p:nvPr/>
        </p:nvSpPr>
        <p:spPr>
          <a:xfrm>
            <a:off x="983432" y="1567356"/>
            <a:ext cx="5353152" cy="1631216"/>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安全一体化风险评估方法</a:t>
            </a:r>
            <a:endParaRPr lang="en-US" altLang="zh-CN" sz="2000" b="1" dirty="0">
              <a:latin typeface="Times New Roman" panose="02020603050405020304" pitchFamily="18" charset="0"/>
              <a:cs typeface="Times New Roman" panose="02020603050405020304" pitchFamily="18" charset="0"/>
            </a:endParaRPr>
          </a:p>
          <a:p>
            <a:r>
              <a:rPr lang="zh-CN" altLang="en-US" sz="2000" b="1" dirty="0">
                <a:solidFill>
                  <a:schemeClr val="accent2"/>
                </a:solidFill>
                <a:latin typeface="Times New Roman" panose="02020603050405020304" pitchFamily="18" charset="0"/>
                <a:cs typeface="Times New Roman" panose="02020603050405020304" pitchFamily="18" charset="0"/>
              </a:rPr>
              <a:t>（</a:t>
            </a:r>
            <a:r>
              <a:rPr lang="en-US" altLang="zh-CN" sz="2000" b="1" dirty="0">
                <a:solidFill>
                  <a:schemeClr val="accent2"/>
                </a:solidFill>
                <a:latin typeface="Times New Roman" panose="02020603050405020304" pitchFamily="18" charset="0"/>
                <a:cs typeface="Times New Roman" panose="02020603050405020304" pitchFamily="18" charset="0"/>
              </a:rPr>
              <a:t>2</a:t>
            </a:r>
            <a:r>
              <a:rPr lang="zh-CN" altLang="en-US" sz="2000" b="1" dirty="0">
                <a:solidFill>
                  <a:schemeClr val="accent2"/>
                </a:solidFill>
                <a:latin typeface="Times New Roman" panose="02020603050405020304" pitchFamily="18" charset="0"/>
                <a:cs typeface="Times New Roman" panose="02020603050405020304" pitchFamily="18" charset="0"/>
              </a:rPr>
              <a:t>）安全一体化风险分析</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工业控制系统攻击树的生成</a:t>
            </a:r>
            <a:endParaRPr lang="en-US" altLang="zh-CN"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solidFill>
                  <a:schemeClr val="accent2"/>
                </a:solidFill>
                <a:latin typeface="Times New Roman" panose="02020603050405020304" pitchFamily="18" charset="0"/>
                <a:cs typeface="Times New Roman" panose="02020603050405020304" pitchFamily="18" charset="0"/>
              </a:rPr>
              <a:t>工业控制系统级风险分析与计算</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US" altLang="zh-CN" sz="2000" b="1" dirty="0">
              <a:solidFill>
                <a:schemeClr val="accent2"/>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3EC283BA-BC23-F534-5C7D-6AC1FBC2B319}"/>
              </a:ext>
            </a:extLst>
          </p:cNvPr>
          <p:cNvSpPr txBox="1"/>
          <p:nvPr/>
        </p:nvSpPr>
        <p:spPr>
          <a:xfrm>
            <a:off x="983432" y="3280013"/>
            <a:ext cx="4331124" cy="400110"/>
          </a:xfrm>
          <a:prstGeom prst="rect">
            <a:avLst/>
          </a:prstGeom>
          <a:noFill/>
        </p:spPr>
        <p:txBody>
          <a:bodyPr wrap="square">
            <a:spAutoFit/>
          </a:bodyPr>
          <a:lstStyle/>
          <a:p>
            <a:r>
              <a:rPr lang="zh-CN" altLang="en-US" sz="2000" dirty="0"/>
              <a:t>事件的风险值</a:t>
            </a:r>
          </a:p>
        </p:txBody>
      </p:sp>
      <p:pic>
        <p:nvPicPr>
          <p:cNvPr id="10" name="图片 9">
            <a:extLst>
              <a:ext uri="{FF2B5EF4-FFF2-40B4-BE49-F238E27FC236}">
                <a16:creationId xmlns:a16="http://schemas.microsoft.com/office/drawing/2014/main" id="{B9103564-CCB1-9DE3-F6A0-1A8C0837F1A4}"/>
              </a:ext>
            </a:extLst>
          </p:cNvPr>
          <p:cNvPicPr>
            <a:picLocks noChangeAspect="1"/>
          </p:cNvPicPr>
          <p:nvPr/>
        </p:nvPicPr>
        <p:blipFill>
          <a:blip r:embed="rId2"/>
          <a:stretch>
            <a:fillRect/>
          </a:stretch>
        </p:blipFill>
        <p:spPr>
          <a:xfrm>
            <a:off x="427468" y="3894685"/>
            <a:ext cx="5685714" cy="1428571"/>
          </a:xfrm>
          <a:prstGeom prst="rect">
            <a:avLst/>
          </a:prstGeom>
        </p:spPr>
      </p:pic>
      <p:pic>
        <p:nvPicPr>
          <p:cNvPr id="13" name="图片 12">
            <a:extLst>
              <a:ext uri="{FF2B5EF4-FFF2-40B4-BE49-F238E27FC236}">
                <a16:creationId xmlns:a16="http://schemas.microsoft.com/office/drawing/2014/main" id="{6FF138A5-6CEA-E9FE-627A-0E0D6615E636}"/>
              </a:ext>
            </a:extLst>
          </p:cNvPr>
          <p:cNvPicPr>
            <a:picLocks noChangeAspect="1"/>
          </p:cNvPicPr>
          <p:nvPr/>
        </p:nvPicPr>
        <p:blipFill>
          <a:blip r:embed="rId3"/>
          <a:stretch>
            <a:fillRect/>
          </a:stretch>
        </p:blipFill>
        <p:spPr>
          <a:xfrm>
            <a:off x="6444034" y="3846187"/>
            <a:ext cx="5590476" cy="2200000"/>
          </a:xfrm>
          <a:prstGeom prst="rect">
            <a:avLst/>
          </a:prstGeom>
        </p:spPr>
      </p:pic>
    </p:spTree>
    <p:extLst>
      <p:ext uri="{BB962C8B-B14F-4D97-AF65-F5344CB8AC3E}">
        <p14:creationId xmlns:p14="http://schemas.microsoft.com/office/powerpoint/2010/main" val="238047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2" name="文本框 11">
            <a:extLst>
              <a:ext uri="{FF2B5EF4-FFF2-40B4-BE49-F238E27FC236}">
                <a16:creationId xmlns:a16="http://schemas.microsoft.com/office/drawing/2014/main" id="{15A10B01-5694-D4EC-8A2D-FEED9D4D0F7B}"/>
              </a:ext>
            </a:extLst>
          </p:cNvPr>
          <p:cNvSpPr txBox="1"/>
          <p:nvPr/>
        </p:nvSpPr>
        <p:spPr>
          <a:xfrm>
            <a:off x="166784" y="1603109"/>
            <a:ext cx="4319464" cy="830997"/>
          </a:xfrm>
          <a:prstGeom prst="rect">
            <a:avLst/>
          </a:prstGeom>
          <a:noFill/>
        </p:spPr>
        <p:txBody>
          <a:bodyPr wrap="square">
            <a:spAutoFit/>
          </a:bodyPr>
          <a:lstStyle/>
          <a:p>
            <a:r>
              <a:rPr lang="zh-CN" altLang="en-US" sz="2400" b="1" dirty="0">
                <a:latin typeface="Times New Roman" panose="02020603050405020304" pitchFamily="18" charset="0"/>
                <a:cs typeface="Times New Roman" panose="02020603050405020304" pitchFamily="18" charset="0"/>
              </a:rPr>
              <a:t>安全一体化风险评估方法</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）安全一体化风险评价</a:t>
            </a:r>
          </a:p>
        </p:txBody>
      </p:sp>
      <p:pic>
        <p:nvPicPr>
          <p:cNvPr id="10" name="图片 9">
            <a:extLst>
              <a:ext uri="{FF2B5EF4-FFF2-40B4-BE49-F238E27FC236}">
                <a16:creationId xmlns:a16="http://schemas.microsoft.com/office/drawing/2014/main" id="{51338B0B-5961-4FE3-5CAF-01F0FA322C66}"/>
              </a:ext>
            </a:extLst>
          </p:cNvPr>
          <p:cNvPicPr>
            <a:picLocks noChangeAspect="1"/>
          </p:cNvPicPr>
          <p:nvPr/>
        </p:nvPicPr>
        <p:blipFill>
          <a:blip r:embed="rId2"/>
          <a:stretch>
            <a:fillRect/>
          </a:stretch>
        </p:blipFill>
        <p:spPr>
          <a:xfrm>
            <a:off x="5519936" y="648413"/>
            <a:ext cx="5990476" cy="6142857"/>
          </a:xfrm>
          <a:prstGeom prst="rect">
            <a:avLst/>
          </a:prstGeom>
        </p:spPr>
      </p:pic>
    </p:spTree>
    <p:extLst>
      <p:ext uri="{BB962C8B-B14F-4D97-AF65-F5344CB8AC3E}">
        <p14:creationId xmlns:p14="http://schemas.microsoft.com/office/powerpoint/2010/main" val="116233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09786" y="2143117"/>
            <a:ext cx="2214578" cy="2230657"/>
            <a:chOff x="2928926" y="1071546"/>
            <a:chExt cx="3540956" cy="3566668"/>
          </a:xfrm>
          <a:solidFill>
            <a:schemeClr val="tx1"/>
          </a:solidFill>
        </p:grpSpPr>
        <p:grpSp>
          <p:nvGrpSpPr>
            <p:cNvPr id="3" name="组合 30"/>
            <p:cNvGrpSpPr/>
            <p:nvPr/>
          </p:nvGrpSpPr>
          <p:grpSpPr>
            <a:xfrm>
              <a:off x="2928926" y="1071546"/>
              <a:ext cx="3540956" cy="3566668"/>
              <a:chOff x="641437" y="1900071"/>
              <a:chExt cx="3540956" cy="3566668"/>
            </a:xfrm>
            <a:grpFill/>
          </p:grpSpPr>
          <p:sp>
            <p:nvSpPr>
              <p:cNvPr id="7" name="八角星 6"/>
              <p:cNvSpPr/>
              <p:nvPr/>
            </p:nvSpPr>
            <p:spPr>
              <a:xfrm rot="1388962">
                <a:off x="659298" y="1970562"/>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八角星 7"/>
              <p:cNvSpPr/>
              <p:nvPr/>
            </p:nvSpPr>
            <p:spPr>
              <a:xfrm rot="1765316">
                <a:off x="649431" y="1988849"/>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八角星 8"/>
              <p:cNvSpPr/>
              <p:nvPr/>
            </p:nvSpPr>
            <p:spPr>
              <a:xfrm rot="2125577">
                <a:off x="641437" y="1979814"/>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八角星 9"/>
              <p:cNvSpPr/>
              <p:nvPr/>
            </p:nvSpPr>
            <p:spPr>
              <a:xfrm rot="2517147">
                <a:off x="642737" y="1969345"/>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八角星 10"/>
              <p:cNvSpPr/>
              <p:nvPr/>
            </p:nvSpPr>
            <p:spPr>
              <a:xfrm rot="2859596">
                <a:off x="651410" y="1949987"/>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八角星 11"/>
              <p:cNvSpPr/>
              <p:nvPr/>
            </p:nvSpPr>
            <p:spPr>
              <a:xfrm rot="3230781">
                <a:off x="664881" y="1936868"/>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八角星 12"/>
              <p:cNvSpPr/>
              <p:nvPr/>
            </p:nvSpPr>
            <p:spPr>
              <a:xfrm rot="3628512">
                <a:off x="670280" y="1980441"/>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5" name="椭圆 3"/>
            <p:cNvSpPr/>
            <p:nvPr/>
          </p:nvSpPr>
          <p:spPr>
            <a:xfrm>
              <a:off x="3706687" y="1935110"/>
              <a:ext cx="1949972" cy="18452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4810116" y="2428868"/>
            <a:ext cx="4286280"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solidFill>
                  <a:schemeClr val="tx1"/>
                </a:solidFill>
                <a:latin typeface="Arial" pitchFamily="34" charset="0"/>
                <a:cs typeface="Arial" pitchFamily="34" charset="0"/>
              </a:rPr>
              <a:t>PART 02</a:t>
            </a:r>
            <a:endParaRPr lang="zh-CN" altLang="en-US" sz="3200" dirty="0">
              <a:solidFill>
                <a:schemeClr val="tx1"/>
              </a:solidFill>
              <a:latin typeface="Arial" pitchFamily="34" charset="0"/>
              <a:cs typeface="Arial" pitchFamily="34" charset="0"/>
            </a:endParaRPr>
          </a:p>
        </p:txBody>
      </p:sp>
      <p:grpSp>
        <p:nvGrpSpPr>
          <p:cNvPr id="6" name="组合 45"/>
          <p:cNvGrpSpPr/>
          <p:nvPr/>
        </p:nvGrpSpPr>
        <p:grpSpPr>
          <a:xfrm>
            <a:off x="4906606" y="3286124"/>
            <a:ext cx="5261360" cy="785818"/>
            <a:chOff x="3454044" y="3286124"/>
            <a:chExt cx="5261360" cy="785818"/>
          </a:xfrm>
        </p:grpSpPr>
        <p:sp>
          <p:nvSpPr>
            <p:cNvPr id="43" name="燕尾形 42"/>
            <p:cNvSpPr/>
            <p:nvPr/>
          </p:nvSpPr>
          <p:spPr>
            <a:xfrm>
              <a:off x="3857620" y="3286124"/>
              <a:ext cx="4857784" cy="785818"/>
            </a:xfrm>
            <a:prstGeom prst="chevron">
              <a:avLst>
                <a:gd name="adj" fmla="val 24496"/>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latin typeface="Arial" pitchFamily="34" charset="0"/>
                  <a:cs typeface="Arial" pitchFamily="34" charset="0"/>
                </a:rPr>
                <a:t>燃气管网</a:t>
              </a:r>
              <a:endParaRPr lang="zh-CN" altLang="en-US" dirty="0">
                <a:solidFill>
                  <a:schemeClr val="accent2">
                    <a:lumMod val="50000"/>
                  </a:schemeClr>
                </a:solidFill>
                <a:latin typeface="Arial" pitchFamily="34" charset="0"/>
                <a:cs typeface="Arial" pitchFamily="34" charset="0"/>
              </a:endParaRPr>
            </a:p>
          </p:txBody>
        </p:sp>
        <p:sp>
          <p:nvSpPr>
            <p:cNvPr id="44" name="燕尾形 43"/>
            <p:cNvSpPr/>
            <p:nvPr/>
          </p:nvSpPr>
          <p:spPr>
            <a:xfrm>
              <a:off x="3655832" y="3298650"/>
              <a:ext cx="357190" cy="773292"/>
            </a:xfrm>
            <a:prstGeom prst="chevron">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燕尾形 44"/>
            <p:cNvSpPr/>
            <p:nvPr/>
          </p:nvSpPr>
          <p:spPr>
            <a:xfrm>
              <a:off x="3454044" y="3298650"/>
              <a:ext cx="357190" cy="773292"/>
            </a:xfrm>
            <a:prstGeom prst="chevron">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2" name="组合 21"/>
          <p:cNvGrpSpPr/>
          <p:nvPr/>
        </p:nvGrpSpPr>
        <p:grpSpPr>
          <a:xfrm>
            <a:off x="2986588" y="2786058"/>
            <a:ext cx="857256" cy="818690"/>
            <a:chOff x="3643306" y="2552700"/>
            <a:chExt cx="1835157" cy="1752600"/>
          </a:xfrm>
        </p:grpSpPr>
        <p:sp>
          <p:nvSpPr>
            <p:cNvPr id="23" name="AutoShape 4"/>
            <p:cNvSpPr>
              <a:spLocks noChangeAspect="1" noChangeArrowheads="1" noTextEdit="1"/>
            </p:cNvSpPr>
            <p:nvPr/>
          </p:nvSpPr>
          <p:spPr bwMode="auto">
            <a:xfrm>
              <a:off x="3665538" y="2552700"/>
              <a:ext cx="1812925"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6"/>
            <p:cNvSpPr>
              <a:spLocks/>
            </p:cNvSpPr>
            <p:nvPr/>
          </p:nvSpPr>
          <p:spPr bwMode="auto">
            <a:xfrm>
              <a:off x="4038601" y="2784475"/>
              <a:ext cx="163513" cy="622300"/>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7"/>
            <p:cNvSpPr>
              <a:spLocks/>
            </p:cNvSpPr>
            <p:nvPr/>
          </p:nvSpPr>
          <p:spPr bwMode="auto">
            <a:xfrm>
              <a:off x="4378326" y="2552700"/>
              <a:ext cx="161925" cy="900113"/>
            </a:xfrm>
            <a:custGeom>
              <a:avLst/>
              <a:gdLst/>
              <a:ahLst/>
              <a:cxnLst>
                <a:cxn ang="0">
                  <a:pos x="205" y="1134"/>
                </a:cxn>
                <a:cxn ang="0">
                  <a:pos x="205" y="0"/>
                </a:cxn>
                <a:cxn ang="0">
                  <a:pos x="0" y="0"/>
                </a:cxn>
                <a:cxn ang="0">
                  <a:pos x="0" y="729"/>
                </a:cxn>
                <a:cxn ang="0">
                  <a:pos x="205" y="1134"/>
                </a:cxn>
              </a:cxnLst>
              <a:rect l="0" t="0" r="r" b="b"/>
              <a:pathLst>
                <a:path w="205" h="1134">
                  <a:moveTo>
                    <a:pt x="205" y="1134"/>
                  </a:moveTo>
                  <a:lnTo>
                    <a:pt x="205" y="0"/>
                  </a:lnTo>
                  <a:lnTo>
                    <a:pt x="0" y="0"/>
                  </a:lnTo>
                  <a:lnTo>
                    <a:pt x="0" y="729"/>
                  </a:lnTo>
                  <a:lnTo>
                    <a:pt x="205" y="11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8"/>
            <p:cNvSpPr>
              <a:spLocks/>
            </p:cNvSpPr>
            <p:nvPr/>
          </p:nvSpPr>
          <p:spPr bwMode="auto">
            <a:xfrm>
              <a:off x="4718051" y="2781300"/>
              <a:ext cx="161925" cy="814388"/>
            </a:xfrm>
            <a:custGeom>
              <a:avLst/>
              <a:gdLst/>
              <a:ahLst/>
              <a:cxnLst>
                <a:cxn ang="0">
                  <a:pos x="205" y="823"/>
                </a:cxn>
                <a:cxn ang="0">
                  <a:pos x="205" y="0"/>
                </a:cxn>
                <a:cxn ang="0">
                  <a:pos x="0" y="0"/>
                </a:cxn>
                <a:cxn ang="0">
                  <a:pos x="0" y="1026"/>
                </a:cxn>
                <a:cxn ang="0">
                  <a:pos x="205" y="823"/>
                </a:cxn>
              </a:cxnLst>
              <a:rect l="0" t="0" r="r" b="b"/>
              <a:pathLst>
                <a:path w="205" h="1026">
                  <a:moveTo>
                    <a:pt x="205" y="823"/>
                  </a:moveTo>
                  <a:lnTo>
                    <a:pt x="205" y="0"/>
                  </a:lnTo>
                  <a:lnTo>
                    <a:pt x="0" y="0"/>
                  </a:lnTo>
                  <a:lnTo>
                    <a:pt x="0" y="1026"/>
                  </a:lnTo>
                  <a:lnTo>
                    <a:pt x="205" y="8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9"/>
            <p:cNvSpPr>
              <a:spLocks/>
            </p:cNvSpPr>
            <p:nvPr/>
          </p:nvSpPr>
          <p:spPr bwMode="auto">
            <a:xfrm>
              <a:off x="5057776" y="3052763"/>
              <a:ext cx="163513" cy="438150"/>
            </a:xfrm>
            <a:custGeom>
              <a:avLst/>
              <a:gdLst/>
              <a:ahLst/>
              <a:cxnLst>
                <a:cxn ang="0">
                  <a:pos x="205" y="551"/>
                </a:cxn>
                <a:cxn ang="0">
                  <a:pos x="205" y="0"/>
                </a:cxn>
                <a:cxn ang="0">
                  <a:pos x="0" y="0"/>
                </a:cxn>
                <a:cxn ang="0">
                  <a:pos x="0" y="419"/>
                </a:cxn>
                <a:cxn ang="0">
                  <a:pos x="205" y="551"/>
                </a:cxn>
              </a:cxnLst>
              <a:rect l="0" t="0" r="r" b="b"/>
              <a:pathLst>
                <a:path w="205" h="551">
                  <a:moveTo>
                    <a:pt x="205" y="551"/>
                  </a:moveTo>
                  <a:lnTo>
                    <a:pt x="205" y="0"/>
                  </a:lnTo>
                  <a:lnTo>
                    <a:pt x="0" y="0"/>
                  </a:lnTo>
                  <a:lnTo>
                    <a:pt x="0" y="419"/>
                  </a:lnTo>
                  <a:lnTo>
                    <a:pt x="205" y="5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10"/>
            <p:cNvSpPr>
              <a:spLocks/>
            </p:cNvSpPr>
            <p:nvPr/>
          </p:nvSpPr>
          <p:spPr bwMode="auto">
            <a:xfrm>
              <a:off x="3643306" y="3324225"/>
              <a:ext cx="1808163" cy="981075"/>
            </a:xfrm>
            <a:custGeom>
              <a:avLst/>
              <a:gdLst/>
              <a:ahLst/>
              <a:cxnLst>
                <a:cxn ang="0">
                  <a:pos x="1952" y="1142"/>
                </a:cxn>
                <a:cxn ang="0">
                  <a:pos x="1952" y="364"/>
                </a:cxn>
                <a:cxn ang="0">
                  <a:pos x="1747" y="230"/>
                </a:cxn>
                <a:cxn ang="0">
                  <a:pos x="1747" y="1142"/>
                </a:cxn>
                <a:cxn ang="0">
                  <a:pos x="1523" y="1142"/>
                </a:cxn>
                <a:cxn ang="0">
                  <a:pos x="1523" y="328"/>
                </a:cxn>
                <a:cxn ang="0">
                  <a:pos x="1318" y="524"/>
                </a:cxn>
                <a:cxn ang="0">
                  <a:pos x="1318" y="1142"/>
                </a:cxn>
                <a:cxn ang="0">
                  <a:pos x="1096" y="1142"/>
                </a:cxn>
                <a:cxn ang="0">
                  <a:pos x="1096" y="364"/>
                </a:cxn>
                <a:cxn ang="0">
                  <a:pos x="891" y="0"/>
                </a:cxn>
                <a:cxn ang="0">
                  <a:pos x="891" y="1142"/>
                </a:cxn>
                <a:cxn ang="0">
                  <a:pos x="668" y="1142"/>
                </a:cxn>
                <a:cxn ang="0">
                  <a:pos x="668" y="42"/>
                </a:cxn>
                <a:cxn ang="0">
                  <a:pos x="463" y="329"/>
                </a:cxn>
                <a:cxn ang="0">
                  <a:pos x="463" y="1142"/>
                </a:cxn>
                <a:cxn ang="0">
                  <a:pos x="0" y="1142"/>
                </a:cxn>
                <a:cxn ang="0">
                  <a:pos x="0" y="1235"/>
                </a:cxn>
                <a:cxn ang="0">
                  <a:pos x="2222" y="1235"/>
                </a:cxn>
                <a:cxn ang="0">
                  <a:pos x="2277" y="1142"/>
                </a:cxn>
                <a:cxn ang="0">
                  <a:pos x="1952" y="1142"/>
                </a:cxn>
              </a:cxnLst>
              <a:rect l="0" t="0" r="r" b="b"/>
              <a:pathLst>
                <a:path w="2277" h="1235">
                  <a:moveTo>
                    <a:pt x="1952" y="1142"/>
                  </a:moveTo>
                  <a:lnTo>
                    <a:pt x="1952" y="364"/>
                  </a:lnTo>
                  <a:lnTo>
                    <a:pt x="1747" y="230"/>
                  </a:lnTo>
                  <a:lnTo>
                    <a:pt x="1747" y="1142"/>
                  </a:lnTo>
                  <a:lnTo>
                    <a:pt x="1523" y="1142"/>
                  </a:lnTo>
                  <a:lnTo>
                    <a:pt x="1523" y="328"/>
                  </a:lnTo>
                  <a:lnTo>
                    <a:pt x="1318" y="524"/>
                  </a:lnTo>
                  <a:lnTo>
                    <a:pt x="1318" y="1142"/>
                  </a:lnTo>
                  <a:lnTo>
                    <a:pt x="1096" y="1142"/>
                  </a:lnTo>
                  <a:lnTo>
                    <a:pt x="1096" y="364"/>
                  </a:lnTo>
                  <a:lnTo>
                    <a:pt x="891" y="0"/>
                  </a:lnTo>
                  <a:lnTo>
                    <a:pt x="891" y="1142"/>
                  </a:lnTo>
                  <a:lnTo>
                    <a:pt x="668" y="1142"/>
                  </a:lnTo>
                  <a:lnTo>
                    <a:pt x="668" y="42"/>
                  </a:lnTo>
                  <a:lnTo>
                    <a:pt x="463" y="329"/>
                  </a:lnTo>
                  <a:lnTo>
                    <a:pt x="463" y="1142"/>
                  </a:lnTo>
                  <a:lnTo>
                    <a:pt x="0" y="1142"/>
                  </a:lnTo>
                  <a:lnTo>
                    <a:pt x="0" y="1235"/>
                  </a:lnTo>
                  <a:lnTo>
                    <a:pt x="2222" y="1235"/>
                  </a:lnTo>
                  <a:lnTo>
                    <a:pt x="2277" y="1142"/>
                  </a:lnTo>
                  <a:lnTo>
                    <a:pt x="1952" y="11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11"/>
            <p:cNvSpPr>
              <a:spLocks/>
            </p:cNvSpPr>
            <p:nvPr/>
          </p:nvSpPr>
          <p:spPr bwMode="auto">
            <a:xfrm>
              <a:off x="3897313" y="3114675"/>
              <a:ext cx="1490663" cy="763588"/>
            </a:xfrm>
            <a:custGeom>
              <a:avLst/>
              <a:gdLst/>
              <a:ahLst/>
              <a:cxnLst>
                <a:cxn ang="0">
                  <a:pos x="1874" y="835"/>
                </a:cxn>
                <a:cxn ang="0">
                  <a:pos x="1380" y="502"/>
                </a:cxn>
                <a:cxn ang="0">
                  <a:pos x="930" y="942"/>
                </a:cxn>
                <a:cxn ang="0">
                  <a:pos x="488" y="147"/>
                </a:cxn>
                <a:cxn ang="0">
                  <a:pos x="2" y="962"/>
                </a:cxn>
                <a:cxn ang="0">
                  <a:pos x="0" y="812"/>
                </a:cxn>
                <a:cxn ang="0">
                  <a:pos x="492" y="0"/>
                </a:cxn>
                <a:cxn ang="0">
                  <a:pos x="943" y="814"/>
                </a:cxn>
                <a:cxn ang="0">
                  <a:pos x="1374" y="393"/>
                </a:cxn>
                <a:cxn ang="0">
                  <a:pos x="1878" y="736"/>
                </a:cxn>
                <a:cxn ang="0">
                  <a:pos x="1874" y="835"/>
                </a:cxn>
              </a:cxnLst>
              <a:rect l="0" t="0" r="r" b="b"/>
              <a:pathLst>
                <a:path w="1878" h="962">
                  <a:moveTo>
                    <a:pt x="1874" y="835"/>
                  </a:moveTo>
                  <a:lnTo>
                    <a:pt x="1380" y="502"/>
                  </a:lnTo>
                  <a:lnTo>
                    <a:pt x="930" y="942"/>
                  </a:lnTo>
                  <a:lnTo>
                    <a:pt x="488" y="147"/>
                  </a:lnTo>
                  <a:lnTo>
                    <a:pt x="2" y="962"/>
                  </a:lnTo>
                  <a:lnTo>
                    <a:pt x="0" y="812"/>
                  </a:lnTo>
                  <a:lnTo>
                    <a:pt x="492" y="0"/>
                  </a:lnTo>
                  <a:lnTo>
                    <a:pt x="943" y="814"/>
                  </a:lnTo>
                  <a:lnTo>
                    <a:pt x="1374" y="393"/>
                  </a:lnTo>
                  <a:lnTo>
                    <a:pt x="1878" y="736"/>
                  </a:lnTo>
                  <a:lnTo>
                    <a:pt x="1874" y="835"/>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燃气管网</a:t>
            </a:r>
            <a:endParaRPr lang="zh-CN" altLang="en-US" sz="2000" dirty="0">
              <a:solidFill>
                <a:schemeClr val="tx1"/>
              </a:solidFill>
              <a:latin typeface="Arial" pitchFamily="34" charset="0"/>
              <a:cs typeface="Arial" pitchFamily="34" charset="0"/>
            </a:endParaRPr>
          </a:p>
        </p:txBody>
      </p:sp>
      <p:grpSp>
        <p:nvGrpSpPr>
          <p:cNvPr id="9" name="组合 8"/>
          <p:cNvGrpSpPr/>
          <p:nvPr/>
        </p:nvGrpSpPr>
        <p:grpSpPr>
          <a:xfrm>
            <a:off x="2057894" y="252856"/>
            <a:ext cx="857256" cy="818690"/>
            <a:chOff x="3643306" y="2552700"/>
            <a:chExt cx="1835157" cy="1752600"/>
          </a:xfrm>
        </p:grpSpPr>
        <p:sp>
          <p:nvSpPr>
            <p:cNvPr id="10" name="AutoShape 4"/>
            <p:cNvSpPr>
              <a:spLocks noChangeAspect="1" noChangeArrowheads="1" noTextEdit="1"/>
            </p:cNvSpPr>
            <p:nvPr/>
          </p:nvSpPr>
          <p:spPr bwMode="auto">
            <a:xfrm>
              <a:off x="3665538" y="2552700"/>
              <a:ext cx="1812925"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p:cNvSpPr>
            <p:nvPr/>
          </p:nvSpPr>
          <p:spPr bwMode="auto">
            <a:xfrm>
              <a:off x="4038601" y="2784475"/>
              <a:ext cx="163513" cy="622300"/>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p:cNvSpPr>
            <p:nvPr/>
          </p:nvSpPr>
          <p:spPr bwMode="auto">
            <a:xfrm>
              <a:off x="4378326" y="2552700"/>
              <a:ext cx="161925" cy="900113"/>
            </a:xfrm>
            <a:custGeom>
              <a:avLst/>
              <a:gdLst/>
              <a:ahLst/>
              <a:cxnLst>
                <a:cxn ang="0">
                  <a:pos x="205" y="1134"/>
                </a:cxn>
                <a:cxn ang="0">
                  <a:pos x="205" y="0"/>
                </a:cxn>
                <a:cxn ang="0">
                  <a:pos x="0" y="0"/>
                </a:cxn>
                <a:cxn ang="0">
                  <a:pos x="0" y="729"/>
                </a:cxn>
                <a:cxn ang="0">
                  <a:pos x="205" y="1134"/>
                </a:cxn>
              </a:cxnLst>
              <a:rect l="0" t="0" r="r" b="b"/>
              <a:pathLst>
                <a:path w="205" h="1134">
                  <a:moveTo>
                    <a:pt x="205" y="1134"/>
                  </a:moveTo>
                  <a:lnTo>
                    <a:pt x="205" y="0"/>
                  </a:lnTo>
                  <a:lnTo>
                    <a:pt x="0" y="0"/>
                  </a:lnTo>
                  <a:lnTo>
                    <a:pt x="0" y="729"/>
                  </a:lnTo>
                  <a:lnTo>
                    <a:pt x="205" y="11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4718051" y="2781300"/>
              <a:ext cx="161925" cy="814388"/>
            </a:xfrm>
            <a:custGeom>
              <a:avLst/>
              <a:gdLst/>
              <a:ahLst/>
              <a:cxnLst>
                <a:cxn ang="0">
                  <a:pos x="205" y="823"/>
                </a:cxn>
                <a:cxn ang="0">
                  <a:pos x="205" y="0"/>
                </a:cxn>
                <a:cxn ang="0">
                  <a:pos x="0" y="0"/>
                </a:cxn>
                <a:cxn ang="0">
                  <a:pos x="0" y="1026"/>
                </a:cxn>
                <a:cxn ang="0">
                  <a:pos x="205" y="823"/>
                </a:cxn>
              </a:cxnLst>
              <a:rect l="0" t="0" r="r" b="b"/>
              <a:pathLst>
                <a:path w="205" h="1026">
                  <a:moveTo>
                    <a:pt x="205" y="823"/>
                  </a:moveTo>
                  <a:lnTo>
                    <a:pt x="205" y="0"/>
                  </a:lnTo>
                  <a:lnTo>
                    <a:pt x="0" y="0"/>
                  </a:lnTo>
                  <a:lnTo>
                    <a:pt x="0" y="1026"/>
                  </a:lnTo>
                  <a:lnTo>
                    <a:pt x="205" y="8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5057776" y="3052763"/>
              <a:ext cx="163513" cy="438150"/>
            </a:xfrm>
            <a:custGeom>
              <a:avLst/>
              <a:gdLst/>
              <a:ahLst/>
              <a:cxnLst>
                <a:cxn ang="0">
                  <a:pos x="205" y="551"/>
                </a:cxn>
                <a:cxn ang="0">
                  <a:pos x="205" y="0"/>
                </a:cxn>
                <a:cxn ang="0">
                  <a:pos x="0" y="0"/>
                </a:cxn>
                <a:cxn ang="0">
                  <a:pos x="0" y="419"/>
                </a:cxn>
                <a:cxn ang="0">
                  <a:pos x="205" y="551"/>
                </a:cxn>
              </a:cxnLst>
              <a:rect l="0" t="0" r="r" b="b"/>
              <a:pathLst>
                <a:path w="205" h="551">
                  <a:moveTo>
                    <a:pt x="205" y="551"/>
                  </a:moveTo>
                  <a:lnTo>
                    <a:pt x="205" y="0"/>
                  </a:lnTo>
                  <a:lnTo>
                    <a:pt x="0" y="0"/>
                  </a:lnTo>
                  <a:lnTo>
                    <a:pt x="0" y="419"/>
                  </a:lnTo>
                  <a:lnTo>
                    <a:pt x="205" y="5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0"/>
            <p:cNvSpPr>
              <a:spLocks/>
            </p:cNvSpPr>
            <p:nvPr/>
          </p:nvSpPr>
          <p:spPr bwMode="auto">
            <a:xfrm>
              <a:off x="3643306" y="3324225"/>
              <a:ext cx="1808163" cy="981075"/>
            </a:xfrm>
            <a:custGeom>
              <a:avLst/>
              <a:gdLst/>
              <a:ahLst/>
              <a:cxnLst>
                <a:cxn ang="0">
                  <a:pos x="1952" y="1142"/>
                </a:cxn>
                <a:cxn ang="0">
                  <a:pos x="1952" y="364"/>
                </a:cxn>
                <a:cxn ang="0">
                  <a:pos x="1747" y="230"/>
                </a:cxn>
                <a:cxn ang="0">
                  <a:pos x="1747" y="1142"/>
                </a:cxn>
                <a:cxn ang="0">
                  <a:pos x="1523" y="1142"/>
                </a:cxn>
                <a:cxn ang="0">
                  <a:pos x="1523" y="328"/>
                </a:cxn>
                <a:cxn ang="0">
                  <a:pos x="1318" y="524"/>
                </a:cxn>
                <a:cxn ang="0">
                  <a:pos x="1318" y="1142"/>
                </a:cxn>
                <a:cxn ang="0">
                  <a:pos x="1096" y="1142"/>
                </a:cxn>
                <a:cxn ang="0">
                  <a:pos x="1096" y="364"/>
                </a:cxn>
                <a:cxn ang="0">
                  <a:pos x="891" y="0"/>
                </a:cxn>
                <a:cxn ang="0">
                  <a:pos x="891" y="1142"/>
                </a:cxn>
                <a:cxn ang="0">
                  <a:pos x="668" y="1142"/>
                </a:cxn>
                <a:cxn ang="0">
                  <a:pos x="668" y="42"/>
                </a:cxn>
                <a:cxn ang="0">
                  <a:pos x="463" y="329"/>
                </a:cxn>
                <a:cxn ang="0">
                  <a:pos x="463" y="1142"/>
                </a:cxn>
                <a:cxn ang="0">
                  <a:pos x="0" y="1142"/>
                </a:cxn>
                <a:cxn ang="0">
                  <a:pos x="0" y="1235"/>
                </a:cxn>
                <a:cxn ang="0">
                  <a:pos x="2222" y="1235"/>
                </a:cxn>
                <a:cxn ang="0">
                  <a:pos x="2277" y="1142"/>
                </a:cxn>
                <a:cxn ang="0">
                  <a:pos x="1952" y="1142"/>
                </a:cxn>
              </a:cxnLst>
              <a:rect l="0" t="0" r="r" b="b"/>
              <a:pathLst>
                <a:path w="2277" h="1235">
                  <a:moveTo>
                    <a:pt x="1952" y="1142"/>
                  </a:moveTo>
                  <a:lnTo>
                    <a:pt x="1952" y="364"/>
                  </a:lnTo>
                  <a:lnTo>
                    <a:pt x="1747" y="230"/>
                  </a:lnTo>
                  <a:lnTo>
                    <a:pt x="1747" y="1142"/>
                  </a:lnTo>
                  <a:lnTo>
                    <a:pt x="1523" y="1142"/>
                  </a:lnTo>
                  <a:lnTo>
                    <a:pt x="1523" y="328"/>
                  </a:lnTo>
                  <a:lnTo>
                    <a:pt x="1318" y="524"/>
                  </a:lnTo>
                  <a:lnTo>
                    <a:pt x="1318" y="1142"/>
                  </a:lnTo>
                  <a:lnTo>
                    <a:pt x="1096" y="1142"/>
                  </a:lnTo>
                  <a:lnTo>
                    <a:pt x="1096" y="364"/>
                  </a:lnTo>
                  <a:lnTo>
                    <a:pt x="891" y="0"/>
                  </a:lnTo>
                  <a:lnTo>
                    <a:pt x="891" y="1142"/>
                  </a:lnTo>
                  <a:lnTo>
                    <a:pt x="668" y="1142"/>
                  </a:lnTo>
                  <a:lnTo>
                    <a:pt x="668" y="42"/>
                  </a:lnTo>
                  <a:lnTo>
                    <a:pt x="463" y="329"/>
                  </a:lnTo>
                  <a:lnTo>
                    <a:pt x="463" y="1142"/>
                  </a:lnTo>
                  <a:lnTo>
                    <a:pt x="0" y="1142"/>
                  </a:lnTo>
                  <a:lnTo>
                    <a:pt x="0" y="1235"/>
                  </a:lnTo>
                  <a:lnTo>
                    <a:pt x="2222" y="1235"/>
                  </a:lnTo>
                  <a:lnTo>
                    <a:pt x="2277" y="1142"/>
                  </a:lnTo>
                  <a:lnTo>
                    <a:pt x="1952" y="11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1"/>
            <p:cNvSpPr>
              <a:spLocks/>
            </p:cNvSpPr>
            <p:nvPr/>
          </p:nvSpPr>
          <p:spPr bwMode="auto">
            <a:xfrm>
              <a:off x="3897313" y="3114675"/>
              <a:ext cx="1490663" cy="763588"/>
            </a:xfrm>
            <a:custGeom>
              <a:avLst/>
              <a:gdLst/>
              <a:ahLst/>
              <a:cxnLst>
                <a:cxn ang="0">
                  <a:pos x="1874" y="835"/>
                </a:cxn>
                <a:cxn ang="0">
                  <a:pos x="1380" y="502"/>
                </a:cxn>
                <a:cxn ang="0">
                  <a:pos x="930" y="942"/>
                </a:cxn>
                <a:cxn ang="0">
                  <a:pos x="488" y="147"/>
                </a:cxn>
                <a:cxn ang="0">
                  <a:pos x="2" y="962"/>
                </a:cxn>
                <a:cxn ang="0">
                  <a:pos x="0" y="812"/>
                </a:cxn>
                <a:cxn ang="0">
                  <a:pos x="492" y="0"/>
                </a:cxn>
                <a:cxn ang="0">
                  <a:pos x="943" y="814"/>
                </a:cxn>
                <a:cxn ang="0">
                  <a:pos x="1374" y="393"/>
                </a:cxn>
                <a:cxn ang="0">
                  <a:pos x="1878" y="736"/>
                </a:cxn>
                <a:cxn ang="0">
                  <a:pos x="1874" y="835"/>
                </a:cxn>
              </a:cxnLst>
              <a:rect l="0" t="0" r="r" b="b"/>
              <a:pathLst>
                <a:path w="1878" h="962">
                  <a:moveTo>
                    <a:pt x="1874" y="835"/>
                  </a:moveTo>
                  <a:lnTo>
                    <a:pt x="1380" y="502"/>
                  </a:lnTo>
                  <a:lnTo>
                    <a:pt x="930" y="942"/>
                  </a:lnTo>
                  <a:lnTo>
                    <a:pt x="488" y="147"/>
                  </a:lnTo>
                  <a:lnTo>
                    <a:pt x="2" y="962"/>
                  </a:lnTo>
                  <a:lnTo>
                    <a:pt x="0" y="812"/>
                  </a:lnTo>
                  <a:lnTo>
                    <a:pt x="492" y="0"/>
                  </a:lnTo>
                  <a:lnTo>
                    <a:pt x="943" y="814"/>
                  </a:lnTo>
                  <a:lnTo>
                    <a:pt x="1374" y="393"/>
                  </a:lnTo>
                  <a:lnTo>
                    <a:pt x="1878" y="736"/>
                  </a:lnTo>
                  <a:lnTo>
                    <a:pt x="1874" y="835"/>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6" name="图片 5">
            <a:extLst>
              <a:ext uri="{FF2B5EF4-FFF2-40B4-BE49-F238E27FC236}">
                <a16:creationId xmlns:a16="http://schemas.microsoft.com/office/drawing/2014/main" id="{195E0D0A-AC75-DCA3-F714-99AE56F746FD}"/>
              </a:ext>
            </a:extLst>
          </p:cNvPr>
          <p:cNvPicPr>
            <a:picLocks noChangeAspect="1"/>
          </p:cNvPicPr>
          <p:nvPr/>
        </p:nvPicPr>
        <p:blipFill>
          <a:blip r:embed="rId2"/>
          <a:stretch>
            <a:fillRect/>
          </a:stretch>
        </p:blipFill>
        <p:spPr>
          <a:xfrm>
            <a:off x="4580501" y="1721276"/>
            <a:ext cx="7609524" cy="5114286"/>
          </a:xfrm>
          <a:prstGeom prst="rect">
            <a:avLst/>
          </a:prstGeom>
        </p:spPr>
      </p:pic>
      <p:pic>
        <p:nvPicPr>
          <p:cNvPr id="21" name="图片 20">
            <a:extLst>
              <a:ext uri="{FF2B5EF4-FFF2-40B4-BE49-F238E27FC236}">
                <a16:creationId xmlns:a16="http://schemas.microsoft.com/office/drawing/2014/main" id="{7581BF77-914C-42DD-41F6-AA8E437119BD}"/>
              </a:ext>
            </a:extLst>
          </p:cNvPr>
          <p:cNvPicPr>
            <a:picLocks noChangeAspect="1"/>
          </p:cNvPicPr>
          <p:nvPr/>
        </p:nvPicPr>
        <p:blipFill>
          <a:blip r:embed="rId3"/>
          <a:stretch>
            <a:fillRect/>
          </a:stretch>
        </p:blipFill>
        <p:spPr>
          <a:xfrm>
            <a:off x="-52698" y="2209946"/>
            <a:ext cx="5619048" cy="32476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燃气管网</a:t>
            </a:r>
            <a:endParaRPr lang="zh-CN" altLang="en-US" sz="2000" dirty="0">
              <a:solidFill>
                <a:schemeClr val="tx1"/>
              </a:solidFill>
              <a:latin typeface="Arial" pitchFamily="34" charset="0"/>
              <a:cs typeface="Arial" pitchFamily="34" charset="0"/>
            </a:endParaRPr>
          </a:p>
        </p:txBody>
      </p:sp>
      <p:grpSp>
        <p:nvGrpSpPr>
          <p:cNvPr id="9" name="组合 8"/>
          <p:cNvGrpSpPr/>
          <p:nvPr/>
        </p:nvGrpSpPr>
        <p:grpSpPr>
          <a:xfrm>
            <a:off x="2057894" y="252856"/>
            <a:ext cx="857256" cy="818690"/>
            <a:chOff x="3643306" y="2552700"/>
            <a:chExt cx="1835157" cy="1752600"/>
          </a:xfrm>
        </p:grpSpPr>
        <p:sp>
          <p:nvSpPr>
            <p:cNvPr id="10" name="AutoShape 4"/>
            <p:cNvSpPr>
              <a:spLocks noChangeAspect="1" noChangeArrowheads="1" noTextEdit="1"/>
            </p:cNvSpPr>
            <p:nvPr/>
          </p:nvSpPr>
          <p:spPr bwMode="auto">
            <a:xfrm>
              <a:off x="3665538" y="2552700"/>
              <a:ext cx="1812925"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p:cNvSpPr>
            <p:nvPr/>
          </p:nvSpPr>
          <p:spPr bwMode="auto">
            <a:xfrm>
              <a:off x="4038601" y="2784475"/>
              <a:ext cx="163513" cy="622300"/>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p:cNvSpPr>
            <p:nvPr/>
          </p:nvSpPr>
          <p:spPr bwMode="auto">
            <a:xfrm>
              <a:off x="4378326" y="2552700"/>
              <a:ext cx="161925" cy="900113"/>
            </a:xfrm>
            <a:custGeom>
              <a:avLst/>
              <a:gdLst/>
              <a:ahLst/>
              <a:cxnLst>
                <a:cxn ang="0">
                  <a:pos x="205" y="1134"/>
                </a:cxn>
                <a:cxn ang="0">
                  <a:pos x="205" y="0"/>
                </a:cxn>
                <a:cxn ang="0">
                  <a:pos x="0" y="0"/>
                </a:cxn>
                <a:cxn ang="0">
                  <a:pos x="0" y="729"/>
                </a:cxn>
                <a:cxn ang="0">
                  <a:pos x="205" y="1134"/>
                </a:cxn>
              </a:cxnLst>
              <a:rect l="0" t="0" r="r" b="b"/>
              <a:pathLst>
                <a:path w="205" h="1134">
                  <a:moveTo>
                    <a:pt x="205" y="1134"/>
                  </a:moveTo>
                  <a:lnTo>
                    <a:pt x="205" y="0"/>
                  </a:lnTo>
                  <a:lnTo>
                    <a:pt x="0" y="0"/>
                  </a:lnTo>
                  <a:lnTo>
                    <a:pt x="0" y="729"/>
                  </a:lnTo>
                  <a:lnTo>
                    <a:pt x="205" y="11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4718051" y="2781300"/>
              <a:ext cx="161925" cy="814388"/>
            </a:xfrm>
            <a:custGeom>
              <a:avLst/>
              <a:gdLst/>
              <a:ahLst/>
              <a:cxnLst>
                <a:cxn ang="0">
                  <a:pos x="205" y="823"/>
                </a:cxn>
                <a:cxn ang="0">
                  <a:pos x="205" y="0"/>
                </a:cxn>
                <a:cxn ang="0">
                  <a:pos x="0" y="0"/>
                </a:cxn>
                <a:cxn ang="0">
                  <a:pos x="0" y="1026"/>
                </a:cxn>
                <a:cxn ang="0">
                  <a:pos x="205" y="823"/>
                </a:cxn>
              </a:cxnLst>
              <a:rect l="0" t="0" r="r" b="b"/>
              <a:pathLst>
                <a:path w="205" h="1026">
                  <a:moveTo>
                    <a:pt x="205" y="823"/>
                  </a:moveTo>
                  <a:lnTo>
                    <a:pt x="205" y="0"/>
                  </a:lnTo>
                  <a:lnTo>
                    <a:pt x="0" y="0"/>
                  </a:lnTo>
                  <a:lnTo>
                    <a:pt x="0" y="1026"/>
                  </a:lnTo>
                  <a:lnTo>
                    <a:pt x="205" y="8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5057776" y="3052763"/>
              <a:ext cx="163513" cy="438150"/>
            </a:xfrm>
            <a:custGeom>
              <a:avLst/>
              <a:gdLst/>
              <a:ahLst/>
              <a:cxnLst>
                <a:cxn ang="0">
                  <a:pos x="205" y="551"/>
                </a:cxn>
                <a:cxn ang="0">
                  <a:pos x="205" y="0"/>
                </a:cxn>
                <a:cxn ang="0">
                  <a:pos x="0" y="0"/>
                </a:cxn>
                <a:cxn ang="0">
                  <a:pos x="0" y="419"/>
                </a:cxn>
                <a:cxn ang="0">
                  <a:pos x="205" y="551"/>
                </a:cxn>
              </a:cxnLst>
              <a:rect l="0" t="0" r="r" b="b"/>
              <a:pathLst>
                <a:path w="205" h="551">
                  <a:moveTo>
                    <a:pt x="205" y="551"/>
                  </a:moveTo>
                  <a:lnTo>
                    <a:pt x="205" y="0"/>
                  </a:lnTo>
                  <a:lnTo>
                    <a:pt x="0" y="0"/>
                  </a:lnTo>
                  <a:lnTo>
                    <a:pt x="0" y="419"/>
                  </a:lnTo>
                  <a:lnTo>
                    <a:pt x="205" y="5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0"/>
            <p:cNvSpPr>
              <a:spLocks/>
            </p:cNvSpPr>
            <p:nvPr/>
          </p:nvSpPr>
          <p:spPr bwMode="auto">
            <a:xfrm>
              <a:off x="3643306" y="3324225"/>
              <a:ext cx="1808163" cy="981075"/>
            </a:xfrm>
            <a:custGeom>
              <a:avLst/>
              <a:gdLst/>
              <a:ahLst/>
              <a:cxnLst>
                <a:cxn ang="0">
                  <a:pos x="1952" y="1142"/>
                </a:cxn>
                <a:cxn ang="0">
                  <a:pos x="1952" y="364"/>
                </a:cxn>
                <a:cxn ang="0">
                  <a:pos x="1747" y="230"/>
                </a:cxn>
                <a:cxn ang="0">
                  <a:pos x="1747" y="1142"/>
                </a:cxn>
                <a:cxn ang="0">
                  <a:pos x="1523" y="1142"/>
                </a:cxn>
                <a:cxn ang="0">
                  <a:pos x="1523" y="328"/>
                </a:cxn>
                <a:cxn ang="0">
                  <a:pos x="1318" y="524"/>
                </a:cxn>
                <a:cxn ang="0">
                  <a:pos x="1318" y="1142"/>
                </a:cxn>
                <a:cxn ang="0">
                  <a:pos x="1096" y="1142"/>
                </a:cxn>
                <a:cxn ang="0">
                  <a:pos x="1096" y="364"/>
                </a:cxn>
                <a:cxn ang="0">
                  <a:pos x="891" y="0"/>
                </a:cxn>
                <a:cxn ang="0">
                  <a:pos x="891" y="1142"/>
                </a:cxn>
                <a:cxn ang="0">
                  <a:pos x="668" y="1142"/>
                </a:cxn>
                <a:cxn ang="0">
                  <a:pos x="668" y="42"/>
                </a:cxn>
                <a:cxn ang="0">
                  <a:pos x="463" y="329"/>
                </a:cxn>
                <a:cxn ang="0">
                  <a:pos x="463" y="1142"/>
                </a:cxn>
                <a:cxn ang="0">
                  <a:pos x="0" y="1142"/>
                </a:cxn>
                <a:cxn ang="0">
                  <a:pos x="0" y="1235"/>
                </a:cxn>
                <a:cxn ang="0">
                  <a:pos x="2222" y="1235"/>
                </a:cxn>
                <a:cxn ang="0">
                  <a:pos x="2277" y="1142"/>
                </a:cxn>
                <a:cxn ang="0">
                  <a:pos x="1952" y="1142"/>
                </a:cxn>
              </a:cxnLst>
              <a:rect l="0" t="0" r="r" b="b"/>
              <a:pathLst>
                <a:path w="2277" h="1235">
                  <a:moveTo>
                    <a:pt x="1952" y="1142"/>
                  </a:moveTo>
                  <a:lnTo>
                    <a:pt x="1952" y="364"/>
                  </a:lnTo>
                  <a:lnTo>
                    <a:pt x="1747" y="230"/>
                  </a:lnTo>
                  <a:lnTo>
                    <a:pt x="1747" y="1142"/>
                  </a:lnTo>
                  <a:lnTo>
                    <a:pt x="1523" y="1142"/>
                  </a:lnTo>
                  <a:lnTo>
                    <a:pt x="1523" y="328"/>
                  </a:lnTo>
                  <a:lnTo>
                    <a:pt x="1318" y="524"/>
                  </a:lnTo>
                  <a:lnTo>
                    <a:pt x="1318" y="1142"/>
                  </a:lnTo>
                  <a:lnTo>
                    <a:pt x="1096" y="1142"/>
                  </a:lnTo>
                  <a:lnTo>
                    <a:pt x="1096" y="364"/>
                  </a:lnTo>
                  <a:lnTo>
                    <a:pt x="891" y="0"/>
                  </a:lnTo>
                  <a:lnTo>
                    <a:pt x="891" y="1142"/>
                  </a:lnTo>
                  <a:lnTo>
                    <a:pt x="668" y="1142"/>
                  </a:lnTo>
                  <a:lnTo>
                    <a:pt x="668" y="42"/>
                  </a:lnTo>
                  <a:lnTo>
                    <a:pt x="463" y="329"/>
                  </a:lnTo>
                  <a:lnTo>
                    <a:pt x="463" y="1142"/>
                  </a:lnTo>
                  <a:lnTo>
                    <a:pt x="0" y="1142"/>
                  </a:lnTo>
                  <a:lnTo>
                    <a:pt x="0" y="1235"/>
                  </a:lnTo>
                  <a:lnTo>
                    <a:pt x="2222" y="1235"/>
                  </a:lnTo>
                  <a:lnTo>
                    <a:pt x="2277" y="1142"/>
                  </a:lnTo>
                  <a:lnTo>
                    <a:pt x="1952" y="11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1"/>
            <p:cNvSpPr>
              <a:spLocks/>
            </p:cNvSpPr>
            <p:nvPr/>
          </p:nvSpPr>
          <p:spPr bwMode="auto">
            <a:xfrm>
              <a:off x="3897313" y="3114675"/>
              <a:ext cx="1490663" cy="763588"/>
            </a:xfrm>
            <a:custGeom>
              <a:avLst/>
              <a:gdLst/>
              <a:ahLst/>
              <a:cxnLst>
                <a:cxn ang="0">
                  <a:pos x="1874" y="835"/>
                </a:cxn>
                <a:cxn ang="0">
                  <a:pos x="1380" y="502"/>
                </a:cxn>
                <a:cxn ang="0">
                  <a:pos x="930" y="942"/>
                </a:cxn>
                <a:cxn ang="0">
                  <a:pos x="488" y="147"/>
                </a:cxn>
                <a:cxn ang="0">
                  <a:pos x="2" y="962"/>
                </a:cxn>
                <a:cxn ang="0">
                  <a:pos x="0" y="812"/>
                </a:cxn>
                <a:cxn ang="0">
                  <a:pos x="492" y="0"/>
                </a:cxn>
                <a:cxn ang="0">
                  <a:pos x="943" y="814"/>
                </a:cxn>
                <a:cxn ang="0">
                  <a:pos x="1374" y="393"/>
                </a:cxn>
                <a:cxn ang="0">
                  <a:pos x="1878" y="736"/>
                </a:cxn>
                <a:cxn ang="0">
                  <a:pos x="1874" y="835"/>
                </a:cxn>
              </a:cxnLst>
              <a:rect l="0" t="0" r="r" b="b"/>
              <a:pathLst>
                <a:path w="1878" h="962">
                  <a:moveTo>
                    <a:pt x="1874" y="835"/>
                  </a:moveTo>
                  <a:lnTo>
                    <a:pt x="1380" y="502"/>
                  </a:lnTo>
                  <a:lnTo>
                    <a:pt x="930" y="942"/>
                  </a:lnTo>
                  <a:lnTo>
                    <a:pt x="488" y="147"/>
                  </a:lnTo>
                  <a:lnTo>
                    <a:pt x="2" y="962"/>
                  </a:lnTo>
                  <a:lnTo>
                    <a:pt x="0" y="812"/>
                  </a:lnTo>
                  <a:lnTo>
                    <a:pt x="492" y="0"/>
                  </a:lnTo>
                  <a:lnTo>
                    <a:pt x="943" y="814"/>
                  </a:lnTo>
                  <a:lnTo>
                    <a:pt x="1374" y="393"/>
                  </a:lnTo>
                  <a:lnTo>
                    <a:pt x="1878" y="736"/>
                  </a:lnTo>
                  <a:lnTo>
                    <a:pt x="1874" y="835"/>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4" name="图片 3">
            <a:extLst>
              <a:ext uri="{FF2B5EF4-FFF2-40B4-BE49-F238E27FC236}">
                <a16:creationId xmlns:a16="http://schemas.microsoft.com/office/drawing/2014/main" id="{476F949A-4F26-8EB1-7DC3-D768A9207539}"/>
              </a:ext>
            </a:extLst>
          </p:cNvPr>
          <p:cNvPicPr>
            <a:picLocks noChangeAspect="1"/>
          </p:cNvPicPr>
          <p:nvPr/>
        </p:nvPicPr>
        <p:blipFill>
          <a:blip r:embed="rId2"/>
          <a:stretch>
            <a:fillRect/>
          </a:stretch>
        </p:blipFill>
        <p:spPr>
          <a:xfrm>
            <a:off x="6023992" y="2060848"/>
            <a:ext cx="6067964" cy="3600400"/>
          </a:xfrm>
          <a:prstGeom prst="rect">
            <a:avLst/>
          </a:prstGeom>
        </p:spPr>
      </p:pic>
      <p:sp>
        <p:nvSpPr>
          <p:cNvPr id="7" name="文本框 6">
            <a:extLst>
              <a:ext uri="{FF2B5EF4-FFF2-40B4-BE49-F238E27FC236}">
                <a16:creationId xmlns:a16="http://schemas.microsoft.com/office/drawing/2014/main" id="{B3FF9624-FE3B-2852-FFC1-FDED5ACABDA9}"/>
              </a:ext>
            </a:extLst>
          </p:cNvPr>
          <p:cNvSpPr txBox="1"/>
          <p:nvPr/>
        </p:nvSpPr>
        <p:spPr>
          <a:xfrm>
            <a:off x="185868" y="2202146"/>
            <a:ext cx="5533720" cy="3170099"/>
          </a:xfrm>
          <a:prstGeom prst="rect">
            <a:avLst/>
          </a:prstGeom>
          <a:noFill/>
        </p:spPr>
        <p:txBody>
          <a:bodyPr wrap="square">
            <a:spAutoFit/>
          </a:bodyPr>
          <a:lstStyle/>
          <a:p>
            <a:r>
              <a:rPr lang="zh-CN" altLang="en-US" sz="2000" b="1" dirty="0"/>
              <a:t>安全事件 </a:t>
            </a:r>
            <a:r>
              <a:rPr lang="en-US" altLang="zh-CN" sz="2000" b="1" dirty="0"/>
              <a:t>E1</a:t>
            </a:r>
            <a:r>
              <a:rPr lang="zh-CN" altLang="en-US" sz="2000" b="1" dirty="0"/>
              <a:t>：当气站附近发生泄露</a:t>
            </a:r>
            <a:r>
              <a:rPr lang="en-US" altLang="zh-CN" sz="2000" b="1" dirty="0"/>
              <a:t>(</a:t>
            </a:r>
            <a:r>
              <a:rPr lang="zh-CN" altLang="en-US" sz="2000" b="1" dirty="0"/>
              <a:t>通过旋拧阀</a:t>
            </a:r>
          </a:p>
          <a:p>
            <a:r>
              <a:rPr lang="en-US" altLang="zh-CN" sz="2000" b="1" dirty="0"/>
              <a:t>A1 </a:t>
            </a:r>
            <a:r>
              <a:rPr lang="zh-CN" altLang="en-US" sz="2000" b="1" dirty="0"/>
              <a:t>模拟</a:t>
            </a:r>
            <a:r>
              <a:rPr lang="en-US" altLang="zh-CN" sz="2000" b="1" dirty="0"/>
              <a:t>)</a:t>
            </a:r>
            <a:r>
              <a:rPr lang="zh-CN" altLang="en-US" sz="2000" b="1" dirty="0"/>
              <a:t>，高压切断阀未正常关闭；</a:t>
            </a:r>
            <a:endParaRPr lang="en-US" altLang="zh-CN" sz="2000" b="1" dirty="0"/>
          </a:p>
          <a:p>
            <a:r>
              <a:rPr lang="zh-CN" altLang="en-US" sz="2000" b="1" dirty="0"/>
              <a:t>安全事件 </a:t>
            </a:r>
            <a:r>
              <a:rPr lang="en-US" altLang="zh-CN" sz="2000" b="1" dirty="0"/>
              <a:t>E2</a:t>
            </a:r>
            <a:r>
              <a:rPr lang="zh-CN" altLang="en-US" sz="2000" b="1" dirty="0"/>
              <a:t>：当高压切断阀与中压切断阀间发</a:t>
            </a:r>
          </a:p>
          <a:p>
            <a:r>
              <a:rPr lang="zh-CN" altLang="en-US" sz="2000" b="1" dirty="0"/>
              <a:t>生泄露</a:t>
            </a:r>
            <a:r>
              <a:rPr lang="en-US" altLang="zh-CN" sz="2000" b="1" dirty="0"/>
              <a:t>(</a:t>
            </a:r>
            <a:r>
              <a:rPr lang="zh-CN" altLang="en-US" sz="2000" b="1" dirty="0"/>
              <a:t>通过旋拧阀 </a:t>
            </a:r>
            <a:r>
              <a:rPr lang="en-US" altLang="zh-CN" sz="2000" b="1" dirty="0"/>
              <a:t>A2 </a:t>
            </a:r>
            <a:r>
              <a:rPr lang="zh-CN" altLang="en-US" sz="2000" b="1" dirty="0"/>
              <a:t>模拟</a:t>
            </a:r>
            <a:r>
              <a:rPr lang="en-US" altLang="zh-CN" sz="2000" b="1" dirty="0"/>
              <a:t>)</a:t>
            </a:r>
            <a:r>
              <a:rPr lang="zh-CN" altLang="en-US" sz="2000" b="1" dirty="0"/>
              <a:t>，高压切断阀与中压切断阀之一未正常关闭；</a:t>
            </a:r>
            <a:endParaRPr lang="en-US" altLang="zh-CN" sz="2000" b="1" dirty="0"/>
          </a:p>
          <a:p>
            <a:r>
              <a:rPr lang="zh-CN" altLang="en-US" sz="2000" b="1" dirty="0"/>
              <a:t>安全事件 </a:t>
            </a:r>
            <a:r>
              <a:rPr lang="en-US" altLang="zh-CN" sz="2000" b="1" dirty="0"/>
              <a:t>E3</a:t>
            </a:r>
            <a:r>
              <a:rPr lang="zh-CN" altLang="en-US" sz="2000" b="1" dirty="0"/>
              <a:t>：当中压切断阀与低压切断阀间发</a:t>
            </a:r>
          </a:p>
          <a:p>
            <a:r>
              <a:rPr lang="zh-CN" altLang="en-US" sz="2000" b="1" dirty="0"/>
              <a:t>生泄露</a:t>
            </a:r>
            <a:r>
              <a:rPr lang="en-US" altLang="zh-CN" sz="2000" b="1" dirty="0"/>
              <a:t>(</a:t>
            </a:r>
            <a:r>
              <a:rPr lang="zh-CN" altLang="en-US" sz="2000" b="1" dirty="0"/>
              <a:t>通过旋拧阀 </a:t>
            </a:r>
            <a:r>
              <a:rPr lang="en-US" altLang="zh-CN" sz="2000" b="1" dirty="0"/>
              <a:t>A3 </a:t>
            </a:r>
            <a:r>
              <a:rPr lang="zh-CN" altLang="en-US" sz="2000" b="1" dirty="0"/>
              <a:t>模拟</a:t>
            </a:r>
            <a:r>
              <a:rPr lang="en-US" altLang="zh-CN" sz="2000" b="1" dirty="0"/>
              <a:t>)</a:t>
            </a:r>
            <a:r>
              <a:rPr lang="zh-CN" altLang="en-US" sz="2000" b="1" dirty="0"/>
              <a:t>，中压切断阀与低压切断阀之一未正常关闭；</a:t>
            </a:r>
            <a:endParaRPr lang="en-US" altLang="zh-CN" sz="2000" b="1" dirty="0"/>
          </a:p>
          <a:p>
            <a:r>
              <a:rPr lang="zh-CN" altLang="en-US" sz="2000" b="1" dirty="0"/>
              <a:t>安全事件 </a:t>
            </a:r>
            <a:r>
              <a:rPr lang="en-US" altLang="zh-CN" sz="2000" b="1" dirty="0"/>
              <a:t>E4</a:t>
            </a:r>
            <a:r>
              <a:rPr lang="zh-CN" altLang="en-US" sz="2000" b="1" dirty="0"/>
              <a:t>：当用户负载附近发生泄露</a:t>
            </a:r>
            <a:r>
              <a:rPr lang="en-US" altLang="zh-CN" sz="2000" b="1" dirty="0"/>
              <a:t>(</a:t>
            </a:r>
            <a:r>
              <a:rPr lang="zh-CN" altLang="en-US" sz="2000" b="1" dirty="0"/>
              <a:t>通过旋</a:t>
            </a:r>
          </a:p>
          <a:p>
            <a:r>
              <a:rPr lang="zh-CN" altLang="en-US" sz="2000" b="1" dirty="0"/>
              <a:t>拧阀 </a:t>
            </a:r>
            <a:r>
              <a:rPr lang="en-US" altLang="zh-CN" sz="2000" b="1" dirty="0"/>
              <a:t>A4 </a:t>
            </a:r>
            <a:r>
              <a:rPr lang="zh-CN" altLang="en-US" sz="2000" b="1" dirty="0"/>
              <a:t>模拟</a:t>
            </a:r>
            <a:r>
              <a:rPr lang="en-US" altLang="zh-CN" sz="2000" b="1" dirty="0"/>
              <a:t>)</a:t>
            </a:r>
            <a:r>
              <a:rPr lang="zh-CN" altLang="en-US" sz="2000" b="1" dirty="0"/>
              <a:t>，低压切断阀未正常关闭。</a:t>
            </a:r>
          </a:p>
        </p:txBody>
      </p:sp>
    </p:spTree>
    <p:extLst>
      <p:ext uri="{BB962C8B-B14F-4D97-AF65-F5344CB8AC3E}">
        <p14:creationId xmlns:p14="http://schemas.microsoft.com/office/powerpoint/2010/main" val="219288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38480" y="1643050"/>
            <a:ext cx="1143007" cy="1151306"/>
            <a:chOff x="2928926" y="1071546"/>
            <a:chExt cx="3540956" cy="3566668"/>
          </a:xfrm>
          <a:solidFill>
            <a:schemeClr val="tx1"/>
          </a:solidFill>
        </p:grpSpPr>
        <p:grpSp>
          <p:nvGrpSpPr>
            <p:cNvPr id="3" name="组合 30"/>
            <p:cNvGrpSpPr/>
            <p:nvPr/>
          </p:nvGrpSpPr>
          <p:grpSpPr>
            <a:xfrm>
              <a:off x="2928926" y="1071546"/>
              <a:ext cx="3540956" cy="3566668"/>
              <a:chOff x="641437" y="1900071"/>
              <a:chExt cx="3540956" cy="3566668"/>
            </a:xfrm>
            <a:grpFill/>
          </p:grpSpPr>
          <p:sp>
            <p:nvSpPr>
              <p:cNvPr id="7" name="八角星 6"/>
              <p:cNvSpPr/>
              <p:nvPr/>
            </p:nvSpPr>
            <p:spPr>
              <a:xfrm rot="1388962">
                <a:off x="659298" y="1970562"/>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八角星 7"/>
              <p:cNvSpPr/>
              <p:nvPr/>
            </p:nvSpPr>
            <p:spPr>
              <a:xfrm rot="1765316">
                <a:off x="649431" y="1988849"/>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八角星 8"/>
              <p:cNvSpPr/>
              <p:nvPr/>
            </p:nvSpPr>
            <p:spPr>
              <a:xfrm rot="2125577">
                <a:off x="641437" y="1979814"/>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八角星 9"/>
              <p:cNvSpPr/>
              <p:nvPr/>
            </p:nvSpPr>
            <p:spPr>
              <a:xfrm rot="2517147">
                <a:off x="642737" y="1969345"/>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八角星 10"/>
              <p:cNvSpPr/>
              <p:nvPr/>
            </p:nvSpPr>
            <p:spPr>
              <a:xfrm rot="2859596">
                <a:off x="651410" y="1949987"/>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八角星 11"/>
              <p:cNvSpPr/>
              <p:nvPr/>
            </p:nvSpPr>
            <p:spPr>
              <a:xfrm rot="3230781">
                <a:off x="664881" y="1936868"/>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八角星 12"/>
              <p:cNvSpPr/>
              <p:nvPr/>
            </p:nvSpPr>
            <p:spPr>
              <a:xfrm rot="3628512">
                <a:off x="670280" y="1980441"/>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5" name="椭圆 3"/>
            <p:cNvSpPr/>
            <p:nvPr/>
          </p:nvSpPr>
          <p:spPr>
            <a:xfrm>
              <a:off x="3706687" y="1935110"/>
              <a:ext cx="1949972" cy="18452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2095472" y="428604"/>
            <a:ext cx="3071834" cy="714380"/>
          </a:xfrm>
          <a:prstGeom prst="rect">
            <a:avLst/>
          </a:prstGeom>
          <a:noFill/>
          <a:ln w="15875">
            <a:solidFill>
              <a:schemeClr val="bg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lumMod val="95000"/>
                    <a:lumOff val="5000"/>
                  </a:schemeClr>
                </a:solidFill>
                <a:latin typeface="FrankRuehl" pitchFamily="34" charset="-79"/>
                <a:cs typeface="FrankRuehl" pitchFamily="34" charset="-79"/>
              </a:rPr>
              <a:t>CONTENTS</a:t>
            </a:r>
            <a:endParaRPr lang="zh-CN" altLang="en-US" sz="3200" dirty="0">
              <a:solidFill>
                <a:schemeClr val="tx1">
                  <a:lumMod val="95000"/>
                  <a:lumOff val="5000"/>
                </a:schemeClr>
              </a:solidFill>
              <a:latin typeface="FrankRuehl" pitchFamily="34" charset="-79"/>
              <a:cs typeface="FrankRuehl" pitchFamily="34" charset="-79"/>
            </a:endParaRPr>
          </a:p>
        </p:txBody>
      </p:sp>
      <p:grpSp>
        <p:nvGrpSpPr>
          <p:cNvPr id="15" name="组合 14"/>
          <p:cNvGrpSpPr/>
          <p:nvPr/>
        </p:nvGrpSpPr>
        <p:grpSpPr>
          <a:xfrm>
            <a:off x="3238481" y="3214686"/>
            <a:ext cx="1143007" cy="1151306"/>
            <a:chOff x="2928926" y="1071546"/>
            <a:chExt cx="3540956" cy="3566668"/>
          </a:xfrm>
          <a:solidFill>
            <a:schemeClr val="tx1"/>
          </a:solidFill>
        </p:grpSpPr>
        <p:grpSp>
          <p:nvGrpSpPr>
            <p:cNvPr id="16" name="组合 30"/>
            <p:cNvGrpSpPr/>
            <p:nvPr/>
          </p:nvGrpSpPr>
          <p:grpSpPr>
            <a:xfrm>
              <a:off x="2928926" y="1071546"/>
              <a:ext cx="3540956" cy="3566668"/>
              <a:chOff x="641437" y="1900071"/>
              <a:chExt cx="3540956" cy="3566668"/>
            </a:xfrm>
            <a:grpFill/>
          </p:grpSpPr>
          <p:sp>
            <p:nvSpPr>
              <p:cNvPr id="18" name="八角星 17"/>
              <p:cNvSpPr/>
              <p:nvPr/>
            </p:nvSpPr>
            <p:spPr>
              <a:xfrm rot="1388962">
                <a:off x="659298" y="1970562"/>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八角星 18"/>
              <p:cNvSpPr/>
              <p:nvPr/>
            </p:nvSpPr>
            <p:spPr>
              <a:xfrm rot="1765316">
                <a:off x="649431" y="1988849"/>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八角星 19"/>
              <p:cNvSpPr/>
              <p:nvPr/>
            </p:nvSpPr>
            <p:spPr>
              <a:xfrm rot="2125577">
                <a:off x="641437" y="1979814"/>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八角星 20"/>
              <p:cNvSpPr/>
              <p:nvPr/>
            </p:nvSpPr>
            <p:spPr>
              <a:xfrm rot="2517147">
                <a:off x="642737" y="1969345"/>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八角星 21"/>
              <p:cNvSpPr/>
              <p:nvPr/>
            </p:nvSpPr>
            <p:spPr>
              <a:xfrm rot="2859596">
                <a:off x="651410" y="1949987"/>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八角星 22"/>
              <p:cNvSpPr/>
              <p:nvPr/>
            </p:nvSpPr>
            <p:spPr>
              <a:xfrm rot="3230781">
                <a:off x="664881" y="1936868"/>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八角星 23"/>
              <p:cNvSpPr/>
              <p:nvPr/>
            </p:nvSpPr>
            <p:spPr>
              <a:xfrm rot="3628512">
                <a:off x="670280" y="1980441"/>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7" name="椭圆 3"/>
            <p:cNvSpPr/>
            <p:nvPr/>
          </p:nvSpPr>
          <p:spPr>
            <a:xfrm>
              <a:off x="3706687" y="1935110"/>
              <a:ext cx="1949972" cy="18452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238482" y="4786322"/>
            <a:ext cx="1143007" cy="1151306"/>
            <a:chOff x="2928926" y="1071546"/>
            <a:chExt cx="3540956" cy="3566668"/>
          </a:xfrm>
          <a:solidFill>
            <a:schemeClr val="tx1"/>
          </a:solidFill>
        </p:grpSpPr>
        <p:grpSp>
          <p:nvGrpSpPr>
            <p:cNvPr id="26" name="组合 30"/>
            <p:cNvGrpSpPr/>
            <p:nvPr/>
          </p:nvGrpSpPr>
          <p:grpSpPr>
            <a:xfrm>
              <a:off x="2928926" y="1071546"/>
              <a:ext cx="3540956" cy="3566668"/>
              <a:chOff x="641437" y="1900071"/>
              <a:chExt cx="3540956" cy="3566668"/>
            </a:xfrm>
            <a:grpFill/>
          </p:grpSpPr>
          <p:sp>
            <p:nvSpPr>
              <p:cNvPr id="28" name="八角星 27"/>
              <p:cNvSpPr/>
              <p:nvPr/>
            </p:nvSpPr>
            <p:spPr>
              <a:xfrm rot="1388962">
                <a:off x="659298" y="1970562"/>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八角星 28"/>
              <p:cNvSpPr/>
              <p:nvPr/>
            </p:nvSpPr>
            <p:spPr>
              <a:xfrm rot="1765316">
                <a:off x="649431" y="1988849"/>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八角星 29"/>
              <p:cNvSpPr/>
              <p:nvPr/>
            </p:nvSpPr>
            <p:spPr>
              <a:xfrm rot="2125577">
                <a:off x="641437" y="1979814"/>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八角星 30"/>
              <p:cNvSpPr/>
              <p:nvPr/>
            </p:nvSpPr>
            <p:spPr>
              <a:xfrm rot="2517147">
                <a:off x="642737" y="1969345"/>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八角星 31"/>
              <p:cNvSpPr/>
              <p:nvPr/>
            </p:nvSpPr>
            <p:spPr>
              <a:xfrm rot="2859596">
                <a:off x="651410" y="1949987"/>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八角星 32"/>
              <p:cNvSpPr/>
              <p:nvPr/>
            </p:nvSpPr>
            <p:spPr>
              <a:xfrm rot="3230781">
                <a:off x="664881" y="1936868"/>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八角星 33"/>
              <p:cNvSpPr/>
              <p:nvPr/>
            </p:nvSpPr>
            <p:spPr>
              <a:xfrm rot="3628512">
                <a:off x="670280" y="1980441"/>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27" name="椭圆 3"/>
            <p:cNvSpPr/>
            <p:nvPr/>
          </p:nvSpPr>
          <p:spPr>
            <a:xfrm>
              <a:off x="3706687" y="1935110"/>
              <a:ext cx="1949972" cy="18452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4595802" y="1857364"/>
            <a:ext cx="5572164"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36" name="矩形 35"/>
          <p:cNvSpPr/>
          <p:nvPr/>
        </p:nvSpPr>
        <p:spPr>
          <a:xfrm>
            <a:off x="4595802" y="3429000"/>
            <a:ext cx="5572164"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燃气管网系统</a:t>
            </a:r>
            <a:endParaRPr lang="zh-CN" altLang="en-US" sz="2000" dirty="0">
              <a:solidFill>
                <a:schemeClr val="tx1"/>
              </a:solidFill>
              <a:latin typeface="Arial" pitchFamily="34" charset="0"/>
              <a:cs typeface="Arial" pitchFamily="34" charset="0"/>
            </a:endParaRPr>
          </a:p>
        </p:txBody>
      </p:sp>
      <p:sp>
        <p:nvSpPr>
          <p:cNvPr id="37" name="矩形 36"/>
          <p:cNvSpPr/>
          <p:nvPr/>
        </p:nvSpPr>
        <p:spPr>
          <a:xfrm>
            <a:off x="4595802" y="5000636"/>
            <a:ext cx="5572164"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化工罐系统</a:t>
            </a:r>
            <a:endParaRPr lang="zh-CN" altLang="en-US" sz="2000" dirty="0">
              <a:solidFill>
                <a:schemeClr val="tx1"/>
              </a:solidFill>
              <a:latin typeface="Arial" pitchFamily="34" charset="0"/>
              <a:cs typeface="Arial" pitchFamily="34" charset="0"/>
            </a:endParaRPr>
          </a:p>
        </p:txBody>
      </p:sp>
      <p:grpSp>
        <p:nvGrpSpPr>
          <p:cNvPr id="38" name="组合 37"/>
          <p:cNvGrpSpPr/>
          <p:nvPr/>
        </p:nvGrpSpPr>
        <p:grpSpPr>
          <a:xfrm>
            <a:off x="3620722" y="2021574"/>
            <a:ext cx="365998" cy="534920"/>
            <a:chOff x="5967422" y="642918"/>
            <a:chExt cx="2786082" cy="4071966"/>
          </a:xfrm>
        </p:grpSpPr>
        <p:sp>
          <p:nvSpPr>
            <p:cNvPr id="39" name="饼形 38"/>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a:outerShdw blurRad="1016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0" name="菱形 39"/>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菱形 40"/>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86578" y="642918"/>
              <a:ext cx="1143008" cy="1143008"/>
            </a:xfrm>
            <a:prstGeom prst="ellipse">
              <a:avLst/>
            </a:prstGeom>
            <a:solidFill>
              <a:schemeClr val="bg1">
                <a:lumMod val="95000"/>
              </a:schemeClr>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3595670" y="3571877"/>
            <a:ext cx="428628" cy="409345"/>
            <a:chOff x="3643306" y="2552700"/>
            <a:chExt cx="1835157" cy="1752600"/>
          </a:xfrm>
        </p:grpSpPr>
        <p:sp>
          <p:nvSpPr>
            <p:cNvPr id="2052" name="AutoShape 4"/>
            <p:cNvSpPr>
              <a:spLocks noChangeAspect="1" noChangeArrowheads="1" noTextEdit="1"/>
            </p:cNvSpPr>
            <p:nvPr/>
          </p:nvSpPr>
          <p:spPr bwMode="auto">
            <a:xfrm>
              <a:off x="3665538" y="2552700"/>
              <a:ext cx="1812925"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4" name="Freeform 6"/>
            <p:cNvSpPr>
              <a:spLocks/>
            </p:cNvSpPr>
            <p:nvPr/>
          </p:nvSpPr>
          <p:spPr bwMode="auto">
            <a:xfrm>
              <a:off x="4038601" y="2784475"/>
              <a:ext cx="163513" cy="622300"/>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5" name="Freeform 7"/>
            <p:cNvSpPr>
              <a:spLocks/>
            </p:cNvSpPr>
            <p:nvPr/>
          </p:nvSpPr>
          <p:spPr bwMode="auto">
            <a:xfrm>
              <a:off x="4378326" y="2552700"/>
              <a:ext cx="161925" cy="900113"/>
            </a:xfrm>
            <a:custGeom>
              <a:avLst/>
              <a:gdLst/>
              <a:ahLst/>
              <a:cxnLst>
                <a:cxn ang="0">
                  <a:pos x="205" y="1134"/>
                </a:cxn>
                <a:cxn ang="0">
                  <a:pos x="205" y="0"/>
                </a:cxn>
                <a:cxn ang="0">
                  <a:pos x="0" y="0"/>
                </a:cxn>
                <a:cxn ang="0">
                  <a:pos x="0" y="729"/>
                </a:cxn>
                <a:cxn ang="0">
                  <a:pos x="205" y="1134"/>
                </a:cxn>
              </a:cxnLst>
              <a:rect l="0" t="0" r="r" b="b"/>
              <a:pathLst>
                <a:path w="205" h="1134">
                  <a:moveTo>
                    <a:pt x="205" y="1134"/>
                  </a:moveTo>
                  <a:lnTo>
                    <a:pt x="205" y="0"/>
                  </a:lnTo>
                  <a:lnTo>
                    <a:pt x="0" y="0"/>
                  </a:lnTo>
                  <a:lnTo>
                    <a:pt x="0" y="729"/>
                  </a:lnTo>
                  <a:lnTo>
                    <a:pt x="205" y="11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6" name="Freeform 8"/>
            <p:cNvSpPr>
              <a:spLocks/>
            </p:cNvSpPr>
            <p:nvPr/>
          </p:nvSpPr>
          <p:spPr bwMode="auto">
            <a:xfrm>
              <a:off x="4718051" y="2781300"/>
              <a:ext cx="161925" cy="814388"/>
            </a:xfrm>
            <a:custGeom>
              <a:avLst/>
              <a:gdLst/>
              <a:ahLst/>
              <a:cxnLst>
                <a:cxn ang="0">
                  <a:pos x="205" y="823"/>
                </a:cxn>
                <a:cxn ang="0">
                  <a:pos x="205" y="0"/>
                </a:cxn>
                <a:cxn ang="0">
                  <a:pos x="0" y="0"/>
                </a:cxn>
                <a:cxn ang="0">
                  <a:pos x="0" y="1026"/>
                </a:cxn>
                <a:cxn ang="0">
                  <a:pos x="205" y="823"/>
                </a:cxn>
              </a:cxnLst>
              <a:rect l="0" t="0" r="r" b="b"/>
              <a:pathLst>
                <a:path w="205" h="1026">
                  <a:moveTo>
                    <a:pt x="205" y="823"/>
                  </a:moveTo>
                  <a:lnTo>
                    <a:pt x="205" y="0"/>
                  </a:lnTo>
                  <a:lnTo>
                    <a:pt x="0" y="0"/>
                  </a:lnTo>
                  <a:lnTo>
                    <a:pt x="0" y="1026"/>
                  </a:lnTo>
                  <a:lnTo>
                    <a:pt x="205" y="8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7" name="Freeform 9"/>
            <p:cNvSpPr>
              <a:spLocks/>
            </p:cNvSpPr>
            <p:nvPr/>
          </p:nvSpPr>
          <p:spPr bwMode="auto">
            <a:xfrm>
              <a:off x="5057776" y="3052763"/>
              <a:ext cx="163513" cy="438150"/>
            </a:xfrm>
            <a:custGeom>
              <a:avLst/>
              <a:gdLst/>
              <a:ahLst/>
              <a:cxnLst>
                <a:cxn ang="0">
                  <a:pos x="205" y="551"/>
                </a:cxn>
                <a:cxn ang="0">
                  <a:pos x="205" y="0"/>
                </a:cxn>
                <a:cxn ang="0">
                  <a:pos x="0" y="0"/>
                </a:cxn>
                <a:cxn ang="0">
                  <a:pos x="0" y="419"/>
                </a:cxn>
                <a:cxn ang="0">
                  <a:pos x="205" y="551"/>
                </a:cxn>
              </a:cxnLst>
              <a:rect l="0" t="0" r="r" b="b"/>
              <a:pathLst>
                <a:path w="205" h="551">
                  <a:moveTo>
                    <a:pt x="205" y="551"/>
                  </a:moveTo>
                  <a:lnTo>
                    <a:pt x="205" y="0"/>
                  </a:lnTo>
                  <a:lnTo>
                    <a:pt x="0" y="0"/>
                  </a:lnTo>
                  <a:lnTo>
                    <a:pt x="0" y="419"/>
                  </a:lnTo>
                  <a:lnTo>
                    <a:pt x="205" y="5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8" name="Freeform 10"/>
            <p:cNvSpPr>
              <a:spLocks/>
            </p:cNvSpPr>
            <p:nvPr/>
          </p:nvSpPr>
          <p:spPr bwMode="auto">
            <a:xfrm>
              <a:off x="3643306" y="3324225"/>
              <a:ext cx="1808163" cy="981075"/>
            </a:xfrm>
            <a:custGeom>
              <a:avLst/>
              <a:gdLst/>
              <a:ahLst/>
              <a:cxnLst>
                <a:cxn ang="0">
                  <a:pos x="1952" y="1142"/>
                </a:cxn>
                <a:cxn ang="0">
                  <a:pos x="1952" y="364"/>
                </a:cxn>
                <a:cxn ang="0">
                  <a:pos x="1747" y="230"/>
                </a:cxn>
                <a:cxn ang="0">
                  <a:pos x="1747" y="1142"/>
                </a:cxn>
                <a:cxn ang="0">
                  <a:pos x="1523" y="1142"/>
                </a:cxn>
                <a:cxn ang="0">
                  <a:pos x="1523" y="328"/>
                </a:cxn>
                <a:cxn ang="0">
                  <a:pos x="1318" y="524"/>
                </a:cxn>
                <a:cxn ang="0">
                  <a:pos x="1318" y="1142"/>
                </a:cxn>
                <a:cxn ang="0">
                  <a:pos x="1096" y="1142"/>
                </a:cxn>
                <a:cxn ang="0">
                  <a:pos x="1096" y="364"/>
                </a:cxn>
                <a:cxn ang="0">
                  <a:pos x="891" y="0"/>
                </a:cxn>
                <a:cxn ang="0">
                  <a:pos x="891" y="1142"/>
                </a:cxn>
                <a:cxn ang="0">
                  <a:pos x="668" y="1142"/>
                </a:cxn>
                <a:cxn ang="0">
                  <a:pos x="668" y="42"/>
                </a:cxn>
                <a:cxn ang="0">
                  <a:pos x="463" y="329"/>
                </a:cxn>
                <a:cxn ang="0">
                  <a:pos x="463" y="1142"/>
                </a:cxn>
                <a:cxn ang="0">
                  <a:pos x="0" y="1142"/>
                </a:cxn>
                <a:cxn ang="0">
                  <a:pos x="0" y="1235"/>
                </a:cxn>
                <a:cxn ang="0">
                  <a:pos x="2222" y="1235"/>
                </a:cxn>
                <a:cxn ang="0">
                  <a:pos x="2277" y="1142"/>
                </a:cxn>
                <a:cxn ang="0">
                  <a:pos x="1952" y="1142"/>
                </a:cxn>
              </a:cxnLst>
              <a:rect l="0" t="0" r="r" b="b"/>
              <a:pathLst>
                <a:path w="2277" h="1235">
                  <a:moveTo>
                    <a:pt x="1952" y="1142"/>
                  </a:moveTo>
                  <a:lnTo>
                    <a:pt x="1952" y="364"/>
                  </a:lnTo>
                  <a:lnTo>
                    <a:pt x="1747" y="230"/>
                  </a:lnTo>
                  <a:lnTo>
                    <a:pt x="1747" y="1142"/>
                  </a:lnTo>
                  <a:lnTo>
                    <a:pt x="1523" y="1142"/>
                  </a:lnTo>
                  <a:lnTo>
                    <a:pt x="1523" y="328"/>
                  </a:lnTo>
                  <a:lnTo>
                    <a:pt x="1318" y="524"/>
                  </a:lnTo>
                  <a:lnTo>
                    <a:pt x="1318" y="1142"/>
                  </a:lnTo>
                  <a:lnTo>
                    <a:pt x="1096" y="1142"/>
                  </a:lnTo>
                  <a:lnTo>
                    <a:pt x="1096" y="364"/>
                  </a:lnTo>
                  <a:lnTo>
                    <a:pt x="891" y="0"/>
                  </a:lnTo>
                  <a:lnTo>
                    <a:pt x="891" y="1142"/>
                  </a:lnTo>
                  <a:lnTo>
                    <a:pt x="668" y="1142"/>
                  </a:lnTo>
                  <a:lnTo>
                    <a:pt x="668" y="42"/>
                  </a:lnTo>
                  <a:lnTo>
                    <a:pt x="463" y="329"/>
                  </a:lnTo>
                  <a:lnTo>
                    <a:pt x="463" y="1142"/>
                  </a:lnTo>
                  <a:lnTo>
                    <a:pt x="0" y="1142"/>
                  </a:lnTo>
                  <a:lnTo>
                    <a:pt x="0" y="1235"/>
                  </a:lnTo>
                  <a:lnTo>
                    <a:pt x="2222" y="1235"/>
                  </a:lnTo>
                  <a:lnTo>
                    <a:pt x="2277" y="1142"/>
                  </a:lnTo>
                  <a:lnTo>
                    <a:pt x="1952" y="11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9" name="Freeform 11"/>
            <p:cNvSpPr>
              <a:spLocks/>
            </p:cNvSpPr>
            <p:nvPr/>
          </p:nvSpPr>
          <p:spPr bwMode="auto">
            <a:xfrm>
              <a:off x="3897313" y="3114675"/>
              <a:ext cx="1490663" cy="763588"/>
            </a:xfrm>
            <a:custGeom>
              <a:avLst/>
              <a:gdLst/>
              <a:ahLst/>
              <a:cxnLst>
                <a:cxn ang="0">
                  <a:pos x="1874" y="835"/>
                </a:cxn>
                <a:cxn ang="0">
                  <a:pos x="1380" y="502"/>
                </a:cxn>
                <a:cxn ang="0">
                  <a:pos x="930" y="942"/>
                </a:cxn>
                <a:cxn ang="0">
                  <a:pos x="488" y="147"/>
                </a:cxn>
                <a:cxn ang="0">
                  <a:pos x="2" y="962"/>
                </a:cxn>
                <a:cxn ang="0">
                  <a:pos x="0" y="812"/>
                </a:cxn>
                <a:cxn ang="0">
                  <a:pos x="492" y="0"/>
                </a:cxn>
                <a:cxn ang="0">
                  <a:pos x="943" y="814"/>
                </a:cxn>
                <a:cxn ang="0">
                  <a:pos x="1374" y="393"/>
                </a:cxn>
                <a:cxn ang="0">
                  <a:pos x="1878" y="736"/>
                </a:cxn>
                <a:cxn ang="0">
                  <a:pos x="1874" y="835"/>
                </a:cxn>
              </a:cxnLst>
              <a:rect l="0" t="0" r="r" b="b"/>
              <a:pathLst>
                <a:path w="1878" h="962">
                  <a:moveTo>
                    <a:pt x="1874" y="835"/>
                  </a:moveTo>
                  <a:lnTo>
                    <a:pt x="1380" y="502"/>
                  </a:lnTo>
                  <a:lnTo>
                    <a:pt x="930" y="942"/>
                  </a:lnTo>
                  <a:lnTo>
                    <a:pt x="488" y="147"/>
                  </a:lnTo>
                  <a:lnTo>
                    <a:pt x="2" y="962"/>
                  </a:lnTo>
                  <a:lnTo>
                    <a:pt x="0" y="812"/>
                  </a:lnTo>
                  <a:lnTo>
                    <a:pt x="492" y="0"/>
                  </a:lnTo>
                  <a:lnTo>
                    <a:pt x="943" y="814"/>
                  </a:lnTo>
                  <a:lnTo>
                    <a:pt x="1374" y="393"/>
                  </a:lnTo>
                  <a:lnTo>
                    <a:pt x="1878" y="736"/>
                  </a:lnTo>
                  <a:lnTo>
                    <a:pt x="1874" y="835"/>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4" name="组合 73"/>
          <p:cNvGrpSpPr/>
          <p:nvPr/>
        </p:nvGrpSpPr>
        <p:grpSpPr>
          <a:xfrm>
            <a:off x="3582793" y="5213958"/>
            <a:ext cx="571503" cy="473531"/>
            <a:chOff x="4127500" y="3060700"/>
            <a:chExt cx="889000" cy="736600"/>
          </a:xfrm>
        </p:grpSpPr>
        <p:sp>
          <p:nvSpPr>
            <p:cNvPr id="2072" name="AutoShape 24"/>
            <p:cNvSpPr>
              <a:spLocks noChangeAspect="1" noChangeArrowheads="1" noTextEdit="1"/>
            </p:cNvSpPr>
            <p:nvPr/>
          </p:nvSpPr>
          <p:spPr bwMode="auto">
            <a:xfrm>
              <a:off x="4127500" y="3060700"/>
              <a:ext cx="889000"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4" name="Freeform 26"/>
            <p:cNvSpPr>
              <a:spLocks/>
            </p:cNvSpPr>
            <p:nvPr/>
          </p:nvSpPr>
          <p:spPr bwMode="auto">
            <a:xfrm>
              <a:off x="4687888" y="3087688"/>
              <a:ext cx="31750" cy="14288"/>
            </a:xfrm>
            <a:custGeom>
              <a:avLst/>
              <a:gdLst/>
              <a:ahLst/>
              <a:cxnLst>
                <a:cxn ang="0">
                  <a:pos x="40" y="0"/>
                </a:cxn>
                <a:cxn ang="0">
                  <a:pos x="35" y="3"/>
                </a:cxn>
                <a:cxn ang="0">
                  <a:pos x="29" y="4"/>
                </a:cxn>
                <a:cxn ang="0">
                  <a:pos x="25" y="6"/>
                </a:cxn>
                <a:cxn ang="0">
                  <a:pos x="20" y="9"/>
                </a:cxn>
                <a:cxn ang="0">
                  <a:pos x="14" y="10"/>
                </a:cxn>
                <a:cxn ang="0">
                  <a:pos x="10" y="12"/>
                </a:cxn>
                <a:cxn ang="0">
                  <a:pos x="5" y="14"/>
                </a:cxn>
                <a:cxn ang="0">
                  <a:pos x="0" y="17"/>
                </a:cxn>
                <a:cxn ang="0">
                  <a:pos x="3" y="18"/>
                </a:cxn>
                <a:cxn ang="0">
                  <a:pos x="5" y="18"/>
                </a:cxn>
                <a:cxn ang="0">
                  <a:pos x="7" y="19"/>
                </a:cxn>
                <a:cxn ang="0">
                  <a:pos x="10" y="19"/>
                </a:cxn>
                <a:cxn ang="0">
                  <a:pos x="19" y="18"/>
                </a:cxn>
                <a:cxn ang="0">
                  <a:pos x="27" y="13"/>
                </a:cxn>
                <a:cxn ang="0">
                  <a:pos x="34" y="7"/>
                </a:cxn>
                <a:cxn ang="0">
                  <a:pos x="40" y="0"/>
                </a:cxn>
              </a:cxnLst>
              <a:rect l="0" t="0" r="r" b="b"/>
              <a:pathLst>
                <a:path w="40" h="19">
                  <a:moveTo>
                    <a:pt x="40" y="0"/>
                  </a:moveTo>
                  <a:lnTo>
                    <a:pt x="35" y="3"/>
                  </a:lnTo>
                  <a:lnTo>
                    <a:pt x="29" y="4"/>
                  </a:lnTo>
                  <a:lnTo>
                    <a:pt x="25" y="6"/>
                  </a:lnTo>
                  <a:lnTo>
                    <a:pt x="20" y="9"/>
                  </a:lnTo>
                  <a:lnTo>
                    <a:pt x="14" y="10"/>
                  </a:lnTo>
                  <a:lnTo>
                    <a:pt x="10" y="12"/>
                  </a:lnTo>
                  <a:lnTo>
                    <a:pt x="5" y="14"/>
                  </a:lnTo>
                  <a:lnTo>
                    <a:pt x="0" y="17"/>
                  </a:lnTo>
                  <a:lnTo>
                    <a:pt x="3" y="18"/>
                  </a:lnTo>
                  <a:lnTo>
                    <a:pt x="5" y="18"/>
                  </a:lnTo>
                  <a:lnTo>
                    <a:pt x="7" y="19"/>
                  </a:lnTo>
                  <a:lnTo>
                    <a:pt x="10" y="19"/>
                  </a:lnTo>
                  <a:lnTo>
                    <a:pt x="19" y="18"/>
                  </a:lnTo>
                  <a:lnTo>
                    <a:pt x="27" y="13"/>
                  </a:lnTo>
                  <a:lnTo>
                    <a:pt x="34" y="7"/>
                  </a:lnTo>
                  <a:lnTo>
                    <a:pt x="40" y="0"/>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7" name="Freeform 29"/>
            <p:cNvSpPr>
              <a:spLocks/>
            </p:cNvSpPr>
            <p:nvPr/>
          </p:nvSpPr>
          <p:spPr bwMode="auto">
            <a:xfrm>
              <a:off x="4425950" y="3060700"/>
              <a:ext cx="261938" cy="382588"/>
            </a:xfrm>
            <a:custGeom>
              <a:avLst/>
              <a:gdLst/>
              <a:ahLst/>
              <a:cxnLst>
                <a:cxn ang="0">
                  <a:pos x="170" y="207"/>
                </a:cxn>
                <a:cxn ang="0">
                  <a:pos x="200" y="166"/>
                </a:cxn>
                <a:cxn ang="0">
                  <a:pos x="246" y="143"/>
                </a:cxn>
                <a:cxn ang="0">
                  <a:pos x="270" y="101"/>
                </a:cxn>
                <a:cxn ang="0">
                  <a:pos x="304" y="68"/>
                </a:cxn>
                <a:cxn ang="0">
                  <a:pos x="320" y="46"/>
                </a:cxn>
                <a:cxn ang="0">
                  <a:pos x="304" y="17"/>
                </a:cxn>
                <a:cxn ang="0">
                  <a:pos x="305" y="7"/>
                </a:cxn>
                <a:cxn ang="0">
                  <a:pos x="296" y="3"/>
                </a:cxn>
                <a:cxn ang="0">
                  <a:pos x="280" y="1"/>
                </a:cxn>
                <a:cxn ang="0">
                  <a:pos x="264" y="0"/>
                </a:cxn>
                <a:cxn ang="0">
                  <a:pos x="249" y="1"/>
                </a:cxn>
                <a:cxn ang="0">
                  <a:pos x="232" y="3"/>
                </a:cxn>
                <a:cxn ang="0">
                  <a:pos x="223" y="7"/>
                </a:cxn>
                <a:cxn ang="0">
                  <a:pos x="225" y="17"/>
                </a:cxn>
                <a:cxn ang="0">
                  <a:pos x="220" y="37"/>
                </a:cxn>
                <a:cxn ang="0">
                  <a:pos x="204" y="51"/>
                </a:cxn>
                <a:cxn ang="0">
                  <a:pos x="184" y="53"/>
                </a:cxn>
                <a:cxn ang="0">
                  <a:pos x="168" y="45"/>
                </a:cxn>
                <a:cxn ang="0">
                  <a:pos x="157" y="31"/>
                </a:cxn>
                <a:cxn ang="0">
                  <a:pos x="141" y="31"/>
                </a:cxn>
                <a:cxn ang="0">
                  <a:pos x="123" y="43"/>
                </a:cxn>
                <a:cxn ang="0">
                  <a:pos x="104" y="55"/>
                </a:cxn>
                <a:cxn ang="0">
                  <a:pos x="116" y="74"/>
                </a:cxn>
                <a:cxn ang="0">
                  <a:pos x="115" y="95"/>
                </a:cxn>
                <a:cxn ang="0">
                  <a:pos x="101" y="112"/>
                </a:cxn>
                <a:cxn ang="0">
                  <a:pos x="81" y="117"/>
                </a:cxn>
                <a:cxn ang="0">
                  <a:pos x="60" y="110"/>
                </a:cxn>
                <a:cxn ang="0">
                  <a:pos x="41" y="124"/>
                </a:cxn>
                <a:cxn ang="0">
                  <a:pos x="40" y="149"/>
                </a:cxn>
                <a:cxn ang="0">
                  <a:pos x="56" y="178"/>
                </a:cxn>
                <a:cxn ang="0">
                  <a:pos x="50" y="198"/>
                </a:cxn>
                <a:cxn ang="0">
                  <a:pos x="34" y="212"/>
                </a:cxn>
                <a:cxn ang="0">
                  <a:pos x="16" y="214"/>
                </a:cxn>
                <a:cxn ang="0">
                  <a:pos x="5" y="210"/>
                </a:cxn>
                <a:cxn ang="0">
                  <a:pos x="0" y="227"/>
                </a:cxn>
                <a:cxn ang="0">
                  <a:pos x="1" y="255"/>
                </a:cxn>
                <a:cxn ang="0">
                  <a:pos x="9" y="274"/>
                </a:cxn>
                <a:cxn ang="0">
                  <a:pos x="20" y="273"/>
                </a:cxn>
                <a:cxn ang="0">
                  <a:pos x="40" y="278"/>
                </a:cxn>
                <a:cxn ang="0">
                  <a:pos x="54" y="294"/>
                </a:cxn>
                <a:cxn ang="0">
                  <a:pos x="54" y="320"/>
                </a:cxn>
                <a:cxn ang="0">
                  <a:pos x="30" y="342"/>
                </a:cxn>
                <a:cxn ang="0">
                  <a:pos x="48" y="373"/>
                </a:cxn>
                <a:cxn ang="0">
                  <a:pos x="66" y="373"/>
                </a:cxn>
                <a:cxn ang="0">
                  <a:pos x="88" y="370"/>
                </a:cxn>
                <a:cxn ang="0">
                  <a:pos x="107" y="379"/>
                </a:cxn>
                <a:cxn ang="0">
                  <a:pos x="116" y="398"/>
                </a:cxn>
                <a:cxn ang="0">
                  <a:pos x="114" y="420"/>
                </a:cxn>
                <a:cxn ang="0">
                  <a:pos x="110" y="436"/>
                </a:cxn>
                <a:cxn ang="0">
                  <a:pos x="129" y="447"/>
                </a:cxn>
                <a:cxn ang="0">
                  <a:pos x="148" y="458"/>
                </a:cxn>
                <a:cxn ang="0">
                  <a:pos x="160" y="451"/>
                </a:cxn>
                <a:cxn ang="0">
                  <a:pos x="172" y="438"/>
                </a:cxn>
                <a:cxn ang="0">
                  <a:pos x="190" y="434"/>
                </a:cxn>
                <a:cxn ang="0">
                  <a:pos x="209" y="439"/>
                </a:cxn>
                <a:cxn ang="0">
                  <a:pos x="223" y="455"/>
                </a:cxn>
                <a:cxn ang="0">
                  <a:pos x="225" y="473"/>
                </a:cxn>
                <a:cxn ang="0">
                  <a:pos x="222" y="482"/>
                </a:cxn>
                <a:cxn ang="0">
                  <a:pos x="229" y="483"/>
                </a:cxn>
                <a:cxn ang="0">
                  <a:pos x="217" y="333"/>
                </a:cxn>
                <a:cxn ang="0">
                  <a:pos x="183" y="302"/>
                </a:cxn>
                <a:cxn ang="0">
                  <a:pos x="164" y="259"/>
                </a:cxn>
              </a:cxnLst>
              <a:rect l="0" t="0" r="r" b="b"/>
              <a:pathLst>
                <a:path w="330" h="483">
                  <a:moveTo>
                    <a:pt x="163" y="243"/>
                  </a:moveTo>
                  <a:lnTo>
                    <a:pt x="164" y="224"/>
                  </a:lnTo>
                  <a:lnTo>
                    <a:pt x="170" y="207"/>
                  </a:lnTo>
                  <a:lnTo>
                    <a:pt x="177" y="192"/>
                  </a:lnTo>
                  <a:lnTo>
                    <a:pt x="187" y="177"/>
                  </a:lnTo>
                  <a:lnTo>
                    <a:pt x="200" y="166"/>
                  </a:lnTo>
                  <a:lnTo>
                    <a:pt x="214" y="155"/>
                  </a:lnTo>
                  <a:lnTo>
                    <a:pt x="229" y="147"/>
                  </a:lnTo>
                  <a:lnTo>
                    <a:pt x="246" y="143"/>
                  </a:lnTo>
                  <a:lnTo>
                    <a:pt x="253" y="129"/>
                  </a:lnTo>
                  <a:lnTo>
                    <a:pt x="261" y="115"/>
                  </a:lnTo>
                  <a:lnTo>
                    <a:pt x="270" y="101"/>
                  </a:lnTo>
                  <a:lnTo>
                    <a:pt x="281" y="90"/>
                  </a:lnTo>
                  <a:lnTo>
                    <a:pt x="292" y="78"/>
                  </a:lnTo>
                  <a:lnTo>
                    <a:pt x="304" y="68"/>
                  </a:lnTo>
                  <a:lnTo>
                    <a:pt x="317" y="59"/>
                  </a:lnTo>
                  <a:lnTo>
                    <a:pt x="330" y="51"/>
                  </a:lnTo>
                  <a:lnTo>
                    <a:pt x="320" y="46"/>
                  </a:lnTo>
                  <a:lnTo>
                    <a:pt x="312" y="39"/>
                  </a:lnTo>
                  <a:lnTo>
                    <a:pt x="306" y="29"/>
                  </a:lnTo>
                  <a:lnTo>
                    <a:pt x="304" y="17"/>
                  </a:lnTo>
                  <a:lnTo>
                    <a:pt x="304" y="14"/>
                  </a:lnTo>
                  <a:lnTo>
                    <a:pt x="305" y="10"/>
                  </a:lnTo>
                  <a:lnTo>
                    <a:pt x="305" y="7"/>
                  </a:lnTo>
                  <a:lnTo>
                    <a:pt x="306" y="5"/>
                  </a:lnTo>
                  <a:lnTo>
                    <a:pt x="300" y="3"/>
                  </a:lnTo>
                  <a:lnTo>
                    <a:pt x="296" y="3"/>
                  </a:lnTo>
                  <a:lnTo>
                    <a:pt x="290" y="2"/>
                  </a:lnTo>
                  <a:lnTo>
                    <a:pt x="285" y="1"/>
                  </a:lnTo>
                  <a:lnTo>
                    <a:pt x="280" y="1"/>
                  </a:lnTo>
                  <a:lnTo>
                    <a:pt x="275" y="0"/>
                  </a:lnTo>
                  <a:lnTo>
                    <a:pt x="269" y="0"/>
                  </a:lnTo>
                  <a:lnTo>
                    <a:pt x="264" y="0"/>
                  </a:lnTo>
                  <a:lnTo>
                    <a:pt x="259" y="0"/>
                  </a:lnTo>
                  <a:lnTo>
                    <a:pt x="253" y="0"/>
                  </a:lnTo>
                  <a:lnTo>
                    <a:pt x="249" y="1"/>
                  </a:lnTo>
                  <a:lnTo>
                    <a:pt x="243" y="1"/>
                  </a:lnTo>
                  <a:lnTo>
                    <a:pt x="238" y="2"/>
                  </a:lnTo>
                  <a:lnTo>
                    <a:pt x="232" y="3"/>
                  </a:lnTo>
                  <a:lnTo>
                    <a:pt x="228" y="3"/>
                  </a:lnTo>
                  <a:lnTo>
                    <a:pt x="222" y="5"/>
                  </a:lnTo>
                  <a:lnTo>
                    <a:pt x="223" y="7"/>
                  </a:lnTo>
                  <a:lnTo>
                    <a:pt x="224" y="10"/>
                  </a:lnTo>
                  <a:lnTo>
                    <a:pt x="225" y="14"/>
                  </a:lnTo>
                  <a:lnTo>
                    <a:pt x="225" y="17"/>
                  </a:lnTo>
                  <a:lnTo>
                    <a:pt x="224" y="24"/>
                  </a:lnTo>
                  <a:lnTo>
                    <a:pt x="223" y="31"/>
                  </a:lnTo>
                  <a:lnTo>
                    <a:pt x="220" y="37"/>
                  </a:lnTo>
                  <a:lnTo>
                    <a:pt x="215" y="43"/>
                  </a:lnTo>
                  <a:lnTo>
                    <a:pt x="209" y="47"/>
                  </a:lnTo>
                  <a:lnTo>
                    <a:pt x="204" y="51"/>
                  </a:lnTo>
                  <a:lnTo>
                    <a:pt x="197" y="52"/>
                  </a:lnTo>
                  <a:lnTo>
                    <a:pt x="190" y="53"/>
                  </a:lnTo>
                  <a:lnTo>
                    <a:pt x="184" y="53"/>
                  </a:lnTo>
                  <a:lnTo>
                    <a:pt x="177" y="51"/>
                  </a:lnTo>
                  <a:lnTo>
                    <a:pt x="172" y="48"/>
                  </a:lnTo>
                  <a:lnTo>
                    <a:pt x="168" y="45"/>
                  </a:lnTo>
                  <a:lnTo>
                    <a:pt x="163" y="40"/>
                  </a:lnTo>
                  <a:lnTo>
                    <a:pt x="160" y="36"/>
                  </a:lnTo>
                  <a:lnTo>
                    <a:pt x="157" y="31"/>
                  </a:lnTo>
                  <a:lnTo>
                    <a:pt x="155" y="25"/>
                  </a:lnTo>
                  <a:lnTo>
                    <a:pt x="148" y="29"/>
                  </a:lnTo>
                  <a:lnTo>
                    <a:pt x="141" y="31"/>
                  </a:lnTo>
                  <a:lnTo>
                    <a:pt x="136" y="34"/>
                  </a:lnTo>
                  <a:lnTo>
                    <a:pt x="129" y="38"/>
                  </a:lnTo>
                  <a:lnTo>
                    <a:pt x="123" y="43"/>
                  </a:lnTo>
                  <a:lnTo>
                    <a:pt x="117" y="46"/>
                  </a:lnTo>
                  <a:lnTo>
                    <a:pt x="110" y="51"/>
                  </a:lnTo>
                  <a:lnTo>
                    <a:pt x="104" y="55"/>
                  </a:lnTo>
                  <a:lnTo>
                    <a:pt x="110" y="60"/>
                  </a:lnTo>
                  <a:lnTo>
                    <a:pt x="114" y="67"/>
                  </a:lnTo>
                  <a:lnTo>
                    <a:pt x="116" y="74"/>
                  </a:lnTo>
                  <a:lnTo>
                    <a:pt x="117" y="82"/>
                  </a:lnTo>
                  <a:lnTo>
                    <a:pt x="116" y="89"/>
                  </a:lnTo>
                  <a:lnTo>
                    <a:pt x="115" y="95"/>
                  </a:lnTo>
                  <a:lnTo>
                    <a:pt x="111" y="101"/>
                  </a:lnTo>
                  <a:lnTo>
                    <a:pt x="107" y="107"/>
                  </a:lnTo>
                  <a:lnTo>
                    <a:pt x="101" y="112"/>
                  </a:lnTo>
                  <a:lnTo>
                    <a:pt x="95" y="115"/>
                  </a:lnTo>
                  <a:lnTo>
                    <a:pt x="88" y="116"/>
                  </a:lnTo>
                  <a:lnTo>
                    <a:pt x="81" y="117"/>
                  </a:lnTo>
                  <a:lnTo>
                    <a:pt x="73" y="116"/>
                  </a:lnTo>
                  <a:lnTo>
                    <a:pt x="66" y="114"/>
                  </a:lnTo>
                  <a:lnTo>
                    <a:pt x="60" y="110"/>
                  </a:lnTo>
                  <a:lnTo>
                    <a:pt x="55" y="105"/>
                  </a:lnTo>
                  <a:lnTo>
                    <a:pt x="48" y="114"/>
                  </a:lnTo>
                  <a:lnTo>
                    <a:pt x="41" y="124"/>
                  </a:lnTo>
                  <a:lnTo>
                    <a:pt x="35" y="135"/>
                  </a:lnTo>
                  <a:lnTo>
                    <a:pt x="30" y="145"/>
                  </a:lnTo>
                  <a:lnTo>
                    <a:pt x="40" y="149"/>
                  </a:lnTo>
                  <a:lnTo>
                    <a:pt x="48" y="156"/>
                  </a:lnTo>
                  <a:lnTo>
                    <a:pt x="54" y="167"/>
                  </a:lnTo>
                  <a:lnTo>
                    <a:pt x="56" y="178"/>
                  </a:lnTo>
                  <a:lnTo>
                    <a:pt x="55" y="185"/>
                  </a:lnTo>
                  <a:lnTo>
                    <a:pt x="54" y="192"/>
                  </a:lnTo>
                  <a:lnTo>
                    <a:pt x="50" y="198"/>
                  </a:lnTo>
                  <a:lnTo>
                    <a:pt x="46" y="204"/>
                  </a:lnTo>
                  <a:lnTo>
                    <a:pt x="40" y="208"/>
                  </a:lnTo>
                  <a:lnTo>
                    <a:pt x="34" y="212"/>
                  </a:lnTo>
                  <a:lnTo>
                    <a:pt x="27" y="213"/>
                  </a:lnTo>
                  <a:lnTo>
                    <a:pt x="20" y="214"/>
                  </a:lnTo>
                  <a:lnTo>
                    <a:pt x="16" y="214"/>
                  </a:lnTo>
                  <a:lnTo>
                    <a:pt x="12" y="213"/>
                  </a:lnTo>
                  <a:lnTo>
                    <a:pt x="9" y="212"/>
                  </a:lnTo>
                  <a:lnTo>
                    <a:pt x="5" y="210"/>
                  </a:lnTo>
                  <a:lnTo>
                    <a:pt x="3" y="220"/>
                  </a:lnTo>
                  <a:lnTo>
                    <a:pt x="1" y="223"/>
                  </a:lnTo>
                  <a:lnTo>
                    <a:pt x="0" y="227"/>
                  </a:lnTo>
                  <a:lnTo>
                    <a:pt x="0" y="236"/>
                  </a:lnTo>
                  <a:lnTo>
                    <a:pt x="0" y="247"/>
                  </a:lnTo>
                  <a:lnTo>
                    <a:pt x="1" y="255"/>
                  </a:lnTo>
                  <a:lnTo>
                    <a:pt x="3" y="264"/>
                  </a:lnTo>
                  <a:lnTo>
                    <a:pt x="5" y="275"/>
                  </a:lnTo>
                  <a:lnTo>
                    <a:pt x="9" y="274"/>
                  </a:lnTo>
                  <a:lnTo>
                    <a:pt x="12" y="274"/>
                  </a:lnTo>
                  <a:lnTo>
                    <a:pt x="16" y="273"/>
                  </a:lnTo>
                  <a:lnTo>
                    <a:pt x="20" y="273"/>
                  </a:lnTo>
                  <a:lnTo>
                    <a:pt x="27" y="274"/>
                  </a:lnTo>
                  <a:lnTo>
                    <a:pt x="34" y="275"/>
                  </a:lnTo>
                  <a:lnTo>
                    <a:pt x="40" y="278"/>
                  </a:lnTo>
                  <a:lnTo>
                    <a:pt x="46" y="283"/>
                  </a:lnTo>
                  <a:lnTo>
                    <a:pt x="50" y="289"/>
                  </a:lnTo>
                  <a:lnTo>
                    <a:pt x="54" y="294"/>
                  </a:lnTo>
                  <a:lnTo>
                    <a:pt x="55" y="301"/>
                  </a:lnTo>
                  <a:lnTo>
                    <a:pt x="56" y="308"/>
                  </a:lnTo>
                  <a:lnTo>
                    <a:pt x="54" y="320"/>
                  </a:lnTo>
                  <a:lnTo>
                    <a:pt x="48" y="330"/>
                  </a:lnTo>
                  <a:lnTo>
                    <a:pt x="40" y="337"/>
                  </a:lnTo>
                  <a:lnTo>
                    <a:pt x="30" y="342"/>
                  </a:lnTo>
                  <a:lnTo>
                    <a:pt x="35" y="352"/>
                  </a:lnTo>
                  <a:lnTo>
                    <a:pt x="41" y="362"/>
                  </a:lnTo>
                  <a:lnTo>
                    <a:pt x="48" y="373"/>
                  </a:lnTo>
                  <a:lnTo>
                    <a:pt x="55" y="382"/>
                  </a:lnTo>
                  <a:lnTo>
                    <a:pt x="60" y="376"/>
                  </a:lnTo>
                  <a:lnTo>
                    <a:pt x="66" y="373"/>
                  </a:lnTo>
                  <a:lnTo>
                    <a:pt x="73" y="370"/>
                  </a:lnTo>
                  <a:lnTo>
                    <a:pt x="81" y="369"/>
                  </a:lnTo>
                  <a:lnTo>
                    <a:pt x="88" y="370"/>
                  </a:lnTo>
                  <a:lnTo>
                    <a:pt x="95" y="371"/>
                  </a:lnTo>
                  <a:lnTo>
                    <a:pt x="101" y="375"/>
                  </a:lnTo>
                  <a:lnTo>
                    <a:pt x="107" y="379"/>
                  </a:lnTo>
                  <a:lnTo>
                    <a:pt x="111" y="385"/>
                  </a:lnTo>
                  <a:lnTo>
                    <a:pt x="115" y="391"/>
                  </a:lnTo>
                  <a:lnTo>
                    <a:pt x="116" y="398"/>
                  </a:lnTo>
                  <a:lnTo>
                    <a:pt x="117" y="405"/>
                  </a:lnTo>
                  <a:lnTo>
                    <a:pt x="116" y="413"/>
                  </a:lnTo>
                  <a:lnTo>
                    <a:pt x="114" y="420"/>
                  </a:lnTo>
                  <a:lnTo>
                    <a:pt x="110" y="427"/>
                  </a:lnTo>
                  <a:lnTo>
                    <a:pt x="104" y="431"/>
                  </a:lnTo>
                  <a:lnTo>
                    <a:pt x="110" y="436"/>
                  </a:lnTo>
                  <a:lnTo>
                    <a:pt x="117" y="440"/>
                  </a:lnTo>
                  <a:lnTo>
                    <a:pt x="123" y="444"/>
                  </a:lnTo>
                  <a:lnTo>
                    <a:pt x="129" y="447"/>
                  </a:lnTo>
                  <a:lnTo>
                    <a:pt x="136" y="452"/>
                  </a:lnTo>
                  <a:lnTo>
                    <a:pt x="141" y="455"/>
                  </a:lnTo>
                  <a:lnTo>
                    <a:pt x="148" y="458"/>
                  </a:lnTo>
                  <a:lnTo>
                    <a:pt x="155" y="461"/>
                  </a:lnTo>
                  <a:lnTo>
                    <a:pt x="157" y="455"/>
                  </a:lnTo>
                  <a:lnTo>
                    <a:pt x="160" y="451"/>
                  </a:lnTo>
                  <a:lnTo>
                    <a:pt x="163" y="446"/>
                  </a:lnTo>
                  <a:lnTo>
                    <a:pt x="168" y="442"/>
                  </a:lnTo>
                  <a:lnTo>
                    <a:pt x="172" y="438"/>
                  </a:lnTo>
                  <a:lnTo>
                    <a:pt x="177" y="436"/>
                  </a:lnTo>
                  <a:lnTo>
                    <a:pt x="184" y="434"/>
                  </a:lnTo>
                  <a:lnTo>
                    <a:pt x="190" y="434"/>
                  </a:lnTo>
                  <a:lnTo>
                    <a:pt x="197" y="435"/>
                  </a:lnTo>
                  <a:lnTo>
                    <a:pt x="204" y="436"/>
                  </a:lnTo>
                  <a:lnTo>
                    <a:pt x="209" y="439"/>
                  </a:lnTo>
                  <a:lnTo>
                    <a:pt x="215" y="444"/>
                  </a:lnTo>
                  <a:lnTo>
                    <a:pt x="220" y="450"/>
                  </a:lnTo>
                  <a:lnTo>
                    <a:pt x="223" y="455"/>
                  </a:lnTo>
                  <a:lnTo>
                    <a:pt x="224" y="462"/>
                  </a:lnTo>
                  <a:lnTo>
                    <a:pt x="225" y="469"/>
                  </a:lnTo>
                  <a:lnTo>
                    <a:pt x="225" y="473"/>
                  </a:lnTo>
                  <a:lnTo>
                    <a:pt x="224" y="476"/>
                  </a:lnTo>
                  <a:lnTo>
                    <a:pt x="223" y="480"/>
                  </a:lnTo>
                  <a:lnTo>
                    <a:pt x="222" y="482"/>
                  </a:lnTo>
                  <a:lnTo>
                    <a:pt x="224" y="483"/>
                  </a:lnTo>
                  <a:lnTo>
                    <a:pt x="227" y="483"/>
                  </a:lnTo>
                  <a:lnTo>
                    <a:pt x="229" y="483"/>
                  </a:lnTo>
                  <a:lnTo>
                    <a:pt x="231" y="483"/>
                  </a:lnTo>
                  <a:lnTo>
                    <a:pt x="231" y="339"/>
                  </a:lnTo>
                  <a:lnTo>
                    <a:pt x="217" y="333"/>
                  </a:lnTo>
                  <a:lnTo>
                    <a:pt x="204" y="324"/>
                  </a:lnTo>
                  <a:lnTo>
                    <a:pt x="192" y="314"/>
                  </a:lnTo>
                  <a:lnTo>
                    <a:pt x="183" y="302"/>
                  </a:lnTo>
                  <a:lnTo>
                    <a:pt x="175" y="290"/>
                  </a:lnTo>
                  <a:lnTo>
                    <a:pt x="168" y="275"/>
                  </a:lnTo>
                  <a:lnTo>
                    <a:pt x="164" y="259"/>
                  </a:lnTo>
                  <a:lnTo>
                    <a:pt x="163" y="24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8" name="Freeform 30"/>
            <p:cNvSpPr>
              <a:spLocks/>
            </p:cNvSpPr>
            <p:nvPr/>
          </p:nvSpPr>
          <p:spPr bwMode="auto">
            <a:xfrm>
              <a:off x="4719638" y="3081338"/>
              <a:ext cx="12700" cy="6350"/>
            </a:xfrm>
            <a:custGeom>
              <a:avLst/>
              <a:gdLst/>
              <a:ahLst/>
              <a:cxnLst>
                <a:cxn ang="0">
                  <a:pos x="4" y="0"/>
                </a:cxn>
                <a:cxn ang="0">
                  <a:pos x="3" y="3"/>
                </a:cxn>
                <a:cxn ang="0">
                  <a:pos x="2" y="5"/>
                </a:cxn>
                <a:cxn ang="0">
                  <a:pos x="1" y="7"/>
                </a:cxn>
                <a:cxn ang="0">
                  <a:pos x="0" y="9"/>
                </a:cxn>
                <a:cxn ang="0">
                  <a:pos x="4" y="8"/>
                </a:cxn>
                <a:cxn ang="0">
                  <a:pos x="8" y="7"/>
                </a:cxn>
                <a:cxn ang="0">
                  <a:pos x="11" y="7"/>
                </a:cxn>
                <a:cxn ang="0">
                  <a:pos x="16" y="6"/>
                </a:cxn>
                <a:cxn ang="0">
                  <a:pos x="13" y="5"/>
                </a:cxn>
                <a:cxn ang="0">
                  <a:pos x="10" y="3"/>
                </a:cxn>
                <a:cxn ang="0">
                  <a:pos x="6" y="1"/>
                </a:cxn>
                <a:cxn ang="0">
                  <a:pos x="4" y="0"/>
                </a:cxn>
              </a:cxnLst>
              <a:rect l="0" t="0" r="r" b="b"/>
              <a:pathLst>
                <a:path w="16" h="9">
                  <a:moveTo>
                    <a:pt x="4" y="0"/>
                  </a:moveTo>
                  <a:lnTo>
                    <a:pt x="3" y="3"/>
                  </a:lnTo>
                  <a:lnTo>
                    <a:pt x="2" y="5"/>
                  </a:lnTo>
                  <a:lnTo>
                    <a:pt x="1" y="7"/>
                  </a:lnTo>
                  <a:lnTo>
                    <a:pt x="0" y="9"/>
                  </a:lnTo>
                  <a:lnTo>
                    <a:pt x="4" y="8"/>
                  </a:lnTo>
                  <a:lnTo>
                    <a:pt x="8" y="7"/>
                  </a:lnTo>
                  <a:lnTo>
                    <a:pt x="11" y="7"/>
                  </a:lnTo>
                  <a:lnTo>
                    <a:pt x="16" y="6"/>
                  </a:lnTo>
                  <a:lnTo>
                    <a:pt x="13" y="5"/>
                  </a:lnTo>
                  <a:lnTo>
                    <a:pt x="10" y="3"/>
                  </a:lnTo>
                  <a:lnTo>
                    <a:pt x="6" y="1"/>
                  </a:lnTo>
                  <a:lnTo>
                    <a:pt x="4" y="0"/>
                  </a:lnTo>
                  <a:close/>
                </a:path>
              </a:pathLst>
            </a:custGeom>
            <a:solidFill>
              <a:srgbClr val="8716D3"/>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9" name="Freeform 31"/>
            <p:cNvSpPr>
              <a:spLocks/>
            </p:cNvSpPr>
            <p:nvPr/>
          </p:nvSpPr>
          <p:spPr bwMode="auto">
            <a:xfrm>
              <a:off x="4610100" y="3086100"/>
              <a:ext cx="234950" cy="360363"/>
            </a:xfrm>
            <a:custGeom>
              <a:avLst/>
              <a:gdLst/>
              <a:ahLst/>
              <a:cxnLst>
                <a:cxn ang="0">
                  <a:pos x="74" y="445"/>
                </a:cxn>
                <a:cxn ang="0">
                  <a:pos x="74" y="431"/>
                </a:cxn>
                <a:cxn ang="0">
                  <a:pos x="83" y="413"/>
                </a:cxn>
                <a:cxn ang="0">
                  <a:pos x="102" y="404"/>
                </a:cxn>
                <a:cxn ang="0">
                  <a:pos x="121" y="405"/>
                </a:cxn>
                <a:cxn ang="0">
                  <a:pos x="135" y="415"/>
                </a:cxn>
                <a:cxn ang="0">
                  <a:pos x="143" y="430"/>
                </a:cxn>
                <a:cxn ang="0">
                  <a:pos x="163" y="421"/>
                </a:cxn>
                <a:cxn ang="0">
                  <a:pos x="181" y="409"/>
                </a:cxn>
                <a:cxn ang="0">
                  <a:pos x="188" y="396"/>
                </a:cxn>
                <a:cxn ang="0">
                  <a:pos x="181" y="374"/>
                </a:cxn>
                <a:cxn ang="0">
                  <a:pos x="187" y="354"/>
                </a:cxn>
                <a:cxn ang="0">
                  <a:pos x="203" y="340"/>
                </a:cxn>
                <a:cxn ang="0">
                  <a:pos x="225" y="339"/>
                </a:cxn>
                <a:cxn ang="0">
                  <a:pos x="243" y="351"/>
                </a:cxn>
                <a:cxn ang="0">
                  <a:pos x="263" y="321"/>
                </a:cxn>
                <a:cxn ang="0">
                  <a:pos x="250" y="299"/>
                </a:cxn>
                <a:cxn ang="0">
                  <a:pos x="243" y="270"/>
                </a:cxn>
                <a:cxn ang="0">
                  <a:pos x="253" y="252"/>
                </a:cxn>
                <a:cxn ang="0">
                  <a:pos x="271" y="243"/>
                </a:cxn>
                <a:cxn ang="0">
                  <a:pos x="285" y="243"/>
                </a:cxn>
                <a:cxn ang="0">
                  <a:pos x="294" y="233"/>
                </a:cxn>
                <a:cxn ang="0">
                  <a:pos x="298" y="205"/>
                </a:cxn>
                <a:cxn ang="0">
                  <a:pos x="294" y="189"/>
                </a:cxn>
                <a:cxn ang="0">
                  <a:pos x="285" y="182"/>
                </a:cxn>
                <a:cxn ang="0">
                  <a:pos x="271" y="182"/>
                </a:cxn>
                <a:cxn ang="0">
                  <a:pos x="253" y="173"/>
                </a:cxn>
                <a:cxn ang="0">
                  <a:pos x="243" y="154"/>
                </a:cxn>
                <a:cxn ang="0">
                  <a:pos x="250" y="125"/>
                </a:cxn>
                <a:cxn ang="0">
                  <a:pos x="263" y="104"/>
                </a:cxn>
                <a:cxn ang="0">
                  <a:pos x="243" y="74"/>
                </a:cxn>
                <a:cxn ang="0">
                  <a:pos x="225" y="85"/>
                </a:cxn>
                <a:cxn ang="0">
                  <a:pos x="203" y="84"/>
                </a:cxn>
                <a:cxn ang="0">
                  <a:pos x="187" y="70"/>
                </a:cxn>
                <a:cxn ang="0">
                  <a:pos x="181" y="51"/>
                </a:cxn>
                <a:cxn ang="0">
                  <a:pos x="188" y="29"/>
                </a:cxn>
                <a:cxn ang="0">
                  <a:pos x="183" y="17"/>
                </a:cxn>
                <a:cxn ang="0">
                  <a:pos x="170" y="8"/>
                </a:cxn>
                <a:cxn ang="0">
                  <a:pos x="155" y="0"/>
                </a:cxn>
                <a:cxn ang="0">
                  <a:pos x="143" y="2"/>
                </a:cxn>
                <a:cxn ang="0">
                  <a:pos x="126" y="16"/>
                </a:cxn>
                <a:cxn ang="0">
                  <a:pos x="106" y="22"/>
                </a:cxn>
                <a:cxn ang="0">
                  <a:pos x="99" y="20"/>
                </a:cxn>
                <a:cxn ang="0">
                  <a:pos x="61" y="47"/>
                </a:cxn>
                <a:cxn ang="0">
                  <a:pos x="30" y="84"/>
                </a:cxn>
                <a:cxn ang="0">
                  <a:pos x="20" y="112"/>
                </a:cxn>
                <a:cxn ang="0">
                  <a:pos x="33" y="110"/>
                </a:cxn>
                <a:cxn ang="0">
                  <a:pos x="90" y="128"/>
                </a:cxn>
                <a:cxn ang="0">
                  <a:pos x="127" y="173"/>
                </a:cxn>
                <a:cxn ang="0">
                  <a:pos x="133" y="232"/>
                </a:cxn>
                <a:cxn ang="0">
                  <a:pos x="105" y="284"/>
                </a:cxn>
                <a:cxn ang="0">
                  <a:pos x="53" y="312"/>
                </a:cxn>
                <a:cxn ang="0">
                  <a:pos x="16" y="313"/>
                </a:cxn>
                <a:cxn ang="0">
                  <a:pos x="0" y="452"/>
                </a:cxn>
                <a:cxn ang="0">
                  <a:pos x="24" y="455"/>
                </a:cxn>
                <a:cxn ang="0">
                  <a:pos x="44" y="455"/>
                </a:cxn>
                <a:cxn ang="0">
                  <a:pos x="59" y="453"/>
                </a:cxn>
                <a:cxn ang="0">
                  <a:pos x="75" y="451"/>
                </a:cxn>
              </a:cxnLst>
              <a:rect l="0" t="0" r="r" b="b"/>
              <a:pathLst>
                <a:path w="298" h="455">
                  <a:moveTo>
                    <a:pt x="75" y="451"/>
                  </a:moveTo>
                  <a:lnTo>
                    <a:pt x="74" y="449"/>
                  </a:lnTo>
                  <a:lnTo>
                    <a:pt x="74" y="445"/>
                  </a:lnTo>
                  <a:lnTo>
                    <a:pt x="73" y="442"/>
                  </a:lnTo>
                  <a:lnTo>
                    <a:pt x="73" y="438"/>
                  </a:lnTo>
                  <a:lnTo>
                    <a:pt x="74" y="431"/>
                  </a:lnTo>
                  <a:lnTo>
                    <a:pt x="75" y="424"/>
                  </a:lnTo>
                  <a:lnTo>
                    <a:pt x="79" y="419"/>
                  </a:lnTo>
                  <a:lnTo>
                    <a:pt x="83" y="413"/>
                  </a:lnTo>
                  <a:lnTo>
                    <a:pt x="89" y="408"/>
                  </a:lnTo>
                  <a:lnTo>
                    <a:pt x="95" y="405"/>
                  </a:lnTo>
                  <a:lnTo>
                    <a:pt x="102" y="404"/>
                  </a:lnTo>
                  <a:lnTo>
                    <a:pt x="109" y="403"/>
                  </a:lnTo>
                  <a:lnTo>
                    <a:pt x="114" y="403"/>
                  </a:lnTo>
                  <a:lnTo>
                    <a:pt x="121" y="405"/>
                  </a:lnTo>
                  <a:lnTo>
                    <a:pt x="126" y="407"/>
                  </a:lnTo>
                  <a:lnTo>
                    <a:pt x="132" y="411"/>
                  </a:lnTo>
                  <a:lnTo>
                    <a:pt x="135" y="415"/>
                  </a:lnTo>
                  <a:lnTo>
                    <a:pt x="139" y="420"/>
                  </a:lnTo>
                  <a:lnTo>
                    <a:pt x="141" y="424"/>
                  </a:lnTo>
                  <a:lnTo>
                    <a:pt x="143" y="430"/>
                  </a:lnTo>
                  <a:lnTo>
                    <a:pt x="150" y="427"/>
                  </a:lnTo>
                  <a:lnTo>
                    <a:pt x="156" y="424"/>
                  </a:lnTo>
                  <a:lnTo>
                    <a:pt x="163" y="421"/>
                  </a:lnTo>
                  <a:lnTo>
                    <a:pt x="168" y="416"/>
                  </a:lnTo>
                  <a:lnTo>
                    <a:pt x="175" y="413"/>
                  </a:lnTo>
                  <a:lnTo>
                    <a:pt x="181" y="409"/>
                  </a:lnTo>
                  <a:lnTo>
                    <a:pt x="187" y="405"/>
                  </a:lnTo>
                  <a:lnTo>
                    <a:pt x="193" y="400"/>
                  </a:lnTo>
                  <a:lnTo>
                    <a:pt x="188" y="396"/>
                  </a:lnTo>
                  <a:lnTo>
                    <a:pt x="185" y="389"/>
                  </a:lnTo>
                  <a:lnTo>
                    <a:pt x="182" y="382"/>
                  </a:lnTo>
                  <a:lnTo>
                    <a:pt x="181" y="374"/>
                  </a:lnTo>
                  <a:lnTo>
                    <a:pt x="182" y="367"/>
                  </a:lnTo>
                  <a:lnTo>
                    <a:pt x="183" y="360"/>
                  </a:lnTo>
                  <a:lnTo>
                    <a:pt x="187" y="354"/>
                  </a:lnTo>
                  <a:lnTo>
                    <a:pt x="192" y="348"/>
                  </a:lnTo>
                  <a:lnTo>
                    <a:pt x="197" y="344"/>
                  </a:lnTo>
                  <a:lnTo>
                    <a:pt x="203" y="340"/>
                  </a:lnTo>
                  <a:lnTo>
                    <a:pt x="210" y="339"/>
                  </a:lnTo>
                  <a:lnTo>
                    <a:pt x="217" y="338"/>
                  </a:lnTo>
                  <a:lnTo>
                    <a:pt x="225" y="339"/>
                  </a:lnTo>
                  <a:lnTo>
                    <a:pt x="232" y="342"/>
                  </a:lnTo>
                  <a:lnTo>
                    <a:pt x="238" y="345"/>
                  </a:lnTo>
                  <a:lnTo>
                    <a:pt x="243" y="351"/>
                  </a:lnTo>
                  <a:lnTo>
                    <a:pt x="250" y="342"/>
                  </a:lnTo>
                  <a:lnTo>
                    <a:pt x="256" y="331"/>
                  </a:lnTo>
                  <a:lnTo>
                    <a:pt x="263" y="321"/>
                  </a:lnTo>
                  <a:lnTo>
                    <a:pt x="269" y="311"/>
                  </a:lnTo>
                  <a:lnTo>
                    <a:pt x="258" y="306"/>
                  </a:lnTo>
                  <a:lnTo>
                    <a:pt x="250" y="299"/>
                  </a:lnTo>
                  <a:lnTo>
                    <a:pt x="245" y="289"/>
                  </a:lnTo>
                  <a:lnTo>
                    <a:pt x="242" y="277"/>
                  </a:lnTo>
                  <a:lnTo>
                    <a:pt x="243" y="270"/>
                  </a:lnTo>
                  <a:lnTo>
                    <a:pt x="245" y="263"/>
                  </a:lnTo>
                  <a:lnTo>
                    <a:pt x="248" y="258"/>
                  </a:lnTo>
                  <a:lnTo>
                    <a:pt x="253" y="252"/>
                  </a:lnTo>
                  <a:lnTo>
                    <a:pt x="258" y="247"/>
                  </a:lnTo>
                  <a:lnTo>
                    <a:pt x="264" y="244"/>
                  </a:lnTo>
                  <a:lnTo>
                    <a:pt x="271" y="243"/>
                  </a:lnTo>
                  <a:lnTo>
                    <a:pt x="278" y="242"/>
                  </a:lnTo>
                  <a:lnTo>
                    <a:pt x="281" y="242"/>
                  </a:lnTo>
                  <a:lnTo>
                    <a:pt x="285" y="243"/>
                  </a:lnTo>
                  <a:lnTo>
                    <a:pt x="288" y="243"/>
                  </a:lnTo>
                  <a:lnTo>
                    <a:pt x="292" y="244"/>
                  </a:lnTo>
                  <a:lnTo>
                    <a:pt x="294" y="233"/>
                  </a:lnTo>
                  <a:lnTo>
                    <a:pt x="296" y="224"/>
                  </a:lnTo>
                  <a:lnTo>
                    <a:pt x="298" y="216"/>
                  </a:lnTo>
                  <a:lnTo>
                    <a:pt x="298" y="205"/>
                  </a:lnTo>
                  <a:lnTo>
                    <a:pt x="298" y="196"/>
                  </a:lnTo>
                  <a:lnTo>
                    <a:pt x="296" y="192"/>
                  </a:lnTo>
                  <a:lnTo>
                    <a:pt x="294" y="189"/>
                  </a:lnTo>
                  <a:lnTo>
                    <a:pt x="292" y="179"/>
                  </a:lnTo>
                  <a:lnTo>
                    <a:pt x="288" y="181"/>
                  </a:lnTo>
                  <a:lnTo>
                    <a:pt x="285" y="182"/>
                  </a:lnTo>
                  <a:lnTo>
                    <a:pt x="281" y="183"/>
                  </a:lnTo>
                  <a:lnTo>
                    <a:pt x="278" y="183"/>
                  </a:lnTo>
                  <a:lnTo>
                    <a:pt x="271" y="182"/>
                  </a:lnTo>
                  <a:lnTo>
                    <a:pt x="264" y="181"/>
                  </a:lnTo>
                  <a:lnTo>
                    <a:pt x="258" y="177"/>
                  </a:lnTo>
                  <a:lnTo>
                    <a:pt x="253" y="173"/>
                  </a:lnTo>
                  <a:lnTo>
                    <a:pt x="248" y="167"/>
                  </a:lnTo>
                  <a:lnTo>
                    <a:pt x="245" y="161"/>
                  </a:lnTo>
                  <a:lnTo>
                    <a:pt x="243" y="154"/>
                  </a:lnTo>
                  <a:lnTo>
                    <a:pt x="242" y="147"/>
                  </a:lnTo>
                  <a:lnTo>
                    <a:pt x="245" y="136"/>
                  </a:lnTo>
                  <a:lnTo>
                    <a:pt x="250" y="125"/>
                  </a:lnTo>
                  <a:lnTo>
                    <a:pt x="258" y="118"/>
                  </a:lnTo>
                  <a:lnTo>
                    <a:pt x="269" y="114"/>
                  </a:lnTo>
                  <a:lnTo>
                    <a:pt x="263" y="104"/>
                  </a:lnTo>
                  <a:lnTo>
                    <a:pt x="256" y="93"/>
                  </a:lnTo>
                  <a:lnTo>
                    <a:pt x="250" y="83"/>
                  </a:lnTo>
                  <a:lnTo>
                    <a:pt x="243" y="74"/>
                  </a:lnTo>
                  <a:lnTo>
                    <a:pt x="238" y="79"/>
                  </a:lnTo>
                  <a:lnTo>
                    <a:pt x="232" y="83"/>
                  </a:lnTo>
                  <a:lnTo>
                    <a:pt x="225" y="85"/>
                  </a:lnTo>
                  <a:lnTo>
                    <a:pt x="217" y="86"/>
                  </a:lnTo>
                  <a:lnTo>
                    <a:pt x="210" y="85"/>
                  </a:lnTo>
                  <a:lnTo>
                    <a:pt x="203" y="84"/>
                  </a:lnTo>
                  <a:lnTo>
                    <a:pt x="197" y="81"/>
                  </a:lnTo>
                  <a:lnTo>
                    <a:pt x="192" y="76"/>
                  </a:lnTo>
                  <a:lnTo>
                    <a:pt x="187" y="70"/>
                  </a:lnTo>
                  <a:lnTo>
                    <a:pt x="183" y="64"/>
                  </a:lnTo>
                  <a:lnTo>
                    <a:pt x="182" y="58"/>
                  </a:lnTo>
                  <a:lnTo>
                    <a:pt x="181" y="51"/>
                  </a:lnTo>
                  <a:lnTo>
                    <a:pt x="182" y="43"/>
                  </a:lnTo>
                  <a:lnTo>
                    <a:pt x="185" y="36"/>
                  </a:lnTo>
                  <a:lnTo>
                    <a:pt x="188" y="29"/>
                  </a:lnTo>
                  <a:lnTo>
                    <a:pt x="193" y="24"/>
                  </a:lnTo>
                  <a:lnTo>
                    <a:pt x="188" y="21"/>
                  </a:lnTo>
                  <a:lnTo>
                    <a:pt x="183" y="17"/>
                  </a:lnTo>
                  <a:lnTo>
                    <a:pt x="179" y="14"/>
                  </a:lnTo>
                  <a:lnTo>
                    <a:pt x="174" y="12"/>
                  </a:lnTo>
                  <a:lnTo>
                    <a:pt x="170" y="8"/>
                  </a:lnTo>
                  <a:lnTo>
                    <a:pt x="165" y="6"/>
                  </a:lnTo>
                  <a:lnTo>
                    <a:pt x="159" y="2"/>
                  </a:lnTo>
                  <a:lnTo>
                    <a:pt x="155" y="0"/>
                  </a:lnTo>
                  <a:lnTo>
                    <a:pt x="150" y="1"/>
                  </a:lnTo>
                  <a:lnTo>
                    <a:pt x="147" y="1"/>
                  </a:lnTo>
                  <a:lnTo>
                    <a:pt x="143" y="2"/>
                  </a:lnTo>
                  <a:lnTo>
                    <a:pt x="139" y="3"/>
                  </a:lnTo>
                  <a:lnTo>
                    <a:pt x="133" y="10"/>
                  </a:lnTo>
                  <a:lnTo>
                    <a:pt x="126" y="16"/>
                  </a:lnTo>
                  <a:lnTo>
                    <a:pt x="118" y="21"/>
                  </a:lnTo>
                  <a:lnTo>
                    <a:pt x="109" y="22"/>
                  </a:lnTo>
                  <a:lnTo>
                    <a:pt x="106" y="22"/>
                  </a:lnTo>
                  <a:lnTo>
                    <a:pt x="104" y="21"/>
                  </a:lnTo>
                  <a:lnTo>
                    <a:pt x="102" y="21"/>
                  </a:lnTo>
                  <a:lnTo>
                    <a:pt x="99" y="20"/>
                  </a:lnTo>
                  <a:lnTo>
                    <a:pt x="86" y="28"/>
                  </a:lnTo>
                  <a:lnTo>
                    <a:pt x="73" y="37"/>
                  </a:lnTo>
                  <a:lnTo>
                    <a:pt x="61" y="47"/>
                  </a:lnTo>
                  <a:lnTo>
                    <a:pt x="50" y="59"/>
                  </a:lnTo>
                  <a:lnTo>
                    <a:pt x="39" y="70"/>
                  </a:lnTo>
                  <a:lnTo>
                    <a:pt x="30" y="84"/>
                  </a:lnTo>
                  <a:lnTo>
                    <a:pt x="22" y="98"/>
                  </a:lnTo>
                  <a:lnTo>
                    <a:pt x="15" y="112"/>
                  </a:lnTo>
                  <a:lnTo>
                    <a:pt x="20" y="112"/>
                  </a:lnTo>
                  <a:lnTo>
                    <a:pt x="24" y="110"/>
                  </a:lnTo>
                  <a:lnTo>
                    <a:pt x="28" y="110"/>
                  </a:lnTo>
                  <a:lnTo>
                    <a:pt x="33" y="110"/>
                  </a:lnTo>
                  <a:lnTo>
                    <a:pt x="53" y="113"/>
                  </a:lnTo>
                  <a:lnTo>
                    <a:pt x="73" y="118"/>
                  </a:lnTo>
                  <a:lnTo>
                    <a:pt x="90" y="128"/>
                  </a:lnTo>
                  <a:lnTo>
                    <a:pt x="105" y="140"/>
                  </a:lnTo>
                  <a:lnTo>
                    <a:pt x="118" y="155"/>
                  </a:lnTo>
                  <a:lnTo>
                    <a:pt x="127" y="173"/>
                  </a:lnTo>
                  <a:lnTo>
                    <a:pt x="133" y="191"/>
                  </a:lnTo>
                  <a:lnTo>
                    <a:pt x="135" y="212"/>
                  </a:lnTo>
                  <a:lnTo>
                    <a:pt x="133" y="232"/>
                  </a:lnTo>
                  <a:lnTo>
                    <a:pt x="127" y="252"/>
                  </a:lnTo>
                  <a:lnTo>
                    <a:pt x="118" y="269"/>
                  </a:lnTo>
                  <a:lnTo>
                    <a:pt x="105" y="284"/>
                  </a:lnTo>
                  <a:lnTo>
                    <a:pt x="90" y="297"/>
                  </a:lnTo>
                  <a:lnTo>
                    <a:pt x="73" y="306"/>
                  </a:lnTo>
                  <a:lnTo>
                    <a:pt x="53" y="312"/>
                  </a:lnTo>
                  <a:lnTo>
                    <a:pt x="33" y="314"/>
                  </a:lnTo>
                  <a:lnTo>
                    <a:pt x="24" y="314"/>
                  </a:lnTo>
                  <a:lnTo>
                    <a:pt x="16" y="313"/>
                  </a:lnTo>
                  <a:lnTo>
                    <a:pt x="8" y="311"/>
                  </a:lnTo>
                  <a:lnTo>
                    <a:pt x="0" y="308"/>
                  </a:lnTo>
                  <a:lnTo>
                    <a:pt x="0" y="452"/>
                  </a:lnTo>
                  <a:lnTo>
                    <a:pt x="8" y="453"/>
                  </a:lnTo>
                  <a:lnTo>
                    <a:pt x="16" y="454"/>
                  </a:lnTo>
                  <a:lnTo>
                    <a:pt x="24" y="455"/>
                  </a:lnTo>
                  <a:lnTo>
                    <a:pt x="33" y="455"/>
                  </a:lnTo>
                  <a:lnTo>
                    <a:pt x="38" y="455"/>
                  </a:lnTo>
                  <a:lnTo>
                    <a:pt x="44" y="455"/>
                  </a:lnTo>
                  <a:lnTo>
                    <a:pt x="49" y="454"/>
                  </a:lnTo>
                  <a:lnTo>
                    <a:pt x="54" y="454"/>
                  </a:lnTo>
                  <a:lnTo>
                    <a:pt x="59" y="453"/>
                  </a:lnTo>
                  <a:lnTo>
                    <a:pt x="65" y="452"/>
                  </a:lnTo>
                  <a:lnTo>
                    <a:pt x="69" y="452"/>
                  </a:lnTo>
                  <a:lnTo>
                    <a:pt x="75" y="4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0" name="Freeform 32"/>
            <p:cNvSpPr>
              <a:spLocks/>
            </p:cNvSpPr>
            <p:nvPr/>
          </p:nvSpPr>
          <p:spPr bwMode="auto">
            <a:xfrm>
              <a:off x="4310063" y="3275013"/>
              <a:ext cx="25400" cy="63500"/>
            </a:xfrm>
            <a:custGeom>
              <a:avLst/>
              <a:gdLst/>
              <a:ahLst/>
              <a:cxnLst>
                <a:cxn ang="0">
                  <a:pos x="6" y="81"/>
                </a:cxn>
                <a:cxn ang="0">
                  <a:pos x="33" y="3"/>
                </a:cxn>
                <a:cxn ang="0">
                  <a:pos x="29" y="3"/>
                </a:cxn>
                <a:cxn ang="0">
                  <a:pos x="27" y="1"/>
                </a:cxn>
                <a:cxn ang="0">
                  <a:pos x="23" y="1"/>
                </a:cxn>
                <a:cxn ang="0">
                  <a:pos x="21" y="0"/>
                </a:cxn>
                <a:cxn ang="0">
                  <a:pos x="0" y="78"/>
                </a:cxn>
                <a:cxn ang="0">
                  <a:pos x="2" y="80"/>
                </a:cxn>
                <a:cxn ang="0">
                  <a:pos x="3" y="80"/>
                </a:cxn>
                <a:cxn ang="0">
                  <a:pos x="5" y="80"/>
                </a:cxn>
                <a:cxn ang="0">
                  <a:pos x="6" y="81"/>
                </a:cxn>
              </a:cxnLst>
              <a:rect l="0" t="0" r="r" b="b"/>
              <a:pathLst>
                <a:path w="33" h="81">
                  <a:moveTo>
                    <a:pt x="6" y="81"/>
                  </a:moveTo>
                  <a:lnTo>
                    <a:pt x="33" y="3"/>
                  </a:lnTo>
                  <a:lnTo>
                    <a:pt x="29" y="3"/>
                  </a:lnTo>
                  <a:lnTo>
                    <a:pt x="27" y="1"/>
                  </a:lnTo>
                  <a:lnTo>
                    <a:pt x="23" y="1"/>
                  </a:lnTo>
                  <a:lnTo>
                    <a:pt x="21" y="0"/>
                  </a:lnTo>
                  <a:lnTo>
                    <a:pt x="0" y="78"/>
                  </a:lnTo>
                  <a:lnTo>
                    <a:pt x="2" y="80"/>
                  </a:lnTo>
                  <a:lnTo>
                    <a:pt x="3" y="80"/>
                  </a:lnTo>
                  <a:lnTo>
                    <a:pt x="5" y="80"/>
                  </a:lnTo>
                  <a:lnTo>
                    <a:pt x="6" y="81"/>
                  </a:lnTo>
                  <a:close/>
                </a:path>
              </a:pathLst>
            </a:custGeom>
            <a:solidFill>
              <a:srgbClr val="7FFF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1" name="Freeform 33"/>
            <p:cNvSpPr>
              <a:spLocks/>
            </p:cNvSpPr>
            <p:nvPr/>
          </p:nvSpPr>
          <p:spPr bwMode="auto">
            <a:xfrm>
              <a:off x="4129088" y="3246438"/>
              <a:ext cx="334963" cy="306388"/>
            </a:xfrm>
            <a:custGeom>
              <a:avLst/>
              <a:gdLst/>
              <a:ahLst/>
              <a:cxnLst>
                <a:cxn ang="0">
                  <a:pos x="417" y="156"/>
                </a:cxn>
                <a:cxn ang="0">
                  <a:pos x="394" y="157"/>
                </a:cxn>
                <a:cxn ang="0">
                  <a:pos x="380" y="115"/>
                </a:cxn>
                <a:cxn ang="0">
                  <a:pos x="379" y="80"/>
                </a:cxn>
                <a:cxn ang="0">
                  <a:pos x="353" y="85"/>
                </a:cxn>
                <a:cxn ang="0">
                  <a:pos x="323" y="51"/>
                </a:cxn>
                <a:cxn ang="0">
                  <a:pos x="322" y="29"/>
                </a:cxn>
                <a:cxn ang="0">
                  <a:pos x="295" y="16"/>
                </a:cxn>
                <a:cxn ang="0">
                  <a:pos x="263" y="38"/>
                </a:cxn>
                <a:cxn ang="0">
                  <a:pos x="235" y="116"/>
                </a:cxn>
                <a:cxn ang="0">
                  <a:pos x="281" y="153"/>
                </a:cxn>
                <a:cxn ang="0">
                  <a:pos x="288" y="220"/>
                </a:cxn>
                <a:cxn ang="0">
                  <a:pos x="232" y="272"/>
                </a:cxn>
                <a:cxn ang="0">
                  <a:pos x="157" y="254"/>
                </a:cxn>
                <a:cxn ang="0">
                  <a:pos x="132" y="181"/>
                </a:cxn>
                <a:cxn ang="0">
                  <a:pos x="175" y="120"/>
                </a:cxn>
                <a:cxn ang="0">
                  <a:pos x="224" y="112"/>
                </a:cxn>
                <a:cxn ang="0">
                  <a:pos x="235" y="18"/>
                </a:cxn>
                <a:cxn ang="0">
                  <a:pos x="234" y="1"/>
                </a:cxn>
                <a:cxn ang="0">
                  <a:pos x="193" y="0"/>
                </a:cxn>
                <a:cxn ang="0">
                  <a:pos x="168" y="9"/>
                </a:cxn>
                <a:cxn ang="0">
                  <a:pos x="153" y="41"/>
                </a:cxn>
                <a:cxn ang="0">
                  <a:pos x="113" y="24"/>
                </a:cxn>
                <a:cxn ang="0">
                  <a:pos x="89" y="39"/>
                </a:cxn>
                <a:cxn ang="0">
                  <a:pos x="83" y="58"/>
                </a:cxn>
                <a:cxn ang="0">
                  <a:pos x="70" y="97"/>
                </a:cxn>
                <a:cxn ang="0">
                  <a:pos x="37" y="92"/>
                </a:cxn>
                <a:cxn ang="0">
                  <a:pos x="28" y="128"/>
                </a:cxn>
                <a:cxn ang="0">
                  <a:pos x="35" y="171"/>
                </a:cxn>
                <a:cxn ang="0">
                  <a:pos x="6" y="180"/>
                </a:cxn>
                <a:cxn ang="0">
                  <a:pos x="0" y="200"/>
                </a:cxn>
                <a:cxn ang="0">
                  <a:pos x="8" y="230"/>
                </a:cxn>
                <a:cxn ang="0">
                  <a:pos x="38" y="234"/>
                </a:cxn>
                <a:cxn ang="0">
                  <a:pos x="36" y="279"/>
                </a:cxn>
                <a:cxn ang="0">
                  <a:pos x="50" y="314"/>
                </a:cxn>
                <a:cxn ang="0">
                  <a:pos x="82" y="303"/>
                </a:cxn>
                <a:cxn ang="0">
                  <a:pos x="99" y="341"/>
                </a:cxn>
                <a:cxn ang="0">
                  <a:pos x="107" y="358"/>
                </a:cxn>
                <a:cxn ang="0">
                  <a:pos x="133" y="371"/>
                </a:cxn>
                <a:cxn ang="0">
                  <a:pos x="171" y="350"/>
                </a:cxn>
                <a:cxn ang="0">
                  <a:pos x="189" y="379"/>
                </a:cxn>
                <a:cxn ang="0">
                  <a:pos x="201" y="386"/>
                </a:cxn>
                <a:cxn ang="0">
                  <a:pos x="223" y="386"/>
                </a:cxn>
                <a:cxn ang="0">
                  <a:pos x="255" y="379"/>
                </a:cxn>
                <a:cxn ang="0">
                  <a:pos x="261" y="351"/>
                </a:cxn>
                <a:cxn ang="0">
                  <a:pos x="306" y="354"/>
                </a:cxn>
                <a:cxn ang="0">
                  <a:pos x="330" y="350"/>
                </a:cxn>
                <a:cxn ang="0">
                  <a:pos x="344" y="332"/>
                </a:cxn>
                <a:cxn ang="0">
                  <a:pos x="345" y="295"/>
                </a:cxn>
                <a:cxn ang="0">
                  <a:pos x="382" y="291"/>
                </a:cxn>
                <a:cxn ang="0">
                  <a:pos x="403" y="262"/>
                </a:cxn>
                <a:cxn ang="0">
                  <a:pos x="383" y="224"/>
                </a:cxn>
                <a:cxn ang="0">
                  <a:pos x="414" y="205"/>
                </a:cxn>
                <a:cxn ang="0">
                  <a:pos x="423" y="185"/>
                </a:cxn>
              </a:cxnLst>
              <a:rect l="0" t="0" r="r" b="b"/>
              <a:pathLst>
                <a:path w="423" h="386">
                  <a:moveTo>
                    <a:pt x="423" y="176"/>
                  </a:moveTo>
                  <a:lnTo>
                    <a:pt x="422" y="169"/>
                  </a:lnTo>
                  <a:lnTo>
                    <a:pt x="421" y="165"/>
                  </a:lnTo>
                  <a:lnTo>
                    <a:pt x="420" y="163"/>
                  </a:lnTo>
                  <a:lnTo>
                    <a:pt x="417" y="156"/>
                  </a:lnTo>
                  <a:lnTo>
                    <a:pt x="415" y="157"/>
                  </a:lnTo>
                  <a:lnTo>
                    <a:pt x="412" y="157"/>
                  </a:lnTo>
                  <a:lnTo>
                    <a:pt x="409" y="158"/>
                  </a:lnTo>
                  <a:lnTo>
                    <a:pt x="406" y="159"/>
                  </a:lnTo>
                  <a:lnTo>
                    <a:pt x="394" y="157"/>
                  </a:lnTo>
                  <a:lnTo>
                    <a:pt x="385" y="151"/>
                  </a:lnTo>
                  <a:lnTo>
                    <a:pt x="379" y="143"/>
                  </a:lnTo>
                  <a:lnTo>
                    <a:pt x="376" y="132"/>
                  </a:lnTo>
                  <a:lnTo>
                    <a:pt x="377" y="123"/>
                  </a:lnTo>
                  <a:lnTo>
                    <a:pt x="380" y="115"/>
                  </a:lnTo>
                  <a:lnTo>
                    <a:pt x="387" y="108"/>
                  </a:lnTo>
                  <a:lnTo>
                    <a:pt x="395" y="103"/>
                  </a:lnTo>
                  <a:lnTo>
                    <a:pt x="390" y="95"/>
                  </a:lnTo>
                  <a:lnTo>
                    <a:pt x="385" y="88"/>
                  </a:lnTo>
                  <a:lnTo>
                    <a:pt x="379" y="80"/>
                  </a:lnTo>
                  <a:lnTo>
                    <a:pt x="373" y="73"/>
                  </a:lnTo>
                  <a:lnTo>
                    <a:pt x="369" y="78"/>
                  </a:lnTo>
                  <a:lnTo>
                    <a:pt x="364" y="80"/>
                  </a:lnTo>
                  <a:lnTo>
                    <a:pt x="359" y="84"/>
                  </a:lnTo>
                  <a:lnTo>
                    <a:pt x="353" y="85"/>
                  </a:lnTo>
                  <a:lnTo>
                    <a:pt x="341" y="82"/>
                  </a:lnTo>
                  <a:lnTo>
                    <a:pt x="332" y="77"/>
                  </a:lnTo>
                  <a:lnTo>
                    <a:pt x="325" y="69"/>
                  </a:lnTo>
                  <a:lnTo>
                    <a:pt x="323" y="57"/>
                  </a:lnTo>
                  <a:lnTo>
                    <a:pt x="323" y="51"/>
                  </a:lnTo>
                  <a:lnTo>
                    <a:pt x="324" y="46"/>
                  </a:lnTo>
                  <a:lnTo>
                    <a:pt x="327" y="40"/>
                  </a:lnTo>
                  <a:lnTo>
                    <a:pt x="331" y="35"/>
                  </a:lnTo>
                  <a:lnTo>
                    <a:pt x="326" y="32"/>
                  </a:lnTo>
                  <a:lnTo>
                    <a:pt x="322" y="29"/>
                  </a:lnTo>
                  <a:lnTo>
                    <a:pt x="316" y="26"/>
                  </a:lnTo>
                  <a:lnTo>
                    <a:pt x="311" y="24"/>
                  </a:lnTo>
                  <a:lnTo>
                    <a:pt x="306" y="20"/>
                  </a:lnTo>
                  <a:lnTo>
                    <a:pt x="301" y="18"/>
                  </a:lnTo>
                  <a:lnTo>
                    <a:pt x="295" y="16"/>
                  </a:lnTo>
                  <a:lnTo>
                    <a:pt x="289" y="13"/>
                  </a:lnTo>
                  <a:lnTo>
                    <a:pt x="286" y="23"/>
                  </a:lnTo>
                  <a:lnTo>
                    <a:pt x="280" y="29"/>
                  </a:lnTo>
                  <a:lnTo>
                    <a:pt x="272" y="35"/>
                  </a:lnTo>
                  <a:lnTo>
                    <a:pt x="263" y="38"/>
                  </a:lnTo>
                  <a:lnTo>
                    <a:pt x="263" y="38"/>
                  </a:lnTo>
                  <a:lnTo>
                    <a:pt x="263" y="38"/>
                  </a:lnTo>
                  <a:lnTo>
                    <a:pt x="262" y="38"/>
                  </a:lnTo>
                  <a:lnTo>
                    <a:pt x="262" y="38"/>
                  </a:lnTo>
                  <a:lnTo>
                    <a:pt x="235" y="116"/>
                  </a:lnTo>
                  <a:lnTo>
                    <a:pt x="247" y="120"/>
                  </a:lnTo>
                  <a:lnTo>
                    <a:pt x="257" y="126"/>
                  </a:lnTo>
                  <a:lnTo>
                    <a:pt x="266" y="134"/>
                  </a:lnTo>
                  <a:lnTo>
                    <a:pt x="274" y="142"/>
                  </a:lnTo>
                  <a:lnTo>
                    <a:pt x="281" y="153"/>
                  </a:lnTo>
                  <a:lnTo>
                    <a:pt x="287" y="164"/>
                  </a:lnTo>
                  <a:lnTo>
                    <a:pt x="291" y="176"/>
                  </a:lnTo>
                  <a:lnTo>
                    <a:pt x="293" y="188"/>
                  </a:lnTo>
                  <a:lnTo>
                    <a:pt x="292" y="204"/>
                  </a:lnTo>
                  <a:lnTo>
                    <a:pt x="288" y="220"/>
                  </a:lnTo>
                  <a:lnTo>
                    <a:pt x="281" y="234"/>
                  </a:lnTo>
                  <a:lnTo>
                    <a:pt x="272" y="247"/>
                  </a:lnTo>
                  <a:lnTo>
                    <a:pt x="261" y="258"/>
                  </a:lnTo>
                  <a:lnTo>
                    <a:pt x="247" y="266"/>
                  </a:lnTo>
                  <a:lnTo>
                    <a:pt x="232" y="272"/>
                  </a:lnTo>
                  <a:lnTo>
                    <a:pt x="216" y="274"/>
                  </a:lnTo>
                  <a:lnTo>
                    <a:pt x="199" y="273"/>
                  </a:lnTo>
                  <a:lnTo>
                    <a:pt x="183" y="270"/>
                  </a:lnTo>
                  <a:lnTo>
                    <a:pt x="170" y="263"/>
                  </a:lnTo>
                  <a:lnTo>
                    <a:pt x="157" y="254"/>
                  </a:lnTo>
                  <a:lnTo>
                    <a:pt x="146" y="242"/>
                  </a:lnTo>
                  <a:lnTo>
                    <a:pt x="138" y="228"/>
                  </a:lnTo>
                  <a:lnTo>
                    <a:pt x="133" y="213"/>
                  </a:lnTo>
                  <a:lnTo>
                    <a:pt x="130" y="197"/>
                  </a:lnTo>
                  <a:lnTo>
                    <a:pt x="132" y="181"/>
                  </a:lnTo>
                  <a:lnTo>
                    <a:pt x="135" y="165"/>
                  </a:lnTo>
                  <a:lnTo>
                    <a:pt x="142" y="151"/>
                  </a:lnTo>
                  <a:lnTo>
                    <a:pt x="151" y="139"/>
                  </a:lnTo>
                  <a:lnTo>
                    <a:pt x="161" y="128"/>
                  </a:lnTo>
                  <a:lnTo>
                    <a:pt x="175" y="120"/>
                  </a:lnTo>
                  <a:lnTo>
                    <a:pt x="190" y="115"/>
                  </a:lnTo>
                  <a:lnTo>
                    <a:pt x="206" y="112"/>
                  </a:lnTo>
                  <a:lnTo>
                    <a:pt x="212" y="112"/>
                  </a:lnTo>
                  <a:lnTo>
                    <a:pt x="218" y="112"/>
                  </a:lnTo>
                  <a:lnTo>
                    <a:pt x="224" y="112"/>
                  </a:lnTo>
                  <a:lnTo>
                    <a:pt x="229" y="113"/>
                  </a:lnTo>
                  <a:lnTo>
                    <a:pt x="250" y="35"/>
                  </a:lnTo>
                  <a:lnTo>
                    <a:pt x="243" y="31"/>
                  </a:lnTo>
                  <a:lnTo>
                    <a:pt x="239" y="25"/>
                  </a:lnTo>
                  <a:lnTo>
                    <a:pt x="235" y="18"/>
                  </a:lnTo>
                  <a:lnTo>
                    <a:pt x="233" y="10"/>
                  </a:lnTo>
                  <a:lnTo>
                    <a:pt x="233" y="8"/>
                  </a:lnTo>
                  <a:lnTo>
                    <a:pt x="234" y="5"/>
                  </a:lnTo>
                  <a:lnTo>
                    <a:pt x="234" y="3"/>
                  </a:lnTo>
                  <a:lnTo>
                    <a:pt x="234" y="1"/>
                  </a:lnTo>
                  <a:lnTo>
                    <a:pt x="226" y="0"/>
                  </a:lnTo>
                  <a:lnTo>
                    <a:pt x="218" y="0"/>
                  </a:lnTo>
                  <a:lnTo>
                    <a:pt x="209" y="0"/>
                  </a:lnTo>
                  <a:lnTo>
                    <a:pt x="201" y="0"/>
                  </a:lnTo>
                  <a:lnTo>
                    <a:pt x="193" y="0"/>
                  </a:lnTo>
                  <a:lnTo>
                    <a:pt x="183" y="1"/>
                  </a:lnTo>
                  <a:lnTo>
                    <a:pt x="175" y="3"/>
                  </a:lnTo>
                  <a:lnTo>
                    <a:pt x="167" y="4"/>
                  </a:lnTo>
                  <a:lnTo>
                    <a:pt x="168" y="6"/>
                  </a:lnTo>
                  <a:lnTo>
                    <a:pt x="168" y="9"/>
                  </a:lnTo>
                  <a:lnTo>
                    <a:pt x="170" y="11"/>
                  </a:lnTo>
                  <a:lnTo>
                    <a:pt x="170" y="15"/>
                  </a:lnTo>
                  <a:lnTo>
                    <a:pt x="168" y="25"/>
                  </a:lnTo>
                  <a:lnTo>
                    <a:pt x="163" y="34"/>
                  </a:lnTo>
                  <a:lnTo>
                    <a:pt x="153" y="41"/>
                  </a:lnTo>
                  <a:lnTo>
                    <a:pt x="143" y="44"/>
                  </a:lnTo>
                  <a:lnTo>
                    <a:pt x="133" y="43"/>
                  </a:lnTo>
                  <a:lnTo>
                    <a:pt x="125" y="39"/>
                  </a:lnTo>
                  <a:lnTo>
                    <a:pt x="118" y="32"/>
                  </a:lnTo>
                  <a:lnTo>
                    <a:pt x="113" y="24"/>
                  </a:lnTo>
                  <a:lnTo>
                    <a:pt x="108" y="26"/>
                  </a:lnTo>
                  <a:lnTo>
                    <a:pt x="103" y="29"/>
                  </a:lnTo>
                  <a:lnTo>
                    <a:pt x="98" y="33"/>
                  </a:lnTo>
                  <a:lnTo>
                    <a:pt x="93" y="35"/>
                  </a:lnTo>
                  <a:lnTo>
                    <a:pt x="89" y="39"/>
                  </a:lnTo>
                  <a:lnTo>
                    <a:pt x="84" y="42"/>
                  </a:lnTo>
                  <a:lnTo>
                    <a:pt x="80" y="47"/>
                  </a:lnTo>
                  <a:lnTo>
                    <a:pt x="75" y="50"/>
                  </a:lnTo>
                  <a:lnTo>
                    <a:pt x="80" y="54"/>
                  </a:lnTo>
                  <a:lnTo>
                    <a:pt x="83" y="58"/>
                  </a:lnTo>
                  <a:lnTo>
                    <a:pt x="85" y="64"/>
                  </a:lnTo>
                  <a:lnTo>
                    <a:pt x="87" y="71"/>
                  </a:lnTo>
                  <a:lnTo>
                    <a:pt x="84" y="81"/>
                  </a:lnTo>
                  <a:lnTo>
                    <a:pt x="79" y="90"/>
                  </a:lnTo>
                  <a:lnTo>
                    <a:pt x="70" y="97"/>
                  </a:lnTo>
                  <a:lnTo>
                    <a:pt x="59" y="101"/>
                  </a:lnTo>
                  <a:lnTo>
                    <a:pt x="53" y="100"/>
                  </a:lnTo>
                  <a:lnTo>
                    <a:pt x="47" y="98"/>
                  </a:lnTo>
                  <a:lnTo>
                    <a:pt x="42" y="95"/>
                  </a:lnTo>
                  <a:lnTo>
                    <a:pt x="37" y="92"/>
                  </a:lnTo>
                  <a:lnTo>
                    <a:pt x="32" y="100"/>
                  </a:lnTo>
                  <a:lnTo>
                    <a:pt x="28" y="108"/>
                  </a:lnTo>
                  <a:lnTo>
                    <a:pt x="23" y="117"/>
                  </a:lnTo>
                  <a:lnTo>
                    <a:pt x="19" y="125"/>
                  </a:lnTo>
                  <a:lnTo>
                    <a:pt x="28" y="128"/>
                  </a:lnTo>
                  <a:lnTo>
                    <a:pt x="35" y="134"/>
                  </a:lnTo>
                  <a:lnTo>
                    <a:pt x="39" y="141"/>
                  </a:lnTo>
                  <a:lnTo>
                    <a:pt x="42" y="150"/>
                  </a:lnTo>
                  <a:lnTo>
                    <a:pt x="40" y="162"/>
                  </a:lnTo>
                  <a:lnTo>
                    <a:pt x="35" y="171"/>
                  </a:lnTo>
                  <a:lnTo>
                    <a:pt x="26" y="178"/>
                  </a:lnTo>
                  <a:lnTo>
                    <a:pt x="15" y="181"/>
                  </a:lnTo>
                  <a:lnTo>
                    <a:pt x="12" y="181"/>
                  </a:lnTo>
                  <a:lnTo>
                    <a:pt x="9" y="180"/>
                  </a:lnTo>
                  <a:lnTo>
                    <a:pt x="6" y="180"/>
                  </a:lnTo>
                  <a:lnTo>
                    <a:pt x="2" y="179"/>
                  </a:lnTo>
                  <a:lnTo>
                    <a:pt x="1" y="186"/>
                  </a:lnTo>
                  <a:lnTo>
                    <a:pt x="0" y="189"/>
                  </a:lnTo>
                  <a:lnTo>
                    <a:pt x="0" y="192"/>
                  </a:lnTo>
                  <a:lnTo>
                    <a:pt x="0" y="200"/>
                  </a:lnTo>
                  <a:lnTo>
                    <a:pt x="0" y="209"/>
                  </a:lnTo>
                  <a:lnTo>
                    <a:pt x="1" y="215"/>
                  </a:lnTo>
                  <a:lnTo>
                    <a:pt x="4" y="222"/>
                  </a:lnTo>
                  <a:lnTo>
                    <a:pt x="6" y="231"/>
                  </a:lnTo>
                  <a:lnTo>
                    <a:pt x="8" y="230"/>
                  </a:lnTo>
                  <a:lnTo>
                    <a:pt x="12" y="228"/>
                  </a:lnTo>
                  <a:lnTo>
                    <a:pt x="14" y="227"/>
                  </a:lnTo>
                  <a:lnTo>
                    <a:pt x="17" y="227"/>
                  </a:lnTo>
                  <a:lnTo>
                    <a:pt x="28" y="228"/>
                  </a:lnTo>
                  <a:lnTo>
                    <a:pt x="38" y="234"/>
                  </a:lnTo>
                  <a:lnTo>
                    <a:pt x="44" y="243"/>
                  </a:lnTo>
                  <a:lnTo>
                    <a:pt x="47" y="254"/>
                  </a:lnTo>
                  <a:lnTo>
                    <a:pt x="46" y="264"/>
                  </a:lnTo>
                  <a:lnTo>
                    <a:pt x="43" y="272"/>
                  </a:lnTo>
                  <a:lnTo>
                    <a:pt x="36" y="279"/>
                  </a:lnTo>
                  <a:lnTo>
                    <a:pt x="28" y="282"/>
                  </a:lnTo>
                  <a:lnTo>
                    <a:pt x="34" y="291"/>
                  </a:lnTo>
                  <a:lnTo>
                    <a:pt x="38" y="297"/>
                  </a:lnTo>
                  <a:lnTo>
                    <a:pt x="44" y="305"/>
                  </a:lnTo>
                  <a:lnTo>
                    <a:pt x="50" y="314"/>
                  </a:lnTo>
                  <a:lnTo>
                    <a:pt x="54" y="309"/>
                  </a:lnTo>
                  <a:lnTo>
                    <a:pt x="59" y="305"/>
                  </a:lnTo>
                  <a:lnTo>
                    <a:pt x="65" y="303"/>
                  </a:lnTo>
                  <a:lnTo>
                    <a:pt x="70" y="302"/>
                  </a:lnTo>
                  <a:lnTo>
                    <a:pt x="82" y="303"/>
                  </a:lnTo>
                  <a:lnTo>
                    <a:pt x="91" y="309"/>
                  </a:lnTo>
                  <a:lnTo>
                    <a:pt x="97" y="318"/>
                  </a:lnTo>
                  <a:lnTo>
                    <a:pt x="100" y="328"/>
                  </a:lnTo>
                  <a:lnTo>
                    <a:pt x="100" y="335"/>
                  </a:lnTo>
                  <a:lnTo>
                    <a:pt x="99" y="341"/>
                  </a:lnTo>
                  <a:lnTo>
                    <a:pt x="96" y="346"/>
                  </a:lnTo>
                  <a:lnTo>
                    <a:pt x="92" y="349"/>
                  </a:lnTo>
                  <a:lnTo>
                    <a:pt x="97" y="353"/>
                  </a:lnTo>
                  <a:lnTo>
                    <a:pt x="102" y="356"/>
                  </a:lnTo>
                  <a:lnTo>
                    <a:pt x="107" y="358"/>
                  </a:lnTo>
                  <a:lnTo>
                    <a:pt x="112" y="362"/>
                  </a:lnTo>
                  <a:lnTo>
                    <a:pt x="118" y="364"/>
                  </a:lnTo>
                  <a:lnTo>
                    <a:pt x="122" y="366"/>
                  </a:lnTo>
                  <a:lnTo>
                    <a:pt x="128" y="369"/>
                  </a:lnTo>
                  <a:lnTo>
                    <a:pt x="133" y="371"/>
                  </a:lnTo>
                  <a:lnTo>
                    <a:pt x="136" y="362"/>
                  </a:lnTo>
                  <a:lnTo>
                    <a:pt x="142" y="355"/>
                  </a:lnTo>
                  <a:lnTo>
                    <a:pt x="150" y="350"/>
                  </a:lnTo>
                  <a:lnTo>
                    <a:pt x="159" y="349"/>
                  </a:lnTo>
                  <a:lnTo>
                    <a:pt x="171" y="350"/>
                  </a:lnTo>
                  <a:lnTo>
                    <a:pt x="180" y="355"/>
                  </a:lnTo>
                  <a:lnTo>
                    <a:pt x="187" y="364"/>
                  </a:lnTo>
                  <a:lnTo>
                    <a:pt x="189" y="374"/>
                  </a:lnTo>
                  <a:lnTo>
                    <a:pt x="189" y="377"/>
                  </a:lnTo>
                  <a:lnTo>
                    <a:pt x="189" y="379"/>
                  </a:lnTo>
                  <a:lnTo>
                    <a:pt x="189" y="383"/>
                  </a:lnTo>
                  <a:lnTo>
                    <a:pt x="188" y="385"/>
                  </a:lnTo>
                  <a:lnTo>
                    <a:pt x="193" y="385"/>
                  </a:lnTo>
                  <a:lnTo>
                    <a:pt x="197" y="386"/>
                  </a:lnTo>
                  <a:lnTo>
                    <a:pt x="201" y="386"/>
                  </a:lnTo>
                  <a:lnTo>
                    <a:pt x="205" y="386"/>
                  </a:lnTo>
                  <a:lnTo>
                    <a:pt x="210" y="386"/>
                  </a:lnTo>
                  <a:lnTo>
                    <a:pt x="214" y="386"/>
                  </a:lnTo>
                  <a:lnTo>
                    <a:pt x="218" y="386"/>
                  </a:lnTo>
                  <a:lnTo>
                    <a:pt x="223" y="386"/>
                  </a:lnTo>
                  <a:lnTo>
                    <a:pt x="231" y="385"/>
                  </a:lnTo>
                  <a:lnTo>
                    <a:pt x="240" y="384"/>
                  </a:lnTo>
                  <a:lnTo>
                    <a:pt x="248" y="383"/>
                  </a:lnTo>
                  <a:lnTo>
                    <a:pt x="256" y="381"/>
                  </a:lnTo>
                  <a:lnTo>
                    <a:pt x="255" y="379"/>
                  </a:lnTo>
                  <a:lnTo>
                    <a:pt x="255" y="376"/>
                  </a:lnTo>
                  <a:lnTo>
                    <a:pt x="254" y="373"/>
                  </a:lnTo>
                  <a:lnTo>
                    <a:pt x="254" y="371"/>
                  </a:lnTo>
                  <a:lnTo>
                    <a:pt x="255" y="360"/>
                  </a:lnTo>
                  <a:lnTo>
                    <a:pt x="261" y="351"/>
                  </a:lnTo>
                  <a:lnTo>
                    <a:pt x="270" y="345"/>
                  </a:lnTo>
                  <a:lnTo>
                    <a:pt x="280" y="342"/>
                  </a:lnTo>
                  <a:lnTo>
                    <a:pt x="291" y="343"/>
                  </a:lnTo>
                  <a:lnTo>
                    <a:pt x="299" y="347"/>
                  </a:lnTo>
                  <a:lnTo>
                    <a:pt x="306" y="354"/>
                  </a:lnTo>
                  <a:lnTo>
                    <a:pt x="309" y="362"/>
                  </a:lnTo>
                  <a:lnTo>
                    <a:pt x="314" y="358"/>
                  </a:lnTo>
                  <a:lnTo>
                    <a:pt x="319" y="356"/>
                  </a:lnTo>
                  <a:lnTo>
                    <a:pt x="324" y="353"/>
                  </a:lnTo>
                  <a:lnTo>
                    <a:pt x="330" y="350"/>
                  </a:lnTo>
                  <a:lnTo>
                    <a:pt x="334" y="347"/>
                  </a:lnTo>
                  <a:lnTo>
                    <a:pt x="339" y="343"/>
                  </a:lnTo>
                  <a:lnTo>
                    <a:pt x="344" y="340"/>
                  </a:lnTo>
                  <a:lnTo>
                    <a:pt x="348" y="337"/>
                  </a:lnTo>
                  <a:lnTo>
                    <a:pt x="344" y="332"/>
                  </a:lnTo>
                  <a:lnTo>
                    <a:pt x="340" y="327"/>
                  </a:lnTo>
                  <a:lnTo>
                    <a:pt x="338" y="322"/>
                  </a:lnTo>
                  <a:lnTo>
                    <a:pt x="337" y="316"/>
                  </a:lnTo>
                  <a:lnTo>
                    <a:pt x="339" y="304"/>
                  </a:lnTo>
                  <a:lnTo>
                    <a:pt x="345" y="295"/>
                  </a:lnTo>
                  <a:lnTo>
                    <a:pt x="353" y="288"/>
                  </a:lnTo>
                  <a:lnTo>
                    <a:pt x="364" y="286"/>
                  </a:lnTo>
                  <a:lnTo>
                    <a:pt x="370" y="286"/>
                  </a:lnTo>
                  <a:lnTo>
                    <a:pt x="376" y="287"/>
                  </a:lnTo>
                  <a:lnTo>
                    <a:pt x="382" y="291"/>
                  </a:lnTo>
                  <a:lnTo>
                    <a:pt x="386" y="294"/>
                  </a:lnTo>
                  <a:lnTo>
                    <a:pt x="391" y="286"/>
                  </a:lnTo>
                  <a:lnTo>
                    <a:pt x="395" y="278"/>
                  </a:lnTo>
                  <a:lnTo>
                    <a:pt x="400" y="270"/>
                  </a:lnTo>
                  <a:lnTo>
                    <a:pt x="403" y="262"/>
                  </a:lnTo>
                  <a:lnTo>
                    <a:pt x="395" y="258"/>
                  </a:lnTo>
                  <a:lnTo>
                    <a:pt x="388" y="251"/>
                  </a:lnTo>
                  <a:lnTo>
                    <a:pt x="384" y="245"/>
                  </a:lnTo>
                  <a:lnTo>
                    <a:pt x="382" y="235"/>
                  </a:lnTo>
                  <a:lnTo>
                    <a:pt x="383" y="224"/>
                  </a:lnTo>
                  <a:lnTo>
                    <a:pt x="388" y="215"/>
                  </a:lnTo>
                  <a:lnTo>
                    <a:pt x="398" y="209"/>
                  </a:lnTo>
                  <a:lnTo>
                    <a:pt x="408" y="205"/>
                  </a:lnTo>
                  <a:lnTo>
                    <a:pt x="412" y="205"/>
                  </a:lnTo>
                  <a:lnTo>
                    <a:pt x="414" y="205"/>
                  </a:lnTo>
                  <a:lnTo>
                    <a:pt x="417" y="207"/>
                  </a:lnTo>
                  <a:lnTo>
                    <a:pt x="420" y="208"/>
                  </a:lnTo>
                  <a:lnTo>
                    <a:pt x="421" y="199"/>
                  </a:lnTo>
                  <a:lnTo>
                    <a:pt x="422" y="192"/>
                  </a:lnTo>
                  <a:lnTo>
                    <a:pt x="423" y="185"/>
                  </a:lnTo>
                  <a:lnTo>
                    <a:pt x="423" y="17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燃气管网</a:t>
            </a:r>
            <a:endParaRPr lang="zh-CN" altLang="en-US" sz="2000" dirty="0">
              <a:solidFill>
                <a:schemeClr val="tx1"/>
              </a:solidFill>
              <a:latin typeface="Arial" pitchFamily="34" charset="0"/>
              <a:cs typeface="Arial" pitchFamily="34" charset="0"/>
            </a:endParaRPr>
          </a:p>
        </p:txBody>
      </p:sp>
      <p:grpSp>
        <p:nvGrpSpPr>
          <p:cNvPr id="9" name="组合 8"/>
          <p:cNvGrpSpPr/>
          <p:nvPr/>
        </p:nvGrpSpPr>
        <p:grpSpPr>
          <a:xfrm>
            <a:off x="2057894" y="252856"/>
            <a:ext cx="857256" cy="818690"/>
            <a:chOff x="3643306" y="2552700"/>
            <a:chExt cx="1835157" cy="1752600"/>
          </a:xfrm>
        </p:grpSpPr>
        <p:sp>
          <p:nvSpPr>
            <p:cNvPr id="10" name="AutoShape 4"/>
            <p:cNvSpPr>
              <a:spLocks noChangeAspect="1" noChangeArrowheads="1" noTextEdit="1"/>
            </p:cNvSpPr>
            <p:nvPr/>
          </p:nvSpPr>
          <p:spPr bwMode="auto">
            <a:xfrm>
              <a:off x="3665538" y="2552700"/>
              <a:ext cx="1812925"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p:cNvSpPr>
            <p:nvPr/>
          </p:nvSpPr>
          <p:spPr bwMode="auto">
            <a:xfrm>
              <a:off x="4038601" y="2784475"/>
              <a:ext cx="163513" cy="622300"/>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p:cNvSpPr>
            <p:nvPr/>
          </p:nvSpPr>
          <p:spPr bwMode="auto">
            <a:xfrm>
              <a:off x="4378326" y="2552700"/>
              <a:ext cx="161925" cy="900113"/>
            </a:xfrm>
            <a:custGeom>
              <a:avLst/>
              <a:gdLst/>
              <a:ahLst/>
              <a:cxnLst>
                <a:cxn ang="0">
                  <a:pos x="205" y="1134"/>
                </a:cxn>
                <a:cxn ang="0">
                  <a:pos x="205" y="0"/>
                </a:cxn>
                <a:cxn ang="0">
                  <a:pos x="0" y="0"/>
                </a:cxn>
                <a:cxn ang="0">
                  <a:pos x="0" y="729"/>
                </a:cxn>
                <a:cxn ang="0">
                  <a:pos x="205" y="1134"/>
                </a:cxn>
              </a:cxnLst>
              <a:rect l="0" t="0" r="r" b="b"/>
              <a:pathLst>
                <a:path w="205" h="1134">
                  <a:moveTo>
                    <a:pt x="205" y="1134"/>
                  </a:moveTo>
                  <a:lnTo>
                    <a:pt x="205" y="0"/>
                  </a:lnTo>
                  <a:lnTo>
                    <a:pt x="0" y="0"/>
                  </a:lnTo>
                  <a:lnTo>
                    <a:pt x="0" y="729"/>
                  </a:lnTo>
                  <a:lnTo>
                    <a:pt x="205" y="11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4718051" y="2781300"/>
              <a:ext cx="161925" cy="814388"/>
            </a:xfrm>
            <a:custGeom>
              <a:avLst/>
              <a:gdLst/>
              <a:ahLst/>
              <a:cxnLst>
                <a:cxn ang="0">
                  <a:pos x="205" y="823"/>
                </a:cxn>
                <a:cxn ang="0">
                  <a:pos x="205" y="0"/>
                </a:cxn>
                <a:cxn ang="0">
                  <a:pos x="0" y="0"/>
                </a:cxn>
                <a:cxn ang="0">
                  <a:pos x="0" y="1026"/>
                </a:cxn>
                <a:cxn ang="0">
                  <a:pos x="205" y="823"/>
                </a:cxn>
              </a:cxnLst>
              <a:rect l="0" t="0" r="r" b="b"/>
              <a:pathLst>
                <a:path w="205" h="1026">
                  <a:moveTo>
                    <a:pt x="205" y="823"/>
                  </a:moveTo>
                  <a:lnTo>
                    <a:pt x="205" y="0"/>
                  </a:lnTo>
                  <a:lnTo>
                    <a:pt x="0" y="0"/>
                  </a:lnTo>
                  <a:lnTo>
                    <a:pt x="0" y="1026"/>
                  </a:lnTo>
                  <a:lnTo>
                    <a:pt x="205" y="8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5057776" y="3052763"/>
              <a:ext cx="163513" cy="438150"/>
            </a:xfrm>
            <a:custGeom>
              <a:avLst/>
              <a:gdLst/>
              <a:ahLst/>
              <a:cxnLst>
                <a:cxn ang="0">
                  <a:pos x="205" y="551"/>
                </a:cxn>
                <a:cxn ang="0">
                  <a:pos x="205" y="0"/>
                </a:cxn>
                <a:cxn ang="0">
                  <a:pos x="0" y="0"/>
                </a:cxn>
                <a:cxn ang="0">
                  <a:pos x="0" y="419"/>
                </a:cxn>
                <a:cxn ang="0">
                  <a:pos x="205" y="551"/>
                </a:cxn>
              </a:cxnLst>
              <a:rect l="0" t="0" r="r" b="b"/>
              <a:pathLst>
                <a:path w="205" h="551">
                  <a:moveTo>
                    <a:pt x="205" y="551"/>
                  </a:moveTo>
                  <a:lnTo>
                    <a:pt x="205" y="0"/>
                  </a:lnTo>
                  <a:lnTo>
                    <a:pt x="0" y="0"/>
                  </a:lnTo>
                  <a:lnTo>
                    <a:pt x="0" y="419"/>
                  </a:lnTo>
                  <a:lnTo>
                    <a:pt x="205" y="5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0"/>
            <p:cNvSpPr>
              <a:spLocks/>
            </p:cNvSpPr>
            <p:nvPr/>
          </p:nvSpPr>
          <p:spPr bwMode="auto">
            <a:xfrm>
              <a:off x="3643306" y="3324225"/>
              <a:ext cx="1808163" cy="981075"/>
            </a:xfrm>
            <a:custGeom>
              <a:avLst/>
              <a:gdLst/>
              <a:ahLst/>
              <a:cxnLst>
                <a:cxn ang="0">
                  <a:pos x="1952" y="1142"/>
                </a:cxn>
                <a:cxn ang="0">
                  <a:pos x="1952" y="364"/>
                </a:cxn>
                <a:cxn ang="0">
                  <a:pos x="1747" y="230"/>
                </a:cxn>
                <a:cxn ang="0">
                  <a:pos x="1747" y="1142"/>
                </a:cxn>
                <a:cxn ang="0">
                  <a:pos x="1523" y="1142"/>
                </a:cxn>
                <a:cxn ang="0">
                  <a:pos x="1523" y="328"/>
                </a:cxn>
                <a:cxn ang="0">
                  <a:pos x="1318" y="524"/>
                </a:cxn>
                <a:cxn ang="0">
                  <a:pos x="1318" y="1142"/>
                </a:cxn>
                <a:cxn ang="0">
                  <a:pos x="1096" y="1142"/>
                </a:cxn>
                <a:cxn ang="0">
                  <a:pos x="1096" y="364"/>
                </a:cxn>
                <a:cxn ang="0">
                  <a:pos x="891" y="0"/>
                </a:cxn>
                <a:cxn ang="0">
                  <a:pos x="891" y="1142"/>
                </a:cxn>
                <a:cxn ang="0">
                  <a:pos x="668" y="1142"/>
                </a:cxn>
                <a:cxn ang="0">
                  <a:pos x="668" y="42"/>
                </a:cxn>
                <a:cxn ang="0">
                  <a:pos x="463" y="329"/>
                </a:cxn>
                <a:cxn ang="0">
                  <a:pos x="463" y="1142"/>
                </a:cxn>
                <a:cxn ang="0">
                  <a:pos x="0" y="1142"/>
                </a:cxn>
                <a:cxn ang="0">
                  <a:pos x="0" y="1235"/>
                </a:cxn>
                <a:cxn ang="0">
                  <a:pos x="2222" y="1235"/>
                </a:cxn>
                <a:cxn ang="0">
                  <a:pos x="2277" y="1142"/>
                </a:cxn>
                <a:cxn ang="0">
                  <a:pos x="1952" y="1142"/>
                </a:cxn>
              </a:cxnLst>
              <a:rect l="0" t="0" r="r" b="b"/>
              <a:pathLst>
                <a:path w="2277" h="1235">
                  <a:moveTo>
                    <a:pt x="1952" y="1142"/>
                  </a:moveTo>
                  <a:lnTo>
                    <a:pt x="1952" y="364"/>
                  </a:lnTo>
                  <a:lnTo>
                    <a:pt x="1747" y="230"/>
                  </a:lnTo>
                  <a:lnTo>
                    <a:pt x="1747" y="1142"/>
                  </a:lnTo>
                  <a:lnTo>
                    <a:pt x="1523" y="1142"/>
                  </a:lnTo>
                  <a:lnTo>
                    <a:pt x="1523" y="328"/>
                  </a:lnTo>
                  <a:lnTo>
                    <a:pt x="1318" y="524"/>
                  </a:lnTo>
                  <a:lnTo>
                    <a:pt x="1318" y="1142"/>
                  </a:lnTo>
                  <a:lnTo>
                    <a:pt x="1096" y="1142"/>
                  </a:lnTo>
                  <a:lnTo>
                    <a:pt x="1096" y="364"/>
                  </a:lnTo>
                  <a:lnTo>
                    <a:pt x="891" y="0"/>
                  </a:lnTo>
                  <a:lnTo>
                    <a:pt x="891" y="1142"/>
                  </a:lnTo>
                  <a:lnTo>
                    <a:pt x="668" y="1142"/>
                  </a:lnTo>
                  <a:lnTo>
                    <a:pt x="668" y="42"/>
                  </a:lnTo>
                  <a:lnTo>
                    <a:pt x="463" y="329"/>
                  </a:lnTo>
                  <a:lnTo>
                    <a:pt x="463" y="1142"/>
                  </a:lnTo>
                  <a:lnTo>
                    <a:pt x="0" y="1142"/>
                  </a:lnTo>
                  <a:lnTo>
                    <a:pt x="0" y="1235"/>
                  </a:lnTo>
                  <a:lnTo>
                    <a:pt x="2222" y="1235"/>
                  </a:lnTo>
                  <a:lnTo>
                    <a:pt x="2277" y="1142"/>
                  </a:lnTo>
                  <a:lnTo>
                    <a:pt x="1952" y="11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1"/>
            <p:cNvSpPr>
              <a:spLocks/>
            </p:cNvSpPr>
            <p:nvPr/>
          </p:nvSpPr>
          <p:spPr bwMode="auto">
            <a:xfrm>
              <a:off x="3897313" y="3114675"/>
              <a:ext cx="1490663" cy="763588"/>
            </a:xfrm>
            <a:custGeom>
              <a:avLst/>
              <a:gdLst/>
              <a:ahLst/>
              <a:cxnLst>
                <a:cxn ang="0">
                  <a:pos x="1874" y="835"/>
                </a:cxn>
                <a:cxn ang="0">
                  <a:pos x="1380" y="502"/>
                </a:cxn>
                <a:cxn ang="0">
                  <a:pos x="930" y="942"/>
                </a:cxn>
                <a:cxn ang="0">
                  <a:pos x="488" y="147"/>
                </a:cxn>
                <a:cxn ang="0">
                  <a:pos x="2" y="962"/>
                </a:cxn>
                <a:cxn ang="0">
                  <a:pos x="0" y="812"/>
                </a:cxn>
                <a:cxn ang="0">
                  <a:pos x="492" y="0"/>
                </a:cxn>
                <a:cxn ang="0">
                  <a:pos x="943" y="814"/>
                </a:cxn>
                <a:cxn ang="0">
                  <a:pos x="1374" y="393"/>
                </a:cxn>
                <a:cxn ang="0">
                  <a:pos x="1878" y="736"/>
                </a:cxn>
                <a:cxn ang="0">
                  <a:pos x="1874" y="835"/>
                </a:cxn>
              </a:cxnLst>
              <a:rect l="0" t="0" r="r" b="b"/>
              <a:pathLst>
                <a:path w="1878" h="962">
                  <a:moveTo>
                    <a:pt x="1874" y="835"/>
                  </a:moveTo>
                  <a:lnTo>
                    <a:pt x="1380" y="502"/>
                  </a:lnTo>
                  <a:lnTo>
                    <a:pt x="930" y="942"/>
                  </a:lnTo>
                  <a:lnTo>
                    <a:pt x="488" y="147"/>
                  </a:lnTo>
                  <a:lnTo>
                    <a:pt x="2" y="962"/>
                  </a:lnTo>
                  <a:lnTo>
                    <a:pt x="0" y="812"/>
                  </a:lnTo>
                  <a:lnTo>
                    <a:pt x="492" y="0"/>
                  </a:lnTo>
                  <a:lnTo>
                    <a:pt x="943" y="814"/>
                  </a:lnTo>
                  <a:lnTo>
                    <a:pt x="1374" y="393"/>
                  </a:lnTo>
                  <a:lnTo>
                    <a:pt x="1878" y="736"/>
                  </a:lnTo>
                  <a:lnTo>
                    <a:pt x="1874" y="835"/>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 name="文本框 6">
            <a:extLst>
              <a:ext uri="{FF2B5EF4-FFF2-40B4-BE49-F238E27FC236}">
                <a16:creationId xmlns:a16="http://schemas.microsoft.com/office/drawing/2014/main" id="{B3FF9624-FE3B-2852-FFC1-FDED5ACABDA9}"/>
              </a:ext>
            </a:extLst>
          </p:cNvPr>
          <p:cNvSpPr txBox="1"/>
          <p:nvPr/>
        </p:nvSpPr>
        <p:spPr>
          <a:xfrm>
            <a:off x="185868" y="2202146"/>
            <a:ext cx="5533720" cy="3170099"/>
          </a:xfrm>
          <a:prstGeom prst="rect">
            <a:avLst/>
          </a:prstGeom>
          <a:noFill/>
        </p:spPr>
        <p:txBody>
          <a:bodyPr wrap="square">
            <a:spAutoFit/>
          </a:bodyPr>
          <a:lstStyle/>
          <a:p>
            <a:r>
              <a:rPr lang="zh-CN" altLang="en-US" sz="2000" b="1" dirty="0"/>
              <a:t>安全事件 </a:t>
            </a:r>
            <a:r>
              <a:rPr lang="en-US" altLang="zh-CN" sz="2000" b="1" dirty="0"/>
              <a:t>E1</a:t>
            </a:r>
            <a:r>
              <a:rPr lang="zh-CN" altLang="en-US" sz="2000" b="1" dirty="0">
                <a:solidFill>
                  <a:schemeClr val="tx1">
                    <a:lumMod val="95000"/>
                    <a:lumOff val="5000"/>
                  </a:schemeClr>
                </a:solidFill>
              </a:rPr>
              <a:t>：</a:t>
            </a:r>
            <a:r>
              <a:rPr lang="zh-CN" altLang="en-US" sz="2000" b="1" dirty="0"/>
              <a:t>当气站附近发生泄露</a:t>
            </a:r>
            <a:r>
              <a:rPr lang="en-US" altLang="zh-CN" sz="2000" b="1" dirty="0"/>
              <a:t>(</a:t>
            </a:r>
            <a:r>
              <a:rPr lang="zh-CN" altLang="en-US" sz="2000" b="1" dirty="0"/>
              <a:t>通过旋拧阀</a:t>
            </a:r>
          </a:p>
          <a:p>
            <a:r>
              <a:rPr lang="en-US" altLang="zh-CN" sz="2000" b="1" dirty="0"/>
              <a:t>A1 </a:t>
            </a:r>
            <a:r>
              <a:rPr lang="zh-CN" altLang="en-US" sz="2000" b="1" dirty="0"/>
              <a:t>模拟</a:t>
            </a:r>
            <a:r>
              <a:rPr lang="en-US" altLang="zh-CN" sz="2000" b="1" dirty="0"/>
              <a:t>)</a:t>
            </a:r>
            <a:r>
              <a:rPr lang="zh-CN" altLang="en-US" sz="2000" b="1" dirty="0"/>
              <a:t>，高压切断阀未正常关闭；</a:t>
            </a:r>
            <a:endParaRPr lang="en-US" altLang="zh-CN" sz="2000" b="1" dirty="0"/>
          </a:p>
          <a:p>
            <a:r>
              <a:rPr lang="zh-CN" altLang="en-US" sz="2000" b="1" dirty="0"/>
              <a:t>安全事件 </a:t>
            </a:r>
            <a:r>
              <a:rPr lang="en-US" altLang="zh-CN" sz="2000" b="1" dirty="0"/>
              <a:t>E2</a:t>
            </a:r>
            <a:r>
              <a:rPr lang="zh-CN" altLang="en-US" sz="2000" b="1" dirty="0"/>
              <a:t>：当高压切断阀与中压切断阀间发</a:t>
            </a:r>
          </a:p>
          <a:p>
            <a:r>
              <a:rPr lang="zh-CN" altLang="en-US" sz="2000" b="1" dirty="0"/>
              <a:t>生泄露</a:t>
            </a:r>
            <a:r>
              <a:rPr lang="en-US" altLang="zh-CN" sz="2000" b="1" dirty="0"/>
              <a:t>(</a:t>
            </a:r>
            <a:r>
              <a:rPr lang="zh-CN" altLang="en-US" sz="2000" b="1" dirty="0"/>
              <a:t>通过旋拧阀 </a:t>
            </a:r>
            <a:r>
              <a:rPr lang="en-US" altLang="zh-CN" sz="2000" b="1" dirty="0"/>
              <a:t>A2 </a:t>
            </a:r>
            <a:r>
              <a:rPr lang="zh-CN" altLang="en-US" sz="2000" b="1" dirty="0"/>
              <a:t>模拟</a:t>
            </a:r>
            <a:r>
              <a:rPr lang="en-US" altLang="zh-CN" sz="2000" b="1" dirty="0"/>
              <a:t>)</a:t>
            </a:r>
            <a:r>
              <a:rPr lang="zh-CN" altLang="en-US" sz="2000" b="1" dirty="0"/>
              <a:t>，高压切断阀与中压切断阀之一未正常关闭；</a:t>
            </a:r>
            <a:endParaRPr lang="en-US" altLang="zh-CN" sz="2000" b="1" dirty="0"/>
          </a:p>
          <a:p>
            <a:r>
              <a:rPr lang="zh-CN" altLang="en-US" sz="2000" b="1" dirty="0"/>
              <a:t>安全事件 </a:t>
            </a:r>
            <a:r>
              <a:rPr lang="en-US" altLang="zh-CN" sz="2000" b="1" dirty="0"/>
              <a:t>E3</a:t>
            </a:r>
            <a:r>
              <a:rPr lang="zh-CN" altLang="en-US" sz="2000" b="1" dirty="0"/>
              <a:t>：当中压切断阀与低压切断阀间发</a:t>
            </a:r>
          </a:p>
          <a:p>
            <a:r>
              <a:rPr lang="zh-CN" altLang="en-US" sz="2000" b="1" dirty="0"/>
              <a:t>生泄露</a:t>
            </a:r>
            <a:r>
              <a:rPr lang="en-US" altLang="zh-CN" sz="2000" b="1" dirty="0"/>
              <a:t>(</a:t>
            </a:r>
            <a:r>
              <a:rPr lang="zh-CN" altLang="en-US" sz="2000" b="1" dirty="0"/>
              <a:t>通过旋拧阀 </a:t>
            </a:r>
            <a:r>
              <a:rPr lang="en-US" altLang="zh-CN" sz="2000" b="1" dirty="0"/>
              <a:t>A3 </a:t>
            </a:r>
            <a:r>
              <a:rPr lang="zh-CN" altLang="en-US" sz="2000" b="1" dirty="0"/>
              <a:t>模拟</a:t>
            </a:r>
            <a:r>
              <a:rPr lang="en-US" altLang="zh-CN" sz="2000" b="1" dirty="0"/>
              <a:t>)</a:t>
            </a:r>
            <a:r>
              <a:rPr lang="zh-CN" altLang="en-US" sz="2000" b="1" dirty="0"/>
              <a:t>，中压切断阀与低压切断阀之一未正常关闭；</a:t>
            </a:r>
            <a:endParaRPr lang="en-US" altLang="zh-CN" sz="2000" b="1" dirty="0"/>
          </a:p>
          <a:p>
            <a:r>
              <a:rPr lang="zh-CN" altLang="en-US" sz="2000" b="1" dirty="0"/>
              <a:t>安全事件 </a:t>
            </a:r>
            <a:r>
              <a:rPr lang="en-US" altLang="zh-CN" sz="2000" b="1" dirty="0"/>
              <a:t>E4</a:t>
            </a:r>
            <a:r>
              <a:rPr lang="zh-CN" altLang="en-US" sz="2000" b="1" dirty="0"/>
              <a:t>：当用户负载附近发生泄露</a:t>
            </a:r>
            <a:r>
              <a:rPr lang="en-US" altLang="zh-CN" sz="2000" b="1" dirty="0"/>
              <a:t>(</a:t>
            </a:r>
            <a:r>
              <a:rPr lang="zh-CN" altLang="en-US" sz="2000" b="1" dirty="0"/>
              <a:t>通过旋</a:t>
            </a:r>
          </a:p>
          <a:p>
            <a:r>
              <a:rPr lang="zh-CN" altLang="en-US" sz="2000" b="1" dirty="0"/>
              <a:t>拧阀 </a:t>
            </a:r>
            <a:r>
              <a:rPr lang="en-US" altLang="zh-CN" sz="2000" b="1" dirty="0"/>
              <a:t>A4 </a:t>
            </a:r>
            <a:r>
              <a:rPr lang="zh-CN" altLang="en-US" sz="2000" b="1" dirty="0"/>
              <a:t>模拟</a:t>
            </a:r>
            <a:r>
              <a:rPr lang="en-US" altLang="zh-CN" sz="2000" b="1" dirty="0"/>
              <a:t>)</a:t>
            </a:r>
            <a:r>
              <a:rPr lang="zh-CN" altLang="en-US" sz="2000" b="1" dirty="0"/>
              <a:t>，低压切断阀未正常关闭。</a:t>
            </a:r>
          </a:p>
        </p:txBody>
      </p:sp>
      <p:pic>
        <p:nvPicPr>
          <p:cNvPr id="5" name="图片 4">
            <a:extLst>
              <a:ext uri="{FF2B5EF4-FFF2-40B4-BE49-F238E27FC236}">
                <a16:creationId xmlns:a16="http://schemas.microsoft.com/office/drawing/2014/main" id="{A2904C01-587D-20AD-0AFE-DCCD2FB2A7ED}"/>
              </a:ext>
            </a:extLst>
          </p:cNvPr>
          <p:cNvPicPr>
            <a:picLocks noChangeAspect="1"/>
          </p:cNvPicPr>
          <p:nvPr/>
        </p:nvPicPr>
        <p:blipFill>
          <a:blip r:embed="rId2"/>
          <a:stretch>
            <a:fillRect/>
          </a:stretch>
        </p:blipFill>
        <p:spPr>
          <a:xfrm>
            <a:off x="7032104" y="1628800"/>
            <a:ext cx="3816424" cy="4189770"/>
          </a:xfrm>
          <a:prstGeom prst="rect">
            <a:avLst/>
          </a:prstGeom>
        </p:spPr>
      </p:pic>
    </p:spTree>
    <p:extLst>
      <p:ext uri="{BB962C8B-B14F-4D97-AF65-F5344CB8AC3E}">
        <p14:creationId xmlns:p14="http://schemas.microsoft.com/office/powerpoint/2010/main" val="426498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Arial" pitchFamily="34" charset="0"/>
                <a:cs typeface="Arial" pitchFamily="34" charset="0"/>
              </a:rPr>
              <a:t>燃气管网</a:t>
            </a:r>
            <a:endParaRPr lang="zh-CN" altLang="en-US" sz="2000" dirty="0">
              <a:solidFill>
                <a:schemeClr val="bg1"/>
              </a:solidFill>
              <a:latin typeface="Arial" pitchFamily="34" charset="0"/>
              <a:cs typeface="Arial" pitchFamily="34" charset="0"/>
            </a:endParaRPr>
          </a:p>
        </p:txBody>
      </p:sp>
      <p:grpSp>
        <p:nvGrpSpPr>
          <p:cNvPr id="9" name="组合 8"/>
          <p:cNvGrpSpPr/>
          <p:nvPr/>
        </p:nvGrpSpPr>
        <p:grpSpPr>
          <a:xfrm>
            <a:off x="2057894" y="252856"/>
            <a:ext cx="857256" cy="818690"/>
            <a:chOff x="3643306" y="2552700"/>
            <a:chExt cx="1835157" cy="1752600"/>
          </a:xfrm>
        </p:grpSpPr>
        <p:sp>
          <p:nvSpPr>
            <p:cNvPr id="10" name="AutoShape 4"/>
            <p:cNvSpPr>
              <a:spLocks noChangeAspect="1" noChangeArrowheads="1" noTextEdit="1"/>
            </p:cNvSpPr>
            <p:nvPr/>
          </p:nvSpPr>
          <p:spPr bwMode="auto">
            <a:xfrm>
              <a:off x="3665538" y="2552700"/>
              <a:ext cx="1812925"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p:cNvSpPr>
            <p:nvPr/>
          </p:nvSpPr>
          <p:spPr bwMode="auto">
            <a:xfrm>
              <a:off x="4038601" y="2784475"/>
              <a:ext cx="163513" cy="622300"/>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p:cNvSpPr>
            <p:nvPr/>
          </p:nvSpPr>
          <p:spPr bwMode="auto">
            <a:xfrm>
              <a:off x="4378326" y="2552700"/>
              <a:ext cx="161925" cy="900113"/>
            </a:xfrm>
            <a:custGeom>
              <a:avLst/>
              <a:gdLst/>
              <a:ahLst/>
              <a:cxnLst>
                <a:cxn ang="0">
                  <a:pos x="205" y="1134"/>
                </a:cxn>
                <a:cxn ang="0">
                  <a:pos x="205" y="0"/>
                </a:cxn>
                <a:cxn ang="0">
                  <a:pos x="0" y="0"/>
                </a:cxn>
                <a:cxn ang="0">
                  <a:pos x="0" y="729"/>
                </a:cxn>
                <a:cxn ang="0">
                  <a:pos x="205" y="1134"/>
                </a:cxn>
              </a:cxnLst>
              <a:rect l="0" t="0" r="r" b="b"/>
              <a:pathLst>
                <a:path w="205" h="1134">
                  <a:moveTo>
                    <a:pt x="205" y="1134"/>
                  </a:moveTo>
                  <a:lnTo>
                    <a:pt x="205" y="0"/>
                  </a:lnTo>
                  <a:lnTo>
                    <a:pt x="0" y="0"/>
                  </a:lnTo>
                  <a:lnTo>
                    <a:pt x="0" y="729"/>
                  </a:lnTo>
                  <a:lnTo>
                    <a:pt x="205" y="11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4718051" y="2781300"/>
              <a:ext cx="161925" cy="814388"/>
            </a:xfrm>
            <a:custGeom>
              <a:avLst/>
              <a:gdLst/>
              <a:ahLst/>
              <a:cxnLst>
                <a:cxn ang="0">
                  <a:pos x="205" y="823"/>
                </a:cxn>
                <a:cxn ang="0">
                  <a:pos x="205" y="0"/>
                </a:cxn>
                <a:cxn ang="0">
                  <a:pos x="0" y="0"/>
                </a:cxn>
                <a:cxn ang="0">
                  <a:pos x="0" y="1026"/>
                </a:cxn>
                <a:cxn ang="0">
                  <a:pos x="205" y="823"/>
                </a:cxn>
              </a:cxnLst>
              <a:rect l="0" t="0" r="r" b="b"/>
              <a:pathLst>
                <a:path w="205" h="1026">
                  <a:moveTo>
                    <a:pt x="205" y="823"/>
                  </a:moveTo>
                  <a:lnTo>
                    <a:pt x="205" y="0"/>
                  </a:lnTo>
                  <a:lnTo>
                    <a:pt x="0" y="0"/>
                  </a:lnTo>
                  <a:lnTo>
                    <a:pt x="0" y="1026"/>
                  </a:lnTo>
                  <a:lnTo>
                    <a:pt x="205" y="8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5057776" y="3052763"/>
              <a:ext cx="163513" cy="438150"/>
            </a:xfrm>
            <a:custGeom>
              <a:avLst/>
              <a:gdLst/>
              <a:ahLst/>
              <a:cxnLst>
                <a:cxn ang="0">
                  <a:pos x="205" y="551"/>
                </a:cxn>
                <a:cxn ang="0">
                  <a:pos x="205" y="0"/>
                </a:cxn>
                <a:cxn ang="0">
                  <a:pos x="0" y="0"/>
                </a:cxn>
                <a:cxn ang="0">
                  <a:pos x="0" y="419"/>
                </a:cxn>
                <a:cxn ang="0">
                  <a:pos x="205" y="551"/>
                </a:cxn>
              </a:cxnLst>
              <a:rect l="0" t="0" r="r" b="b"/>
              <a:pathLst>
                <a:path w="205" h="551">
                  <a:moveTo>
                    <a:pt x="205" y="551"/>
                  </a:moveTo>
                  <a:lnTo>
                    <a:pt x="205" y="0"/>
                  </a:lnTo>
                  <a:lnTo>
                    <a:pt x="0" y="0"/>
                  </a:lnTo>
                  <a:lnTo>
                    <a:pt x="0" y="419"/>
                  </a:lnTo>
                  <a:lnTo>
                    <a:pt x="205" y="5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0"/>
            <p:cNvSpPr>
              <a:spLocks/>
            </p:cNvSpPr>
            <p:nvPr/>
          </p:nvSpPr>
          <p:spPr bwMode="auto">
            <a:xfrm>
              <a:off x="3643306" y="3324225"/>
              <a:ext cx="1808163" cy="981075"/>
            </a:xfrm>
            <a:custGeom>
              <a:avLst/>
              <a:gdLst/>
              <a:ahLst/>
              <a:cxnLst>
                <a:cxn ang="0">
                  <a:pos x="1952" y="1142"/>
                </a:cxn>
                <a:cxn ang="0">
                  <a:pos x="1952" y="364"/>
                </a:cxn>
                <a:cxn ang="0">
                  <a:pos x="1747" y="230"/>
                </a:cxn>
                <a:cxn ang="0">
                  <a:pos x="1747" y="1142"/>
                </a:cxn>
                <a:cxn ang="0">
                  <a:pos x="1523" y="1142"/>
                </a:cxn>
                <a:cxn ang="0">
                  <a:pos x="1523" y="328"/>
                </a:cxn>
                <a:cxn ang="0">
                  <a:pos x="1318" y="524"/>
                </a:cxn>
                <a:cxn ang="0">
                  <a:pos x="1318" y="1142"/>
                </a:cxn>
                <a:cxn ang="0">
                  <a:pos x="1096" y="1142"/>
                </a:cxn>
                <a:cxn ang="0">
                  <a:pos x="1096" y="364"/>
                </a:cxn>
                <a:cxn ang="0">
                  <a:pos x="891" y="0"/>
                </a:cxn>
                <a:cxn ang="0">
                  <a:pos x="891" y="1142"/>
                </a:cxn>
                <a:cxn ang="0">
                  <a:pos x="668" y="1142"/>
                </a:cxn>
                <a:cxn ang="0">
                  <a:pos x="668" y="42"/>
                </a:cxn>
                <a:cxn ang="0">
                  <a:pos x="463" y="329"/>
                </a:cxn>
                <a:cxn ang="0">
                  <a:pos x="463" y="1142"/>
                </a:cxn>
                <a:cxn ang="0">
                  <a:pos x="0" y="1142"/>
                </a:cxn>
                <a:cxn ang="0">
                  <a:pos x="0" y="1235"/>
                </a:cxn>
                <a:cxn ang="0">
                  <a:pos x="2222" y="1235"/>
                </a:cxn>
                <a:cxn ang="0">
                  <a:pos x="2277" y="1142"/>
                </a:cxn>
                <a:cxn ang="0">
                  <a:pos x="1952" y="1142"/>
                </a:cxn>
              </a:cxnLst>
              <a:rect l="0" t="0" r="r" b="b"/>
              <a:pathLst>
                <a:path w="2277" h="1235">
                  <a:moveTo>
                    <a:pt x="1952" y="1142"/>
                  </a:moveTo>
                  <a:lnTo>
                    <a:pt x="1952" y="364"/>
                  </a:lnTo>
                  <a:lnTo>
                    <a:pt x="1747" y="230"/>
                  </a:lnTo>
                  <a:lnTo>
                    <a:pt x="1747" y="1142"/>
                  </a:lnTo>
                  <a:lnTo>
                    <a:pt x="1523" y="1142"/>
                  </a:lnTo>
                  <a:lnTo>
                    <a:pt x="1523" y="328"/>
                  </a:lnTo>
                  <a:lnTo>
                    <a:pt x="1318" y="524"/>
                  </a:lnTo>
                  <a:lnTo>
                    <a:pt x="1318" y="1142"/>
                  </a:lnTo>
                  <a:lnTo>
                    <a:pt x="1096" y="1142"/>
                  </a:lnTo>
                  <a:lnTo>
                    <a:pt x="1096" y="364"/>
                  </a:lnTo>
                  <a:lnTo>
                    <a:pt x="891" y="0"/>
                  </a:lnTo>
                  <a:lnTo>
                    <a:pt x="891" y="1142"/>
                  </a:lnTo>
                  <a:lnTo>
                    <a:pt x="668" y="1142"/>
                  </a:lnTo>
                  <a:lnTo>
                    <a:pt x="668" y="42"/>
                  </a:lnTo>
                  <a:lnTo>
                    <a:pt x="463" y="329"/>
                  </a:lnTo>
                  <a:lnTo>
                    <a:pt x="463" y="1142"/>
                  </a:lnTo>
                  <a:lnTo>
                    <a:pt x="0" y="1142"/>
                  </a:lnTo>
                  <a:lnTo>
                    <a:pt x="0" y="1235"/>
                  </a:lnTo>
                  <a:lnTo>
                    <a:pt x="2222" y="1235"/>
                  </a:lnTo>
                  <a:lnTo>
                    <a:pt x="2277" y="1142"/>
                  </a:lnTo>
                  <a:lnTo>
                    <a:pt x="1952" y="11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1"/>
            <p:cNvSpPr>
              <a:spLocks/>
            </p:cNvSpPr>
            <p:nvPr/>
          </p:nvSpPr>
          <p:spPr bwMode="auto">
            <a:xfrm>
              <a:off x="3897313" y="3114675"/>
              <a:ext cx="1490663" cy="763588"/>
            </a:xfrm>
            <a:custGeom>
              <a:avLst/>
              <a:gdLst/>
              <a:ahLst/>
              <a:cxnLst>
                <a:cxn ang="0">
                  <a:pos x="1874" y="835"/>
                </a:cxn>
                <a:cxn ang="0">
                  <a:pos x="1380" y="502"/>
                </a:cxn>
                <a:cxn ang="0">
                  <a:pos x="930" y="942"/>
                </a:cxn>
                <a:cxn ang="0">
                  <a:pos x="488" y="147"/>
                </a:cxn>
                <a:cxn ang="0">
                  <a:pos x="2" y="962"/>
                </a:cxn>
                <a:cxn ang="0">
                  <a:pos x="0" y="812"/>
                </a:cxn>
                <a:cxn ang="0">
                  <a:pos x="492" y="0"/>
                </a:cxn>
                <a:cxn ang="0">
                  <a:pos x="943" y="814"/>
                </a:cxn>
                <a:cxn ang="0">
                  <a:pos x="1374" y="393"/>
                </a:cxn>
                <a:cxn ang="0">
                  <a:pos x="1878" y="736"/>
                </a:cxn>
                <a:cxn ang="0">
                  <a:pos x="1874" y="835"/>
                </a:cxn>
              </a:cxnLst>
              <a:rect l="0" t="0" r="r" b="b"/>
              <a:pathLst>
                <a:path w="1878" h="962">
                  <a:moveTo>
                    <a:pt x="1874" y="835"/>
                  </a:moveTo>
                  <a:lnTo>
                    <a:pt x="1380" y="502"/>
                  </a:lnTo>
                  <a:lnTo>
                    <a:pt x="930" y="942"/>
                  </a:lnTo>
                  <a:lnTo>
                    <a:pt x="488" y="147"/>
                  </a:lnTo>
                  <a:lnTo>
                    <a:pt x="2" y="962"/>
                  </a:lnTo>
                  <a:lnTo>
                    <a:pt x="0" y="812"/>
                  </a:lnTo>
                  <a:lnTo>
                    <a:pt x="492" y="0"/>
                  </a:lnTo>
                  <a:lnTo>
                    <a:pt x="943" y="814"/>
                  </a:lnTo>
                  <a:lnTo>
                    <a:pt x="1374" y="393"/>
                  </a:lnTo>
                  <a:lnTo>
                    <a:pt x="1878" y="736"/>
                  </a:lnTo>
                  <a:lnTo>
                    <a:pt x="1874" y="835"/>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6" name="图片 5">
            <a:extLst>
              <a:ext uri="{FF2B5EF4-FFF2-40B4-BE49-F238E27FC236}">
                <a16:creationId xmlns:a16="http://schemas.microsoft.com/office/drawing/2014/main" id="{71650397-A0FB-520A-615A-D0A0DCB997CD}"/>
              </a:ext>
            </a:extLst>
          </p:cNvPr>
          <p:cNvPicPr>
            <a:picLocks noChangeAspect="1"/>
          </p:cNvPicPr>
          <p:nvPr/>
        </p:nvPicPr>
        <p:blipFill>
          <a:blip r:embed="rId2"/>
          <a:stretch>
            <a:fillRect/>
          </a:stretch>
        </p:blipFill>
        <p:spPr>
          <a:xfrm>
            <a:off x="8825939" y="847579"/>
            <a:ext cx="3366061" cy="4941168"/>
          </a:xfrm>
          <a:prstGeom prst="rect">
            <a:avLst/>
          </a:prstGeom>
        </p:spPr>
      </p:pic>
      <p:pic>
        <p:nvPicPr>
          <p:cNvPr id="4" name="图片 3">
            <a:extLst>
              <a:ext uri="{FF2B5EF4-FFF2-40B4-BE49-F238E27FC236}">
                <a16:creationId xmlns:a16="http://schemas.microsoft.com/office/drawing/2014/main" id="{64A65A8D-D33D-C486-A9FE-F42FAEC38F89}"/>
              </a:ext>
            </a:extLst>
          </p:cNvPr>
          <p:cNvPicPr>
            <a:picLocks noChangeAspect="1"/>
          </p:cNvPicPr>
          <p:nvPr/>
        </p:nvPicPr>
        <p:blipFill>
          <a:blip r:embed="rId3"/>
          <a:stretch>
            <a:fillRect/>
          </a:stretch>
        </p:blipFill>
        <p:spPr>
          <a:xfrm>
            <a:off x="87652" y="-10605"/>
            <a:ext cx="9151620" cy="6858000"/>
          </a:xfrm>
          <a:prstGeom prst="rect">
            <a:avLst/>
          </a:prstGeom>
        </p:spPr>
      </p:pic>
    </p:spTree>
    <p:extLst>
      <p:ext uri="{BB962C8B-B14F-4D97-AF65-F5344CB8AC3E}">
        <p14:creationId xmlns:p14="http://schemas.microsoft.com/office/powerpoint/2010/main" val="232133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Arial" pitchFamily="34" charset="0"/>
                <a:cs typeface="Arial" pitchFamily="34" charset="0"/>
              </a:rPr>
              <a:t>燃气管网</a:t>
            </a:r>
            <a:endParaRPr lang="zh-CN" altLang="en-US" sz="2000" dirty="0">
              <a:solidFill>
                <a:schemeClr val="bg1"/>
              </a:solidFill>
              <a:latin typeface="Arial" pitchFamily="34" charset="0"/>
              <a:cs typeface="Arial" pitchFamily="34" charset="0"/>
            </a:endParaRPr>
          </a:p>
        </p:txBody>
      </p:sp>
      <p:grpSp>
        <p:nvGrpSpPr>
          <p:cNvPr id="9" name="组合 8"/>
          <p:cNvGrpSpPr/>
          <p:nvPr/>
        </p:nvGrpSpPr>
        <p:grpSpPr>
          <a:xfrm>
            <a:off x="2057894" y="252856"/>
            <a:ext cx="857256" cy="818690"/>
            <a:chOff x="3643306" y="2552700"/>
            <a:chExt cx="1835157" cy="1752600"/>
          </a:xfrm>
        </p:grpSpPr>
        <p:sp>
          <p:nvSpPr>
            <p:cNvPr id="10" name="AutoShape 4"/>
            <p:cNvSpPr>
              <a:spLocks noChangeAspect="1" noChangeArrowheads="1" noTextEdit="1"/>
            </p:cNvSpPr>
            <p:nvPr/>
          </p:nvSpPr>
          <p:spPr bwMode="auto">
            <a:xfrm>
              <a:off x="3665538" y="2552700"/>
              <a:ext cx="1812925"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p:cNvSpPr>
            <p:nvPr/>
          </p:nvSpPr>
          <p:spPr bwMode="auto">
            <a:xfrm>
              <a:off x="4038601" y="2784475"/>
              <a:ext cx="163513" cy="622300"/>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p:cNvSpPr>
            <p:nvPr/>
          </p:nvSpPr>
          <p:spPr bwMode="auto">
            <a:xfrm>
              <a:off x="4378326" y="2552700"/>
              <a:ext cx="161925" cy="900113"/>
            </a:xfrm>
            <a:custGeom>
              <a:avLst/>
              <a:gdLst/>
              <a:ahLst/>
              <a:cxnLst>
                <a:cxn ang="0">
                  <a:pos x="205" y="1134"/>
                </a:cxn>
                <a:cxn ang="0">
                  <a:pos x="205" y="0"/>
                </a:cxn>
                <a:cxn ang="0">
                  <a:pos x="0" y="0"/>
                </a:cxn>
                <a:cxn ang="0">
                  <a:pos x="0" y="729"/>
                </a:cxn>
                <a:cxn ang="0">
                  <a:pos x="205" y="1134"/>
                </a:cxn>
              </a:cxnLst>
              <a:rect l="0" t="0" r="r" b="b"/>
              <a:pathLst>
                <a:path w="205" h="1134">
                  <a:moveTo>
                    <a:pt x="205" y="1134"/>
                  </a:moveTo>
                  <a:lnTo>
                    <a:pt x="205" y="0"/>
                  </a:lnTo>
                  <a:lnTo>
                    <a:pt x="0" y="0"/>
                  </a:lnTo>
                  <a:lnTo>
                    <a:pt x="0" y="729"/>
                  </a:lnTo>
                  <a:lnTo>
                    <a:pt x="205" y="11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4718051" y="2781300"/>
              <a:ext cx="161925" cy="814388"/>
            </a:xfrm>
            <a:custGeom>
              <a:avLst/>
              <a:gdLst/>
              <a:ahLst/>
              <a:cxnLst>
                <a:cxn ang="0">
                  <a:pos x="205" y="823"/>
                </a:cxn>
                <a:cxn ang="0">
                  <a:pos x="205" y="0"/>
                </a:cxn>
                <a:cxn ang="0">
                  <a:pos x="0" y="0"/>
                </a:cxn>
                <a:cxn ang="0">
                  <a:pos x="0" y="1026"/>
                </a:cxn>
                <a:cxn ang="0">
                  <a:pos x="205" y="823"/>
                </a:cxn>
              </a:cxnLst>
              <a:rect l="0" t="0" r="r" b="b"/>
              <a:pathLst>
                <a:path w="205" h="1026">
                  <a:moveTo>
                    <a:pt x="205" y="823"/>
                  </a:moveTo>
                  <a:lnTo>
                    <a:pt x="205" y="0"/>
                  </a:lnTo>
                  <a:lnTo>
                    <a:pt x="0" y="0"/>
                  </a:lnTo>
                  <a:lnTo>
                    <a:pt x="0" y="1026"/>
                  </a:lnTo>
                  <a:lnTo>
                    <a:pt x="205" y="8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5057776" y="3052763"/>
              <a:ext cx="163513" cy="438150"/>
            </a:xfrm>
            <a:custGeom>
              <a:avLst/>
              <a:gdLst/>
              <a:ahLst/>
              <a:cxnLst>
                <a:cxn ang="0">
                  <a:pos x="205" y="551"/>
                </a:cxn>
                <a:cxn ang="0">
                  <a:pos x="205" y="0"/>
                </a:cxn>
                <a:cxn ang="0">
                  <a:pos x="0" y="0"/>
                </a:cxn>
                <a:cxn ang="0">
                  <a:pos x="0" y="419"/>
                </a:cxn>
                <a:cxn ang="0">
                  <a:pos x="205" y="551"/>
                </a:cxn>
              </a:cxnLst>
              <a:rect l="0" t="0" r="r" b="b"/>
              <a:pathLst>
                <a:path w="205" h="551">
                  <a:moveTo>
                    <a:pt x="205" y="551"/>
                  </a:moveTo>
                  <a:lnTo>
                    <a:pt x="205" y="0"/>
                  </a:lnTo>
                  <a:lnTo>
                    <a:pt x="0" y="0"/>
                  </a:lnTo>
                  <a:lnTo>
                    <a:pt x="0" y="419"/>
                  </a:lnTo>
                  <a:lnTo>
                    <a:pt x="205" y="5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0"/>
            <p:cNvSpPr>
              <a:spLocks/>
            </p:cNvSpPr>
            <p:nvPr/>
          </p:nvSpPr>
          <p:spPr bwMode="auto">
            <a:xfrm>
              <a:off x="3643306" y="3324225"/>
              <a:ext cx="1808163" cy="981075"/>
            </a:xfrm>
            <a:custGeom>
              <a:avLst/>
              <a:gdLst/>
              <a:ahLst/>
              <a:cxnLst>
                <a:cxn ang="0">
                  <a:pos x="1952" y="1142"/>
                </a:cxn>
                <a:cxn ang="0">
                  <a:pos x="1952" y="364"/>
                </a:cxn>
                <a:cxn ang="0">
                  <a:pos x="1747" y="230"/>
                </a:cxn>
                <a:cxn ang="0">
                  <a:pos x="1747" y="1142"/>
                </a:cxn>
                <a:cxn ang="0">
                  <a:pos x="1523" y="1142"/>
                </a:cxn>
                <a:cxn ang="0">
                  <a:pos x="1523" y="328"/>
                </a:cxn>
                <a:cxn ang="0">
                  <a:pos x="1318" y="524"/>
                </a:cxn>
                <a:cxn ang="0">
                  <a:pos x="1318" y="1142"/>
                </a:cxn>
                <a:cxn ang="0">
                  <a:pos x="1096" y="1142"/>
                </a:cxn>
                <a:cxn ang="0">
                  <a:pos x="1096" y="364"/>
                </a:cxn>
                <a:cxn ang="0">
                  <a:pos x="891" y="0"/>
                </a:cxn>
                <a:cxn ang="0">
                  <a:pos x="891" y="1142"/>
                </a:cxn>
                <a:cxn ang="0">
                  <a:pos x="668" y="1142"/>
                </a:cxn>
                <a:cxn ang="0">
                  <a:pos x="668" y="42"/>
                </a:cxn>
                <a:cxn ang="0">
                  <a:pos x="463" y="329"/>
                </a:cxn>
                <a:cxn ang="0">
                  <a:pos x="463" y="1142"/>
                </a:cxn>
                <a:cxn ang="0">
                  <a:pos x="0" y="1142"/>
                </a:cxn>
                <a:cxn ang="0">
                  <a:pos x="0" y="1235"/>
                </a:cxn>
                <a:cxn ang="0">
                  <a:pos x="2222" y="1235"/>
                </a:cxn>
                <a:cxn ang="0">
                  <a:pos x="2277" y="1142"/>
                </a:cxn>
                <a:cxn ang="0">
                  <a:pos x="1952" y="1142"/>
                </a:cxn>
              </a:cxnLst>
              <a:rect l="0" t="0" r="r" b="b"/>
              <a:pathLst>
                <a:path w="2277" h="1235">
                  <a:moveTo>
                    <a:pt x="1952" y="1142"/>
                  </a:moveTo>
                  <a:lnTo>
                    <a:pt x="1952" y="364"/>
                  </a:lnTo>
                  <a:lnTo>
                    <a:pt x="1747" y="230"/>
                  </a:lnTo>
                  <a:lnTo>
                    <a:pt x="1747" y="1142"/>
                  </a:lnTo>
                  <a:lnTo>
                    <a:pt x="1523" y="1142"/>
                  </a:lnTo>
                  <a:lnTo>
                    <a:pt x="1523" y="328"/>
                  </a:lnTo>
                  <a:lnTo>
                    <a:pt x="1318" y="524"/>
                  </a:lnTo>
                  <a:lnTo>
                    <a:pt x="1318" y="1142"/>
                  </a:lnTo>
                  <a:lnTo>
                    <a:pt x="1096" y="1142"/>
                  </a:lnTo>
                  <a:lnTo>
                    <a:pt x="1096" y="364"/>
                  </a:lnTo>
                  <a:lnTo>
                    <a:pt x="891" y="0"/>
                  </a:lnTo>
                  <a:lnTo>
                    <a:pt x="891" y="1142"/>
                  </a:lnTo>
                  <a:lnTo>
                    <a:pt x="668" y="1142"/>
                  </a:lnTo>
                  <a:lnTo>
                    <a:pt x="668" y="42"/>
                  </a:lnTo>
                  <a:lnTo>
                    <a:pt x="463" y="329"/>
                  </a:lnTo>
                  <a:lnTo>
                    <a:pt x="463" y="1142"/>
                  </a:lnTo>
                  <a:lnTo>
                    <a:pt x="0" y="1142"/>
                  </a:lnTo>
                  <a:lnTo>
                    <a:pt x="0" y="1235"/>
                  </a:lnTo>
                  <a:lnTo>
                    <a:pt x="2222" y="1235"/>
                  </a:lnTo>
                  <a:lnTo>
                    <a:pt x="2277" y="1142"/>
                  </a:lnTo>
                  <a:lnTo>
                    <a:pt x="1952" y="11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1"/>
            <p:cNvSpPr>
              <a:spLocks/>
            </p:cNvSpPr>
            <p:nvPr/>
          </p:nvSpPr>
          <p:spPr bwMode="auto">
            <a:xfrm>
              <a:off x="3897313" y="3114675"/>
              <a:ext cx="1490663" cy="763588"/>
            </a:xfrm>
            <a:custGeom>
              <a:avLst/>
              <a:gdLst/>
              <a:ahLst/>
              <a:cxnLst>
                <a:cxn ang="0">
                  <a:pos x="1874" y="835"/>
                </a:cxn>
                <a:cxn ang="0">
                  <a:pos x="1380" y="502"/>
                </a:cxn>
                <a:cxn ang="0">
                  <a:pos x="930" y="942"/>
                </a:cxn>
                <a:cxn ang="0">
                  <a:pos x="488" y="147"/>
                </a:cxn>
                <a:cxn ang="0">
                  <a:pos x="2" y="962"/>
                </a:cxn>
                <a:cxn ang="0">
                  <a:pos x="0" y="812"/>
                </a:cxn>
                <a:cxn ang="0">
                  <a:pos x="492" y="0"/>
                </a:cxn>
                <a:cxn ang="0">
                  <a:pos x="943" y="814"/>
                </a:cxn>
                <a:cxn ang="0">
                  <a:pos x="1374" y="393"/>
                </a:cxn>
                <a:cxn ang="0">
                  <a:pos x="1878" y="736"/>
                </a:cxn>
                <a:cxn ang="0">
                  <a:pos x="1874" y="835"/>
                </a:cxn>
              </a:cxnLst>
              <a:rect l="0" t="0" r="r" b="b"/>
              <a:pathLst>
                <a:path w="1878" h="962">
                  <a:moveTo>
                    <a:pt x="1874" y="835"/>
                  </a:moveTo>
                  <a:lnTo>
                    <a:pt x="1380" y="502"/>
                  </a:lnTo>
                  <a:lnTo>
                    <a:pt x="930" y="942"/>
                  </a:lnTo>
                  <a:lnTo>
                    <a:pt x="488" y="147"/>
                  </a:lnTo>
                  <a:lnTo>
                    <a:pt x="2" y="962"/>
                  </a:lnTo>
                  <a:lnTo>
                    <a:pt x="0" y="812"/>
                  </a:lnTo>
                  <a:lnTo>
                    <a:pt x="492" y="0"/>
                  </a:lnTo>
                  <a:lnTo>
                    <a:pt x="943" y="814"/>
                  </a:lnTo>
                  <a:lnTo>
                    <a:pt x="1374" y="393"/>
                  </a:lnTo>
                  <a:lnTo>
                    <a:pt x="1878" y="736"/>
                  </a:lnTo>
                  <a:lnTo>
                    <a:pt x="1874" y="835"/>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5" name="图片 4">
            <a:extLst>
              <a:ext uri="{FF2B5EF4-FFF2-40B4-BE49-F238E27FC236}">
                <a16:creationId xmlns:a16="http://schemas.microsoft.com/office/drawing/2014/main" id="{C5990AE3-1A0A-5092-0030-75F63C34A7F9}"/>
              </a:ext>
            </a:extLst>
          </p:cNvPr>
          <p:cNvPicPr>
            <a:picLocks noChangeAspect="1"/>
          </p:cNvPicPr>
          <p:nvPr/>
        </p:nvPicPr>
        <p:blipFill>
          <a:blip r:embed="rId2"/>
          <a:stretch>
            <a:fillRect/>
          </a:stretch>
        </p:blipFill>
        <p:spPr>
          <a:xfrm>
            <a:off x="9037840" y="1428739"/>
            <a:ext cx="3154160" cy="4526220"/>
          </a:xfrm>
          <a:prstGeom prst="rect">
            <a:avLst/>
          </a:prstGeom>
        </p:spPr>
      </p:pic>
      <p:pic>
        <p:nvPicPr>
          <p:cNvPr id="4" name="图片 3">
            <a:extLst>
              <a:ext uri="{FF2B5EF4-FFF2-40B4-BE49-F238E27FC236}">
                <a16:creationId xmlns:a16="http://schemas.microsoft.com/office/drawing/2014/main" id="{64A65A8D-D33D-C486-A9FE-F42FAEC38F89}"/>
              </a:ext>
            </a:extLst>
          </p:cNvPr>
          <p:cNvPicPr>
            <a:picLocks noChangeAspect="1"/>
          </p:cNvPicPr>
          <p:nvPr/>
        </p:nvPicPr>
        <p:blipFill>
          <a:blip r:embed="rId3"/>
          <a:stretch>
            <a:fillRect/>
          </a:stretch>
        </p:blipFill>
        <p:spPr>
          <a:xfrm>
            <a:off x="87652" y="-10605"/>
            <a:ext cx="9151620" cy="6858000"/>
          </a:xfrm>
          <a:prstGeom prst="rect">
            <a:avLst/>
          </a:prstGeom>
        </p:spPr>
      </p:pic>
    </p:spTree>
    <p:extLst>
      <p:ext uri="{BB962C8B-B14F-4D97-AF65-F5344CB8AC3E}">
        <p14:creationId xmlns:p14="http://schemas.microsoft.com/office/powerpoint/2010/main" val="273661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4A65A8D-D33D-C486-A9FE-F42FAEC38F89}"/>
              </a:ext>
            </a:extLst>
          </p:cNvPr>
          <p:cNvPicPr>
            <a:picLocks noChangeAspect="1"/>
          </p:cNvPicPr>
          <p:nvPr/>
        </p:nvPicPr>
        <p:blipFill>
          <a:blip r:embed="rId2"/>
          <a:stretch>
            <a:fillRect/>
          </a:stretch>
        </p:blipFill>
        <p:spPr>
          <a:xfrm>
            <a:off x="101567" y="476672"/>
            <a:ext cx="6749959" cy="5058254"/>
          </a:xfrm>
          <a:prstGeom prst="rect">
            <a:avLst/>
          </a:prstGeom>
        </p:spPr>
      </p:pic>
      <p:pic>
        <p:nvPicPr>
          <p:cNvPr id="6" name="图片 5">
            <a:extLst>
              <a:ext uri="{FF2B5EF4-FFF2-40B4-BE49-F238E27FC236}">
                <a16:creationId xmlns:a16="http://schemas.microsoft.com/office/drawing/2014/main" id="{C39175B6-B53C-7530-89F5-4CBC8D37CFC6}"/>
              </a:ext>
            </a:extLst>
          </p:cNvPr>
          <p:cNvPicPr>
            <a:picLocks noChangeAspect="1"/>
          </p:cNvPicPr>
          <p:nvPr/>
        </p:nvPicPr>
        <p:blipFill>
          <a:blip r:embed="rId3"/>
          <a:stretch>
            <a:fillRect/>
          </a:stretch>
        </p:blipFill>
        <p:spPr>
          <a:xfrm>
            <a:off x="6851526" y="247183"/>
            <a:ext cx="5194229" cy="5517232"/>
          </a:xfrm>
          <a:prstGeom prst="rect">
            <a:avLst/>
          </a:prstGeom>
        </p:spPr>
      </p:pic>
    </p:spTree>
    <p:extLst>
      <p:ext uri="{BB962C8B-B14F-4D97-AF65-F5344CB8AC3E}">
        <p14:creationId xmlns:p14="http://schemas.microsoft.com/office/powerpoint/2010/main" val="1447682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4A65A8D-D33D-C486-A9FE-F42FAEC38F89}"/>
              </a:ext>
            </a:extLst>
          </p:cNvPr>
          <p:cNvPicPr>
            <a:picLocks noChangeAspect="1"/>
          </p:cNvPicPr>
          <p:nvPr/>
        </p:nvPicPr>
        <p:blipFill>
          <a:blip r:embed="rId2"/>
          <a:stretch>
            <a:fillRect/>
          </a:stretch>
        </p:blipFill>
        <p:spPr>
          <a:xfrm>
            <a:off x="28490" y="332656"/>
            <a:ext cx="6749959" cy="5058254"/>
          </a:xfrm>
          <a:prstGeom prst="rect">
            <a:avLst/>
          </a:prstGeom>
        </p:spPr>
      </p:pic>
      <p:sp>
        <p:nvSpPr>
          <p:cNvPr id="3" name="文本框 2">
            <a:extLst>
              <a:ext uri="{FF2B5EF4-FFF2-40B4-BE49-F238E27FC236}">
                <a16:creationId xmlns:a16="http://schemas.microsoft.com/office/drawing/2014/main" id="{21F95289-F65C-CB35-B113-42311299BB56}"/>
              </a:ext>
            </a:extLst>
          </p:cNvPr>
          <p:cNvSpPr txBox="1"/>
          <p:nvPr/>
        </p:nvSpPr>
        <p:spPr>
          <a:xfrm>
            <a:off x="6960096" y="404664"/>
            <a:ext cx="4968552" cy="1938992"/>
          </a:xfrm>
          <a:prstGeom prst="rect">
            <a:avLst/>
          </a:prstGeom>
          <a:noFill/>
        </p:spPr>
        <p:txBody>
          <a:bodyPr wrap="square">
            <a:spAutoFit/>
          </a:bodyPr>
          <a:lstStyle/>
          <a:p>
            <a:r>
              <a:rPr lang="zh-CN" altLang="en-US" sz="2000" b="1" dirty="0"/>
              <a:t>以节点 </a:t>
            </a:r>
            <a:r>
              <a:rPr lang="en-US" altLang="zh-CN" sz="2000" b="1" dirty="0"/>
              <a:t>C22 </a:t>
            </a:r>
            <a:r>
              <a:rPr lang="zh-CN" altLang="en-US" sz="2000" b="1" dirty="0"/>
              <a:t>为例，</a:t>
            </a:r>
            <a:r>
              <a:rPr lang="en-US" altLang="zh-CN" sz="2000" b="1" dirty="0"/>
              <a:t>CVE-2019-0708 </a:t>
            </a:r>
            <a:r>
              <a:rPr lang="zh-CN" altLang="en-US" sz="2000" b="1" dirty="0"/>
              <a:t>的 </a:t>
            </a:r>
            <a:r>
              <a:rPr lang="en-US" altLang="zh-CN" sz="2000" b="1" dirty="0"/>
              <a:t>base</a:t>
            </a:r>
            <a:r>
              <a:rPr lang="zh-CN" altLang="en-US" sz="2000" b="1" dirty="0"/>
              <a:t>属性为：</a:t>
            </a:r>
            <a:r>
              <a:rPr lang="en-US" altLang="zh-CN" sz="2000" b="1" dirty="0"/>
              <a:t>(</a:t>
            </a:r>
            <a:r>
              <a:rPr lang="zh-CN" altLang="en-US" sz="2000" b="1" dirty="0"/>
              <a:t>攻击向量：远程网络访问</a:t>
            </a:r>
            <a:r>
              <a:rPr lang="en-US" altLang="zh-CN" sz="2000" b="1" dirty="0"/>
              <a:t>)  0.85</a:t>
            </a:r>
            <a:r>
              <a:rPr lang="zh-CN" altLang="en-US" sz="2000" b="1" dirty="0"/>
              <a:t>、</a:t>
            </a:r>
            <a:r>
              <a:rPr lang="en-US" altLang="zh-CN" sz="2000" b="1" dirty="0"/>
              <a:t>(</a:t>
            </a:r>
            <a:r>
              <a:rPr lang="zh-CN" altLang="en-US" sz="2000" b="1" dirty="0"/>
              <a:t>攻击复杂性</a:t>
            </a:r>
            <a:r>
              <a:rPr lang="en-US" altLang="zh-CN" sz="2000" b="1" dirty="0"/>
              <a:t>:</a:t>
            </a:r>
            <a:r>
              <a:rPr lang="zh-CN" altLang="en-US" sz="2000" b="1" dirty="0"/>
              <a:t>低</a:t>
            </a:r>
            <a:r>
              <a:rPr lang="en-US" altLang="zh-CN" sz="2000" b="1" dirty="0"/>
              <a:t>)  0.77</a:t>
            </a:r>
            <a:r>
              <a:rPr lang="zh-CN" altLang="en-US" sz="2000" b="1" dirty="0"/>
              <a:t>、</a:t>
            </a:r>
            <a:r>
              <a:rPr lang="en-US" altLang="zh-CN" sz="2000" b="1" dirty="0"/>
              <a:t>(</a:t>
            </a:r>
            <a:r>
              <a:rPr lang="zh-CN" altLang="en-US" sz="2000" b="1" dirty="0"/>
              <a:t>需要权限：无</a:t>
            </a:r>
            <a:r>
              <a:rPr lang="en-US" altLang="zh-CN" sz="2000" b="1" dirty="0"/>
              <a:t>) 0.85</a:t>
            </a:r>
            <a:r>
              <a:rPr lang="zh-CN" altLang="en-US" sz="2000" b="1" dirty="0"/>
              <a:t>、</a:t>
            </a:r>
            <a:r>
              <a:rPr lang="en-US" altLang="zh-CN" sz="2000" b="1" dirty="0"/>
              <a:t>(</a:t>
            </a:r>
            <a:r>
              <a:rPr lang="zh-CN" altLang="en-US" sz="2000" b="1" dirty="0"/>
              <a:t>用户交互：无</a:t>
            </a:r>
            <a:r>
              <a:rPr lang="en-US" altLang="zh-CN" sz="2000" b="1" dirty="0"/>
              <a:t>) 0.85</a:t>
            </a:r>
          </a:p>
          <a:p>
            <a:r>
              <a:rPr lang="en-US" altLang="zh-CN" sz="2000" b="1" dirty="0" err="1"/>
              <a:t>BaseScore</a:t>
            </a:r>
            <a:r>
              <a:rPr lang="zh-CN" altLang="en-US" sz="2000" b="1" dirty="0"/>
              <a:t>（</a:t>
            </a:r>
            <a:r>
              <a:rPr lang="en-US" altLang="zh-CN" sz="2000" b="1" dirty="0"/>
              <a:t>a</a:t>
            </a:r>
            <a:r>
              <a:rPr lang="zh-CN" altLang="en-US" sz="2000" b="1" dirty="0"/>
              <a:t>）</a:t>
            </a:r>
            <a:r>
              <a:rPr lang="en-US" altLang="zh-CN" sz="2000" b="1" dirty="0"/>
              <a:t>=8.22*AV*AC*PR*UI/10 =0.39</a:t>
            </a:r>
            <a:endParaRPr lang="zh-CN" altLang="en-US" sz="2000" b="1" dirty="0"/>
          </a:p>
        </p:txBody>
      </p:sp>
      <p:pic>
        <p:nvPicPr>
          <p:cNvPr id="7" name="图片 6">
            <a:extLst>
              <a:ext uri="{FF2B5EF4-FFF2-40B4-BE49-F238E27FC236}">
                <a16:creationId xmlns:a16="http://schemas.microsoft.com/office/drawing/2014/main" id="{04A37AB9-58CA-9701-F09D-D8A905EBCB3B}"/>
              </a:ext>
            </a:extLst>
          </p:cNvPr>
          <p:cNvPicPr>
            <a:picLocks noChangeAspect="1"/>
          </p:cNvPicPr>
          <p:nvPr/>
        </p:nvPicPr>
        <p:blipFill>
          <a:blip r:embed="rId3"/>
          <a:stretch>
            <a:fillRect/>
          </a:stretch>
        </p:blipFill>
        <p:spPr>
          <a:xfrm>
            <a:off x="6672064" y="2343656"/>
            <a:ext cx="5561905" cy="295238"/>
          </a:xfrm>
          <a:prstGeom prst="rect">
            <a:avLst/>
          </a:prstGeom>
        </p:spPr>
      </p:pic>
      <p:pic>
        <p:nvPicPr>
          <p:cNvPr id="9" name="图片 8">
            <a:extLst>
              <a:ext uri="{FF2B5EF4-FFF2-40B4-BE49-F238E27FC236}">
                <a16:creationId xmlns:a16="http://schemas.microsoft.com/office/drawing/2014/main" id="{FF778109-19D8-75B3-705A-FA54B7580002}"/>
              </a:ext>
            </a:extLst>
          </p:cNvPr>
          <p:cNvPicPr>
            <a:picLocks noChangeAspect="1"/>
          </p:cNvPicPr>
          <p:nvPr/>
        </p:nvPicPr>
        <p:blipFill>
          <a:blip r:embed="rId4"/>
          <a:stretch>
            <a:fillRect/>
          </a:stretch>
        </p:blipFill>
        <p:spPr>
          <a:xfrm>
            <a:off x="7540191" y="2708920"/>
            <a:ext cx="3952872" cy="3427665"/>
          </a:xfrm>
          <a:prstGeom prst="rect">
            <a:avLst/>
          </a:prstGeom>
        </p:spPr>
      </p:pic>
      <p:pic>
        <p:nvPicPr>
          <p:cNvPr id="11" name="图片 10">
            <a:extLst>
              <a:ext uri="{FF2B5EF4-FFF2-40B4-BE49-F238E27FC236}">
                <a16:creationId xmlns:a16="http://schemas.microsoft.com/office/drawing/2014/main" id="{102F0E9F-890B-377F-126D-7B17FD009F5A}"/>
              </a:ext>
            </a:extLst>
          </p:cNvPr>
          <p:cNvPicPr>
            <a:picLocks noChangeAspect="1"/>
          </p:cNvPicPr>
          <p:nvPr/>
        </p:nvPicPr>
        <p:blipFill>
          <a:blip r:embed="rId5"/>
          <a:stretch>
            <a:fillRect/>
          </a:stretch>
        </p:blipFill>
        <p:spPr>
          <a:xfrm>
            <a:off x="3287688" y="5445224"/>
            <a:ext cx="3952872" cy="1219938"/>
          </a:xfrm>
          <a:prstGeom prst="rect">
            <a:avLst/>
          </a:prstGeom>
        </p:spPr>
      </p:pic>
      <p:pic>
        <p:nvPicPr>
          <p:cNvPr id="13" name="图片 12">
            <a:extLst>
              <a:ext uri="{FF2B5EF4-FFF2-40B4-BE49-F238E27FC236}">
                <a16:creationId xmlns:a16="http://schemas.microsoft.com/office/drawing/2014/main" id="{21428593-CBF8-6ACB-69A9-DB56489D499F}"/>
              </a:ext>
            </a:extLst>
          </p:cNvPr>
          <p:cNvPicPr>
            <a:picLocks noChangeAspect="1"/>
          </p:cNvPicPr>
          <p:nvPr/>
        </p:nvPicPr>
        <p:blipFill>
          <a:blip r:embed="rId6"/>
          <a:stretch>
            <a:fillRect/>
          </a:stretch>
        </p:blipFill>
        <p:spPr>
          <a:xfrm>
            <a:off x="47328" y="5589240"/>
            <a:ext cx="3135704" cy="834128"/>
          </a:xfrm>
          <a:prstGeom prst="rect">
            <a:avLst/>
          </a:prstGeom>
        </p:spPr>
      </p:pic>
    </p:spTree>
    <p:extLst>
      <p:ext uri="{BB962C8B-B14F-4D97-AF65-F5344CB8AC3E}">
        <p14:creationId xmlns:p14="http://schemas.microsoft.com/office/powerpoint/2010/main" val="534170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燃气管网</a:t>
            </a:r>
            <a:endParaRPr lang="zh-CN" altLang="en-US" sz="2000" dirty="0">
              <a:solidFill>
                <a:schemeClr val="tx1"/>
              </a:solidFill>
              <a:latin typeface="Arial" pitchFamily="34" charset="0"/>
              <a:cs typeface="Arial" pitchFamily="34" charset="0"/>
            </a:endParaRPr>
          </a:p>
        </p:txBody>
      </p:sp>
      <p:grpSp>
        <p:nvGrpSpPr>
          <p:cNvPr id="9" name="组合 8"/>
          <p:cNvGrpSpPr/>
          <p:nvPr/>
        </p:nvGrpSpPr>
        <p:grpSpPr>
          <a:xfrm>
            <a:off x="2057894" y="252856"/>
            <a:ext cx="857256" cy="818690"/>
            <a:chOff x="3643306" y="2552700"/>
            <a:chExt cx="1835157" cy="1752600"/>
          </a:xfrm>
        </p:grpSpPr>
        <p:sp>
          <p:nvSpPr>
            <p:cNvPr id="10" name="AutoShape 4"/>
            <p:cNvSpPr>
              <a:spLocks noChangeAspect="1" noChangeArrowheads="1" noTextEdit="1"/>
            </p:cNvSpPr>
            <p:nvPr/>
          </p:nvSpPr>
          <p:spPr bwMode="auto">
            <a:xfrm>
              <a:off x="3665538" y="2552700"/>
              <a:ext cx="1812925"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p:cNvSpPr>
            <p:nvPr/>
          </p:nvSpPr>
          <p:spPr bwMode="auto">
            <a:xfrm>
              <a:off x="4038601" y="2784475"/>
              <a:ext cx="163513" cy="622300"/>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p:cNvSpPr>
            <p:nvPr/>
          </p:nvSpPr>
          <p:spPr bwMode="auto">
            <a:xfrm>
              <a:off x="4378326" y="2552700"/>
              <a:ext cx="161925" cy="900113"/>
            </a:xfrm>
            <a:custGeom>
              <a:avLst/>
              <a:gdLst/>
              <a:ahLst/>
              <a:cxnLst>
                <a:cxn ang="0">
                  <a:pos x="205" y="1134"/>
                </a:cxn>
                <a:cxn ang="0">
                  <a:pos x="205" y="0"/>
                </a:cxn>
                <a:cxn ang="0">
                  <a:pos x="0" y="0"/>
                </a:cxn>
                <a:cxn ang="0">
                  <a:pos x="0" y="729"/>
                </a:cxn>
                <a:cxn ang="0">
                  <a:pos x="205" y="1134"/>
                </a:cxn>
              </a:cxnLst>
              <a:rect l="0" t="0" r="r" b="b"/>
              <a:pathLst>
                <a:path w="205" h="1134">
                  <a:moveTo>
                    <a:pt x="205" y="1134"/>
                  </a:moveTo>
                  <a:lnTo>
                    <a:pt x="205" y="0"/>
                  </a:lnTo>
                  <a:lnTo>
                    <a:pt x="0" y="0"/>
                  </a:lnTo>
                  <a:lnTo>
                    <a:pt x="0" y="729"/>
                  </a:lnTo>
                  <a:lnTo>
                    <a:pt x="205" y="11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4718051" y="2781300"/>
              <a:ext cx="161925" cy="814388"/>
            </a:xfrm>
            <a:custGeom>
              <a:avLst/>
              <a:gdLst/>
              <a:ahLst/>
              <a:cxnLst>
                <a:cxn ang="0">
                  <a:pos x="205" y="823"/>
                </a:cxn>
                <a:cxn ang="0">
                  <a:pos x="205" y="0"/>
                </a:cxn>
                <a:cxn ang="0">
                  <a:pos x="0" y="0"/>
                </a:cxn>
                <a:cxn ang="0">
                  <a:pos x="0" y="1026"/>
                </a:cxn>
                <a:cxn ang="0">
                  <a:pos x="205" y="823"/>
                </a:cxn>
              </a:cxnLst>
              <a:rect l="0" t="0" r="r" b="b"/>
              <a:pathLst>
                <a:path w="205" h="1026">
                  <a:moveTo>
                    <a:pt x="205" y="823"/>
                  </a:moveTo>
                  <a:lnTo>
                    <a:pt x="205" y="0"/>
                  </a:lnTo>
                  <a:lnTo>
                    <a:pt x="0" y="0"/>
                  </a:lnTo>
                  <a:lnTo>
                    <a:pt x="0" y="1026"/>
                  </a:lnTo>
                  <a:lnTo>
                    <a:pt x="205" y="8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5057776" y="3052763"/>
              <a:ext cx="163513" cy="438150"/>
            </a:xfrm>
            <a:custGeom>
              <a:avLst/>
              <a:gdLst/>
              <a:ahLst/>
              <a:cxnLst>
                <a:cxn ang="0">
                  <a:pos x="205" y="551"/>
                </a:cxn>
                <a:cxn ang="0">
                  <a:pos x="205" y="0"/>
                </a:cxn>
                <a:cxn ang="0">
                  <a:pos x="0" y="0"/>
                </a:cxn>
                <a:cxn ang="0">
                  <a:pos x="0" y="419"/>
                </a:cxn>
                <a:cxn ang="0">
                  <a:pos x="205" y="551"/>
                </a:cxn>
              </a:cxnLst>
              <a:rect l="0" t="0" r="r" b="b"/>
              <a:pathLst>
                <a:path w="205" h="551">
                  <a:moveTo>
                    <a:pt x="205" y="551"/>
                  </a:moveTo>
                  <a:lnTo>
                    <a:pt x="205" y="0"/>
                  </a:lnTo>
                  <a:lnTo>
                    <a:pt x="0" y="0"/>
                  </a:lnTo>
                  <a:lnTo>
                    <a:pt x="0" y="419"/>
                  </a:lnTo>
                  <a:lnTo>
                    <a:pt x="205" y="5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0"/>
            <p:cNvSpPr>
              <a:spLocks/>
            </p:cNvSpPr>
            <p:nvPr/>
          </p:nvSpPr>
          <p:spPr bwMode="auto">
            <a:xfrm>
              <a:off x="3643306" y="3324225"/>
              <a:ext cx="1808163" cy="981075"/>
            </a:xfrm>
            <a:custGeom>
              <a:avLst/>
              <a:gdLst/>
              <a:ahLst/>
              <a:cxnLst>
                <a:cxn ang="0">
                  <a:pos x="1952" y="1142"/>
                </a:cxn>
                <a:cxn ang="0">
                  <a:pos x="1952" y="364"/>
                </a:cxn>
                <a:cxn ang="0">
                  <a:pos x="1747" y="230"/>
                </a:cxn>
                <a:cxn ang="0">
                  <a:pos x="1747" y="1142"/>
                </a:cxn>
                <a:cxn ang="0">
                  <a:pos x="1523" y="1142"/>
                </a:cxn>
                <a:cxn ang="0">
                  <a:pos x="1523" y="328"/>
                </a:cxn>
                <a:cxn ang="0">
                  <a:pos x="1318" y="524"/>
                </a:cxn>
                <a:cxn ang="0">
                  <a:pos x="1318" y="1142"/>
                </a:cxn>
                <a:cxn ang="0">
                  <a:pos x="1096" y="1142"/>
                </a:cxn>
                <a:cxn ang="0">
                  <a:pos x="1096" y="364"/>
                </a:cxn>
                <a:cxn ang="0">
                  <a:pos x="891" y="0"/>
                </a:cxn>
                <a:cxn ang="0">
                  <a:pos x="891" y="1142"/>
                </a:cxn>
                <a:cxn ang="0">
                  <a:pos x="668" y="1142"/>
                </a:cxn>
                <a:cxn ang="0">
                  <a:pos x="668" y="42"/>
                </a:cxn>
                <a:cxn ang="0">
                  <a:pos x="463" y="329"/>
                </a:cxn>
                <a:cxn ang="0">
                  <a:pos x="463" y="1142"/>
                </a:cxn>
                <a:cxn ang="0">
                  <a:pos x="0" y="1142"/>
                </a:cxn>
                <a:cxn ang="0">
                  <a:pos x="0" y="1235"/>
                </a:cxn>
                <a:cxn ang="0">
                  <a:pos x="2222" y="1235"/>
                </a:cxn>
                <a:cxn ang="0">
                  <a:pos x="2277" y="1142"/>
                </a:cxn>
                <a:cxn ang="0">
                  <a:pos x="1952" y="1142"/>
                </a:cxn>
              </a:cxnLst>
              <a:rect l="0" t="0" r="r" b="b"/>
              <a:pathLst>
                <a:path w="2277" h="1235">
                  <a:moveTo>
                    <a:pt x="1952" y="1142"/>
                  </a:moveTo>
                  <a:lnTo>
                    <a:pt x="1952" y="364"/>
                  </a:lnTo>
                  <a:lnTo>
                    <a:pt x="1747" y="230"/>
                  </a:lnTo>
                  <a:lnTo>
                    <a:pt x="1747" y="1142"/>
                  </a:lnTo>
                  <a:lnTo>
                    <a:pt x="1523" y="1142"/>
                  </a:lnTo>
                  <a:lnTo>
                    <a:pt x="1523" y="328"/>
                  </a:lnTo>
                  <a:lnTo>
                    <a:pt x="1318" y="524"/>
                  </a:lnTo>
                  <a:lnTo>
                    <a:pt x="1318" y="1142"/>
                  </a:lnTo>
                  <a:lnTo>
                    <a:pt x="1096" y="1142"/>
                  </a:lnTo>
                  <a:lnTo>
                    <a:pt x="1096" y="364"/>
                  </a:lnTo>
                  <a:lnTo>
                    <a:pt x="891" y="0"/>
                  </a:lnTo>
                  <a:lnTo>
                    <a:pt x="891" y="1142"/>
                  </a:lnTo>
                  <a:lnTo>
                    <a:pt x="668" y="1142"/>
                  </a:lnTo>
                  <a:lnTo>
                    <a:pt x="668" y="42"/>
                  </a:lnTo>
                  <a:lnTo>
                    <a:pt x="463" y="329"/>
                  </a:lnTo>
                  <a:lnTo>
                    <a:pt x="463" y="1142"/>
                  </a:lnTo>
                  <a:lnTo>
                    <a:pt x="0" y="1142"/>
                  </a:lnTo>
                  <a:lnTo>
                    <a:pt x="0" y="1235"/>
                  </a:lnTo>
                  <a:lnTo>
                    <a:pt x="2222" y="1235"/>
                  </a:lnTo>
                  <a:lnTo>
                    <a:pt x="2277" y="1142"/>
                  </a:lnTo>
                  <a:lnTo>
                    <a:pt x="1952" y="11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1"/>
            <p:cNvSpPr>
              <a:spLocks/>
            </p:cNvSpPr>
            <p:nvPr/>
          </p:nvSpPr>
          <p:spPr bwMode="auto">
            <a:xfrm>
              <a:off x="3897313" y="3114675"/>
              <a:ext cx="1490663" cy="763588"/>
            </a:xfrm>
            <a:custGeom>
              <a:avLst/>
              <a:gdLst/>
              <a:ahLst/>
              <a:cxnLst>
                <a:cxn ang="0">
                  <a:pos x="1874" y="835"/>
                </a:cxn>
                <a:cxn ang="0">
                  <a:pos x="1380" y="502"/>
                </a:cxn>
                <a:cxn ang="0">
                  <a:pos x="930" y="942"/>
                </a:cxn>
                <a:cxn ang="0">
                  <a:pos x="488" y="147"/>
                </a:cxn>
                <a:cxn ang="0">
                  <a:pos x="2" y="962"/>
                </a:cxn>
                <a:cxn ang="0">
                  <a:pos x="0" y="812"/>
                </a:cxn>
                <a:cxn ang="0">
                  <a:pos x="492" y="0"/>
                </a:cxn>
                <a:cxn ang="0">
                  <a:pos x="943" y="814"/>
                </a:cxn>
                <a:cxn ang="0">
                  <a:pos x="1374" y="393"/>
                </a:cxn>
                <a:cxn ang="0">
                  <a:pos x="1878" y="736"/>
                </a:cxn>
                <a:cxn ang="0">
                  <a:pos x="1874" y="835"/>
                </a:cxn>
              </a:cxnLst>
              <a:rect l="0" t="0" r="r" b="b"/>
              <a:pathLst>
                <a:path w="1878" h="962">
                  <a:moveTo>
                    <a:pt x="1874" y="835"/>
                  </a:moveTo>
                  <a:lnTo>
                    <a:pt x="1380" y="502"/>
                  </a:lnTo>
                  <a:lnTo>
                    <a:pt x="930" y="942"/>
                  </a:lnTo>
                  <a:lnTo>
                    <a:pt x="488" y="147"/>
                  </a:lnTo>
                  <a:lnTo>
                    <a:pt x="2" y="962"/>
                  </a:lnTo>
                  <a:lnTo>
                    <a:pt x="0" y="812"/>
                  </a:lnTo>
                  <a:lnTo>
                    <a:pt x="492" y="0"/>
                  </a:lnTo>
                  <a:lnTo>
                    <a:pt x="943" y="814"/>
                  </a:lnTo>
                  <a:lnTo>
                    <a:pt x="1374" y="393"/>
                  </a:lnTo>
                  <a:lnTo>
                    <a:pt x="1878" y="736"/>
                  </a:lnTo>
                  <a:lnTo>
                    <a:pt x="1874" y="835"/>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4" name="图片 3">
            <a:extLst>
              <a:ext uri="{FF2B5EF4-FFF2-40B4-BE49-F238E27FC236}">
                <a16:creationId xmlns:a16="http://schemas.microsoft.com/office/drawing/2014/main" id="{807D4547-89DF-ECF8-386F-BA2738EC7EFB}"/>
              </a:ext>
            </a:extLst>
          </p:cNvPr>
          <p:cNvPicPr>
            <a:picLocks noChangeAspect="1"/>
          </p:cNvPicPr>
          <p:nvPr/>
        </p:nvPicPr>
        <p:blipFill>
          <a:blip r:embed="rId2"/>
          <a:stretch>
            <a:fillRect/>
          </a:stretch>
        </p:blipFill>
        <p:spPr>
          <a:xfrm>
            <a:off x="263352" y="1916832"/>
            <a:ext cx="5609524" cy="1847619"/>
          </a:xfrm>
          <a:prstGeom prst="rect">
            <a:avLst/>
          </a:prstGeom>
        </p:spPr>
      </p:pic>
      <p:pic>
        <p:nvPicPr>
          <p:cNvPr id="6" name="图片 5">
            <a:extLst>
              <a:ext uri="{FF2B5EF4-FFF2-40B4-BE49-F238E27FC236}">
                <a16:creationId xmlns:a16="http://schemas.microsoft.com/office/drawing/2014/main" id="{F92DD8C3-B400-AB00-10CE-3A1815CA7734}"/>
              </a:ext>
            </a:extLst>
          </p:cNvPr>
          <p:cNvPicPr>
            <a:picLocks noChangeAspect="1"/>
          </p:cNvPicPr>
          <p:nvPr/>
        </p:nvPicPr>
        <p:blipFill>
          <a:blip r:embed="rId3"/>
          <a:stretch>
            <a:fillRect/>
          </a:stretch>
        </p:blipFill>
        <p:spPr>
          <a:xfrm>
            <a:off x="6528048" y="44624"/>
            <a:ext cx="5294780" cy="6858000"/>
          </a:xfrm>
          <a:prstGeom prst="rect">
            <a:avLst/>
          </a:prstGeom>
        </p:spPr>
      </p:pic>
    </p:spTree>
    <p:extLst>
      <p:ext uri="{BB962C8B-B14F-4D97-AF65-F5344CB8AC3E}">
        <p14:creationId xmlns:p14="http://schemas.microsoft.com/office/powerpoint/2010/main" val="291069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4A65A8D-D33D-C486-A9FE-F42FAEC38F89}"/>
              </a:ext>
            </a:extLst>
          </p:cNvPr>
          <p:cNvPicPr>
            <a:picLocks noChangeAspect="1"/>
          </p:cNvPicPr>
          <p:nvPr/>
        </p:nvPicPr>
        <p:blipFill>
          <a:blip r:embed="rId2"/>
          <a:stretch>
            <a:fillRect/>
          </a:stretch>
        </p:blipFill>
        <p:spPr>
          <a:xfrm>
            <a:off x="28490" y="332656"/>
            <a:ext cx="6749959" cy="5058254"/>
          </a:xfrm>
          <a:prstGeom prst="rect">
            <a:avLst/>
          </a:prstGeom>
        </p:spPr>
      </p:pic>
      <p:sp>
        <p:nvSpPr>
          <p:cNvPr id="5" name="文本框 4">
            <a:extLst>
              <a:ext uri="{FF2B5EF4-FFF2-40B4-BE49-F238E27FC236}">
                <a16:creationId xmlns:a16="http://schemas.microsoft.com/office/drawing/2014/main" id="{DA66B7F2-D947-8745-55A0-3EACEC65EC0D}"/>
              </a:ext>
            </a:extLst>
          </p:cNvPr>
          <p:cNvSpPr txBox="1"/>
          <p:nvPr/>
        </p:nvSpPr>
        <p:spPr>
          <a:xfrm>
            <a:off x="6960096" y="404664"/>
            <a:ext cx="4968552" cy="5016758"/>
          </a:xfrm>
          <a:prstGeom prst="rect">
            <a:avLst/>
          </a:prstGeom>
          <a:noFill/>
        </p:spPr>
        <p:txBody>
          <a:bodyPr wrap="square">
            <a:spAutoFit/>
          </a:bodyPr>
          <a:lstStyle/>
          <a:p>
            <a:r>
              <a:rPr lang="en-US" altLang="zh-CN" sz="2000" b="1" dirty="0"/>
              <a:t>SP2= 0.76</a:t>
            </a:r>
          </a:p>
          <a:p>
            <a:r>
              <a:rPr lang="en-US" altLang="zh-CN" sz="2000" b="1" dirty="0"/>
              <a:t>A12</a:t>
            </a:r>
            <a:r>
              <a:rPr lang="en-US" altLang="zh-CN" sz="2000" b="1" dirty="0">
                <a:sym typeface="Wingdings" panose="05000000000000000000" pitchFamily="2" charset="2"/>
              </a:rPr>
              <a:t>C52</a:t>
            </a:r>
            <a:r>
              <a:rPr lang="zh-CN" altLang="en-US" sz="2000" b="1" dirty="0">
                <a:sym typeface="Wingdings" panose="05000000000000000000" pitchFamily="2" charset="2"/>
              </a:rPr>
              <a:t>对应的事件是</a:t>
            </a:r>
            <a:r>
              <a:rPr lang="en-US" altLang="zh-CN" sz="2000" b="1" dirty="0">
                <a:sym typeface="Wingdings" panose="05000000000000000000" pitchFamily="2" charset="2"/>
              </a:rPr>
              <a:t>E2</a:t>
            </a:r>
          </a:p>
          <a:p>
            <a:r>
              <a:rPr lang="zh-CN" altLang="en-US" sz="2000" b="1" dirty="0"/>
              <a:t>所以列出路径</a:t>
            </a:r>
            <a:endParaRPr lang="en-US" altLang="zh-CN" sz="2000" b="1" dirty="0"/>
          </a:p>
          <a:p>
            <a:r>
              <a:rPr lang="zh-CN" altLang="en-US" sz="2000" b="1" dirty="0"/>
              <a:t>（</a:t>
            </a:r>
            <a:r>
              <a:rPr lang="en-US" altLang="zh-CN" sz="2000" b="1" dirty="0"/>
              <a:t>S0,A3,A9,A12</a:t>
            </a:r>
            <a:r>
              <a:rPr lang="zh-CN" altLang="en-US" sz="2000" b="1" dirty="0"/>
              <a:t>）  </a:t>
            </a:r>
            <a:r>
              <a:rPr lang="en-US" altLang="zh-CN" sz="2000" b="1" dirty="0"/>
              <a:t>0.08</a:t>
            </a:r>
          </a:p>
          <a:p>
            <a:r>
              <a:rPr lang="zh-CN" altLang="en-US" sz="2000" b="1" dirty="0"/>
              <a:t>（</a:t>
            </a:r>
            <a:r>
              <a:rPr lang="en-US" altLang="zh-CN" sz="2000" b="1" dirty="0"/>
              <a:t>S0,A4,A9,A12</a:t>
            </a:r>
            <a:r>
              <a:rPr lang="zh-CN" altLang="en-US" sz="2000" b="1" dirty="0"/>
              <a:t>）</a:t>
            </a:r>
            <a:r>
              <a:rPr lang="en-US" altLang="zh-CN" sz="2000" b="1" dirty="0"/>
              <a:t>  0.11</a:t>
            </a:r>
            <a:endParaRPr lang="zh-CN" altLang="en-US" sz="2000" b="1" dirty="0"/>
          </a:p>
          <a:p>
            <a:r>
              <a:rPr lang="zh-CN" altLang="en-US" sz="2000" b="1" dirty="0"/>
              <a:t>（</a:t>
            </a:r>
            <a:r>
              <a:rPr lang="en-US" altLang="zh-CN" sz="2000" b="1" dirty="0"/>
              <a:t>S0,A5,A9,A12</a:t>
            </a:r>
            <a:r>
              <a:rPr lang="zh-CN" altLang="en-US" sz="2000" b="1" dirty="0"/>
              <a:t>）  </a:t>
            </a:r>
            <a:r>
              <a:rPr lang="en-US" altLang="zh-CN" sz="2000" b="1" dirty="0"/>
              <a:t>0.06</a:t>
            </a:r>
            <a:endParaRPr lang="zh-CN" altLang="en-US" sz="2000" b="1" dirty="0"/>
          </a:p>
          <a:p>
            <a:r>
              <a:rPr lang="zh-CN" altLang="en-US" sz="2000" b="1" dirty="0"/>
              <a:t>（</a:t>
            </a:r>
            <a:r>
              <a:rPr lang="en-US" altLang="zh-CN" sz="2000" b="1" dirty="0"/>
              <a:t>S0,A6,A9,A12</a:t>
            </a:r>
            <a:r>
              <a:rPr lang="zh-CN" altLang="en-US" sz="2000" b="1" dirty="0"/>
              <a:t>）  </a:t>
            </a:r>
            <a:r>
              <a:rPr lang="en-US" altLang="zh-CN" sz="2000" b="1" dirty="0"/>
              <a:t>0.08</a:t>
            </a:r>
          </a:p>
          <a:p>
            <a:r>
              <a:rPr lang="zh-CN" altLang="en-US" sz="2000" b="1" dirty="0"/>
              <a:t>（</a:t>
            </a:r>
            <a:r>
              <a:rPr lang="en-US" altLang="zh-CN" sz="2000" b="1" dirty="0"/>
              <a:t>S1,A4,A9,A12</a:t>
            </a:r>
            <a:r>
              <a:rPr lang="zh-CN" altLang="en-US" sz="2000" b="1" dirty="0"/>
              <a:t>）  </a:t>
            </a:r>
            <a:r>
              <a:rPr lang="en-US" altLang="zh-CN" sz="2000" b="1" dirty="0"/>
              <a:t>0.11</a:t>
            </a:r>
            <a:endParaRPr lang="zh-CN" altLang="en-US" sz="2000" b="1" dirty="0"/>
          </a:p>
          <a:p>
            <a:r>
              <a:rPr lang="zh-CN" altLang="en-US" sz="2000" b="1" dirty="0"/>
              <a:t>（</a:t>
            </a:r>
            <a:r>
              <a:rPr lang="en-US" altLang="zh-CN" sz="2000" b="1" dirty="0"/>
              <a:t>S1,A5,A9,A12</a:t>
            </a:r>
            <a:r>
              <a:rPr lang="zh-CN" altLang="en-US" sz="2000" b="1" dirty="0"/>
              <a:t>）  </a:t>
            </a:r>
            <a:r>
              <a:rPr lang="en-US" altLang="zh-CN" sz="2000" b="1" dirty="0"/>
              <a:t>0.06</a:t>
            </a:r>
            <a:endParaRPr lang="zh-CN" altLang="en-US" sz="2000" b="1" dirty="0"/>
          </a:p>
          <a:p>
            <a:r>
              <a:rPr lang="zh-CN" altLang="en-US" sz="2000" b="1" dirty="0"/>
              <a:t>（</a:t>
            </a:r>
            <a:r>
              <a:rPr lang="en-US" altLang="zh-CN" sz="2000" b="1" dirty="0"/>
              <a:t>S1,A6,A9,A12</a:t>
            </a:r>
            <a:r>
              <a:rPr lang="zh-CN" altLang="en-US" sz="2000" b="1" dirty="0"/>
              <a:t>）  </a:t>
            </a:r>
            <a:r>
              <a:rPr lang="en-US" altLang="zh-CN" sz="2000" b="1" dirty="0"/>
              <a:t>0.08</a:t>
            </a:r>
            <a:endParaRPr lang="zh-CN" altLang="en-US" sz="2000" b="1" dirty="0"/>
          </a:p>
          <a:p>
            <a:r>
              <a:rPr lang="zh-CN" altLang="en-US" sz="2000" b="1" dirty="0"/>
              <a:t>这只是信息安全部分的情况，在功能安全部分中</a:t>
            </a:r>
            <a:r>
              <a:rPr lang="en-US" altLang="zh-CN" sz="2000" b="1" dirty="0"/>
              <a:t>R51,R52</a:t>
            </a:r>
            <a:r>
              <a:rPr lang="zh-CN" altLang="en-US" sz="2000" b="1" dirty="0"/>
              <a:t>都可能导致</a:t>
            </a:r>
            <a:r>
              <a:rPr lang="en-US" altLang="zh-CN" sz="2000" b="1" dirty="0"/>
              <a:t>E2</a:t>
            </a:r>
          </a:p>
          <a:p>
            <a:r>
              <a:rPr lang="zh-CN" altLang="en-US" sz="2000" b="1" dirty="0"/>
              <a:t>（</a:t>
            </a:r>
            <a:r>
              <a:rPr lang="en-US" altLang="zh-CN" sz="2000" b="1" dirty="0"/>
              <a:t>A2,A8,A15</a:t>
            </a:r>
            <a:r>
              <a:rPr lang="zh-CN" altLang="en-US" sz="2000" b="1" dirty="0"/>
              <a:t>） </a:t>
            </a:r>
            <a:r>
              <a:rPr lang="en-US" altLang="zh-CN" sz="2000" b="1" dirty="0"/>
              <a:t>0.08</a:t>
            </a:r>
          </a:p>
          <a:p>
            <a:r>
              <a:rPr lang="zh-CN" altLang="en-US" sz="2000" b="1" dirty="0"/>
              <a:t>（</a:t>
            </a:r>
            <a:r>
              <a:rPr lang="en-US" altLang="zh-CN" sz="2000" b="1" dirty="0"/>
              <a:t>A2,A8,A16</a:t>
            </a:r>
            <a:r>
              <a:rPr lang="zh-CN" altLang="en-US" sz="2000" b="1" dirty="0"/>
              <a:t>） </a:t>
            </a:r>
            <a:r>
              <a:rPr lang="en-US" altLang="zh-CN" sz="2000" b="1" dirty="0"/>
              <a:t>0.08</a:t>
            </a:r>
          </a:p>
          <a:p>
            <a:endParaRPr lang="en-US" altLang="zh-CN" sz="2000" b="1" dirty="0"/>
          </a:p>
          <a:p>
            <a:r>
              <a:rPr lang="zh-CN" altLang="en-US" sz="2000" b="1" dirty="0"/>
              <a:t>相加得 </a:t>
            </a:r>
            <a:r>
              <a:rPr lang="en-US" altLang="zh-CN" sz="2000" b="1" dirty="0"/>
              <a:t>0.74</a:t>
            </a:r>
          </a:p>
        </p:txBody>
      </p:sp>
    </p:spTree>
    <p:extLst>
      <p:ext uri="{BB962C8B-B14F-4D97-AF65-F5344CB8AC3E}">
        <p14:creationId xmlns:p14="http://schemas.microsoft.com/office/powerpoint/2010/main" val="3266187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09786" y="2143117"/>
            <a:ext cx="2214578" cy="2230657"/>
            <a:chOff x="2928926" y="1071546"/>
            <a:chExt cx="3540956" cy="3566668"/>
          </a:xfrm>
          <a:solidFill>
            <a:schemeClr val="tx1"/>
          </a:solidFill>
        </p:grpSpPr>
        <p:grpSp>
          <p:nvGrpSpPr>
            <p:cNvPr id="3" name="组合 30"/>
            <p:cNvGrpSpPr/>
            <p:nvPr/>
          </p:nvGrpSpPr>
          <p:grpSpPr>
            <a:xfrm>
              <a:off x="2928926" y="1071546"/>
              <a:ext cx="3540956" cy="3566668"/>
              <a:chOff x="641437" y="1900071"/>
              <a:chExt cx="3540956" cy="3566668"/>
            </a:xfrm>
            <a:grpFill/>
          </p:grpSpPr>
          <p:sp>
            <p:nvSpPr>
              <p:cNvPr id="7" name="八角星 6"/>
              <p:cNvSpPr/>
              <p:nvPr/>
            </p:nvSpPr>
            <p:spPr>
              <a:xfrm rot="1388962">
                <a:off x="659298" y="1970562"/>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八角星 7"/>
              <p:cNvSpPr/>
              <p:nvPr/>
            </p:nvSpPr>
            <p:spPr>
              <a:xfrm rot="1765316">
                <a:off x="649431" y="1988849"/>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八角星 8"/>
              <p:cNvSpPr/>
              <p:nvPr/>
            </p:nvSpPr>
            <p:spPr>
              <a:xfrm rot="2125577">
                <a:off x="641437" y="1979814"/>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八角星 9"/>
              <p:cNvSpPr/>
              <p:nvPr/>
            </p:nvSpPr>
            <p:spPr>
              <a:xfrm rot="2517147">
                <a:off x="642737" y="1969345"/>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八角星 10"/>
              <p:cNvSpPr/>
              <p:nvPr/>
            </p:nvSpPr>
            <p:spPr>
              <a:xfrm rot="2859596">
                <a:off x="651410" y="1949987"/>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八角星 11"/>
              <p:cNvSpPr/>
              <p:nvPr/>
            </p:nvSpPr>
            <p:spPr>
              <a:xfrm rot="3230781">
                <a:off x="664881" y="1936868"/>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八角星 12"/>
              <p:cNvSpPr/>
              <p:nvPr/>
            </p:nvSpPr>
            <p:spPr>
              <a:xfrm rot="3628512">
                <a:off x="670280" y="1980441"/>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5" name="椭圆 3"/>
            <p:cNvSpPr/>
            <p:nvPr/>
          </p:nvSpPr>
          <p:spPr>
            <a:xfrm>
              <a:off x="3706687" y="1935110"/>
              <a:ext cx="1949972" cy="18452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4810116" y="2428868"/>
            <a:ext cx="4286280"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solidFill>
                  <a:schemeClr val="tx1"/>
                </a:solidFill>
                <a:latin typeface="Arial" pitchFamily="34" charset="0"/>
                <a:cs typeface="Arial" pitchFamily="34" charset="0"/>
              </a:rPr>
              <a:t>PART 03</a:t>
            </a:r>
            <a:endParaRPr lang="zh-CN" altLang="en-US" sz="3200" dirty="0">
              <a:solidFill>
                <a:schemeClr val="tx1"/>
              </a:solidFill>
              <a:latin typeface="Arial" pitchFamily="34" charset="0"/>
              <a:cs typeface="Arial" pitchFamily="34" charset="0"/>
            </a:endParaRPr>
          </a:p>
        </p:txBody>
      </p:sp>
      <p:grpSp>
        <p:nvGrpSpPr>
          <p:cNvPr id="4" name="组合 45"/>
          <p:cNvGrpSpPr/>
          <p:nvPr/>
        </p:nvGrpSpPr>
        <p:grpSpPr>
          <a:xfrm>
            <a:off x="4906606" y="3286124"/>
            <a:ext cx="5261360" cy="785818"/>
            <a:chOff x="3454044" y="3286124"/>
            <a:chExt cx="5261360" cy="785818"/>
          </a:xfrm>
        </p:grpSpPr>
        <p:sp>
          <p:nvSpPr>
            <p:cNvPr id="43" name="燕尾形 42"/>
            <p:cNvSpPr/>
            <p:nvPr/>
          </p:nvSpPr>
          <p:spPr>
            <a:xfrm>
              <a:off x="3857620" y="3286124"/>
              <a:ext cx="4857784" cy="785818"/>
            </a:xfrm>
            <a:prstGeom prst="chevron">
              <a:avLst>
                <a:gd name="adj" fmla="val 24496"/>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latin typeface="Arial" pitchFamily="34" charset="0"/>
                  <a:cs typeface="Arial" pitchFamily="34" charset="0"/>
                </a:rPr>
                <a:t>化工罐系统</a:t>
              </a:r>
              <a:endParaRPr lang="zh-CN" altLang="en-US" dirty="0">
                <a:solidFill>
                  <a:schemeClr val="accent2">
                    <a:lumMod val="50000"/>
                  </a:schemeClr>
                </a:solidFill>
                <a:latin typeface="Arial" pitchFamily="34" charset="0"/>
                <a:cs typeface="Arial" pitchFamily="34" charset="0"/>
              </a:endParaRPr>
            </a:p>
          </p:txBody>
        </p:sp>
        <p:sp>
          <p:nvSpPr>
            <p:cNvPr id="44" name="燕尾形 43"/>
            <p:cNvSpPr/>
            <p:nvPr/>
          </p:nvSpPr>
          <p:spPr>
            <a:xfrm>
              <a:off x="3655832" y="3298650"/>
              <a:ext cx="357190" cy="773292"/>
            </a:xfrm>
            <a:prstGeom prst="chevron">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燕尾形 44"/>
            <p:cNvSpPr/>
            <p:nvPr/>
          </p:nvSpPr>
          <p:spPr>
            <a:xfrm>
              <a:off x="3454044" y="3298650"/>
              <a:ext cx="357190" cy="773292"/>
            </a:xfrm>
            <a:prstGeom prst="chevron">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 name="组合 29"/>
          <p:cNvGrpSpPr/>
          <p:nvPr/>
        </p:nvGrpSpPr>
        <p:grpSpPr>
          <a:xfrm>
            <a:off x="2952728" y="2928934"/>
            <a:ext cx="1143008" cy="947064"/>
            <a:chOff x="4127500" y="3060700"/>
            <a:chExt cx="889000" cy="736600"/>
          </a:xfrm>
        </p:grpSpPr>
        <p:sp>
          <p:nvSpPr>
            <p:cNvPr id="31" name="AutoShape 24"/>
            <p:cNvSpPr>
              <a:spLocks noChangeAspect="1" noChangeArrowheads="1" noTextEdit="1"/>
            </p:cNvSpPr>
            <p:nvPr/>
          </p:nvSpPr>
          <p:spPr bwMode="auto">
            <a:xfrm>
              <a:off x="4127500" y="3060700"/>
              <a:ext cx="889000"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6"/>
            <p:cNvSpPr>
              <a:spLocks/>
            </p:cNvSpPr>
            <p:nvPr/>
          </p:nvSpPr>
          <p:spPr bwMode="auto">
            <a:xfrm>
              <a:off x="4687888" y="3087688"/>
              <a:ext cx="31750" cy="14288"/>
            </a:xfrm>
            <a:custGeom>
              <a:avLst/>
              <a:gdLst/>
              <a:ahLst/>
              <a:cxnLst>
                <a:cxn ang="0">
                  <a:pos x="40" y="0"/>
                </a:cxn>
                <a:cxn ang="0">
                  <a:pos x="35" y="3"/>
                </a:cxn>
                <a:cxn ang="0">
                  <a:pos x="29" y="4"/>
                </a:cxn>
                <a:cxn ang="0">
                  <a:pos x="25" y="6"/>
                </a:cxn>
                <a:cxn ang="0">
                  <a:pos x="20" y="9"/>
                </a:cxn>
                <a:cxn ang="0">
                  <a:pos x="14" y="10"/>
                </a:cxn>
                <a:cxn ang="0">
                  <a:pos x="10" y="12"/>
                </a:cxn>
                <a:cxn ang="0">
                  <a:pos x="5" y="14"/>
                </a:cxn>
                <a:cxn ang="0">
                  <a:pos x="0" y="17"/>
                </a:cxn>
                <a:cxn ang="0">
                  <a:pos x="3" y="18"/>
                </a:cxn>
                <a:cxn ang="0">
                  <a:pos x="5" y="18"/>
                </a:cxn>
                <a:cxn ang="0">
                  <a:pos x="7" y="19"/>
                </a:cxn>
                <a:cxn ang="0">
                  <a:pos x="10" y="19"/>
                </a:cxn>
                <a:cxn ang="0">
                  <a:pos x="19" y="18"/>
                </a:cxn>
                <a:cxn ang="0">
                  <a:pos x="27" y="13"/>
                </a:cxn>
                <a:cxn ang="0">
                  <a:pos x="34" y="7"/>
                </a:cxn>
                <a:cxn ang="0">
                  <a:pos x="40" y="0"/>
                </a:cxn>
              </a:cxnLst>
              <a:rect l="0" t="0" r="r" b="b"/>
              <a:pathLst>
                <a:path w="40" h="19">
                  <a:moveTo>
                    <a:pt x="40" y="0"/>
                  </a:moveTo>
                  <a:lnTo>
                    <a:pt x="35" y="3"/>
                  </a:lnTo>
                  <a:lnTo>
                    <a:pt x="29" y="4"/>
                  </a:lnTo>
                  <a:lnTo>
                    <a:pt x="25" y="6"/>
                  </a:lnTo>
                  <a:lnTo>
                    <a:pt x="20" y="9"/>
                  </a:lnTo>
                  <a:lnTo>
                    <a:pt x="14" y="10"/>
                  </a:lnTo>
                  <a:lnTo>
                    <a:pt x="10" y="12"/>
                  </a:lnTo>
                  <a:lnTo>
                    <a:pt x="5" y="14"/>
                  </a:lnTo>
                  <a:lnTo>
                    <a:pt x="0" y="17"/>
                  </a:lnTo>
                  <a:lnTo>
                    <a:pt x="3" y="18"/>
                  </a:lnTo>
                  <a:lnTo>
                    <a:pt x="5" y="18"/>
                  </a:lnTo>
                  <a:lnTo>
                    <a:pt x="7" y="19"/>
                  </a:lnTo>
                  <a:lnTo>
                    <a:pt x="10" y="19"/>
                  </a:lnTo>
                  <a:lnTo>
                    <a:pt x="19" y="18"/>
                  </a:lnTo>
                  <a:lnTo>
                    <a:pt x="27" y="13"/>
                  </a:lnTo>
                  <a:lnTo>
                    <a:pt x="34" y="7"/>
                  </a:lnTo>
                  <a:lnTo>
                    <a:pt x="40" y="0"/>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9"/>
            <p:cNvSpPr>
              <a:spLocks/>
            </p:cNvSpPr>
            <p:nvPr/>
          </p:nvSpPr>
          <p:spPr bwMode="auto">
            <a:xfrm>
              <a:off x="4425950" y="3060700"/>
              <a:ext cx="261938" cy="382588"/>
            </a:xfrm>
            <a:custGeom>
              <a:avLst/>
              <a:gdLst/>
              <a:ahLst/>
              <a:cxnLst>
                <a:cxn ang="0">
                  <a:pos x="170" y="207"/>
                </a:cxn>
                <a:cxn ang="0">
                  <a:pos x="200" y="166"/>
                </a:cxn>
                <a:cxn ang="0">
                  <a:pos x="246" y="143"/>
                </a:cxn>
                <a:cxn ang="0">
                  <a:pos x="270" y="101"/>
                </a:cxn>
                <a:cxn ang="0">
                  <a:pos x="304" y="68"/>
                </a:cxn>
                <a:cxn ang="0">
                  <a:pos x="320" y="46"/>
                </a:cxn>
                <a:cxn ang="0">
                  <a:pos x="304" y="17"/>
                </a:cxn>
                <a:cxn ang="0">
                  <a:pos x="305" y="7"/>
                </a:cxn>
                <a:cxn ang="0">
                  <a:pos x="296" y="3"/>
                </a:cxn>
                <a:cxn ang="0">
                  <a:pos x="280" y="1"/>
                </a:cxn>
                <a:cxn ang="0">
                  <a:pos x="264" y="0"/>
                </a:cxn>
                <a:cxn ang="0">
                  <a:pos x="249" y="1"/>
                </a:cxn>
                <a:cxn ang="0">
                  <a:pos x="232" y="3"/>
                </a:cxn>
                <a:cxn ang="0">
                  <a:pos x="223" y="7"/>
                </a:cxn>
                <a:cxn ang="0">
                  <a:pos x="225" y="17"/>
                </a:cxn>
                <a:cxn ang="0">
                  <a:pos x="220" y="37"/>
                </a:cxn>
                <a:cxn ang="0">
                  <a:pos x="204" y="51"/>
                </a:cxn>
                <a:cxn ang="0">
                  <a:pos x="184" y="53"/>
                </a:cxn>
                <a:cxn ang="0">
                  <a:pos x="168" y="45"/>
                </a:cxn>
                <a:cxn ang="0">
                  <a:pos x="157" y="31"/>
                </a:cxn>
                <a:cxn ang="0">
                  <a:pos x="141" y="31"/>
                </a:cxn>
                <a:cxn ang="0">
                  <a:pos x="123" y="43"/>
                </a:cxn>
                <a:cxn ang="0">
                  <a:pos x="104" y="55"/>
                </a:cxn>
                <a:cxn ang="0">
                  <a:pos x="116" y="74"/>
                </a:cxn>
                <a:cxn ang="0">
                  <a:pos x="115" y="95"/>
                </a:cxn>
                <a:cxn ang="0">
                  <a:pos x="101" y="112"/>
                </a:cxn>
                <a:cxn ang="0">
                  <a:pos x="81" y="117"/>
                </a:cxn>
                <a:cxn ang="0">
                  <a:pos x="60" y="110"/>
                </a:cxn>
                <a:cxn ang="0">
                  <a:pos x="41" y="124"/>
                </a:cxn>
                <a:cxn ang="0">
                  <a:pos x="40" y="149"/>
                </a:cxn>
                <a:cxn ang="0">
                  <a:pos x="56" y="178"/>
                </a:cxn>
                <a:cxn ang="0">
                  <a:pos x="50" y="198"/>
                </a:cxn>
                <a:cxn ang="0">
                  <a:pos x="34" y="212"/>
                </a:cxn>
                <a:cxn ang="0">
                  <a:pos x="16" y="214"/>
                </a:cxn>
                <a:cxn ang="0">
                  <a:pos x="5" y="210"/>
                </a:cxn>
                <a:cxn ang="0">
                  <a:pos x="0" y="227"/>
                </a:cxn>
                <a:cxn ang="0">
                  <a:pos x="1" y="255"/>
                </a:cxn>
                <a:cxn ang="0">
                  <a:pos x="9" y="274"/>
                </a:cxn>
                <a:cxn ang="0">
                  <a:pos x="20" y="273"/>
                </a:cxn>
                <a:cxn ang="0">
                  <a:pos x="40" y="278"/>
                </a:cxn>
                <a:cxn ang="0">
                  <a:pos x="54" y="294"/>
                </a:cxn>
                <a:cxn ang="0">
                  <a:pos x="54" y="320"/>
                </a:cxn>
                <a:cxn ang="0">
                  <a:pos x="30" y="342"/>
                </a:cxn>
                <a:cxn ang="0">
                  <a:pos x="48" y="373"/>
                </a:cxn>
                <a:cxn ang="0">
                  <a:pos x="66" y="373"/>
                </a:cxn>
                <a:cxn ang="0">
                  <a:pos x="88" y="370"/>
                </a:cxn>
                <a:cxn ang="0">
                  <a:pos x="107" y="379"/>
                </a:cxn>
                <a:cxn ang="0">
                  <a:pos x="116" y="398"/>
                </a:cxn>
                <a:cxn ang="0">
                  <a:pos x="114" y="420"/>
                </a:cxn>
                <a:cxn ang="0">
                  <a:pos x="110" y="436"/>
                </a:cxn>
                <a:cxn ang="0">
                  <a:pos x="129" y="447"/>
                </a:cxn>
                <a:cxn ang="0">
                  <a:pos x="148" y="458"/>
                </a:cxn>
                <a:cxn ang="0">
                  <a:pos x="160" y="451"/>
                </a:cxn>
                <a:cxn ang="0">
                  <a:pos x="172" y="438"/>
                </a:cxn>
                <a:cxn ang="0">
                  <a:pos x="190" y="434"/>
                </a:cxn>
                <a:cxn ang="0">
                  <a:pos x="209" y="439"/>
                </a:cxn>
                <a:cxn ang="0">
                  <a:pos x="223" y="455"/>
                </a:cxn>
                <a:cxn ang="0">
                  <a:pos x="225" y="473"/>
                </a:cxn>
                <a:cxn ang="0">
                  <a:pos x="222" y="482"/>
                </a:cxn>
                <a:cxn ang="0">
                  <a:pos x="229" y="483"/>
                </a:cxn>
                <a:cxn ang="0">
                  <a:pos x="217" y="333"/>
                </a:cxn>
                <a:cxn ang="0">
                  <a:pos x="183" y="302"/>
                </a:cxn>
                <a:cxn ang="0">
                  <a:pos x="164" y="259"/>
                </a:cxn>
              </a:cxnLst>
              <a:rect l="0" t="0" r="r" b="b"/>
              <a:pathLst>
                <a:path w="330" h="483">
                  <a:moveTo>
                    <a:pt x="163" y="243"/>
                  </a:moveTo>
                  <a:lnTo>
                    <a:pt x="164" y="224"/>
                  </a:lnTo>
                  <a:lnTo>
                    <a:pt x="170" y="207"/>
                  </a:lnTo>
                  <a:lnTo>
                    <a:pt x="177" y="192"/>
                  </a:lnTo>
                  <a:lnTo>
                    <a:pt x="187" y="177"/>
                  </a:lnTo>
                  <a:lnTo>
                    <a:pt x="200" y="166"/>
                  </a:lnTo>
                  <a:lnTo>
                    <a:pt x="214" y="155"/>
                  </a:lnTo>
                  <a:lnTo>
                    <a:pt x="229" y="147"/>
                  </a:lnTo>
                  <a:lnTo>
                    <a:pt x="246" y="143"/>
                  </a:lnTo>
                  <a:lnTo>
                    <a:pt x="253" y="129"/>
                  </a:lnTo>
                  <a:lnTo>
                    <a:pt x="261" y="115"/>
                  </a:lnTo>
                  <a:lnTo>
                    <a:pt x="270" y="101"/>
                  </a:lnTo>
                  <a:lnTo>
                    <a:pt x="281" y="90"/>
                  </a:lnTo>
                  <a:lnTo>
                    <a:pt x="292" y="78"/>
                  </a:lnTo>
                  <a:lnTo>
                    <a:pt x="304" y="68"/>
                  </a:lnTo>
                  <a:lnTo>
                    <a:pt x="317" y="59"/>
                  </a:lnTo>
                  <a:lnTo>
                    <a:pt x="330" y="51"/>
                  </a:lnTo>
                  <a:lnTo>
                    <a:pt x="320" y="46"/>
                  </a:lnTo>
                  <a:lnTo>
                    <a:pt x="312" y="39"/>
                  </a:lnTo>
                  <a:lnTo>
                    <a:pt x="306" y="29"/>
                  </a:lnTo>
                  <a:lnTo>
                    <a:pt x="304" y="17"/>
                  </a:lnTo>
                  <a:lnTo>
                    <a:pt x="304" y="14"/>
                  </a:lnTo>
                  <a:lnTo>
                    <a:pt x="305" y="10"/>
                  </a:lnTo>
                  <a:lnTo>
                    <a:pt x="305" y="7"/>
                  </a:lnTo>
                  <a:lnTo>
                    <a:pt x="306" y="5"/>
                  </a:lnTo>
                  <a:lnTo>
                    <a:pt x="300" y="3"/>
                  </a:lnTo>
                  <a:lnTo>
                    <a:pt x="296" y="3"/>
                  </a:lnTo>
                  <a:lnTo>
                    <a:pt x="290" y="2"/>
                  </a:lnTo>
                  <a:lnTo>
                    <a:pt x="285" y="1"/>
                  </a:lnTo>
                  <a:lnTo>
                    <a:pt x="280" y="1"/>
                  </a:lnTo>
                  <a:lnTo>
                    <a:pt x="275" y="0"/>
                  </a:lnTo>
                  <a:lnTo>
                    <a:pt x="269" y="0"/>
                  </a:lnTo>
                  <a:lnTo>
                    <a:pt x="264" y="0"/>
                  </a:lnTo>
                  <a:lnTo>
                    <a:pt x="259" y="0"/>
                  </a:lnTo>
                  <a:lnTo>
                    <a:pt x="253" y="0"/>
                  </a:lnTo>
                  <a:lnTo>
                    <a:pt x="249" y="1"/>
                  </a:lnTo>
                  <a:lnTo>
                    <a:pt x="243" y="1"/>
                  </a:lnTo>
                  <a:lnTo>
                    <a:pt x="238" y="2"/>
                  </a:lnTo>
                  <a:lnTo>
                    <a:pt x="232" y="3"/>
                  </a:lnTo>
                  <a:lnTo>
                    <a:pt x="228" y="3"/>
                  </a:lnTo>
                  <a:lnTo>
                    <a:pt x="222" y="5"/>
                  </a:lnTo>
                  <a:lnTo>
                    <a:pt x="223" y="7"/>
                  </a:lnTo>
                  <a:lnTo>
                    <a:pt x="224" y="10"/>
                  </a:lnTo>
                  <a:lnTo>
                    <a:pt x="225" y="14"/>
                  </a:lnTo>
                  <a:lnTo>
                    <a:pt x="225" y="17"/>
                  </a:lnTo>
                  <a:lnTo>
                    <a:pt x="224" y="24"/>
                  </a:lnTo>
                  <a:lnTo>
                    <a:pt x="223" y="31"/>
                  </a:lnTo>
                  <a:lnTo>
                    <a:pt x="220" y="37"/>
                  </a:lnTo>
                  <a:lnTo>
                    <a:pt x="215" y="43"/>
                  </a:lnTo>
                  <a:lnTo>
                    <a:pt x="209" y="47"/>
                  </a:lnTo>
                  <a:lnTo>
                    <a:pt x="204" y="51"/>
                  </a:lnTo>
                  <a:lnTo>
                    <a:pt x="197" y="52"/>
                  </a:lnTo>
                  <a:lnTo>
                    <a:pt x="190" y="53"/>
                  </a:lnTo>
                  <a:lnTo>
                    <a:pt x="184" y="53"/>
                  </a:lnTo>
                  <a:lnTo>
                    <a:pt x="177" y="51"/>
                  </a:lnTo>
                  <a:lnTo>
                    <a:pt x="172" y="48"/>
                  </a:lnTo>
                  <a:lnTo>
                    <a:pt x="168" y="45"/>
                  </a:lnTo>
                  <a:lnTo>
                    <a:pt x="163" y="40"/>
                  </a:lnTo>
                  <a:lnTo>
                    <a:pt x="160" y="36"/>
                  </a:lnTo>
                  <a:lnTo>
                    <a:pt x="157" y="31"/>
                  </a:lnTo>
                  <a:lnTo>
                    <a:pt x="155" y="25"/>
                  </a:lnTo>
                  <a:lnTo>
                    <a:pt x="148" y="29"/>
                  </a:lnTo>
                  <a:lnTo>
                    <a:pt x="141" y="31"/>
                  </a:lnTo>
                  <a:lnTo>
                    <a:pt x="136" y="34"/>
                  </a:lnTo>
                  <a:lnTo>
                    <a:pt x="129" y="38"/>
                  </a:lnTo>
                  <a:lnTo>
                    <a:pt x="123" y="43"/>
                  </a:lnTo>
                  <a:lnTo>
                    <a:pt x="117" y="46"/>
                  </a:lnTo>
                  <a:lnTo>
                    <a:pt x="110" y="51"/>
                  </a:lnTo>
                  <a:lnTo>
                    <a:pt x="104" y="55"/>
                  </a:lnTo>
                  <a:lnTo>
                    <a:pt x="110" y="60"/>
                  </a:lnTo>
                  <a:lnTo>
                    <a:pt x="114" y="67"/>
                  </a:lnTo>
                  <a:lnTo>
                    <a:pt x="116" y="74"/>
                  </a:lnTo>
                  <a:lnTo>
                    <a:pt x="117" y="82"/>
                  </a:lnTo>
                  <a:lnTo>
                    <a:pt x="116" y="89"/>
                  </a:lnTo>
                  <a:lnTo>
                    <a:pt x="115" y="95"/>
                  </a:lnTo>
                  <a:lnTo>
                    <a:pt x="111" y="101"/>
                  </a:lnTo>
                  <a:lnTo>
                    <a:pt x="107" y="107"/>
                  </a:lnTo>
                  <a:lnTo>
                    <a:pt x="101" y="112"/>
                  </a:lnTo>
                  <a:lnTo>
                    <a:pt x="95" y="115"/>
                  </a:lnTo>
                  <a:lnTo>
                    <a:pt x="88" y="116"/>
                  </a:lnTo>
                  <a:lnTo>
                    <a:pt x="81" y="117"/>
                  </a:lnTo>
                  <a:lnTo>
                    <a:pt x="73" y="116"/>
                  </a:lnTo>
                  <a:lnTo>
                    <a:pt x="66" y="114"/>
                  </a:lnTo>
                  <a:lnTo>
                    <a:pt x="60" y="110"/>
                  </a:lnTo>
                  <a:lnTo>
                    <a:pt x="55" y="105"/>
                  </a:lnTo>
                  <a:lnTo>
                    <a:pt x="48" y="114"/>
                  </a:lnTo>
                  <a:lnTo>
                    <a:pt x="41" y="124"/>
                  </a:lnTo>
                  <a:lnTo>
                    <a:pt x="35" y="135"/>
                  </a:lnTo>
                  <a:lnTo>
                    <a:pt x="30" y="145"/>
                  </a:lnTo>
                  <a:lnTo>
                    <a:pt x="40" y="149"/>
                  </a:lnTo>
                  <a:lnTo>
                    <a:pt x="48" y="156"/>
                  </a:lnTo>
                  <a:lnTo>
                    <a:pt x="54" y="167"/>
                  </a:lnTo>
                  <a:lnTo>
                    <a:pt x="56" y="178"/>
                  </a:lnTo>
                  <a:lnTo>
                    <a:pt x="55" y="185"/>
                  </a:lnTo>
                  <a:lnTo>
                    <a:pt x="54" y="192"/>
                  </a:lnTo>
                  <a:lnTo>
                    <a:pt x="50" y="198"/>
                  </a:lnTo>
                  <a:lnTo>
                    <a:pt x="46" y="204"/>
                  </a:lnTo>
                  <a:lnTo>
                    <a:pt x="40" y="208"/>
                  </a:lnTo>
                  <a:lnTo>
                    <a:pt x="34" y="212"/>
                  </a:lnTo>
                  <a:lnTo>
                    <a:pt x="27" y="213"/>
                  </a:lnTo>
                  <a:lnTo>
                    <a:pt x="20" y="214"/>
                  </a:lnTo>
                  <a:lnTo>
                    <a:pt x="16" y="214"/>
                  </a:lnTo>
                  <a:lnTo>
                    <a:pt x="12" y="213"/>
                  </a:lnTo>
                  <a:lnTo>
                    <a:pt x="9" y="212"/>
                  </a:lnTo>
                  <a:lnTo>
                    <a:pt x="5" y="210"/>
                  </a:lnTo>
                  <a:lnTo>
                    <a:pt x="3" y="220"/>
                  </a:lnTo>
                  <a:lnTo>
                    <a:pt x="1" y="223"/>
                  </a:lnTo>
                  <a:lnTo>
                    <a:pt x="0" y="227"/>
                  </a:lnTo>
                  <a:lnTo>
                    <a:pt x="0" y="236"/>
                  </a:lnTo>
                  <a:lnTo>
                    <a:pt x="0" y="247"/>
                  </a:lnTo>
                  <a:lnTo>
                    <a:pt x="1" y="255"/>
                  </a:lnTo>
                  <a:lnTo>
                    <a:pt x="3" y="264"/>
                  </a:lnTo>
                  <a:lnTo>
                    <a:pt x="5" y="275"/>
                  </a:lnTo>
                  <a:lnTo>
                    <a:pt x="9" y="274"/>
                  </a:lnTo>
                  <a:lnTo>
                    <a:pt x="12" y="274"/>
                  </a:lnTo>
                  <a:lnTo>
                    <a:pt x="16" y="273"/>
                  </a:lnTo>
                  <a:lnTo>
                    <a:pt x="20" y="273"/>
                  </a:lnTo>
                  <a:lnTo>
                    <a:pt x="27" y="274"/>
                  </a:lnTo>
                  <a:lnTo>
                    <a:pt x="34" y="275"/>
                  </a:lnTo>
                  <a:lnTo>
                    <a:pt x="40" y="278"/>
                  </a:lnTo>
                  <a:lnTo>
                    <a:pt x="46" y="283"/>
                  </a:lnTo>
                  <a:lnTo>
                    <a:pt x="50" y="289"/>
                  </a:lnTo>
                  <a:lnTo>
                    <a:pt x="54" y="294"/>
                  </a:lnTo>
                  <a:lnTo>
                    <a:pt x="55" y="301"/>
                  </a:lnTo>
                  <a:lnTo>
                    <a:pt x="56" y="308"/>
                  </a:lnTo>
                  <a:lnTo>
                    <a:pt x="54" y="320"/>
                  </a:lnTo>
                  <a:lnTo>
                    <a:pt x="48" y="330"/>
                  </a:lnTo>
                  <a:lnTo>
                    <a:pt x="40" y="337"/>
                  </a:lnTo>
                  <a:lnTo>
                    <a:pt x="30" y="342"/>
                  </a:lnTo>
                  <a:lnTo>
                    <a:pt x="35" y="352"/>
                  </a:lnTo>
                  <a:lnTo>
                    <a:pt x="41" y="362"/>
                  </a:lnTo>
                  <a:lnTo>
                    <a:pt x="48" y="373"/>
                  </a:lnTo>
                  <a:lnTo>
                    <a:pt x="55" y="382"/>
                  </a:lnTo>
                  <a:lnTo>
                    <a:pt x="60" y="376"/>
                  </a:lnTo>
                  <a:lnTo>
                    <a:pt x="66" y="373"/>
                  </a:lnTo>
                  <a:lnTo>
                    <a:pt x="73" y="370"/>
                  </a:lnTo>
                  <a:lnTo>
                    <a:pt x="81" y="369"/>
                  </a:lnTo>
                  <a:lnTo>
                    <a:pt x="88" y="370"/>
                  </a:lnTo>
                  <a:lnTo>
                    <a:pt x="95" y="371"/>
                  </a:lnTo>
                  <a:lnTo>
                    <a:pt x="101" y="375"/>
                  </a:lnTo>
                  <a:lnTo>
                    <a:pt x="107" y="379"/>
                  </a:lnTo>
                  <a:lnTo>
                    <a:pt x="111" y="385"/>
                  </a:lnTo>
                  <a:lnTo>
                    <a:pt x="115" y="391"/>
                  </a:lnTo>
                  <a:lnTo>
                    <a:pt x="116" y="398"/>
                  </a:lnTo>
                  <a:lnTo>
                    <a:pt x="117" y="405"/>
                  </a:lnTo>
                  <a:lnTo>
                    <a:pt x="116" y="413"/>
                  </a:lnTo>
                  <a:lnTo>
                    <a:pt x="114" y="420"/>
                  </a:lnTo>
                  <a:lnTo>
                    <a:pt x="110" y="427"/>
                  </a:lnTo>
                  <a:lnTo>
                    <a:pt x="104" y="431"/>
                  </a:lnTo>
                  <a:lnTo>
                    <a:pt x="110" y="436"/>
                  </a:lnTo>
                  <a:lnTo>
                    <a:pt x="117" y="440"/>
                  </a:lnTo>
                  <a:lnTo>
                    <a:pt x="123" y="444"/>
                  </a:lnTo>
                  <a:lnTo>
                    <a:pt x="129" y="447"/>
                  </a:lnTo>
                  <a:lnTo>
                    <a:pt x="136" y="452"/>
                  </a:lnTo>
                  <a:lnTo>
                    <a:pt x="141" y="455"/>
                  </a:lnTo>
                  <a:lnTo>
                    <a:pt x="148" y="458"/>
                  </a:lnTo>
                  <a:lnTo>
                    <a:pt x="155" y="461"/>
                  </a:lnTo>
                  <a:lnTo>
                    <a:pt x="157" y="455"/>
                  </a:lnTo>
                  <a:lnTo>
                    <a:pt x="160" y="451"/>
                  </a:lnTo>
                  <a:lnTo>
                    <a:pt x="163" y="446"/>
                  </a:lnTo>
                  <a:lnTo>
                    <a:pt x="168" y="442"/>
                  </a:lnTo>
                  <a:lnTo>
                    <a:pt x="172" y="438"/>
                  </a:lnTo>
                  <a:lnTo>
                    <a:pt x="177" y="436"/>
                  </a:lnTo>
                  <a:lnTo>
                    <a:pt x="184" y="434"/>
                  </a:lnTo>
                  <a:lnTo>
                    <a:pt x="190" y="434"/>
                  </a:lnTo>
                  <a:lnTo>
                    <a:pt x="197" y="435"/>
                  </a:lnTo>
                  <a:lnTo>
                    <a:pt x="204" y="436"/>
                  </a:lnTo>
                  <a:lnTo>
                    <a:pt x="209" y="439"/>
                  </a:lnTo>
                  <a:lnTo>
                    <a:pt x="215" y="444"/>
                  </a:lnTo>
                  <a:lnTo>
                    <a:pt x="220" y="450"/>
                  </a:lnTo>
                  <a:lnTo>
                    <a:pt x="223" y="455"/>
                  </a:lnTo>
                  <a:lnTo>
                    <a:pt x="224" y="462"/>
                  </a:lnTo>
                  <a:lnTo>
                    <a:pt x="225" y="469"/>
                  </a:lnTo>
                  <a:lnTo>
                    <a:pt x="225" y="473"/>
                  </a:lnTo>
                  <a:lnTo>
                    <a:pt x="224" y="476"/>
                  </a:lnTo>
                  <a:lnTo>
                    <a:pt x="223" y="480"/>
                  </a:lnTo>
                  <a:lnTo>
                    <a:pt x="222" y="482"/>
                  </a:lnTo>
                  <a:lnTo>
                    <a:pt x="224" y="483"/>
                  </a:lnTo>
                  <a:lnTo>
                    <a:pt x="227" y="483"/>
                  </a:lnTo>
                  <a:lnTo>
                    <a:pt x="229" y="483"/>
                  </a:lnTo>
                  <a:lnTo>
                    <a:pt x="231" y="483"/>
                  </a:lnTo>
                  <a:lnTo>
                    <a:pt x="231" y="339"/>
                  </a:lnTo>
                  <a:lnTo>
                    <a:pt x="217" y="333"/>
                  </a:lnTo>
                  <a:lnTo>
                    <a:pt x="204" y="324"/>
                  </a:lnTo>
                  <a:lnTo>
                    <a:pt x="192" y="314"/>
                  </a:lnTo>
                  <a:lnTo>
                    <a:pt x="183" y="302"/>
                  </a:lnTo>
                  <a:lnTo>
                    <a:pt x="175" y="290"/>
                  </a:lnTo>
                  <a:lnTo>
                    <a:pt x="168" y="275"/>
                  </a:lnTo>
                  <a:lnTo>
                    <a:pt x="164" y="259"/>
                  </a:lnTo>
                  <a:lnTo>
                    <a:pt x="163" y="24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30"/>
            <p:cNvSpPr>
              <a:spLocks/>
            </p:cNvSpPr>
            <p:nvPr/>
          </p:nvSpPr>
          <p:spPr bwMode="auto">
            <a:xfrm>
              <a:off x="4719638" y="3081338"/>
              <a:ext cx="12700" cy="6350"/>
            </a:xfrm>
            <a:custGeom>
              <a:avLst/>
              <a:gdLst/>
              <a:ahLst/>
              <a:cxnLst>
                <a:cxn ang="0">
                  <a:pos x="4" y="0"/>
                </a:cxn>
                <a:cxn ang="0">
                  <a:pos x="3" y="3"/>
                </a:cxn>
                <a:cxn ang="0">
                  <a:pos x="2" y="5"/>
                </a:cxn>
                <a:cxn ang="0">
                  <a:pos x="1" y="7"/>
                </a:cxn>
                <a:cxn ang="0">
                  <a:pos x="0" y="9"/>
                </a:cxn>
                <a:cxn ang="0">
                  <a:pos x="4" y="8"/>
                </a:cxn>
                <a:cxn ang="0">
                  <a:pos x="8" y="7"/>
                </a:cxn>
                <a:cxn ang="0">
                  <a:pos x="11" y="7"/>
                </a:cxn>
                <a:cxn ang="0">
                  <a:pos x="16" y="6"/>
                </a:cxn>
                <a:cxn ang="0">
                  <a:pos x="13" y="5"/>
                </a:cxn>
                <a:cxn ang="0">
                  <a:pos x="10" y="3"/>
                </a:cxn>
                <a:cxn ang="0">
                  <a:pos x="6" y="1"/>
                </a:cxn>
                <a:cxn ang="0">
                  <a:pos x="4" y="0"/>
                </a:cxn>
              </a:cxnLst>
              <a:rect l="0" t="0" r="r" b="b"/>
              <a:pathLst>
                <a:path w="16" h="9">
                  <a:moveTo>
                    <a:pt x="4" y="0"/>
                  </a:moveTo>
                  <a:lnTo>
                    <a:pt x="3" y="3"/>
                  </a:lnTo>
                  <a:lnTo>
                    <a:pt x="2" y="5"/>
                  </a:lnTo>
                  <a:lnTo>
                    <a:pt x="1" y="7"/>
                  </a:lnTo>
                  <a:lnTo>
                    <a:pt x="0" y="9"/>
                  </a:lnTo>
                  <a:lnTo>
                    <a:pt x="4" y="8"/>
                  </a:lnTo>
                  <a:lnTo>
                    <a:pt x="8" y="7"/>
                  </a:lnTo>
                  <a:lnTo>
                    <a:pt x="11" y="7"/>
                  </a:lnTo>
                  <a:lnTo>
                    <a:pt x="16" y="6"/>
                  </a:lnTo>
                  <a:lnTo>
                    <a:pt x="13" y="5"/>
                  </a:lnTo>
                  <a:lnTo>
                    <a:pt x="10" y="3"/>
                  </a:lnTo>
                  <a:lnTo>
                    <a:pt x="6" y="1"/>
                  </a:lnTo>
                  <a:lnTo>
                    <a:pt x="4" y="0"/>
                  </a:lnTo>
                  <a:close/>
                </a:path>
              </a:pathLst>
            </a:custGeom>
            <a:solidFill>
              <a:srgbClr val="8716D3"/>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1"/>
            <p:cNvSpPr>
              <a:spLocks/>
            </p:cNvSpPr>
            <p:nvPr/>
          </p:nvSpPr>
          <p:spPr bwMode="auto">
            <a:xfrm>
              <a:off x="4610100" y="3086100"/>
              <a:ext cx="234950" cy="360363"/>
            </a:xfrm>
            <a:custGeom>
              <a:avLst/>
              <a:gdLst/>
              <a:ahLst/>
              <a:cxnLst>
                <a:cxn ang="0">
                  <a:pos x="74" y="445"/>
                </a:cxn>
                <a:cxn ang="0">
                  <a:pos x="74" y="431"/>
                </a:cxn>
                <a:cxn ang="0">
                  <a:pos x="83" y="413"/>
                </a:cxn>
                <a:cxn ang="0">
                  <a:pos x="102" y="404"/>
                </a:cxn>
                <a:cxn ang="0">
                  <a:pos x="121" y="405"/>
                </a:cxn>
                <a:cxn ang="0">
                  <a:pos x="135" y="415"/>
                </a:cxn>
                <a:cxn ang="0">
                  <a:pos x="143" y="430"/>
                </a:cxn>
                <a:cxn ang="0">
                  <a:pos x="163" y="421"/>
                </a:cxn>
                <a:cxn ang="0">
                  <a:pos x="181" y="409"/>
                </a:cxn>
                <a:cxn ang="0">
                  <a:pos x="188" y="396"/>
                </a:cxn>
                <a:cxn ang="0">
                  <a:pos x="181" y="374"/>
                </a:cxn>
                <a:cxn ang="0">
                  <a:pos x="187" y="354"/>
                </a:cxn>
                <a:cxn ang="0">
                  <a:pos x="203" y="340"/>
                </a:cxn>
                <a:cxn ang="0">
                  <a:pos x="225" y="339"/>
                </a:cxn>
                <a:cxn ang="0">
                  <a:pos x="243" y="351"/>
                </a:cxn>
                <a:cxn ang="0">
                  <a:pos x="263" y="321"/>
                </a:cxn>
                <a:cxn ang="0">
                  <a:pos x="250" y="299"/>
                </a:cxn>
                <a:cxn ang="0">
                  <a:pos x="243" y="270"/>
                </a:cxn>
                <a:cxn ang="0">
                  <a:pos x="253" y="252"/>
                </a:cxn>
                <a:cxn ang="0">
                  <a:pos x="271" y="243"/>
                </a:cxn>
                <a:cxn ang="0">
                  <a:pos x="285" y="243"/>
                </a:cxn>
                <a:cxn ang="0">
                  <a:pos x="294" y="233"/>
                </a:cxn>
                <a:cxn ang="0">
                  <a:pos x="298" y="205"/>
                </a:cxn>
                <a:cxn ang="0">
                  <a:pos x="294" y="189"/>
                </a:cxn>
                <a:cxn ang="0">
                  <a:pos x="285" y="182"/>
                </a:cxn>
                <a:cxn ang="0">
                  <a:pos x="271" y="182"/>
                </a:cxn>
                <a:cxn ang="0">
                  <a:pos x="253" y="173"/>
                </a:cxn>
                <a:cxn ang="0">
                  <a:pos x="243" y="154"/>
                </a:cxn>
                <a:cxn ang="0">
                  <a:pos x="250" y="125"/>
                </a:cxn>
                <a:cxn ang="0">
                  <a:pos x="263" y="104"/>
                </a:cxn>
                <a:cxn ang="0">
                  <a:pos x="243" y="74"/>
                </a:cxn>
                <a:cxn ang="0">
                  <a:pos x="225" y="85"/>
                </a:cxn>
                <a:cxn ang="0">
                  <a:pos x="203" y="84"/>
                </a:cxn>
                <a:cxn ang="0">
                  <a:pos x="187" y="70"/>
                </a:cxn>
                <a:cxn ang="0">
                  <a:pos x="181" y="51"/>
                </a:cxn>
                <a:cxn ang="0">
                  <a:pos x="188" y="29"/>
                </a:cxn>
                <a:cxn ang="0">
                  <a:pos x="183" y="17"/>
                </a:cxn>
                <a:cxn ang="0">
                  <a:pos x="170" y="8"/>
                </a:cxn>
                <a:cxn ang="0">
                  <a:pos x="155" y="0"/>
                </a:cxn>
                <a:cxn ang="0">
                  <a:pos x="143" y="2"/>
                </a:cxn>
                <a:cxn ang="0">
                  <a:pos x="126" y="16"/>
                </a:cxn>
                <a:cxn ang="0">
                  <a:pos x="106" y="22"/>
                </a:cxn>
                <a:cxn ang="0">
                  <a:pos x="99" y="20"/>
                </a:cxn>
                <a:cxn ang="0">
                  <a:pos x="61" y="47"/>
                </a:cxn>
                <a:cxn ang="0">
                  <a:pos x="30" y="84"/>
                </a:cxn>
                <a:cxn ang="0">
                  <a:pos x="20" y="112"/>
                </a:cxn>
                <a:cxn ang="0">
                  <a:pos x="33" y="110"/>
                </a:cxn>
                <a:cxn ang="0">
                  <a:pos x="90" y="128"/>
                </a:cxn>
                <a:cxn ang="0">
                  <a:pos x="127" y="173"/>
                </a:cxn>
                <a:cxn ang="0">
                  <a:pos x="133" y="232"/>
                </a:cxn>
                <a:cxn ang="0">
                  <a:pos x="105" y="284"/>
                </a:cxn>
                <a:cxn ang="0">
                  <a:pos x="53" y="312"/>
                </a:cxn>
                <a:cxn ang="0">
                  <a:pos x="16" y="313"/>
                </a:cxn>
                <a:cxn ang="0">
                  <a:pos x="0" y="452"/>
                </a:cxn>
                <a:cxn ang="0">
                  <a:pos x="24" y="455"/>
                </a:cxn>
                <a:cxn ang="0">
                  <a:pos x="44" y="455"/>
                </a:cxn>
                <a:cxn ang="0">
                  <a:pos x="59" y="453"/>
                </a:cxn>
                <a:cxn ang="0">
                  <a:pos x="75" y="451"/>
                </a:cxn>
              </a:cxnLst>
              <a:rect l="0" t="0" r="r" b="b"/>
              <a:pathLst>
                <a:path w="298" h="455">
                  <a:moveTo>
                    <a:pt x="75" y="451"/>
                  </a:moveTo>
                  <a:lnTo>
                    <a:pt x="74" y="449"/>
                  </a:lnTo>
                  <a:lnTo>
                    <a:pt x="74" y="445"/>
                  </a:lnTo>
                  <a:lnTo>
                    <a:pt x="73" y="442"/>
                  </a:lnTo>
                  <a:lnTo>
                    <a:pt x="73" y="438"/>
                  </a:lnTo>
                  <a:lnTo>
                    <a:pt x="74" y="431"/>
                  </a:lnTo>
                  <a:lnTo>
                    <a:pt x="75" y="424"/>
                  </a:lnTo>
                  <a:lnTo>
                    <a:pt x="79" y="419"/>
                  </a:lnTo>
                  <a:lnTo>
                    <a:pt x="83" y="413"/>
                  </a:lnTo>
                  <a:lnTo>
                    <a:pt x="89" y="408"/>
                  </a:lnTo>
                  <a:lnTo>
                    <a:pt x="95" y="405"/>
                  </a:lnTo>
                  <a:lnTo>
                    <a:pt x="102" y="404"/>
                  </a:lnTo>
                  <a:lnTo>
                    <a:pt x="109" y="403"/>
                  </a:lnTo>
                  <a:lnTo>
                    <a:pt x="114" y="403"/>
                  </a:lnTo>
                  <a:lnTo>
                    <a:pt x="121" y="405"/>
                  </a:lnTo>
                  <a:lnTo>
                    <a:pt x="126" y="407"/>
                  </a:lnTo>
                  <a:lnTo>
                    <a:pt x="132" y="411"/>
                  </a:lnTo>
                  <a:lnTo>
                    <a:pt x="135" y="415"/>
                  </a:lnTo>
                  <a:lnTo>
                    <a:pt x="139" y="420"/>
                  </a:lnTo>
                  <a:lnTo>
                    <a:pt x="141" y="424"/>
                  </a:lnTo>
                  <a:lnTo>
                    <a:pt x="143" y="430"/>
                  </a:lnTo>
                  <a:lnTo>
                    <a:pt x="150" y="427"/>
                  </a:lnTo>
                  <a:lnTo>
                    <a:pt x="156" y="424"/>
                  </a:lnTo>
                  <a:lnTo>
                    <a:pt x="163" y="421"/>
                  </a:lnTo>
                  <a:lnTo>
                    <a:pt x="168" y="416"/>
                  </a:lnTo>
                  <a:lnTo>
                    <a:pt x="175" y="413"/>
                  </a:lnTo>
                  <a:lnTo>
                    <a:pt x="181" y="409"/>
                  </a:lnTo>
                  <a:lnTo>
                    <a:pt x="187" y="405"/>
                  </a:lnTo>
                  <a:lnTo>
                    <a:pt x="193" y="400"/>
                  </a:lnTo>
                  <a:lnTo>
                    <a:pt x="188" y="396"/>
                  </a:lnTo>
                  <a:lnTo>
                    <a:pt x="185" y="389"/>
                  </a:lnTo>
                  <a:lnTo>
                    <a:pt x="182" y="382"/>
                  </a:lnTo>
                  <a:lnTo>
                    <a:pt x="181" y="374"/>
                  </a:lnTo>
                  <a:lnTo>
                    <a:pt x="182" y="367"/>
                  </a:lnTo>
                  <a:lnTo>
                    <a:pt x="183" y="360"/>
                  </a:lnTo>
                  <a:lnTo>
                    <a:pt x="187" y="354"/>
                  </a:lnTo>
                  <a:lnTo>
                    <a:pt x="192" y="348"/>
                  </a:lnTo>
                  <a:lnTo>
                    <a:pt x="197" y="344"/>
                  </a:lnTo>
                  <a:lnTo>
                    <a:pt x="203" y="340"/>
                  </a:lnTo>
                  <a:lnTo>
                    <a:pt x="210" y="339"/>
                  </a:lnTo>
                  <a:lnTo>
                    <a:pt x="217" y="338"/>
                  </a:lnTo>
                  <a:lnTo>
                    <a:pt x="225" y="339"/>
                  </a:lnTo>
                  <a:lnTo>
                    <a:pt x="232" y="342"/>
                  </a:lnTo>
                  <a:lnTo>
                    <a:pt x="238" y="345"/>
                  </a:lnTo>
                  <a:lnTo>
                    <a:pt x="243" y="351"/>
                  </a:lnTo>
                  <a:lnTo>
                    <a:pt x="250" y="342"/>
                  </a:lnTo>
                  <a:lnTo>
                    <a:pt x="256" y="331"/>
                  </a:lnTo>
                  <a:lnTo>
                    <a:pt x="263" y="321"/>
                  </a:lnTo>
                  <a:lnTo>
                    <a:pt x="269" y="311"/>
                  </a:lnTo>
                  <a:lnTo>
                    <a:pt x="258" y="306"/>
                  </a:lnTo>
                  <a:lnTo>
                    <a:pt x="250" y="299"/>
                  </a:lnTo>
                  <a:lnTo>
                    <a:pt x="245" y="289"/>
                  </a:lnTo>
                  <a:lnTo>
                    <a:pt x="242" y="277"/>
                  </a:lnTo>
                  <a:lnTo>
                    <a:pt x="243" y="270"/>
                  </a:lnTo>
                  <a:lnTo>
                    <a:pt x="245" y="263"/>
                  </a:lnTo>
                  <a:lnTo>
                    <a:pt x="248" y="258"/>
                  </a:lnTo>
                  <a:lnTo>
                    <a:pt x="253" y="252"/>
                  </a:lnTo>
                  <a:lnTo>
                    <a:pt x="258" y="247"/>
                  </a:lnTo>
                  <a:lnTo>
                    <a:pt x="264" y="244"/>
                  </a:lnTo>
                  <a:lnTo>
                    <a:pt x="271" y="243"/>
                  </a:lnTo>
                  <a:lnTo>
                    <a:pt x="278" y="242"/>
                  </a:lnTo>
                  <a:lnTo>
                    <a:pt x="281" y="242"/>
                  </a:lnTo>
                  <a:lnTo>
                    <a:pt x="285" y="243"/>
                  </a:lnTo>
                  <a:lnTo>
                    <a:pt x="288" y="243"/>
                  </a:lnTo>
                  <a:lnTo>
                    <a:pt x="292" y="244"/>
                  </a:lnTo>
                  <a:lnTo>
                    <a:pt x="294" y="233"/>
                  </a:lnTo>
                  <a:lnTo>
                    <a:pt x="296" y="224"/>
                  </a:lnTo>
                  <a:lnTo>
                    <a:pt x="298" y="216"/>
                  </a:lnTo>
                  <a:lnTo>
                    <a:pt x="298" y="205"/>
                  </a:lnTo>
                  <a:lnTo>
                    <a:pt x="298" y="196"/>
                  </a:lnTo>
                  <a:lnTo>
                    <a:pt x="296" y="192"/>
                  </a:lnTo>
                  <a:lnTo>
                    <a:pt x="294" y="189"/>
                  </a:lnTo>
                  <a:lnTo>
                    <a:pt x="292" y="179"/>
                  </a:lnTo>
                  <a:lnTo>
                    <a:pt x="288" y="181"/>
                  </a:lnTo>
                  <a:lnTo>
                    <a:pt x="285" y="182"/>
                  </a:lnTo>
                  <a:lnTo>
                    <a:pt x="281" y="183"/>
                  </a:lnTo>
                  <a:lnTo>
                    <a:pt x="278" y="183"/>
                  </a:lnTo>
                  <a:lnTo>
                    <a:pt x="271" y="182"/>
                  </a:lnTo>
                  <a:lnTo>
                    <a:pt x="264" y="181"/>
                  </a:lnTo>
                  <a:lnTo>
                    <a:pt x="258" y="177"/>
                  </a:lnTo>
                  <a:lnTo>
                    <a:pt x="253" y="173"/>
                  </a:lnTo>
                  <a:lnTo>
                    <a:pt x="248" y="167"/>
                  </a:lnTo>
                  <a:lnTo>
                    <a:pt x="245" y="161"/>
                  </a:lnTo>
                  <a:lnTo>
                    <a:pt x="243" y="154"/>
                  </a:lnTo>
                  <a:lnTo>
                    <a:pt x="242" y="147"/>
                  </a:lnTo>
                  <a:lnTo>
                    <a:pt x="245" y="136"/>
                  </a:lnTo>
                  <a:lnTo>
                    <a:pt x="250" y="125"/>
                  </a:lnTo>
                  <a:lnTo>
                    <a:pt x="258" y="118"/>
                  </a:lnTo>
                  <a:lnTo>
                    <a:pt x="269" y="114"/>
                  </a:lnTo>
                  <a:lnTo>
                    <a:pt x="263" y="104"/>
                  </a:lnTo>
                  <a:lnTo>
                    <a:pt x="256" y="93"/>
                  </a:lnTo>
                  <a:lnTo>
                    <a:pt x="250" y="83"/>
                  </a:lnTo>
                  <a:lnTo>
                    <a:pt x="243" y="74"/>
                  </a:lnTo>
                  <a:lnTo>
                    <a:pt x="238" y="79"/>
                  </a:lnTo>
                  <a:lnTo>
                    <a:pt x="232" y="83"/>
                  </a:lnTo>
                  <a:lnTo>
                    <a:pt x="225" y="85"/>
                  </a:lnTo>
                  <a:lnTo>
                    <a:pt x="217" y="86"/>
                  </a:lnTo>
                  <a:lnTo>
                    <a:pt x="210" y="85"/>
                  </a:lnTo>
                  <a:lnTo>
                    <a:pt x="203" y="84"/>
                  </a:lnTo>
                  <a:lnTo>
                    <a:pt x="197" y="81"/>
                  </a:lnTo>
                  <a:lnTo>
                    <a:pt x="192" y="76"/>
                  </a:lnTo>
                  <a:lnTo>
                    <a:pt x="187" y="70"/>
                  </a:lnTo>
                  <a:lnTo>
                    <a:pt x="183" y="64"/>
                  </a:lnTo>
                  <a:lnTo>
                    <a:pt x="182" y="58"/>
                  </a:lnTo>
                  <a:lnTo>
                    <a:pt x="181" y="51"/>
                  </a:lnTo>
                  <a:lnTo>
                    <a:pt x="182" y="43"/>
                  </a:lnTo>
                  <a:lnTo>
                    <a:pt x="185" y="36"/>
                  </a:lnTo>
                  <a:lnTo>
                    <a:pt x="188" y="29"/>
                  </a:lnTo>
                  <a:lnTo>
                    <a:pt x="193" y="24"/>
                  </a:lnTo>
                  <a:lnTo>
                    <a:pt x="188" y="21"/>
                  </a:lnTo>
                  <a:lnTo>
                    <a:pt x="183" y="17"/>
                  </a:lnTo>
                  <a:lnTo>
                    <a:pt x="179" y="14"/>
                  </a:lnTo>
                  <a:lnTo>
                    <a:pt x="174" y="12"/>
                  </a:lnTo>
                  <a:lnTo>
                    <a:pt x="170" y="8"/>
                  </a:lnTo>
                  <a:lnTo>
                    <a:pt x="165" y="6"/>
                  </a:lnTo>
                  <a:lnTo>
                    <a:pt x="159" y="2"/>
                  </a:lnTo>
                  <a:lnTo>
                    <a:pt x="155" y="0"/>
                  </a:lnTo>
                  <a:lnTo>
                    <a:pt x="150" y="1"/>
                  </a:lnTo>
                  <a:lnTo>
                    <a:pt x="147" y="1"/>
                  </a:lnTo>
                  <a:lnTo>
                    <a:pt x="143" y="2"/>
                  </a:lnTo>
                  <a:lnTo>
                    <a:pt x="139" y="3"/>
                  </a:lnTo>
                  <a:lnTo>
                    <a:pt x="133" y="10"/>
                  </a:lnTo>
                  <a:lnTo>
                    <a:pt x="126" y="16"/>
                  </a:lnTo>
                  <a:lnTo>
                    <a:pt x="118" y="21"/>
                  </a:lnTo>
                  <a:lnTo>
                    <a:pt x="109" y="22"/>
                  </a:lnTo>
                  <a:lnTo>
                    <a:pt x="106" y="22"/>
                  </a:lnTo>
                  <a:lnTo>
                    <a:pt x="104" y="21"/>
                  </a:lnTo>
                  <a:lnTo>
                    <a:pt x="102" y="21"/>
                  </a:lnTo>
                  <a:lnTo>
                    <a:pt x="99" y="20"/>
                  </a:lnTo>
                  <a:lnTo>
                    <a:pt x="86" y="28"/>
                  </a:lnTo>
                  <a:lnTo>
                    <a:pt x="73" y="37"/>
                  </a:lnTo>
                  <a:lnTo>
                    <a:pt x="61" y="47"/>
                  </a:lnTo>
                  <a:lnTo>
                    <a:pt x="50" y="59"/>
                  </a:lnTo>
                  <a:lnTo>
                    <a:pt x="39" y="70"/>
                  </a:lnTo>
                  <a:lnTo>
                    <a:pt x="30" y="84"/>
                  </a:lnTo>
                  <a:lnTo>
                    <a:pt x="22" y="98"/>
                  </a:lnTo>
                  <a:lnTo>
                    <a:pt x="15" y="112"/>
                  </a:lnTo>
                  <a:lnTo>
                    <a:pt x="20" y="112"/>
                  </a:lnTo>
                  <a:lnTo>
                    <a:pt x="24" y="110"/>
                  </a:lnTo>
                  <a:lnTo>
                    <a:pt x="28" y="110"/>
                  </a:lnTo>
                  <a:lnTo>
                    <a:pt x="33" y="110"/>
                  </a:lnTo>
                  <a:lnTo>
                    <a:pt x="53" y="113"/>
                  </a:lnTo>
                  <a:lnTo>
                    <a:pt x="73" y="118"/>
                  </a:lnTo>
                  <a:lnTo>
                    <a:pt x="90" y="128"/>
                  </a:lnTo>
                  <a:lnTo>
                    <a:pt x="105" y="140"/>
                  </a:lnTo>
                  <a:lnTo>
                    <a:pt x="118" y="155"/>
                  </a:lnTo>
                  <a:lnTo>
                    <a:pt x="127" y="173"/>
                  </a:lnTo>
                  <a:lnTo>
                    <a:pt x="133" y="191"/>
                  </a:lnTo>
                  <a:lnTo>
                    <a:pt x="135" y="212"/>
                  </a:lnTo>
                  <a:lnTo>
                    <a:pt x="133" y="232"/>
                  </a:lnTo>
                  <a:lnTo>
                    <a:pt x="127" y="252"/>
                  </a:lnTo>
                  <a:lnTo>
                    <a:pt x="118" y="269"/>
                  </a:lnTo>
                  <a:lnTo>
                    <a:pt x="105" y="284"/>
                  </a:lnTo>
                  <a:lnTo>
                    <a:pt x="90" y="297"/>
                  </a:lnTo>
                  <a:lnTo>
                    <a:pt x="73" y="306"/>
                  </a:lnTo>
                  <a:lnTo>
                    <a:pt x="53" y="312"/>
                  </a:lnTo>
                  <a:lnTo>
                    <a:pt x="33" y="314"/>
                  </a:lnTo>
                  <a:lnTo>
                    <a:pt x="24" y="314"/>
                  </a:lnTo>
                  <a:lnTo>
                    <a:pt x="16" y="313"/>
                  </a:lnTo>
                  <a:lnTo>
                    <a:pt x="8" y="311"/>
                  </a:lnTo>
                  <a:lnTo>
                    <a:pt x="0" y="308"/>
                  </a:lnTo>
                  <a:lnTo>
                    <a:pt x="0" y="452"/>
                  </a:lnTo>
                  <a:lnTo>
                    <a:pt x="8" y="453"/>
                  </a:lnTo>
                  <a:lnTo>
                    <a:pt x="16" y="454"/>
                  </a:lnTo>
                  <a:lnTo>
                    <a:pt x="24" y="455"/>
                  </a:lnTo>
                  <a:lnTo>
                    <a:pt x="33" y="455"/>
                  </a:lnTo>
                  <a:lnTo>
                    <a:pt x="38" y="455"/>
                  </a:lnTo>
                  <a:lnTo>
                    <a:pt x="44" y="455"/>
                  </a:lnTo>
                  <a:lnTo>
                    <a:pt x="49" y="454"/>
                  </a:lnTo>
                  <a:lnTo>
                    <a:pt x="54" y="454"/>
                  </a:lnTo>
                  <a:lnTo>
                    <a:pt x="59" y="453"/>
                  </a:lnTo>
                  <a:lnTo>
                    <a:pt x="65" y="452"/>
                  </a:lnTo>
                  <a:lnTo>
                    <a:pt x="69" y="452"/>
                  </a:lnTo>
                  <a:lnTo>
                    <a:pt x="75" y="4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2"/>
            <p:cNvSpPr>
              <a:spLocks/>
            </p:cNvSpPr>
            <p:nvPr/>
          </p:nvSpPr>
          <p:spPr bwMode="auto">
            <a:xfrm>
              <a:off x="4310063" y="3275013"/>
              <a:ext cx="25400" cy="63500"/>
            </a:xfrm>
            <a:custGeom>
              <a:avLst/>
              <a:gdLst/>
              <a:ahLst/>
              <a:cxnLst>
                <a:cxn ang="0">
                  <a:pos x="6" y="81"/>
                </a:cxn>
                <a:cxn ang="0">
                  <a:pos x="33" y="3"/>
                </a:cxn>
                <a:cxn ang="0">
                  <a:pos x="29" y="3"/>
                </a:cxn>
                <a:cxn ang="0">
                  <a:pos x="27" y="1"/>
                </a:cxn>
                <a:cxn ang="0">
                  <a:pos x="23" y="1"/>
                </a:cxn>
                <a:cxn ang="0">
                  <a:pos x="21" y="0"/>
                </a:cxn>
                <a:cxn ang="0">
                  <a:pos x="0" y="78"/>
                </a:cxn>
                <a:cxn ang="0">
                  <a:pos x="2" y="80"/>
                </a:cxn>
                <a:cxn ang="0">
                  <a:pos x="3" y="80"/>
                </a:cxn>
                <a:cxn ang="0">
                  <a:pos x="5" y="80"/>
                </a:cxn>
                <a:cxn ang="0">
                  <a:pos x="6" y="81"/>
                </a:cxn>
              </a:cxnLst>
              <a:rect l="0" t="0" r="r" b="b"/>
              <a:pathLst>
                <a:path w="33" h="81">
                  <a:moveTo>
                    <a:pt x="6" y="81"/>
                  </a:moveTo>
                  <a:lnTo>
                    <a:pt x="33" y="3"/>
                  </a:lnTo>
                  <a:lnTo>
                    <a:pt x="29" y="3"/>
                  </a:lnTo>
                  <a:lnTo>
                    <a:pt x="27" y="1"/>
                  </a:lnTo>
                  <a:lnTo>
                    <a:pt x="23" y="1"/>
                  </a:lnTo>
                  <a:lnTo>
                    <a:pt x="21" y="0"/>
                  </a:lnTo>
                  <a:lnTo>
                    <a:pt x="0" y="78"/>
                  </a:lnTo>
                  <a:lnTo>
                    <a:pt x="2" y="80"/>
                  </a:lnTo>
                  <a:lnTo>
                    <a:pt x="3" y="80"/>
                  </a:lnTo>
                  <a:lnTo>
                    <a:pt x="5" y="80"/>
                  </a:lnTo>
                  <a:lnTo>
                    <a:pt x="6" y="81"/>
                  </a:lnTo>
                  <a:close/>
                </a:path>
              </a:pathLst>
            </a:custGeom>
            <a:solidFill>
              <a:srgbClr val="7FFF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3"/>
            <p:cNvSpPr>
              <a:spLocks/>
            </p:cNvSpPr>
            <p:nvPr/>
          </p:nvSpPr>
          <p:spPr bwMode="auto">
            <a:xfrm>
              <a:off x="4129088" y="3246438"/>
              <a:ext cx="334963" cy="306388"/>
            </a:xfrm>
            <a:custGeom>
              <a:avLst/>
              <a:gdLst/>
              <a:ahLst/>
              <a:cxnLst>
                <a:cxn ang="0">
                  <a:pos x="417" y="156"/>
                </a:cxn>
                <a:cxn ang="0">
                  <a:pos x="394" y="157"/>
                </a:cxn>
                <a:cxn ang="0">
                  <a:pos x="380" y="115"/>
                </a:cxn>
                <a:cxn ang="0">
                  <a:pos x="379" y="80"/>
                </a:cxn>
                <a:cxn ang="0">
                  <a:pos x="353" y="85"/>
                </a:cxn>
                <a:cxn ang="0">
                  <a:pos x="323" y="51"/>
                </a:cxn>
                <a:cxn ang="0">
                  <a:pos x="322" y="29"/>
                </a:cxn>
                <a:cxn ang="0">
                  <a:pos x="295" y="16"/>
                </a:cxn>
                <a:cxn ang="0">
                  <a:pos x="263" y="38"/>
                </a:cxn>
                <a:cxn ang="0">
                  <a:pos x="235" y="116"/>
                </a:cxn>
                <a:cxn ang="0">
                  <a:pos x="281" y="153"/>
                </a:cxn>
                <a:cxn ang="0">
                  <a:pos x="288" y="220"/>
                </a:cxn>
                <a:cxn ang="0">
                  <a:pos x="232" y="272"/>
                </a:cxn>
                <a:cxn ang="0">
                  <a:pos x="157" y="254"/>
                </a:cxn>
                <a:cxn ang="0">
                  <a:pos x="132" y="181"/>
                </a:cxn>
                <a:cxn ang="0">
                  <a:pos x="175" y="120"/>
                </a:cxn>
                <a:cxn ang="0">
                  <a:pos x="224" y="112"/>
                </a:cxn>
                <a:cxn ang="0">
                  <a:pos x="235" y="18"/>
                </a:cxn>
                <a:cxn ang="0">
                  <a:pos x="234" y="1"/>
                </a:cxn>
                <a:cxn ang="0">
                  <a:pos x="193" y="0"/>
                </a:cxn>
                <a:cxn ang="0">
                  <a:pos x="168" y="9"/>
                </a:cxn>
                <a:cxn ang="0">
                  <a:pos x="153" y="41"/>
                </a:cxn>
                <a:cxn ang="0">
                  <a:pos x="113" y="24"/>
                </a:cxn>
                <a:cxn ang="0">
                  <a:pos x="89" y="39"/>
                </a:cxn>
                <a:cxn ang="0">
                  <a:pos x="83" y="58"/>
                </a:cxn>
                <a:cxn ang="0">
                  <a:pos x="70" y="97"/>
                </a:cxn>
                <a:cxn ang="0">
                  <a:pos x="37" y="92"/>
                </a:cxn>
                <a:cxn ang="0">
                  <a:pos x="28" y="128"/>
                </a:cxn>
                <a:cxn ang="0">
                  <a:pos x="35" y="171"/>
                </a:cxn>
                <a:cxn ang="0">
                  <a:pos x="6" y="180"/>
                </a:cxn>
                <a:cxn ang="0">
                  <a:pos x="0" y="200"/>
                </a:cxn>
                <a:cxn ang="0">
                  <a:pos x="8" y="230"/>
                </a:cxn>
                <a:cxn ang="0">
                  <a:pos x="38" y="234"/>
                </a:cxn>
                <a:cxn ang="0">
                  <a:pos x="36" y="279"/>
                </a:cxn>
                <a:cxn ang="0">
                  <a:pos x="50" y="314"/>
                </a:cxn>
                <a:cxn ang="0">
                  <a:pos x="82" y="303"/>
                </a:cxn>
                <a:cxn ang="0">
                  <a:pos x="99" y="341"/>
                </a:cxn>
                <a:cxn ang="0">
                  <a:pos x="107" y="358"/>
                </a:cxn>
                <a:cxn ang="0">
                  <a:pos x="133" y="371"/>
                </a:cxn>
                <a:cxn ang="0">
                  <a:pos x="171" y="350"/>
                </a:cxn>
                <a:cxn ang="0">
                  <a:pos x="189" y="379"/>
                </a:cxn>
                <a:cxn ang="0">
                  <a:pos x="201" y="386"/>
                </a:cxn>
                <a:cxn ang="0">
                  <a:pos x="223" y="386"/>
                </a:cxn>
                <a:cxn ang="0">
                  <a:pos x="255" y="379"/>
                </a:cxn>
                <a:cxn ang="0">
                  <a:pos x="261" y="351"/>
                </a:cxn>
                <a:cxn ang="0">
                  <a:pos x="306" y="354"/>
                </a:cxn>
                <a:cxn ang="0">
                  <a:pos x="330" y="350"/>
                </a:cxn>
                <a:cxn ang="0">
                  <a:pos x="344" y="332"/>
                </a:cxn>
                <a:cxn ang="0">
                  <a:pos x="345" y="295"/>
                </a:cxn>
                <a:cxn ang="0">
                  <a:pos x="382" y="291"/>
                </a:cxn>
                <a:cxn ang="0">
                  <a:pos x="403" y="262"/>
                </a:cxn>
                <a:cxn ang="0">
                  <a:pos x="383" y="224"/>
                </a:cxn>
                <a:cxn ang="0">
                  <a:pos x="414" y="205"/>
                </a:cxn>
                <a:cxn ang="0">
                  <a:pos x="423" y="185"/>
                </a:cxn>
              </a:cxnLst>
              <a:rect l="0" t="0" r="r" b="b"/>
              <a:pathLst>
                <a:path w="423" h="386">
                  <a:moveTo>
                    <a:pt x="423" y="176"/>
                  </a:moveTo>
                  <a:lnTo>
                    <a:pt x="422" y="169"/>
                  </a:lnTo>
                  <a:lnTo>
                    <a:pt x="421" y="165"/>
                  </a:lnTo>
                  <a:lnTo>
                    <a:pt x="420" y="163"/>
                  </a:lnTo>
                  <a:lnTo>
                    <a:pt x="417" y="156"/>
                  </a:lnTo>
                  <a:lnTo>
                    <a:pt x="415" y="157"/>
                  </a:lnTo>
                  <a:lnTo>
                    <a:pt x="412" y="157"/>
                  </a:lnTo>
                  <a:lnTo>
                    <a:pt x="409" y="158"/>
                  </a:lnTo>
                  <a:lnTo>
                    <a:pt x="406" y="159"/>
                  </a:lnTo>
                  <a:lnTo>
                    <a:pt x="394" y="157"/>
                  </a:lnTo>
                  <a:lnTo>
                    <a:pt x="385" y="151"/>
                  </a:lnTo>
                  <a:lnTo>
                    <a:pt x="379" y="143"/>
                  </a:lnTo>
                  <a:lnTo>
                    <a:pt x="376" y="132"/>
                  </a:lnTo>
                  <a:lnTo>
                    <a:pt x="377" y="123"/>
                  </a:lnTo>
                  <a:lnTo>
                    <a:pt x="380" y="115"/>
                  </a:lnTo>
                  <a:lnTo>
                    <a:pt x="387" y="108"/>
                  </a:lnTo>
                  <a:lnTo>
                    <a:pt x="395" y="103"/>
                  </a:lnTo>
                  <a:lnTo>
                    <a:pt x="390" y="95"/>
                  </a:lnTo>
                  <a:lnTo>
                    <a:pt x="385" y="88"/>
                  </a:lnTo>
                  <a:lnTo>
                    <a:pt x="379" y="80"/>
                  </a:lnTo>
                  <a:lnTo>
                    <a:pt x="373" y="73"/>
                  </a:lnTo>
                  <a:lnTo>
                    <a:pt x="369" y="78"/>
                  </a:lnTo>
                  <a:lnTo>
                    <a:pt x="364" y="80"/>
                  </a:lnTo>
                  <a:lnTo>
                    <a:pt x="359" y="84"/>
                  </a:lnTo>
                  <a:lnTo>
                    <a:pt x="353" y="85"/>
                  </a:lnTo>
                  <a:lnTo>
                    <a:pt x="341" y="82"/>
                  </a:lnTo>
                  <a:lnTo>
                    <a:pt x="332" y="77"/>
                  </a:lnTo>
                  <a:lnTo>
                    <a:pt x="325" y="69"/>
                  </a:lnTo>
                  <a:lnTo>
                    <a:pt x="323" y="57"/>
                  </a:lnTo>
                  <a:lnTo>
                    <a:pt x="323" y="51"/>
                  </a:lnTo>
                  <a:lnTo>
                    <a:pt x="324" y="46"/>
                  </a:lnTo>
                  <a:lnTo>
                    <a:pt x="327" y="40"/>
                  </a:lnTo>
                  <a:lnTo>
                    <a:pt x="331" y="35"/>
                  </a:lnTo>
                  <a:lnTo>
                    <a:pt x="326" y="32"/>
                  </a:lnTo>
                  <a:lnTo>
                    <a:pt x="322" y="29"/>
                  </a:lnTo>
                  <a:lnTo>
                    <a:pt x="316" y="26"/>
                  </a:lnTo>
                  <a:lnTo>
                    <a:pt x="311" y="24"/>
                  </a:lnTo>
                  <a:lnTo>
                    <a:pt x="306" y="20"/>
                  </a:lnTo>
                  <a:lnTo>
                    <a:pt x="301" y="18"/>
                  </a:lnTo>
                  <a:lnTo>
                    <a:pt x="295" y="16"/>
                  </a:lnTo>
                  <a:lnTo>
                    <a:pt x="289" y="13"/>
                  </a:lnTo>
                  <a:lnTo>
                    <a:pt x="286" y="23"/>
                  </a:lnTo>
                  <a:lnTo>
                    <a:pt x="280" y="29"/>
                  </a:lnTo>
                  <a:lnTo>
                    <a:pt x="272" y="35"/>
                  </a:lnTo>
                  <a:lnTo>
                    <a:pt x="263" y="38"/>
                  </a:lnTo>
                  <a:lnTo>
                    <a:pt x="263" y="38"/>
                  </a:lnTo>
                  <a:lnTo>
                    <a:pt x="263" y="38"/>
                  </a:lnTo>
                  <a:lnTo>
                    <a:pt x="262" y="38"/>
                  </a:lnTo>
                  <a:lnTo>
                    <a:pt x="262" y="38"/>
                  </a:lnTo>
                  <a:lnTo>
                    <a:pt x="235" y="116"/>
                  </a:lnTo>
                  <a:lnTo>
                    <a:pt x="247" y="120"/>
                  </a:lnTo>
                  <a:lnTo>
                    <a:pt x="257" y="126"/>
                  </a:lnTo>
                  <a:lnTo>
                    <a:pt x="266" y="134"/>
                  </a:lnTo>
                  <a:lnTo>
                    <a:pt x="274" y="142"/>
                  </a:lnTo>
                  <a:lnTo>
                    <a:pt x="281" y="153"/>
                  </a:lnTo>
                  <a:lnTo>
                    <a:pt x="287" y="164"/>
                  </a:lnTo>
                  <a:lnTo>
                    <a:pt x="291" y="176"/>
                  </a:lnTo>
                  <a:lnTo>
                    <a:pt x="293" y="188"/>
                  </a:lnTo>
                  <a:lnTo>
                    <a:pt x="292" y="204"/>
                  </a:lnTo>
                  <a:lnTo>
                    <a:pt x="288" y="220"/>
                  </a:lnTo>
                  <a:lnTo>
                    <a:pt x="281" y="234"/>
                  </a:lnTo>
                  <a:lnTo>
                    <a:pt x="272" y="247"/>
                  </a:lnTo>
                  <a:lnTo>
                    <a:pt x="261" y="258"/>
                  </a:lnTo>
                  <a:lnTo>
                    <a:pt x="247" y="266"/>
                  </a:lnTo>
                  <a:lnTo>
                    <a:pt x="232" y="272"/>
                  </a:lnTo>
                  <a:lnTo>
                    <a:pt x="216" y="274"/>
                  </a:lnTo>
                  <a:lnTo>
                    <a:pt x="199" y="273"/>
                  </a:lnTo>
                  <a:lnTo>
                    <a:pt x="183" y="270"/>
                  </a:lnTo>
                  <a:lnTo>
                    <a:pt x="170" y="263"/>
                  </a:lnTo>
                  <a:lnTo>
                    <a:pt x="157" y="254"/>
                  </a:lnTo>
                  <a:lnTo>
                    <a:pt x="146" y="242"/>
                  </a:lnTo>
                  <a:lnTo>
                    <a:pt x="138" y="228"/>
                  </a:lnTo>
                  <a:lnTo>
                    <a:pt x="133" y="213"/>
                  </a:lnTo>
                  <a:lnTo>
                    <a:pt x="130" y="197"/>
                  </a:lnTo>
                  <a:lnTo>
                    <a:pt x="132" y="181"/>
                  </a:lnTo>
                  <a:lnTo>
                    <a:pt x="135" y="165"/>
                  </a:lnTo>
                  <a:lnTo>
                    <a:pt x="142" y="151"/>
                  </a:lnTo>
                  <a:lnTo>
                    <a:pt x="151" y="139"/>
                  </a:lnTo>
                  <a:lnTo>
                    <a:pt x="161" y="128"/>
                  </a:lnTo>
                  <a:lnTo>
                    <a:pt x="175" y="120"/>
                  </a:lnTo>
                  <a:lnTo>
                    <a:pt x="190" y="115"/>
                  </a:lnTo>
                  <a:lnTo>
                    <a:pt x="206" y="112"/>
                  </a:lnTo>
                  <a:lnTo>
                    <a:pt x="212" y="112"/>
                  </a:lnTo>
                  <a:lnTo>
                    <a:pt x="218" y="112"/>
                  </a:lnTo>
                  <a:lnTo>
                    <a:pt x="224" y="112"/>
                  </a:lnTo>
                  <a:lnTo>
                    <a:pt x="229" y="113"/>
                  </a:lnTo>
                  <a:lnTo>
                    <a:pt x="250" y="35"/>
                  </a:lnTo>
                  <a:lnTo>
                    <a:pt x="243" y="31"/>
                  </a:lnTo>
                  <a:lnTo>
                    <a:pt x="239" y="25"/>
                  </a:lnTo>
                  <a:lnTo>
                    <a:pt x="235" y="18"/>
                  </a:lnTo>
                  <a:lnTo>
                    <a:pt x="233" y="10"/>
                  </a:lnTo>
                  <a:lnTo>
                    <a:pt x="233" y="8"/>
                  </a:lnTo>
                  <a:lnTo>
                    <a:pt x="234" y="5"/>
                  </a:lnTo>
                  <a:lnTo>
                    <a:pt x="234" y="3"/>
                  </a:lnTo>
                  <a:lnTo>
                    <a:pt x="234" y="1"/>
                  </a:lnTo>
                  <a:lnTo>
                    <a:pt x="226" y="0"/>
                  </a:lnTo>
                  <a:lnTo>
                    <a:pt x="218" y="0"/>
                  </a:lnTo>
                  <a:lnTo>
                    <a:pt x="209" y="0"/>
                  </a:lnTo>
                  <a:lnTo>
                    <a:pt x="201" y="0"/>
                  </a:lnTo>
                  <a:lnTo>
                    <a:pt x="193" y="0"/>
                  </a:lnTo>
                  <a:lnTo>
                    <a:pt x="183" y="1"/>
                  </a:lnTo>
                  <a:lnTo>
                    <a:pt x="175" y="3"/>
                  </a:lnTo>
                  <a:lnTo>
                    <a:pt x="167" y="4"/>
                  </a:lnTo>
                  <a:lnTo>
                    <a:pt x="168" y="6"/>
                  </a:lnTo>
                  <a:lnTo>
                    <a:pt x="168" y="9"/>
                  </a:lnTo>
                  <a:lnTo>
                    <a:pt x="170" y="11"/>
                  </a:lnTo>
                  <a:lnTo>
                    <a:pt x="170" y="15"/>
                  </a:lnTo>
                  <a:lnTo>
                    <a:pt x="168" y="25"/>
                  </a:lnTo>
                  <a:lnTo>
                    <a:pt x="163" y="34"/>
                  </a:lnTo>
                  <a:lnTo>
                    <a:pt x="153" y="41"/>
                  </a:lnTo>
                  <a:lnTo>
                    <a:pt x="143" y="44"/>
                  </a:lnTo>
                  <a:lnTo>
                    <a:pt x="133" y="43"/>
                  </a:lnTo>
                  <a:lnTo>
                    <a:pt x="125" y="39"/>
                  </a:lnTo>
                  <a:lnTo>
                    <a:pt x="118" y="32"/>
                  </a:lnTo>
                  <a:lnTo>
                    <a:pt x="113" y="24"/>
                  </a:lnTo>
                  <a:lnTo>
                    <a:pt x="108" y="26"/>
                  </a:lnTo>
                  <a:lnTo>
                    <a:pt x="103" y="29"/>
                  </a:lnTo>
                  <a:lnTo>
                    <a:pt x="98" y="33"/>
                  </a:lnTo>
                  <a:lnTo>
                    <a:pt x="93" y="35"/>
                  </a:lnTo>
                  <a:lnTo>
                    <a:pt x="89" y="39"/>
                  </a:lnTo>
                  <a:lnTo>
                    <a:pt x="84" y="42"/>
                  </a:lnTo>
                  <a:lnTo>
                    <a:pt x="80" y="47"/>
                  </a:lnTo>
                  <a:lnTo>
                    <a:pt x="75" y="50"/>
                  </a:lnTo>
                  <a:lnTo>
                    <a:pt x="80" y="54"/>
                  </a:lnTo>
                  <a:lnTo>
                    <a:pt x="83" y="58"/>
                  </a:lnTo>
                  <a:lnTo>
                    <a:pt x="85" y="64"/>
                  </a:lnTo>
                  <a:lnTo>
                    <a:pt x="87" y="71"/>
                  </a:lnTo>
                  <a:lnTo>
                    <a:pt x="84" y="81"/>
                  </a:lnTo>
                  <a:lnTo>
                    <a:pt x="79" y="90"/>
                  </a:lnTo>
                  <a:lnTo>
                    <a:pt x="70" y="97"/>
                  </a:lnTo>
                  <a:lnTo>
                    <a:pt x="59" y="101"/>
                  </a:lnTo>
                  <a:lnTo>
                    <a:pt x="53" y="100"/>
                  </a:lnTo>
                  <a:lnTo>
                    <a:pt x="47" y="98"/>
                  </a:lnTo>
                  <a:lnTo>
                    <a:pt x="42" y="95"/>
                  </a:lnTo>
                  <a:lnTo>
                    <a:pt x="37" y="92"/>
                  </a:lnTo>
                  <a:lnTo>
                    <a:pt x="32" y="100"/>
                  </a:lnTo>
                  <a:lnTo>
                    <a:pt x="28" y="108"/>
                  </a:lnTo>
                  <a:lnTo>
                    <a:pt x="23" y="117"/>
                  </a:lnTo>
                  <a:lnTo>
                    <a:pt x="19" y="125"/>
                  </a:lnTo>
                  <a:lnTo>
                    <a:pt x="28" y="128"/>
                  </a:lnTo>
                  <a:lnTo>
                    <a:pt x="35" y="134"/>
                  </a:lnTo>
                  <a:lnTo>
                    <a:pt x="39" y="141"/>
                  </a:lnTo>
                  <a:lnTo>
                    <a:pt x="42" y="150"/>
                  </a:lnTo>
                  <a:lnTo>
                    <a:pt x="40" y="162"/>
                  </a:lnTo>
                  <a:lnTo>
                    <a:pt x="35" y="171"/>
                  </a:lnTo>
                  <a:lnTo>
                    <a:pt x="26" y="178"/>
                  </a:lnTo>
                  <a:lnTo>
                    <a:pt x="15" y="181"/>
                  </a:lnTo>
                  <a:lnTo>
                    <a:pt x="12" y="181"/>
                  </a:lnTo>
                  <a:lnTo>
                    <a:pt x="9" y="180"/>
                  </a:lnTo>
                  <a:lnTo>
                    <a:pt x="6" y="180"/>
                  </a:lnTo>
                  <a:lnTo>
                    <a:pt x="2" y="179"/>
                  </a:lnTo>
                  <a:lnTo>
                    <a:pt x="1" y="186"/>
                  </a:lnTo>
                  <a:lnTo>
                    <a:pt x="0" y="189"/>
                  </a:lnTo>
                  <a:lnTo>
                    <a:pt x="0" y="192"/>
                  </a:lnTo>
                  <a:lnTo>
                    <a:pt x="0" y="200"/>
                  </a:lnTo>
                  <a:lnTo>
                    <a:pt x="0" y="209"/>
                  </a:lnTo>
                  <a:lnTo>
                    <a:pt x="1" y="215"/>
                  </a:lnTo>
                  <a:lnTo>
                    <a:pt x="4" y="222"/>
                  </a:lnTo>
                  <a:lnTo>
                    <a:pt x="6" y="231"/>
                  </a:lnTo>
                  <a:lnTo>
                    <a:pt x="8" y="230"/>
                  </a:lnTo>
                  <a:lnTo>
                    <a:pt x="12" y="228"/>
                  </a:lnTo>
                  <a:lnTo>
                    <a:pt x="14" y="227"/>
                  </a:lnTo>
                  <a:lnTo>
                    <a:pt x="17" y="227"/>
                  </a:lnTo>
                  <a:lnTo>
                    <a:pt x="28" y="228"/>
                  </a:lnTo>
                  <a:lnTo>
                    <a:pt x="38" y="234"/>
                  </a:lnTo>
                  <a:lnTo>
                    <a:pt x="44" y="243"/>
                  </a:lnTo>
                  <a:lnTo>
                    <a:pt x="47" y="254"/>
                  </a:lnTo>
                  <a:lnTo>
                    <a:pt x="46" y="264"/>
                  </a:lnTo>
                  <a:lnTo>
                    <a:pt x="43" y="272"/>
                  </a:lnTo>
                  <a:lnTo>
                    <a:pt x="36" y="279"/>
                  </a:lnTo>
                  <a:lnTo>
                    <a:pt x="28" y="282"/>
                  </a:lnTo>
                  <a:lnTo>
                    <a:pt x="34" y="291"/>
                  </a:lnTo>
                  <a:lnTo>
                    <a:pt x="38" y="297"/>
                  </a:lnTo>
                  <a:lnTo>
                    <a:pt x="44" y="305"/>
                  </a:lnTo>
                  <a:lnTo>
                    <a:pt x="50" y="314"/>
                  </a:lnTo>
                  <a:lnTo>
                    <a:pt x="54" y="309"/>
                  </a:lnTo>
                  <a:lnTo>
                    <a:pt x="59" y="305"/>
                  </a:lnTo>
                  <a:lnTo>
                    <a:pt x="65" y="303"/>
                  </a:lnTo>
                  <a:lnTo>
                    <a:pt x="70" y="302"/>
                  </a:lnTo>
                  <a:lnTo>
                    <a:pt x="82" y="303"/>
                  </a:lnTo>
                  <a:lnTo>
                    <a:pt x="91" y="309"/>
                  </a:lnTo>
                  <a:lnTo>
                    <a:pt x="97" y="318"/>
                  </a:lnTo>
                  <a:lnTo>
                    <a:pt x="100" y="328"/>
                  </a:lnTo>
                  <a:lnTo>
                    <a:pt x="100" y="335"/>
                  </a:lnTo>
                  <a:lnTo>
                    <a:pt x="99" y="341"/>
                  </a:lnTo>
                  <a:lnTo>
                    <a:pt x="96" y="346"/>
                  </a:lnTo>
                  <a:lnTo>
                    <a:pt x="92" y="349"/>
                  </a:lnTo>
                  <a:lnTo>
                    <a:pt x="97" y="353"/>
                  </a:lnTo>
                  <a:lnTo>
                    <a:pt x="102" y="356"/>
                  </a:lnTo>
                  <a:lnTo>
                    <a:pt x="107" y="358"/>
                  </a:lnTo>
                  <a:lnTo>
                    <a:pt x="112" y="362"/>
                  </a:lnTo>
                  <a:lnTo>
                    <a:pt x="118" y="364"/>
                  </a:lnTo>
                  <a:lnTo>
                    <a:pt x="122" y="366"/>
                  </a:lnTo>
                  <a:lnTo>
                    <a:pt x="128" y="369"/>
                  </a:lnTo>
                  <a:lnTo>
                    <a:pt x="133" y="371"/>
                  </a:lnTo>
                  <a:lnTo>
                    <a:pt x="136" y="362"/>
                  </a:lnTo>
                  <a:lnTo>
                    <a:pt x="142" y="355"/>
                  </a:lnTo>
                  <a:lnTo>
                    <a:pt x="150" y="350"/>
                  </a:lnTo>
                  <a:lnTo>
                    <a:pt x="159" y="349"/>
                  </a:lnTo>
                  <a:lnTo>
                    <a:pt x="171" y="350"/>
                  </a:lnTo>
                  <a:lnTo>
                    <a:pt x="180" y="355"/>
                  </a:lnTo>
                  <a:lnTo>
                    <a:pt x="187" y="364"/>
                  </a:lnTo>
                  <a:lnTo>
                    <a:pt x="189" y="374"/>
                  </a:lnTo>
                  <a:lnTo>
                    <a:pt x="189" y="377"/>
                  </a:lnTo>
                  <a:lnTo>
                    <a:pt x="189" y="379"/>
                  </a:lnTo>
                  <a:lnTo>
                    <a:pt x="189" y="383"/>
                  </a:lnTo>
                  <a:lnTo>
                    <a:pt x="188" y="385"/>
                  </a:lnTo>
                  <a:lnTo>
                    <a:pt x="193" y="385"/>
                  </a:lnTo>
                  <a:lnTo>
                    <a:pt x="197" y="386"/>
                  </a:lnTo>
                  <a:lnTo>
                    <a:pt x="201" y="386"/>
                  </a:lnTo>
                  <a:lnTo>
                    <a:pt x="205" y="386"/>
                  </a:lnTo>
                  <a:lnTo>
                    <a:pt x="210" y="386"/>
                  </a:lnTo>
                  <a:lnTo>
                    <a:pt x="214" y="386"/>
                  </a:lnTo>
                  <a:lnTo>
                    <a:pt x="218" y="386"/>
                  </a:lnTo>
                  <a:lnTo>
                    <a:pt x="223" y="386"/>
                  </a:lnTo>
                  <a:lnTo>
                    <a:pt x="231" y="385"/>
                  </a:lnTo>
                  <a:lnTo>
                    <a:pt x="240" y="384"/>
                  </a:lnTo>
                  <a:lnTo>
                    <a:pt x="248" y="383"/>
                  </a:lnTo>
                  <a:lnTo>
                    <a:pt x="256" y="381"/>
                  </a:lnTo>
                  <a:lnTo>
                    <a:pt x="255" y="379"/>
                  </a:lnTo>
                  <a:lnTo>
                    <a:pt x="255" y="376"/>
                  </a:lnTo>
                  <a:lnTo>
                    <a:pt x="254" y="373"/>
                  </a:lnTo>
                  <a:lnTo>
                    <a:pt x="254" y="371"/>
                  </a:lnTo>
                  <a:lnTo>
                    <a:pt x="255" y="360"/>
                  </a:lnTo>
                  <a:lnTo>
                    <a:pt x="261" y="351"/>
                  </a:lnTo>
                  <a:lnTo>
                    <a:pt x="270" y="345"/>
                  </a:lnTo>
                  <a:lnTo>
                    <a:pt x="280" y="342"/>
                  </a:lnTo>
                  <a:lnTo>
                    <a:pt x="291" y="343"/>
                  </a:lnTo>
                  <a:lnTo>
                    <a:pt x="299" y="347"/>
                  </a:lnTo>
                  <a:lnTo>
                    <a:pt x="306" y="354"/>
                  </a:lnTo>
                  <a:lnTo>
                    <a:pt x="309" y="362"/>
                  </a:lnTo>
                  <a:lnTo>
                    <a:pt x="314" y="358"/>
                  </a:lnTo>
                  <a:lnTo>
                    <a:pt x="319" y="356"/>
                  </a:lnTo>
                  <a:lnTo>
                    <a:pt x="324" y="353"/>
                  </a:lnTo>
                  <a:lnTo>
                    <a:pt x="330" y="350"/>
                  </a:lnTo>
                  <a:lnTo>
                    <a:pt x="334" y="347"/>
                  </a:lnTo>
                  <a:lnTo>
                    <a:pt x="339" y="343"/>
                  </a:lnTo>
                  <a:lnTo>
                    <a:pt x="344" y="340"/>
                  </a:lnTo>
                  <a:lnTo>
                    <a:pt x="348" y="337"/>
                  </a:lnTo>
                  <a:lnTo>
                    <a:pt x="344" y="332"/>
                  </a:lnTo>
                  <a:lnTo>
                    <a:pt x="340" y="327"/>
                  </a:lnTo>
                  <a:lnTo>
                    <a:pt x="338" y="322"/>
                  </a:lnTo>
                  <a:lnTo>
                    <a:pt x="337" y="316"/>
                  </a:lnTo>
                  <a:lnTo>
                    <a:pt x="339" y="304"/>
                  </a:lnTo>
                  <a:lnTo>
                    <a:pt x="345" y="295"/>
                  </a:lnTo>
                  <a:lnTo>
                    <a:pt x="353" y="288"/>
                  </a:lnTo>
                  <a:lnTo>
                    <a:pt x="364" y="286"/>
                  </a:lnTo>
                  <a:lnTo>
                    <a:pt x="370" y="286"/>
                  </a:lnTo>
                  <a:lnTo>
                    <a:pt x="376" y="287"/>
                  </a:lnTo>
                  <a:lnTo>
                    <a:pt x="382" y="291"/>
                  </a:lnTo>
                  <a:lnTo>
                    <a:pt x="386" y="294"/>
                  </a:lnTo>
                  <a:lnTo>
                    <a:pt x="391" y="286"/>
                  </a:lnTo>
                  <a:lnTo>
                    <a:pt x="395" y="278"/>
                  </a:lnTo>
                  <a:lnTo>
                    <a:pt x="400" y="270"/>
                  </a:lnTo>
                  <a:lnTo>
                    <a:pt x="403" y="262"/>
                  </a:lnTo>
                  <a:lnTo>
                    <a:pt x="395" y="258"/>
                  </a:lnTo>
                  <a:lnTo>
                    <a:pt x="388" y="251"/>
                  </a:lnTo>
                  <a:lnTo>
                    <a:pt x="384" y="245"/>
                  </a:lnTo>
                  <a:lnTo>
                    <a:pt x="382" y="235"/>
                  </a:lnTo>
                  <a:lnTo>
                    <a:pt x="383" y="224"/>
                  </a:lnTo>
                  <a:lnTo>
                    <a:pt x="388" y="215"/>
                  </a:lnTo>
                  <a:lnTo>
                    <a:pt x="398" y="209"/>
                  </a:lnTo>
                  <a:lnTo>
                    <a:pt x="408" y="205"/>
                  </a:lnTo>
                  <a:lnTo>
                    <a:pt x="412" y="205"/>
                  </a:lnTo>
                  <a:lnTo>
                    <a:pt x="414" y="205"/>
                  </a:lnTo>
                  <a:lnTo>
                    <a:pt x="417" y="207"/>
                  </a:lnTo>
                  <a:lnTo>
                    <a:pt x="420" y="208"/>
                  </a:lnTo>
                  <a:lnTo>
                    <a:pt x="421" y="199"/>
                  </a:lnTo>
                  <a:lnTo>
                    <a:pt x="422" y="192"/>
                  </a:lnTo>
                  <a:lnTo>
                    <a:pt x="423" y="185"/>
                  </a:lnTo>
                  <a:lnTo>
                    <a:pt x="423" y="17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3" name="矩形 2"/>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化工罐系统</a:t>
            </a:r>
            <a:endParaRPr lang="zh-CN" altLang="en-US" sz="2000" dirty="0">
              <a:solidFill>
                <a:schemeClr val="tx1"/>
              </a:solidFill>
              <a:latin typeface="Arial" pitchFamily="34" charset="0"/>
              <a:cs typeface="Arial" pitchFamily="34" charset="0"/>
            </a:endParaRPr>
          </a:p>
        </p:txBody>
      </p:sp>
      <p:grpSp>
        <p:nvGrpSpPr>
          <p:cNvPr id="35" name="组合 34"/>
          <p:cNvGrpSpPr/>
          <p:nvPr/>
        </p:nvGrpSpPr>
        <p:grpSpPr>
          <a:xfrm>
            <a:off x="2011334" y="292758"/>
            <a:ext cx="1143008" cy="947064"/>
            <a:chOff x="4127500" y="3060700"/>
            <a:chExt cx="889000" cy="736600"/>
          </a:xfrm>
        </p:grpSpPr>
        <p:sp>
          <p:nvSpPr>
            <p:cNvPr id="39" name="AutoShape 24"/>
            <p:cNvSpPr>
              <a:spLocks noChangeAspect="1" noChangeArrowheads="1" noTextEdit="1"/>
            </p:cNvSpPr>
            <p:nvPr/>
          </p:nvSpPr>
          <p:spPr bwMode="auto">
            <a:xfrm>
              <a:off x="4127500" y="3060700"/>
              <a:ext cx="889000"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6"/>
            <p:cNvSpPr>
              <a:spLocks/>
            </p:cNvSpPr>
            <p:nvPr/>
          </p:nvSpPr>
          <p:spPr bwMode="auto">
            <a:xfrm>
              <a:off x="4687888" y="3087688"/>
              <a:ext cx="31750" cy="14288"/>
            </a:xfrm>
            <a:custGeom>
              <a:avLst/>
              <a:gdLst/>
              <a:ahLst/>
              <a:cxnLst>
                <a:cxn ang="0">
                  <a:pos x="40" y="0"/>
                </a:cxn>
                <a:cxn ang="0">
                  <a:pos x="35" y="3"/>
                </a:cxn>
                <a:cxn ang="0">
                  <a:pos x="29" y="4"/>
                </a:cxn>
                <a:cxn ang="0">
                  <a:pos x="25" y="6"/>
                </a:cxn>
                <a:cxn ang="0">
                  <a:pos x="20" y="9"/>
                </a:cxn>
                <a:cxn ang="0">
                  <a:pos x="14" y="10"/>
                </a:cxn>
                <a:cxn ang="0">
                  <a:pos x="10" y="12"/>
                </a:cxn>
                <a:cxn ang="0">
                  <a:pos x="5" y="14"/>
                </a:cxn>
                <a:cxn ang="0">
                  <a:pos x="0" y="17"/>
                </a:cxn>
                <a:cxn ang="0">
                  <a:pos x="3" y="18"/>
                </a:cxn>
                <a:cxn ang="0">
                  <a:pos x="5" y="18"/>
                </a:cxn>
                <a:cxn ang="0">
                  <a:pos x="7" y="19"/>
                </a:cxn>
                <a:cxn ang="0">
                  <a:pos x="10" y="19"/>
                </a:cxn>
                <a:cxn ang="0">
                  <a:pos x="19" y="18"/>
                </a:cxn>
                <a:cxn ang="0">
                  <a:pos x="27" y="13"/>
                </a:cxn>
                <a:cxn ang="0">
                  <a:pos x="34" y="7"/>
                </a:cxn>
                <a:cxn ang="0">
                  <a:pos x="40" y="0"/>
                </a:cxn>
              </a:cxnLst>
              <a:rect l="0" t="0" r="r" b="b"/>
              <a:pathLst>
                <a:path w="40" h="19">
                  <a:moveTo>
                    <a:pt x="40" y="0"/>
                  </a:moveTo>
                  <a:lnTo>
                    <a:pt x="35" y="3"/>
                  </a:lnTo>
                  <a:lnTo>
                    <a:pt x="29" y="4"/>
                  </a:lnTo>
                  <a:lnTo>
                    <a:pt x="25" y="6"/>
                  </a:lnTo>
                  <a:lnTo>
                    <a:pt x="20" y="9"/>
                  </a:lnTo>
                  <a:lnTo>
                    <a:pt x="14" y="10"/>
                  </a:lnTo>
                  <a:lnTo>
                    <a:pt x="10" y="12"/>
                  </a:lnTo>
                  <a:lnTo>
                    <a:pt x="5" y="14"/>
                  </a:lnTo>
                  <a:lnTo>
                    <a:pt x="0" y="17"/>
                  </a:lnTo>
                  <a:lnTo>
                    <a:pt x="3" y="18"/>
                  </a:lnTo>
                  <a:lnTo>
                    <a:pt x="5" y="18"/>
                  </a:lnTo>
                  <a:lnTo>
                    <a:pt x="7" y="19"/>
                  </a:lnTo>
                  <a:lnTo>
                    <a:pt x="10" y="19"/>
                  </a:lnTo>
                  <a:lnTo>
                    <a:pt x="19" y="18"/>
                  </a:lnTo>
                  <a:lnTo>
                    <a:pt x="27" y="13"/>
                  </a:lnTo>
                  <a:lnTo>
                    <a:pt x="34" y="7"/>
                  </a:lnTo>
                  <a:lnTo>
                    <a:pt x="40" y="0"/>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9"/>
            <p:cNvSpPr>
              <a:spLocks/>
            </p:cNvSpPr>
            <p:nvPr/>
          </p:nvSpPr>
          <p:spPr bwMode="auto">
            <a:xfrm>
              <a:off x="4425950" y="3060700"/>
              <a:ext cx="261938" cy="382588"/>
            </a:xfrm>
            <a:custGeom>
              <a:avLst/>
              <a:gdLst/>
              <a:ahLst/>
              <a:cxnLst>
                <a:cxn ang="0">
                  <a:pos x="170" y="207"/>
                </a:cxn>
                <a:cxn ang="0">
                  <a:pos x="200" y="166"/>
                </a:cxn>
                <a:cxn ang="0">
                  <a:pos x="246" y="143"/>
                </a:cxn>
                <a:cxn ang="0">
                  <a:pos x="270" y="101"/>
                </a:cxn>
                <a:cxn ang="0">
                  <a:pos x="304" y="68"/>
                </a:cxn>
                <a:cxn ang="0">
                  <a:pos x="320" y="46"/>
                </a:cxn>
                <a:cxn ang="0">
                  <a:pos x="304" y="17"/>
                </a:cxn>
                <a:cxn ang="0">
                  <a:pos x="305" y="7"/>
                </a:cxn>
                <a:cxn ang="0">
                  <a:pos x="296" y="3"/>
                </a:cxn>
                <a:cxn ang="0">
                  <a:pos x="280" y="1"/>
                </a:cxn>
                <a:cxn ang="0">
                  <a:pos x="264" y="0"/>
                </a:cxn>
                <a:cxn ang="0">
                  <a:pos x="249" y="1"/>
                </a:cxn>
                <a:cxn ang="0">
                  <a:pos x="232" y="3"/>
                </a:cxn>
                <a:cxn ang="0">
                  <a:pos x="223" y="7"/>
                </a:cxn>
                <a:cxn ang="0">
                  <a:pos x="225" y="17"/>
                </a:cxn>
                <a:cxn ang="0">
                  <a:pos x="220" y="37"/>
                </a:cxn>
                <a:cxn ang="0">
                  <a:pos x="204" y="51"/>
                </a:cxn>
                <a:cxn ang="0">
                  <a:pos x="184" y="53"/>
                </a:cxn>
                <a:cxn ang="0">
                  <a:pos x="168" y="45"/>
                </a:cxn>
                <a:cxn ang="0">
                  <a:pos x="157" y="31"/>
                </a:cxn>
                <a:cxn ang="0">
                  <a:pos x="141" y="31"/>
                </a:cxn>
                <a:cxn ang="0">
                  <a:pos x="123" y="43"/>
                </a:cxn>
                <a:cxn ang="0">
                  <a:pos x="104" y="55"/>
                </a:cxn>
                <a:cxn ang="0">
                  <a:pos x="116" y="74"/>
                </a:cxn>
                <a:cxn ang="0">
                  <a:pos x="115" y="95"/>
                </a:cxn>
                <a:cxn ang="0">
                  <a:pos x="101" y="112"/>
                </a:cxn>
                <a:cxn ang="0">
                  <a:pos x="81" y="117"/>
                </a:cxn>
                <a:cxn ang="0">
                  <a:pos x="60" y="110"/>
                </a:cxn>
                <a:cxn ang="0">
                  <a:pos x="41" y="124"/>
                </a:cxn>
                <a:cxn ang="0">
                  <a:pos x="40" y="149"/>
                </a:cxn>
                <a:cxn ang="0">
                  <a:pos x="56" y="178"/>
                </a:cxn>
                <a:cxn ang="0">
                  <a:pos x="50" y="198"/>
                </a:cxn>
                <a:cxn ang="0">
                  <a:pos x="34" y="212"/>
                </a:cxn>
                <a:cxn ang="0">
                  <a:pos x="16" y="214"/>
                </a:cxn>
                <a:cxn ang="0">
                  <a:pos x="5" y="210"/>
                </a:cxn>
                <a:cxn ang="0">
                  <a:pos x="0" y="227"/>
                </a:cxn>
                <a:cxn ang="0">
                  <a:pos x="1" y="255"/>
                </a:cxn>
                <a:cxn ang="0">
                  <a:pos x="9" y="274"/>
                </a:cxn>
                <a:cxn ang="0">
                  <a:pos x="20" y="273"/>
                </a:cxn>
                <a:cxn ang="0">
                  <a:pos x="40" y="278"/>
                </a:cxn>
                <a:cxn ang="0">
                  <a:pos x="54" y="294"/>
                </a:cxn>
                <a:cxn ang="0">
                  <a:pos x="54" y="320"/>
                </a:cxn>
                <a:cxn ang="0">
                  <a:pos x="30" y="342"/>
                </a:cxn>
                <a:cxn ang="0">
                  <a:pos x="48" y="373"/>
                </a:cxn>
                <a:cxn ang="0">
                  <a:pos x="66" y="373"/>
                </a:cxn>
                <a:cxn ang="0">
                  <a:pos x="88" y="370"/>
                </a:cxn>
                <a:cxn ang="0">
                  <a:pos x="107" y="379"/>
                </a:cxn>
                <a:cxn ang="0">
                  <a:pos x="116" y="398"/>
                </a:cxn>
                <a:cxn ang="0">
                  <a:pos x="114" y="420"/>
                </a:cxn>
                <a:cxn ang="0">
                  <a:pos x="110" y="436"/>
                </a:cxn>
                <a:cxn ang="0">
                  <a:pos x="129" y="447"/>
                </a:cxn>
                <a:cxn ang="0">
                  <a:pos x="148" y="458"/>
                </a:cxn>
                <a:cxn ang="0">
                  <a:pos x="160" y="451"/>
                </a:cxn>
                <a:cxn ang="0">
                  <a:pos x="172" y="438"/>
                </a:cxn>
                <a:cxn ang="0">
                  <a:pos x="190" y="434"/>
                </a:cxn>
                <a:cxn ang="0">
                  <a:pos x="209" y="439"/>
                </a:cxn>
                <a:cxn ang="0">
                  <a:pos x="223" y="455"/>
                </a:cxn>
                <a:cxn ang="0">
                  <a:pos x="225" y="473"/>
                </a:cxn>
                <a:cxn ang="0">
                  <a:pos x="222" y="482"/>
                </a:cxn>
                <a:cxn ang="0">
                  <a:pos x="229" y="483"/>
                </a:cxn>
                <a:cxn ang="0">
                  <a:pos x="217" y="333"/>
                </a:cxn>
                <a:cxn ang="0">
                  <a:pos x="183" y="302"/>
                </a:cxn>
                <a:cxn ang="0">
                  <a:pos x="164" y="259"/>
                </a:cxn>
              </a:cxnLst>
              <a:rect l="0" t="0" r="r" b="b"/>
              <a:pathLst>
                <a:path w="330" h="483">
                  <a:moveTo>
                    <a:pt x="163" y="243"/>
                  </a:moveTo>
                  <a:lnTo>
                    <a:pt x="164" y="224"/>
                  </a:lnTo>
                  <a:lnTo>
                    <a:pt x="170" y="207"/>
                  </a:lnTo>
                  <a:lnTo>
                    <a:pt x="177" y="192"/>
                  </a:lnTo>
                  <a:lnTo>
                    <a:pt x="187" y="177"/>
                  </a:lnTo>
                  <a:lnTo>
                    <a:pt x="200" y="166"/>
                  </a:lnTo>
                  <a:lnTo>
                    <a:pt x="214" y="155"/>
                  </a:lnTo>
                  <a:lnTo>
                    <a:pt x="229" y="147"/>
                  </a:lnTo>
                  <a:lnTo>
                    <a:pt x="246" y="143"/>
                  </a:lnTo>
                  <a:lnTo>
                    <a:pt x="253" y="129"/>
                  </a:lnTo>
                  <a:lnTo>
                    <a:pt x="261" y="115"/>
                  </a:lnTo>
                  <a:lnTo>
                    <a:pt x="270" y="101"/>
                  </a:lnTo>
                  <a:lnTo>
                    <a:pt x="281" y="90"/>
                  </a:lnTo>
                  <a:lnTo>
                    <a:pt x="292" y="78"/>
                  </a:lnTo>
                  <a:lnTo>
                    <a:pt x="304" y="68"/>
                  </a:lnTo>
                  <a:lnTo>
                    <a:pt x="317" y="59"/>
                  </a:lnTo>
                  <a:lnTo>
                    <a:pt x="330" y="51"/>
                  </a:lnTo>
                  <a:lnTo>
                    <a:pt x="320" y="46"/>
                  </a:lnTo>
                  <a:lnTo>
                    <a:pt x="312" y="39"/>
                  </a:lnTo>
                  <a:lnTo>
                    <a:pt x="306" y="29"/>
                  </a:lnTo>
                  <a:lnTo>
                    <a:pt x="304" y="17"/>
                  </a:lnTo>
                  <a:lnTo>
                    <a:pt x="304" y="14"/>
                  </a:lnTo>
                  <a:lnTo>
                    <a:pt x="305" y="10"/>
                  </a:lnTo>
                  <a:lnTo>
                    <a:pt x="305" y="7"/>
                  </a:lnTo>
                  <a:lnTo>
                    <a:pt x="306" y="5"/>
                  </a:lnTo>
                  <a:lnTo>
                    <a:pt x="300" y="3"/>
                  </a:lnTo>
                  <a:lnTo>
                    <a:pt x="296" y="3"/>
                  </a:lnTo>
                  <a:lnTo>
                    <a:pt x="290" y="2"/>
                  </a:lnTo>
                  <a:lnTo>
                    <a:pt x="285" y="1"/>
                  </a:lnTo>
                  <a:lnTo>
                    <a:pt x="280" y="1"/>
                  </a:lnTo>
                  <a:lnTo>
                    <a:pt x="275" y="0"/>
                  </a:lnTo>
                  <a:lnTo>
                    <a:pt x="269" y="0"/>
                  </a:lnTo>
                  <a:lnTo>
                    <a:pt x="264" y="0"/>
                  </a:lnTo>
                  <a:lnTo>
                    <a:pt x="259" y="0"/>
                  </a:lnTo>
                  <a:lnTo>
                    <a:pt x="253" y="0"/>
                  </a:lnTo>
                  <a:lnTo>
                    <a:pt x="249" y="1"/>
                  </a:lnTo>
                  <a:lnTo>
                    <a:pt x="243" y="1"/>
                  </a:lnTo>
                  <a:lnTo>
                    <a:pt x="238" y="2"/>
                  </a:lnTo>
                  <a:lnTo>
                    <a:pt x="232" y="3"/>
                  </a:lnTo>
                  <a:lnTo>
                    <a:pt x="228" y="3"/>
                  </a:lnTo>
                  <a:lnTo>
                    <a:pt x="222" y="5"/>
                  </a:lnTo>
                  <a:lnTo>
                    <a:pt x="223" y="7"/>
                  </a:lnTo>
                  <a:lnTo>
                    <a:pt x="224" y="10"/>
                  </a:lnTo>
                  <a:lnTo>
                    <a:pt x="225" y="14"/>
                  </a:lnTo>
                  <a:lnTo>
                    <a:pt x="225" y="17"/>
                  </a:lnTo>
                  <a:lnTo>
                    <a:pt x="224" y="24"/>
                  </a:lnTo>
                  <a:lnTo>
                    <a:pt x="223" y="31"/>
                  </a:lnTo>
                  <a:lnTo>
                    <a:pt x="220" y="37"/>
                  </a:lnTo>
                  <a:lnTo>
                    <a:pt x="215" y="43"/>
                  </a:lnTo>
                  <a:lnTo>
                    <a:pt x="209" y="47"/>
                  </a:lnTo>
                  <a:lnTo>
                    <a:pt x="204" y="51"/>
                  </a:lnTo>
                  <a:lnTo>
                    <a:pt x="197" y="52"/>
                  </a:lnTo>
                  <a:lnTo>
                    <a:pt x="190" y="53"/>
                  </a:lnTo>
                  <a:lnTo>
                    <a:pt x="184" y="53"/>
                  </a:lnTo>
                  <a:lnTo>
                    <a:pt x="177" y="51"/>
                  </a:lnTo>
                  <a:lnTo>
                    <a:pt x="172" y="48"/>
                  </a:lnTo>
                  <a:lnTo>
                    <a:pt x="168" y="45"/>
                  </a:lnTo>
                  <a:lnTo>
                    <a:pt x="163" y="40"/>
                  </a:lnTo>
                  <a:lnTo>
                    <a:pt x="160" y="36"/>
                  </a:lnTo>
                  <a:lnTo>
                    <a:pt x="157" y="31"/>
                  </a:lnTo>
                  <a:lnTo>
                    <a:pt x="155" y="25"/>
                  </a:lnTo>
                  <a:lnTo>
                    <a:pt x="148" y="29"/>
                  </a:lnTo>
                  <a:lnTo>
                    <a:pt x="141" y="31"/>
                  </a:lnTo>
                  <a:lnTo>
                    <a:pt x="136" y="34"/>
                  </a:lnTo>
                  <a:lnTo>
                    <a:pt x="129" y="38"/>
                  </a:lnTo>
                  <a:lnTo>
                    <a:pt x="123" y="43"/>
                  </a:lnTo>
                  <a:lnTo>
                    <a:pt x="117" y="46"/>
                  </a:lnTo>
                  <a:lnTo>
                    <a:pt x="110" y="51"/>
                  </a:lnTo>
                  <a:lnTo>
                    <a:pt x="104" y="55"/>
                  </a:lnTo>
                  <a:lnTo>
                    <a:pt x="110" y="60"/>
                  </a:lnTo>
                  <a:lnTo>
                    <a:pt x="114" y="67"/>
                  </a:lnTo>
                  <a:lnTo>
                    <a:pt x="116" y="74"/>
                  </a:lnTo>
                  <a:lnTo>
                    <a:pt x="117" y="82"/>
                  </a:lnTo>
                  <a:lnTo>
                    <a:pt x="116" y="89"/>
                  </a:lnTo>
                  <a:lnTo>
                    <a:pt x="115" y="95"/>
                  </a:lnTo>
                  <a:lnTo>
                    <a:pt x="111" y="101"/>
                  </a:lnTo>
                  <a:lnTo>
                    <a:pt x="107" y="107"/>
                  </a:lnTo>
                  <a:lnTo>
                    <a:pt x="101" y="112"/>
                  </a:lnTo>
                  <a:lnTo>
                    <a:pt x="95" y="115"/>
                  </a:lnTo>
                  <a:lnTo>
                    <a:pt x="88" y="116"/>
                  </a:lnTo>
                  <a:lnTo>
                    <a:pt x="81" y="117"/>
                  </a:lnTo>
                  <a:lnTo>
                    <a:pt x="73" y="116"/>
                  </a:lnTo>
                  <a:lnTo>
                    <a:pt x="66" y="114"/>
                  </a:lnTo>
                  <a:lnTo>
                    <a:pt x="60" y="110"/>
                  </a:lnTo>
                  <a:lnTo>
                    <a:pt x="55" y="105"/>
                  </a:lnTo>
                  <a:lnTo>
                    <a:pt x="48" y="114"/>
                  </a:lnTo>
                  <a:lnTo>
                    <a:pt x="41" y="124"/>
                  </a:lnTo>
                  <a:lnTo>
                    <a:pt x="35" y="135"/>
                  </a:lnTo>
                  <a:lnTo>
                    <a:pt x="30" y="145"/>
                  </a:lnTo>
                  <a:lnTo>
                    <a:pt x="40" y="149"/>
                  </a:lnTo>
                  <a:lnTo>
                    <a:pt x="48" y="156"/>
                  </a:lnTo>
                  <a:lnTo>
                    <a:pt x="54" y="167"/>
                  </a:lnTo>
                  <a:lnTo>
                    <a:pt x="56" y="178"/>
                  </a:lnTo>
                  <a:lnTo>
                    <a:pt x="55" y="185"/>
                  </a:lnTo>
                  <a:lnTo>
                    <a:pt x="54" y="192"/>
                  </a:lnTo>
                  <a:lnTo>
                    <a:pt x="50" y="198"/>
                  </a:lnTo>
                  <a:lnTo>
                    <a:pt x="46" y="204"/>
                  </a:lnTo>
                  <a:lnTo>
                    <a:pt x="40" y="208"/>
                  </a:lnTo>
                  <a:lnTo>
                    <a:pt x="34" y="212"/>
                  </a:lnTo>
                  <a:lnTo>
                    <a:pt x="27" y="213"/>
                  </a:lnTo>
                  <a:lnTo>
                    <a:pt x="20" y="214"/>
                  </a:lnTo>
                  <a:lnTo>
                    <a:pt x="16" y="214"/>
                  </a:lnTo>
                  <a:lnTo>
                    <a:pt x="12" y="213"/>
                  </a:lnTo>
                  <a:lnTo>
                    <a:pt x="9" y="212"/>
                  </a:lnTo>
                  <a:lnTo>
                    <a:pt x="5" y="210"/>
                  </a:lnTo>
                  <a:lnTo>
                    <a:pt x="3" y="220"/>
                  </a:lnTo>
                  <a:lnTo>
                    <a:pt x="1" y="223"/>
                  </a:lnTo>
                  <a:lnTo>
                    <a:pt x="0" y="227"/>
                  </a:lnTo>
                  <a:lnTo>
                    <a:pt x="0" y="236"/>
                  </a:lnTo>
                  <a:lnTo>
                    <a:pt x="0" y="247"/>
                  </a:lnTo>
                  <a:lnTo>
                    <a:pt x="1" y="255"/>
                  </a:lnTo>
                  <a:lnTo>
                    <a:pt x="3" y="264"/>
                  </a:lnTo>
                  <a:lnTo>
                    <a:pt x="5" y="275"/>
                  </a:lnTo>
                  <a:lnTo>
                    <a:pt x="9" y="274"/>
                  </a:lnTo>
                  <a:lnTo>
                    <a:pt x="12" y="274"/>
                  </a:lnTo>
                  <a:lnTo>
                    <a:pt x="16" y="273"/>
                  </a:lnTo>
                  <a:lnTo>
                    <a:pt x="20" y="273"/>
                  </a:lnTo>
                  <a:lnTo>
                    <a:pt x="27" y="274"/>
                  </a:lnTo>
                  <a:lnTo>
                    <a:pt x="34" y="275"/>
                  </a:lnTo>
                  <a:lnTo>
                    <a:pt x="40" y="278"/>
                  </a:lnTo>
                  <a:lnTo>
                    <a:pt x="46" y="283"/>
                  </a:lnTo>
                  <a:lnTo>
                    <a:pt x="50" y="289"/>
                  </a:lnTo>
                  <a:lnTo>
                    <a:pt x="54" y="294"/>
                  </a:lnTo>
                  <a:lnTo>
                    <a:pt x="55" y="301"/>
                  </a:lnTo>
                  <a:lnTo>
                    <a:pt x="56" y="308"/>
                  </a:lnTo>
                  <a:lnTo>
                    <a:pt x="54" y="320"/>
                  </a:lnTo>
                  <a:lnTo>
                    <a:pt x="48" y="330"/>
                  </a:lnTo>
                  <a:lnTo>
                    <a:pt x="40" y="337"/>
                  </a:lnTo>
                  <a:lnTo>
                    <a:pt x="30" y="342"/>
                  </a:lnTo>
                  <a:lnTo>
                    <a:pt x="35" y="352"/>
                  </a:lnTo>
                  <a:lnTo>
                    <a:pt x="41" y="362"/>
                  </a:lnTo>
                  <a:lnTo>
                    <a:pt x="48" y="373"/>
                  </a:lnTo>
                  <a:lnTo>
                    <a:pt x="55" y="382"/>
                  </a:lnTo>
                  <a:lnTo>
                    <a:pt x="60" y="376"/>
                  </a:lnTo>
                  <a:lnTo>
                    <a:pt x="66" y="373"/>
                  </a:lnTo>
                  <a:lnTo>
                    <a:pt x="73" y="370"/>
                  </a:lnTo>
                  <a:lnTo>
                    <a:pt x="81" y="369"/>
                  </a:lnTo>
                  <a:lnTo>
                    <a:pt x="88" y="370"/>
                  </a:lnTo>
                  <a:lnTo>
                    <a:pt x="95" y="371"/>
                  </a:lnTo>
                  <a:lnTo>
                    <a:pt x="101" y="375"/>
                  </a:lnTo>
                  <a:lnTo>
                    <a:pt x="107" y="379"/>
                  </a:lnTo>
                  <a:lnTo>
                    <a:pt x="111" y="385"/>
                  </a:lnTo>
                  <a:lnTo>
                    <a:pt x="115" y="391"/>
                  </a:lnTo>
                  <a:lnTo>
                    <a:pt x="116" y="398"/>
                  </a:lnTo>
                  <a:lnTo>
                    <a:pt x="117" y="405"/>
                  </a:lnTo>
                  <a:lnTo>
                    <a:pt x="116" y="413"/>
                  </a:lnTo>
                  <a:lnTo>
                    <a:pt x="114" y="420"/>
                  </a:lnTo>
                  <a:lnTo>
                    <a:pt x="110" y="427"/>
                  </a:lnTo>
                  <a:lnTo>
                    <a:pt x="104" y="431"/>
                  </a:lnTo>
                  <a:lnTo>
                    <a:pt x="110" y="436"/>
                  </a:lnTo>
                  <a:lnTo>
                    <a:pt x="117" y="440"/>
                  </a:lnTo>
                  <a:lnTo>
                    <a:pt x="123" y="444"/>
                  </a:lnTo>
                  <a:lnTo>
                    <a:pt x="129" y="447"/>
                  </a:lnTo>
                  <a:lnTo>
                    <a:pt x="136" y="452"/>
                  </a:lnTo>
                  <a:lnTo>
                    <a:pt x="141" y="455"/>
                  </a:lnTo>
                  <a:lnTo>
                    <a:pt x="148" y="458"/>
                  </a:lnTo>
                  <a:lnTo>
                    <a:pt x="155" y="461"/>
                  </a:lnTo>
                  <a:lnTo>
                    <a:pt x="157" y="455"/>
                  </a:lnTo>
                  <a:lnTo>
                    <a:pt x="160" y="451"/>
                  </a:lnTo>
                  <a:lnTo>
                    <a:pt x="163" y="446"/>
                  </a:lnTo>
                  <a:lnTo>
                    <a:pt x="168" y="442"/>
                  </a:lnTo>
                  <a:lnTo>
                    <a:pt x="172" y="438"/>
                  </a:lnTo>
                  <a:lnTo>
                    <a:pt x="177" y="436"/>
                  </a:lnTo>
                  <a:lnTo>
                    <a:pt x="184" y="434"/>
                  </a:lnTo>
                  <a:lnTo>
                    <a:pt x="190" y="434"/>
                  </a:lnTo>
                  <a:lnTo>
                    <a:pt x="197" y="435"/>
                  </a:lnTo>
                  <a:lnTo>
                    <a:pt x="204" y="436"/>
                  </a:lnTo>
                  <a:lnTo>
                    <a:pt x="209" y="439"/>
                  </a:lnTo>
                  <a:lnTo>
                    <a:pt x="215" y="444"/>
                  </a:lnTo>
                  <a:lnTo>
                    <a:pt x="220" y="450"/>
                  </a:lnTo>
                  <a:lnTo>
                    <a:pt x="223" y="455"/>
                  </a:lnTo>
                  <a:lnTo>
                    <a:pt x="224" y="462"/>
                  </a:lnTo>
                  <a:lnTo>
                    <a:pt x="225" y="469"/>
                  </a:lnTo>
                  <a:lnTo>
                    <a:pt x="225" y="473"/>
                  </a:lnTo>
                  <a:lnTo>
                    <a:pt x="224" y="476"/>
                  </a:lnTo>
                  <a:lnTo>
                    <a:pt x="223" y="480"/>
                  </a:lnTo>
                  <a:lnTo>
                    <a:pt x="222" y="482"/>
                  </a:lnTo>
                  <a:lnTo>
                    <a:pt x="224" y="483"/>
                  </a:lnTo>
                  <a:lnTo>
                    <a:pt x="227" y="483"/>
                  </a:lnTo>
                  <a:lnTo>
                    <a:pt x="229" y="483"/>
                  </a:lnTo>
                  <a:lnTo>
                    <a:pt x="231" y="483"/>
                  </a:lnTo>
                  <a:lnTo>
                    <a:pt x="231" y="339"/>
                  </a:lnTo>
                  <a:lnTo>
                    <a:pt x="217" y="333"/>
                  </a:lnTo>
                  <a:lnTo>
                    <a:pt x="204" y="324"/>
                  </a:lnTo>
                  <a:lnTo>
                    <a:pt x="192" y="314"/>
                  </a:lnTo>
                  <a:lnTo>
                    <a:pt x="183" y="302"/>
                  </a:lnTo>
                  <a:lnTo>
                    <a:pt x="175" y="290"/>
                  </a:lnTo>
                  <a:lnTo>
                    <a:pt x="168" y="275"/>
                  </a:lnTo>
                  <a:lnTo>
                    <a:pt x="164" y="259"/>
                  </a:lnTo>
                  <a:lnTo>
                    <a:pt x="163" y="24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30"/>
            <p:cNvSpPr>
              <a:spLocks/>
            </p:cNvSpPr>
            <p:nvPr/>
          </p:nvSpPr>
          <p:spPr bwMode="auto">
            <a:xfrm>
              <a:off x="4719638" y="3081338"/>
              <a:ext cx="12700" cy="6350"/>
            </a:xfrm>
            <a:custGeom>
              <a:avLst/>
              <a:gdLst/>
              <a:ahLst/>
              <a:cxnLst>
                <a:cxn ang="0">
                  <a:pos x="4" y="0"/>
                </a:cxn>
                <a:cxn ang="0">
                  <a:pos x="3" y="3"/>
                </a:cxn>
                <a:cxn ang="0">
                  <a:pos x="2" y="5"/>
                </a:cxn>
                <a:cxn ang="0">
                  <a:pos x="1" y="7"/>
                </a:cxn>
                <a:cxn ang="0">
                  <a:pos x="0" y="9"/>
                </a:cxn>
                <a:cxn ang="0">
                  <a:pos x="4" y="8"/>
                </a:cxn>
                <a:cxn ang="0">
                  <a:pos x="8" y="7"/>
                </a:cxn>
                <a:cxn ang="0">
                  <a:pos x="11" y="7"/>
                </a:cxn>
                <a:cxn ang="0">
                  <a:pos x="16" y="6"/>
                </a:cxn>
                <a:cxn ang="0">
                  <a:pos x="13" y="5"/>
                </a:cxn>
                <a:cxn ang="0">
                  <a:pos x="10" y="3"/>
                </a:cxn>
                <a:cxn ang="0">
                  <a:pos x="6" y="1"/>
                </a:cxn>
                <a:cxn ang="0">
                  <a:pos x="4" y="0"/>
                </a:cxn>
              </a:cxnLst>
              <a:rect l="0" t="0" r="r" b="b"/>
              <a:pathLst>
                <a:path w="16" h="9">
                  <a:moveTo>
                    <a:pt x="4" y="0"/>
                  </a:moveTo>
                  <a:lnTo>
                    <a:pt x="3" y="3"/>
                  </a:lnTo>
                  <a:lnTo>
                    <a:pt x="2" y="5"/>
                  </a:lnTo>
                  <a:lnTo>
                    <a:pt x="1" y="7"/>
                  </a:lnTo>
                  <a:lnTo>
                    <a:pt x="0" y="9"/>
                  </a:lnTo>
                  <a:lnTo>
                    <a:pt x="4" y="8"/>
                  </a:lnTo>
                  <a:lnTo>
                    <a:pt x="8" y="7"/>
                  </a:lnTo>
                  <a:lnTo>
                    <a:pt x="11" y="7"/>
                  </a:lnTo>
                  <a:lnTo>
                    <a:pt x="16" y="6"/>
                  </a:lnTo>
                  <a:lnTo>
                    <a:pt x="13" y="5"/>
                  </a:lnTo>
                  <a:lnTo>
                    <a:pt x="10" y="3"/>
                  </a:lnTo>
                  <a:lnTo>
                    <a:pt x="6" y="1"/>
                  </a:lnTo>
                  <a:lnTo>
                    <a:pt x="4" y="0"/>
                  </a:lnTo>
                  <a:close/>
                </a:path>
              </a:pathLst>
            </a:custGeom>
            <a:solidFill>
              <a:srgbClr val="8716D3"/>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31"/>
            <p:cNvSpPr>
              <a:spLocks/>
            </p:cNvSpPr>
            <p:nvPr/>
          </p:nvSpPr>
          <p:spPr bwMode="auto">
            <a:xfrm>
              <a:off x="4610100" y="3086100"/>
              <a:ext cx="234950" cy="360363"/>
            </a:xfrm>
            <a:custGeom>
              <a:avLst/>
              <a:gdLst/>
              <a:ahLst/>
              <a:cxnLst>
                <a:cxn ang="0">
                  <a:pos x="74" y="445"/>
                </a:cxn>
                <a:cxn ang="0">
                  <a:pos x="74" y="431"/>
                </a:cxn>
                <a:cxn ang="0">
                  <a:pos x="83" y="413"/>
                </a:cxn>
                <a:cxn ang="0">
                  <a:pos x="102" y="404"/>
                </a:cxn>
                <a:cxn ang="0">
                  <a:pos x="121" y="405"/>
                </a:cxn>
                <a:cxn ang="0">
                  <a:pos x="135" y="415"/>
                </a:cxn>
                <a:cxn ang="0">
                  <a:pos x="143" y="430"/>
                </a:cxn>
                <a:cxn ang="0">
                  <a:pos x="163" y="421"/>
                </a:cxn>
                <a:cxn ang="0">
                  <a:pos x="181" y="409"/>
                </a:cxn>
                <a:cxn ang="0">
                  <a:pos x="188" y="396"/>
                </a:cxn>
                <a:cxn ang="0">
                  <a:pos x="181" y="374"/>
                </a:cxn>
                <a:cxn ang="0">
                  <a:pos x="187" y="354"/>
                </a:cxn>
                <a:cxn ang="0">
                  <a:pos x="203" y="340"/>
                </a:cxn>
                <a:cxn ang="0">
                  <a:pos x="225" y="339"/>
                </a:cxn>
                <a:cxn ang="0">
                  <a:pos x="243" y="351"/>
                </a:cxn>
                <a:cxn ang="0">
                  <a:pos x="263" y="321"/>
                </a:cxn>
                <a:cxn ang="0">
                  <a:pos x="250" y="299"/>
                </a:cxn>
                <a:cxn ang="0">
                  <a:pos x="243" y="270"/>
                </a:cxn>
                <a:cxn ang="0">
                  <a:pos x="253" y="252"/>
                </a:cxn>
                <a:cxn ang="0">
                  <a:pos x="271" y="243"/>
                </a:cxn>
                <a:cxn ang="0">
                  <a:pos x="285" y="243"/>
                </a:cxn>
                <a:cxn ang="0">
                  <a:pos x="294" y="233"/>
                </a:cxn>
                <a:cxn ang="0">
                  <a:pos x="298" y="205"/>
                </a:cxn>
                <a:cxn ang="0">
                  <a:pos x="294" y="189"/>
                </a:cxn>
                <a:cxn ang="0">
                  <a:pos x="285" y="182"/>
                </a:cxn>
                <a:cxn ang="0">
                  <a:pos x="271" y="182"/>
                </a:cxn>
                <a:cxn ang="0">
                  <a:pos x="253" y="173"/>
                </a:cxn>
                <a:cxn ang="0">
                  <a:pos x="243" y="154"/>
                </a:cxn>
                <a:cxn ang="0">
                  <a:pos x="250" y="125"/>
                </a:cxn>
                <a:cxn ang="0">
                  <a:pos x="263" y="104"/>
                </a:cxn>
                <a:cxn ang="0">
                  <a:pos x="243" y="74"/>
                </a:cxn>
                <a:cxn ang="0">
                  <a:pos x="225" y="85"/>
                </a:cxn>
                <a:cxn ang="0">
                  <a:pos x="203" y="84"/>
                </a:cxn>
                <a:cxn ang="0">
                  <a:pos x="187" y="70"/>
                </a:cxn>
                <a:cxn ang="0">
                  <a:pos x="181" y="51"/>
                </a:cxn>
                <a:cxn ang="0">
                  <a:pos x="188" y="29"/>
                </a:cxn>
                <a:cxn ang="0">
                  <a:pos x="183" y="17"/>
                </a:cxn>
                <a:cxn ang="0">
                  <a:pos x="170" y="8"/>
                </a:cxn>
                <a:cxn ang="0">
                  <a:pos x="155" y="0"/>
                </a:cxn>
                <a:cxn ang="0">
                  <a:pos x="143" y="2"/>
                </a:cxn>
                <a:cxn ang="0">
                  <a:pos x="126" y="16"/>
                </a:cxn>
                <a:cxn ang="0">
                  <a:pos x="106" y="22"/>
                </a:cxn>
                <a:cxn ang="0">
                  <a:pos x="99" y="20"/>
                </a:cxn>
                <a:cxn ang="0">
                  <a:pos x="61" y="47"/>
                </a:cxn>
                <a:cxn ang="0">
                  <a:pos x="30" y="84"/>
                </a:cxn>
                <a:cxn ang="0">
                  <a:pos x="20" y="112"/>
                </a:cxn>
                <a:cxn ang="0">
                  <a:pos x="33" y="110"/>
                </a:cxn>
                <a:cxn ang="0">
                  <a:pos x="90" y="128"/>
                </a:cxn>
                <a:cxn ang="0">
                  <a:pos x="127" y="173"/>
                </a:cxn>
                <a:cxn ang="0">
                  <a:pos x="133" y="232"/>
                </a:cxn>
                <a:cxn ang="0">
                  <a:pos x="105" y="284"/>
                </a:cxn>
                <a:cxn ang="0">
                  <a:pos x="53" y="312"/>
                </a:cxn>
                <a:cxn ang="0">
                  <a:pos x="16" y="313"/>
                </a:cxn>
                <a:cxn ang="0">
                  <a:pos x="0" y="452"/>
                </a:cxn>
                <a:cxn ang="0">
                  <a:pos x="24" y="455"/>
                </a:cxn>
                <a:cxn ang="0">
                  <a:pos x="44" y="455"/>
                </a:cxn>
                <a:cxn ang="0">
                  <a:pos x="59" y="453"/>
                </a:cxn>
                <a:cxn ang="0">
                  <a:pos x="75" y="451"/>
                </a:cxn>
              </a:cxnLst>
              <a:rect l="0" t="0" r="r" b="b"/>
              <a:pathLst>
                <a:path w="298" h="455">
                  <a:moveTo>
                    <a:pt x="75" y="451"/>
                  </a:moveTo>
                  <a:lnTo>
                    <a:pt x="74" y="449"/>
                  </a:lnTo>
                  <a:lnTo>
                    <a:pt x="74" y="445"/>
                  </a:lnTo>
                  <a:lnTo>
                    <a:pt x="73" y="442"/>
                  </a:lnTo>
                  <a:lnTo>
                    <a:pt x="73" y="438"/>
                  </a:lnTo>
                  <a:lnTo>
                    <a:pt x="74" y="431"/>
                  </a:lnTo>
                  <a:lnTo>
                    <a:pt x="75" y="424"/>
                  </a:lnTo>
                  <a:lnTo>
                    <a:pt x="79" y="419"/>
                  </a:lnTo>
                  <a:lnTo>
                    <a:pt x="83" y="413"/>
                  </a:lnTo>
                  <a:lnTo>
                    <a:pt x="89" y="408"/>
                  </a:lnTo>
                  <a:lnTo>
                    <a:pt x="95" y="405"/>
                  </a:lnTo>
                  <a:lnTo>
                    <a:pt x="102" y="404"/>
                  </a:lnTo>
                  <a:lnTo>
                    <a:pt x="109" y="403"/>
                  </a:lnTo>
                  <a:lnTo>
                    <a:pt x="114" y="403"/>
                  </a:lnTo>
                  <a:lnTo>
                    <a:pt x="121" y="405"/>
                  </a:lnTo>
                  <a:lnTo>
                    <a:pt x="126" y="407"/>
                  </a:lnTo>
                  <a:lnTo>
                    <a:pt x="132" y="411"/>
                  </a:lnTo>
                  <a:lnTo>
                    <a:pt x="135" y="415"/>
                  </a:lnTo>
                  <a:lnTo>
                    <a:pt x="139" y="420"/>
                  </a:lnTo>
                  <a:lnTo>
                    <a:pt x="141" y="424"/>
                  </a:lnTo>
                  <a:lnTo>
                    <a:pt x="143" y="430"/>
                  </a:lnTo>
                  <a:lnTo>
                    <a:pt x="150" y="427"/>
                  </a:lnTo>
                  <a:lnTo>
                    <a:pt x="156" y="424"/>
                  </a:lnTo>
                  <a:lnTo>
                    <a:pt x="163" y="421"/>
                  </a:lnTo>
                  <a:lnTo>
                    <a:pt x="168" y="416"/>
                  </a:lnTo>
                  <a:lnTo>
                    <a:pt x="175" y="413"/>
                  </a:lnTo>
                  <a:lnTo>
                    <a:pt x="181" y="409"/>
                  </a:lnTo>
                  <a:lnTo>
                    <a:pt x="187" y="405"/>
                  </a:lnTo>
                  <a:lnTo>
                    <a:pt x="193" y="400"/>
                  </a:lnTo>
                  <a:lnTo>
                    <a:pt x="188" y="396"/>
                  </a:lnTo>
                  <a:lnTo>
                    <a:pt x="185" y="389"/>
                  </a:lnTo>
                  <a:lnTo>
                    <a:pt x="182" y="382"/>
                  </a:lnTo>
                  <a:lnTo>
                    <a:pt x="181" y="374"/>
                  </a:lnTo>
                  <a:lnTo>
                    <a:pt x="182" y="367"/>
                  </a:lnTo>
                  <a:lnTo>
                    <a:pt x="183" y="360"/>
                  </a:lnTo>
                  <a:lnTo>
                    <a:pt x="187" y="354"/>
                  </a:lnTo>
                  <a:lnTo>
                    <a:pt x="192" y="348"/>
                  </a:lnTo>
                  <a:lnTo>
                    <a:pt x="197" y="344"/>
                  </a:lnTo>
                  <a:lnTo>
                    <a:pt x="203" y="340"/>
                  </a:lnTo>
                  <a:lnTo>
                    <a:pt x="210" y="339"/>
                  </a:lnTo>
                  <a:lnTo>
                    <a:pt x="217" y="338"/>
                  </a:lnTo>
                  <a:lnTo>
                    <a:pt x="225" y="339"/>
                  </a:lnTo>
                  <a:lnTo>
                    <a:pt x="232" y="342"/>
                  </a:lnTo>
                  <a:lnTo>
                    <a:pt x="238" y="345"/>
                  </a:lnTo>
                  <a:lnTo>
                    <a:pt x="243" y="351"/>
                  </a:lnTo>
                  <a:lnTo>
                    <a:pt x="250" y="342"/>
                  </a:lnTo>
                  <a:lnTo>
                    <a:pt x="256" y="331"/>
                  </a:lnTo>
                  <a:lnTo>
                    <a:pt x="263" y="321"/>
                  </a:lnTo>
                  <a:lnTo>
                    <a:pt x="269" y="311"/>
                  </a:lnTo>
                  <a:lnTo>
                    <a:pt x="258" y="306"/>
                  </a:lnTo>
                  <a:lnTo>
                    <a:pt x="250" y="299"/>
                  </a:lnTo>
                  <a:lnTo>
                    <a:pt x="245" y="289"/>
                  </a:lnTo>
                  <a:lnTo>
                    <a:pt x="242" y="277"/>
                  </a:lnTo>
                  <a:lnTo>
                    <a:pt x="243" y="270"/>
                  </a:lnTo>
                  <a:lnTo>
                    <a:pt x="245" y="263"/>
                  </a:lnTo>
                  <a:lnTo>
                    <a:pt x="248" y="258"/>
                  </a:lnTo>
                  <a:lnTo>
                    <a:pt x="253" y="252"/>
                  </a:lnTo>
                  <a:lnTo>
                    <a:pt x="258" y="247"/>
                  </a:lnTo>
                  <a:lnTo>
                    <a:pt x="264" y="244"/>
                  </a:lnTo>
                  <a:lnTo>
                    <a:pt x="271" y="243"/>
                  </a:lnTo>
                  <a:lnTo>
                    <a:pt x="278" y="242"/>
                  </a:lnTo>
                  <a:lnTo>
                    <a:pt x="281" y="242"/>
                  </a:lnTo>
                  <a:lnTo>
                    <a:pt x="285" y="243"/>
                  </a:lnTo>
                  <a:lnTo>
                    <a:pt x="288" y="243"/>
                  </a:lnTo>
                  <a:lnTo>
                    <a:pt x="292" y="244"/>
                  </a:lnTo>
                  <a:lnTo>
                    <a:pt x="294" y="233"/>
                  </a:lnTo>
                  <a:lnTo>
                    <a:pt x="296" y="224"/>
                  </a:lnTo>
                  <a:lnTo>
                    <a:pt x="298" y="216"/>
                  </a:lnTo>
                  <a:lnTo>
                    <a:pt x="298" y="205"/>
                  </a:lnTo>
                  <a:lnTo>
                    <a:pt x="298" y="196"/>
                  </a:lnTo>
                  <a:lnTo>
                    <a:pt x="296" y="192"/>
                  </a:lnTo>
                  <a:lnTo>
                    <a:pt x="294" y="189"/>
                  </a:lnTo>
                  <a:lnTo>
                    <a:pt x="292" y="179"/>
                  </a:lnTo>
                  <a:lnTo>
                    <a:pt x="288" y="181"/>
                  </a:lnTo>
                  <a:lnTo>
                    <a:pt x="285" y="182"/>
                  </a:lnTo>
                  <a:lnTo>
                    <a:pt x="281" y="183"/>
                  </a:lnTo>
                  <a:lnTo>
                    <a:pt x="278" y="183"/>
                  </a:lnTo>
                  <a:lnTo>
                    <a:pt x="271" y="182"/>
                  </a:lnTo>
                  <a:lnTo>
                    <a:pt x="264" y="181"/>
                  </a:lnTo>
                  <a:lnTo>
                    <a:pt x="258" y="177"/>
                  </a:lnTo>
                  <a:lnTo>
                    <a:pt x="253" y="173"/>
                  </a:lnTo>
                  <a:lnTo>
                    <a:pt x="248" y="167"/>
                  </a:lnTo>
                  <a:lnTo>
                    <a:pt x="245" y="161"/>
                  </a:lnTo>
                  <a:lnTo>
                    <a:pt x="243" y="154"/>
                  </a:lnTo>
                  <a:lnTo>
                    <a:pt x="242" y="147"/>
                  </a:lnTo>
                  <a:lnTo>
                    <a:pt x="245" y="136"/>
                  </a:lnTo>
                  <a:lnTo>
                    <a:pt x="250" y="125"/>
                  </a:lnTo>
                  <a:lnTo>
                    <a:pt x="258" y="118"/>
                  </a:lnTo>
                  <a:lnTo>
                    <a:pt x="269" y="114"/>
                  </a:lnTo>
                  <a:lnTo>
                    <a:pt x="263" y="104"/>
                  </a:lnTo>
                  <a:lnTo>
                    <a:pt x="256" y="93"/>
                  </a:lnTo>
                  <a:lnTo>
                    <a:pt x="250" y="83"/>
                  </a:lnTo>
                  <a:lnTo>
                    <a:pt x="243" y="74"/>
                  </a:lnTo>
                  <a:lnTo>
                    <a:pt x="238" y="79"/>
                  </a:lnTo>
                  <a:lnTo>
                    <a:pt x="232" y="83"/>
                  </a:lnTo>
                  <a:lnTo>
                    <a:pt x="225" y="85"/>
                  </a:lnTo>
                  <a:lnTo>
                    <a:pt x="217" y="86"/>
                  </a:lnTo>
                  <a:lnTo>
                    <a:pt x="210" y="85"/>
                  </a:lnTo>
                  <a:lnTo>
                    <a:pt x="203" y="84"/>
                  </a:lnTo>
                  <a:lnTo>
                    <a:pt x="197" y="81"/>
                  </a:lnTo>
                  <a:lnTo>
                    <a:pt x="192" y="76"/>
                  </a:lnTo>
                  <a:lnTo>
                    <a:pt x="187" y="70"/>
                  </a:lnTo>
                  <a:lnTo>
                    <a:pt x="183" y="64"/>
                  </a:lnTo>
                  <a:lnTo>
                    <a:pt x="182" y="58"/>
                  </a:lnTo>
                  <a:lnTo>
                    <a:pt x="181" y="51"/>
                  </a:lnTo>
                  <a:lnTo>
                    <a:pt x="182" y="43"/>
                  </a:lnTo>
                  <a:lnTo>
                    <a:pt x="185" y="36"/>
                  </a:lnTo>
                  <a:lnTo>
                    <a:pt x="188" y="29"/>
                  </a:lnTo>
                  <a:lnTo>
                    <a:pt x="193" y="24"/>
                  </a:lnTo>
                  <a:lnTo>
                    <a:pt x="188" y="21"/>
                  </a:lnTo>
                  <a:lnTo>
                    <a:pt x="183" y="17"/>
                  </a:lnTo>
                  <a:lnTo>
                    <a:pt x="179" y="14"/>
                  </a:lnTo>
                  <a:lnTo>
                    <a:pt x="174" y="12"/>
                  </a:lnTo>
                  <a:lnTo>
                    <a:pt x="170" y="8"/>
                  </a:lnTo>
                  <a:lnTo>
                    <a:pt x="165" y="6"/>
                  </a:lnTo>
                  <a:lnTo>
                    <a:pt x="159" y="2"/>
                  </a:lnTo>
                  <a:lnTo>
                    <a:pt x="155" y="0"/>
                  </a:lnTo>
                  <a:lnTo>
                    <a:pt x="150" y="1"/>
                  </a:lnTo>
                  <a:lnTo>
                    <a:pt x="147" y="1"/>
                  </a:lnTo>
                  <a:lnTo>
                    <a:pt x="143" y="2"/>
                  </a:lnTo>
                  <a:lnTo>
                    <a:pt x="139" y="3"/>
                  </a:lnTo>
                  <a:lnTo>
                    <a:pt x="133" y="10"/>
                  </a:lnTo>
                  <a:lnTo>
                    <a:pt x="126" y="16"/>
                  </a:lnTo>
                  <a:lnTo>
                    <a:pt x="118" y="21"/>
                  </a:lnTo>
                  <a:lnTo>
                    <a:pt x="109" y="22"/>
                  </a:lnTo>
                  <a:lnTo>
                    <a:pt x="106" y="22"/>
                  </a:lnTo>
                  <a:lnTo>
                    <a:pt x="104" y="21"/>
                  </a:lnTo>
                  <a:lnTo>
                    <a:pt x="102" y="21"/>
                  </a:lnTo>
                  <a:lnTo>
                    <a:pt x="99" y="20"/>
                  </a:lnTo>
                  <a:lnTo>
                    <a:pt x="86" y="28"/>
                  </a:lnTo>
                  <a:lnTo>
                    <a:pt x="73" y="37"/>
                  </a:lnTo>
                  <a:lnTo>
                    <a:pt x="61" y="47"/>
                  </a:lnTo>
                  <a:lnTo>
                    <a:pt x="50" y="59"/>
                  </a:lnTo>
                  <a:lnTo>
                    <a:pt x="39" y="70"/>
                  </a:lnTo>
                  <a:lnTo>
                    <a:pt x="30" y="84"/>
                  </a:lnTo>
                  <a:lnTo>
                    <a:pt x="22" y="98"/>
                  </a:lnTo>
                  <a:lnTo>
                    <a:pt x="15" y="112"/>
                  </a:lnTo>
                  <a:lnTo>
                    <a:pt x="20" y="112"/>
                  </a:lnTo>
                  <a:lnTo>
                    <a:pt x="24" y="110"/>
                  </a:lnTo>
                  <a:lnTo>
                    <a:pt x="28" y="110"/>
                  </a:lnTo>
                  <a:lnTo>
                    <a:pt x="33" y="110"/>
                  </a:lnTo>
                  <a:lnTo>
                    <a:pt x="53" y="113"/>
                  </a:lnTo>
                  <a:lnTo>
                    <a:pt x="73" y="118"/>
                  </a:lnTo>
                  <a:lnTo>
                    <a:pt x="90" y="128"/>
                  </a:lnTo>
                  <a:lnTo>
                    <a:pt x="105" y="140"/>
                  </a:lnTo>
                  <a:lnTo>
                    <a:pt x="118" y="155"/>
                  </a:lnTo>
                  <a:lnTo>
                    <a:pt x="127" y="173"/>
                  </a:lnTo>
                  <a:lnTo>
                    <a:pt x="133" y="191"/>
                  </a:lnTo>
                  <a:lnTo>
                    <a:pt x="135" y="212"/>
                  </a:lnTo>
                  <a:lnTo>
                    <a:pt x="133" y="232"/>
                  </a:lnTo>
                  <a:lnTo>
                    <a:pt x="127" y="252"/>
                  </a:lnTo>
                  <a:lnTo>
                    <a:pt x="118" y="269"/>
                  </a:lnTo>
                  <a:lnTo>
                    <a:pt x="105" y="284"/>
                  </a:lnTo>
                  <a:lnTo>
                    <a:pt x="90" y="297"/>
                  </a:lnTo>
                  <a:lnTo>
                    <a:pt x="73" y="306"/>
                  </a:lnTo>
                  <a:lnTo>
                    <a:pt x="53" y="312"/>
                  </a:lnTo>
                  <a:lnTo>
                    <a:pt x="33" y="314"/>
                  </a:lnTo>
                  <a:lnTo>
                    <a:pt x="24" y="314"/>
                  </a:lnTo>
                  <a:lnTo>
                    <a:pt x="16" y="313"/>
                  </a:lnTo>
                  <a:lnTo>
                    <a:pt x="8" y="311"/>
                  </a:lnTo>
                  <a:lnTo>
                    <a:pt x="0" y="308"/>
                  </a:lnTo>
                  <a:lnTo>
                    <a:pt x="0" y="452"/>
                  </a:lnTo>
                  <a:lnTo>
                    <a:pt x="8" y="453"/>
                  </a:lnTo>
                  <a:lnTo>
                    <a:pt x="16" y="454"/>
                  </a:lnTo>
                  <a:lnTo>
                    <a:pt x="24" y="455"/>
                  </a:lnTo>
                  <a:lnTo>
                    <a:pt x="33" y="455"/>
                  </a:lnTo>
                  <a:lnTo>
                    <a:pt x="38" y="455"/>
                  </a:lnTo>
                  <a:lnTo>
                    <a:pt x="44" y="455"/>
                  </a:lnTo>
                  <a:lnTo>
                    <a:pt x="49" y="454"/>
                  </a:lnTo>
                  <a:lnTo>
                    <a:pt x="54" y="454"/>
                  </a:lnTo>
                  <a:lnTo>
                    <a:pt x="59" y="453"/>
                  </a:lnTo>
                  <a:lnTo>
                    <a:pt x="65" y="452"/>
                  </a:lnTo>
                  <a:lnTo>
                    <a:pt x="69" y="452"/>
                  </a:lnTo>
                  <a:lnTo>
                    <a:pt x="75" y="4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32"/>
            <p:cNvSpPr>
              <a:spLocks/>
            </p:cNvSpPr>
            <p:nvPr/>
          </p:nvSpPr>
          <p:spPr bwMode="auto">
            <a:xfrm>
              <a:off x="4310063" y="3275013"/>
              <a:ext cx="25400" cy="63500"/>
            </a:xfrm>
            <a:custGeom>
              <a:avLst/>
              <a:gdLst/>
              <a:ahLst/>
              <a:cxnLst>
                <a:cxn ang="0">
                  <a:pos x="6" y="81"/>
                </a:cxn>
                <a:cxn ang="0">
                  <a:pos x="33" y="3"/>
                </a:cxn>
                <a:cxn ang="0">
                  <a:pos x="29" y="3"/>
                </a:cxn>
                <a:cxn ang="0">
                  <a:pos x="27" y="1"/>
                </a:cxn>
                <a:cxn ang="0">
                  <a:pos x="23" y="1"/>
                </a:cxn>
                <a:cxn ang="0">
                  <a:pos x="21" y="0"/>
                </a:cxn>
                <a:cxn ang="0">
                  <a:pos x="0" y="78"/>
                </a:cxn>
                <a:cxn ang="0">
                  <a:pos x="2" y="80"/>
                </a:cxn>
                <a:cxn ang="0">
                  <a:pos x="3" y="80"/>
                </a:cxn>
                <a:cxn ang="0">
                  <a:pos x="5" y="80"/>
                </a:cxn>
                <a:cxn ang="0">
                  <a:pos x="6" y="81"/>
                </a:cxn>
              </a:cxnLst>
              <a:rect l="0" t="0" r="r" b="b"/>
              <a:pathLst>
                <a:path w="33" h="81">
                  <a:moveTo>
                    <a:pt x="6" y="81"/>
                  </a:moveTo>
                  <a:lnTo>
                    <a:pt x="33" y="3"/>
                  </a:lnTo>
                  <a:lnTo>
                    <a:pt x="29" y="3"/>
                  </a:lnTo>
                  <a:lnTo>
                    <a:pt x="27" y="1"/>
                  </a:lnTo>
                  <a:lnTo>
                    <a:pt x="23" y="1"/>
                  </a:lnTo>
                  <a:lnTo>
                    <a:pt x="21" y="0"/>
                  </a:lnTo>
                  <a:lnTo>
                    <a:pt x="0" y="78"/>
                  </a:lnTo>
                  <a:lnTo>
                    <a:pt x="2" y="80"/>
                  </a:lnTo>
                  <a:lnTo>
                    <a:pt x="3" y="80"/>
                  </a:lnTo>
                  <a:lnTo>
                    <a:pt x="5" y="80"/>
                  </a:lnTo>
                  <a:lnTo>
                    <a:pt x="6" y="81"/>
                  </a:lnTo>
                  <a:close/>
                </a:path>
              </a:pathLst>
            </a:custGeom>
            <a:solidFill>
              <a:srgbClr val="7FFF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33"/>
            <p:cNvSpPr>
              <a:spLocks/>
            </p:cNvSpPr>
            <p:nvPr/>
          </p:nvSpPr>
          <p:spPr bwMode="auto">
            <a:xfrm>
              <a:off x="4129088" y="3246438"/>
              <a:ext cx="334963" cy="306388"/>
            </a:xfrm>
            <a:custGeom>
              <a:avLst/>
              <a:gdLst/>
              <a:ahLst/>
              <a:cxnLst>
                <a:cxn ang="0">
                  <a:pos x="417" y="156"/>
                </a:cxn>
                <a:cxn ang="0">
                  <a:pos x="394" y="157"/>
                </a:cxn>
                <a:cxn ang="0">
                  <a:pos x="380" y="115"/>
                </a:cxn>
                <a:cxn ang="0">
                  <a:pos x="379" y="80"/>
                </a:cxn>
                <a:cxn ang="0">
                  <a:pos x="353" y="85"/>
                </a:cxn>
                <a:cxn ang="0">
                  <a:pos x="323" y="51"/>
                </a:cxn>
                <a:cxn ang="0">
                  <a:pos x="322" y="29"/>
                </a:cxn>
                <a:cxn ang="0">
                  <a:pos x="295" y="16"/>
                </a:cxn>
                <a:cxn ang="0">
                  <a:pos x="263" y="38"/>
                </a:cxn>
                <a:cxn ang="0">
                  <a:pos x="235" y="116"/>
                </a:cxn>
                <a:cxn ang="0">
                  <a:pos x="281" y="153"/>
                </a:cxn>
                <a:cxn ang="0">
                  <a:pos x="288" y="220"/>
                </a:cxn>
                <a:cxn ang="0">
                  <a:pos x="232" y="272"/>
                </a:cxn>
                <a:cxn ang="0">
                  <a:pos x="157" y="254"/>
                </a:cxn>
                <a:cxn ang="0">
                  <a:pos x="132" y="181"/>
                </a:cxn>
                <a:cxn ang="0">
                  <a:pos x="175" y="120"/>
                </a:cxn>
                <a:cxn ang="0">
                  <a:pos x="224" y="112"/>
                </a:cxn>
                <a:cxn ang="0">
                  <a:pos x="235" y="18"/>
                </a:cxn>
                <a:cxn ang="0">
                  <a:pos x="234" y="1"/>
                </a:cxn>
                <a:cxn ang="0">
                  <a:pos x="193" y="0"/>
                </a:cxn>
                <a:cxn ang="0">
                  <a:pos x="168" y="9"/>
                </a:cxn>
                <a:cxn ang="0">
                  <a:pos x="153" y="41"/>
                </a:cxn>
                <a:cxn ang="0">
                  <a:pos x="113" y="24"/>
                </a:cxn>
                <a:cxn ang="0">
                  <a:pos x="89" y="39"/>
                </a:cxn>
                <a:cxn ang="0">
                  <a:pos x="83" y="58"/>
                </a:cxn>
                <a:cxn ang="0">
                  <a:pos x="70" y="97"/>
                </a:cxn>
                <a:cxn ang="0">
                  <a:pos x="37" y="92"/>
                </a:cxn>
                <a:cxn ang="0">
                  <a:pos x="28" y="128"/>
                </a:cxn>
                <a:cxn ang="0">
                  <a:pos x="35" y="171"/>
                </a:cxn>
                <a:cxn ang="0">
                  <a:pos x="6" y="180"/>
                </a:cxn>
                <a:cxn ang="0">
                  <a:pos x="0" y="200"/>
                </a:cxn>
                <a:cxn ang="0">
                  <a:pos x="8" y="230"/>
                </a:cxn>
                <a:cxn ang="0">
                  <a:pos x="38" y="234"/>
                </a:cxn>
                <a:cxn ang="0">
                  <a:pos x="36" y="279"/>
                </a:cxn>
                <a:cxn ang="0">
                  <a:pos x="50" y="314"/>
                </a:cxn>
                <a:cxn ang="0">
                  <a:pos x="82" y="303"/>
                </a:cxn>
                <a:cxn ang="0">
                  <a:pos x="99" y="341"/>
                </a:cxn>
                <a:cxn ang="0">
                  <a:pos x="107" y="358"/>
                </a:cxn>
                <a:cxn ang="0">
                  <a:pos x="133" y="371"/>
                </a:cxn>
                <a:cxn ang="0">
                  <a:pos x="171" y="350"/>
                </a:cxn>
                <a:cxn ang="0">
                  <a:pos x="189" y="379"/>
                </a:cxn>
                <a:cxn ang="0">
                  <a:pos x="201" y="386"/>
                </a:cxn>
                <a:cxn ang="0">
                  <a:pos x="223" y="386"/>
                </a:cxn>
                <a:cxn ang="0">
                  <a:pos x="255" y="379"/>
                </a:cxn>
                <a:cxn ang="0">
                  <a:pos x="261" y="351"/>
                </a:cxn>
                <a:cxn ang="0">
                  <a:pos x="306" y="354"/>
                </a:cxn>
                <a:cxn ang="0">
                  <a:pos x="330" y="350"/>
                </a:cxn>
                <a:cxn ang="0">
                  <a:pos x="344" y="332"/>
                </a:cxn>
                <a:cxn ang="0">
                  <a:pos x="345" y="295"/>
                </a:cxn>
                <a:cxn ang="0">
                  <a:pos x="382" y="291"/>
                </a:cxn>
                <a:cxn ang="0">
                  <a:pos x="403" y="262"/>
                </a:cxn>
                <a:cxn ang="0">
                  <a:pos x="383" y="224"/>
                </a:cxn>
                <a:cxn ang="0">
                  <a:pos x="414" y="205"/>
                </a:cxn>
                <a:cxn ang="0">
                  <a:pos x="423" y="185"/>
                </a:cxn>
              </a:cxnLst>
              <a:rect l="0" t="0" r="r" b="b"/>
              <a:pathLst>
                <a:path w="423" h="386">
                  <a:moveTo>
                    <a:pt x="423" y="176"/>
                  </a:moveTo>
                  <a:lnTo>
                    <a:pt x="422" y="169"/>
                  </a:lnTo>
                  <a:lnTo>
                    <a:pt x="421" y="165"/>
                  </a:lnTo>
                  <a:lnTo>
                    <a:pt x="420" y="163"/>
                  </a:lnTo>
                  <a:lnTo>
                    <a:pt x="417" y="156"/>
                  </a:lnTo>
                  <a:lnTo>
                    <a:pt x="415" y="157"/>
                  </a:lnTo>
                  <a:lnTo>
                    <a:pt x="412" y="157"/>
                  </a:lnTo>
                  <a:lnTo>
                    <a:pt x="409" y="158"/>
                  </a:lnTo>
                  <a:lnTo>
                    <a:pt x="406" y="159"/>
                  </a:lnTo>
                  <a:lnTo>
                    <a:pt x="394" y="157"/>
                  </a:lnTo>
                  <a:lnTo>
                    <a:pt x="385" y="151"/>
                  </a:lnTo>
                  <a:lnTo>
                    <a:pt x="379" y="143"/>
                  </a:lnTo>
                  <a:lnTo>
                    <a:pt x="376" y="132"/>
                  </a:lnTo>
                  <a:lnTo>
                    <a:pt x="377" y="123"/>
                  </a:lnTo>
                  <a:lnTo>
                    <a:pt x="380" y="115"/>
                  </a:lnTo>
                  <a:lnTo>
                    <a:pt x="387" y="108"/>
                  </a:lnTo>
                  <a:lnTo>
                    <a:pt x="395" y="103"/>
                  </a:lnTo>
                  <a:lnTo>
                    <a:pt x="390" y="95"/>
                  </a:lnTo>
                  <a:lnTo>
                    <a:pt x="385" y="88"/>
                  </a:lnTo>
                  <a:lnTo>
                    <a:pt x="379" y="80"/>
                  </a:lnTo>
                  <a:lnTo>
                    <a:pt x="373" y="73"/>
                  </a:lnTo>
                  <a:lnTo>
                    <a:pt x="369" y="78"/>
                  </a:lnTo>
                  <a:lnTo>
                    <a:pt x="364" y="80"/>
                  </a:lnTo>
                  <a:lnTo>
                    <a:pt x="359" y="84"/>
                  </a:lnTo>
                  <a:lnTo>
                    <a:pt x="353" y="85"/>
                  </a:lnTo>
                  <a:lnTo>
                    <a:pt x="341" y="82"/>
                  </a:lnTo>
                  <a:lnTo>
                    <a:pt x="332" y="77"/>
                  </a:lnTo>
                  <a:lnTo>
                    <a:pt x="325" y="69"/>
                  </a:lnTo>
                  <a:lnTo>
                    <a:pt x="323" y="57"/>
                  </a:lnTo>
                  <a:lnTo>
                    <a:pt x="323" y="51"/>
                  </a:lnTo>
                  <a:lnTo>
                    <a:pt x="324" y="46"/>
                  </a:lnTo>
                  <a:lnTo>
                    <a:pt x="327" y="40"/>
                  </a:lnTo>
                  <a:lnTo>
                    <a:pt x="331" y="35"/>
                  </a:lnTo>
                  <a:lnTo>
                    <a:pt x="326" y="32"/>
                  </a:lnTo>
                  <a:lnTo>
                    <a:pt x="322" y="29"/>
                  </a:lnTo>
                  <a:lnTo>
                    <a:pt x="316" y="26"/>
                  </a:lnTo>
                  <a:lnTo>
                    <a:pt x="311" y="24"/>
                  </a:lnTo>
                  <a:lnTo>
                    <a:pt x="306" y="20"/>
                  </a:lnTo>
                  <a:lnTo>
                    <a:pt x="301" y="18"/>
                  </a:lnTo>
                  <a:lnTo>
                    <a:pt x="295" y="16"/>
                  </a:lnTo>
                  <a:lnTo>
                    <a:pt x="289" y="13"/>
                  </a:lnTo>
                  <a:lnTo>
                    <a:pt x="286" y="23"/>
                  </a:lnTo>
                  <a:lnTo>
                    <a:pt x="280" y="29"/>
                  </a:lnTo>
                  <a:lnTo>
                    <a:pt x="272" y="35"/>
                  </a:lnTo>
                  <a:lnTo>
                    <a:pt x="263" y="38"/>
                  </a:lnTo>
                  <a:lnTo>
                    <a:pt x="263" y="38"/>
                  </a:lnTo>
                  <a:lnTo>
                    <a:pt x="263" y="38"/>
                  </a:lnTo>
                  <a:lnTo>
                    <a:pt x="262" y="38"/>
                  </a:lnTo>
                  <a:lnTo>
                    <a:pt x="262" y="38"/>
                  </a:lnTo>
                  <a:lnTo>
                    <a:pt x="235" y="116"/>
                  </a:lnTo>
                  <a:lnTo>
                    <a:pt x="247" y="120"/>
                  </a:lnTo>
                  <a:lnTo>
                    <a:pt x="257" y="126"/>
                  </a:lnTo>
                  <a:lnTo>
                    <a:pt x="266" y="134"/>
                  </a:lnTo>
                  <a:lnTo>
                    <a:pt x="274" y="142"/>
                  </a:lnTo>
                  <a:lnTo>
                    <a:pt x="281" y="153"/>
                  </a:lnTo>
                  <a:lnTo>
                    <a:pt x="287" y="164"/>
                  </a:lnTo>
                  <a:lnTo>
                    <a:pt x="291" y="176"/>
                  </a:lnTo>
                  <a:lnTo>
                    <a:pt x="293" y="188"/>
                  </a:lnTo>
                  <a:lnTo>
                    <a:pt x="292" y="204"/>
                  </a:lnTo>
                  <a:lnTo>
                    <a:pt x="288" y="220"/>
                  </a:lnTo>
                  <a:lnTo>
                    <a:pt x="281" y="234"/>
                  </a:lnTo>
                  <a:lnTo>
                    <a:pt x="272" y="247"/>
                  </a:lnTo>
                  <a:lnTo>
                    <a:pt x="261" y="258"/>
                  </a:lnTo>
                  <a:lnTo>
                    <a:pt x="247" y="266"/>
                  </a:lnTo>
                  <a:lnTo>
                    <a:pt x="232" y="272"/>
                  </a:lnTo>
                  <a:lnTo>
                    <a:pt x="216" y="274"/>
                  </a:lnTo>
                  <a:lnTo>
                    <a:pt x="199" y="273"/>
                  </a:lnTo>
                  <a:lnTo>
                    <a:pt x="183" y="270"/>
                  </a:lnTo>
                  <a:lnTo>
                    <a:pt x="170" y="263"/>
                  </a:lnTo>
                  <a:lnTo>
                    <a:pt x="157" y="254"/>
                  </a:lnTo>
                  <a:lnTo>
                    <a:pt x="146" y="242"/>
                  </a:lnTo>
                  <a:lnTo>
                    <a:pt x="138" y="228"/>
                  </a:lnTo>
                  <a:lnTo>
                    <a:pt x="133" y="213"/>
                  </a:lnTo>
                  <a:lnTo>
                    <a:pt x="130" y="197"/>
                  </a:lnTo>
                  <a:lnTo>
                    <a:pt x="132" y="181"/>
                  </a:lnTo>
                  <a:lnTo>
                    <a:pt x="135" y="165"/>
                  </a:lnTo>
                  <a:lnTo>
                    <a:pt x="142" y="151"/>
                  </a:lnTo>
                  <a:lnTo>
                    <a:pt x="151" y="139"/>
                  </a:lnTo>
                  <a:lnTo>
                    <a:pt x="161" y="128"/>
                  </a:lnTo>
                  <a:lnTo>
                    <a:pt x="175" y="120"/>
                  </a:lnTo>
                  <a:lnTo>
                    <a:pt x="190" y="115"/>
                  </a:lnTo>
                  <a:lnTo>
                    <a:pt x="206" y="112"/>
                  </a:lnTo>
                  <a:lnTo>
                    <a:pt x="212" y="112"/>
                  </a:lnTo>
                  <a:lnTo>
                    <a:pt x="218" y="112"/>
                  </a:lnTo>
                  <a:lnTo>
                    <a:pt x="224" y="112"/>
                  </a:lnTo>
                  <a:lnTo>
                    <a:pt x="229" y="113"/>
                  </a:lnTo>
                  <a:lnTo>
                    <a:pt x="250" y="35"/>
                  </a:lnTo>
                  <a:lnTo>
                    <a:pt x="243" y="31"/>
                  </a:lnTo>
                  <a:lnTo>
                    <a:pt x="239" y="25"/>
                  </a:lnTo>
                  <a:lnTo>
                    <a:pt x="235" y="18"/>
                  </a:lnTo>
                  <a:lnTo>
                    <a:pt x="233" y="10"/>
                  </a:lnTo>
                  <a:lnTo>
                    <a:pt x="233" y="8"/>
                  </a:lnTo>
                  <a:lnTo>
                    <a:pt x="234" y="5"/>
                  </a:lnTo>
                  <a:lnTo>
                    <a:pt x="234" y="3"/>
                  </a:lnTo>
                  <a:lnTo>
                    <a:pt x="234" y="1"/>
                  </a:lnTo>
                  <a:lnTo>
                    <a:pt x="226" y="0"/>
                  </a:lnTo>
                  <a:lnTo>
                    <a:pt x="218" y="0"/>
                  </a:lnTo>
                  <a:lnTo>
                    <a:pt x="209" y="0"/>
                  </a:lnTo>
                  <a:lnTo>
                    <a:pt x="201" y="0"/>
                  </a:lnTo>
                  <a:lnTo>
                    <a:pt x="193" y="0"/>
                  </a:lnTo>
                  <a:lnTo>
                    <a:pt x="183" y="1"/>
                  </a:lnTo>
                  <a:lnTo>
                    <a:pt x="175" y="3"/>
                  </a:lnTo>
                  <a:lnTo>
                    <a:pt x="167" y="4"/>
                  </a:lnTo>
                  <a:lnTo>
                    <a:pt x="168" y="6"/>
                  </a:lnTo>
                  <a:lnTo>
                    <a:pt x="168" y="9"/>
                  </a:lnTo>
                  <a:lnTo>
                    <a:pt x="170" y="11"/>
                  </a:lnTo>
                  <a:lnTo>
                    <a:pt x="170" y="15"/>
                  </a:lnTo>
                  <a:lnTo>
                    <a:pt x="168" y="25"/>
                  </a:lnTo>
                  <a:lnTo>
                    <a:pt x="163" y="34"/>
                  </a:lnTo>
                  <a:lnTo>
                    <a:pt x="153" y="41"/>
                  </a:lnTo>
                  <a:lnTo>
                    <a:pt x="143" y="44"/>
                  </a:lnTo>
                  <a:lnTo>
                    <a:pt x="133" y="43"/>
                  </a:lnTo>
                  <a:lnTo>
                    <a:pt x="125" y="39"/>
                  </a:lnTo>
                  <a:lnTo>
                    <a:pt x="118" y="32"/>
                  </a:lnTo>
                  <a:lnTo>
                    <a:pt x="113" y="24"/>
                  </a:lnTo>
                  <a:lnTo>
                    <a:pt x="108" y="26"/>
                  </a:lnTo>
                  <a:lnTo>
                    <a:pt x="103" y="29"/>
                  </a:lnTo>
                  <a:lnTo>
                    <a:pt x="98" y="33"/>
                  </a:lnTo>
                  <a:lnTo>
                    <a:pt x="93" y="35"/>
                  </a:lnTo>
                  <a:lnTo>
                    <a:pt x="89" y="39"/>
                  </a:lnTo>
                  <a:lnTo>
                    <a:pt x="84" y="42"/>
                  </a:lnTo>
                  <a:lnTo>
                    <a:pt x="80" y="47"/>
                  </a:lnTo>
                  <a:lnTo>
                    <a:pt x="75" y="50"/>
                  </a:lnTo>
                  <a:lnTo>
                    <a:pt x="80" y="54"/>
                  </a:lnTo>
                  <a:lnTo>
                    <a:pt x="83" y="58"/>
                  </a:lnTo>
                  <a:lnTo>
                    <a:pt x="85" y="64"/>
                  </a:lnTo>
                  <a:lnTo>
                    <a:pt x="87" y="71"/>
                  </a:lnTo>
                  <a:lnTo>
                    <a:pt x="84" y="81"/>
                  </a:lnTo>
                  <a:lnTo>
                    <a:pt x="79" y="90"/>
                  </a:lnTo>
                  <a:lnTo>
                    <a:pt x="70" y="97"/>
                  </a:lnTo>
                  <a:lnTo>
                    <a:pt x="59" y="101"/>
                  </a:lnTo>
                  <a:lnTo>
                    <a:pt x="53" y="100"/>
                  </a:lnTo>
                  <a:lnTo>
                    <a:pt x="47" y="98"/>
                  </a:lnTo>
                  <a:lnTo>
                    <a:pt x="42" y="95"/>
                  </a:lnTo>
                  <a:lnTo>
                    <a:pt x="37" y="92"/>
                  </a:lnTo>
                  <a:lnTo>
                    <a:pt x="32" y="100"/>
                  </a:lnTo>
                  <a:lnTo>
                    <a:pt x="28" y="108"/>
                  </a:lnTo>
                  <a:lnTo>
                    <a:pt x="23" y="117"/>
                  </a:lnTo>
                  <a:lnTo>
                    <a:pt x="19" y="125"/>
                  </a:lnTo>
                  <a:lnTo>
                    <a:pt x="28" y="128"/>
                  </a:lnTo>
                  <a:lnTo>
                    <a:pt x="35" y="134"/>
                  </a:lnTo>
                  <a:lnTo>
                    <a:pt x="39" y="141"/>
                  </a:lnTo>
                  <a:lnTo>
                    <a:pt x="42" y="150"/>
                  </a:lnTo>
                  <a:lnTo>
                    <a:pt x="40" y="162"/>
                  </a:lnTo>
                  <a:lnTo>
                    <a:pt x="35" y="171"/>
                  </a:lnTo>
                  <a:lnTo>
                    <a:pt x="26" y="178"/>
                  </a:lnTo>
                  <a:lnTo>
                    <a:pt x="15" y="181"/>
                  </a:lnTo>
                  <a:lnTo>
                    <a:pt x="12" y="181"/>
                  </a:lnTo>
                  <a:lnTo>
                    <a:pt x="9" y="180"/>
                  </a:lnTo>
                  <a:lnTo>
                    <a:pt x="6" y="180"/>
                  </a:lnTo>
                  <a:lnTo>
                    <a:pt x="2" y="179"/>
                  </a:lnTo>
                  <a:lnTo>
                    <a:pt x="1" y="186"/>
                  </a:lnTo>
                  <a:lnTo>
                    <a:pt x="0" y="189"/>
                  </a:lnTo>
                  <a:lnTo>
                    <a:pt x="0" y="192"/>
                  </a:lnTo>
                  <a:lnTo>
                    <a:pt x="0" y="200"/>
                  </a:lnTo>
                  <a:lnTo>
                    <a:pt x="0" y="209"/>
                  </a:lnTo>
                  <a:lnTo>
                    <a:pt x="1" y="215"/>
                  </a:lnTo>
                  <a:lnTo>
                    <a:pt x="4" y="222"/>
                  </a:lnTo>
                  <a:lnTo>
                    <a:pt x="6" y="231"/>
                  </a:lnTo>
                  <a:lnTo>
                    <a:pt x="8" y="230"/>
                  </a:lnTo>
                  <a:lnTo>
                    <a:pt x="12" y="228"/>
                  </a:lnTo>
                  <a:lnTo>
                    <a:pt x="14" y="227"/>
                  </a:lnTo>
                  <a:lnTo>
                    <a:pt x="17" y="227"/>
                  </a:lnTo>
                  <a:lnTo>
                    <a:pt x="28" y="228"/>
                  </a:lnTo>
                  <a:lnTo>
                    <a:pt x="38" y="234"/>
                  </a:lnTo>
                  <a:lnTo>
                    <a:pt x="44" y="243"/>
                  </a:lnTo>
                  <a:lnTo>
                    <a:pt x="47" y="254"/>
                  </a:lnTo>
                  <a:lnTo>
                    <a:pt x="46" y="264"/>
                  </a:lnTo>
                  <a:lnTo>
                    <a:pt x="43" y="272"/>
                  </a:lnTo>
                  <a:lnTo>
                    <a:pt x="36" y="279"/>
                  </a:lnTo>
                  <a:lnTo>
                    <a:pt x="28" y="282"/>
                  </a:lnTo>
                  <a:lnTo>
                    <a:pt x="34" y="291"/>
                  </a:lnTo>
                  <a:lnTo>
                    <a:pt x="38" y="297"/>
                  </a:lnTo>
                  <a:lnTo>
                    <a:pt x="44" y="305"/>
                  </a:lnTo>
                  <a:lnTo>
                    <a:pt x="50" y="314"/>
                  </a:lnTo>
                  <a:lnTo>
                    <a:pt x="54" y="309"/>
                  </a:lnTo>
                  <a:lnTo>
                    <a:pt x="59" y="305"/>
                  </a:lnTo>
                  <a:lnTo>
                    <a:pt x="65" y="303"/>
                  </a:lnTo>
                  <a:lnTo>
                    <a:pt x="70" y="302"/>
                  </a:lnTo>
                  <a:lnTo>
                    <a:pt x="82" y="303"/>
                  </a:lnTo>
                  <a:lnTo>
                    <a:pt x="91" y="309"/>
                  </a:lnTo>
                  <a:lnTo>
                    <a:pt x="97" y="318"/>
                  </a:lnTo>
                  <a:lnTo>
                    <a:pt x="100" y="328"/>
                  </a:lnTo>
                  <a:lnTo>
                    <a:pt x="100" y="335"/>
                  </a:lnTo>
                  <a:lnTo>
                    <a:pt x="99" y="341"/>
                  </a:lnTo>
                  <a:lnTo>
                    <a:pt x="96" y="346"/>
                  </a:lnTo>
                  <a:lnTo>
                    <a:pt x="92" y="349"/>
                  </a:lnTo>
                  <a:lnTo>
                    <a:pt x="97" y="353"/>
                  </a:lnTo>
                  <a:lnTo>
                    <a:pt x="102" y="356"/>
                  </a:lnTo>
                  <a:lnTo>
                    <a:pt x="107" y="358"/>
                  </a:lnTo>
                  <a:lnTo>
                    <a:pt x="112" y="362"/>
                  </a:lnTo>
                  <a:lnTo>
                    <a:pt x="118" y="364"/>
                  </a:lnTo>
                  <a:lnTo>
                    <a:pt x="122" y="366"/>
                  </a:lnTo>
                  <a:lnTo>
                    <a:pt x="128" y="369"/>
                  </a:lnTo>
                  <a:lnTo>
                    <a:pt x="133" y="371"/>
                  </a:lnTo>
                  <a:lnTo>
                    <a:pt x="136" y="362"/>
                  </a:lnTo>
                  <a:lnTo>
                    <a:pt x="142" y="355"/>
                  </a:lnTo>
                  <a:lnTo>
                    <a:pt x="150" y="350"/>
                  </a:lnTo>
                  <a:lnTo>
                    <a:pt x="159" y="349"/>
                  </a:lnTo>
                  <a:lnTo>
                    <a:pt x="171" y="350"/>
                  </a:lnTo>
                  <a:lnTo>
                    <a:pt x="180" y="355"/>
                  </a:lnTo>
                  <a:lnTo>
                    <a:pt x="187" y="364"/>
                  </a:lnTo>
                  <a:lnTo>
                    <a:pt x="189" y="374"/>
                  </a:lnTo>
                  <a:lnTo>
                    <a:pt x="189" y="377"/>
                  </a:lnTo>
                  <a:lnTo>
                    <a:pt x="189" y="379"/>
                  </a:lnTo>
                  <a:lnTo>
                    <a:pt x="189" y="383"/>
                  </a:lnTo>
                  <a:lnTo>
                    <a:pt x="188" y="385"/>
                  </a:lnTo>
                  <a:lnTo>
                    <a:pt x="193" y="385"/>
                  </a:lnTo>
                  <a:lnTo>
                    <a:pt x="197" y="386"/>
                  </a:lnTo>
                  <a:lnTo>
                    <a:pt x="201" y="386"/>
                  </a:lnTo>
                  <a:lnTo>
                    <a:pt x="205" y="386"/>
                  </a:lnTo>
                  <a:lnTo>
                    <a:pt x="210" y="386"/>
                  </a:lnTo>
                  <a:lnTo>
                    <a:pt x="214" y="386"/>
                  </a:lnTo>
                  <a:lnTo>
                    <a:pt x="218" y="386"/>
                  </a:lnTo>
                  <a:lnTo>
                    <a:pt x="223" y="386"/>
                  </a:lnTo>
                  <a:lnTo>
                    <a:pt x="231" y="385"/>
                  </a:lnTo>
                  <a:lnTo>
                    <a:pt x="240" y="384"/>
                  </a:lnTo>
                  <a:lnTo>
                    <a:pt x="248" y="383"/>
                  </a:lnTo>
                  <a:lnTo>
                    <a:pt x="256" y="381"/>
                  </a:lnTo>
                  <a:lnTo>
                    <a:pt x="255" y="379"/>
                  </a:lnTo>
                  <a:lnTo>
                    <a:pt x="255" y="376"/>
                  </a:lnTo>
                  <a:lnTo>
                    <a:pt x="254" y="373"/>
                  </a:lnTo>
                  <a:lnTo>
                    <a:pt x="254" y="371"/>
                  </a:lnTo>
                  <a:lnTo>
                    <a:pt x="255" y="360"/>
                  </a:lnTo>
                  <a:lnTo>
                    <a:pt x="261" y="351"/>
                  </a:lnTo>
                  <a:lnTo>
                    <a:pt x="270" y="345"/>
                  </a:lnTo>
                  <a:lnTo>
                    <a:pt x="280" y="342"/>
                  </a:lnTo>
                  <a:lnTo>
                    <a:pt x="291" y="343"/>
                  </a:lnTo>
                  <a:lnTo>
                    <a:pt x="299" y="347"/>
                  </a:lnTo>
                  <a:lnTo>
                    <a:pt x="306" y="354"/>
                  </a:lnTo>
                  <a:lnTo>
                    <a:pt x="309" y="362"/>
                  </a:lnTo>
                  <a:lnTo>
                    <a:pt x="314" y="358"/>
                  </a:lnTo>
                  <a:lnTo>
                    <a:pt x="319" y="356"/>
                  </a:lnTo>
                  <a:lnTo>
                    <a:pt x="324" y="353"/>
                  </a:lnTo>
                  <a:lnTo>
                    <a:pt x="330" y="350"/>
                  </a:lnTo>
                  <a:lnTo>
                    <a:pt x="334" y="347"/>
                  </a:lnTo>
                  <a:lnTo>
                    <a:pt x="339" y="343"/>
                  </a:lnTo>
                  <a:lnTo>
                    <a:pt x="344" y="340"/>
                  </a:lnTo>
                  <a:lnTo>
                    <a:pt x="348" y="337"/>
                  </a:lnTo>
                  <a:lnTo>
                    <a:pt x="344" y="332"/>
                  </a:lnTo>
                  <a:lnTo>
                    <a:pt x="340" y="327"/>
                  </a:lnTo>
                  <a:lnTo>
                    <a:pt x="338" y="322"/>
                  </a:lnTo>
                  <a:lnTo>
                    <a:pt x="337" y="316"/>
                  </a:lnTo>
                  <a:lnTo>
                    <a:pt x="339" y="304"/>
                  </a:lnTo>
                  <a:lnTo>
                    <a:pt x="345" y="295"/>
                  </a:lnTo>
                  <a:lnTo>
                    <a:pt x="353" y="288"/>
                  </a:lnTo>
                  <a:lnTo>
                    <a:pt x="364" y="286"/>
                  </a:lnTo>
                  <a:lnTo>
                    <a:pt x="370" y="286"/>
                  </a:lnTo>
                  <a:lnTo>
                    <a:pt x="376" y="287"/>
                  </a:lnTo>
                  <a:lnTo>
                    <a:pt x="382" y="291"/>
                  </a:lnTo>
                  <a:lnTo>
                    <a:pt x="386" y="294"/>
                  </a:lnTo>
                  <a:lnTo>
                    <a:pt x="391" y="286"/>
                  </a:lnTo>
                  <a:lnTo>
                    <a:pt x="395" y="278"/>
                  </a:lnTo>
                  <a:lnTo>
                    <a:pt x="400" y="270"/>
                  </a:lnTo>
                  <a:lnTo>
                    <a:pt x="403" y="262"/>
                  </a:lnTo>
                  <a:lnTo>
                    <a:pt x="395" y="258"/>
                  </a:lnTo>
                  <a:lnTo>
                    <a:pt x="388" y="251"/>
                  </a:lnTo>
                  <a:lnTo>
                    <a:pt x="384" y="245"/>
                  </a:lnTo>
                  <a:lnTo>
                    <a:pt x="382" y="235"/>
                  </a:lnTo>
                  <a:lnTo>
                    <a:pt x="383" y="224"/>
                  </a:lnTo>
                  <a:lnTo>
                    <a:pt x="388" y="215"/>
                  </a:lnTo>
                  <a:lnTo>
                    <a:pt x="398" y="209"/>
                  </a:lnTo>
                  <a:lnTo>
                    <a:pt x="408" y="205"/>
                  </a:lnTo>
                  <a:lnTo>
                    <a:pt x="412" y="205"/>
                  </a:lnTo>
                  <a:lnTo>
                    <a:pt x="414" y="205"/>
                  </a:lnTo>
                  <a:lnTo>
                    <a:pt x="417" y="207"/>
                  </a:lnTo>
                  <a:lnTo>
                    <a:pt x="420" y="208"/>
                  </a:lnTo>
                  <a:lnTo>
                    <a:pt x="421" y="199"/>
                  </a:lnTo>
                  <a:lnTo>
                    <a:pt x="422" y="192"/>
                  </a:lnTo>
                  <a:lnTo>
                    <a:pt x="423" y="185"/>
                  </a:lnTo>
                  <a:lnTo>
                    <a:pt x="423" y="17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5" name="图片 4">
            <a:extLst>
              <a:ext uri="{FF2B5EF4-FFF2-40B4-BE49-F238E27FC236}">
                <a16:creationId xmlns:a16="http://schemas.microsoft.com/office/drawing/2014/main" id="{F858C3C4-8695-80E4-D342-53328235FC96}"/>
              </a:ext>
            </a:extLst>
          </p:cNvPr>
          <p:cNvPicPr>
            <a:picLocks noChangeAspect="1"/>
          </p:cNvPicPr>
          <p:nvPr/>
        </p:nvPicPr>
        <p:blipFill>
          <a:blip r:embed="rId2"/>
          <a:stretch>
            <a:fillRect/>
          </a:stretch>
        </p:blipFill>
        <p:spPr>
          <a:xfrm>
            <a:off x="5522025" y="116632"/>
            <a:ext cx="6553919" cy="3573741"/>
          </a:xfrm>
          <a:prstGeom prst="rect">
            <a:avLst/>
          </a:prstGeom>
        </p:spPr>
      </p:pic>
      <p:graphicFrame>
        <p:nvGraphicFramePr>
          <p:cNvPr id="7" name="表格 7">
            <a:extLst>
              <a:ext uri="{FF2B5EF4-FFF2-40B4-BE49-F238E27FC236}">
                <a16:creationId xmlns:a16="http://schemas.microsoft.com/office/drawing/2014/main" id="{935E7579-4919-44B3-B451-13B511F674A7}"/>
              </a:ext>
            </a:extLst>
          </p:cNvPr>
          <p:cNvGraphicFramePr>
            <a:graphicFrameLocks noGrp="1"/>
          </p:cNvGraphicFramePr>
          <p:nvPr>
            <p:extLst>
              <p:ext uri="{D42A27DB-BD31-4B8C-83A1-F6EECF244321}">
                <p14:modId xmlns:p14="http://schemas.microsoft.com/office/powerpoint/2010/main" val="570319163"/>
              </p:ext>
            </p:extLst>
          </p:nvPr>
        </p:nvGraphicFramePr>
        <p:xfrm>
          <a:off x="47328" y="2636912"/>
          <a:ext cx="5243979" cy="2376264"/>
        </p:xfrm>
        <a:graphic>
          <a:graphicData uri="http://schemas.openxmlformats.org/drawingml/2006/table">
            <a:tbl>
              <a:tblPr firstRow="1" bandRow="1">
                <a:tableStyleId>{5C22544A-7EE6-4342-B048-85BDC9FD1C3A}</a:tableStyleId>
              </a:tblPr>
              <a:tblGrid>
                <a:gridCol w="1747993">
                  <a:extLst>
                    <a:ext uri="{9D8B030D-6E8A-4147-A177-3AD203B41FA5}">
                      <a16:colId xmlns:a16="http://schemas.microsoft.com/office/drawing/2014/main" val="1966523619"/>
                    </a:ext>
                  </a:extLst>
                </a:gridCol>
                <a:gridCol w="1747993">
                  <a:extLst>
                    <a:ext uri="{9D8B030D-6E8A-4147-A177-3AD203B41FA5}">
                      <a16:colId xmlns:a16="http://schemas.microsoft.com/office/drawing/2014/main" val="3700470526"/>
                    </a:ext>
                  </a:extLst>
                </a:gridCol>
                <a:gridCol w="1747993">
                  <a:extLst>
                    <a:ext uri="{9D8B030D-6E8A-4147-A177-3AD203B41FA5}">
                      <a16:colId xmlns:a16="http://schemas.microsoft.com/office/drawing/2014/main" val="2115797496"/>
                    </a:ext>
                  </a:extLst>
                </a:gridCol>
              </a:tblGrid>
              <a:tr h="396044">
                <a:tc>
                  <a:txBody>
                    <a:bodyPr/>
                    <a:lstStyle/>
                    <a:p>
                      <a:pPr algn="ctr" fontAlgn="ctr"/>
                      <a:r>
                        <a:rPr lang="zh-CN" altLang="en-US" sz="1800" b="0" i="0" u="none" strike="noStrike" dirty="0">
                          <a:solidFill>
                            <a:srgbClr val="000000"/>
                          </a:solidFill>
                          <a:effectLst/>
                          <a:latin typeface="宋体" panose="02010600030101010101" pitchFamily="2" charset="-122"/>
                          <a:ea typeface="宋体" panose="02010600030101010101" pitchFamily="2" charset="-122"/>
                        </a:rPr>
                        <a:t>资产</a:t>
                      </a:r>
                      <a:r>
                        <a:rPr lang="en-US" sz="1800" b="0" i="0" u="none" strike="noStrike" dirty="0">
                          <a:solidFill>
                            <a:srgbClr val="000000"/>
                          </a:solidFill>
                          <a:effectLst/>
                          <a:latin typeface="宋体" panose="02010600030101010101" pitchFamily="2" charset="-122"/>
                          <a:ea typeface="宋体" panose="02010600030101010101" pitchFamily="2" charset="-122"/>
                        </a:rPr>
                        <a:t>id</a:t>
                      </a:r>
                    </a:p>
                  </a:txBody>
                  <a:tcPr marL="9525" marR="9525" marT="9525" marB="0" anchor="ctr"/>
                </a:tc>
                <a:tc>
                  <a:txBody>
                    <a:bodyPr/>
                    <a:lstStyle/>
                    <a:p>
                      <a:pPr algn="ctr" fontAlgn="ctr"/>
                      <a:r>
                        <a:rPr lang="zh-CN" altLang="en-US" sz="1800" b="0" i="0" u="none" strike="noStrike">
                          <a:solidFill>
                            <a:srgbClr val="000000"/>
                          </a:solidFill>
                          <a:effectLst/>
                          <a:latin typeface="宋体" panose="02010600030101010101" pitchFamily="2" charset="-122"/>
                          <a:ea typeface="宋体" panose="02010600030101010101" pitchFamily="2" charset="-122"/>
                        </a:rPr>
                        <a:t>资产</a:t>
                      </a:r>
                      <a:r>
                        <a:rPr lang="en-US" sz="1800" b="0" i="0" u="none" strike="noStrike">
                          <a:solidFill>
                            <a:srgbClr val="000000"/>
                          </a:solidFill>
                          <a:effectLst/>
                          <a:latin typeface="宋体" panose="02010600030101010101" pitchFamily="2" charset="-122"/>
                          <a:ea typeface="宋体" panose="02010600030101010101" pitchFamily="2" charset="-122"/>
                        </a:rPr>
                        <a:t>ip</a:t>
                      </a:r>
                      <a:r>
                        <a:rPr lang="zh-CN" altLang="en-US" sz="1800" b="0" i="0" u="none" strike="noStrike">
                          <a:solidFill>
                            <a:srgbClr val="000000"/>
                          </a:solidFill>
                          <a:effectLst/>
                          <a:latin typeface="宋体" panose="02010600030101010101" pitchFamily="2" charset="-122"/>
                          <a:ea typeface="宋体" panose="02010600030101010101" pitchFamily="2" charset="-122"/>
                        </a:rPr>
                        <a:t>地址</a:t>
                      </a:r>
                    </a:p>
                  </a:txBody>
                  <a:tcPr marL="9525" marR="9525" marT="9525" marB="0" anchor="ctr"/>
                </a:tc>
                <a:tc>
                  <a:txBody>
                    <a:bodyPr/>
                    <a:lstStyle/>
                    <a:p>
                      <a:pPr algn="ctr" fontAlgn="ctr"/>
                      <a:r>
                        <a:rPr lang="zh-CN" altLang="en-US" sz="1800" b="0" i="0" u="none" strike="noStrike">
                          <a:solidFill>
                            <a:srgbClr val="000000"/>
                          </a:solidFill>
                          <a:effectLst/>
                          <a:latin typeface="宋体" panose="02010600030101010101" pitchFamily="2" charset="-122"/>
                          <a:ea typeface="宋体" panose="02010600030101010101" pitchFamily="2" charset="-122"/>
                        </a:rPr>
                        <a:t>资产设备描述</a:t>
                      </a:r>
                    </a:p>
                  </a:txBody>
                  <a:tcPr marL="9525" marR="9525" marT="9525" marB="0" anchor="ctr"/>
                </a:tc>
                <a:extLst>
                  <a:ext uri="{0D108BD9-81ED-4DB2-BD59-A6C34878D82A}">
                    <a16:rowId xmlns:a16="http://schemas.microsoft.com/office/drawing/2014/main" val="226134408"/>
                  </a:ext>
                </a:extLst>
              </a:tr>
              <a:tr h="396044">
                <a:tc>
                  <a:txBody>
                    <a:bodyPr/>
                    <a:lstStyle/>
                    <a:p>
                      <a:pPr algn="ctr" fontAlgn="ctr"/>
                      <a:r>
                        <a:rPr lang="en-US" altLang="zh-CN" sz="1800" b="0" i="0" u="none" strike="noStrike" dirty="0">
                          <a:solidFill>
                            <a:srgbClr val="000000"/>
                          </a:solidFill>
                          <a:effectLst/>
                          <a:latin typeface="宋体" panose="02010600030101010101" pitchFamily="2" charset="-122"/>
                          <a:ea typeface="宋体" panose="02010600030101010101" pitchFamily="2" charset="-122"/>
                        </a:rPr>
                        <a:t>1</a:t>
                      </a:r>
                    </a:p>
                  </a:txBody>
                  <a:tcPr marL="9525" marR="9525" marT="9525" marB="0" anchor="ctr"/>
                </a:tc>
                <a:tc>
                  <a:txBody>
                    <a:bodyPr/>
                    <a:lstStyle/>
                    <a:p>
                      <a:pPr algn="ctr" fontAlgn="ctr"/>
                      <a:r>
                        <a:rPr lang="en-US" altLang="zh-CN" sz="1800" b="0" i="0" u="none" strike="noStrike">
                          <a:solidFill>
                            <a:srgbClr val="000000"/>
                          </a:solidFill>
                          <a:effectLst/>
                          <a:latin typeface="宋体" panose="02010600030101010101" pitchFamily="2" charset="-122"/>
                          <a:ea typeface="宋体" panose="02010600030101010101" pitchFamily="2" charset="-122"/>
                        </a:rPr>
                        <a:t>192.168.95.5</a:t>
                      </a:r>
                    </a:p>
                  </a:txBody>
                  <a:tcPr marL="9525" marR="9525" marT="9525" marB="0" anchor="ctr"/>
                </a:tc>
                <a:tc>
                  <a:txBody>
                    <a:bodyPr/>
                    <a:lstStyle/>
                    <a:p>
                      <a:pPr algn="ctr" fontAlgn="ctr"/>
                      <a:r>
                        <a:rPr lang="en-US" sz="1800" b="0" i="0" u="none" strike="noStrike">
                          <a:solidFill>
                            <a:srgbClr val="000000"/>
                          </a:solidFill>
                          <a:effectLst/>
                          <a:latin typeface="宋体" panose="02010600030101010101" pitchFamily="2" charset="-122"/>
                          <a:ea typeface="宋体" panose="02010600030101010101" pitchFamily="2" charset="-122"/>
                        </a:rPr>
                        <a:t>workstation</a:t>
                      </a:r>
                    </a:p>
                  </a:txBody>
                  <a:tcPr marL="9525" marR="9525" marT="9525" marB="0" anchor="ctr"/>
                </a:tc>
                <a:extLst>
                  <a:ext uri="{0D108BD9-81ED-4DB2-BD59-A6C34878D82A}">
                    <a16:rowId xmlns:a16="http://schemas.microsoft.com/office/drawing/2014/main" val="3494576027"/>
                  </a:ext>
                </a:extLst>
              </a:tr>
              <a:tr h="396044">
                <a:tc>
                  <a:txBody>
                    <a:bodyPr/>
                    <a:lstStyle/>
                    <a:p>
                      <a:pPr algn="ctr" fontAlgn="ctr"/>
                      <a:r>
                        <a:rPr lang="en-US" altLang="zh-CN" sz="1800" b="0" i="0" u="none" strike="noStrike" dirty="0">
                          <a:solidFill>
                            <a:srgbClr val="000000"/>
                          </a:solidFill>
                          <a:effectLst/>
                          <a:latin typeface="宋体" panose="02010600030101010101" pitchFamily="2" charset="-122"/>
                          <a:ea typeface="宋体" panose="02010600030101010101" pitchFamily="2" charset="-122"/>
                        </a:rPr>
                        <a:t>2</a:t>
                      </a:r>
                    </a:p>
                  </a:txBody>
                  <a:tcPr marL="9525" marR="9525" marT="9525" marB="0" anchor="ctr"/>
                </a:tc>
                <a:tc>
                  <a:txBody>
                    <a:bodyPr/>
                    <a:lstStyle/>
                    <a:p>
                      <a:pPr algn="ctr" fontAlgn="ctr"/>
                      <a:r>
                        <a:rPr lang="en-US" altLang="zh-CN" sz="1800" b="0" i="0" u="none" strike="noStrike" dirty="0">
                          <a:solidFill>
                            <a:srgbClr val="000000"/>
                          </a:solidFill>
                          <a:effectLst/>
                          <a:latin typeface="宋体" panose="02010600030101010101" pitchFamily="2" charset="-122"/>
                          <a:ea typeface="宋体" panose="02010600030101010101" pitchFamily="2" charset="-122"/>
                        </a:rPr>
                        <a:t>192.168.90.5</a:t>
                      </a:r>
                    </a:p>
                  </a:txBody>
                  <a:tcPr marL="9525" marR="9525" marT="9525" marB="0" anchor="ctr"/>
                </a:tc>
                <a:tc>
                  <a:txBody>
                    <a:bodyPr/>
                    <a:lstStyle/>
                    <a:p>
                      <a:pPr algn="ctr" fontAlgn="ctr"/>
                      <a:r>
                        <a:rPr lang="en-US" sz="1800" b="0" i="0" u="none" strike="noStrike" dirty="0" err="1">
                          <a:solidFill>
                            <a:srgbClr val="000000"/>
                          </a:solidFill>
                          <a:effectLst/>
                          <a:latin typeface="宋体" panose="02010600030101010101" pitchFamily="2" charset="-122"/>
                          <a:ea typeface="宋体" panose="02010600030101010101" pitchFamily="2" charset="-122"/>
                        </a:rPr>
                        <a:t>scadaBR</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547385131"/>
                  </a:ext>
                </a:extLst>
              </a:tr>
              <a:tr h="396044">
                <a:tc>
                  <a:txBody>
                    <a:bodyPr/>
                    <a:lstStyle/>
                    <a:p>
                      <a:pPr algn="ctr" fontAlgn="ctr"/>
                      <a:r>
                        <a:rPr lang="en-US" altLang="zh-CN" sz="1800" b="0" i="0" u="none" strike="noStrike">
                          <a:solidFill>
                            <a:srgbClr val="000000"/>
                          </a:solidFill>
                          <a:effectLst/>
                          <a:latin typeface="宋体" panose="02010600030101010101" pitchFamily="2" charset="-122"/>
                          <a:ea typeface="宋体" panose="02010600030101010101" pitchFamily="2" charset="-122"/>
                        </a:rPr>
                        <a:t>3</a:t>
                      </a:r>
                    </a:p>
                  </a:txBody>
                  <a:tcPr marL="9525" marR="9525" marT="9525" marB="0" anchor="ctr"/>
                </a:tc>
                <a:tc>
                  <a:txBody>
                    <a:bodyPr/>
                    <a:lstStyle/>
                    <a:p>
                      <a:pPr algn="ctr" fontAlgn="ctr"/>
                      <a:r>
                        <a:rPr lang="en-US" altLang="zh-CN" sz="1800" b="0" i="0" u="none" strike="noStrike" dirty="0">
                          <a:solidFill>
                            <a:srgbClr val="000000"/>
                          </a:solidFill>
                          <a:effectLst/>
                          <a:latin typeface="宋体" panose="02010600030101010101" pitchFamily="2" charset="-122"/>
                          <a:ea typeface="宋体" panose="02010600030101010101" pitchFamily="2" charset="-122"/>
                        </a:rPr>
                        <a:t>192.168.95.2</a:t>
                      </a:r>
                    </a:p>
                  </a:txBody>
                  <a:tcPr marL="9525" marR="9525" marT="9525" marB="0" anchor="ctr"/>
                </a:tc>
                <a:tc>
                  <a:txBody>
                    <a:bodyPr/>
                    <a:lstStyle/>
                    <a:p>
                      <a:pPr algn="ctr" fontAlgn="ctr"/>
                      <a:r>
                        <a:rPr lang="en-US" sz="1800" b="0" i="0" u="none" strike="noStrike">
                          <a:solidFill>
                            <a:srgbClr val="000000"/>
                          </a:solidFill>
                          <a:effectLst/>
                          <a:latin typeface="宋体" panose="02010600030101010101" pitchFamily="2" charset="-122"/>
                          <a:ea typeface="宋体" panose="02010600030101010101" pitchFamily="2" charset="-122"/>
                        </a:rPr>
                        <a:t>PLC2</a:t>
                      </a:r>
                    </a:p>
                  </a:txBody>
                  <a:tcPr marL="9525" marR="9525" marT="9525" marB="0" anchor="ctr"/>
                </a:tc>
                <a:extLst>
                  <a:ext uri="{0D108BD9-81ED-4DB2-BD59-A6C34878D82A}">
                    <a16:rowId xmlns:a16="http://schemas.microsoft.com/office/drawing/2014/main" val="467618803"/>
                  </a:ext>
                </a:extLst>
              </a:tr>
              <a:tr h="396044">
                <a:tc>
                  <a:txBody>
                    <a:bodyPr/>
                    <a:lstStyle/>
                    <a:p>
                      <a:pPr algn="ctr" fontAlgn="ctr"/>
                      <a:r>
                        <a:rPr lang="en-US" altLang="zh-CN" sz="1800" b="0" i="0" u="none" strike="noStrike">
                          <a:solidFill>
                            <a:srgbClr val="000000"/>
                          </a:solidFill>
                          <a:effectLst/>
                          <a:latin typeface="宋体" panose="02010600030101010101" pitchFamily="2" charset="-122"/>
                          <a:ea typeface="宋体" panose="02010600030101010101" pitchFamily="2" charset="-122"/>
                        </a:rPr>
                        <a:t>4</a:t>
                      </a:r>
                    </a:p>
                  </a:txBody>
                  <a:tcPr marL="9525" marR="9525" marT="9525" marB="0" anchor="ctr"/>
                </a:tc>
                <a:tc>
                  <a:txBody>
                    <a:bodyPr/>
                    <a:lstStyle/>
                    <a:p>
                      <a:pPr algn="ctr" fontAlgn="ctr"/>
                      <a:r>
                        <a:rPr lang="en-US" altLang="zh-CN" sz="1800" b="0" i="0" u="none" strike="noStrike">
                          <a:solidFill>
                            <a:srgbClr val="000000"/>
                          </a:solidFill>
                          <a:effectLst/>
                          <a:latin typeface="宋体" panose="02010600030101010101" pitchFamily="2" charset="-122"/>
                          <a:ea typeface="宋体" panose="02010600030101010101" pitchFamily="2" charset="-122"/>
                        </a:rPr>
                        <a:t>192.168.90.100</a:t>
                      </a:r>
                    </a:p>
                  </a:txBody>
                  <a:tcPr marL="9525" marR="9525" marT="9525" marB="0" anchor="ctr"/>
                </a:tc>
                <a:tc>
                  <a:txBody>
                    <a:bodyPr/>
                    <a:lstStyle/>
                    <a:p>
                      <a:pPr algn="ctr" fontAlgn="ctr"/>
                      <a:r>
                        <a:rPr lang="en-US" sz="1800" b="0" i="0" u="none" strike="noStrike" dirty="0" err="1">
                          <a:solidFill>
                            <a:srgbClr val="000000"/>
                          </a:solidFill>
                          <a:effectLst/>
                          <a:latin typeface="宋体" panose="02010600030101010101" pitchFamily="2" charset="-122"/>
                          <a:ea typeface="宋体" panose="02010600030101010101" pitchFamily="2" charset="-122"/>
                        </a:rPr>
                        <a:t>pfsense</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3252143390"/>
                  </a:ext>
                </a:extLst>
              </a:tr>
              <a:tr h="396044">
                <a:tc>
                  <a:txBody>
                    <a:bodyPr/>
                    <a:lstStyle/>
                    <a:p>
                      <a:pPr algn="ctr" fontAlgn="ctr"/>
                      <a:r>
                        <a:rPr lang="en-US" altLang="zh-CN" sz="1800" b="0" i="0" u="none" strike="noStrike">
                          <a:solidFill>
                            <a:srgbClr val="000000"/>
                          </a:solidFill>
                          <a:effectLst/>
                          <a:latin typeface="宋体" panose="02010600030101010101" pitchFamily="2" charset="-122"/>
                          <a:ea typeface="宋体" panose="02010600030101010101" pitchFamily="2" charset="-122"/>
                        </a:rPr>
                        <a:t>5</a:t>
                      </a:r>
                    </a:p>
                  </a:txBody>
                  <a:tcPr marL="9525" marR="9525" marT="9525" marB="0" anchor="ctr"/>
                </a:tc>
                <a:tc>
                  <a:txBody>
                    <a:bodyPr/>
                    <a:lstStyle/>
                    <a:p>
                      <a:pPr algn="ctr" fontAlgn="ctr"/>
                      <a:r>
                        <a:rPr lang="en-US" altLang="zh-CN" sz="1800" b="0" i="0" u="none" strike="noStrike">
                          <a:solidFill>
                            <a:srgbClr val="000000"/>
                          </a:solidFill>
                          <a:effectLst/>
                          <a:latin typeface="宋体" panose="02010600030101010101" pitchFamily="2" charset="-122"/>
                          <a:ea typeface="宋体" panose="02010600030101010101" pitchFamily="2" charset="-122"/>
                        </a:rPr>
                        <a:t>192.168.95.10</a:t>
                      </a:r>
                    </a:p>
                  </a:txBody>
                  <a:tcPr marL="9525" marR="9525" marT="9525" marB="0" anchor="ctr"/>
                </a:tc>
                <a:tc>
                  <a:txBody>
                    <a:bodyPr/>
                    <a:lstStyle/>
                    <a:p>
                      <a:pPr algn="ctr" fontAlgn="ctr"/>
                      <a:r>
                        <a:rPr lang="en-US" sz="1800" b="0" i="0" u="none" strike="noStrike" dirty="0" err="1">
                          <a:solidFill>
                            <a:srgbClr val="000000"/>
                          </a:solidFill>
                          <a:effectLst/>
                          <a:latin typeface="宋体" panose="02010600030101010101" pitchFamily="2" charset="-122"/>
                          <a:ea typeface="宋体" panose="02010600030101010101" pitchFamily="2" charset="-122"/>
                        </a:rPr>
                        <a:t>ChemicalPlant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4225007767"/>
                  </a:ext>
                </a:extLst>
              </a:tr>
            </a:tbl>
          </a:graphicData>
        </a:graphic>
      </p:graphicFrame>
      <p:pic>
        <p:nvPicPr>
          <p:cNvPr id="9" name="图片 8">
            <a:extLst>
              <a:ext uri="{FF2B5EF4-FFF2-40B4-BE49-F238E27FC236}">
                <a16:creationId xmlns:a16="http://schemas.microsoft.com/office/drawing/2014/main" id="{FF57DA77-93EB-B534-2D41-CC2D25A834FF}"/>
              </a:ext>
            </a:extLst>
          </p:cNvPr>
          <p:cNvPicPr>
            <a:picLocks noChangeAspect="1"/>
          </p:cNvPicPr>
          <p:nvPr/>
        </p:nvPicPr>
        <p:blipFill>
          <a:blip r:embed="rId3"/>
          <a:stretch>
            <a:fillRect/>
          </a:stretch>
        </p:blipFill>
        <p:spPr>
          <a:xfrm>
            <a:off x="6672064" y="3356992"/>
            <a:ext cx="4405778" cy="345567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3" name="矩形 2"/>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化工罐系统</a:t>
            </a:r>
            <a:endParaRPr lang="zh-CN" altLang="en-US" sz="2000" dirty="0">
              <a:solidFill>
                <a:schemeClr val="tx1"/>
              </a:solidFill>
              <a:latin typeface="Arial" pitchFamily="34" charset="0"/>
              <a:cs typeface="Arial" pitchFamily="34" charset="0"/>
            </a:endParaRPr>
          </a:p>
        </p:txBody>
      </p:sp>
      <p:grpSp>
        <p:nvGrpSpPr>
          <p:cNvPr id="35" name="组合 34"/>
          <p:cNvGrpSpPr/>
          <p:nvPr/>
        </p:nvGrpSpPr>
        <p:grpSpPr>
          <a:xfrm>
            <a:off x="2011334" y="292758"/>
            <a:ext cx="1143008" cy="947064"/>
            <a:chOff x="4127500" y="3060700"/>
            <a:chExt cx="889000" cy="736600"/>
          </a:xfrm>
        </p:grpSpPr>
        <p:sp>
          <p:nvSpPr>
            <p:cNvPr id="39" name="AutoShape 24"/>
            <p:cNvSpPr>
              <a:spLocks noChangeAspect="1" noChangeArrowheads="1" noTextEdit="1"/>
            </p:cNvSpPr>
            <p:nvPr/>
          </p:nvSpPr>
          <p:spPr bwMode="auto">
            <a:xfrm>
              <a:off x="4127500" y="3060700"/>
              <a:ext cx="889000"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6"/>
            <p:cNvSpPr>
              <a:spLocks/>
            </p:cNvSpPr>
            <p:nvPr/>
          </p:nvSpPr>
          <p:spPr bwMode="auto">
            <a:xfrm>
              <a:off x="4687888" y="3087688"/>
              <a:ext cx="31750" cy="14288"/>
            </a:xfrm>
            <a:custGeom>
              <a:avLst/>
              <a:gdLst/>
              <a:ahLst/>
              <a:cxnLst>
                <a:cxn ang="0">
                  <a:pos x="40" y="0"/>
                </a:cxn>
                <a:cxn ang="0">
                  <a:pos x="35" y="3"/>
                </a:cxn>
                <a:cxn ang="0">
                  <a:pos x="29" y="4"/>
                </a:cxn>
                <a:cxn ang="0">
                  <a:pos x="25" y="6"/>
                </a:cxn>
                <a:cxn ang="0">
                  <a:pos x="20" y="9"/>
                </a:cxn>
                <a:cxn ang="0">
                  <a:pos x="14" y="10"/>
                </a:cxn>
                <a:cxn ang="0">
                  <a:pos x="10" y="12"/>
                </a:cxn>
                <a:cxn ang="0">
                  <a:pos x="5" y="14"/>
                </a:cxn>
                <a:cxn ang="0">
                  <a:pos x="0" y="17"/>
                </a:cxn>
                <a:cxn ang="0">
                  <a:pos x="3" y="18"/>
                </a:cxn>
                <a:cxn ang="0">
                  <a:pos x="5" y="18"/>
                </a:cxn>
                <a:cxn ang="0">
                  <a:pos x="7" y="19"/>
                </a:cxn>
                <a:cxn ang="0">
                  <a:pos x="10" y="19"/>
                </a:cxn>
                <a:cxn ang="0">
                  <a:pos x="19" y="18"/>
                </a:cxn>
                <a:cxn ang="0">
                  <a:pos x="27" y="13"/>
                </a:cxn>
                <a:cxn ang="0">
                  <a:pos x="34" y="7"/>
                </a:cxn>
                <a:cxn ang="0">
                  <a:pos x="40" y="0"/>
                </a:cxn>
              </a:cxnLst>
              <a:rect l="0" t="0" r="r" b="b"/>
              <a:pathLst>
                <a:path w="40" h="19">
                  <a:moveTo>
                    <a:pt x="40" y="0"/>
                  </a:moveTo>
                  <a:lnTo>
                    <a:pt x="35" y="3"/>
                  </a:lnTo>
                  <a:lnTo>
                    <a:pt x="29" y="4"/>
                  </a:lnTo>
                  <a:lnTo>
                    <a:pt x="25" y="6"/>
                  </a:lnTo>
                  <a:lnTo>
                    <a:pt x="20" y="9"/>
                  </a:lnTo>
                  <a:lnTo>
                    <a:pt x="14" y="10"/>
                  </a:lnTo>
                  <a:lnTo>
                    <a:pt x="10" y="12"/>
                  </a:lnTo>
                  <a:lnTo>
                    <a:pt x="5" y="14"/>
                  </a:lnTo>
                  <a:lnTo>
                    <a:pt x="0" y="17"/>
                  </a:lnTo>
                  <a:lnTo>
                    <a:pt x="3" y="18"/>
                  </a:lnTo>
                  <a:lnTo>
                    <a:pt x="5" y="18"/>
                  </a:lnTo>
                  <a:lnTo>
                    <a:pt x="7" y="19"/>
                  </a:lnTo>
                  <a:lnTo>
                    <a:pt x="10" y="19"/>
                  </a:lnTo>
                  <a:lnTo>
                    <a:pt x="19" y="18"/>
                  </a:lnTo>
                  <a:lnTo>
                    <a:pt x="27" y="13"/>
                  </a:lnTo>
                  <a:lnTo>
                    <a:pt x="34" y="7"/>
                  </a:lnTo>
                  <a:lnTo>
                    <a:pt x="40" y="0"/>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9"/>
            <p:cNvSpPr>
              <a:spLocks/>
            </p:cNvSpPr>
            <p:nvPr/>
          </p:nvSpPr>
          <p:spPr bwMode="auto">
            <a:xfrm>
              <a:off x="4425950" y="3060700"/>
              <a:ext cx="261938" cy="382588"/>
            </a:xfrm>
            <a:custGeom>
              <a:avLst/>
              <a:gdLst/>
              <a:ahLst/>
              <a:cxnLst>
                <a:cxn ang="0">
                  <a:pos x="170" y="207"/>
                </a:cxn>
                <a:cxn ang="0">
                  <a:pos x="200" y="166"/>
                </a:cxn>
                <a:cxn ang="0">
                  <a:pos x="246" y="143"/>
                </a:cxn>
                <a:cxn ang="0">
                  <a:pos x="270" y="101"/>
                </a:cxn>
                <a:cxn ang="0">
                  <a:pos x="304" y="68"/>
                </a:cxn>
                <a:cxn ang="0">
                  <a:pos x="320" y="46"/>
                </a:cxn>
                <a:cxn ang="0">
                  <a:pos x="304" y="17"/>
                </a:cxn>
                <a:cxn ang="0">
                  <a:pos x="305" y="7"/>
                </a:cxn>
                <a:cxn ang="0">
                  <a:pos x="296" y="3"/>
                </a:cxn>
                <a:cxn ang="0">
                  <a:pos x="280" y="1"/>
                </a:cxn>
                <a:cxn ang="0">
                  <a:pos x="264" y="0"/>
                </a:cxn>
                <a:cxn ang="0">
                  <a:pos x="249" y="1"/>
                </a:cxn>
                <a:cxn ang="0">
                  <a:pos x="232" y="3"/>
                </a:cxn>
                <a:cxn ang="0">
                  <a:pos x="223" y="7"/>
                </a:cxn>
                <a:cxn ang="0">
                  <a:pos x="225" y="17"/>
                </a:cxn>
                <a:cxn ang="0">
                  <a:pos x="220" y="37"/>
                </a:cxn>
                <a:cxn ang="0">
                  <a:pos x="204" y="51"/>
                </a:cxn>
                <a:cxn ang="0">
                  <a:pos x="184" y="53"/>
                </a:cxn>
                <a:cxn ang="0">
                  <a:pos x="168" y="45"/>
                </a:cxn>
                <a:cxn ang="0">
                  <a:pos x="157" y="31"/>
                </a:cxn>
                <a:cxn ang="0">
                  <a:pos x="141" y="31"/>
                </a:cxn>
                <a:cxn ang="0">
                  <a:pos x="123" y="43"/>
                </a:cxn>
                <a:cxn ang="0">
                  <a:pos x="104" y="55"/>
                </a:cxn>
                <a:cxn ang="0">
                  <a:pos x="116" y="74"/>
                </a:cxn>
                <a:cxn ang="0">
                  <a:pos x="115" y="95"/>
                </a:cxn>
                <a:cxn ang="0">
                  <a:pos x="101" y="112"/>
                </a:cxn>
                <a:cxn ang="0">
                  <a:pos x="81" y="117"/>
                </a:cxn>
                <a:cxn ang="0">
                  <a:pos x="60" y="110"/>
                </a:cxn>
                <a:cxn ang="0">
                  <a:pos x="41" y="124"/>
                </a:cxn>
                <a:cxn ang="0">
                  <a:pos x="40" y="149"/>
                </a:cxn>
                <a:cxn ang="0">
                  <a:pos x="56" y="178"/>
                </a:cxn>
                <a:cxn ang="0">
                  <a:pos x="50" y="198"/>
                </a:cxn>
                <a:cxn ang="0">
                  <a:pos x="34" y="212"/>
                </a:cxn>
                <a:cxn ang="0">
                  <a:pos x="16" y="214"/>
                </a:cxn>
                <a:cxn ang="0">
                  <a:pos x="5" y="210"/>
                </a:cxn>
                <a:cxn ang="0">
                  <a:pos x="0" y="227"/>
                </a:cxn>
                <a:cxn ang="0">
                  <a:pos x="1" y="255"/>
                </a:cxn>
                <a:cxn ang="0">
                  <a:pos x="9" y="274"/>
                </a:cxn>
                <a:cxn ang="0">
                  <a:pos x="20" y="273"/>
                </a:cxn>
                <a:cxn ang="0">
                  <a:pos x="40" y="278"/>
                </a:cxn>
                <a:cxn ang="0">
                  <a:pos x="54" y="294"/>
                </a:cxn>
                <a:cxn ang="0">
                  <a:pos x="54" y="320"/>
                </a:cxn>
                <a:cxn ang="0">
                  <a:pos x="30" y="342"/>
                </a:cxn>
                <a:cxn ang="0">
                  <a:pos x="48" y="373"/>
                </a:cxn>
                <a:cxn ang="0">
                  <a:pos x="66" y="373"/>
                </a:cxn>
                <a:cxn ang="0">
                  <a:pos x="88" y="370"/>
                </a:cxn>
                <a:cxn ang="0">
                  <a:pos x="107" y="379"/>
                </a:cxn>
                <a:cxn ang="0">
                  <a:pos x="116" y="398"/>
                </a:cxn>
                <a:cxn ang="0">
                  <a:pos x="114" y="420"/>
                </a:cxn>
                <a:cxn ang="0">
                  <a:pos x="110" y="436"/>
                </a:cxn>
                <a:cxn ang="0">
                  <a:pos x="129" y="447"/>
                </a:cxn>
                <a:cxn ang="0">
                  <a:pos x="148" y="458"/>
                </a:cxn>
                <a:cxn ang="0">
                  <a:pos x="160" y="451"/>
                </a:cxn>
                <a:cxn ang="0">
                  <a:pos x="172" y="438"/>
                </a:cxn>
                <a:cxn ang="0">
                  <a:pos x="190" y="434"/>
                </a:cxn>
                <a:cxn ang="0">
                  <a:pos x="209" y="439"/>
                </a:cxn>
                <a:cxn ang="0">
                  <a:pos x="223" y="455"/>
                </a:cxn>
                <a:cxn ang="0">
                  <a:pos x="225" y="473"/>
                </a:cxn>
                <a:cxn ang="0">
                  <a:pos x="222" y="482"/>
                </a:cxn>
                <a:cxn ang="0">
                  <a:pos x="229" y="483"/>
                </a:cxn>
                <a:cxn ang="0">
                  <a:pos x="217" y="333"/>
                </a:cxn>
                <a:cxn ang="0">
                  <a:pos x="183" y="302"/>
                </a:cxn>
                <a:cxn ang="0">
                  <a:pos x="164" y="259"/>
                </a:cxn>
              </a:cxnLst>
              <a:rect l="0" t="0" r="r" b="b"/>
              <a:pathLst>
                <a:path w="330" h="483">
                  <a:moveTo>
                    <a:pt x="163" y="243"/>
                  </a:moveTo>
                  <a:lnTo>
                    <a:pt x="164" y="224"/>
                  </a:lnTo>
                  <a:lnTo>
                    <a:pt x="170" y="207"/>
                  </a:lnTo>
                  <a:lnTo>
                    <a:pt x="177" y="192"/>
                  </a:lnTo>
                  <a:lnTo>
                    <a:pt x="187" y="177"/>
                  </a:lnTo>
                  <a:lnTo>
                    <a:pt x="200" y="166"/>
                  </a:lnTo>
                  <a:lnTo>
                    <a:pt x="214" y="155"/>
                  </a:lnTo>
                  <a:lnTo>
                    <a:pt x="229" y="147"/>
                  </a:lnTo>
                  <a:lnTo>
                    <a:pt x="246" y="143"/>
                  </a:lnTo>
                  <a:lnTo>
                    <a:pt x="253" y="129"/>
                  </a:lnTo>
                  <a:lnTo>
                    <a:pt x="261" y="115"/>
                  </a:lnTo>
                  <a:lnTo>
                    <a:pt x="270" y="101"/>
                  </a:lnTo>
                  <a:lnTo>
                    <a:pt x="281" y="90"/>
                  </a:lnTo>
                  <a:lnTo>
                    <a:pt x="292" y="78"/>
                  </a:lnTo>
                  <a:lnTo>
                    <a:pt x="304" y="68"/>
                  </a:lnTo>
                  <a:lnTo>
                    <a:pt x="317" y="59"/>
                  </a:lnTo>
                  <a:lnTo>
                    <a:pt x="330" y="51"/>
                  </a:lnTo>
                  <a:lnTo>
                    <a:pt x="320" y="46"/>
                  </a:lnTo>
                  <a:lnTo>
                    <a:pt x="312" y="39"/>
                  </a:lnTo>
                  <a:lnTo>
                    <a:pt x="306" y="29"/>
                  </a:lnTo>
                  <a:lnTo>
                    <a:pt x="304" y="17"/>
                  </a:lnTo>
                  <a:lnTo>
                    <a:pt x="304" y="14"/>
                  </a:lnTo>
                  <a:lnTo>
                    <a:pt x="305" y="10"/>
                  </a:lnTo>
                  <a:lnTo>
                    <a:pt x="305" y="7"/>
                  </a:lnTo>
                  <a:lnTo>
                    <a:pt x="306" y="5"/>
                  </a:lnTo>
                  <a:lnTo>
                    <a:pt x="300" y="3"/>
                  </a:lnTo>
                  <a:lnTo>
                    <a:pt x="296" y="3"/>
                  </a:lnTo>
                  <a:lnTo>
                    <a:pt x="290" y="2"/>
                  </a:lnTo>
                  <a:lnTo>
                    <a:pt x="285" y="1"/>
                  </a:lnTo>
                  <a:lnTo>
                    <a:pt x="280" y="1"/>
                  </a:lnTo>
                  <a:lnTo>
                    <a:pt x="275" y="0"/>
                  </a:lnTo>
                  <a:lnTo>
                    <a:pt x="269" y="0"/>
                  </a:lnTo>
                  <a:lnTo>
                    <a:pt x="264" y="0"/>
                  </a:lnTo>
                  <a:lnTo>
                    <a:pt x="259" y="0"/>
                  </a:lnTo>
                  <a:lnTo>
                    <a:pt x="253" y="0"/>
                  </a:lnTo>
                  <a:lnTo>
                    <a:pt x="249" y="1"/>
                  </a:lnTo>
                  <a:lnTo>
                    <a:pt x="243" y="1"/>
                  </a:lnTo>
                  <a:lnTo>
                    <a:pt x="238" y="2"/>
                  </a:lnTo>
                  <a:lnTo>
                    <a:pt x="232" y="3"/>
                  </a:lnTo>
                  <a:lnTo>
                    <a:pt x="228" y="3"/>
                  </a:lnTo>
                  <a:lnTo>
                    <a:pt x="222" y="5"/>
                  </a:lnTo>
                  <a:lnTo>
                    <a:pt x="223" y="7"/>
                  </a:lnTo>
                  <a:lnTo>
                    <a:pt x="224" y="10"/>
                  </a:lnTo>
                  <a:lnTo>
                    <a:pt x="225" y="14"/>
                  </a:lnTo>
                  <a:lnTo>
                    <a:pt x="225" y="17"/>
                  </a:lnTo>
                  <a:lnTo>
                    <a:pt x="224" y="24"/>
                  </a:lnTo>
                  <a:lnTo>
                    <a:pt x="223" y="31"/>
                  </a:lnTo>
                  <a:lnTo>
                    <a:pt x="220" y="37"/>
                  </a:lnTo>
                  <a:lnTo>
                    <a:pt x="215" y="43"/>
                  </a:lnTo>
                  <a:lnTo>
                    <a:pt x="209" y="47"/>
                  </a:lnTo>
                  <a:lnTo>
                    <a:pt x="204" y="51"/>
                  </a:lnTo>
                  <a:lnTo>
                    <a:pt x="197" y="52"/>
                  </a:lnTo>
                  <a:lnTo>
                    <a:pt x="190" y="53"/>
                  </a:lnTo>
                  <a:lnTo>
                    <a:pt x="184" y="53"/>
                  </a:lnTo>
                  <a:lnTo>
                    <a:pt x="177" y="51"/>
                  </a:lnTo>
                  <a:lnTo>
                    <a:pt x="172" y="48"/>
                  </a:lnTo>
                  <a:lnTo>
                    <a:pt x="168" y="45"/>
                  </a:lnTo>
                  <a:lnTo>
                    <a:pt x="163" y="40"/>
                  </a:lnTo>
                  <a:lnTo>
                    <a:pt x="160" y="36"/>
                  </a:lnTo>
                  <a:lnTo>
                    <a:pt x="157" y="31"/>
                  </a:lnTo>
                  <a:lnTo>
                    <a:pt x="155" y="25"/>
                  </a:lnTo>
                  <a:lnTo>
                    <a:pt x="148" y="29"/>
                  </a:lnTo>
                  <a:lnTo>
                    <a:pt x="141" y="31"/>
                  </a:lnTo>
                  <a:lnTo>
                    <a:pt x="136" y="34"/>
                  </a:lnTo>
                  <a:lnTo>
                    <a:pt x="129" y="38"/>
                  </a:lnTo>
                  <a:lnTo>
                    <a:pt x="123" y="43"/>
                  </a:lnTo>
                  <a:lnTo>
                    <a:pt x="117" y="46"/>
                  </a:lnTo>
                  <a:lnTo>
                    <a:pt x="110" y="51"/>
                  </a:lnTo>
                  <a:lnTo>
                    <a:pt x="104" y="55"/>
                  </a:lnTo>
                  <a:lnTo>
                    <a:pt x="110" y="60"/>
                  </a:lnTo>
                  <a:lnTo>
                    <a:pt x="114" y="67"/>
                  </a:lnTo>
                  <a:lnTo>
                    <a:pt x="116" y="74"/>
                  </a:lnTo>
                  <a:lnTo>
                    <a:pt x="117" y="82"/>
                  </a:lnTo>
                  <a:lnTo>
                    <a:pt x="116" y="89"/>
                  </a:lnTo>
                  <a:lnTo>
                    <a:pt x="115" y="95"/>
                  </a:lnTo>
                  <a:lnTo>
                    <a:pt x="111" y="101"/>
                  </a:lnTo>
                  <a:lnTo>
                    <a:pt x="107" y="107"/>
                  </a:lnTo>
                  <a:lnTo>
                    <a:pt x="101" y="112"/>
                  </a:lnTo>
                  <a:lnTo>
                    <a:pt x="95" y="115"/>
                  </a:lnTo>
                  <a:lnTo>
                    <a:pt x="88" y="116"/>
                  </a:lnTo>
                  <a:lnTo>
                    <a:pt x="81" y="117"/>
                  </a:lnTo>
                  <a:lnTo>
                    <a:pt x="73" y="116"/>
                  </a:lnTo>
                  <a:lnTo>
                    <a:pt x="66" y="114"/>
                  </a:lnTo>
                  <a:lnTo>
                    <a:pt x="60" y="110"/>
                  </a:lnTo>
                  <a:lnTo>
                    <a:pt x="55" y="105"/>
                  </a:lnTo>
                  <a:lnTo>
                    <a:pt x="48" y="114"/>
                  </a:lnTo>
                  <a:lnTo>
                    <a:pt x="41" y="124"/>
                  </a:lnTo>
                  <a:lnTo>
                    <a:pt x="35" y="135"/>
                  </a:lnTo>
                  <a:lnTo>
                    <a:pt x="30" y="145"/>
                  </a:lnTo>
                  <a:lnTo>
                    <a:pt x="40" y="149"/>
                  </a:lnTo>
                  <a:lnTo>
                    <a:pt x="48" y="156"/>
                  </a:lnTo>
                  <a:lnTo>
                    <a:pt x="54" y="167"/>
                  </a:lnTo>
                  <a:lnTo>
                    <a:pt x="56" y="178"/>
                  </a:lnTo>
                  <a:lnTo>
                    <a:pt x="55" y="185"/>
                  </a:lnTo>
                  <a:lnTo>
                    <a:pt x="54" y="192"/>
                  </a:lnTo>
                  <a:lnTo>
                    <a:pt x="50" y="198"/>
                  </a:lnTo>
                  <a:lnTo>
                    <a:pt x="46" y="204"/>
                  </a:lnTo>
                  <a:lnTo>
                    <a:pt x="40" y="208"/>
                  </a:lnTo>
                  <a:lnTo>
                    <a:pt x="34" y="212"/>
                  </a:lnTo>
                  <a:lnTo>
                    <a:pt x="27" y="213"/>
                  </a:lnTo>
                  <a:lnTo>
                    <a:pt x="20" y="214"/>
                  </a:lnTo>
                  <a:lnTo>
                    <a:pt x="16" y="214"/>
                  </a:lnTo>
                  <a:lnTo>
                    <a:pt x="12" y="213"/>
                  </a:lnTo>
                  <a:lnTo>
                    <a:pt x="9" y="212"/>
                  </a:lnTo>
                  <a:lnTo>
                    <a:pt x="5" y="210"/>
                  </a:lnTo>
                  <a:lnTo>
                    <a:pt x="3" y="220"/>
                  </a:lnTo>
                  <a:lnTo>
                    <a:pt x="1" y="223"/>
                  </a:lnTo>
                  <a:lnTo>
                    <a:pt x="0" y="227"/>
                  </a:lnTo>
                  <a:lnTo>
                    <a:pt x="0" y="236"/>
                  </a:lnTo>
                  <a:lnTo>
                    <a:pt x="0" y="247"/>
                  </a:lnTo>
                  <a:lnTo>
                    <a:pt x="1" y="255"/>
                  </a:lnTo>
                  <a:lnTo>
                    <a:pt x="3" y="264"/>
                  </a:lnTo>
                  <a:lnTo>
                    <a:pt x="5" y="275"/>
                  </a:lnTo>
                  <a:lnTo>
                    <a:pt x="9" y="274"/>
                  </a:lnTo>
                  <a:lnTo>
                    <a:pt x="12" y="274"/>
                  </a:lnTo>
                  <a:lnTo>
                    <a:pt x="16" y="273"/>
                  </a:lnTo>
                  <a:lnTo>
                    <a:pt x="20" y="273"/>
                  </a:lnTo>
                  <a:lnTo>
                    <a:pt x="27" y="274"/>
                  </a:lnTo>
                  <a:lnTo>
                    <a:pt x="34" y="275"/>
                  </a:lnTo>
                  <a:lnTo>
                    <a:pt x="40" y="278"/>
                  </a:lnTo>
                  <a:lnTo>
                    <a:pt x="46" y="283"/>
                  </a:lnTo>
                  <a:lnTo>
                    <a:pt x="50" y="289"/>
                  </a:lnTo>
                  <a:lnTo>
                    <a:pt x="54" y="294"/>
                  </a:lnTo>
                  <a:lnTo>
                    <a:pt x="55" y="301"/>
                  </a:lnTo>
                  <a:lnTo>
                    <a:pt x="56" y="308"/>
                  </a:lnTo>
                  <a:lnTo>
                    <a:pt x="54" y="320"/>
                  </a:lnTo>
                  <a:lnTo>
                    <a:pt x="48" y="330"/>
                  </a:lnTo>
                  <a:lnTo>
                    <a:pt x="40" y="337"/>
                  </a:lnTo>
                  <a:lnTo>
                    <a:pt x="30" y="342"/>
                  </a:lnTo>
                  <a:lnTo>
                    <a:pt x="35" y="352"/>
                  </a:lnTo>
                  <a:lnTo>
                    <a:pt x="41" y="362"/>
                  </a:lnTo>
                  <a:lnTo>
                    <a:pt x="48" y="373"/>
                  </a:lnTo>
                  <a:lnTo>
                    <a:pt x="55" y="382"/>
                  </a:lnTo>
                  <a:lnTo>
                    <a:pt x="60" y="376"/>
                  </a:lnTo>
                  <a:lnTo>
                    <a:pt x="66" y="373"/>
                  </a:lnTo>
                  <a:lnTo>
                    <a:pt x="73" y="370"/>
                  </a:lnTo>
                  <a:lnTo>
                    <a:pt x="81" y="369"/>
                  </a:lnTo>
                  <a:lnTo>
                    <a:pt x="88" y="370"/>
                  </a:lnTo>
                  <a:lnTo>
                    <a:pt x="95" y="371"/>
                  </a:lnTo>
                  <a:lnTo>
                    <a:pt x="101" y="375"/>
                  </a:lnTo>
                  <a:lnTo>
                    <a:pt x="107" y="379"/>
                  </a:lnTo>
                  <a:lnTo>
                    <a:pt x="111" y="385"/>
                  </a:lnTo>
                  <a:lnTo>
                    <a:pt x="115" y="391"/>
                  </a:lnTo>
                  <a:lnTo>
                    <a:pt x="116" y="398"/>
                  </a:lnTo>
                  <a:lnTo>
                    <a:pt x="117" y="405"/>
                  </a:lnTo>
                  <a:lnTo>
                    <a:pt x="116" y="413"/>
                  </a:lnTo>
                  <a:lnTo>
                    <a:pt x="114" y="420"/>
                  </a:lnTo>
                  <a:lnTo>
                    <a:pt x="110" y="427"/>
                  </a:lnTo>
                  <a:lnTo>
                    <a:pt x="104" y="431"/>
                  </a:lnTo>
                  <a:lnTo>
                    <a:pt x="110" y="436"/>
                  </a:lnTo>
                  <a:lnTo>
                    <a:pt x="117" y="440"/>
                  </a:lnTo>
                  <a:lnTo>
                    <a:pt x="123" y="444"/>
                  </a:lnTo>
                  <a:lnTo>
                    <a:pt x="129" y="447"/>
                  </a:lnTo>
                  <a:lnTo>
                    <a:pt x="136" y="452"/>
                  </a:lnTo>
                  <a:lnTo>
                    <a:pt x="141" y="455"/>
                  </a:lnTo>
                  <a:lnTo>
                    <a:pt x="148" y="458"/>
                  </a:lnTo>
                  <a:lnTo>
                    <a:pt x="155" y="461"/>
                  </a:lnTo>
                  <a:lnTo>
                    <a:pt x="157" y="455"/>
                  </a:lnTo>
                  <a:lnTo>
                    <a:pt x="160" y="451"/>
                  </a:lnTo>
                  <a:lnTo>
                    <a:pt x="163" y="446"/>
                  </a:lnTo>
                  <a:lnTo>
                    <a:pt x="168" y="442"/>
                  </a:lnTo>
                  <a:lnTo>
                    <a:pt x="172" y="438"/>
                  </a:lnTo>
                  <a:lnTo>
                    <a:pt x="177" y="436"/>
                  </a:lnTo>
                  <a:lnTo>
                    <a:pt x="184" y="434"/>
                  </a:lnTo>
                  <a:lnTo>
                    <a:pt x="190" y="434"/>
                  </a:lnTo>
                  <a:lnTo>
                    <a:pt x="197" y="435"/>
                  </a:lnTo>
                  <a:lnTo>
                    <a:pt x="204" y="436"/>
                  </a:lnTo>
                  <a:lnTo>
                    <a:pt x="209" y="439"/>
                  </a:lnTo>
                  <a:lnTo>
                    <a:pt x="215" y="444"/>
                  </a:lnTo>
                  <a:lnTo>
                    <a:pt x="220" y="450"/>
                  </a:lnTo>
                  <a:lnTo>
                    <a:pt x="223" y="455"/>
                  </a:lnTo>
                  <a:lnTo>
                    <a:pt x="224" y="462"/>
                  </a:lnTo>
                  <a:lnTo>
                    <a:pt x="225" y="469"/>
                  </a:lnTo>
                  <a:lnTo>
                    <a:pt x="225" y="473"/>
                  </a:lnTo>
                  <a:lnTo>
                    <a:pt x="224" y="476"/>
                  </a:lnTo>
                  <a:lnTo>
                    <a:pt x="223" y="480"/>
                  </a:lnTo>
                  <a:lnTo>
                    <a:pt x="222" y="482"/>
                  </a:lnTo>
                  <a:lnTo>
                    <a:pt x="224" y="483"/>
                  </a:lnTo>
                  <a:lnTo>
                    <a:pt x="227" y="483"/>
                  </a:lnTo>
                  <a:lnTo>
                    <a:pt x="229" y="483"/>
                  </a:lnTo>
                  <a:lnTo>
                    <a:pt x="231" y="483"/>
                  </a:lnTo>
                  <a:lnTo>
                    <a:pt x="231" y="339"/>
                  </a:lnTo>
                  <a:lnTo>
                    <a:pt x="217" y="333"/>
                  </a:lnTo>
                  <a:lnTo>
                    <a:pt x="204" y="324"/>
                  </a:lnTo>
                  <a:lnTo>
                    <a:pt x="192" y="314"/>
                  </a:lnTo>
                  <a:lnTo>
                    <a:pt x="183" y="302"/>
                  </a:lnTo>
                  <a:lnTo>
                    <a:pt x="175" y="290"/>
                  </a:lnTo>
                  <a:lnTo>
                    <a:pt x="168" y="275"/>
                  </a:lnTo>
                  <a:lnTo>
                    <a:pt x="164" y="259"/>
                  </a:lnTo>
                  <a:lnTo>
                    <a:pt x="163" y="24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30"/>
            <p:cNvSpPr>
              <a:spLocks/>
            </p:cNvSpPr>
            <p:nvPr/>
          </p:nvSpPr>
          <p:spPr bwMode="auto">
            <a:xfrm>
              <a:off x="4719638" y="3081338"/>
              <a:ext cx="12700" cy="6350"/>
            </a:xfrm>
            <a:custGeom>
              <a:avLst/>
              <a:gdLst/>
              <a:ahLst/>
              <a:cxnLst>
                <a:cxn ang="0">
                  <a:pos x="4" y="0"/>
                </a:cxn>
                <a:cxn ang="0">
                  <a:pos x="3" y="3"/>
                </a:cxn>
                <a:cxn ang="0">
                  <a:pos x="2" y="5"/>
                </a:cxn>
                <a:cxn ang="0">
                  <a:pos x="1" y="7"/>
                </a:cxn>
                <a:cxn ang="0">
                  <a:pos x="0" y="9"/>
                </a:cxn>
                <a:cxn ang="0">
                  <a:pos x="4" y="8"/>
                </a:cxn>
                <a:cxn ang="0">
                  <a:pos x="8" y="7"/>
                </a:cxn>
                <a:cxn ang="0">
                  <a:pos x="11" y="7"/>
                </a:cxn>
                <a:cxn ang="0">
                  <a:pos x="16" y="6"/>
                </a:cxn>
                <a:cxn ang="0">
                  <a:pos x="13" y="5"/>
                </a:cxn>
                <a:cxn ang="0">
                  <a:pos x="10" y="3"/>
                </a:cxn>
                <a:cxn ang="0">
                  <a:pos x="6" y="1"/>
                </a:cxn>
                <a:cxn ang="0">
                  <a:pos x="4" y="0"/>
                </a:cxn>
              </a:cxnLst>
              <a:rect l="0" t="0" r="r" b="b"/>
              <a:pathLst>
                <a:path w="16" h="9">
                  <a:moveTo>
                    <a:pt x="4" y="0"/>
                  </a:moveTo>
                  <a:lnTo>
                    <a:pt x="3" y="3"/>
                  </a:lnTo>
                  <a:lnTo>
                    <a:pt x="2" y="5"/>
                  </a:lnTo>
                  <a:lnTo>
                    <a:pt x="1" y="7"/>
                  </a:lnTo>
                  <a:lnTo>
                    <a:pt x="0" y="9"/>
                  </a:lnTo>
                  <a:lnTo>
                    <a:pt x="4" y="8"/>
                  </a:lnTo>
                  <a:lnTo>
                    <a:pt x="8" y="7"/>
                  </a:lnTo>
                  <a:lnTo>
                    <a:pt x="11" y="7"/>
                  </a:lnTo>
                  <a:lnTo>
                    <a:pt x="16" y="6"/>
                  </a:lnTo>
                  <a:lnTo>
                    <a:pt x="13" y="5"/>
                  </a:lnTo>
                  <a:lnTo>
                    <a:pt x="10" y="3"/>
                  </a:lnTo>
                  <a:lnTo>
                    <a:pt x="6" y="1"/>
                  </a:lnTo>
                  <a:lnTo>
                    <a:pt x="4" y="0"/>
                  </a:lnTo>
                  <a:close/>
                </a:path>
              </a:pathLst>
            </a:custGeom>
            <a:solidFill>
              <a:srgbClr val="8716D3"/>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31"/>
            <p:cNvSpPr>
              <a:spLocks/>
            </p:cNvSpPr>
            <p:nvPr/>
          </p:nvSpPr>
          <p:spPr bwMode="auto">
            <a:xfrm>
              <a:off x="4610100" y="3086100"/>
              <a:ext cx="234950" cy="360363"/>
            </a:xfrm>
            <a:custGeom>
              <a:avLst/>
              <a:gdLst/>
              <a:ahLst/>
              <a:cxnLst>
                <a:cxn ang="0">
                  <a:pos x="74" y="445"/>
                </a:cxn>
                <a:cxn ang="0">
                  <a:pos x="74" y="431"/>
                </a:cxn>
                <a:cxn ang="0">
                  <a:pos x="83" y="413"/>
                </a:cxn>
                <a:cxn ang="0">
                  <a:pos x="102" y="404"/>
                </a:cxn>
                <a:cxn ang="0">
                  <a:pos x="121" y="405"/>
                </a:cxn>
                <a:cxn ang="0">
                  <a:pos x="135" y="415"/>
                </a:cxn>
                <a:cxn ang="0">
                  <a:pos x="143" y="430"/>
                </a:cxn>
                <a:cxn ang="0">
                  <a:pos x="163" y="421"/>
                </a:cxn>
                <a:cxn ang="0">
                  <a:pos x="181" y="409"/>
                </a:cxn>
                <a:cxn ang="0">
                  <a:pos x="188" y="396"/>
                </a:cxn>
                <a:cxn ang="0">
                  <a:pos x="181" y="374"/>
                </a:cxn>
                <a:cxn ang="0">
                  <a:pos x="187" y="354"/>
                </a:cxn>
                <a:cxn ang="0">
                  <a:pos x="203" y="340"/>
                </a:cxn>
                <a:cxn ang="0">
                  <a:pos x="225" y="339"/>
                </a:cxn>
                <a:cxn ang="0">
                  <a:pos x="243" y="351"/>
                </a:cxn>
                <a:cxn ang="0">
                  <a:pos x="263" y="321"/>
                </a:cxn>
                <a:cxn ang="0">
                  <a:pos x="250" y="299"/>
                </a:cxn>
                <a:cxn ang="0">
                  <a:pos x="243" y="270"/>
                </a:cxn>
                <a:cxn ang="0">
                  <a:pos x="253" y="252"/>
                </a:cxn>
                <a:cxn ang="0">
                  <a:pos x="271" y="243"/>
                </a:cxn>
                <a:cxn ang="0">
                  <a:pos x="285" y="243"/>
                </a:cxn>
                <a:cxn ang="0">
                  <a:pos x="294" y="233"/>
                </a:cxn>
                <a:cxn ang="0">
                  <a:pos x="298" y="205"/>
                </a:cxn>
                <a:cxn ang="0">
                  <a:pos x="294" y="189"/>
                </a:cxn>
                <a:cxn ang="0">
                  <a:pos x="285" y="182"/>
                </a:cxn>
                <a:cxn ang="0">
                  <a:pos x="271" y="182"/>
                </a:cxn>
                <a:cxn ang="0">
                  <a:pos x="253" y="173"/>
                </a:cxn>
                <a:cxn ang="0">
                  <a:pos x="243" y="154"/>
                </a:cxn>
                <a:cxn ang="0">
                  <a:pos x="250" y="125"/>
                </a:cxn>
                <a:cxn ang="0">
                  <a:pos x="263" y="104"/>
                </a:cxn>
                <a:cxn ang="0">
                  <a:pos x="243" y="74"/>
                </a:cxn>
                <a:cxn ang="0">
                  <a:pos x="225" y="85"/>
                </a:cxn>
                <a:cxn ang="0">
                  <a:pos x="203" y="84"/>
                </a:cxn>
                <a:cxn ang="0">
                  <a:pos x="187" y="70"/>
                </a:cxn>
                <a:cxn ang="0">
                  <a:pos x="181" y="51"/>
                </a:cxn>
                <a:cxn ang="0">
                  <a:pos x="188" y="29"/>
                </a:cxn>
                <a:cxn ang="0">
                  <a:pos x="183" y="17"/>
                </a:cxn>
                <a:cxn ang="0">
                  <a:pos x="170" y="8"/>
                </a:cxn>
                <a:cxn ang="0">
                  <a:pos x="155" y="0"/>
                </a:cxn>
                <a:cxn ang="0">
                  <a:pos x="143" y="2"/>
                </a:cxn>
                <a:cxn ang="0">
                  <a:pos x="126" y="16"/>
                </a:cxn>
                <a:cxn ang="0">
                  <a:pos x="106" y="22"/>
                </a:cxn>
                <a:cxn ang="0">
                  <a:pos x="99" y="20"/>
                </a:cxn>
                <a:cxn ang="0">
                  <a:pos x="61" y="47"/>
                </a:cxn>
                <a:cxn ang="0">
                  <a:pos x="30" y="84"/>
                </a:cxn>
                <a:cxn ang="0">
                  <a:pos x="20" y="112"/>
                </a:cxn>
                <a:cxn ang="0">
                  <a:pos x="33" y="110"/>
                </a:cxn>
                <a:cxn ang="0">
                  <a:pos x="90" y="128"/>
                </a:cxn>
                <a:cxn ang="0">
                  <a:pos x="127" y="173"/>
                </a:cxn>
                <a:cxn ang="0">
                  <a:pos x="133" y="232"/>
                </a:cxn>
                <a:cxn ang="0">
                  <a:pos x="105" y="284"/>
                </a:cxn>
                <a:cxn ang="0">
                  <a:pos x="53" y="312"/>
                </a:cxn>
                <a:cxn ang="0">
                  <a:pos x="16" y="313"/>
                </a:cxn>
                <a:cxn ang="0">
                  <a:pos x="0" y="452"/>
                </a:cxn>
                <a:cxn ang="0">
                  <a:pos x="24" y="455"/>
                </a:cxn>
                <a:cxn ang="0">
                  <a:pos x="44" y="455"/>
                </a:cxn>
                <a:cxn ang="0">
                  <a:pos x="59" y="453"/>
                </a:cxn>
                <a:cxn ang="0">
                  <a:pos x="75" y="451"/>
                </a:cxn>
              </a:cxnLst>
              <a:rect l="0" t="0" r="r" b="b"/>
              <a:pathLst>
                <a:path w="298" h="455">
                  <a:moveTo>
                    <a:pt x="75" y="451"/>
                  </a:moveTo>
                  <a:lnTo>
                    <a:pt x="74" y="449"/>
                  </a:lnTo>
                  <a:lnTo>
                    <a:pt x="74" y="445"/>
                  </a:lnTo>
                  <a:lnTo>
                    <a:pt x="73" y="442"/>
                  </a:lnTo>
                  <a:lnTo>
                    <a:pt x="73" y="438"/>
                  </a:lnTo>
                  <a:lnTo>
                    <a:pt x="74" y="431"/>
                  </a:lnTo>
                  <a:lnTo>
                    <a:pt x="75" y="424"/>
                  </a:lnTo>
                  <a:lnTo>
                    <a:pt x="79" y="419"/>
                  </a:lnTo>
                  <a:lnTo>
                    <a:pt x="83" y="413"/>
                  </a:lnTo>
                  <a:lnTo>
                    <a:pt x="89" y="408"/>
                  </a:lnTo>
                  <a:lnTo>
                    <a:pt x="95" y="405"/>
                  </a:lnTo>
                  <a:lnTo>
                    <a:pt x="102" y="404"/>
                  </a:lnTo>
                  <a:lnTo>
                    <a:pt x="109" y="403"/>
                  </a:lnTo>
                  <a:lnTo>
                    <a:pt x="114" y="403"/>
                  </a:lnTo>
                  <a:lnTo>
                    <a:pt x="121" y="405"/>
                  </a:lnTo>
                  <a:lnTo>
                    <a:pt x="126" y="407"/>
                  </a:lnTo>
                  <a:lnTo>
                    <a:pt x="132" y="411"/>
                  </a:lnTo>
                  <a:lnTo>
                    <a:pt x="135" y="415"/>
                  </a:lnTo>
                  <a:lnTo>
                    <a:pt x="139" y="420"/>
                  </a:lnTo>
                  <a:lnTo>
                    <a:pt x="141" y="424"/>
                  </a:lnTo>
                  <a:lnTo>
                    <a:pt x="143" y="430"/>
                  </a:lnTo>
                  <a:lnTo>
                    <a:pt x="150" y="427"/>
                  </a:lnTo>
                  <a:lnTo>
                    <a:pt x="156" y="424"/>
                  </a:lnTo>
                  <a:lnTo>
                    <a:pt x="163" y="421"/>
                  </a:lnTo>
                  <a:lnTo>
                    <a:pt x="168" y="416"/>
                  </a:lnTo>
                  <a:lnTo>
                    <a:pt x="175" y="413"/>
                  </a:lnTo>
                  <a:lnTo>
                    <a:pt x="181" y="409"/>
                  </a:lnTo>
                  <a:lnTo>
                    <a:pt x="187" y="405"/>
                  </a:lnTo>
                  <a:lnTo>
                    <a:pt x="193" y="400"/>
                  </a:lnTo>
                  <a:lnTo>
                    <a:pt x="188" y="396"/>
                  </a:lnTo>
                  <a:lnTo>
                    <a:pt x="185" y="389"/>
                  </a:lnTo>
                  <a:lnTo>
                    <a:pt x="182" y="382"/>
                  </a:lnTo>
                  <a:lnTo>
                    <a:pt x="181" y="374"/>
                  </a:lnTo>
                  <a:lnTo>
                    <a:pt x="182" y="367"/>
                  </a:lnTo>
                  <a:lnTo>
                    <a:pt x="183" y="360"/>
                  </a:lnTo>
                  <a:lnTo>
                    <a:pt x="187" y="354"/>
                  </a:lnTo>
                  <a:lnTo>
                    <a:pt x="192" y="348"/>
                  </a:lnTo>
                  <a:lnTo>
                    <a:pt x="197" y="344"/>
                  </a:lnTo>
                  <a:lnTo>
                    <a:pt x="203" y="340"/>
                  </a:lnTo>
                  <a:lnTo>
                    <a:pt x="210" y="339"/>
                  </a:lnTo>
                  <a:lnTo>
                    <a:pt x="217" y="338"/>
                  </a:lnTo>
                  <a:lnTo>
                    <a:pt x="225" y="339"/>
                  </a:lnTo>
                  <a:lnTo>
                    <a:pt x="232" y="342"/>
                  </a:lnTo>
                  <a:lnTo>
                    <a:pt x="238" y="345"/>
                  </a:lnTo>
                  <a:lnTo>
                    <a:pt x="243" y="351"/>
                  </a:lnTo>
                  <a:lnTo>
                    <a:pt x="250" y="342"/>
                  </a:lnTo>
                  <a:lnTo>
                    <a:pt x="256" y="331"/>
                  </a:lnTo>
                  <a:lnTo>
                    <a:pt x="263" y="321"/>
                  </a:lnTo>
                  <a:lnTo>
                    <a:pt x="269" y="311"/>
                  </a:lnTo>
                  <a:lnTo>
                    <a:pt x="258" y="306"/>
                  </a:lnTo>
                  <a:lnTo>
                    <a:pt x="250" y="299"/>
                  </a:lnTo>
                  <a:lnTo>
                    <a:pt x="245" y="289"/>
                  </a:lnTo>
                  <a:lnTo>
                    <a:pt x="242" y="277"/>
                  </a:lnTo>
                  <a:lnTo>
                    <a:pt x="243" y="270"/>
                  </a:lnTo>
                  <a:lnTo>
                    <a:pt x="245" y="263"/>
                  </a:lnTo>
                  <a:lnTo>
                    <a:pt x="248" y="258"/>
                  </a:lnTo>
                  <a:lnTo>
                    <a:pt x="253" y="252"/>
                  </a:lnTo>
                  <a:lnTo>
                    <a:pt x="258" y="247"/>
                  </a:lnTo>
                  <a:lnTo>
                    <a:pt x="264" y="244"/>
                  </a:lnTo>
                  <a:lnTo>
                    <a:pt x="271" y="243"/>
                  </a:lnTo>
                  <a:lnTo>
                    <a:pt x="278" y="242"/>
                  </a:lnTo>
                  <a:lnTo>
                    <a:pt x="281" y="242"/>
                  </a:lnTo>
                  <a:lnTo>
                    <a:pt x="285" y="243"/>
                  </a:lnTo>
                  <a:lnTo>
                    <a:pt x="288" y="243"/>
                  </a:lnTo>
                  <a:lnTo>
                    <a:pt x="292" y="244"/>
                  </a:lnTo>
                  <a:lnTo>
                    <a:pt x="294" y="233"/>
                  </a:lnTo>
                  <a:lnTo>
                    <a:pt x="296" y="224"/>
                  </a:lnTo>
                  <a:lnTo>
                    <a:pt x="298" y="216"/>
                  </a:lnTo>
                  <a:lnTo>
                    <a:pt x="298" y="205"/>
                  </a:lnTo>
                  <a:lnTo>
                    <a:pt x="298" y="196"/>
                  </a:lnTo>
                  <a:lnTo>
                    <a:pt x="296" y="192"/>
                  </a:lnTo>
                  <a:lnTo>
                    <a:pt x="294" y="189"/>
                  </a:lnTo>
                  <a:lnTo>
                    <a:pt x="292" y="179"/>
                  </a:lnTo>
                  <a:lnTo>
                    <a:pt x="288" y="181"/>
                  </a:lnTo>
                  <a:lnTo>
                    <a:pt x="285" y="182"/>
                  </a:lnTo>
                  <a:lnTo>
                    <a:pt x="281" y="183"/>
                  </a:lnTo>
                  <a:lnTo>
                    <a:pt x="278" y="183"/>
                  </a:lnTo>
                  <a:lnTo>
                    <a:pt x="271" y="182"/>
                  </a:lnTo>
                  <a:lnTo>
                    <a:pt x="264" y="181"/>
                  </a:lnTo>
                  <a:lnTo>
                    <a:pt x="258" y="177"/>
                  </a:lnTo>
                  <a:lnTo>
                    <a:pt x="253" y="173"/>
                  </a:lnTo>
                  <a:lnTo>
                    <a:pt x="248" y="167"/>
                  </a:lnTo>
                  <a:lnTo>
                    <a:pt x="245" y="161"/>
                  </a:lnTo>
                  <a:lnTo>
                    <a:pt x="243" y="154"/>
                  </a:lnTo>
                  <a:lnTo>
                    <a:pt x="242" y="147"/>
                  </a:lnTo>
                  <a:lnTo>
                    <a:pt x="245" y="136"/>
                  </a:lnTo>
                  <a:lnTo>
                    <a:pt x="250" y="125"/>
                  </a:lnTo>
                  <a:lnTo>
                    <a:pt x="258" y="118"/>
                  </a:lnTo>
                  <a:lnTo>
                    <a:pt x="269" y="114"/>
                  </a:lnTo>
                  <a:lnTo>
                    <a:pt x="263" y="104"/>
                  </a:lnTo>
                  <a:lnTo>
                    <a:pt x="256" y="93"/>
                  </a:lnTo>
                  <a:lnTo>
                    <a:pt x="250" y="83"/>
                  </a:lnTo>
                  <a:lnTo>
                    <a:pt x="243" y="74"/>
                  </a:lnTo>
                  <a:lnTo>
                    <a:pt x="238" y="79"/>
                  </a:lnTo>
                  <a:lnTo>
                    <a:pt x="232" y="83"/>
                  </a:lnTo>
                  <a:lnTo>
                    <a:pt x="225" y="85"/>
                  </a:lnTo>
                  <a:lnTo>
                    <a:pt x="217" y="86"/>
                  </a:lnTo>
                  <a:lnTo>
                    <a:pt x="210" y="85"/>
                  </a:lnTo>
                  <a:lnTo>
                    <a:pt x="203" y="84"/>
                  </a:lnTo>
                  <a:lnTo>
                    <a:pt x="197" y="81"/>
                  </a:lnTo>
                  <a:lnTo>
                    <a:pt x="192" y="76"/>
                  </a:lnTo>
                  <a:lnTo>
                    <a:pt x="187" y="70"/>
                  </a:lnTo>
                  <a:lnTo>
                    <a:pt x="183" y="64"/>
                  </a:lnTo>
                  <a:lnTo>
                    <a:pt x="182" y="58"/>
                  </a:lnTo>
                  <a:lnTo>
                    <a:pt x="181" y="51"/>
                  </a:lnTo>
                  <a:lnTo>
                    <a:pt x="182" y="43"/>
                  </a:lnTo>
                  <a:lnTo>
                    <a:pt x="185" y="36"/>
                  </a:lnTo>
                  <a:lnTo>
                    <a:pt x="188" y="29"/>
                  </a:lnTo>
                  <a:lnTo>
                    <a:pt x="193" y="24"/>
                  </a:lnTo>
                  <a:lnTo>
                    <a:pt x="188" y="21"/>
                  </a:lnTo>
                  <a:lnTo>
                    <a:pt x="183" y="17"/>
                  </a:lnTo>
                  <a:lnTo>
                    <a:pt x="179" y="14"/>
                  </a:lnTo>
                  <a:lnTo>
                    <a:pt x="174" y="12"/>
                  </a:lnTo>
                  <a:lnTo>
                    <a:pt x="170" y="8"/>
                  </a:lnTo>
                  <a:lnTo>
                    <a:pt x="165" y="6"/>
                  </a:lnTo>
                  <a:lnTo>
                    <a:pt x="159" y="2"/>
                  </a:lnTo>
                  <a:lnTo>
                    <a:pt x="155" y="0"/>
                  </a:lnTo>
                  <a:lnTo>
                    <a:pt x="150" y="1"/>
                  </a:lnTo>
                  <a:lnTo>
                    <a:pt x="147" y="1"/>
                  </a:lnTo>
                  <a:lnTo>
                    <a:pt x="143" y="2"/>
                  </a:lnTo>
                  <a:lnTo>
                    <a:pt x="139" y="3"/>
                  </a:lnTo>
                  <a:lnTo>
                    <a:pt x="133" y="10"/>
                  </a:lnTo>
                  <a:lnTo>
                    <a:pt x="126" y="16"/>
                  </a:lnTo>
                  <a:lnTo>
                    <a:pt x="118" y="21"/>
                  </a:lnTo>
                  <a:lnTo>
                    <a:pt x="109" y="22"/>
                  </a:lnTo>
                  <a:lnTo>
                    <a:pt x="106" y="22"/>
                  </a:lnTo>
                  <a:lnTo>
                    <a:pt x="104" y="21"/>
                  </a:lnTo>
                  <a:lnTo>
                    <a:pt x="102" y="21"/>
                  </a:lnTo>
                  <a:lnTo>
                    <a:pt x="99" y="20"/>
                  </a:lnTo>
                  <a:lnTo>
                    <a:pt x="86" y="28"/>
                  </a:lnTo>
                  <a:lnTo>
                    <a:pt x="73" y="37"/>
                  </a:lnTo>
                  <a:lnTo>
                    <a:pt x="61" y="47"/>
                  </a:lnTo>
                  <a:lnTo>
                    <a:pt x="50" y="59"/>
                  </a:lnTo>
                  <a:lnTo>
                    <a:pt x="39" y="70"/>
                  </a:lnTo>
                  <a:lnTo>
                    <a:pt x="30" y="84"/>
                  </a:lnTo>
                  <a:lnTo>
                    <a:pt x="22" y="98"/>
                  </a:lnTo>
                  <a:lnTo>
                    <a:pt x="15" y="112"/>
                  </a:lnTo>
                  <a:lnTo>
                    <a:pt x="20" y="112"/>
                  </a:lnTo>
                  <a:lnTo>
                    <a:pt x="24" y="110"/>
                  </a:lnTo>
                  <a:lnTo>
                    <a:pt x="28" y="110"/>
                  </a:lnTo>
                  <a:lnTo>
                    <a:pt x="33" y="110"/>
                  </a:lnTo>
                  <a:lnTo>
                    <a:pt x="53" y="113"/>
                  </a:lnTo>
                  <a:lnTo>
                    <a:pt x="73" y="118"/>
                  </a:lnTo>
                  <a:lnTo>
                    <a:pt x="90" y="128"/>
                  </a:lnTo>
                  <a:lnTo>
                    <a:pt x="105" y="140"/>
                  </a:lnTo>
                  <a:lnTo>
                    <a:pt x="118" y="155"/>
                  </a:lnTo>
                  <a:lnTo>
                    <a:pt x="127" y="173"/>
                  </a:lnTo>
                  <a:lnTo>
                    <a:pt x="133" y="191"/>
                  </a:lnTo>
                  <a:lnTo>
                    <a:pt x="135" y="212"/>
                  </a:lnTo>
                  <a:lnTo>
                    <a:pt x="133" y="232"/>
                  </a:lnTo>
                  <a:lnTo>
                    <a:pt x="127" y="252"/>
                  </a:lnTo>
                  <a:lnTo>
                    <a:pt x="118" y="269"/>
                  </a:lnTo>
                  <a:lnTo>
                    <a:pt x="105" y="284"/>
                  </a:lnTo>
                  <a:lnTo>
                    <a:pt x="90" y="297"/>
                  </a:lnTo>
                  <a:lnTo>
                    <a:pt x="73" y="306"/>
                  </a:lnTo>
                  <a:lnTo>
                    <a:pt x="53" y="312"/>
                  </a:lnTo>
                  <a:lnTo>
                    <a:pt x="33" y="314"/>
                  </a:lnTo>
                  <a:lnTo>
                    <a:pt x="24" y="314"/>
                  </a:lnTo>
                  <a:lnTo>
                    <a:pt x="16" y="313"/>
                  </a:lnTo>
                  <a:lnTo>
                    <a:pt x="8" y="311"/>
                  </a:lnTo>
                  <a:lnTo>
                    <a:pt x="0" y="308"/>
                  </a:lnTo>
                  <a:lnTo>
                    <a:pt x="0" y="452"/>
                  </a:lnTo>
                  <a:lnTo>
                    <a:pt x="8" y="453"/>
                  </a:lnTo>
                  <a:lnTo>
                    <a:pt x="16" y="454"/>
                  </a:lnTo>
                  <a:lnTo>
                    <a:pt x="24" y="455"/>
                  </a:lnTo>
                  <a:lnTo>
                    <a:pt x="33" y="455"/>
                  </a:lnTo>
                  <a:lnTo>
                    <a:pt x="38" y="455"/>
                  </a:lnTo>
                  <a:lnTo>
                    <a:pt x="44" y="455"/>
                  </a:lnTo>
                  <a:lnTo>
                    <a:pt x="49" y="454"/>
                  </a:lnTo>
                  <a:lnTo>
                    <a:pt x="54" y="454"/>
                  </a:lnTo>
                  <a:lnTo>
                    <a:pt x="59" y="453"/>
                  </a:lnTo>
                  <a:lnTo>
                    <a:pt x="65" y="452"/>
                  </a:lnTo>
                  <a:lnTo>
                    <a:pt x="69" y="452"/>
                  </a:lnTo>
                  <a:lnTo>
                    <a:pt x="75" y="4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32"/>
            <p:cNvSpPr>
              <a:spLocks/>
            </p:cNvSpPr>
            <p:nvPr/>
          </p:nvSpPr>
          <p:spPr bwMode="auto">
            <a:xfrm>
              <a:off x="4310063" y="3275013"/>
              <a:ext cx="25400" cy="63500"/>
            </a:xfrm>
            <a:custGeom>
              <a:avLst/>
              <a:gdLst/>
              <a:ahLst/>
              <a:cxnLst>
                <a:cxn ang="0">
                  <a:pos x="6" y="81"/>
                </a:cxn>
                <a:cxn ang="0">
                  <a:pos x="33" y="3"/>
                </a:cxn>
                <a:cxn ang="0">
                  <a:pos x="29" y="3"/>
                </a:cxn>
                <a:cxn ang="0">
                  <a:pos x="27" y="1"/>
                </a:cxn>
                <a:cxn ang="0">
                  <a:pos x="23" y="1"/>
                </a:cxn>
                <a:cxn ang="0">
                  <a:pos x="21" y="0"/>
                </a:cxn>
                <a:cxn ang="0">
                  <a:pos x="0" y="78"/>
                </a:cxn>
                <a:cxn ang="0">
                  <a:pos x="2" y="80"/>
                </a:cxn>
                <a:cxn ang="0">
                  <a:pos x="3" y="80"/>
                </a:cxn>
                <a:cxn ang="0">
                  <a:pos x="5" y="80"/>
                </a:cxn>
                <a:cxn ang="0">
                  <a:pos x="6" y="81"/>
                </a:cxn>
              </a:cxnLst>
              <a:rect l="0" t="0" r="r" b="b"/>
              <a:pathLst>
                <a:path w="33" h="81">
                  <a:moveTo>
                    <a:pt x="6" y="81"/>
                  </a:moveTo>
                  <a:lnTo>
                    <a:pt x="33" y="3"/>
                  </a:lnTo>
                  <a:lnTo>
                    <a:pt x="29" y="3"/>
                  </a:lnTo>
                  <a:lnTo>
                    <a:pt x="27" y="1"/>
                  </a:lnTo>
                  <a:lnTo>
                    <a:pt x="23" y="1"/>
                  </a:lnTo>
                  <a:lnTo>
                    <a:pt x="21" y="0"/>
                  </a:lnTo>
                  <a:lnTo>
                    <a:pt x="0" y="78"/>
                  </a:lnTo>
                  <a:lnTo>
                    <a:pt x="2" y="80"/>
                  </a:lnTo>
                  <a:lnTo>
                    <a:pt x="3" y="80"/>
                  </a:lnTo>
                  <a:lnTo>
                    <a:pt x="5" y="80"/>
                  </a:lnTo>
                  <a:lnTo>
                    <a:pt x="6" y="81"/>
                  </a:lnTo>
                  <a:close/>
                </a:path>
              </a:pathLst>
            </a:custGeom>
            <a:solidFill>
              <a:srgbClr val="7FFF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33"/>
            <p:cNvSpPr>
              <a:spLocks/>
            </p:cNvSpPr>
            <p:nvPr/>
          </p:nvSpPr>
          <p:spPr bwMode="auto">
            <a:xfrm>
              <a:off x="4129088" y="3246438"/>
              <a:ext cx="334963" cy="306388"/>
            </a:xfrm>
            <a:custGeom>
              <a:avLst/>
              <a:gdLst/>
              <a:ahLst/>
              <a:cxnLst>
                <a:cxn ang="0">
                  <a:pos x="417" y="156"/>
                </a:cxn>
                <a:cxn ang="0">
                  <a:pos x="394" y="157"/>
                </a:cxn>
                <a:cxn ang="0">
                  <a:pos x="380" y="115"/>
                </a:cxn>
                <a:cxn ang="0">
                  <a:pos x="379" y="80"/>
                </a:cxn>
                <a:cxn ang="0">
                  <a:pos x="353" y="85"/>
                </a:cxn>
                <a:cxn ang="0">
                  <a:pos x="323" y="51"/>
                </a:cxn>
                <a:cxn ang="0">
                  <a:pos x="322" y="29"/>
                </a:cxn>
                <a:cxn ang="0">
                  <a:pos x="295" y="16"/>
                </a:cxn>
                <a:cxn ang="0">
                  <a:pos x="263" y="38"/>
                </a:cxn>
                <a:cxn ang="0">
                  <a:pos x="235" y="116"/>
                </a:cxn>
                <a:cxn ang="0">
                  <a:pos x="281" y="153"/>
                </a:cxn>
                <a:cxn ang="0">
                  <a:pos x="288" y="220"/>
                </a:cxn>
                <a:cxn ang="0">
                  <a:pos x="232" y="272"/>
                </a:cxn>
                <a:cxn ang="0">
                  <a:pos x="157" y="254"/>
                </a:cxn>
                <a:cxn ang="0">
                  <a:pos x="132" y="181"/>
                </a:cxn>
                <a:cxn ang="0">
                  <a:pos x="175" y="120"/>
                </a:cxn>
                <a:cxn ang="0">
                  <a:pos x="224" y="112"/>
                </a:cxn>
                <a:cxn ang="0">
                  <a:pos x="235" y="18"/>
                </a:cxn>
                <a:cxn ang="0">
                  <a:pos x="234" y="1"/>
                </a:cxn>
                <a:cxn ang="0">
                  <a:pos x="193" y="0"/>
                </a:cxn>
                <a:cxn ang="0">
                  <a:pos x="168" y="9"/>
                </a:cxn>
                <a:cxn ang="0">
                  <a:pos x="153" y="41"/>
                </a:cxn>
                <a:cxn ang="0">
                  <a:pos x="113" y="24"/>
                </a:cxn>
                <a:cxn ang="0">
                  <a:pos x="89" y="39"/>
                </a:cxn>
                <a:cxn ang="0">
                  <a:pos x="83" y="58"/>
                </a:cxn>
                <a:cxn ang="0">
                  <a:pos x="70" y="97"/>
                </a:cxn>
                <a:cxn ang="0">
                  <a:pos x="37" y="92"/>
                </a:cxn>
                <a:cxn ang="0">
                  <a:pos x="28" y="128"/>
                </a:cxn>
                <a:cxn ang="0">
                  <a:pos x="35" y="171"/>
                </a:cxn>
                <a:cxn ang="0">
                  <a:pos x="6" y="180"/>
                </a:cxn>
                <a:cxn ang="0">
                  <a:pos x="0" y="200"/>
                </a:cxn>
                <a:cxn ang="0">
                  <a:pos x="8" y="230"/>
                </a:cxn>
                <a:cxn ang="0">
                  <a:pos x="38" y="234"/>
                </a:cxn>
                <a:cxn ang="0">
                  <a:pos x="36" y="279"/>
                </a:cxn>
                <a:cxn ang="0">
                  <a:pos x="50" y="314"/>
                </a:cxn>
                <a:cxn ang="0">
                  <a:pos x="82" y="303"/>
                </a:cxn>
                <a:cxn ang="0">
                  <a:pos x="99" y="341"/>
                </a:cxn>
                <a:cxn ang="0">
                  <a:pos x="107" y="358"/>
                </a:cxn>
                <a:cxn ang="0">
                  <a:pos x="133" y="371"/>
                </a:cxn>
                <a:cxn ang="0">
                  <a:pos x="171" y="350"/>
                </a:cxn>
                <a:cxn ang="0">
                  <a:pos x="189" y="379"/>
                </a:cxn>
                <a:cxn ang="0">
                  <a:pos x="201" y="386"/>
                </a:cxn>
                <a:cxn ang="0">
                  <a:pos x="223" y="386"/>
                </a:cxn>
                <a:cxn ang="0">
                  <a:pos x="255" y="379"/>
                </a:cxn>
                <a:cxn ang="0">
                  <a:pos x="261" y="351"/>
                </a:cxn>
                <a:cxn ang="0">
                  <a:pos x="306" y="354"/>
                </a:cxn>
                <a:cxn ang="0">
                  <a:pos x="330" y="350"/>
                </a:cxn>
                <a:cxn ang="0">
                  <a:pos x="344" y="332"/>
                </a:cxn>
                <a:cxn ang="0">
                  <a:pos x="345" y="295"/>
                </a:cxn>
                <a:cxn ang="0">
                  <a:pos x="382" y="291"/>
                </a:cxn>
                <a:cxn ang="0">
                  <a:pos x="403" y="262"/>
                </a:cxn>
                <a:cxn ang="0">
                  <a:pos x="383" y="224"/>
                </a:cxn>
                <a:cxn ang="0">
                  <a:pos x="414" y="205"/>
                </a:cxn>
                <a:cxn ang="0">
                  <a:pos x="423" y="185"/>
                </a:cxn>
              </a:cxnLst>
              <a:rect l="0" t="0" r="r" b="b"/>
              <a:pathLst>
                <a:path w="423" h="386">
                  <a:moveTo>
                    <a:pt x="423" y="176"/>
                  </a:moveTo>
                  <a:lnTo>
                    <a:pt x="422" y="169"/>
                  </a:lnTo>
                  <a:lnTo>
                    <a:pt x="421" y="165"/>
                  </a:lnTo>
                  <a:lnTo>
                    <a:pt x="420" y="163"/>
                  </a:lnTo>
                  <a:lnTo>
                    <a:pt x="417" y="156"/>
                  </a:lnTo>
                  <a:lnTo>
                    <a:pt x="415" y="157"/>
                  </a:lnTo>
                  <a:lnTo>
                    <a:pt x="412" y="157"/>
                  </a:lnTo>
                  <a:lnTo>
                    <a:pt x="409" y="158"/>
                  </a:lnTo>
                  <a:lnTo>
                    <a:pt x="406" y="159"/>
                  </a:lnTo>
                  <a:lnTo>
                    <a:pt x="394" y="157"/>
                  </a:lnTo>
                  <a:lnTo>
                    <a:pt x="385" y="151"/>
                  </a:lnTo>
                  <a:lnTo>
                    <a:pt x="379" y="143"/>
                  </a:lnTo>
                  <a:lnTo>
                    <a:pt x="376" y="132"/>
                  </a:lnTo>
                  <a:lnTo>
                    <a:pt x="377" y="123"/>
                  </a:lnTo>
                  <a:lnTo>
                    <a:pt x="380" y="115"/>
                  </a:lnTo>
                  <a:lnTo>
                    <a:pt x="387" y="108"/>
                  </a:lnTo>
                  <a:lnTo>
                    <a:pt x="395" y="103"/>
                  </a:lnTo>
                  <a:lnTo>
                    <a:pt x="390" y="95"/>
                  </a:lnTo>
                  <a:lnTo>
                    <a:pt x="385" y="88"/>
                  </a:lnTo>
                  <a:lnTo>
                    <a:pt x="379" y="80"/>
                  </a:lnTo>
                  <a:lnTo>
                    <a:pt x="373" y="73"/>
                  </a:lnTo>
                  <a:lnTo>
                    <a:pt x="369" y="78"/>
                  </a:lnTo>
                  <a:lnTo>
                    <a:pt x="364" y="80"/>
                  </a:lnTo>
                  <a:lnTo>
                    <a:pt x="359" y="84"/>
                  </a:lnTo>
                  <a:lnTo>
                    <a:pt x="353" y="85"/>
                  </a:lnTo>
                  <a:lnTo>
                    <a:pt x="341" y="82"/>
                  </a:lnTo>
                  <a:lnTo>
                    <a:pt x="332" y="77"/>
                  </a:lnTo>
                  <a:lnTo>
                    <a:pt x="325" y="69"/>
                  </a:lnTo>
                  <a:lnTo>
                    <a:pt x="323" y="57"/>
                  </a:lnTo>
                  <a:lnTo>
                    <a:pt x="323" y="51"/>
                  </a:lnTo>
                  <a:lnTo>
                    <a:pt x="324" y="46"/>
                  </a:lnTo>
                  <a:lnTo>
                    <a:pt x="327" y="40"/>
                  </a:lnTo>
                  <a:lnTo>
                    <a:pt x="331" y="35"/>
                  </a:lnTo>
                  <a:lnTo>
                    <a:pt x="326" y="32"/>
                  </a:lnTo>
                  <a:lnTo>
                    <a:pt x="322" y="29"/>
                  </a:lnTo>
                  <a:lnTo>
                    <a:pt x="316" y="26"/>
                  </a:lnTo>
                  <a:lnTo>
                    <a:pt x="311" y="24"/>
                  </a:lnTo>
                  <a:lnTo>
                    <a:pt x="306" y="20"/>
                  </a:lnTo>
                  <a:lnTo>
                    <a:pt x="301" y="18"/>
                  </a:lnTo>
                  <a:lnTo>
                    <a:pt x="295" y="16"/>
                  </a:lnTo>
                  <a:lnTo>
                    <a:pt x="289" y="13"/>
                  </a:lnTo>
                  <a:lnTo>
                    <a:pt x="286" y="23"/>
                  </a:lnTo>
                  <a:lnTo>
                    <a:pt x="280" y="29"/>
                  </a:lnTo>
                  <a:lnTo>
                    <a:pt x="272" y="35"/>
                  </a:lnTo>
                  <a:lnTo>
                    <a:pt x="263" y="38"/>
                  </a:lnTo>
                  <a:lnTo>
                    <a:pt x="263" y="38"/>
                  </a:lnTo>
                  <a:lnTo>
                    <a:pt x="263" y="38"/>
                  </a:lnTo>
                  <a:lnTo>
                    <a:pt x="262" y="38"/>
                  </a:lnTo>
                  <a:lnTo>
                    <a:pt x="262" y="38"/>
                  </a:lnTo>
                  <a:lnTo>
                    <a:pt x="235" y="116"/>
                  </a:lnTo>
                  <a:lnTo>
                    <a:pt x="247" y="120"/>
                  </a:lnTo>
                  <a:lnTo>
                    <a:pt x="257" y="126"/>
                  </a:lnTo>
                  <a:lnTo>
                    <a:pt x="266" y="134"/>
                  </a:lnTo>
                  <a:lnTo>
                    <a:pt x="274" y="142"/>
                  </a:lnTo>
                  <a:lnTo>
                    <a:pt x="281" y="153"/>
                  </a:lnTo>
                  <a:lnTo>
                    <a:pt x="287" y="164"/>
                  </a:lnTo>
                  <a:lnTo>
                    <a:pt x="291" y="176"/>
                  </a:lnTo>
                  <a:lnTo>
                    <a:pt x="293" y="188"/>
                  </a:lnTo>
                  <a:lnTo>
                    <a:pt x="292" y="204"/>
                  </a:lnTo>
                  <a:lnTo>
                    <a:pt x="288" y="220"/>
                  </a:lnTo>
                  <a:lnTo>
                    <a:pt x="281" y="234"/>
                  </a:lnTo>
                  <a:lnTo>
                    <a:pt x="272" y="247"/>
                  </a:lnTo>
                  <a:lnTo>
                    <a:pt x="261" y="258"/>
                  </a:lnTo>
                  <a:lnTo>
                    <a:pt x="247" y="266"/>
                  </a:lnTo>
                  <a:lnTo>
                    <a:pt x="232" y="272"/>
                  </a:lnTo>
                  <a:lnTo>
                    <a:pt x="216" y="274"/>
                  </a:lnTo>
                  <a:lnTo>
                    <a:pt x="199" y="273"/>
                  </a:lnTo>
                  <a:lnTo>
                    <a:pt x="183" y="270"/>
                  </a:lnTo>
                  <a:lnTo>
                    <a:pt x="170" y="263"/>
                  </a:lnTo>
                  <a:lnTo>
                    <a:pt x="157" y="254"/>
                  </a:lnTo>
                  <a:lnTo>
                    <a:pt x="146" y="242"/>
                  </a:lnTo>
                  <a:lnTo>
                    <a:pt x="138" y="228"/>
                  </a:lnTo>
                  <a:lnTo>
                    <a:pt x="133" y="213"/>
                  </a:lnTo>
                  <a:lnTo>
                    <a:pt x="130" y="197"/>
                  </a:lnTo>
                  <a:lnTo>
                    <a:pt x="132" y="181"/>
                  </a:lnTo>
                  <a:lnTo>
                    <a:pt x="135" y="165"/>
                  </a:lnTo>
                  <a:lnTo>
                    <a:pt x="142" y="151"/>
                  </a:lnTo>
                  <a:lnTo>
                    <a:pt x="151" y="139"/>
                  </a:lnTo>
                  <a:lnTo>
                    <a:pt x="161" y="128"/>
                  </a:lnTo>
                  <a:lnTo>
                    <a:pt x="175" y="120"/>
                  </a:lnTo>
                  <a:lnTo>
                    <a:pt x="190" y="115"/>
                  </a:lnTo>
                  <a:lnTo>
                    <a:pt x="206" y="112"/>
                  </a:lnTo>
                  <a:lnTo>
                    <a:pt x="212" y="112"/>
                  </a:lnTo>
                  <a:lnTo>
                    <a:pt x="218" y="112"/>
                  </a:lnTo>
                  <a:lnTo>
                    <a:pt x="224" y="112"/>
                  </a:lnTo>
                  <a:lnTo>
                    <a:pt x="229" y="113"/>
                  </a:lnTo>
                  <a:lnTo>
                    <a:pt x="250" y="35"/>
                  </a:lnTo>
                  <a:lnTo>
                    <a:pt x="243" y="31"/>
                  </a:lnTo>
                  <a:lnTo>
                    <a:pt x="239" y="25"/>
                  </a:lnTo>
                  <a:lnTo>
                    <a:pt x="235" y="18"/>
                  </a:lnTo>
                  <a:lnTo>
                    <a:pt x="233" y="10"/>
                  </a:lnTo>
                  <a:lnTo>
                    <a:pt x="233" y="8"/>
                  </a:lnTo>
                  <a:lnTo>
                    <a:pt x="234" y="5"/>
                  </a:lnTo>
                  <a:lnTo>
                    <a:pt x="234" y="3"/>
                  </a:lnTo>
                  <a:lnTo>
                    <a:pt x="234" y="1"/>
                  </a:lnTo>
                  <a:lnTo>
                    <a:pt x="226" y="0"/>
                  </a:lnTo>
                  <a:lnTo>
                    <a:pt x="218" y="0"/>
                  </a:lnTo>
                  <a:lnTo>
                    <a:pt x="209" y="0"/>
                  </a:lnTo>
                  <a:lnTo>
                    <a:pt x="201" y="0"/>
                  </a:lnTo>
                  <a:lnTo>
                    <a:pt x="193" y="0"/>
                  </a:lnTo>
                  <a:lnTo>
                    <a:pt x="183" y="1"/>
                  </a:lnTo>
                  <a:lnTo>
                    <a:pt x="175" y="3"/>
                  </a:lnTo>
                  <a:lnTo>
                    <a:pt x="167" y="4"/>
                  </a:lnTo>
                  <a:lnTo>
                    <a:pt x="168" y="6"/>
                  </a:lnTo>
                  <a:lnTo>
                    <a:pt x="168" y="9"/>
                  </a:lnTo>
                  <a:lnTo>
                    <a:pt x="170" y="11"/>
                  </a:lnTo>
                  <a:lnTo>
                    <a:pt x="170" y="15"/>
                  </a:lnTo>
                  <a:lnTo>
                    <a:pt x="168" y="25"/>
                  </a:lnTo>
                  <a:lnTo>
                    <a:pt x="163" y="34"/>
                  </a:lnTo>
                  <a:lnTo>
                    <a:pt x="153" y="41"/>
                  </a:lnTo>
                  <a:lnTo>
                    <a:pt x="143" y="44"/>
                  </a:lnTo>
                  <a:lnTo>
                    <a:pt x="133" y="43"/>
                  </a:lnTo>
                  <a:lnTo>
                    <a:pt x="125" y="39"/>
                  </a:lnTo>
                  <a:lnTo>
                    <a:pt x="118" y="32"/>
                  </a:lnTo>
                  <a:lnTo>
                    <a:pt x="113" y="24"/>
                  </a:lnTo>
                  <a:lnTo>
                    <a:pt x="108" y="26"/>
                  </a:lnTo>
                  <a:lnTo>
                    <a:pt x="103" y="29"/>
                  </a:lnTo>
                  <a:lnTo>
                    <a:pt x="98" y="33"/>
                  </a:lnTo>
                  <a:lnTo>
                    <a:pt x="93" y="35"/>
                  </a:lnTo>
                  <a:lnTo>
                    <a:pt x="89" y="39"/>
                  </a:lnTo>
                  <a:lnTo>
                    <a:pt x="84" y="42"/>
                  </a:lnTo>
                  <a:lnTo>
                    <a:pt x="80" y="47"/>
                  </a:lnTo>
                  <a:lnTo>
                    <a:pt x="75" y="50"/>
                  </a:lnTo>
                  <a:lnTo>
                    <a:pt x="80" y="54"/>
                  </a:lnTo>
                  <a:lnTo>
                    <a:pt x="83" y="58"/>
                  </a:lnTo>
                  <a:lnTo>
                    <a:pt x="85" y="64"/>
                  </a:lnTo>
                  <a:lnTo>
                    <a:pt x="87" y="71"/>
                  </a:lnTo>
                  <a:lnTo>
                    <a:pt x="84" y="81"/>
                  </a:lnTo>
                  <a:lnTo>
                    <a:pt x="79" y="90"/>
                  </a:lnTo>
                  <a:lnTo>
                    <a:pt x="70" y="97"/>
                  </a:lnTo>
                  <a:lnTo>
                    <a:pt x="59" y="101"/>
                  </a:lnTo>
                  <a:lnTo>
                    <a:pt x="53" y="100"/>
                  </a:lnTo>
                  <a:lnTo>
                    <a:pt x="47" y="98"/>
                  </a:lnTo>
                  <a:lnTo>
                    <a:pt x="42" y="95"/>
                  </a:lnTo>
                  <a:lnTo>
                    <a:pt x="37" y="92"/>
                  </a:lnTo>
                  <a:lnTo>
                    <a:pt x="32" y="100"/>
                  </a:lnTo>
                  <a:lnTo>
                    <a:pt x="28" y="108"/>
                  </a:lnTo>
                  <a:lnTo>
                    <a:pt x="23" y="117"/>
                  </a:lnTo>
                  <a:lnTo>
                    <a:pt x="19" y="125"/>
                  </a:lnTo>
                  <a:lnTo>
                    <a:pt x="28" y="128"/>
                  </a:lnTo>
                  <a:lnTo>
                    <a:pt x="35" y="134"/>
                  </a:lnTo>
                  <a:lnTo>
                    <a:pt x="39" y="141"/>
                  </a:lnTo>
                  <a:lnTo>
                    <a:pt x="42" y="150"/>
                  </a:lnTo>
                  <a:lnTo>
                    <a:pt x="40" y="162"/>
                  </a:lnTo>
                  <a:lnTo>
                    <a:pt x="35" y="171"/>
                  </a:lnTo>
                  <a:lnTo>
                    <a:pt x="26" y="178"/>
                  </a:lnTo>
                  <a:lnTo>
                    <a:pt x="15" y="181"/>
                  </a:lnTo>
                  <a:lnTo>
                    <a:pt x="12" y="181"/>
                  </a:lnTo>
                  <a:lnTo>
                    <a:pt x="9" y="180"/>
                  </a:lnTo>
                  <a:lnTo>
                    <a:pt x="6" y="180"/>
                  </a:lnTo>
                  <a:lnTo>
                    <a:pt x="2" y="179"/>
                  </a:lnTo>
                  <a:lnTo>
                    <a:pt x="1" y="186"/>
                  </a:lnTo>
                  <a:lnTo>
                    <a:pt x="0" y="189"/>
                  </a:lnTo>
                  <a:lnTo>
                    <a:pt x="0" y="192"/>
                  </a:lnTo>
                  <a:lnTo>
                    <a:pt x="0" y="200"/>
                  </a:lnTo>
                  <a:lnTo>
                    <a:pt x="0" y="209"/>
                  </a:lnTo>
                  <a:lnTo>
                    <a:pt x="1" y="215"/>
                  </a:lnTo>
                  <a:lnTo>
                    <a:pt x="4" y="222"/>
                  </a:lnTo>
                  <a:lnTo>
                    <a:pt x="6" y="231"/>
                  </a:lnTo>
                  <a:lnTo>
                    <a:pt x="8" y="230"/>
                  </a:lnTo>
                  <a:lnTo>
                    <a:pt x="12" y="228"/>
                  </a:lnTo>
                  <a:lnTo>
                    <a:pt x="14" y="227"/>
                  </a:lnTo>
                  <a:lnTo>
                    <a:pt x="17" y="227"/>
                  </a:lnTo>
                  <a:lnTo>
                    <a:pt x="28" y="228"/>
                  </a:lnTo>
                  <a:lnTo>
                    <a:pt x="38" y="234"/>
                  </a:lnTo>
                  <a:lnTo>
                    <a:pt x="44" y="243"/>
                  </a:lnTo>
                  <a:lnTo>
                    <a:pt x="47" y="254"/>
                  </a:lnTo>
                  <a:lnTo>
                    <a:pt x="46" y="264"/>
                  </a:lnTo>
                  <a:lnTo>
                    <a:pt x="43" y="272"/>
                  </a:lnTo>
                  <a:lnTo>
                    <a:pt x="36" y="279"/>
                  </a:lnTo>
                  <a:lnTo>
                    <a:pt x="28" y="282"/>
                  </a:lnTo>
                  <a:lnTo>
                    <a:pt x="34" y="291"/>
                  </a:lnTo>
                  <a:lnTo>
                    <a:pt x="38" y="297"/>
                  </a:lnTo>
                  <a:lnTo>
                    <a:pt x="44" y="305"/>
                  </a:lnTo>
                  <a:lnTo>
                    <a:pt x="50" y="314"/>
                  </a:lnTo>
                  <a:lnTo>
                    <a:pt x="54" y="309"/>
                  </a:lnTo>
                  <a:lnTo>
                    <a:pt x="59" y="305"/>
                  </a:lnTo>
                  <a:lnTo>
                    <a:pt x="65" y="303"/>
                  </a:lnTo>
                  <a:lnTo>
                    <a:pt x="70" y="302"/>
                  </a:lnTo>
                  <a:lnTo>
                    <a:pt x="82" y="303"/>
                  </a:lnTo>
                  <a:lnTo>
                    <a:pt x="91" y="309"/>
                  </a:lnTo>
                  <a:lnTo>
                    <a:pt x="97" y="318"/>
                  </a:lnTo>
                  <a:lnTo>
                    <a:pt x="100" y="328"/>
                  </a:lnTo>
                  <a:lnTo>
                    <a:pt x="100" y="335"/>
                  </a:lnTo>
                  <a:lnTo>
                    <a:pt x="99" y="341"/>
                  </a:lnTo>
                  <a:lnTo>
                    <a:pt x="96" y="346"/>
                  </a:lnTo>
                  <a:lnTo>
                    <a:pt x="92" y="349"/>
                  </a:lnTo>
                  <a:lnTo>
                    <a:pt x="97" y="353"/>
                  </a:lnTo>
                  <a:lnTo>
                    <a:pt x="102" y="356"/>
                  </a:lnTo>
                  <a:lnTo>
                    <a:pt x="107" y="358"/>
                  </a:lnTo>
                  <a:lnTo>
                    <a:pt x="112" y="362"/>
                  </a:lnTo>
                  <a:lnTo>
                    <a:pt x="118" y="364"/>
                  </a:lnTo>
                  <a:lnTo>
                    <a:pt x="122" y="366"/>
                  </a:lnTo>
                  <a:lnTo>
                    <a:pt x="128" y="369"/>
                  </a:lnTo>
                  <a:lnTo>
                    <a:pt x="133" y="371"/>
                  </a:lnTo>
                  <a:lnTo>
                    <a:pt x="136" y="362"/>
                  </a:lnTo>
                  <a:lnTo>
                    <a:pt x="142" y="355"/>
                  </a:lnTo>
                  <a:lnTo>
                    <a:pt x="150" y="350"/>
                  </a:lnTo>
                  <a:lnTo>
                    <a:pt x="159" y="349"/>
                  </a:lnTo>
                  <a:lnTo>
                    <a:pt x="171" y="350"/>
                  </a:lnTo>
                  <a:lnTo>
                    <a:pt x="180" y="355"/>
                  </a:lnTo>
                  <a:lnTo>
                    <a:pt x="187" y="364"/>
                  </a:lnTo>
                  <a:lnTo>
                    <a:pt x="189" y="374"/>
                  </a:lnTo>
                  <a:lnTo>
                    <a:pt x="189" y="377"/>
                  </a:lnTo>
                  <a:lnTo>
                    <a:pt x="189" y="379"/>
                  </a:lnTo>
                  <a:lnTo>
                    <a:pt x="189" y="383"/>
                  </a:lnTo>
                  <a:lnTo>
                    <a:pt x="188" y="385"/>
                  </a:lnTo>
                  <a:lnTo>
                    <a:pt x="193" y="385"/>
                  </a:lnTo>
                  <a:lnTo>
                    <a:pt x="197" y="386"/>
                  </a:lnTo>
                  <a:lnTo>
                    <a:pt x="201" y="386"/>
                  </a:lnTo>
                  <a:lnTo>
                    <a:pt x="205" y="386"/>
                  </a:lnTo>
                  <a:lnTo>
                    <a:pt x="210" y="386"/>
                  </a:lnTo>
                  <a:lnTo>
                    <a:pt x="214" y="386"/>
                  </a:lnTo>
                  <a:lnTo>
                    <a:pt x="218" y="386"/>
                  </a:lnTo>
                  <a:lnTo>
                    <a:pt x="223" y="386"/>
                  </a:lnTo>
                  <a:lnTo>
                    <a:pt x="231" y="385"/>
                  </a:lnTo>
                  <a:lnTo>
                    <a:pt x="240" y="384"/>
                  </a:lnTo>
                  <a:lnTo>
                    <a:pt x="248" y="383"/>
                  </a:lnTo>
                  <a:lnTo>
                    <a:pt x="256" y="381"/>
                  </a:lnTo>
                  <a:lnTo>
                    <a:pt x="255" y="379"/>
                  </a:lnTo>
                  <a:lnTo>
                    <a:pt x="255" y="376"/>
                  </a:lnTo>
                  <a:lnTo>
                    <a:pt x="254" y="373"/>
                  </a:lnTo>
                  <a:lnTo>
                    <a:pt x="254" y="371"/>
                  </a:lnTo>
                  <a:lnTo>
                    <a:pt x="255" y="360"/>
                  </a:lnTo>
                  <a:lnTo>
                    <a:pt x="261" y="351"/>
                  </a:lnTo>
                  <a:lnTo>
                    <a:pt x="270" y="345"/>
                  </a:lnTo>
                  <a:lnTo>
                    <a:pt x="280" y="342"/>
                  </a:lnTo>
                  <a:lnTo>
                    <a:pt x="291" y="343"/>
                  </a:lnTo>
                  <a:lnTo>
                    <a:pt x="299" y="347"/>
                  </a:lnTo>
                  <a:lnTo>
                    <a:pt x="306" y="354"/>
                  </a:lnTo>
                  <a:lnTo>
                    <a:pt x="309" y="362"/>
                  </a:lnTo>
                  <a:lnTo>
                    <a:pt x="314" y="358"/>
                  </a:lnTo>
                  <a:lnTo>
                    <a:pt x="319" y="356"/>
                  </a:lnTo>
                  <a:lnTo>
                    <a:pt x="324" y="353"/>
                  </a:lnTo>
                  <a:lnTo>
                    <a:pt x="330" y="350"/>
                  </a:lnTo>
                  <a:lnTo>
                    <a:pt x="334" y="347"/>
                  </a:lnTo>
                  <a:lnTo>
                    <a:pt x="339" y="343"/>
                  </a:lnTo>
                  <a:lnTo>
                    <a:pt x="344" y="340"/>
                  </a:lnTo>
                  <a:lnTo>
                    <a:pt x="348" y="337"/>
                  </a:lnTo>
                  <a:lnTo>
                    <a:pt x="344" y="332"/>
                  </a:lnTo>
                  <a:lnTo>
                    <a:pt x="340" y="327"/>
                  </a:lnTo>
                  <a:lnTo>
                    <a:pt x="338" y="322"/>
                  </a:lnTo>
                  <a:lnTo>
                    <a:pt x="337" y="316"/>
                  </a:lnTo>
                  <a:lnTo>
                    <a:pt x="339" y="304"/>
                  </a:lnTo>
                  <a:lnTo>
                    <a:pt x="345" y="295"/>
                  </a:lnTo>
                  <a:lnTo>
                    <a:pt x="353" y="288"/>
                  </a:lnTo>
                  <a:lnTo>
                    <a:pt x="364" y="286"/>
                  </a:lnTo>
                  <a:lnTo>
                    <a:pt x="370" y="286"/>
                  </a:lnTo>
                  <a:lnTo>
                    <a:pt x="376" y="287"/>
                  </a:lnTo>
                  <a:lnTo>
                    <a:pt x="382" y="291"/>
                  </a:lnTo>
                  <a:lnTo>
                    <a:pt x="386" y="294"/>
                  </a:lnTo>
                  <a:lnTo>
                    <a:pt x="391" y="286"/>
                  </a:lnTo>
                  <a:lnTo>
                    <a:pt x="395" y="278"/>
                  </a:lnTo>
                  <a:lnTo>
                    <a:pt x="400" y="270"/>
                  </a:lnTo>
                  <a:lnTo>
                    <a:pt x="403" y="262"/>
                  </a:lnTo>
                  <a:lnTo>
                    <a:pt x="395" y="258"/>
                  </a:lnTo>
                  <a:lnTo>
                    <a:pt x="388" y="251"/>
                  </a:lnTo>
                  <a:lnTo>
                    <a:pt x="384" y="245"/>
                  </a:lnTo>
                  <a:lnTo>
                    <a:pt x="382" y="235"/>
                  </a:lnTo>
                  <a:lnTo>
                    <a:pt x="383" y="224"/>
                  </a:lnTo>
                  <a:lnTo>
                    <a:pt x="388" y="215"/>
                  </a:lnTo>
                  <a:lnTo>
                    <a:pt x="398" y="209"/>
                  </a:lnTo>
                  <a:lnTo>
                    <a:pt x="408" y="205"/>
                  </a:lnTo>
                  <a:lnTo>
                    <a:pt x="412" y="205"/>
                  </a:lnTo>
                  <a:lnTo>
                    <a:pt x="414" y="205"/>
                  </a:lnTo>
                  <a:lnTo>
                    <a:pt x="417" y="207"/>
                  </a:lnTo>
                  <a:lnTo>
                    <a:pt x="420" y="208"/>
                  </a:lnTo>
                  <a:lnTo>
                    <a:pt x="421" y="199"/>
                  </a:lnTo>
                  <a:lnTo>
                    <a:pt x="422" y="192"/>
                  </a:lnTo>
                  <a:lnTo>
                    <a:pt x="423" y="185"/>
                  </a:lnTo>
                  <a:lnTo>
                    <a:pt x="423" y="17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6" name="图片 5">
            <a:extLst>
              <a:ext uri="{FF2B5EF4-FFF2-40B4-BE49-F238E27FC236}">
                <a16:creationId xmlns:a16="http://schemas.microsoft.com/office/drawing/2014/main" id="{4D4B53F4-6C05-18C7-4D6F-EF26BEDB090F}"/>
              </a:ext>
            </a:extLst>
          </p:cNvPr>
          <p:cNvPicPr>
            <a:picLocks noChangeAspect="1"/>
          </p:cNvPicPr>
          <p:nvPr/>
        </p:nvPicPr>
        <p:blipFill>
          <a:blip r:embed="rId2"/>
          <a:stretch>
            <a:fillRect/>
          </a:stretch>
        </p:blipFill>
        <p:spPr>
          <a:xfrm>
            <a:off x="335360" y="1843408"/>
            <a:ext cx="5476875" cy="3505200"/>
          </a:xfrm>
          <a:prstGeom prst="rect">
            <a:avLst/>
          </a:prstGeom>
        </p:spPr>
      </p:pic>
      <p:sp>
        <p:nvSpPr>
          <p:cNvPr id="7" name="矩形 6">
            <a:extLst>
              <a:ext uri="{FF2B5EF4-FFF2-40B4-BE49-F238E27FC236}">
                <a16:creationId xmlns:a16="http://schemas.microsoft.com/office/drawing/2014/main" id="{5B593F43-FC4C-ED2F-EAAB-354F37B611F4}"/>
              </a:ext>
            </a:extLst>
          </p:cNvPr>
          <p:cNvSpPr/>
          <p:nvPr/>
        </p:nvSpPr>
        <p:spPr>
          <a:xfrm>
            <a:off x="5951984" y="1916832"/>
            <a:ext cx="6286544" cy="2736304"/>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三个安全事件</a:t>
            </a:r>
            <a:endParaRPr lang="en-US" altLang="zh-CN" sz="2800" b="1" dirty="0">
              <a:solidFill>
                <a:schemeClr val="tx1"/>
              </a:solidFill>
              <a:latin typeface="Arial" pitchFamily="34" charset="0"/>
              <a:cs typeface="Arial" pitchFamily="34" charset="0"/>
            </a:endParaRPr>
          </a:p>
          <a:p>
            <a:r>
              <a:rPr lang="zh-CN" altLang="en-US" sz="2000" b="1" dirty="0">
                <a:solidFill>
                  <a:schemeClr val="tx1"/>
                </a:solidFill>
                <a:latin typeface="Arial" pitchFamily="34" charset="0"/>
                <a:cs typeface="Arial" pitchFamily="34" charset="0"/>
              </a:rPr>
              <a:t>反应结束后，打开的</a:t>
            </a:r>
            <a:r>
              <a:rPr lang="en-US" altLang="zh-CN" sz="2000" b="1" dirty="0">
                <a:solidFill>
                  <a:schemeClr val="tx1"/>
                </a:solidFill>
                <a:latin typeface="Arial" pitchFamily="34" charset="0"/>
                <a:cs typeface="Arial" pitchFamily="34" charset="0"/>
              </a:rPr>
              <a:t>purge</a:t>
            </a:r>
            <a:r>
              <a:rPr lang="zh-CN" altLang="en-US" sz="2000" b="1" dirty="0">
                <a:solidFill>
                  <a:schemeClr val="tx1"/>
                </a:solidFill>
                <a:latin typeface="Arial" pitchFamily="34" charset="0"/>
                <a:cs typeface="Arial" pitchFamily="34" charset="0"/>
              </a:rPr>
              <a:t>和</a:t>
            </a:r>
            <a:r>
              <a:rPr lang="en-US" altLang="zh-CN" sz="2000" b="1" dirty="0">
                <a:solidFill>
                  <a:schemeClr val="tx1"/>
                </a:solidFill>
                <a:latin typeface="Arial" pitchFamily="34" charset="0"/>
                <a:cs typeface="Arial" pitchFamily="34" charset="0"/>
              </a:rPr>
              <a:t>product</a:t>
            </a:r>
            <a:r>
              <a:rPr lang="zh-CN" altLang="en-US" sz="2000" b="1" dirty="0">
                <a:solidFill>
                  <a:schemeClr val="tx1"/>
                </a:solidFill>
                <a:latin typeface="Arial" pitchFamily="34" charset="0"/>
                <a:cs typeface="Arial" pitchFamily="34" charset="0"/>
              </a:rPr>
              <a:t>阀门关闭</a:t>
            </a:r>
            <a:endParaRPr lang="en-US" altLang="zh-CN" sz="2000" b="1" dirty="0">
              <a:solidFill>
                <a:schemeClr val="tx1"/>
              </a:solidFill>
              <a:latin typeface="Arial" pitchFamily="34" charset="0"/>
              <a:cs typeface="Arial" pitchFamily="34" charset="0"/>
            </a:endParaRPr>
          </a:p>
          <a:p>
            <a:endParaRPr lang="en-US" altLang="zh-CN" sz="2000" b="1" dirty="0">
              <a:solidFill>
                <a:schemeClr val="tx1"/>
              </a:solidFill>
              <a:latin typeface="Arial" pitchFamily="34" charset="0"/>
              <a:cs typeface="Arial" pitchFamily="34" charset="0"/>
            </a:endParaRPr>
          </a:p>
          <a:p>
            <a:r>
              <a:rPr lang="zh-CN" altLang="en-US" sz="2000" b="1" dirty="0">
                <a:solidFill>
                  <a:schemeClr val="tx1"/>
                </a:solidFill>
                <a:latin typeface="Arial" pitchFamily="34" charset="0"/>
                <a:cs typeface="Arial" pitchFamily="34" charset="0"/>
              </a:rPr>
              <a:t>反应进行时，本应该关闭的</a:t>
            </a:r>
            <a:r>
              <a:rPr lang="en-US" altLang="zh-CN" sz="2000" b="1" dirty="0">
                <a:solidFill>
                  <a:schemeClr val="tx1"/>
                </a:solidFill>
                <a:latin typeface="Arial" pitchFamily="34" charset="0"/>
                <a:cs typeface="Arial" pitchFamily="34" charset="0"/>
              </a:rPr>
              <a:t>purge</a:t>
            </a:r>
            <a:r>
              <a:rPr lang="zh-CN" altLang="en-US" sz="2000" b="1" dirty="0">
                <a:solidFill>
                  <a:schemeClr val="tx1"/>
                </a:solidFill>
                <a:latin typeface="Arial" pitchFamily="34" charset="0"/>
                <a:cs typeface="Arial" pitchFamily="34" charset="0"/>
              </a:rPr>
              <a:t>和</a:t>
            </a:r>
            <a:r>
              <a:rPr lang="en-US" altLang="zh-CN" sz="2000" b="1" dirty="0">
                <a:solidFill>
                  <a:schemeClr val="tx1"/>
                </a:solidFill>
                <a:latin typeface="Arial" pitchFamily="34" charset="0"/>
                <a:cs typeface="Arial" pitchFamily="34" charset="0"/>
              </a:rPr>
              <a:t>product</a:t>
            </a:r>
            <a:r>
              <a:rPr lang="zh-CN" altLang="en-US" sz="2000" b="1" dirty="0">
                <a:solidFill>
                  <a:schemeClr val="tx1"/>
                </a:solidFill>
                <a:latin typeface="Arial" pitchFamily="34" charset="0"/>
                <a:cs typeface="Arial" pitchFamily="34" charset="0"/>
              </a:rPr>
              <a:t>阀门打开</a:t>
            </a:r>
            <a:endParaRPr lang="en-US" altLang="zh-CN" sz="2000" b="1" dirty="0">
              <a:solidFill>
                <a:schemeClr val="tx1"/>
              </a:solidFill>
              <a:latin typeface="Arial" pitchFamily="34" charset="0"/>
              <a:cs typeface="Arial" pitchFamily="34" charset="0"/>
            </a:endParaRPr>
          </a:p>
          <a:p>
            <a:endParaRPr lang="en-US" altLang="zh-CN" sz="2000" b="1" dirty="0">
              <a:solidFill>
                <a:schemeClr val="tx1"/>
              </a:solidFill>
              <a:latin typeface="Arial" pitchFamily="34" charset="0"/>
              <a:cs typeface="Arial" pitchFamily="34" charset="0"/>
            </a:endParaRPr>
          </a:p>
          <a:p>
            <a:r>
              <a:rPr lang="zh-CN" altLang="en-US" sz="2000" b="1" dirty="0">
                <a:solidFill>
                  <a:schemeClr val="tx1"/>
                </a:solidFill>
                <a:latin typeface="Arial" pitchFamily="34" charset="0"/>
                <a:cs typeface="Arial" pitchFamily="34" charset="0"/>
              </a:rPr>
              <a:t>反应进行时，关闭的</a:t>
            </a:r>
            <a:r>
              <a:rPr lang="en-US" altLang="zh-CN" sz="2000" b="1" dirty="0">
                <a:solidFill>
                  <a:schemeClr val="tx1"/>
                </a:solidFill>
                <a:latin typeface="Arial" pitchFamily="34" charset="0"/>
                <a:cs typeface="Arial" pitchFamily="34" charset="0"/>
              </a:rPr>
              <a:t>feed</a:t>
            </a:r>
            <a:r>
              <a:rPr lang="zh-CN" altLang="en-US" sz="2000" b="1" dirty="0">
                <a:solidFill>
                  <a:schemeClr val="tx1"/>
                </a:solidFill>
                <a:latin typeface="Arial" pitchFamily="34" charset="0"/>
                <a:cs typeface="Arial" pitchFamily="34" charset="0"/>
              </a:rPr>
              <a:t>阀门被打开进行加压，导致化工罐发生爆炸</a:t>
            </a:r>
          </a:p>
        </p:txBody>
      </p:sp>
    </p:spTree>
    <p:extLst>
      <p:ext uri="{BB962C8B-B14F-4D97-AF65-F5344CB8AC3E}">
        <p14:creationId xmlns:p14="http://schemas.microsoft.com/office/powerpoint/2010/main" val="383563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09786" y="2143117"/>
            <a:ext cx="2214578" cy="2230657"/>
            <a:chOff x="2928926" y="1071546"/>
            <a:chExt cx="3540956" cy="3566668"/>
          </a:xfrm>
          <a:solidFill>
            <a:schemeClr val="tx1"/>
          </a:solidFill>
        </p:grpSpPr>
        <p:grpSp>
          <p:nvGrpSpPr>
            <p:cNvPr id="3" name="组合 30"/>
            <p:cNvGrpSpPr/>
            <p:nvPr/>
          </p:nvGrpSpPr>
          <p:grpSpPr>
            <a:xfrm>
              <a:off x="2928926" y="1071546"/>
              <a:ext cx="3540956" cy="3566668"/>
              <a:chOff x="641437" y="1900071"/>
              <a:chExt cx="3540956" cy="3566668"/>
            </a:xfrm>
            <a:grpFill/>
          </p:grpSpPr>
          <p:sp>
            <p:nvSpPr>
              <p:cNvPr id="7" name="八角星 6"/>
              <p:cNvSpPr/>
              <p:nvPr/>
            </p:nvSpPr>
            <p:spPr>
              <a:xfrm rot="1388962">
                <a:off x="659298" y="1970562"/>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八角星 7"/>
              <p:cNvSpPr/>
              <p:nvPr/>
            </p:nvSpPr>
            <p:spPr>
              <a:xfrm rot="1765316">
                <a:off x="649431" y="1988849"/>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八角星 8"/>
              <p:cNvSpPr/>
              <p:nvPr/>
            </p:nvSpPr>
            <p:spPr>
              <a:xfrm rot="2125577">
                <a:off x="641437" y="1979814"/>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八角星 9"/>
              <p:cNvSpPr/>
              <p:nvPr/>
            </p:nvSpPr>
            <p:spPr>
              <a:xfrm rot="2517147">
                <a:off x="642737" y="1969345"/>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八角星 10"/>
              <p:cNvSpPr/>
              <p:nvPr/>
            </p:nvSpPr>
            <p:spPr>
              <a:xfrm rot="2859596">
                <a:off x="651410" y="1949987"/>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八角星 11"/>
              <p:cNvSpPr/>
              <p:nvPr/>
            </p:nvSpPr>
            <p:spPr>
              <a:xfrm rot="3230781">
                <a:off x="664881" y="1936868"/>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八角星 12"/>
              <p:cNvSpPr/>
              <p:nvPr/>
            </p:nvSpPr>
            <p:spPr>
              <a:xfrm rot="3628512">
                <a:off x="670280" y="1980441"/>
                <a:ext cx="3523095" cy="3449502"/>
              </a:xfrm>
              <a:prstGeom prst="star8">
                <a:avLst>
                  <a:gd name="adj" fmla="val 29999"/>
                </a:avLst>
              </a:prstGeom>
              <a:grp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5" name="椭圆 3"/>
            <p:cNvSpPr/>
            <p:nvPr/>
          </p:nvSpPr>
          <p:spPr>
            <a:xfrm>
              <a:off x="3706687" y="1935110"/>
              <a:ext cx="1949972" cy="18452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4810116" y="2428868"/>
            <a:ext cx="4286280"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solidFill>
                  <a:schemeClr val="tx1"/>
                </a:solidFill>
                <a:latin typeface="Arial" pitchFamily="34" charset="0"/>
                <a:cs typeface="Arial" pitchFamily="34" charset="0"/>
              </a:rPr>
              <a:t>PART 01</a:t>
            </a:r>
            <a:endParaRPr lang="zh-CN" altLang="en-US" sz="3200" dirty="0">
              <a:solidFill>
                <a:schemeClr val="tx1"/>
              </a:solidFill>
              <a:latin typeface="Arial" pitchFamily="34" charset="0"/>
              <a:cs typeface="Arial" pitchFamily="34" charset="0"/>
            </a:endParaRPr>
          </a:p>
        </p:txBody>
      </p:sp>
      <p:grpSp>
        <p:nvGrpSpPr>
          <p:cNvPr id="38" name="组合 37"/>
          <p:cNvGrpSpPr/>
          <p:nvPr/>
        </p:nvGrpSpPr>
        <p:grpSpPr>
          <a:xfrm>
            <a:off x="3015358" y="2844970"/>
            <a:ext cx="785818" cy="1148502"/>
            <a:chOff x="5967422" y="642918"/>
            <a:chExt cx="2786082" cy="4071966"/>
          </a:xfrm>
        </p:grpSpPr>
        <p:sp>
          <p:nvSpPr>
            <p:cNvPr id="39" name="饼形 38"/>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a:outerShdw blurRad="1016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0" name="菱形 39"/>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菱形 40"/>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86578" y="642918"/>
              <a:ext cx="1143008" cy="1143008"/>
            </a:xfrm>
            <a:prstGeom prst="ellipse">
              <a:avLst/>
            </a:prstGeom>
            <a:solidFill>
              <a:schemeClr val="bg1">
                <a:lumMod val="95000"/>
              </a:schemeClr>
            </a:solidFill>
            <a:ln>
              <a:noFill/>
            </a:ln>
            <a:effectLst>
              <a:outerShdw blurRad="127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4906606" y="3286124"/>
            <a:ext cx="5261360" cy="785818"/>
            <a:chOff x="3454044" y="3286124"/>
            <a:chExt cx="5261360" cy="785818"/>
          </a:xfrm>
        </p:grpSpPr>
        <p:sp>
          <p:nvSpPr>
            <p:cNvPr id="43" name="燕尾形 42"/>
            <p:cNvSpPr/>
            <p:nvPr/>
          </p:nvSpPr>
          <p:spPr>
            <a:xfrm>
              <a:off x="3857620" y="3286124"/>
              <a:ext cx="4857784" cy="785818"/>
            </a:xfrm>
            <a:prstGeom prst="chevron">
              <a:avLst>
                <a:gd name="adj" fmla="val 24496"/>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latin typeface="Arial" pitchFamily="34" charset="0"/>
                  <a:cs typeface="Arial" pitchFamily="34" charset="0"/>
                </a:rPr>
                <a:t>相关介绍</a:t>
              </a:r>
              <a:endParaRPr lang="zh-CN" altLang="en-US" dirty="0">
                <a:solidFill>
                  <a:schemeClr val="accent2">
                    <a:lumMod val="50000"/>
                  </a:schemeClr>
                </a:solidFill>
                <a:latin typeface="Arial" pitchFamily="34" charset="0"/>
                <a:cs typeface="Arial" pitchFamily="34" charset="0"/>
              </a:endParaRPr>
            </a:p>
          </p:txBody>
        </p:sp>
        <p:sp>
          <p:nvSpPr>
            <p:cNvPr id="44" name="燕尾形 43"/>
            <p:cNvSpPr/>
            <p:nvPr/>
          </p:nvSpPr>
          <p:spPr>
            <a:xfrm>
              <a:off x="3655832" y="3298650"/>
              <a:ext cx="357190" cy="773292"/>
            </a:xfrm>
            <a:prstGeom prst="chevron">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燕尾形 44"/>
            <p:cNvSpPr/>
            <p:nvPr/>
          </p:nvSpPr>
          <p:spPr>
            <a:xfrm>
              <a:off x="3454044" y="3298650"/>
              <a:ext cx="357190" cy="773292"/>
            </a:xfrm>
            <a:prstGeom prst="chevron">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3" name="矩形 2"/>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化工罐系统</a:t>
            </a:r>
            <a:endParaRPr lang="zh-CN" altLang="en-US" sz="2000" dirty="0">
              <a:solidFill>
                <a:schemeClr val="tx1"/>
              </a:solidFill>
              <a:latin typeface="Arial" pitchFamily="34" charset="0"/>
              <a:cs typeface="Arial" pitchFamily="34" charset="0"/>
            </a:endParaRPr>
          </a:p>
        </p:txBody>
      </p:sp>
      <p:grpSp>
        <p:nvGrpSpPr>
          <p:cNvPr id="35" name="组合 34"/>
          <p:cNvGrpSpPr/>
          <p:nvPr/>
        </p:nvGrpSpPr>
        <p:grpSpPr>
          <a:xfrm>
            <a:off x="2011334" y="292758"/>
            <a:ext cx="1143008" cy="947064"/>
            <a:chOff x="4127500" y="3060700"/>
            <a:chExt cx="889000" cy="736600"/>
          </a:xfrm>
        </p:grpSpPr>
        <p:sp>
          <p:nvSpPr>
            <p:cNvPr id="39" name="AutoShape 24"/>
            <p:cNvSpPr>
              <a:spLocks noChangeAspect="1" noChangeArrowheads="1" noTextEdit="1"/>
            </p:cNvSpPr>
            <p:nvPr/>
          </p:nvSpPr>
          <p:spPr bwMode="auto">
            <a:xfrm>
              <a:off x="4127500" y="3060700"/>
              <a:ext cx="889000"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6"/>
            <p:cNvSpPr>
              <a:spLocks/>
            </p:cNvSpPr>
            <p:nvPr/>
          </p:nvSpPr>
          <p:spPr bwMode="auto">
            <a:xfrm>
              <a:off x="4687888" y="3087688"/>
              <a:ext cx="31750" cy="14288"/>
            </a:xfrm>
            <a:custGeom>
              <a:avLst/>
              <a:gdLst/>
              <a:ahLst/>
              <a:cxnLst>
                <a:cxn ang="0">
                  <a:pos x="40" y="0"/>
                </a:cxn>
                <a:cxn ang="0">
                  <a:pos x="35" y="3"/>
                </a:cxn>
                <a:cxn ang="0">
                  <a:pos x="29" y="4"/>
                </a:cxn>
                <a:cxn ang="0">
                  <a:pos x="25" y="6"/>
                </a:cxn>
                <a:cxn ang="0">
                  <a:pos x="20" y="9"/>
                </a:cxn>
                <a:cxn ang="0">
                  <a:pos x="14" y="10"/>
                </a:cxn>
                <a:cxn ang="0">
                  <a:pos x="10" y="12"/>
                </a:cxn>
                <a:cxn ang="0">
                  <a:pos x="5" y="14"/>
                </a:cxn>
                <a:cxn ang="0">
                  <a:pos x="0" y="17"/>
                </a:cxn>
                <a:cxn ang="0">
                  <a:pos x="3" y="18"/>
                </a:cxn>
                <a:cxn ang="0">
                  <a:pos x="5" y="18"/>
                </a:cxn>
                <a:cxn ang="0">
                  <a:pos x="7" y="19"/>
                </a:cxn>
                <a:cxn ang="0">
                  <a:pos x="10" y="19"/>
                </a:cxn>
                <a:cxn ang="0">
                  <a:pos x="19" y="18"/>
                </a:cxn>
                <a:cxn ang="0">
                  <a:pos x="27" y="13"/>
                </a:cxn>
                <a:cxn ang="0">
                  <a:pos x="34" y="7"/>
                </a:cxn>
                <a:cxn ang="0">
                  <a:pos x="40" y="0"/>
                </a:cxn>
              </a:cxnLst>
              <a:rect l="0" t="0" r="r" b="b"/>
              <a:pathLst>
                <a:path w="40" h="19">
                  <a:moveTo>
                    <a:pt x="40" y="0"/>
                  </a:moveTo>
                  <a:lnTo>
                    <a:pt x="35" y="3"/>
                  </a:lnTo>
                  <a:lnTo>
                    <a:pt x="29" y="4"/>
                  </a:lnTo>
                  <a:lnTo>
                    <a:pt x="25" y="6"/>
                  </a:lnTo>
                  <a:lnTo>
                    <a:pt x="20" y="9"/>
                  </a:lnTo>
                  <a:lnTo>
                    <a:pt x="14" y="10"/>
                  </a:lnTo>
                  <a:lnTo>
                    <a:pt x="10" y="12"/>
                  </a:lnTo>
                  <a:lnTo>
                    <a:pt x="5" y="14"/>
                  </a:lnTo>
                  <a:lnTo>
                    <a:pt x="0" y="17"/>
                  </a:lnTo>
                  <a:lnTo>
                    <a:pt x="3" y="18"/>
                  </a:lnTo>
                  <a:lnTo>
                    <a:pt x="5" y="18"/>
                  </a:lnTo>
                  <a:lnTo>
                    <a:pt x="7" y="19"/>
                  </a:lnTo>
                  <a:lnTo>
                    <a:pt x="10" y="19"/>
                  </a:lnTo>
                  <a:lnTo>
                    <a:pt x="19" y="18"/>
                  </a:lnTo>
                  <a:lnTo>
                    <a:pt x="27" y="13"/>
                  </a:lnTo>
                  <a:lnTo>
                    <a:pt x="34" y="7"/>
                  </a:lnTo>
                  <a:lnTo>
                    <a:pt x="40" y="0"/>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9"/>
            <p:cNvSpPr>
              <a:spLocks/>
            </p:cNvSpPr>
            <p:nvPr/>
          </p:nvSpPr>
          <p:spPr bwMode="auto">
            <a:xfrm>
              <a:off x="4425950" y="3060700"/>
              <a:ext cx="261938" cy="382588"/>
            </a:xfrm>
            <a:custGeom>
              <a:avLst/>
              <a:gdLst/>
              <a:ahLst/>
              <a:cxnLst>
                <a:cxn ang="0">
                  <a:pos x="170" y="207"/>
                </a:cxn>
                <a:cxn ang="0">
                  <a:pos x="200" y="166"/>
                </a:cxn>
                <a:cxn ang="0">
                  <a:pos x="246" y="143"/>
                </a:cxn>
                <a:cxn ang="0">
                  <a:pos x="270" y="101"/>
                </a:cxn>
                <a:cxn ang="0">
                  <a:pos x="304" y="68"/>
                </a:cxn>
                <a:cxn ang="0">
                  <a:pos x="320" y="46"/>
                </a:cxn>
                <a:cxn ang="0">
                  <a:pos x="304" y="17"/>
                </a:cxn>
                <a:cxn ang="0">
                  <a:pos x="305" y="7"/>
                </a:cxn>
                <a:cxn ang="0">
                  <a:pos x="296" y="3"/>
                </a:cxn>
                <a:cxn ang="0">
                  <a:pos x="280" y="1"/>
                </a:cxn>
                <a:cxn ang="0">
                  <a:pos x="264" y="0"/>
                </a:cxn>
                <a:cxn ang="0">
                  <a:pos x="249" y="1"/>
                </a:cxn>
                <a:cxn ang="0">
                  <a:pos x="232" y="3"/>
                </a:cxn>
                <a:cxn ang="0">
                  <a:pos x="223" y="7"/>
                </a:cxn>
                <a:cxn ang="0">
                  <a:pos x="225" y="17"/>
                </a:cxn>
                <a:cxn ang="0">
                  <a:pos x="220" y="37"/>
                </a:cxn>
                <a:cxn ang="0">
                  <a:pos x="204" y="51"/>
                </a:cxn>
                <a:cxn ang="0">
                  <a:pos x="184" y="53"/>
                </a:cxn>
                <a:cxn ang="0">
                  <a:pos x="168" y="45"/>
                </a:cxn>
                <a:cxn ang="0">
                  <a:pos x="157" y="31"/>
                </a:cxn>
                <a:cxn ang="0">
                  <a:pos x="141" y="31"/>
                </a:cxn>
                <a:cxn ang="0">
                  <a:pos x="123" y="43"/>
                </a:cxn>
                <a:cxn ang="0">
                  <a:pos x="104" y="55"/>
                </a:cxn>
                <a:cxn ang="0">
                  <a:pos x="116" y="74"/>
                </a:cxn>
                <a:cxn ang="0">
                  <a:pos x="115" y="95"/>
                </a:cxn>
                <a:cxn ang="0">
                  <a:pos x="101" y="112"/>
                </a:cxn>
                <a:cxn ang="0">
                  <a:pos x="81" y="117"/>
                </a:cxn>
                <a:cxn ang="0">
                  <a:pos x="60" y="110"/>
                </a:cxn>
                <a:cxn ang="0">
                  <a:pos x="41" y="124"/>
                </a:cxn>
                <a:cxn ang="0">
                  <a:pos x="40" y="149"/>
                </a:cxn>
                <a:cxn ang="0">
                  <a:pos x="56" y="178"/>
                </a:cxn>
                <a:cxn ang="0">
                  <a:pos x="50" y="198"/>
                </a:cxn>
                <a:cxn ang="0">
                  <a:pos x="34" y="212"/>
                </a:cxn>
                <a:cxn ang="0">
                  <a:pos x="16" y="214"/>
                </a:cxn>
                <a:cxn ang="0">
                  <a:pos x="5" y="210"/>
                </a:cxn>
                <a:cxn ang="0">
                  <a:pos x="0" y="227"/>
                </a:cxn>
                <a:cxn ang="0">
                  <a:pos x="1" y="255"/>
                </a:cxn>
                <a:cxn ang="0">
                  <a:pos x="9" y="274"/>
                </a:cxn>
                <a:cxn ang="0">
                  <a:pos x="20" y="273"/>
                </a:cxn>
                <a:cxn ang="0">
                  <a:pos x="40" y="278"/>
                </a:cxn>
                <a:cxn ang="0">
                  <a:pos x="54" y="294"/>
                </a:cxn>
                <a:cxn ang="0">
                  <a:pos x="54" y="320"/>
                </a:cxn>
                <a:cxn ang="0">
                  <a:pos x="30" y="342"/>
                </a:cxn>
                <a:cxn ang="0">
                  <a:pos x="48" y="373"/>
                </a:cxn>
                <a:cxn ang="0">
                  <a:pos x="66" y="373"/>
                </a:cxn>
                <a:cxn ang="0">
                  <a:pos x="88" y="370"/>
                </a:cxn>
                <a:cxn ang="0">
                  <a:pos x="107" y="379"/>
                </a:cxn>
                <a:cxn ang="0">
                  <a:pos x="116" y="398"/>
                </a:cxn>
                <a:cxn ang="0">
                  <a:pos x="114" y="420"/>
                </a:cxn>
                <a:cxn ang="0">
                  <a:pos x="110" y="436"/>
                </a:cxn>
                <a:cxn ang="0">
                  <a:pos x="129" y="447"/>
                </a:cxn>
                <a:cxn ang="0">
                  <a:pos x="148" y="458"/>
                </a:cxn>
                <a:cxn ang="0">
                  <a:pos x="160" y="451"/>
                </a:cxn>
                <a:cxn ang="0">
                  <a:pos x="172" y="438"/>
                </a:cxn>
                <a:cxn ang="0">
                  <a:pos x="190" y="434"/>
                </a:cxn>
                <a:cxn ang="0">
                  <a:pos x="209" y="439"/>
                </a:cxn>
                <a:cxn ang="0">
                  <a:pos x="223" y="455"/>
                </a:cxn>
                <a:cxn ang="0">
                  <a:pos x="225" y="473"/>
                </a:cxn>
                <a:cxn ang="0">
                  <a:pos x="222" y="482"/>
                </a:cxn>
                <a:cxn ang="0">
                  <a:pos x="229" y="483"/>
                </a:cxn>
                <a:cxn ang="0">
                  <a:pos x="217" y="333"/>
                </a:cxn>
                <a:cxn ang="0">
                  <a:pos x="183" y="302"/>
                </a:cxn>
                <a:cxn ang="0">
                  <a:pos x="164" y="259"/>
                </a:cxn>
              </a:cxnLst>
              <a:rect l="0" t="0" r="r" b="b"/>
              <a:pathLst>
                <a:path w="330" h="483">
                  <a:moveTo>
                    <a:pt x="163" y="243"/>
                  </a:moveTo>
                  <a:lnTo>
                    <a:pt x="164" y="224"/>
                  </a:lnTo>
                  <a:lnTo>
                    <a:pt x="170" y="207"/>
                  </a:lnTo>
                  <a:lnTo>
                    <a:pt x="177" y="192"/>
                  </a:lnTo>
                  <a:lnTo>
                    <a:pt x="187" y="177"/>
                  </a:lnTo>
                  <a:lnTo>
                    <a:pt x="200" y="166"/>
                  </a:lnTo>
                  <a:lnTo>
                    <a:pt x="214" y="155"/>
                  </a:lnTo>
                  <a:lnTo>
                    <a:pt x="229" y="147"/>
                  </a:lnTo>
                  <a:lnTo>
                    <a:pt x="246" y="143"/>
                  </a:lnTo>
                  <a:lnTo>
                    <a:pt x="253" y="129"/>
                  </a:lnTo>
                  <a:lnTo>
                    <a:pt x="261" y="115"/>
                  </a:lnTo>
                  <a:lnTo>
                    <a:pt x="270" y="101"/>
                  </a:lnTo>
                  <a:lnTo>
                    <a:pt x="281" y="90"/>
                  </a:lnTo>
                  <a:lnTo>
                    <a:pt x="292" y="78"/>
                  </a:lnTo>
                  <a:lnTo>
                    <a:pt x="304" y="68"/>
                  </a:lnTo>
                  <a:lnTo>
                    <a:pt x="317" y="59"/>
                  </a:lnTo>
                  <a:lnTo>
                    <a:pt x="330" y="51"/>
                  </a:lnTo>
                  <a:lnTo>
                    <a:pt x="320" y="46"/>
                  </a:lnTo>
                  <a:lnTo>
                    <a:pt x="312" y="39"/>
                  </a:lnTo>
                  <a:lnTo>
                    <a:pt x="306" y="29"/>
                  </a:lnTo>
                  <a:lnTo>
                    <a:pt x="304" y="17"/>
                  </a:lnTo>
                  <a:lnTo>
                    <a:pt x="304" y="14"/>
                  </a:lnTo>
                  <a:lnTo>
                    <a:pt x="305" y="10"/>
                  </a:lnTo>
                  <a:lnTo>
                    <a:pt x="305" y="7"/>
                  </a:lnTo>
                  <a:lnTo>
                    <a:pt x="306" y="5"/>
                  </a:lnTo>
                  <a:lnTo>
                    <a:pt x="300" y="3"/>
                  </a:lnTo>
                  <a:lnTo>
                    <a:pt x="296" y="3"/>
                  </a:lnTo>
                  <a:lnTo>
                    <a:pt x="290" y="2"/>
                  </a:lnTo>
                  <a:lnTo>
                    <a:pt x="285" y="1"/>
                  </a:lnTo>
                  <a:lnTo>
                    <a:pt x="280" y="1"/>
                  </a:lnTo>
                  <a:lnTo>
                    <a:pt x="275" y="0"/>
                  </a:lnTo>
                  <a:lnTo>
                    <a:pt x="269" y="0"/>
                  </a:lnTo>
                  <a:lnTo>
                    <a:pt x="264" y="0"/>
                  </a:lnTo>
                  <a:lnTo>
                    <a:pt x="259" y="0"/>
                  </a:lnTo>
                  <a:lnTo>
                    <a:pt x="253" y="0"/>
                  </a:lnTo>
                  <a:lnTo>
                    <a:pt x="249" y="1"/>
                  </a:lnTo>
                  <a:lnTo>
                    <a:pt x="243" y="1"/>
                  </a:lnTo>
                  <a:lnTo>
                    <a:pt x="238" y="2"/>
                  </a:lnTo>
                  <a:lnTo>
                    <a:pt x="232" y="3"/>
                  </a:lnTo>
                  <a:lnTo>
                    <a:pt x="228" y="3"/>
                  </a:lnTo>
                  <a:lnTo>
                    <a:pt x="222" y="5"/>
                  </a:lnTo>
                  <a:lnTo>
                    <a:pt x="223" y="7"/>
                  </a:lnTo>
                  <a:lnTo>
                    <a:pt x="224" y="10"/>
                  </a:lnTo>
                  <a:lnTo>
                    <a:pt x="225" y="14"/>
                  </a:lnTo>
                  <a:lnTo>
                    <a:pt x="225" y="17"/>
                  </a:lnTo>
                  <a:lnTo>
                    <a:pt x="224" y="24"/>
                  </a:lnTo>
                  <a:lnTo>
                    <a:pt x="223" y="31"/>
                  </a:lnTo>
                  <a:lnTo>
                    <a:pt x="220" y="37"/>
                  </a:lnTo>
                  <a:lnTo>
                    <a:pt x="215" y="43"/>
                  </a:lnTo>
                  <a:lnTo>
                    <a:pt x="209" y="47"/>
                  </a:lnTo>
                  <a:lnTo>
                    <a:pt x="204" y="51"/>
                  </a:lnTo>
                  <a:lnTo>
                    <a:pt x="197" y="52"/>
                  </a:lnTo>
                  <a:lnTo>
                    <a:pt x="190" y="53"/>
                  </a:lnTo>
                  <a:lnTo>
                    <a:pt x="184" y="53"/>
                  </a:lnTo>
                  <a:lnTo>
                    <a:pt x="177" y="51"/>
                  </a:lnTo>
                  <a:lnTo>
                    <a:pt x="172" y="48"/>
                  </a:lnTo>
                  <a:lnTo>
                    <a:pt x="168" y="45"/>
                  </a:lnTo>
                  <a:lnTo>
                    <a:pt x="163" y="40"/>
                  </a:lnTo>
                  <a:lnTo>
                    <a:pt x="160" y="36"/>
                  </a:lnTo>
                  <a:lnTo>
                    <a:pt x="157" y="31"/>
                  </a:lnTo>
                  <a:lnTo>
                    <a:pt x="155" y="25"/>
                  </a:lnTo>
                  <a:lnTo>
                    <a:pt x="148" y="29"/>
                  </a:lnTo>
                  <a:lnTo>
                    <a:pt x="141" y="31"/>
                  </a:lnTo>
                  <a:lnTo>
                    <a:pt x="136" y="34"/>
                  </a:lnTo>
                  <a:lnTo>
                    <a:pt x="129" y="38"/>
                  </a:lnTo>
                  <a:lnTo>
                    <a:pt x="123" y="43"/>
                  </a:lnTo>
                  <a:lnTo>
                    <a:pt x="117" y="46"/>
                  </a:lnTo>
                  <a:lnTo>
                    <a:pt x="110" y="51"/>
                  </a:lnTo>
                  <a:lnTo>
                    <a:pt x="104" y="55"/>
                  </a:lnTo>
                  <a:lnTo>
                    <a:pt x="110" y="60"/>
                  </a:lnTo>
                  <a:lnTo>
                    <a:pt x="114" y="67"/>
                  </a:lnTo>
                  <a:lnTo>
                    <a:pt x="116" y="74"/>
                  </a:lnTo>
                  <a:lnTo>
                    <a:pt x="117" y="82"/>
                  </a:lnTo>
                  <a:lnTo>
                    <a:pt x="116" y="89"/>
                  </a:lnTo>
                  <a:lnTo>
                    <a:pt x="115" y="95"/>
                  </a:lnTo>
                  <a:lnTo>
                    <a:pt x="111" y="101"/>
                  </a:lnTo>
                  <a:lnTo>
                    <a:pt x="107" y="107"/>
                  </a:lnTo>
                  <a:lnTo>
                    <a:pt x="101" y="112"/>
                  </a:lnTo>
                  <a:lnTo>
                    <a:pt x="95" y="115"/>
                  </a:lnTo>
                  <a:lnTo>
                    <a:pt x="88" y="116"/>
                  </a:lnTo>
                  <a:lnTo>
                    <a:pt x="81" y="117"/>
                  </a:lnTo>
                  <a:lnTo>
                    <a:pt x="73" y="116"/>
                  </a:lnTo>
                  <a:lnTo>
                    <a:pt x="66" y="114"/>
                  </a:lnTo>
                  <a:lnTo>
                    <a:pt x="60" y="110"/>
                  </a:lnTo>
                  <a:lnTo>
                    <a:pt x="55" y="105"/>
                  </a:lnTo>
                  <a:lnTo>
                    <a:pt x="48" y="114"/>
                  </a:lnTo>
                  <a:lnTo>
                    <a:pt x="41" y="124"/>
                  </a:lnTo>
                  <a:lnTo>
                    <a:pt x="35" y="135"/>
                  </a:lnTo>
                  <a:lnTo>
                    <a:pt x="30" y="145"/>
                  </a:lnTo>
                  <a:lnTo>
                    <a:pt x="40" y="149"/>
                  </a:lnTo>
                  <a:lnTo>
                    <a:pt x="48" y="156"/>
                  </a:lnTo>
                  <a:lnTo>
                    <a:pt x="54" y="167"/>
                  </a:lnTo>
                  <a:lnTo>
                    <a:pt x="56" y="178"/>
                  </a:lnTo>
                  <a:lnTo>
                    <a:pt x="55" y="185"/>
                  </a:lnTo>
                  <a:lnTo>
                    <a:pt x="54" y="192"/>
                  </a:lnTo>
                  <a:lnTo>
                    <a:pt x="50" y="198"/>
                  </a:lnTo>
                  <a:lnTo>
                    <a:pt x="46" y="204"/>
                  </a:lnTo>
                  <a:lnTo>
                    <a:pt x="40" y="208"/>
                  </a:lnTo>
                  <a:lnTo>
                    <a:pt x="34" y="212"/>
                  </a:lnTo>
                  <a:lnTo>
                    <a:pt x="27" y="213"/>
                  </a:lnTo>
                  <a:lnTo>
                    <a:pt x="20" y="214"/>
                  </a:lnTo>
                  <a:lnTo>
                    <a:pt x="16" y="214"/>
                  </a:lnTo>
                  <a:lnTo>
                    <a:pt x="12" y="213"/>
                  </a:lnTo>
                  <a:lnTo>
                    <a:pt x="9" y="212"/>
                  </a:lnTo>
                  <a:lnTo>
                    <a:pt x="5" y="210"/>
                  </a:lnTo>
                  <a:lnTo>
                    <a:pt x="3" y="220"/>
                  </a:lnTo>
                  <a:lnTo>
                    <a:pt x="1" y="223"/>
                  </a:lnTo>
                  <a:lnTo>
                    <a:pt x="0" y="227"/>
                  </a:lnTo>
                  <a:lnTo>
                    <a:pt x="0" y="236"/>
                  </a:lnTo>
                  <a:lnTo>
                    <a:pt x="0" y="247"/>
                  </a:lnTo>
                  <a:lnTo>
                    <a:pt x="1" y="255"/>
                  </a:lnTo>
                  <a:lnTo>
                    <a:pt x="3" y="264"/>
                  </a:lnTo>
                  <a:lnTo>
                    <a:pt x="5" y="275"/>
                  </a:lnTo>
                  <a:lnTo>
                    <a:pt x="9" y="274"/>
                  </a:lnTo>
                  <a:lnTo>
                    <a:pt x="12" y="274"/>
                  </a:lnTo>
                  <a:lnTo>
                    <a:pt x="16" y="273"/>
                  </a:lnTo>
                  <a:lnTo>
                    <a:pt x="20" y="273"/>
                  </a:lnTo>
                  <a:lnTo>
                    <a:pt x="27" y="274"/>
                  </a:lnTo>
                  <a:lnTo>
                    <a:pt x="34" y="275"/>
                  </a:lnTo>
                  <a:lnTo>
                    <a:pt x="40" y="278"/>
                  </a:lnTo>
                  <a:lnTo>
                    <a:pt x="46" y="283"/>
                  </a:lnTo>
                  <a:lnTo>
                    <a:pt x="50" y="289"/>
                  </a:lnTo>
                  <a:lnTo>
                    <a:pt x="54" y="294"/>
                  </a:lnTo>
                  <a:lnTo>
                    <a:pt x="55" y="301"/>
                  </a:lnTo>
                  <a:lnTo>
                    <a:pt x="56" y="308"/>
                  </a:lnTo>
                  <a:lnTo>
                    <a:pt x="54" y="320"/>
                  </a:lnTo>
                  <a:lnTo>
                    <a:pt x="48" y="330"/>
                  </a:lnTo>
                  <a:lnTo>
                    <a:pt x="40" y="337"/>
                  </a:lnTo>
                  <a:lnTo>
                    <a:pt x="30" y="342"/>
                  </a:lnTo>
                  <a:lnTo>
                    <a:pt x="35" y="352"/>
                  </a:lnTo>
                  <a:lnTo>
                    <a:pt x="41" y="362"/>
                  </a:lnTo>
                  <a:lnTo>
                    <a:pt x="48" y="373"/>
                  </a:lnTo>
                  <a:lnTo>
                    <a:pt x="55" y="382"/>
                  </a:lnTo>
                  <a:lnTo>
                    <a:pt x="60" y="376"/>
                  </a:lnTo>
                  <a:lnTo>
                    <a:pt x="66" y="373"/>
                  </a:lnTo>
                  <a:lnTo>
                    <a:pt x="73" y="370"/>
                  </a:lnTo>
                  <a:lnTo>
                    <a:pt x="81" y="369"/>
                  </a:lnTo>
                  <a:lnTo>
                    <a:pt x="88" y="370"/>
                  </a:lnTo>
                  <a:lnTo>
                    <a:pt x="95" y="371"/>
                  </a:lnTo>
                  <a:lnTo>
                    <a:pt x="101" y="375"/>
                  </a:lnTo>
                  <a:lnTo>
                    <a:pt x="107" y="379"/>
                  </a:lnTo>
                  <a:lnTo>
                    <a:pt x="111" y="385"/>
                  </a:lnTo>
                  <a:lnTo>
                    <a:pt x="115" y="391"/>
                  </a:lnTo>
                  <a:lnTo>
                    <a:pt x="116" y="398"/>
                  </a:lnTo>
                  <a:lnTo>
                    <a:pt x="117" y="405"/>
                  </a:lnTo>
                  <a:lnTo>
                    <a:pt x="116" y="413"/>
                  </a:lnTo>
                  <a:lnTo>
                    <a:pt x="114" y="420"/>
                  </a:lnTo>
                  <a:lnTo>
                    <a:pt x="110" y="427"/>
                  </a:lnTo>
                  <a:lnTo>
                    <a:pt x="104" y="431"/>
                  </a:lnTo>
                  <a:lnTo>
                    <a:pt x="110" y="436"/>
                  </a:lnTo>
                  <a:lnTo>
                    <a:pt x="117" y="440"/>
                  </a:lnTo>
                  <a:lnTo>
                    <a:pt x="123" y="444"/>
                  </a:lnTo>
                  <a:lnTo>
                    <a:pt x="129" y="447"/>
                  </a:lnTo>
                  <a:lnTo>
                    <a:pt x="136" y="452"/>
                  </a:lnTo>
                  <a:lnTo>
                    <a:pt x="141" y="455"/>
                  </a:lnTo>
                  <a:lnTo>
                    <a:pt x="148" y="458"/>
                  </a:lnTo>
                  <a:lnTo>
                    <a:pt x="155" y="461"/>
                  </a:lnTo>
                  <a:lnTo>
                    <a:pt x="157" y="455"/>
                  </a:lnTo>
                  <a:lnTo>
                    <a:pt x="160" y="451"/>
                  </a:lnTo>
                  <a:lnTo>
                    <a:pt x="163" y="446"/>
                  </a:lnTo>
                  <a:lnTo>
                    <a:pt x="168" y="442"/>
                  </a:lnTo>
                  <a:lnTo>
                    <a:pt x="172" y="438"/>
                  </a:lnTo>
                  <a:lnTo>
                    <a:pt x="177" y="436"/>
                  </a:lnTo>
                  <a:lnTo>
                    <a:pt x="184" y="434"/>
                  </a:lnTo>
                  <a:lnTo>
                    <a:pt x="190" y="434"/>
                  </a:lnTo>
                  <a:lnTo>
                    <a:pt x="197" y="435"/>
                  </a:lnTo>
                  <a:lnTo>
                    <a:pt x="204" y="436"/>
                  </a:lnTo>
                  <a:lnTo>
                    <a:pt x="209" y="439"/>
                  </a:lnTo>
                  <a:lnTo>
                    <a:pt x="215" y="444"/>
                  </a:lnTo>
                  <a:lnTo>
                    <a:pt x="220" y="450"/>
                  </a:lnTo>
                  <a:lnTo>
                    <a:pt x="223" y="455"/>
                  </a:lnTo>
                  <a:lnTo>
                    <a:pt x="224" y="462"/>
                  </a:lnTo>
                  <a:lnTo>
                    <a:pt x="225" y="469"/>
                  </a:lnTo>
                  <a:lnTo>
                    <a:pt x="225" y="473"/>
                  </a:lnTo>
                  <a:lnTo>
                    <a:pt x="224" y="476"/>
                  </a:lnTo>
                  <a:lnTo>
                    <a:pt x="223" y="480"/>
                  </a:lnTo>
                  <a:lnTo>
                    <a:pt x="222" y="482"/>
                  </a:lnTo>
                  <a:lnTo>
                    <a:pt x="224" y="483"/>
                  </a:lnTo>
                  <a:lnTo>
                    <a:pt x="227" y="483"/>
                  </a:lnTo>
                  <a:lnTo>
                    <a:pt x="229" y="483"/>
                  </a:lnTo>
                  <a:lnTo>
                    <a:pt x="231" y="483"/>
                  </a:lnTo>
                  <a:lnTo>
                    <a:pt x="231" y="339"/>
                  </a:lnTo>
                  <a:lnTo>
                    <a:pt x="217" y="333"/>
                  </a:lnTo>
                  <a:lnTo>
                    <a:pt x="204" y="324"/>
                  </a:lnTo>
                  <a:lnTo>
                    <a:pt x="192" y="314"/>
                  </a:lnTo>
                  <a:lnTo>
                    <a:pt x="183" y="302"/>
                  </a:lnTo>
                  <a:lnTo>
                    <a:pt x="175" y="290"/>
                  </a:lnTo>
                  <a:lnTo>
                    <a:pt x="168" y="275"/>
                  </a:lnTo>
                  <a:lnTo>
                    <a:pt x="164" y="259"/>
                  </a:lnTo>
                  <a:lnTo>
                    <a:pt x="163" y="24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30"/>
            <p:cNvSpPr>
              <a:spLocks/>
            </p:cNvSpPr>
            <p:nvPr/>
          </p:nvSpPr>
          <p:spPr bwMode="auto">
            <a:xfrm>
              <a:off x="4719638" y="3081338"/>
              <a:ext cx="12700" cy="6350"/>
            </a:xfrm>
            <a:custGeom>
              <a:avLst/>
              <a:gdLst/>
              <a:ahLst/>
              <a:cxnLst>
                <a:cxn ang="0">
                  <a:pos x="4" y="0"/>
                </a:cxn>
                <a:cxn ang="0">
                  <a:pos x="3" y="3"/>
                </a:cxn>
                <a:cxn ang="0">
                  <a:pos x="2" y="5"/>
                </a:cxn>
                <a:cxn ang="0">
                  <a:pos x="1" y="7"/>
                </a:cxn>
                <a:cxn ang="0">
                  <a:pos x="0" y="9"/>
                </a:cxn>
                <a:cxn ang="0">
                  <a:pos x="4" y="8"/>
                </a:cxn>
                <a:cxn ang="0">
                  <a:pos x="8" y="7"/>
                </a:cxn>
                <a:cxn ang="0">
                  <a:pos x="11" y="7"/>
                </a:cxn>
                <a:cxn ang="0">
                  <a:pos x="16" y="6"/>
                </a:cxn>
                <a:cxn ang="0">
                  <a:pos x="13" y="5"/>
                </a:cxn>
                <a:cxn ang="0">
                  <a:pos x="10" y="3"/>
                </a:cxn>
                <a:cxn ang="0">
                  <a:pos x="6" y="1"/>
                </a:cxn>
                <a:cxn ang="0">
                  <a:pos x="4" y="0"/>
                </a:cxn>
              </a:cxnLst>
              <a:rect l="0" t="0" r="r" b="b"/>
              <a:pathLst>
                <a:path w="16" h="9">
                  <a:moveTo>
                    <a:pt x="4" y="0"/>
                  </a:moveTo>
                  <a:lnTo>
                    <a:pt x="3" y="3"/>
                  </a:lnTo>
                  <a:lnTo>
                    <a:pt x="2" y="5"/>
                  </a:lnTo>
                  <a:lnTo>
                    <a:pt x="1" y="7"/>
                  </a:lnTo>
                  <a:lnTo>
                    <a:pt x="0" y="9"/>
                  </a:lnTo>
                  <a:lnTo>
                    <a:pt x="4" y="8"/>
                  </a:lnTo>
                  <a:lnTo>
                    <a:pt x="8" y="7"/>
                  </a:lnTo>
                  <a:lnTo>
                    <a:pt x="11" y="7"/>
                  </a:lnTo>
                  <a:lnTo>
                    <a:pt x="16" y="6"/>
                  </a:lnTo>
                  <a:lnTo>
                    <a:pt x="13" y="5"/>
                  </a:lnTo>
                  <a:lnTo>
                    <a:pt x="10" y="3"/>
                  </a:lnTo>
                  <a:lnTo>
                    <a:pt x="6" y="1"/>
                  </a:lnTo>
                  <a:lnTo>
                    <a:pt x="4" y="0"/>
                  </a:lnTo>
                  <a:close/>
                </a:path>
              </a:pathLst>
            </a:custGeom>
            <a:solidFill>
              <a:srgbClr val="8716D3"/>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31"/>
            <p:cNvSpPr>
              <a:spLocks/>
            </p:cNvSpPr>
            <p:nvPr/>
          </p:nvSpPr>
          <p:spPr bwMode="auto">
            <a:xfrm>
              <a:off x="4610100" y="3086100"/>
              <a:ext cx="234950" cy="360363"/>
            </a:xfrm>
            <a:custGeom>
              <a:avLst/>
              <a:gdLst/>
              <a:ahLst/>
              <a:cxnLst>
                <a:cxn ang="0">
                  <a:pos x="74" y="445"/>
                </a:cxn>
                <a:cxn ang="0">
                  <a:pos x="74" y="431"/>
                </a:cxn>
                <a:cxn ang="0">
                  <a:pos x="83" y="413"/>
                </a:cxn>
                <a:cxn ang="0">
                  <a:pos x="102" y="404"/>
                </a:cxn>
                <a:cxn ang="0">
                  <a:pos x="121" y="405"/>
                </a:cxn>
                <a:cxn ang="0">
                  <a:pos x="135" y="415"/>
                </a:cxn>
                <a:cxn ang="0">
                  <a:pos x="143" y="430"/>
                </a:cxn>
                <a:cxn ang="0">
                  <a:pos x="163" y="421"/>
                </a:cxn>
                <a:cxn ang="0">
                  <a:pos x="181" y="409"/>
                </a:cxn>
                <a:cxn ang="0">
                  <a:pos x="188" y="396"/>
                </a:cxn>
                <a:cxn ang="0">
                  <a:pos x="181" y="374"/>
                </a:cxn>
                <a:cxn ang="0">
                  <a:pos x="187" y="354"/>
                </a:cxn>
                <a:cxn ang="0">
                  <a:pos x="203" y="340"/>
                </a:cxn>
                <a:cxn ang="0">
                  <a:pos x="225" y="339"/>
                </a:cxn>
                <a:cxn ang="0">
                  <a:pos x="243" y="351"/>
                </a:cxn>
                <a:cxn ang="0">
                  <a:pos x="263" y="321"/>
                </a:cxn>
                <a:cxn ang="0">
                  <a:pos x="250" y="299"/>
                </a:cxn>
                <a:cxn ang="0">
                  <a:pos x="243" y="270"/>
                </a:cxn>
                <a:cxn ang="0">
                  <a:pos x="253" y="252"/>
                </a:cxn>
                <a:cxn ang="0">
                  <a:pos x="271" y="243"/>
                </a:cxn>
                <a:cxn ang="0">
                  <a:pos x="285" y="243"/>
                </a:cxn>
                <a:cxn ang="0">
                  <a:pos x="294" y="233"/>
                </a:cxn>
                <a:cxn ang="0">
                  <a:pos x="298" y="205"/>
                </a:cxn>
                <a:cxn ang="0">
                  <a:pos x="294" y="189"/>
                </a:cxn>
                <a:cxn ang="0">
                  <a:pos x="285" y="182"/>
                </a:cxn>
                <a:cxn ang="0">
                  <a:pos x="271" y="182"/>
                </a:cxn>
                <a:cxn ang="0">
                  <a:pos x="253" y="173"/>
                </a:cxn>
                <a:cxn ang="0">
                  <a:pos x="243" y="154"/>
                </a:cxn>
                <a:cxn ang="0">
                  <a:pos x="250" y="125"/>
                </a:cxn>
                <a:cxn ang="0">
                  <a:pos x="263" y="104"/>
                </a:cxn>
                <a:cxn ang="0">
                  <a:pos x="243" y="74"/>
                </a:cxn>
                <a:cxn ang="0">
                  <a:pos x="225" y="85"/>
                </a:cxn>
                <a:cxn ang="0">
                  <a:pos x="203" y="84"/>
                </a:cxn>
                <a:cxn ang="0">
                  <a:pos x="187" y="70"/>
                </a:cxn>
                <a:cxn ang="0">
                  <a:pos x="181" y="51"/>
                </a:cxn>
                <a:cxn ang="0">
                  <a:pos x="188" y="29"/>
                </a:cxn>
                <a:cxn ang="0">
                  <a:pos x="183" y="17"/>
                </a:cxn>
                <a:cxn ang="0">
                  <a:pos x="170" y="8"/>
                </a:cxn>
                <a:cxn ang="0">
                  <a:pos x="155" y="0"/>
                </a:cxn>
                <a:cxn ang="0">
                  <a:pos x="143" y="2"/>
                </a:cxn>
                <a:cxn ang="0">
                  <a:pos x="126" y="16"/>
                </a:cxn>
                <a:cxn ang="0">
                  <a:pos x="106" y="22"/>
                </a:cxn>
                <a:cxn ang="0">
                  <a:pos x="99" y="20"/>
                </a:cxn>
                <a:cxn ang="0">
                  <a:pos x="61" y="47"/>
                </a:cxn>
                <a:cxn ang="0">
                  <a:pos x="30" y="84"/>
                </a:cxn>
                <a:cxn ang="0">
                  <a:pos x="20" y="112"/>
                </a:cxn>
                <a:cxn ang="0">
                  <a:pos x="33" y="110"/>
                </a:cxn>
                <a:cxn ang="0">
                  <a:pos x="90" y="128"/>
                </a:cxn>
                <a:cxn ang="0">
                  <a:pos x="127" y="173"/>
                </a:cxn>
                <a:cxn ang="0">
                  <a:pos x="133" y="232"/>
                </a:cxn>
                <a:cxn ang="0">
                  <a:pos x="105" y="284"/>
                </a:cxn>
                <a:cxn ang="0">
                  <a:pos x="53" y="312"/>
                </a:cxn>
                <a:cxn ang="0">
                  <a:pos x="16" y="313"/>
                </a:cxn>
                <a:cxn ang="0">
                  <a:pos x="0" y="452"/>
                </a:cxn>
                <a:cxn ang="0">
                  <a:pos x="24" y="455"/>
                </a:cxn>
                <a:cxn ang="0">
                  <a:pos x="44" y="455"/>
                </a:cxn>
                <a:cxn ang="0">
                  <a:pos x="59" y="453"/>
                </a:cxn>
                <a:cxn ang="0">
                  <a:pos x="75" y="451"/>
                </a:cxn>
              </a:cxnLst>
              <a:rect l="0" t="0" r="r" b="b"/>
              <a:pathLst>
                <a:path w="298" h="455">
                  <a:moveTo>
                    <a:pt x="75" y="451"/>
                  </a:moveTo>
                  <a:lnTo>
                    <a:pt x="74" y="449"/>
                  </a:lnTo>
                  <a:lnTo>
                    <a:pt x="74" y="445"/>
                  </a:lnTo>
                  <a:lnTo>
                    <a:pt x="73" y="442"/>
                  </a:lnTo>
                  <a:lnTo>
                    <a:pt x="73" y="438"/>
                  </a:lnTo>
                  <a:lnTo>
                    <a:pt x="74" y="431"/>
                  </a:lnTo>
                  <a:lnTo>
                    <a:pt x="75" y="424"/>
                  </a:lnTo>
                  <a:lnTo>
                    <a:pt x="79" y="419"/>
                  </a:lnTo>
                  <a:lnTo>
                    <a:pt x="83" y="413"/>
                  </a:lnTo>
                  <a:lnTo>
                    <a:pt x="89" y="408"/>
                  </a:lnTo>
                  <a:lnTo>
                    <a:pt x="95" y="405"/>
                  </a:lnTo>
                  <a:lnTo>
                    <a:pt x="102" y="404"/>
                  </a:lnTo>
                  <a:lnTo>
                    <a:pt x="109" y="403"/>
                  </a:lnTo>
                  <a:lnTo>
                    <a:pt x="114" y="403"/>
                  </a:lnTo>
                  <a:lnTo>
                    <a:pt x="121" y="405"/>
                  </a:lnTo>
                  <a:lnTo>
                    <a:pt x="126" y="407"/>
                  </a:lnTo>
                  <a:lnTo>
                    <a:pt x="132" y="411"/>
                  </a:lnTo>
                  <a:lnTo>
                    <a:pt x="135" y="415"/>
                  </a:lnTo>
                  <a:lnTo>
                    <a:pt x="139" y="420"/>
                  </a:lnTo>
                  <a:lnTo>
                    <a:pt x="141" y="424"/>
                  </a:lnTo>
                  <a:lnTo>
                    <a:pt x="143" y="430"/>
                  </a:lnTo>
                  <a:lnTo>
                    <a:pt x="150" y="427"/>
                  </a:lnTo>
                  <a:lnTo>
                    <a:pt x="156" y="424"/>
                  </a:lnTo>
                  <a:lnTo>
                    <a:pt x="163" y="421"/>
                  </a:lnTo>
                  <a:lnTo>
                    <a:pt x="168" y="416"/>
                  </a:lnTo>
                  <a:lnTo>
                    <a:pt x="175" y="413"/>
                  </a:lnTo>
                  <a:lnTo>
                    <a:pt x="181" y="409"/>
                  </a:lnTo>
                  <a:lnTo>
                    <a:pt x="187" y="405"/>
                  </a:lnTo>
                  <a:lnTo>
                    <a:pt x="193" y="400"/>
                  </a:lnTo>
                  <a:lnTo>
                    <a:pt x="188" y="396"/>
                  </a:lnTo>
                  <a:lnTo>
                    <a:pt x="185" y="389"/>
                  </a:lnTo>
                  <a:lnTo>
                    <a:pt x="182" y="382"/>
                  </a:lnTo>
                  <a:lnTo>
                    <a:pt x="181" y="374"/>
                  </a:lnTo>
                  <a:lnTo>
                    <a:pt x="182" y="367"/>
                  </a:lnTo>
                  <a:lnTo>
                    <a:pt x="183" y="360"/>
                  </a:lnTo>
                  <a:lnTo>
                    <a:pt x="187" y="354"/>
                  </a:lnTo>
                  <a:lnTo>
                    <a:pt x="192" y="348"/>
                  </a:lnTo>
                  <a:lnTo>
                    <a:pt x="197" y="344"/>
                  </a:lnTo>
                  <a:lnTo>
                    <a:pt x="203" y="340"/>
                  </a:lnTo>
                  <a:lnTo>
                    <a:pt x="210" y="339"/>
                  </a:lnTo>
                  <a:lnTo>
                    <a:pt x="217" y="338"/>
                  </a:lnTo>
                  <a:lnTo>
                    <a:pt x="225" y="339"/>
                  </a:lnTo>
                  <a:lnTo>
                    <a:pt x="232" y="342"/>
                  </a:lnTo>
                  <a:lnTo>
                    <a:pt x="238" y="345"/>
                  </a:lnTo>
                  <a:lnTo>
                    <a:pt x="243" y="351"/>
                  </a:lnTo>
                  <a:lnTo>
                    <a:pt x="250" y="342"/>
                  </a:lnTo>
                  <a:lnTo>
                    <a:pt x="256" y="331"/>
                  </a:lnTo>
                  <a:lnTo>
                    <a:pt x="263" y="321"/>
                  </a:lnTo>
                  <a:lnTo>
                    <a:pt x="269" y="311"/>
                  </a:lnTo>
                  <a:lnTo>
                    <a:pt x="258" y="306"/>
                  </a:lnTo>
                  <a:lnTo>
                    <a:pt x="250" y="299"/>
                  </a:lnTo>
                  <a:lnTo>
                    <a:pt x="245" y="289"/>
                  </a:lnTo>
                  <a:lnTo>
                    <a:pt x="242" y="277"/>
                  </a:lnTo>
                  <a:lnTo>
                    <a:pt x="243" y="270"/>
                  </a:lnTo>
                  <a:lnTo>
                    <a:pt x="245" y="263"/>
                  </a:lnTo>
                  <a:lnTo>
                    <a:pt x="248" y="258"/>
                  </a:lnTo>
                  <a:lnTo>
                    <a:pt x="253" y="252"/>
                  </a:lnTo>
                  <a:lnTo>
                    <a:pt x="258" y="247"/>
                  </a:lnTo>
                  <a:lnTo>
                    <a:pt x="264" y="244"/>
                  </a:lnTo>
                  <a:lnTo>
                    <a:pt x="271" y="243"/>
                  </a:lnTo>
                  <a:lnTo>
                    <a:pt x="278" y="242"/>
                  </a:lnTo>
                  <a:lnTo>
                    <a:pt x="281" y="242"/>
                  </a:lnTo>
                  <a:lnTo>
                    <a:pt x="285" y="243"/>
                  </a:lnTo>
                  <a:lnTo>
                    <a:pt x="288" y="243"/>
                  </a:lnTo>
                  <a:lnTo>
                    <a:pt x="292" y="244"/>
                  </a:lnTo>
                  <a:lnTo>
                    <a:pt x="294" y="233"/>
                  </a:lnTo>
                  <a:lnTo>
                    <a:pt x="296" y="224"/>
                  </a:lnTo>
                  <a:lnTo>
                    <a:pt x="298" y="216"/>
                  </a:lnTo>
                  <a:lnTo>
                    <a:pt x="298" y="205"/>
                  </a:lnTo>
                  <a:lnTo>
                    <a:pt x="298" y="196"/>
                  </a:lnTo>
                  <a:lnTo>
                    <a:pt x="296" y="192"/>
                  </a:lnTo>
                  <a:lnTo>
                    <a:pt x="294" y="189"/>
                  </a:lnTo>
                  <a:lnTo>
                    <a:pt x="292" y="179"/>
                  </a:lnTo>
                  <a:lnTo>
                    <a:pt x="288" y="181"/>
                  </a:lnTo>
                  <a:lnTo>
                    <a:pt x="285" y="182"/>
                  </a:lnTo>
                  <a:lnTo>
                    <a:pt x="281" y="183"/>
                  </a:lnTo>
                  <a:lnTo>
                    <a:pt x="278" y="183"/>
                  </a:lnTo>
                  <a:lnTo>
                    <a:pt x="271" y="182"/>
                  </a:lnTo>
                  <a:lnTo>
                    <a:pt x="264" y="181"/>
                  </a:lnTo>
                  <a:lnTo>
                    <a:pt x="258" y="177"/>
                  </a:lnTo>
                  <a:lnTo>
                    <a:pt x="253" y="173"/>
                  </a:lnTo>
                  <a:lnTo>
                    <a:pt x="248" y="167"/>
                  </a:lnTo>
                  <a:lnTo>
                    <a:pt x="245" y="161"/>
                  </a:lnTo>
                  <a:lnTo>
                    <a:pt x="243" y="154"/>
                  </a:lnTo>
                  <a:lnTo>
                    <a:pt x="242" y="147"/>
                  </a:lnTo>
                  <a:lnTo>
                    <a:pt x="245" y="136"/>
                  </a:lnTo>
                  <a:lnTo>
                    <a:pt x="250" y="125"/>
                  </a:lnTo>
                  <a:lnTo>
                    <a:pt x="258" y="118"/>
                  </a:lnTo>
                  <a:lnTo>
                    <a:pt x="269" y="114"/>
                  </a:lnTo>
                  <a:lnTo>
                    <a:pt x="263" y="104"/>
                  </a:lnTo>
                  <a:lnTo>
                    <a:pt x="256" y="93"/>
                  </a:lnTo>
                  <a:lnTo>
                    <a:pt x="250" y="83"/>
                  </a:lnTo>
                  <a:lnTo>
                    <a:pt x="243" y="74"/>
                  </a:lnTo>
                  <a:lnTo>
                    <a:pt x="238" y="79"/>
                  </a:lnTo>
                  <a:lnTo>
                    <a:pt x="232" y="83"/>
                  </a:lnTo>
                  <a:lnTo>
                    <a:pt x="225" y="85"/>
                  </a:lnTo>
                  <a:lnTo>
                    <a:pt x="217" y="86"/>
                  </a:lnTo>
                  <a:lnTo>
                    <a:pt x="210" y="85"/>
                  </a:lnTo>
                  <a:lnTo>
                    <a:pt x="203" y="84"/>
                  </a:lnTo>
                  <a:lnTo>
                    <a:pt x="197" y="81"/>
                  </a:lnTo>
                  <a:lnTo>
                    <a:pt x="192" y="76"/>
                  </a:lnTo>
                  <a:lnTo>
                    <a:pt x="187" y="70"/>
                  </a:lnTo>
                  <a:lnTo>
                    <a:pt x="183" y="64"/>
                  </a:lnTo>
                  <a:lnTo>
                    <a:pt x="182" y="58"/>
                  </a:lnTo>
                  <a:lnTo>
                    <a:pt x="181" y="51"/>
                  </a:lnTo>
                  <a:lnTo>
                    <a:pt x="182" y="43"/>
                  </a:lnTo>
                  <a:lnTo>
                    <a:pt x="185" y="36"/>
                  </a:lnTo>
                  <a:lnTo>
                    <a:pt x="188" y="29"/>
                  </a:lnTo>
                  <a:lnTo>
                    <a:pt x="193" y="24"/>
                  </a:lnTo>
                  <a:lnTo>
                    <a:pt x="188" y="21"/>
                  </a:lnTo>
                  <a:lnTo>
                    <a:pt x="183" y="17"/>
                  </a:lnTo>
                  <a:lnTo>
                    <a:pt x="179" y="14"/>
                  </a:lnTo>
                  <a:lnTo>
                    <a:pt x="174" y="12"/>
                  </a:lnTo>
                  <a:lnTo>
                    <a:pt x="170" y="8"/>
                  </a:lnTo>
                  <a:lnTo>
                    <a:pt x="165" y="6"/>
                  </a:lnTo>
                  <a:lnTo>
                    <a:pt x="159" y="2"/>
                  </a:lnTo>
                  <a:lnTo>
                    <a:pt x="155" y="0"/>
                  </a:lnTo>
                  <a:lnTo>
                    <a:pt x="150" y="1"/>
                  </a:lnTo>
                  <a:lnTo>
                    <a:pt x="147" y="1"/>
                  </a:lnTo>
                  <a:lnTo>
                    <a:pt x="143" y="2"/>
                  </a:lnTo>
                  <a:lnTo>
                    <a:pt x="139" y="3"/>
                  </a:lnTo>
                  <a:lnTo>
                    <a:pt x="133" y="10"/>
                  </a:lnTo>
                  <a:lnTo>
                    <a:pt x="126" y="16"/>
                  </a:lnTo>
                  <a:lnTo>
                    <a:pt x="118" y="21"/>
                  </a:lnTo>
                  <a:lnTo>
                    <a:pt x="109" y="22"/>
                  </a:lnTo>
                  <a:lnTo>
                    <a:pt x="106" y="22"/>
                  </a:lnTo>
                  <a:lnTo>
                    <a:pt x="104" y="21"/>
                  </a:lnTo>
                  <a:lnTo>
                    <a:pt x="102" y="21"/>
                  </a:lnTo>
                  <a:lnTo>
                    <a:pt x="99" y="20"/>
                  </a:lnTo>
                  <a:lnTo>
                    <a:pt x="86" y="28"/>
                  </a:lnTo>
                  <a:lnTo>
                    <a:pt x="73" y="37"/>
                  </a:lnTo>
                  <a:lnTo>
                    <a:pt x="61" y="47"/>
                  </a:lnTo>
                  <a:lnTo>
                    <a:pt x="50" y="59"/>
                  </a:lnTo>
                  <a:lnTo>
                    <a:pt x="39" y="70"/>
                  </a:lnTo>
                  <a:lnTo>
                    <a:pt x="30" y="84"/>
                  </a:lnTo>
                  <a:lnTo>
                    <a:pt x="22" y="98"/>
                  </a:lnTo>
                  <a:lnTo>
                    <a:pt x="15" y="112"/>
                  </a:lnTo>
                  <a:lnTo>
                    <a:pt x="20" y="112"/>
                  </a:lnTo>
                  <a:lnTo>
                    <a:pt x="24" y="110"/>
                  </a:lnTo>
                  <a:lnTo>
                    <a:pt x="28" y="110"/>
                  </a:lnTo>
                  <a:lnTo>
                    <a:pt x="33" y="110"/>
                  </a:lnTo>
                  <a:lnTo>
                    <a:pt x="53" y="113"/>
                  </a:lnTo>
                  <a:lnTo>
                    <a:pt x="73" y="118"/>
                  </a:lnTo>
                  <a:lnTo>
                    <a:pt x="90" y="128"/>
                  </a:lnTo>
                  <a:lnTo>
                    <a:pt x="105" y="140"/>
                  </a:lnTo>
                  <a:lnTo>
                    <a:pt x="118" y="155"/>
                  </a:lnTo>
                  <a:lnTo>
                    <a:pt x="127" y="173"/>
                  </a:lnTo>
                  <a:lnTo>
                    <a:pt x="133" y="191"/>
                  </a:lnTo>
                  <a:lnTo>
                    <a:pt x="135" y="212"/>
                  </a:lnTo>
                  <a:lnTo>
                    <a:pt x="133" y="232"/>
                  </a:lnTo>
                  <a:lnTo>
                    <a:pt x="127" y="252"/>
                  </a:lnTo>
                  <a:lnTo>
                    <a:pt x="118" y="269"/>
                  </a:lnTo>
                  <a:lnTo>
                    <a:pt x="105" y="284"/>
                  </a:lnTo>
                  <a:lnTo>
                    <a:pt x="90" y="297"/>
                  </a:lnTo>
                  <a:lnTo>
                    <a:pt x="73" y="306"/>
                  </a:lnTo>
                  <a:lnTo>
                    <a:pt x="53" y="312"/>
                  </a:lnTo>
                  <a:lnTo>
                    <a:pt x="33" y="314"/>
                  </a:lnTo>
                  <a:lnTo>
                    <a:pt x="24" y="314"/>
                  </a:lnTo>
                  <a:lnTo>
                    <a:pt x="16" y="313"/>
                  </a:lnTo>
                  <a:lnTo>
                    <a:pt x="8" y="311"/>
                  </a:lnTo>
                  <a:lnTo>
                    <a:pt x="0" y="308"/>
                  </a:lnTo>
                  <a:lnTo>
                    <a:pt x="0" y="452"/>
                  </a:lnTo>
                  <a:lnTo>
                    <a:pt x="8" y="453"/>
                  </a:lnTo>
                  <a:lnTo>
                    <a:pt x="16" y="454"/>
                  </a:lnTo>
                  <a:lnTo>
                    <a:pt x="24" y="455"/>
                  </a:lnTo>
                  <a:lnTo>
                    <a:pt x="33" y="455"/>
                  </a:lnTo>
                  <a:lnTo>
                    <a:pt x="38" y="455"/>
                  </a:lnTo>
                  <a:lnTo>
                    <a:pt x="44" y="455"/>
                  </a:lnTo>
                  <a:lnTo>
                    <a:pt x="49" y="454"/>
                  </a:lnTo>
                  <a:lnTo>
                    <a:pt x="54" y="454"/>
                  </a:lnTo>
                  <a:lnTo>
                    <a:pt x="59" y="453"/>
                  </a:lnTo>
                  <a:lnTo>
                    <a:pt x="65" y="452"/>
                  </a:lnTo>
                  <a:lnTo>
                    <a:pt x="69" y="452"/>
                  </a:lnTo>
                  <a:lnTo>
                    <a:pt x="75" y="4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32"/>
            <p:cNvSpPr>
              <a:spLocks/>
            </p:cNvSpPr>
            <p:nvPr/>
          </p:nvSpPr>
          <p:spPr bwMode="auto">
            <a:xfrm>
              <a:off x="4310063" y="3275013"/>
              <a:ext cx="25400" cy="63500"/>
            </a:xfrm>
            <a:custGeom>
              <a:avLst/>
              <a:gdLst/>
              <a:ahLst/>
              <a:cxnLst>
                <a:cxn ang="0">
                  <a:pos x="6" y="81"/>
                </a:cxn>
                <a:cxn ang="0">
                  <a:pos x="33" y="3"/>
                </a:cxn>
                <a:cxn ang="0">
                  <a:pos x="29" y="3"/>
                </a:cxn>
                <a:cxn ang="0">
                  <a:pos x="27" y="1"/>
                </a:cxn>
                <a:cxn ang="0">
                  <a:pos x="23" y="1"/>
                </a:cxn>
                <a:cxn ang="0">
                  <a:pos x="21" y="0"/>
                </a:cxn>
                <a:cxn ang="0">
                  <a:pos x="0" y="78"/>
                </a:cxn>
                <a:cxn ang="0">
                  <a:pos x="2" y="80"/>
                </a:cxn>
                <a:cxn ang="0">
                  <a:pos x="3" y="80"/>
                </a:cxn>
                <a:cxn ang="0">
                  <a:pos x="5" y="80"/>
                </a:cxn>
                <a:cxn ang="0">
                  <a:pos x="6" y="81"/>
                </a:cxn>
              </a:cxnLst>
              <a:rect l="0" t="0" r="r" b="b"/>
              <a:pathLst>
                <a:path w="33" h="81">
                  <a:moveTo>
                    <a:pt x="6" y="81"/>
                  </a:moveTo>
                  <a:lnTo>
                    <a:pt x="33" y="3"/>
                  </a:lnTo>
                  <a:lnTo>
                    <a:pt x="29" y="3"/>
                  </a:lnTo>
                  <a:lnTo>
                    <a:pt x="27" y="1"/>
                  </a:lnTo>
                  <a:lnTo>
                    <a:pt x="23" y="1"/>
                  </a:lnTo>
                  <a:lnTo>
                    <a:pt x="21" y="0"/>
                  </a:lnTo>
                  <a:lnTo>
                    <a:pt x="0" y="78"/>
                  </a:lnTo>
                  <a:lnTo>
                    <a:pt x="2" y="80"/>
                  </a:lnTo>
                  <a:lnTo>
                    <a:pt x="3" y="80"/>
                  </a:lnTo>
                  <a:lnTo>
                    <a:pt x="5" y="80"/>
                  </a:lnTo>
                  <a:lnTo>
                    <a:pt x="6" y="81"/>
                  </a:lnTo>
                  <a:close/>
                </a:path>
              </a:pathLst>
            </a:custGeom>
            <a:solidFill>
              <a:srgbClr val="7FFF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33"/>
            <p:cNvSpPr>
              <a:spLocks/>
            </p:cNvSpPr>
            <p:nvPr/>
          </p:nvSpPr>
          <p:spPr bwMode="auto">
            <a:xfrm>
              <a:off x="4129088" y="3246438"/>
              <a:ext cx="334963" cy="306388"/>
            </a:xfrm>
            <a:custGeom>
              <a:avLst/>
              <a:gdLst/>
              <a:ahLst/>
              <a:cxnLst>
                <a:cxn ang="0">
                  <a:pos x="417" y="156"/>
                </a:cxn>
                <a:cxn ang="0">
                  <a:pos x="394" y="157"/>
                </a:cxn>
                <a:cxn ang="0">
                  <a:pos x="380" y="115"/>
                </a:cxn>
                <a:cxn ang="0">
                  <a:pos x="379" y="80"/>
                </a:cxn>
                <a:cxn ang="0">
                  <a:pos x="353" y="85"/>
                </a:cxn>
                <a:cxn ang="0">
                  <a:pos x="323" y="51"/>
                </a:cxn>
                <a:cxn ang="0">
                  <a:pos x="322" y="29"/>
                </a:cxn>
                <a:cxn ang="0">
                  <a:pos x="295" y="16"/>
                </a:cxn>
                <a:cxn ang="0">
                  <a:pos x="263" y="38"/>
                </a:cxn>
                <a:cxn ang="0">
                  <a:pos x="235" y="116"/>
                </a:cxn>
                <a:cxn ang="0">
                  <a:pos x="281" y="153"/>
                </a:cxn>
                <a:cxn ang="0">
                  <a:pos x="288" y="220"/>
                </a:cxn>
                <a:cxn ang="0">
                  <a:pos x="232" y="272"/>
                </a:cxn>
                <a:cxn ang="0">
                  <a:pos x="157" y="254"/>
                </a:cxn>
                <a:cxn ang="0">
                  <a:pos x="132" y="181"/>
                </a:cxn>
                <a:cxn ang="0">
                  <a:pos x="175" y="120"/>
                </a:cxn>
                <a:cxn ang="0">
                  <a:pos x="224" y="112"/>
                </a:cxn>
                <a:cxn ang="0">
                  <a:pos x="235" y="18"/>
                </a:cxn>
                <a:cxn ang="0">
                  <a:pos x="234" y="1"/>
                </a:cxn>
                <a:cxn ang="0">
                  <a:pos x="193" y="0"/>
                </a:cxn>
                <a:cxn ang="0">
                  <a:pos x="168" y="9"/>
                </a:cxn>
                <a:cxn ang="0">
                  <a:pos x="153" y="41"/>
                </a:cxn>
                <a:cxn ang="0">
                  <a:pos x="113" y="24"/>
                </a:cxn>
                <a:cxn ang="0">
                  <a:pos x="89" y="39"/>
                </a:cxn>
                <a:cxn ang="0">
                  <a:pos x="83" y="58"/>
                </a:cxn>
                <a:cxn ang="0">
                  <a:pos x="70" y="97"/>
                </a:cxn>
                <a:cxn ang="0">
                  <a:pos x="37" y="92"/>
                </a:cxn>
                <a:cxn ang="0">
                  <a:pos x="28" y="128"/>
                </a:cxn>
                <a:cxn ang="0">
                  <a:pos x="35" y="171"/>
                </a:cxn>
                <a:cxn ang="0">
                  <a:pos x="6" y="180"/>
                </a:cxn>
                <a:cxn ang="0">
                  <a:pos x="0" y="200"/>
                </a:cxn>
                <a:cxn ang="0">
                  <a:pos x="8" y="230"/>
                </a:cxn>
                <a:cxn ang="0">
                  <a:pos x="38" y="234"/>
                </a:cxn>
                <a:cxn ang="0">
                  <a:pos x="36" y="279"/>
                </a:cxn>
                <a:cxn ang="0">
                  <a:pos x="50" y="314"/>
                </a:cxn>
                <a:cxn ang="0">
                  <a:pos x="82" y="303"/>
                </a:cxn>
                <a:cxn ang="0">
                  <a:pos x="99" y="341"/>
                </a:cxn>
                <a:cxn ang="0">
                  <a:pos x="107" y="358"/>
                </a:cxn>
                <a:cxn ang="0">
                  <a:pos x="133" y="371"/>
                </a:cxn>
                <a:cxn ang="0">
                  <a:pos x="171" y="350"/>
                </a:cxn>
                <a:cxn ang="0">
                  <a:pos x="189" y="379"/>
                </a:cxn>
                <a:cxn ang="0">
                  <a:pos x="201" y="386"/>
                </a:cxn>
                <a:cxn ang="0">
                  <a:pos x="223" y="386"/>
                </a:cxn>
                <a:cxn ang="0">
                  <a:pos x="255" y="379"/>
                </a:cxn>
                <a:cxn ang="0">
                  <a:pos x="261" y="351"/>
                </a:cxn>
                <a:cxn ang="0">
                  <a:pos x="306" y="354"/>
                </a:cxn>
                <a:cxn ang="0">
                  <a:pos x="330" y="350"/>
                </a:cxn>
                <a:cxn ang="0">
                  <a:pos x="344" y="332"/>
                </a:cxn>
                <a:cxn ang="0">
                  <a:pos x="345" y="295"/>
                </a:cxn>
                <a:cxn ang="0">
                  <a:pos x="382" y="291"/>
                </a:cxn>
                <a:cxn ang="0">
                  <a:pos x="403" y="262"/>
                </a:cxn>
                <a:cxn ang="0">
                  <a:pos x="383" y="224"/>
                </a:cxn>
                <a:cxn ang="0">
                  <a:pos x="414" y="205"/>
                </a:cxn>
                <a:cxn ang="0">
                  <a:pos x="423" y="185"/>
                </a:cxn>
              </a:cxnLst>
              <a:rect l="0" t="0" r="r" b="b"/>
              <a:pathLst>
                <a:path w="423" h="386">
                  <a:moveTo>
                    <a:pt x="423" y="176"/>
                  </a:moveTo>
                  <a:lnTo>
                    <a:pt x="422" y="169"/>
                  </a:lnTo>
                  <a:lnTo>
                    <a:pt x="421" y="165"/>
                  </a:lnTo>
                  <a:lnTo>
                    <a:pt x="420" y="163"/>
                  </a:lnTo>
                  <a:lnTo>
                    <a:pt x="417" y="156"/>
                  </a:lnTo>
                  <a:lnTo>
                    <a:pt x="415" y="157"/>
                  </a:lnTo>
                  <a:lnTo>
                    <a:pt x="412" y="157"/>
                  </a:lnTo>
                  <a:lnTo>
                    <a:pt x="409" y="158"/>
                  </a:lnTo>
                  <a:lnTo>
                    <a:pt x="406" y="159"/>
                  </a:lnTo>
                  <a:lnTo>
                    <a:pt x="394" y="157"/>
                  </a:lnTo>
                  <a:lnTo>
                    <a:pt x="385" y="151"/>
                  </a:lnTo>
                  <a:lnTo>
                    <a:pt x="379" y="143"/>
                  </a:lnTo>
                  <a:lnTo>
                    <a:pt x="376" y="132"/>
                  </a:lnTo>
                  <a:lnTo>
                    <a:pt x="377" y="123"/>
                  </a:lnTo>
                  <a:lnTo>
                    <a:pt x="380" y="115"/>
                  </a:lnTo>
                  <a:lnTo>
                    <a:pt x="387" y="108"/>
                  </a:lnTo>
                  <a:lnTo>
                    <a:pt x="395" y="103"/>
                  </a:lnTo>
                  <a:lnTo>
                    <a:pt x="390" y="95"/>
                  </a:lnTo>
                  <a:lnTo>
                    <a:pt x="385" y="88"/>
                  </a:lnTo>
                  <a:lnTo>
                    <a:pt x="379" y="80"/>
                  </a:lnTo>
                  <a:lnTo>
                    <a:pt x="373" y="73"/>
                  </a:lnTo>
                  <a:lnTo>
                    <a:pt x="369" y="78"/>
                  </a:lnTo>
                  <a:lnTo>
                    <a:pt x="364" y="80"/>
                  </a:lnTo>
                  <a:lnTo>
                    <a:pt x="359" y="84"/>
                  </a:lnTo>
                  <a:lnTo>
                    <a:pt x="353" y="85"/>
                  </a:lnTo>
                  <a:lnTo>
                    <a:pt x="341" y="82"/>
                  </a:lnTo>
                  <a:lnTo>
                    <a:pt x="332" y="77"/>
                  </a:lnTo>
                  <a:lnTo>
                    <a:pt x="325" y="69"/>
                  </a:lnTo>
                  <a:lnTo>
                    <a:pt x="323" y="57"/>
                  </a:lnTo>
                  <a:lnTo>
                    <a:pt x="323" y="51"/>
                  </a:lnTo>
                  <a:lnTo>
                    <a:pt x="324" y="46"/>
                  </a:lnTo>
                  <a:lnTo>
                    <a:pt x="327" y="40"/>
                  </a:lnTo>
                  <a:lnTo>
                    <a:pt x="331" y="35"/>
                  </a:lnTo>
                  <a:lnTo>
                    <a:pt x="326" y="32"/>
                  </a:lnTo>
                  <a:lnTo>
                    <a:pt x="322" y="29"/>
                  </a:lnTo>
                  <a:lnTo>
                    <a:pt x="316" y="26"/>
                  </a:lnTo>
                  <a:lnTo>
                    <a:pt x="311" y="24"/>
                  </a:lnTo>
                  <a:lnTo>
                    <a:pt x="306" y="20"/>
                  </a:lnTo>
                  <a:lnTo>
                    <a:pt x="301" y="18"/>
                  </a:lnTo>
                  <a:lnTo>
                    <a:pt x="295" y="16"/>
                  </a:lnTo>
                  <a:lnTo>
                    <a:pt x="289" y="13"/>
                  </a:lnTo>
                  <a:lnTo>
                    <a:pt x="286" y="23"/>
                  </a:lnTo>
                  <a:lnTo>
                    <a:pt x="280" y="29"/>
                  </a:lnTo>
                  <a:lnTo>
                    <a:pt x="272" y="35"/>
                  </a:lnTo>
                  <a:lnTo>
                    <a:pt x="263" y="38"/>
                  </a:lnTo>
                  <a:lnTo>
                    <a:pt x="263" y="38"/>
                  </a:lnTo>
                  <a:lnTo>
                    <a:pt x="263" y="38"/>
                  </a:lnTo>
                  <a:lnTo>
                    <a:pt x="262" y="38"/>
                  </a:lnTo>
                  <a:lnTo>
                    <a:pt x="262" y="38"/>
                  </a:lnTo>
                  <a:lnTo>
                    <a:pt x="235" y="116"/>
                  </a:lnTo>
                  <a:lnTo>
                    <a:pt x="247" y="120"/>
                  </a:lnTo>
                  <a:lnTo>
                    <a:pt x="257" y="126"/>
                  </a:lnTo>
                  <a:lnTo>
                    <a:pt x="266" y="134"/>
                  </a:lnTo>
                  <a:lnTo>
                    <a:pt x="274" y="142"/>
                  </a:lnTo>
                  <a:lnTo>
                    <a:pt x="281" y="153"/>
                  </a:lnTo>
                  <a:lnTo>
                    <a:pt x="287" y="164"/>
                  </a:lnTo>
                  <a:lnTo>
                    <a:pt x="291" y="176"/>
                  </a:lnTo>
                  <a:lnTo>
                    <a:pt x="293" y="188"/>
                  </a:lnTo>
                  <a:lnTo>
                    <a:pt x="292" y="204"/>
                  </a:lnTo>
                  <a:lnTo>
                    <a:pt x="288" y="220"/>
                  </a:lnTo>
                  <a:lnTo>
                    <a:pt x="281" y="234"/>
                  </a:lnTo>
                  <a:lnTo>
                    <a:pt x="272" y="247"/>
                  </a:lnTo>
                  <a:lnTo>
                    <a:pt x="261" y="258"/>
                  </a:lnTo>
                  <a:lnTo>
                    <a:pt x="247" y="266"/>
                  </a:lnTo>
                  <a:lnTo>
                    <a:pt x="232" y="272"/>
                  </a:lnTo>
                  <a:lnTo>
                    <a:pt x="216" y="274"/>
                  </a:lnTo>
                  <a:lnTo>
                    <a:pt x="199" y="273"/>
                  </a:lnTo>
                  <a:lnTo>
                    <a:pt x="183" y="270"/>
                  </a:lnTo>
                  <a:lnTo>
                    <a:pt x="170" y="263"/>
                  </a:lnTo>
                  <a:lnTo>
                    <a:pt x="157" y="254"/>
                  </a:lnTo>
                  <a:lnTo>
                    <a:pt x="146" y="242"/>
                  </a:lnTo>
                  <a:lnTo>
                    <a:pt x="138" y="228"/>
                  </a:lnTo>
                  <a:lnTo>
                    <a:pt x="133" y="213"/>
                  </a:lnTo>
                  <a:lnTo>
                    <a:pt x="130" y="197"/>
                  </a:lnTo>
                  <a:lnTo>
                    <a:pt x="132" y="181"/>
                  </a:lnTo>
                  <a:lnTo>
                    <a:pt x="135" y="165"/>
                  </a:lnTo>
                  <a:lnTo>
                    <a:pt x="142" y="151"/>
                  </a:lnTo>
                  <a:lnTo>
                    <a:pt x="151" y="139"/>
                  </a:lnTo>
                  <a:lnTo>
                    <a:pt x="161" y="128"/>
                  </a:lnTo>
                  <a:lnTo>
                    <a:pt x="175" y="120"/>
                  </a:lnTo>
                  <a:lnTo>
                    <a:pt x="190" y="115"/>
                  </a:lnTo>
                  <a:lnTo>
                    <a:pt x="206" y="112"/>
                  </a:lnTo>
                  <a:lnTo>
                    <a:pt x="212" y="112"/>
                  </a:lnTo>
                  <a:lnTo>
                    <a:pt x="218" y="112"/>
                  </a:lnTo>
                  <a:lnTo>
                    <a:pt x="224" y="112"/>
                  </a:lnTo>
                  <a:lnTo>
                    <a:pt x="229" y="113"/>
                  </a:lnTo>
                  <a:lnTo>
                    <a:pt x="250" y="35"/>
                  </a:lnTo>
                  <a:lnTo>
                    <a:pt x="243" y="31"/>
                  </a:lnTo>
                  <a:lnTo>
                    <a:pt x="239" y="25"/>
                  </a:lnTo>
                  <a:lnTo>
                    <a:pt x="235" y="18"/>
                  </a:lnTo>
                  <a:lnTo>
                    <a:pt x="233" y="10"/>
                  </a:lnTo>
                  <a:lnTo>
                    <a:pt x="233" y="8"/>
                  </a:lnTo>
                  <a:lnTo>
                    <a:pt x="234" y="5"/>
                  </a:lnTo>
                  <a:lnTo>
                    <a:pt x="234" y="3"/>
                  </a:lnTo>
                  <a:lnTo>
                    <a:pt x="234" y="1"/>
                  </a:lnTo>
                  <a:lnTo>
                    <a:pt x="226" y="0"/>
                  </a:lnTo>
                  <a:lnTo>
                    <a:pt x="218" y="0"/>
                  </a:lnTo>
                  <a:lnTo>
                    <a:pt x="209" y="0"/>
                  </a:lnTo>
                  <a:lnTo>
                    <a:pt x="201" y="0"/>
                  </a:lnTo>
                  <a:lnTo>
                    <a:pt x="193" y="0"/>
                  </a:lnTo>
                  <a:lnTo>
                    <a:pt x="183" y="1"/>
                  </a:lnTo>
                  <a:lnTo>
                    <a:pt x="175" y="3"/>
                  </a:lnTo>
                  <a:lnTo>
                    <a:pt x="167" y="4"/>
                  </a:lnTo>
                  <a:lnTo>
                    <a:pt x="168" y="6"/>
                  </a:lnTo>
                  <a:lnTo>
                    <a:pt x="168" y="9"/>
                  </a:lnTo>
                  <a:lnTo>
                    <a:pt x="170" y="11"/>
                  </a:lnTo>
                  <a:lnTo>
                    <a:pt x="170" y="15"/>
                  </a:lnTo>
                  <a:lnTo>
                    <a:pt x="168" y="25"/>
                  </a:lnTo>
                  <a:lnTo>
                    <a:pt x="163" y="34"/>
                  </a:lnTo>
                  <a:lnTo>
                    <a:pt x="153" y="41"/>
                  </a:lnTo>
                  <a:lnTo>
                    <a:pt x="143" y="44"/>
                  </a:lnTo>
                  <a:lnTo>
                    <a:pt x="133" y="43"/>
                  </a:lnTo>
                  <a:lnTo>
                    <a:pt x="125" y="39"/>
                  </a:lnTo>
                  <a:lnTo>
                    <a:pt x="118" y="32"/>
                  </a:lnTo>
                  <a:lnTo>
                    <a:pt x="113" y="24"/>
                  </a:lnTo>
                  <a:lnTo>
                    <a:pt x="108" y="26"/>
                  </a:lnTo>
                  <a:lnTo>
                    <a:pt x="103" y="29"/>
                  </a:lnTo>
                  <a:lnTo>
                    <a:pt x="98" y="33"/>
                  </a:lnTo>
                  <a:lnTo>
                    <a:pt x="93" y="35"/>
                  </a:lnTo>
                  <a:lnTo>
                    <a:pt x="89" y="39"/>
                  </a:lnTo>
                  <a:lnTo>
                    <a:pt x="84" y="42"/>
                  </a:lnTo>
                  <a:lnTo>
                    <a:pt x="80" y="47"/>
                  </a:lnTo>
                  <a:lnTo>
                    <a:pt x="75" y="50"/>
                  </a:lnTo>
                  <a:lnTo>
                    <a:pt x="80" y="54"/>
                  </a:lnTo>
                  <a:lnTo>
                    <a:pt x="83" y="58"/>
                  </a:lnTo>
                  <a:lnTo>
                    <a:pt x="85" y="64"/>
                  </a:lnTo>
                  <a:lnTo>
                    <a:pt x="87" y="71"/>
                  </a:lnTo>
                  <a:lnTo>
                    <a:pt x="84" y="81"/>
                  </a:lnTo>
                  <a:lnTo>
                    <a:pt x="79" y="90"/>
                  </a:lnTo>
                  <a:lnTo>
                    <a:pt x="70" y="97"/>
                  </a:lnTo>
                  <a:lnTo>
                    <a:pt x="59" y="101"/>
                  </a:lnTo>
                  <a:lnTo>
                    <a:pt x="53" y="100"/>
                  </a:lnTo>
                  <a:lnTo>
                    <a:pt x="47" y="98"/>
                  </a:lnTo>
                  <a:lnTo>
                    <a:pt x="42" y="95"/>
                  </a:lnTo>
                  <a:lnTo>
                    <a:pt x="37" y="92"/>
                  </a:lnTo>
                  <a:lnTo>
                    <a:pt x="32" y="100"/>
                  </a:lnTo>
                  <a:lnTo>
                    <a:pt x="28" y="108"/>
                  </a:lnTo>
                  <a:lnTo>
                    <a:pt x="23" y="117"/>
                  </a:lnTo>
                  <a:lnTo>
                    <a:pt x="19" y="125"/>
                  </a:lnTo>
                  <a:lnTo>
                    <a:pt x="28" y="128"/>
                  </a:lnTo>
                  <a:lnTo>
                    <a:pt x="35" y="134"/>
                  </a:lnTo>
                  <a:lnTo>
                    <a:pt x="39" y="141"/>
                  </a:lnTo>
                  <a:lnTo>
                    <a:pt x="42" y="150"/>
                  </a:lnTo>
                  <a:lnTo>
                    <a:pt x="40" y="162"/>
                  </a:lnTo>
                  <a:lnTo>
                    <a:pt x="35" y="171"/>
                  </a:lnTo>
                  <a:lnTo>
                    <a:pt x="26" y="178"/>
                  </a:lnTo>
                  <a:lnTo>
                    <a:pt x="15" y="181"/>
                  </a:lnTo>
                  <a:lnTo>
                    <a:pt x="12" y="181"/>
                  </a:lnTo>
                  <a:lnTo>
                    <a:pt x="9" y="180"/>
                  </a:lnTo>
                  <a:lnTo>
                    <a:pt x="6" y="180"/>
                  </a:lnTo>
                  <a:lnTo>
                    <a:pt x="2" y="179"/>
                  </a:lnTo>
                  <a:lnTo>
                    <a:pt x="1" y="186"/>
                  </a:lnTo>
                  <a:lnTo>
                    <a:pt x="0" y="189"/>
                  </a:lnTo>
                  <a:lnTo>
                    <a:pt x="0" y="192"/>
                  </a:lnTo>
                  <a:lnTo>
                    <a:pt x="0" y="200"/>
                  </a:lnTo>
                  <a:lnTo>
                    <a:pt x="0" y="209"/>
                  </a:lnTo>
                  <a:lnTo>
                    <a:pt x="1" y="215"/>
                  </a:lnTo>
                  <a:lnTo>
                    <a:pt x="4" y="222"/>
                  </a:lnTo>
                  <a:lnTo>
                    <a:pt x="6" y="231"/>
                  </a:lnTo>
                  <a:lnTo>
                    <a:pt x="8" y="230"/>
                  </a:lnTo>
                  <a:lnTo>
                    <a:pt x="12" y="228"/>
                  </a:lnTo>
                  <a:lnTo>
                    <a:pt x="14" y="227"/>
                  </a:lnTo>
                  <a:lnTo>
                    <a:pt x="17" y="227"/>
                  </a:lnTo>
                  <a:lnTo>
                    <a:pt x="28" y="228"/>
                  </a:lnTo>
                  <a:lnTo>
                    <a:pt x="38" y="234"/>
                  </a:lnTo>
                  <a:lnTo>
                    <a:pt x="44" y="243"/>
                  </a:lnTo>
                  <a:lnTo>
                    <a:pt x="47" y="254"/>
                  </a:lnTo>
                  <a:lnTo>
                    <a:pt x="46" y="264"/>
                  </a:lnTo>
                  <a:lnTo>
                    <a:pt x="43" y="272"/>
                  </a:lnTo>
                  <a:lnTo>
                    <a:pt x="36" y="279"/>
                  </a:lnTo>
                  <a:lnTo>
                    <a:pt x="28" y="282"/>
                  </a:lnTo>
                  <a:lnTo>
                    <a:pt x="34" y="291"/>
                  </a:lnTo>
                  <a:lnTo>
                    <a:pt x="38" y="297"/>
                  </a:lnTo>
                  <a:lnTo>
                    <a:pt x="44" y="305"/>
                  </a:lnTo>
                  <a:lnTo>
                    <a:pt x="50" y="314"/>
                  </a:lnTo>
                  <a:lnTo>
                    <a:pt x="54" y="309"/>
                  </a:lnTo>
                  <a:lnTo>
                    <a:pt x="59" y="305"/>
                  </a:lnTo>
                  <a:lnTo>
                    <a:pt x="65" y="303"/>
                  </a:lnTo>
                  <a:lnTo>
                    <a:pt x="70" y="302"/>
                  </a:lnTo>
                  <a:lnTo>
                    <a:pt x="82" y="303"/>
                  </a:lnTo>
                  <a:lnTo>
                    <a:pt x="91" y="309"/>
                  </a:lnTo>
                  <a:lnTo>
                    <a:pt x="97" y="318"/>
                  </a:lnTo>
                  <a:lnTo>
                    <a:pt x="100" y="328"/>
                  </a:lnTo>
                  <a:lnTo>
                    <a:pt x="100" y="335"/>
                  </a:lnTo>
                  <a:lnTo>
                    <a:pt x="99" y="341"/>
                  </a:lnTo>
                  <a:lnTo>
                    <a:pt x="96" y="346"/>
                  </a:lnTo>
                  <a:lnTo>
                    <a:pt x="92" y="349"/>
                  </a:lnTo>
                  <a:lnTo>
                    <a:pt x="97" y="353"/>
                  </a:lnTo>
                  <a:lnTo>
                    <a:pt x="102" y="356"/>
                  </a:lnTo>
                  <a:lnTo>
                    <a:pt x="107" y="358"/>
                  </a:lnTo>
                  <a:lnTo>
                    <a:pt x="112" y="362"/>
                  </a:lnTo>
                  <a:lnTo>
                    <a:pt x="118" y="364"/>
                  </a:lnTo>
                  <a:lnTo>
                    <a:pt x="122" y="366"/>
                  </a:lnTo>
                  <a:lnTo>
                    <a:pt x="128" y="369"/>
                  </a:lnTo>
                  <a:lnTo>
                    <a:pt x="133" y="371"/>
                  </a:lnTo>
                  <a:lnTo>
                    <a:pt x="136" y="362"/>
                  </a:lnTo>
                  <a:lnTo>
                    <a:pt x="142" y="355"/>
                  </a:lnTo>
                  <a:lnTo>
                    <a:pt x="150" y="350"/>
                  </a:lnTo>
                  <a:lnTo>
                    <a:pt x="159" y="349"/>
                  </a:lnTo>
                  <a:lnTo>
                    <a:pt x="171" y="350"/>
                  </a:lnTo>
                  <a:lnTo>
                    <a:pt x="180" y="355"/>
                  </a:lnTo>
                  <a:lnTo>
                    <a:pt x="187" y="364"/>
                  </a:lnTo>
                  <a:lnTo>
                    <a:pt x="189" y="374"/>
                  </a:lnTo>
                  <a:lnTo>
                    <a:pt x="189" y="377"/>
                  </a:lnTo>
                  <a:lnTo>
                    <a:pt x="189" y="379"/>
                  </a:lnTo>
                  <a:lnTo>
                    <a:pt x="189" y="383"/>
                  </a:lnTo>
                  <a:lnTo>
                    <a:pt x="188" y="385"/>
                  </a:lnTo>
                  <a:lnTo>
                    <a:pt x="193" y="385"/>
                  </a:lnTo>
                  <a:lnTo>
                    <a:pt x="197" y="386"/>
                  </a:lnTo>
                  <a:lnTo>
                    <a:pt x="201" y="386"/>
                  </a:lnTo>
                  <a:lnTo>
                    <a:pt x="205" y="386"/>
                  </a:lnTo>
                  <a:lnTo>
                    <a:pt x="210" y="386"/>
                  </a:lnTo>
                  <a:lnTo>
                    <a:pt x="214" y="386"/>
                  </a:lnTo>
                  <a:lnTo>
                    <a:pt x="218" y="386"/>
                  </a:lnTo>
                  <a:lnTo>
                    <a:pt x="223" y="386"/>
                  </a:lnTo>
                  <a:lnTo>
                    <a:pt x="231" y="385"/>
                  </a:lnTo>
                  <a:lnTo>
                    <a:pt x="240" y="384"/>
                  </a:lnTo>
                  <a:lnTo>
                    <a:pt x="248" y="383"/>
                  </a:lnTo>
                  <a:lnTo>
                    <a:pt x="256" y="381"/>
                  </a:lnTo>
                  <a:lnTo>
                    <a:pt x="255" y="379"/>
                  </a:lnTo>
                  <a:lnTo>
                    <a:pt x="255" y="376"/>
                  </a:lnTo>
                  <a:lnTo>
                    <a:pt x="254" y="373"/>
                  </a:lnTo>
                  <a:lnTo>
                    <a:pt x="254" y="371"/>
                  </a:lnTo>
                  <a:lnTo>
                    <a:pt x="255" y="360"/>
                  </a:lnTo>
                  <a:lnTo>
                    <a:pt x="261" y="351"/>
                  </a:lnTo>
                  <a:lnTo>
                    <a:pt x="270" y="345"/>
                  </a:lnTo>
                  <a:lnTo>
                    <a:pt x="280" y="342"/>
                  </a:lnTo>
                  <a:lnTo>
                    <a:pt x="291" y="343"/>
                  </a:lnTo>
                  <a:lnTo>
                    <a:pt x="299" y="347"/>
                  </a:lnTo>
                  <a:lnTo>
                    <a:pt x="306" y="354"/>
                  </a:lnTo>
                  <a:lnTo>
                    <a:pt x="309" y="362"/>
                  </a:lnTo>
                  <a:lnTo>
                    <a:pt x="314" y="358"/>
                  </a:lnTo>
                  <a:lnTo>
                    <a:pt x="319" y="356"/>
                  </a:lnTo>
                  <a:lnTo>
                    <a:pt x="324" y="353"/>
                  </a:lnTo>
                  <a:lnTo>
                    <a:pt x="330" y="350"/>
                  </a:lnTo>
                  <a:lnTo>
                    <a:pt x="334" y="347"/>
                  </a:lnTo>
                  <a:lnTo>
                    <a:pt x="339" y="343"/>
                  </a:lnTo>
                  <a:lnTo>
                    <a:pt x="344" y="340"/>
                  </a:lnTo>
                  <a:lnTo>
                    <a:pt x="348" y="337"/>
                  </a:lnTo>
                  <a:lnTo>
                    <a:pt x="344" y="332"/>
                  </a:lnTo>
                  <a:lnTo>
                    <a:pt x="340" y="327"/>
                  </a:lnTo>
                  <a:lnTo>
                    <a:pt x="338" y="322"/>
                  </a:lnTo>
                  <a:lnTo>
                    <a:pt x="337" y="316"/>
                  </a:lnTo>
                  <a:lnTo>
                    <a:pt x="339" y="304"/>
                  </a:lnTo>
                  <a:lnTo>
                    <a:pt x="345" y="295"/>
                  </a:lnTo>
                  <a:lnTo>
                    <a:pt x="353" y="288"/>
                  </a:lnTo>
                  <a:lnTo>
                    <a:pt x="364" y="286"/>
                  </a:lnTo>
                  <a:lnTo>
                    <a:pt x="370" y="286"/>
                  </a:lnTo>
                  <a:lnTo>
                    <a:pt x="376" y="287"/>
                  </a:lnTo>
                  <a:lnTo>
                    <a:pt x="382" y="291"/>
                  </a:lnTo>
                  <a:lnTo>
                    <a:pt x="386" y="294"/>
                  </a:lnTo>
                  <a:lnTo>
                    <a:pt x="391" y="286"/>
                  </a:lnTo>
                  <a:lnTo>
                    <a:pt x="395" y="278"/>
                  </a:lnTo>
                  <a:lnTo>
                    <a:pt x="400" y="270"/>
                  </a:lnTo>
                  <a:lnTo>
                    <a:pt x="403" y="262"/>
                  </a:lnTo>
                  <a:lnTo>
                    <a:pt x="395" y="258"/>
                  </a:lnTo>
                  <a:lnTo>
                    <a:pt x="388" y="251"/>
                  </a:lnTo>
                  <a:lnTo>
                    <a:pt x="384" y="245"/>
                  </a:lnTo>
                  <a:lnTo>
                    <a:pt x="382" y="235"/>
                  </a:lnTo>
                  <a:lnTo>
                    <a:pt x="383" y="224"/>
                  </a:lnTo>
                  <a:lnTo>
                    <a:pt x="388" y="215"/>
                  </a:lnTo>
                  <a:lnTo>
                    <a:pt x="398" y="209"/>
                  </a:lnTo>
                  <a:lnTo>
                    <a:pt x="408" y="205"/>
                  </a:lnTo>
                  <a:lnTo>
                    <a:pt x="412" y="205"/>
                  </a:lnTo>
                  <a:lnTo>
                    <a:pt x="414" y="205"/>
                  </a:lnTo>
                  <a:lnTo>
                    <a:pt x="417" y="207"/>
                  </a:lnTo>
                  <a:lnTo>
                    <a:pt x="420" y="208"/>
                  </a:lnTo>
                  <a:lnTo>
                    <a:pt x="421" y="199"/>
                  </a:lnTo>
                  <a:lnTo>
                    <a:pt x="422" y="192"/>
                  </a:lnTo>
                  <a:lnTo>
                    <a:pt x="423" y="185"/>
                  </a:lnTo>
                  <a:lnTo>
                    <a:pt x="423" y="17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6" name="图片 5">
            <a:extLst>
              <a:ext uri="{FF2B5EF4-FFF2-40B4-BE49-F238E27FC236}">
                <a16:creationId xmlns:a16="http://schemas.microsoft.com/office/drawing/2014/main" id="{548163B6-1D1F-959F-5C13-532233486DF8}"/>
              </a:ext>
            </a:extLst>
          </p:cNvPr>
          <p:cNvPicPr>
            <a:picLocks noChangeAspect="1"/>
          </p:cNvPicPr>
          <p:nvPr/>
        </p:nvPicPr>
        <p:blipFill>
          <a:blip r:embed="rId2"/>
          <a:stretch>
            <a:fillRect/>
          </a:stretch>
        </p:blipFill>
        <p:spPr>
          <a:xfrm>
            <a:off x="119336" y="1999034"/>
            <a:ext cx="5519814" cy="3961432"/>
          </a:xfrm>
          <a:prstGeom prst="rect">
            <a:avLst/>
          </a:prstGeom>
        </p:spPr>
      </p:pic>
      <p:pic>
        <p:nvPicPr>
          <p:cNvPr id="8" name="图片 7">
            <a:extLst>
              <a:ext uri="{FF2B5EF4-FFF2-40B4-BE49-F238E27FC236}">
                <a16:creationId xmlns:a16="http://schemas.microsoft.com/office/drawing/2014/main" id="{0B186E58-7146-FDC8-5689-1BAAFCDAA1AD}"/>
              </a:ext>
            </a:extLst>
          </p:cNvPr>
          <p:cNvPicPr>
            <a:picLocks noChangeAspect="1"/>
          </p:cNvPicPr>
          <p:nvPr/>
        </p:nvPicPr>
        <p:blipFill>
          <a:blip r:embed="rId3"/>
          <a:stretch>
            <a:fillRect/>
          </a:stretch>
        </p:blipFill>
        <p:spPr>
          <a:xfrm>
            <a:off x="5735960" y="1124744"/>
            <a:ext cx="6395258" cy="5157663"/>
          </a:xfrm>
          <a:prstGeom prst="rect">
            <a:avLst/>
          </a:prstGeom>
        </p:spPr>
      </p:pic>
    </p:spTree>
    <p:extLst>
      <p:ext uri="{BB962C8B-B14F-4D97-AF65-F5344CB8AC3E}">
        <p14:creationId xmlns:p14="http://schemas.microsoft.com/office/powerpoint/2010/main" val="1223577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3" name="矩形 2"/>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化工罐系统</a:t>
            </a:r>
            <a:endParaRPr lang="zh-CN" altLang="en-US" sz="2000" dirty="0">
              <a:solidFill>
                <a:schemeClr val="tx1"/>
              </a:solidFill>
              <a:latin typeface="Arial" pitchFamily="34" charset="0"/>
              <a:cs typeface="Arial" pitchFamily="34" charset="0"/>
            </a:endParaRPr>
          </a:p>
        </p:txBody>
      </p:sp>
      <p:grpSp>
        <p:nvGrpSpPr>
          <p:cNvPr id="35" name="组合 34"/>
          <p:cNvGrpSpPr/>
          <p:nvPr/>
        </p:nvGrpSpPr>
        <p:grpSpPr>
          <a:xfrm>
            <a:off x="2011334" y="292758"/>
            <a:ext cx="1143008" cy="947064"/>
            <a:chOff x="4127500" y="3060700"/>
            <a:chExt cx="889000" cy="736600"/>
          </a:xfrm>
        </p:grpSpPr>
        <p:sp>
          <p:nvSpPr>
            <p:cNvPr id="39" name="AutoShape 24"/>
            <p:cNvSpPr>
              <a:spLocks noChangeAspect="1" noChangeArrowheads="1" noTextEdit="1"/>
            </p:cNvSpPr>
            <p:nvPr/>
          </p:nvSpPr>
          <p:spPr bwMode="auto">
            <a:xfrm>
              <a:off x="4127500" y="3060700"/>
              <a:ext cx="889000"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6"/>
            <p:cNvSpPr>
              <a:spLocks/>
            </p:cNvSpPr>
            <p:nvPr/>
          </p:nvSpPr>
          <p:spPr bwMode="auto">
            <a:xfrm>
              <a:off x="4687888" y="3087688"/>
              <a:ext cx="31750" cy="14288"/>
            </a:xfrm>
            <a:custGeom>
              <a:avLst/>
              <a:gdLst/>
              <a:ahLst/>
              <a:cxnLst>
                <a:cxn ang="0">
                  <a:pos x="40" y="0"/>
                </a:cxn>
                <a:cxn ang="0">
                  <a:pos x="35" y="3"/>
                </a:cxn>
                <a:cxn ang="0">
                  <a:pos x="29" y="4"/>
                </a:cxn>
                <a:cxn ang="0">
                  <a:pos x="25" y="6"/>
                </a:cxn>
                <a:cxn ang="0">
                  <a:pos x="20" y="9"/>
                </a:cxn>
                <a:cxn ang="0">
                  <a:pos x="14" y="10"/>
                </a:cxn>
                <a:cxn ang="0">
                  <a:pos x="10" y="12"/>
                </a:cxn>
                <a:cxn ang="0">
                  <a:pos x="5" y="14"/>
                </a:cxn>
                <a:cxn ang="0">
                  <a:pos x="0" y="17"/>
                </a:cxn>
                <a:cxn ang="0">
                  <a:pos x="3" y="18"/>
                </a:cxn>
                <a:cxn ang="0">
                  <a:pos x="5" y="18"/>
                </a:cxn>
                <a:cxn ang="0">
                  <a:pos x="7" y="19"/>
                </a:cxn>
                <a:cxn ang="0">
                  <a:pos x="10" y="19"/>
                </a:cxn>
                <a:cxn ang="0">
                  <a:pos x="19" y="18"/>
                </a:cxn>
                <a:cxn ang="0">
                  <a:pos x="27" y="13"/>
                </a:cxn>
                <a:cxn ang="0">
                  <a:pos x="34" y="7"/>
                </a:cxn>
                <a:cxn ang="0">
                  <a:pos x="40" y="0"/>
                </a:cxn>
              </a:cxnLst>
              <a:rect l="0" t="0" r="r" b="b"/>
              <a:pathLst>
                <a:path w="40" h="19">
                  <a:moveTo>
                    <a:pt x="40" y="0"/>
                  </a:moveTo>
                  <a:lnTo>
                    <a:pt x="35" y="3"/>
                  </a:lnTo>
                  <a:lnTo>
                    <a:pt x="29" y="4"/>
                  </a:lnTo>
                  <a:lnTo>
                    <a:pt x="25" y="6"/>
                  </a:lnTo>
                  <a:lnTo>
                    <a:pt x="20" y="9"/>
                  </a:lnTo>
                  <a:lnTo>
                    <a:pt x="14" y="10"/>
                  </a:lnTo>
                  <a:lnTo>
                    <a:pt x="10" y="12"/>
                  </a:lnTo>
                  <a:lnTo>
                    <a:pt x="5" y="14"/>
                  </a:lnTo>
                  <a:lnTo>
                    <a:pt x="0" y="17"/>
                  </a:lnTo>
                  <a:lnTo>
                    <a:pt x="3" y="18"/>
                  </a:lnTo>
                  <a:lnTo>
                    <a:pt x="5" y="18"/>
                  </a:lnTo>
                  <a:lnTo>
                    <a:pt x="7" y="19"/>
                  </a:lnTo>
                  <a:lnTo>
                    <a:pt x="10" y="19"/>
                  </a:lnTo>
                  <a:lnTo>
                    <a:pt x="19" y="18"/>
                  </a:lnTo>
                  <a:lnTo>
                    <a:pt x="27" y="13"/>
                  </a:lnTo>
                  <a:lnTo>
                    <a:pt x="34" y="7"/>
                  </a:lnTo>
                  <a:lnTo>
                    <a:pt x="40" y="0"/>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9"/>
            <p:cNvSpPr>
              <a:spLocks/>
            </p:cNvSpPr>
            <p:nvPr/>
          </p:nvSpPr>
          <p:spPr bwMode="auto">
            <a:xfrm>
              <a:off x="4425950" y="3060700"/>
              <a:ext cx="261938" cy="382588"/>
            </a:xfrm>
            <a:custGeom>
              <a:avLst/>
              <a:gdLst/>
              <a:ahLst/>
              <a:cxnLst>
                <a:cxn ang="0">
                  <a:pos x="170" y="207"/>
                </a:cxn>
                <a:cxn ang="0">
                  <a:pos x="200" y="166"/>
                </a:cxn>
                <a:cxn ang="0">
                  <a:pos x="246" y="143"/>
                </a:cxn>
                <a:cxn ang="0">
                  <a:pos x="270" y="101"/>
                </a:cxn>
                <a:cxn ang="0">
                  <a:pos x="304" y="68"/>
                </a:cxn>
                <a:cxn ang="0">
                  <a:pos x="320" y="46"/>
                </a:cxn>
                <a:cxn ang="0">
                  <a:pos x="304" y="17"/>
                </a:cxn>
                <a:cxn ang="0">
                  <a:pos x="305" y="7"/>
                </a:cxn>
                <a:cxn ang="0">
                  <a:pos x="296" y="3"/>
                </a:cxn>
                <a:cxn ang="0">
                  <a:pos x="280" y="1"/>
                </a:cxn>
                <a:cxn ang="0">
                  <a:pos x="264" y="0"/>
                </a:cxn>
                <a:cxn ang="0">
                  <a:pos x="249" y="1"/>
                </a:cxn>
                <a:cxn ang="0">
                  <a:pos x="232" y="3"/>
                </a:cxn>
                <a:cxn ang="0">
                  <a:pos x="223" y="7"/>
                </a:cxn>
                <a:cxn ang="0">
                  <a:pos x="225" y="17"/>
                </a:cxn>
                <a:cxn ang="0">
                  <a:pos x="220" y="37"/>
                </a:cxn>
                <a:cxn ang="0">
                  <a:pos x="204" y="51"/>
                </a:cxn>
                <a:cxn ang="0">
                  <a:pos x="184" y="53"/>
                </a:cxn>
                <a:cxn ang="0">
                  <a:pos x="168" y="45"/>
                </a:cxn>
                <a:cxn ang="0">
                  <a:pos x="157" y="31"/>
                </a:cxn>
                <a:cxn ang="0">
                  <a:pos x="141" y="31"/>
                </a:cxn>
                <a:cxn ang="0">
                  <a:pos x="123" y="43"/>
                </a:cxn>
                <a:cxn ang="0">
                  <a:pos x="104" y="55"/>
                </a:cxn>
                <a:cxn ang="0">
                  <a:pos x="116" y="74"/>
                </a:cxn>
                <a:cxn ang="0">
                  <a:pos x="115" y="95"/>
                </a:cxn>
                <a:cxn ang="0">
                  <a:pos x="101" y="112"/>
                </a:cxn>
                <a:cxn ang="0">
                  <a:pos x="81" y="117"/>
                </a:cxn>
                <a:cxn ang="0">
                  <a:pos x="60" y="110"/>
                </a:cxn>
                <a:cxn ang="0">
                  <a:pos x="41" y="124"/>
                </a:cxn>
                <a:cxn ang="0">
                  <a:pos x="40" y="149"/>
                </a:cxn>
                <a:cxn ang="0">
                  <a:pos x="56" y="178"/>
                </a:cxn>
                <a:cxn ang="0">
                  <a:pos x="50" y="198"/>
                </a:cxn>
                <a:cxn ang="0">
                  <a:pos x="34" y="212"/>
                </a:cxn>
                <a:cxn ang="0">
                  <a:pos x="16" y="214"/>
                </a:cxn>
                <a:cxn ang="0">
                  <a:pos x="5" y="210"/>
                </a:cxn>
                <a:cxn ang="0">
                  <a:pos x="0" y="227"/>
                </a:cxn>
                <a:cxn ang="0">
                  <a:pos x="1" y="255"/>
                </a:cxn>
                <a:cxn ang="0">
                  <a:pos x="9" y="274"/>
                </a:cxn>
                <a:cxn ang="0">
                  <a:pos x="20" y="273"/>
                </a:cxn>
                <a:cxn ang="0">
                  <a:pos x="40" y="278"/>
                </a:cxn>
                <a:cxn ang="0">
                  <a:pos x="54" y="294"/>
                </a:cxn>
                <a:cxn ang="0">
                  <a:pos x="54" y="320"/>
                </a:cxn>
                <a:cxn ang="0">
                  <a:pos x="30" y="342"/>
                </a:cxn>
                <a:cxn ang="0">
                  <a:pos x="48" y="373"/>
                </a:cxn>
                <a:cxn ang="0">
                  <a:pos x="66" y="373"/>
                </a:cxn>
                <a:cxn ang="0">
                  <a:pos x="88" y="370"/>
                </a:cxn>
                <a:cxn ang="0">
                  <a:pos x="107" y="379"/>
                </a:cxn>
                <a:cxn ang="0">
                  <a:pos x="116" y="398"/>
                </a:cxn>
                <a:cxn ang="0">
                  <a:pos x="114" y="420"/>
                </a:cxn>
                <a:cxn ang="0">
                  <a:pos x="110" y="436"/>
                </a:cxn>
                <a:cxn ang="0">
                  <a:pos x="129" y="447"/>
                </a:cxn>
                <a:cxn ang="0">
                  <a:pos x="148" y="458"/>
                </a:cxn>
                <a:cxn ang="0">
                  <a:pos x="160" y="451"/>
                </a:cxn>
                <a:cxn ang="0">
                  <a:pos x="172" y="438"/>
                </a:cxn>
                <a:cxn ang="0">
                  <a:pos x="190" y="434"/>
                </a:cxn>
                <a:cxn ang="0">
                  <a:pos x="209" y="439"/>
                </a:cxn>
                <a:cxn ang="0">
                  <a:pos x="223" y="455"/>
                </a:cxn>
                <a:cxn ang="0">
                  <a:pos x="225" y="473"/>
                </a:cxn>
                <a:cxn ang="0">
                  <a:pos x="222" y="482"/>
                </a:cxn>
                <a:cxn ang="0">
                  <a:pos x="229" y="483"/>
                </a:cxn>
                <a:cxn ang="0">
                  <a:pos x="217" y="333"/>
                </a:cxn>
                <a:cxn ang="0">
                  <a:pos x="183" y="302"/>
                </a:cxn>
                <a:cxn ang="0">
                  <a:pos x="164" y="259"/>
                </a:cxn>
              </a:cxnLst>
              <a:rect l="0" t="0" r="r" b="b"/>
              <a:pathLst>
                <a:path w="330" h="483">
                  <a:moveTo>
                    <a:pt x="163" y="243"/>
                  </a:moveTo>
                  <a:lnTo>
                    <a:pt x="164" y="224"/>
                  </a:lnTo>
                  <a:lnTo>
                    <a:pt x="170" y="207"/>
                  </a:lnTo>
                  <a:lnTo>
                    <a:pt x="177" y="192"/>
                  </a:lnTo>
                  <a:lnTo>
                    <a:pt x="187" y="177"/>
                  </a:lnTo>
                  <a:lnTo>
                    <a:pt x="200" y="166"/>
                  </a:lnTo>
                  <a:lnTo>
                    <a:pt x="214" y="155"/>
                  </a:lnTo>
                  <a:lnTo>
                    <a:pt x="229" y="147"/>
                  </a:lnTo>
                  <a:lnTo>
                    <a:pt x="246" y="143"/>
                  </a:lnTo>
                  <a:lnTo>
                    <a:pt x="253" y="129"/>
                  </a:lnTo>
                  <a:lnTo>
                    <a:pt x="261" y="115"/>
                  </a:lnTo>
                  <a:lnTo>
                    <a:pt x="270" y="101"/>
                  </a:lnTo>
                  <a:lnTo>
                    <a:pt x="281" y="90"/>
                  </a:lnTo>
                  <a:lnTo>
                    <a:pt x="292" y="78"/>
                  </a:lnTo>
                  <a:lnTo>
                    <a:pt x="304" y="68"/>
                  </a:lnTo>
                  <a:lnTo>
                    <a:pt x="317" y="59"/>
                  </a:lnTo>
                  <a:lnTo>
                    <a:pt x="330" y="51"/>
                  </a:lnTo>
                  <a:lnTo>
                    <a:pt x="320" y="46"/>
                  </a:lnTo>
                  <a:lnTo>
                    <a:pt x="312" y="39"/>
                  </a:lnTo>
                  <a:lnTo>
                    <a:pt x="306" y="29"/>
                  </a:lnTo>
                  <a:lnTo>
                    <a:pt x="304" y="17"/>
                  </a:lnTo>
                  <a:lnTo>
                    <a:pt x="304" y="14"/>
                  </a:lnTo>
                  <a:lnTo>
                    <a:pt x="305" y="10"/>
                  </a:lnTo>
                  <a:lnTo>
                    <a:pt x="305" y="7"/>
                  </a:lnTo>
                  <a:lnTo>
                    <a:pt x="306" y="5"/>
                  </a:lnTo>
                  <a:lnTo>
                    <a:pt x="300" y="3"/>
                  </a:lnTo>
                  <a:lnTo>
                    <a:pt x="296" y="3"/>
                  </a:lnTo>
                  <a:lnTo>
                    <a:pt x="290" y="2"/>
                  </a:lnTo>
                  <a:lnTo>
                    <a:pt x="285" y="1"/>
                  </a:lnTo>
                  <a:lnTo>
                    <a:pt x="280" y="1"/>
                  </a:lnTo>
                  <a:lnTo>
                    <a:pt x="275" y="0"/>
                  </a:lnTo>
                  <a:lnTo>
                    <a:pt x="269" y="0"/>
                  </a:lnTo>
                  <a:lnTo>
                    <a:pt x="264" y="0"/>
                  </a:lnTo>
                  <a:lnTo>
                    <a:pt x="259" y="0"/>
                  </a:lnTo>
                  <a:lnTo>
                    <a:pt x="253" y="0"/>
                  </a:lnTo>
                  <a:lnTo>
                    <a:pt x="249" y="1"/>
                  </a:lnTo>
                  <a:lnTo>
                    <a:pt x="243" y="1"/>
                  </a:lnTo>
                  <a:lnTo>
                    <a:pt x="238" y="2"/>
                  </a:lnTo>
                  <a:lnTo>
                    <a:pt x="232" y="3"/>
                  </a:lnTo>
                  <a:lnTo>
                    <a:pt x="228" y="3"/>
                  </a:lnTo>
                  <a:lnTo>
                    <a:pt x="222" y="5"/>
                  </a:lnTo>
                  <a:lnTo>
                    <a:pt x="223" y="7"/>
                  </a:lnTo>
                  <a:lnTo>
                    <a:pt x="224" y="10"/>
                  </a:lnTo>
                  <a:lnTo>
                    <a:pt x="225" y="14"/>
                  </a:lnTo>
                  <a:lnTo>
                    <a:pt x="225" y="17"/>
                  </a:lnTo>
                  <a:lnTo>
                    <a:pt x="224" y="24"/>
                  </a:lnTo>
                  <a:lnTo>
                    <a:pt x="223" y="31"/>
                  </a:lnTo>
                  <a:lnTo>
                    <a:pt x="220" y="37"/>
                  </a:lnTo>
                  <a:lnTo>
                    <a:pt x="215" y="43"/>
                  </a:lnTo>
                  <a:lnTo>
                    <a:pt x="209" y="47"/>
                  </a:lnTo>
                  <a:lnTo>
                    <a:pt x="204" y="51"/>
                  </a:lnTo>
                  <a:lnTo>
                    <a:pt x="197" y="52"/>
                  </a:lnTo>
                  <a:lnTo>
                    <a:pt x="190" y="53"/>
                  </a:lnTo>
                  <a:lnTo>
                    <a:pt x="184" y="53"/>
                  </a:lnTo>
                  <a:lnTo>
                    <a:pt x="177" y="51"/>
                  </a:lnTo>
                  <a:lnTo>
                    <a:pt x="172" y="48"/>
                  </a:lnTo>
                  <a:lnTo>
                    <a:pt x="168" y="45"/>
                  </a:lnTo>
                  <a:lnTo>
                    <a:pt x="163" y="40"/>
                  </a:lnTo>
                  <a:lnTo>
                    <a:pt x="160" y="36"/>
                  </a:lnTo>
                  <a:lnTo>
                    <a:pt x="157" y="31"/>
                  </a:lnTo>
                  <a:lnTo>
                    <a:pt x="155" y="25"/>
                  </a:lnTo>
                  <a:lnTo>
                    <a:pt x="148" y="29"/>
                  </a:lnTo>
                  <a:lnTo>
                    <a:pt x="141" y="31"/>
                  </a:lnTo>
                  <a:lnTo>
                    <a:pt x="136" y="34"/>
                  </a:lnTo>
                  <a:lnTo>
                    <a:pt x="129" y="38"/>
                  </a:lnTo>
                  <a:lnTo>
                    <a:pt x="123" y="43"/>
                  </a:lnTo>
                  <a:lnTo>
                    <a:pt x="117" y="46"/>
                  </a:lnTo>
                  <a:lnTo>
                    <a:pt x="110" y="51"/>
                  </a:lnTo>
                  <a:lnTo>
                    <a:pt x="104" y="55"/>
                  </a:lnTo>
                  <a:lnTo>
                    <a:pt x="110" y="60"/>
                  </a:lnTo>
                  <a:lnTo>
                    <a:pt x="114" y="67"/>
                  </a:lnTo>
                  <a:lnTo>
                    <a:pt x="116" y="74"/>
                  </a:lnTo>
                  <a:lnTo>
                    <a:pt x="117" y="82"/>
                  </a:lnTo>
                  <a:lnTo>
                    <a:pt x="116" y="89"/>
                  </a:lnTo>
                  <a:lnTo>
                    <a:pt x="115" y="95"/>
                  </a:lnTo>
                  <a:lnTo>
                    <a:pt x="111" y="101"/>
                  </a:lnTo>
                  <a:lnTo>
                    <a:pt x="107" y="107"/>
                  </a:lnTo>
                  <a:lnTo>
                    <a:pt x="101" y="112"/>
                  </a:lnTo>
                  <a:lnTo>
                    <a:pt x="95" y="115"/>
                  </a:lnTo>
                  <a:lnTo>
                    <a:pt x="88" y="116"/>
                  </a:lnTo>
                  <a:lnTo>
                    <a:pt x="81" y="117"/>
                  </a:lnTo>
                  <a:lnTo>
                    <a:pt x="73" y="116"/>
                  </a:lnTo>
                  <a:lnTo>
                    <a:pt x="66" y="114"/>
                  </a:lnTo>
                  <a:lnTo>
                    <a:pt x="60" y="110"/>
                  </a:lnTo>
                  <a:lnTo>
                    <a:pt x="55" y="105"/>
                  </a:lnTo>
                  <a:lnTo>
                    <a:pt x="48" y="114"/>
                  </a:lnTo>
                  <a:lnTo>
                    <a:pt x="41" y="124"/>
                  </a:lnTo>
                  <a:lnTo>
                    <a:pt x="35" y="135"/>
                  </a:lnTo>
                  <a:lnTo>
                    <a:pt x="30" y="145"/>
                  </a:lnTo>
                  <a:lnTo>
                    <a:pt x="40" y="149"/>
                  </a:lnTo>
                  <a:lnTo>
                    <a:pt x="48" y="156"/>
                  </a:lnTo>
                  <a:lnTo>
                    <a:pt x="54" y="167"/>
                  </a:lnTo>
                  <a:lnTo>
                    <a:pt x="56" y="178"/>
                  </a:lnTo>
                  <a:lnTo>
                    <a:pt x="55" y="185"/>
                  </a:lnTo>
                  <a:lnTo>
                    <a:pt x="54" y="192"/>
                  </a:lnTo>
                  <a:lnTo>
                    <a:pt x="50" y="198"/>
                  </a:lnTo>
                  <a:lnTo>
                    <a:pt x="46" y="204"/>
                  </a:lnTo>
                  <a:lnTo>
                    <a:pt x="40" y="208"/>
                  </a:lnTo>
                  <a:lnTo>
                    <a:pt x="34" y="212"/>
                  </a:lnTo>
                  <a:lnTo>
                    <a:pt x="27" y="213"/>
                  </a:lnTo>
                  <a:lnTo>
                    <a:pt x="20" y="214"/>
                  </a:lnTo>
                  <a:lnTo>
                    <a:pt x="16" y="214"/>
                  </a:lnTo>
                  <a:lnTo>
                    <a:pt x="12" y="213"/>
                  </a:lnTo>
                  <a:lnTo>
                    <a:pt x="9" y="212"/>
                  </a:lnTo>
                  <a:lnTo>
                    <a:pt x="5" y="210"/>
                  </a:lnTo>
                  <a:lnTo>
                    <a:pt x="3" y="220"/>
                  </a:lnTo>
                  <a:lnTo>
                    <a:pt x="1" y="223"/>
                  </a:lnTo>
                  <a:lnTo>
                    <a:pt x="0" y="227"/>
                  </a:lnTo>
                  <a:lnTo>
                    <a:pt x="0" y="236"/>
                  </a:lnTo>
                  <a:lnTo>
                    <a:pt x="0" y="247"/>
                  </a:lnTo>
                  <a:lnTo>
                    <a:pt x="1" y="255"/>
                  </a:lnTo>
                  <a:lnTo>
                    <a:pt x="3" y="264"/>
                  </a:lnTo>
                  <a:lnTo>
                    <a:pt x="5" y="275"/>
                  </a:lnTo>
                  <a:lnTo>
                    <a:pt x="9" y="274"/>
                  </a:lnTo>
                  <a:lnTo>
                    <a:pt x="12" y="274"/>
                  </a:lnTo>
                  <a:lnTo>
                    <a:pt x="16" y="273"/>
                  </a:lnTo>
                  <a:lnTo>
                    <a:pt x="20" y="273"/>
                  </a:lnTo>
                  <a:lnTo>
                    <a:pt x="27" y="274"/>
                  </a:lnTo>
                  <a:lnTo>
                    <a:pt x="34" y="275"/>
                  </a:lnTo>
                  <a:lnTo>
                    <a:pt x="40" y="278"/>
                  </a:lnTo>
                  <a:lnTo>
                    <a:pt x="46" y="283"/>
                  </a:lnTo>
                  <a:lnTo>
                    <a:pt x="50" y="289"/>
                  </a:lnTo>
                  <a:lnTo>
                    <a:pt x="54" y="294"/>
                  </a:lnTo>
                  <a:lnTo>
                    <a:pt x="55" y="301"/>
                  </a:lnTo>
                  <a:lnTo>
                    <a:pt x="56" y="308"/>
                  </a:lnTo>
                  <a:lnTo>
                    <a:pt x="54" y="320"/>
                  </a:lnTo>
                  <a:lnTo>
                    <a:pt x="48" y="330"/>
                  </a:lnTo>
                  <a:lnTo>
                    <a:pt x="40" y="337"/>
                  </a:lnTo>
                  <a:lnTo>
                    <a:pt x="30" y="342"/>
                  </a:lnTo>
                  <a:lnTo>
                    <a:pt x="35" y="352"/>
                  </a:lnTo>
                  <a:lnTo>
                    <a:pt x="41" y="362"/>
                  </a:lnTo>
                  <a:lnTo>
                    <a:pt x="48" y="373"/>
                  </a:lnTo>
                  <a:lnTo>
                    <a:pt x="55" y="382"/>
                  </a:lnTo>
                  <a:lnTo>
                    <a:pt x="60" y="376"/>
                  </a:lnTo>
                  <a:lnTo>
                    <a:pt x="66" y="373"/>
                  </a:lnTo>
                  <a:lnTo>
                    <a:pt x="73" y="370"/>
                  </a:lnTo>
                  <a:lnTo>
                    <a:pt x="81" y="369"/>
                  </a:lnTo>
                  <a:lnTo>
                    <a:pt x="88" y="370"/>
                  </a:lnTo>
                  <a:lnTo>
                    <a:pt x="95" y="371"/>
                  </a:lnTo>
                  <a:lnTo>
                    <a:pt x="101" y="375"/>
                  </a:lnTo>
                  <a:lnTo>
                    <a:pt x="107" y="379"/>
                  </a:lnTo>
                  <a:lnTo>
                    <a:pt x="111" y="385"/>
                  </a:lnTo>
                  <a:lnTo>
                    <a:pt x="115" y="391"/>
                  </a:lnTo>
                  <a:lnTo>
                    <a:pt x="116" y="398"/>
                  </a:lnTo>
                  <a:lnTo>
                    <a:pt x="117" y="405"/>
                  </a:lnTo>
                  <a:lnTo>
                    <a:pt x="116" y="413"/>
                  </a:lnTo>
                  <a:lnTo>
                    <a:pt x="114" y="420"/>
                  </a:lnTo>
                  <a:lnTo>
                    <a:pt x="110" y="427"/>
                  </a:lnTo>
                  <a:lnTo>
                    <a:pt x="104" y="431"/>
                  </a:lnTo>
                  <a:lnTo>
                    <a:pt x="110" y="436"/>
                  </a:lnTo>
                  <a:lnTo>
                    <a:pt x="117" y="440"/>
                  </a:lnTo>
                  <a:lnTo>
                    <a:pt x="123" y="444"/>
                  </a:lnTo>
                  <a:lnTo>
                    <a:pt x="129" y="447"/>
                  </a:lnTo>
                  <a:lnTo>
                    <a:pt x="136" y="452"/>
                  </a:lnTo>
                  <a:lnTo>
                    <a:pt x="141" y="455"/>
                  </a:lnTo>
                  <a:lnTo>
                    <a:pt x="148" y="458"/>
                  </a:lnTo>
                  <a:lnTo>
                    <a:pt x="155" y="461"/>
                  </a:lnTo>
                  <a:lnTo>
                    <a:pt x="157" y="455"/>
                  </a:lnTo>
                  <a:lnTo>
                    <a:pt x="160" y="451"/>
                  </a:lnTo>
                  <a:lnTo>
                    <a:pt x="163" y="446"/>
                  </a:lnTo>
                  <a:lnTo>
                    <a:pt x="168" y="442"/>
                  </a:lnTo>
                  <a:lnTo>
                    <a:pt x="172" y="438"/>
                  </a:lnTo>
                  <a:lnTo>
                    <a:pt x="177" y="436"/>
                  </a:lnTo>
                  <a:lnTo>
                    <a:pt x="184" y="434"/>
                  </a:lnTo>
                  <a:lnTo>
                    <a:pt x="190" y="434"/>
                  </a:lnTo>
                  <a:lnTo>
                    <a:pt x="197" y="435"/>
                  </a:lnTo>
                  <a:lnTo>
                    <a:pt x="204" y="436"/>
                  </a:lnTo>
                  <a:lnTo>
                    <a:pt x="209" y="439"/>
                  </a:lnTo>
                  <a:lnTo>
                    <a:pt x="215" y="444"/>
                  </a:lnTo>
                  <a:lnTo>
                    <a:pt x="220" y="450"/>
                  </a:lnTo>
                  <a:lnTo>
                    <a:pt x="223" y="455"/>
                  </a:lnTo>
                  <a:lnTo>
                    <a:pt x="224" y="462"/>
                  </a:lnTo>
                  <a:lnTo>
                    <a:pt x="225" y="469"/>
                  </a:lnTo>
                  <a:lnTo>
                    <a:pt x="225" y="473"/>
                  </a:lnTo>
                  <a:lnTo>
                    <a:pt x="224" y="476"/>
                  </a:lnTo>
                  <a:lnTo>
                    <a:pt x="223" y="480"/>
                  </a:lnTo>
                  <a:lnTo>
                    <a:pt x="222" y="482"/>
                  </a:lnTo>
                  <a:lnTo>
                    <a:pt x="224" y="483"/>
                  </a:lnTo>
                  <a:lnTo>
                    <a:pt x="227" y="483"/>
                  </a:lnTo>
                  <a:lnTo>
                    <a:pt x="229" y="483"/>
                  </a:lnTo>
                  <a:lnTo>
                    <a:pt x="231" y="483"/>
                  </a:lnTo>
                  <a:lnTo>
                    <a:pt x="231" y="339"/>
                  </a:lnTo>
                  <a:lnTo>
                    <a:pt x="217" y="333"/>
                  </a:lnTo>
                  <a:lnTo>
                    <a:pt x="204" y="324"/>
                  </a:lnTo>
                  <a:lnTo>
                    <a:pt x="192" y="314"/>
                  </a:lnTo>
                  <a:lnTo>
                    <a:pt x="183" y="302"/>
                  </a:lnTo>
                  <a:lnTo>
                    <a:pt x="175" y="290"/>
                  </a:lnTo>
                  <a:lnTo>
                    <a:pt x="168" y="275"/>
                  </a:lnTo>
                  <a:lnTo>
                    <a:pt x="164" y="259"/>
                  </a:lnTo>
                  <a:lnTo>
                    <a:pt x="163" y="24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30"/>
            <p:cNvSpPr>
              <a:spLocks/>
            </p:cNvSpPr>
            <p:nvPr/>
          </p:nvSpPr>
          <p:spPr bwMode="auto">
            <a:xfrm>
              <a:off x="4719638" y="3081338"/>
              <a:ext cx="12700" cy="6350"/>
            </a:xfrm>
            <a:custGeom>
              <a:avLst/>
              <a:gdLst/>
              <a:ahLst/>
              <a:cxnLst>
                <a:cxn ang="0">
                  <a:pos x="4" y="0"/>
                </a:cxn>
                <a:cxn ang="0">
                  <a:pos x="3" y="3"/>
                </a:cxn>
                <a:cxn ang="0">
                  <a:pos x="2" y="5"/>
                </a:cxn>
                <a:cxn ang="0">
                  <a:pos x="1" y="7"/>
                </a:cxn>
                <a:cxn ang="0">
                  <a:pos x="0" y="9"/>
                </a:cxn>
                <a:cxn ang="0">
                  <a:pos x="4" y="8"/>
                </a:cxn>
                <a:cxn ang="0">
                  <a:pos x="8" y="7"/>
                </a:cxn>
                <a:cxn ang="0">
                  <a:pos x="11" y="7"/>
                </a:cxn>
                <a:cxn ang="0">
                  <a:pos x="16" y="6"/>
                </a:cxn>
                <a:cxn ang="0">
                  <a:pos x="13" y="5"/>
                </a:cxn>
                <a:cxn ang="0">
                  <a:pos x="10" y="3"/>
                </a:cxn>
                <a:cxn ang="0">
                  <a:pos x="6" y="1"/>
                </a:cxn>
                <a:cxn ang="0">
                  <a:pos x="4" y="0"/>
                </a:cxn>
              </a:cxnLst>
              <a:rect l="0" t="0" r="r" b="b"/>
              <a:pathLst>
                <a:path w="16" h="9">
                  <a:moveTo>
                    <a:pt x="4" y="0"/>
                  </a:moveTo>
                  <a:lnTo>
                    <a:pt x="3" y="3"/>
                  </a:lnTo>
                  <a:lnTo>
                    <a:pt x="2" y="5"/>
                  </a:lnTo>
                  <a:lnTo>
                    <a:pt x="1" y="7"/>
                  </a:lnTo>
                  <a:lnTo>
                    <a:pt x="0" y="9"/>
                  </a:lnTo>
                  <a:lnTo>
                    <a:pt x="4" y="8"/>
                  </a:lnTo>
                  <a:lnTo>
                    <a:pt x="8" y="7"/>
                  </a:lnTo>
                  <a:lnTo>
                    <a:pt x="11" y="7"/>
                  </a:lnTo>
                  <a:lnTo>
                    <a:pt x="16" y="6"/>
                  </a:lnTo>
                  <a:lnTo>
                    <a:pt x="13" y="5"/>
                  </a:lnTo>
                  <a:lnTo>
                    <a:pt x="10" y="3"/>
                  </a:lnTo>
                  <a:lnTo>
                    <a:pt x="6" y="1"/>
                  </a:lnTo>
                  <a:lnTo>
                    <a:pt x="4" y="0"/>
                  </a:lnTo>
                  <a:close/>
                </a:path>
              </a:pathLst>
            </a:custGeom>
            <a:solidFill>
              <a:srgbClr val="8716D3"/>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31"/>
            <p:cNvSpPr>
              <a:spLocks/>
            </p:cNvSpPr>
            <p:nvPr/>
          </p:nvSpPr>
          <p:spPr bwMode="auto">
            <a:xfrm>
              <a:off x="4610100" y="3086100"/>
              <a:ext cx="234950" cy="360363"/>
            </a:xfrm>
            <a:custGeom>
              <a:avLst/>
              <a:gdLst/>
              <a:ahLst/>
              <a:cxnLst>
                <a:cxn ang="0">
                  <a:pos x="74" y="445"/>
                </a:cxn>
                <a:cxn ang="0">
                  <a:pos x="74" y="431"/>
                </a:cxn>
                <a:cxn ang="0">
                  <a:pos x="83" y="413"/>
                </a:cxn>
                <a:cxn ang="0">
                  <a:pos x="102" y="404"/>
                </a:cxn>
                <a:cxn ang="0">
                  <a:pos x="121" y="405"/>
                </a:cxn>
                <a:cxn ang="0">
                  <a:pos x="135" y="415"/>
                </a:cxn>
                <a:cxn ang="0">
                  <a:pos x="143" y="430"/>
                </a:cxn>
                <a:cxn ang="0">
                  <a:pos x="163" y="421"/>
                </a:cxn>
                <a:cxn ang="0">
                  <a:pos x="181" y="409"/>
                </a:cxn>
                <a:cxn ang="0">
                  <a:pos x="188" y="396"/>
                </a:cxn>
                <a:cxn ang="0">
                  <a:pos x="181" y="374"/>
                </a:cxn>
                <a:cxn ang="0">
                  <a:pos x="187" y="354"/>
                </a:cxn>
                <a:cxn ang="0">
                  <a:pos x="203" y="340"/>
                </a:cxn>
                <a:cxn ang="0">
                  <a:pos x="225" y="339"/>
                </a:cxn>
                <a:cxn ang="0">
                  <a:pos x="243" y="351"/>
                </a:cxn>
                <a:cxn ang="0">
                  <a:pos x="263" y="321"/>
                </a:cxn>
                <a:cxn ang="0">
                  <a:pos x="250" y="299"/>
                </a:cxn>
                <a:cxn ang="0">
                  <a:pos x="243" y="270"/>
                </a:cxn>
                <a:cxn ang="0">
                  <a:pos x="253" y="252"/>
                </a:cxn>
                <a:cxn ang="0">
                  <a:pos x="271" y="243"/>
                </a:cxn>
                <a:cxn ang="0">
                  <a:pos x="285" y="243"/>
                </a:cxn>
                <a:cxn ang="0">
                  <a:pos x="294" y="233"/>
                </a:cxn>
                <a:cxn ang="0">
                  <a:pos x="298" y="205"/>
                </a:cxn>
                <a:cxn ang="0">
                  <a:pos x="294" y="189"/>
                </a:cxn>
                <a:cxn ang="0">
                  <a:pos x="285" y="182"/>
                </a:cxn>
                <a:cxn ang="0">
                  <a:pos x="271" y="182"/>
                </a:cxn>
                <a:cxn ang="0">
                  <a:pos x="253" y="173"/>
                </a:cxn>
                <a:cxn ang="0">
                  <a:pos x="243" y="154"/>
                </a:cxn>
                <a:cxn ang="0">
                  <a:pos x="250" y="125"/>
                </a:cxn>
                <a:cxn ang="0">
                  <a:pos x="263" y="104"/>
                </a:cxn>
                <a:cxn ang="0">
                  <a:pos x="243" y="74"/>
                </a:cxn>
                <a:cxn ang="0">
                  <a:pos x="225" y="85"/>
                </a:cxn>
                <a:cxn ang="0">
                  <a:pos x="203" y="84"/>
                </a:cxn>
                <a:cxn ang="0">
                  <a:pos x="187" y="70"/>
                </a:cxn>
                <a:cxn ang="0">
                  <a:pos x="181" y="51"/>
                </a:cxn>
                <a:cxn ang="0">
                  <a:pos x="188" y="29"/>
                </a:cxn>
                <a:cxn ang="0">
                  <a:pos x="183" y="17"/>
                </a:cxn>
                <a:cxn ang="0">
                  <a:pos x="170" y="8"/>
                </a:cxn>
                <a:cxn ang="0">
                  <a:pos x="155" y="0"/>
                </a:cxn>
                <a:cxn ang="0">
                  <a:pos x="143" y="2"/>
                </a:cxn>
                <a:cxn ang="0">
                  <a:pos x="126" y="16"/>
                </a:cxn>
                <a:cxn ang="0">
                  <a:pos x="106" y="22"/>
                </a:cxn>
                <a:cxn ang="0">
                  <a:pos x="99" y="20"/>
                </a:cxn>
                <a:cxn ang="0">
                  <a:pos x="61" y="47"/>
                </a:cxn>
                <a:cxn ang="0">
                  <a:pos x="30" y="84"/>
                </a:cxn>
                <a:cxn ang="0">
                  <a:pos x="20" y="112"/>
                </a:cxn>
                <a:cxn ang="0">
                  <a:pos x="33" y="110"/>
                </a:cxn>
                <a:cxn ang="0">
                  <a:pos x="90" y="128"/>
                </a:cxn>
                <a:cxn ang="0">
                  <a:pos x="127" y="173"/>
                </a:cxn>
                <a:cxn ang="0">
                  <a:pos x="133" y="232"/>
                </a:cxn>
                <a:cxn ang="0">
                  <a:pos x="105" y="284"/>
                </a:cxn>
                <a:cxn ang="0">
                  <a:pos x="53" y="312"/>
                </a:cxn>
                <a:cxn ang="0">
                  <a:pos x="16" y="313"/>
                </a:cxn>
                <a:cxn ang="0">
                  <a:pos x="0" y="452"/>
                </a:cxn>
                <a:cxn ang="0">
                  <a:pos x="24" y="455"/>
                </a:cxn>
                <a:cxn ang="0">
                  <a:pos x="44" y="455"/>
                </a:cxn>
                <a:cxn ang="0">
                  <a:pos x="59" y="453"/>
                </a:cxn>
                <a:cxn ang="0">
                  <a:pos x="75" y="451"/>
                </a:cxn>
              </a:cxnLst>
              <a:rect l="0" t="0" r="r" b="b"/>
              <a:pathLst>
                <a:path w="298" h="455">
                  <a:moveTo>
                    <a:pt x="75" y="451"/>
                  </a:moveTo>
                  <a:lnTo>
                    <a:pt x="74" y="449"/>
                  </a:lnTo>
                  <a:lnTo>
                    <a:pt x="74" y="445"/>
                  </a:lnTo>
                  <a:lnTo>
                    <a:pt x="73" y="442"/>
                  </a:lnTo>
                  <a:lnTo>
                    <a:pt x="73" y="438"/>
                  </a:lnTo>
                  <a:lnTo>
                    <a:pt x="74" y="431"/>
                  </a:lnTo>
                  <a:lnTo>
                    <a:pt x="75" y="424"/>
                  </a:lnTo>
                  <a:lnTo>
                    <a:pt x="79" y="419"/>
                  </a:lnTo>
                  <a:lnTo>
                    <a:pt x="83" y="413"/>
                  </a:lnTo>
                  <a:lnTo>
                    <a:pt x="89" y="408"/>
                  </a:lnTo>
                  <a:lnTo>
                    <a:pt x="95" y="405"/>
                  </a:lnTo>
                  <a:lnTo>
                    <a:pt x="102" y="404"/>
                  </a:lnTo>
                  <a:lnTo>
                    <a:pt x="109" y="403"/>
                  </a:lnTo>
                  <a:lnTo>
                    <a:pt x="114" y="403"/>
                  </a:lnTo>
                  <a:lnTo>
                    <a:pt x="121" y="405"/>
                  </a:lnTo>
                  <a:lnTo>
                    <a:pt x="126" y="407"/>
                  </a:lnTo>
                  <a:lnTo>
                    <a:pt x="132" y="411"/>
                  </a:lnTo>
                  <a:lnTo>
                    <a:pt x="135" y="415"/>
                  </a:lnTo>
                  <a:lnTo>
                    <a:pt x="139" y="420"/>
                  </a:lnTo>
                  <a:lnTo>
                    <a:pt x="141" y="424"/>
                  </a:lnTo>
                  <a:lnTo>
                    <a:pt x="143" y="430"/>
                  </a:lnTo>
                  <a:lnTo>
                    <a:pt x="150" y="427"/>
                  </a:lnTo>
                  <a:lnTo>
                    <a:pt x="156" y="424"/>
                  </a:lnTo>
                  <a:lnTo>
                    <a:pt x="163" y="421"/>
                  </a:lnTo>
                  <a:lnTo>
                    <a:pt x="168" y="416"/>
                  </a:lnTo>
                  <a:lnTo>
                    <a:pt x="175" y="413"/>
                  </a:lnTo>
                  <a:lnTo>
                    <a:pt x="181" y="409"/>
                  </a:lnTo>
                  <a:lnTo>
                    <a:pt x="187" y="405"/>
                  </a:lnTo>
                  <a:lnTo>
                    <a:pt x="193" y="400"/>
                  </a:lnTo>
                  <a:lnTo>
                    <a:pt x="188" y="396"/>
                  </a:lnTo>
                  <a:lnTo>
                    <a:pt x="185" y="389"/>
                  </a:lnTo>
                  <a:lnTo>
                    <a:pt x="182" y="382"/>
                  </a:lnTo>
                  <a:lnTo>
                    <a:pt x="181" y="374"/>
                  </a:lnTo>
                  <a:lnTo>
                    <a:pt x="182" y="367"/>
                  </a:lnTo>
                  <a:lnTo>
                    <a:pt x="183" y="360"/>
                  </a:lnTo>
                  <a:lnTo>
                    <a:pt x="187" y="354"/>
                  </a:lnTo>
                  <a:lnTo>
                    <a:pt x="192" y="348"/>
                  </a:lnTo>
                  <a:lnTo>
                    <a:pt x="197" y="344"/>
                  </a:lnTo>
                  <a:lnTo>
                    <a:pt x="203" y="340"/>
                  </a:lnTo>
                  <a:lnTo>
                    <a:pt x="210" y="339"/>
                  </a:lnTo>
                  <a:lnTo>
                    <a:pt x="217" y="338"/>
                  </a:lnTo>
                  <a:lnTo>
                    <a:pt x="225" y="339"/>
                  </a:lnTo>
                  <a:lnTo>
                    <a:pt x="232" y="342"/>
                  </a:lnTo>
                  <a:lnTo>
                    <a:pt x="238" y="345"/>
                  </a:lnTo>
                  <a:lnTo>
                    <a:pt x="243" y="351"/>
                  </a:lnTo>
                  <a:lnTo>
                    <a:pt x="250" y="342"/>
                  </a:lnTo>
                  <a:lnTo>
                    <a:pt x="256" y="331"/>
                  </a:lnTo>
                  <a:lnTo>
                    <a:pt x="263" y="321"/>
                  </a:lnTo>
                  <a:lnTo>
                    <a:pt x="269" y="311"/>
                  </a:lnTo>
                  <a:lnTo>
                    <a:pt x="258" y="306"/>
                  </a:lnTo>
                  <a:lnTo>
                    <a:pt x="250" y="299"/>
                  </a:lnTo>
                  <a:lnTo>
                    <a:pt x="245" y="289"/>
                  </a:lnTo>
                  <a:lnTo>
                    <a:pt x="242" y="277"/>
                  </a:lnTo>
                  <a:lnTo>
                    <a:pt x="243" y="270"/>
                  </a:lnTo>
                  <a:lnTo>
                    <a:pt x="245" y="263"/>
                  </a:lnTo>
                  <a:lnTo>
                    <a:pt x="248" y="258"/>
                  </a:lnTo>
                  <a:lnTo>
                    <a:pt x="253" y="252"/>
                  </a:lnTo>
                  <a:lnTo>
                    <a:pt x="258" y="247"/>
                  </a:lnTo>
                  <a:lnTo>
                    <a:pt x="264" y="244"/>
                  </a:lnTo>
                  <a:lnTo>
                    <a:pt x="271" y="243"/>
                  </a:lnTo>
                  <a:lnTo>
                    <a:pt x="278" y="242"/>
                  </a:lnTo>
                  <a:lnTo>
                    <a:pt x="281" y="242"/>
                  </a:lnTo>
                  <a:lnTo>
                    <a:pt x="285" y="243"/>
                  </a:lnTo>
                  <a:lnTo>
                    <a:pt x="288" y="243"/>
                  </a:lnTo>
                  <a:lnTo>
                    <a:pt x="292" y="244"/>
                  </a:lnTo>
                  <a:lnTo>
                    <a:pt x="294" y="233"/>
                  </a:lnTo>
                  <a:lnTo>
                    <a:pt x="296" y="224"/>
                  </a:lnTo>
                  <a:lnTo>
                    <a:pt x="298" y="216"/>
                  </a:lnTo>
                  <a:lnTo>
                    <a:pt x="298" y="205"/>
                  </a:lnTo>
                  <a:lnTo>
                    <a:pt x="298" y="196"/>
                  </a:lnTo>
                  <a:lnTo>
                    <a:pt x="296" y="192"/>
                  </a:lnTo>
                  <a:lnTo>
                    <a:pt x="294" y="189"/>
                  </a:lnTo>
                  <a:lnTo>
                    <a:pt x="292" y="179"/>
                  </a:lnTo>
                  <a:lnTo>
                    <a:pt x="288" y="181"/>
                  </a:lnTo>
                  <a:lnTo>
                    <a:pt x="285" y="182"/>
                  </a:lnTo>
                  <a:lnTo>
                    <a:pt x="281" y="183"/>
                  </a:lnTo>
                  <a:lnTo>
                    <a:pt x="278" y="183"/>
                  </a:lnTo>
                  <a:lnTo>
                    <a:pt x="271" y="182"/>
                  </a:lnTo>
                  <a:lnTo>
                    <a:pt x="264" y="181"/>
                  </a:lnTo>
                  <a:lnTo>
                    <a:pt x="258" y="177"/>
                  </a:lnTo>
                  <a:lnTo>
                    <a:pt x="253" y="173"/>
                  </a:lnTo>
                  <a:lnTo>
                    <a:pt x="248" y="167"/>
                  </a:lnTo>
                  <a:lnTo>
                    <a:pt x="245" y="161"/>
                  </a:lnTo>
                  <a:lnTo>
                    <a:pt x="243" y="154"/>
                  </a:lnTo>
                  <a:lnTo>
                    <a:pt x="242" y="147"/>
                  </a:lnTo>
                  <a:lnTo>
                    <a:pt x="245" y="136"/>
                  </a:lnTo>
                  <a:lnTo>
                    <a:pt x="250" y="125"/>
                  </a:lnTo>
                  <a:lnTo>
                    <a:pt x="258" y="118"/>
                  </a:lnTo>
                  <a:lnTo>
                    <a:pt x="269" y="114"/>
                  </a:lnTo>
                  <a:lnTo>
                    <a:pt x="263" y="104"/>
                  </a:lnTo>
                  <a:lnTo>
                    <a:pt x="256" y="93"/>
                  </a:lnTo>
                  <a:lnTo>
                    <a:pt x="250" y="83"/>
                  </a:lnTo>
                  <a:lnTo>
                    <a:pt x="243" y="74"/>
                  </a:lnTo>
                  <a:lnTo>
                    <a:pt x="238" y="79"/>
                  </a:lnTo>
                  <a:lnTo>
                    <a:pt x="232" y="83"/>
                  </a:lnTo>
                  <a:lnTo>
                    <a:pt x="225" y="85"/>
                  </a:lnTo>
                  <a:lnTo>
                    <a:pt x="217" y="86"/>
                  </a:lnTo>
                  <a:lnTo>
                    <a:pt x="210" y="85"/>
                  </a:lnTo>
                  <a:lnTo>
                    <a:pt x="203" y="84"/>
                  </a:lnTo>
                  <a:lnTo>
                    <a:pt x="197" y="81"/>
                  </a:lnTo>
                  <a:lnTo>
                    <a:pt x="192" y="76"/>
                  </a:lnTo>
                  <a:lnTo>
                    <a:pt x="187" y="70"/>
                  </a:lnTo>
                  <a:lnTo>
                    <a:pt x="183" y="64"/>
                  </a:lnTo>
                  <a:lnTo>
                    <a:pt x="182" y="58"/>
                  </a:lnTo>
                  <a:lnTo>
                    <a:pt x="181" y="51"/>
                  </a:lnTo>
                  <a:lnTo>
                    <a:pt x="182" y="43"/>
                  </a:lnTo>
                  <a:lnTo>
                    <a:pt x="185" y="36"/>
                  </a:lnTo>
                  <a:lnTo>
                    <a:pt x="188" y="29"/>
                  </a:lnTo>
                  <a:lnTo>
                    <a:pt x="193" y="24"/>
                  </a:lnTo>
                  <a:lnTo>
                    <a:pt x="188" y="21"/>
                  </a:lnTo>
                  <a:lnTo>
                    <a:pt x="183" y="17"/>
                  </a:lnTo>
                  <a:lnTo>
                    <a:pt x="179" y="14"/>
                  </a:lnTo>
                  <a:lnTo>
                    <a:pt x="174" y="12"/>
                  </a:lnTo>
                  <a:lnTo>
                    <a:pt x="170" y="8"/>
                  </a:lnTo>
                  <a:lnTo>
                    <a:pt x="165" y="6"/>
                  </a:lnTo>
                  <a:lnTo>
                    <a:pt x="159" y="2"/>
                  </a:lnTo>
                  <a:lnTo>
                    <a:pt x="155" y="0"/>
                  </a:lnTo>
                  <a:lnTo>
                    <a:pt x="150" y="1"/>
                  </a:lnTo>
                  <a:lnTo>
                    <a:pt x="147" y="1"/>
                  </a:lnTo>
                  <a:lnTo>
                    <a:pt x="143" y="2"/>
                  </a:lnTo>
                  <a:lnTo>
                    <a:pt x="139" y="3"/>
                  </a:lnTo>
                  <a:lnTo>
                    <a:pt x="133" y="10"/>
                  </a:lnTo>
                  <a:lnTo>
                    <a:pt x="126" y="16"/>
                  </a:lnTo>
                  <a:lnTo>
                    <a:pt x="118" y="21"/>
                  </a:lnTo>
                  <a:lnTo>
                    <a:pt x="109" y="22"/>
                  </a:lnTo>
                  <a:lnTo>
                    <a:pt x="106" y="22"/>
                  </a:lnTo>
                  <a:lnTo>
                    <a:pt x="104" y="21"/>
                  </a:lnTo>
                  <a:lnTo>
                    <a:pt x="102" y="21"/>
                  </a:lnTo>
                  <a:lnTo>
                    <a:pt x="99" y="20"/>
                  </a:lnTo>
                  <a:lnTo>
                    <a:pt x="86" y="28"/>
                  </a:lnTo>
                  <a:lnTo>
                    <a:pt x="73" y="37"/>
                  </a:lnTo>
                  <a:lnTo>
                    <a:pt x="61" y="47"/>
                  </a:lnTo>
                  <a:lnTo>
                    <a:pt x="50" y="59"/>
                  </a:lnTo>
                  <a:lnTo>
                    <a:pt x="39" y="70"/>
                  </a:lnTo>
                  <a:lnTo>
                    <a:pt x="30" y="84"/>
                  </a:lnTo>
                  <a:lnTo>
                    <a:pt x="22" y="98"/>
                  </a:lnTo>
                  <a:lnTo>
                    <a:pt x="15" y="112"/>
                  </a:lnTo>
                  <a:lnTo>
                    <a:pt x="20" y="112"/>
                  </a:lnTo>
                  <a:lnTo>
                    <a:pt x="24" y="110"/>
                  </a:lnTo>
                  <a:lnTo>
                    <a:pt x="28" y="110"/>
                  </a:lnTo>
                  <a:lnTo>
                    <a:pt x="33" y="110"/>
                  </a:lnTo>
                  <a:lnTo>
                    <a:pt x="53" y="113"/>
                  </a:lnTo>
                  <a:lnTo>
                    <a:pt x="73" y="118"/>
                  </a:lnTo>
                  <a:lnTo>
                    <a:pt x="90" y="128"/>
                  </a:lnTo>
                  <a:lnTo>
                    <a:pt x="105" y="140"/>
                  </a:lnTo>
                  <a:lnTo>
                    <a:pt x="118" y="155"/>
                  </a:lnTo>
                  <a:lnTo>
                    <a:pt x="127" y="173"/>
                  </a:lnTo>
                  <a:lnTo>
                    <a:pt x="133" y="191"/>
                  </a:lnTo>
                  <a:lnTo>
                    <a:pt x="135" y="212"/>
                  </a:lnTo>
                  <a:lnTo>
                    <a:pt x="133" y="232"/>
                  </a:lnTo>
                  <a:lnTo>
                    <a:pt x="127" y="252"/>
                  </a:lnTo>
                  <a:lnTo>
                    <a:pt x="118" y="269"/>
                  </a:lnTo>
                  <a:lnTo>
                    <a:pt x="105" y="284"/>
                  </a:lnTo>
                  <a:lnTo>
                    <a:pt x="90" y="297"/>
                  </a:lnTo>
                  <a:lnTo>
                    <a:pt x="73" y="306"/>
                  </a:lnTo>
                  <a:lnTo>
                    <a:pt x="53" y="312"/>
                  </a:lnTo>
                  <a:lnTo>
                    <a:pt x="33" y="314"/>
                  </a:lnTo>
                  <a:lnTo>
                    <a:pt x="24" y="314"/>
                  </a:lnTo>
                  <a:lnTo>
                    <a:pt x="16" y="313"/>
                  </a:lnTo>
                  <a:lnTo>
                    <a:pt x="8" y="311"/>
                  </a:lnTo>
                  <a:lnTo>
                    <a:pt x="0" y="308"/>
                  </a:lnTo>
                  <a:lnTo>
                    <a:pt x="0" y="452"/>
                  </a:lnTo>
                  <a:lnTo>
                    <a:pt x="8" y="453"/>
                  </a:lnTo>
                  <a:lnTo>
                    <a:pt x="16" y="454"/>
                  </a:lnTo>
                  <a:lnTo>
                    <a:pt x="24" y="455"/>
                  </a:lnTo>
                  <a:lnTo>
                    <a:pt x="33" y="455"/>
                  </a:lnTo>
                  <a:lnTo>
                    <a:pt x="38" y="455"/>
                  </a:lnTo>
                  <a:lnTo>
                    <a:pt x="44" y="455"/>
                  </a:lnTo>
                  <a:lnTo>
                    <a:pt x="49" y="454"/>
                  </a:lnTo>
                  <a:lnTo>
                    <a:pt x="54" y="454"/>
                  </a:lnTo>
                  <a:lnTo>
                    <a:pt x="59" y="453"/>
                  </a:lnTo>
                  <a:lnTo>
                    <a:pt x="65" y="452"/>
                  </a:lnTo>
                  <a:lnTo>
                    <a:pt x="69" y="452"/>
                  </a:lnTo>
                  <a:lnTo>
                    <a:pt x="75" y="4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32"/>
            <p:cNvSpPr>
              <a:spLocks/>
            </p:cNvSpPr>
            <p:nvPr/>
          </p:nvSpPr>
          <p:spPr bwMode="auto">
            <a:xfrm>
              <a:off x="4310063" y="3275013"/>
              <a:ext cx="25400" cy="63500"/>
            </a:xfrm>
            <a:custGeom>
              <a:avLst/>
              <a:gdLst/>
              <a:ahLst/>
              <a:cxnLst>
                <a:cxn ang="0">
                  <a:pos x="6" y="81"/>
                </a:cxn>
                <a:cxn ang="0">
                  <a:pos x="33" y="3"/>
                </a:cxn>
                <a:cxn ang="0">
                  <a:pos x="29" y="3"/>
                </a:cxn>
                <a:cxn ang="0">
                  <a:pos x="27" y="1"/>
                </a:cxn>
                <a:cxn ang="0">
                  <a:pos x="23" y="1"/>
                </a:cxn>
                <a:cxn ang="0">
                  <a:pos x="21" y="0"/>
                </a:cxn>
                <a:cxn ang="0">
                  <a:pos x="0" y="78"/>
                </a:cxn>
                <a:cxn ang="0">
                  <a:pos x="2" y="80"/>
                </a:cxn>
                <a:cxn ang="0">
                  <a:pos x="3" y="80"/>
                </a:cxn>
                <a:cxn ang="0">
                  <a:pos x="5" y="80"/>
                </a:cxn>
                <a:cxn ang="0">
                  <a:pos x="6" y="81"/>
                </a:cxn>
              </a:cxnLst>
              <a:rect l="0" t="0" r="r" b="b"/>
              <a:pathLst>
                <a:path w="33" h="81">
                  <a:moveTo>
                    <a:pt x="6" y="81"/>
                  </a:moveTo>
                  <a:lnTo>
                    <a:pt x="33" y="3"/>
                  </a:lnTo>
                  <a:lnTo>
                    <a:pt x="29" y="3"/>
                  </a:lnTo>
                  <a:lnTo>
                    <a:pt x="27" y="1"/>
                  </a:lnTo>
                  <a:lnTo>
                    <a:pt x="23" y="1"/>
                  </a:lnTo>
                  <a:lnTo>
                    <a:pt x="21" y="0"/>
                  </a:lnTo>
                  <a:lnTo>
                    <a:pt x="0" y="78"/>
                  </a:lnTo>
                  <a:lnTo>
                    <a:pt x="2" y="80"/>
                  </a:lnTo>
                  <a:lnTo>
                    <a:pt x="3" y="80"/>
                  </a:lnTo>
                  <a:lnTo>
                    <a:pt x="5" y="80"/>
                  </a:lnTo>
                  <a:lnTo>
                    <a:pt x="6" y="81"/>
                  </a:lnTo>
                  <a:close/>
                </a:path>
              </a:pathLst>
            </a:custGeom>
            <a:solidFill>
              <a:srgbClr val="7FFF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33"/>
            <p:cNvSpPr>
              <a:spLocks/>
            </p:cNvSpPr>
            <p:nvPr/>
          </p:nvSpPr>
          <p:spPr bwMode="auto">
            <a:xfrm>
              <a:off x="4129088" y="3246438"/>
              <a:ext cx="334963" cy="306388"/>
            </a:xfrm>
            <a:custGeom>
              <a:avLst/>
              <a:gdLst/>
              <a:ahLst/>
              <a:cxnLst>
                <a:cxn ang="0">
                  <a:pos x="417" y="156"/>
                </a:cxn>
                <a:cxn ang="0">
                  <a:pos x="394" y="157"/>
                </a:cxn>
                <a:cxn ang="0">
                  <a:pos x="380" y="115"/>
                </a:cxn>
                <a:cxn ang="0">
                  <a:pos x="379" y="80"/>
                </a:cxn>
                <a:cxn ang="0">
                  <a:pos x="353" y="85"/>
                </a:cxn>
                <a:cxn ang="0">
                  <a:pos x="323" y="51"/>
                </a:cxn>
                <a:cxn ang="0">
                  <a:pos x="322" y="29"/>
                </a:cxn>
                <a:cxn ang="0">
                  <a:pos x="295" y="16"/>
                </a:cxn>
                <a:cxn ang="0">
                  <a:pos x="263" y="38"/>
                </a:cxn>
                <a:cxn ang="0">
                  <a:pos x="235" y="116"/>
                </a:cxn>
                <a:cxn ang="0">
                  <a:pos x="281" y="153"/>
                </a:cxn>
                <a:cxn ang="0">
                  <a:pos x="288" y="220"/>
                </a:cxn>
                <a:cxn ang="0">
                  <a:pos x="232" y="272"/>
                </a:cxn>
                <a:cxn ang="0">
                  <a:pos x="157" y="254"/>
                </a:cxn>
                <a:cxn ang="0">
                  <a:pos x="132" y="181"/>
                </a:cxn>
                <a:cxn ang="0">
                  <a:pos x="175" y="120"/>
                </a:cxn>
                <a:cxn ang="0">
                  <a:pos x="224" y="112"/>
                </a:cxn>
                <a:cxn ang="0">
                  <a:pos x="235" y="18"/>
                </a:cxn>
                <a:cxn ang="0">
                  <a:pos x="234" y="1"/>
                </a:cxn>
                <a:cxn ang="0">
                  <a:pos x="193" y="0"/>
                </a:cxn>
                <a:cxn ang="0">
                  <a:pos x="168" y="9"/>
                </a:cxn>
                <a:cxn ang="0">
                  <a:pos x="153" y="41"/>
                </a:cxn>
                <a:cxn ang="0">
                  <a:pos x="113" y="24"/>
                </a:cxn>
                <a:cxn ang="0">
                  <a:pos x="89" y="39"/>
                </a:cxn>
                <a:cxn ang="0">
                  <a:pos x="83" y="58"/>
                </a:cxn>
                <a:cxn ang="0">
                  <a:pos x="70" y="97"/>
                </a:cxn>
                <a:cxn ang="0">
                  <a:pos x="37" y="92"/>
                </a:cxn>
                <a:cxn ang="0">
                  <a:pos x="28" y="128"/>
                </a:cxn>
                <a:cxn ang="0">
                  <a:pos x="35" y="171"/>
                </a:cxn>
                <a:cxn ang="0">
                  <a:pos x="6" y="180"/>
                </a:cxn>
                <a:cxn ang="0">
                  <a:pos x="0" y="200"/>
                </a:cxn>
                <a:cxn ang="0">
                  <a:pos x="8" y="230"/>
                </a:cxn>
                <a:cxn ang="0">
                  <a:pos x="38" y="234"/>
                </a:cxn>
                <a:cxn ang="0">
                  <a:pos x="36" y="279"/>
                </a:cxn>
                <a:cxn ang="0">
                  <a:pos x="50" y="314"/>
                </a:cxn>
                <a:cxn ang="0">
                  <a:pos x="82" y="303"/>
                </a:cxn>
                <a:cxn ang="0">
                  <a:pos x="99" y="341"/>
                </a:cxn>
                <a:cxn ang="0">
                  <a:pos x="107" y="358"/>
                </a:cxn>
                <a:cxn ang="0">
                  <a:pos x="133" y="371"/>
                </a:cxn>
                <a:cxn ang="0">
                  <a:pos x="171" y="350"/>
                </a:cxn>
                <a:cxn ang="0">
                  <a:pos x="189" y="379"/>
                </a:cxn>
                <a:cxn ang="0">
                  <a:pos x="201" y="386"/>
                </a:cxn>
                <a:cxn ang="0">
                  <a:pos x="223" y="386"/>
                </a:cxn>
                <a:cxn ang="0">
                  <a:pos x="255" y="379"/>
                </a:cxn>
                <a:cxn ang="0">
                  <a:pos x="261" y="351"/>
                </a:cxn>
                <a:cxn ang="0">
                  <a:pos x="306" y="354"/>
                </a:cxn>
                <a:cxn ang="0">
                  <a:pos x="330" y="350"/>
                </a:cxn>
                <a:cxn ang="0">
                  <a:pos x="344" y="332"/>
                </a:cxn>
                <a:cxn ang="0">
                  <a:pos x="345" y="295"/>
                </a:cxn>
                <a:cxn ang="0">
                  <a:pos x="382" y="291"/>
                </a:cxn>
                <a:cxn ang="0">
                  <a:pos x="403" y="262"/>
                </a:cxn>
                <a:cxn ang="0">
                  <a:pos x="383" y="224"/>
                </a:cxn>
                <a:cxn ang="0">
                  <a:pos x="414" y="205"/>
                </a:cxn>
                <a:cxn ang="0">
                  <a:pos x="423" y="185"/>
                </a:cxn>
              </a:cxnLst>
              <a:rect l="0" t="0" r="r" b="b"/>
              <a:pathLst>
                <a:path w="423" h="386">
                  <a:moveTo>
                    <a:pt x="423" y="176"/>
                  </a:moveTo>
                  <a:lnTo>
                    <a:pt x="422" y="169"/>
                  </a:lnTo>
                  <a:lnTo>
                    <a:pt x="421" y="165"/>
                  </a:lnTo>
                  <a:lnTo>
                    <a:pt x="420" y="163"/>
                  </a:lnTo>
                  <a:lnTo>
                    <a:pt x="417" y="156"/>
                  </a:lnTo>
                  <a:lnTo>
                    <a:pt x="415" y="157"/>
                  </a:lnTo>
                  <a:lnTo>
                    <a:pt x="412" y="157"/>
                  </a:lnTo>
                  <a:lnTo>
                    <a:pt x="409" y="158"/>
                  </a:lnTo>
                  <a:lnTo>
                    <a:pt x="406" y="159"/>
                  </a:lnTo>
                  <a:lnTo>
                    <a:pt x="394" y="157"/>
                  </a:lnTo>
                  <a:lnTo>
                    <a:pt x="385" y="151"/>
                  </a:lnTo>
                  <a:lnTo>
                    <a:pt x="379" y="143"/>
                  </a:lnTo>
                  <a:lnTo>
                    <a:pt x="376" y="132"/>
                  </a:lnTo>
                  <a:lnTo>
                    <a:pt x="377" y="123"/>
                  </a:lnTo>
                  <a:lnTo>
                    <a:pt x="380" y="115"/>
                  </a:lnTo>
                  <a:lnTo>
                    <a:pt x="387" y="108"/>
                  </a:lnTo>
                  <a:lnTo>
                    <a:pt x="395" y="103"/>
                  </a:lnTo>
                  <a:lnTo>
                    <a:pt x="390" y="95"/>
                  </a:lnTo>
                  <a:lnTo>
                    <a:pt x="385" y="88"/>
                  </a:lnTo>
                  <a:lnTo>
                    <a:pt x="379" y="80"/>
                  </a:lnTo>
                  <a:lnTo>
                    <a:pt x="373" y="73"/>
                  </a:lnTo>
                  <a:lnTo>
                    <a:pt x="369" y="78"/>
                  </a:lnTo>
                  <a:lnTo>
                    <a:pt x="364" y="80"/>
                  </a:lnTo>
                  <a:lnTo>
                    <a:pt x="359" y="84"/>
                  </a:lnTo>
                  <a:lnTo>
                    <a:pt x="353" y="85"/>
                  </a:lnTo>
                  <a:lnTo>
                    <a:pt x="341" y="82"/>
                  </a:lnTo>
                  <a:lnTo>
                    <a:pt x="332" y="77"/>
                  </a:lnTo>
                  <a:lnTo>
                    <a:pt x="325" y="69"/>
                  </a:lnTo>
                  <a:lnTo>
                    <a:pt x="323" y="57"/>
                  </a:lnTo>
                  <a:lnTo>
                    <a:pt x="323" y="51"/>
                  </a:lnTo>
                  <a:lnTo>
                    <a:pt x="324" y="46"/>
                  </a:lnTo>
                  <a:lnTo>
                    <a:pt x="327" y="40"/>
                  </a:lnTo>
                  <a:lnTo>
                    <a:pt x="331" y="35"/>
                  </a:lnTo>
                  <a:lnTo>
                    <a:pt x="326" y="32"/>
                  </a:lnTo>
                  <a:lnTo>
                    <a:pt x="322" y="29"/>
                  </a:lnTo>
                  <a:lnTo>
                    <a:pt x="316" y="26"/>
                  </a:lnTo>
                  <a:lnTo>
                    <a:pt x="311" y="24"/>
                  </a:lnTo>
                  <a:lnTo>
                    <a:pt x="306" y="20"/>
                  </a:lnTo>
                  <a:lnTo>
                    <a:pt x="301" y="18"/>
                  </a:lnTo>
                  <a:lnTo>
                    <a:pt x="295" y="16"/>
                  </a:lnTo>
                  <a:lnTo>
                    <a:pt x="289" y="13"/>
                  </a:lnTo>
                  <a:lnTo>
                    <a:pt x="286" y="23"/>
                  </a:lnTo>
                  <a:lnTo>
                    <a:pt x="280" y="29"/>
                  </a:lnTo>
                  <a:lnTo>
                    <a:pt x="272" y="35"/>
                  </a:lnTo>
                  <a:lnTo>
                    <a:pt x="263" y="38"/>
                  </a:lnTo>
                  <a:lnTo>
                    <a:pt x="263" y="38"/>
                  </a:lnTo>
                  <a:lnTo>
                    <a:pt x="263" y="38"/>
                  </a:lnTo>
                  <a:lnTo>
                    <a:pt x="262" y="38"/>
                  </a:lnTo>
                  <a:lnTo>
                    <a:pt x="262" y="38"/>
                  </a:lnTo>
                  <a:lnTo>
                    <a:pt x="235" y="116"/>
                  </a:lnTo>
                  <a:lnTo>
                    <a:pt x="247" y="120"/>
                  </a:lnTo>
                  <a:lnTo>
                    <a:pt x="257" y="126"/>
                  </a:lnTo>
                  <a:lnTo>
                    <a:pt x="266" y="134"/>
                  </a:lnTo>
                  <a:lnTo>
                    <a:pt x="274" y="142"/>
                  </a:lnTo>
                  <a:lnTo>
                    <a:pt x="281" y="153"/>
                  </a:lnTo>
                  <a:lnTo>
                    <a:pt x="287" y="164"/>
                  </a:lnTo>
                  <a:lnTo>
                    <a:pt x="291" y="176"/>
                  </a:lnTo>
                  <a:lnTo>
                    <a:pt x="293" y="188"/>
                  </a:lnTo>
                  <a:lnTo>
                    <a:pt x="292" y="204"/>
                  </a:lnTo>
                  <a:lnTo>
                    <a:pt x="288" y="220"/>
                  </a:lnTo>
                  <a:lnTo>
                    <a:pt x="281" y="234"/>
                  </a:lnTo>
                  <a:lnTo>
                    <a:pt x="272" y="247"/>
                  </a:lnTo>
                  <a:lnTo>
                    <a:pt x="261" y="258"/>
                  </a:lnTo>
                  <a:lnTo>
                    <a:pt x="247" y="266"/>
                  </a:lnTo>
                  <a:lnTo>
                    <a:pt x="232" y="272"/>
                  </a:lnTo>
                  <a:lnTo>
                    <a:pt x="216" y="274"/>
                  </a:lnTo>
                  <a:lnTo>
                    <a:pt x="199" y="273"/>
                  </a:lnTo>
                  <a:lnTo>
                    <a:pt x="183" y="270"/>
                  </a:lnTo>
                  <a:lnTo>
                    <a:pt x="170" y="263"/>
                  </a:lnTo>
                  <a:lnTo>
                    <a:pt x="157" y="254"/>
                  </a:lnTo>
                  <a:lnTo>
                    <a:pt x="146" y="242"/>
                  </a:lnTo>
                  <a:lnTo>
                    <a:pt x="138" y="228"/>
                  </a:lnTo>
                  <a:lnTo>
                    <a:pt x="133" y="213"/>
                  </a:lnTo>
                  <a:lnTo>
                    <a:pt x="130" y="197"/>
                  </a:lnTo>
                  <a:lnTo>
                    <a:pt x="132" y="181"/>
                  </a:lnTo>
                  <a:lnTo>
                    <a:pt x="135" y="165"/>
                  </a:lnTo>
                  <a:lnTo>
                    <a:pt x="142" y="151"/>
                  </a:lnTo>
                  <a:lnTo>
                    <a:pt x="151" y="139"/>
                  </a:lnTo>
                  <a:lnTo>
                    <a:pt x="161" y="128"/>
                  </a:lnTo>
                  <a:lnTo>
                    <a:pt x="175" y="120"/>
                  </a:lnTo>
                  <a:lnTo>
                    <a:pt x="190" y="115"/>
                  </a:lnTo>
                  <a:lnTo>
                    <a:pt x="206" y="112"/>
                  </a:lnTo>
                  <a:lnTo>
                    <a:pt x="212" y="112"/>
                  </a:lnTo>
                  <a:lnTo>
                    <a:pt x="218" y="112"/>
                  </a:lnTo>
                  <a:lnTo>
                    <a:pt x="224" y="112"/>
                  </a:lnTo>
                  <a:lnTo>
                    <a:pt x="229" y="113"/>
                  </a:lnTo>
                  <a:lnTo>
                    <a:pt x="250" y="35"/>
                  </a:lnTo>
                  <a:lnTo>
                    <a:pt x="243" y="31"/>
                  </a:lnTo>
                  <a:lnTo>
                    <a:pt x="239" y="25"/>
                  </a:lnTo>
                  <a:lnTo>
                    <a:pt x="235" y="18"/>
                  </a:lnTo>
                  <a:lnTo>
                    <a:pt x="233" y="10"/>
                  </a:lnTo>
                  <a:lnTo>
                    <a:pt x="233" y="8"/>
                  </a:lnTo>
                  <a:lnTo>
                    <a:pt x="234" y="5"/>
                  </a:lnTo>
                  <a:lnTo>
                    <a:pt x="234" y="3"/>
                  </a:lnTo>
                  <a:lnTo>
                    <a:pt x="234" y="1"/>
                  </a:lnTo>
                  <a:lnTo>
                    <a:pt x="226" y="0"/>
                  </a:lnTo>
                  <a:lnTo>
                    <a:pt x="218" y="0"/>
                  </a:lnTo>
                  <a:lnTo>
                    <a:pt x="209" y="0"/>
                  </a:lnTo>
                  <a:lnTo>
                    <a:pt x="201" y="0"/>
                  </a:lnTo>
                  <a:lnTo>
                    <a:pt x="193" y="0"/>
                  </a:lnTo>
                  <a:lnTo>
                    <a:pt x="183" y="1"/>
                  </a:lnTo>
                  <a:lnTo>
                    <a:pt x="175" y="3"/>
                  </a:lnTo>
                  <a:lnTo>
                    <a:pt x="167" y="4"/>
                  </a:lnTo>
                  <a:lnTo>
                    <a:pt x="168" y="6"/>
                  </a:lnTo>
                  <a:lnTo>
                    <a:pt x="168" y="9"/>
                  </a:lnTo>
                  <a:lnTo>
                    <a:pt x="170" y="11"/>
                  </a:lnTo>
                  <a:lnTo>
                    <a:pt x="170" y="15"/>
                  </a:lnTo>
                  <a:lnTo>
                    <a:pt x="168" y="25"/>
                  </a:lnTo>
                  <a:lnTo>
                    <a:pt x="163" y="34"/>
                  </a:lnTo>
                  <a:lnTo>
                    <a:pt x="153" y="41"/>
                  </a:lnTo>
                  <a:lnTo>
                    <a:pt x="143" y="44"/>
                  </a:lnTo>
                  <a:lnTo>
                    <a:pt x="133" y="43"/>
                  </a:lnTo>
                  <a:lnTo>
                    <a:pt x="125" y="39"/>
                  </a:lnTo>
                  <a:lnTo>
                    <a:pt x="118" y="32"/>
                  </a:lnTo>
                  <a:lnTo>
                    <a:pt x="113" y="24"/>
                  </a:lnTo>
                  <a:lnTo>
                    <a:pt x="108" y="26"/>
                  </a:lnTo>
                  <a:lnTo>
                    <a:pt x="103" y="29"/>
                  </a:lnTo>
                  <a:lnTo>
                    <a:pt x="98" y="33"/>
                  </a:lnTo>
                  <a:lnTo>
                    <a:pt x="93" y="35"/>
                  </a:lnTo>
                  <a:lnTo>
                    <a:pt x="89" y="39"/>
                  </a:lnTo>
                  <a:lnTo>
                    <a:pt x="84" y="42"/>
                  </a:lnTo>
                  <a:lnTo>
                    <a:pt x="80" y="47"/>
                  </a:lnTo>
                  <a:lnTo>
                    <a:pt x="75" y="50"/>
                  </a:lnTo>
                  <a:lnTo>
                    <a:pt x="80" y="54"/>
                  </a:lnTo>
                  <a:lnTo>
                    <a:pt x="83" y="58"/>
                  </a:lnTo>
                  <a:lnTo>
                    <a:pt x="85" y="64"/>
                  </a:lnTo>
                  <a:lnTo>
                    <a:pt x="87" y="71"/>
                  </a:lnTo>
                  <a:lnTo>
                    <a:pt x="84" y="81"/>
                  </a:lnTo>
                  <a:lnTo>
                    <a:pt x="79" y="90"/>
                  </a:lnTo>
                  <a:lnTo>
                    <a:pt x="70" y="97"/>
                  </a:lnTo>
                  <a:lnTo>
                    <a:pt x="59" y="101"/>
                  </a:lnTo>
                  <a:lnTo>
                    <a:pt x="53" y="100"/>
                  </a:lnTo>
                  <a:lnTo>
                    <a:pt x="47" y="98"/>
                  </a:lnTo>
                  <a:lnTo>
                    <a:pt x="42" y="95"/>
                  </a:lnTo>
                  <a:lnTo>
                    <a:pt x="37" y="92"/>
                  </a:lnTo>
                  <a:lnTo>
                    <a:pt x="32" y="100"/>
                  </a:lnTo>
                  <a:lnTo>
                    <a:pt x="28" y="108"/>
                  </a:lnTo>
                  <a:lnTo>
                    <a:pt x="23" y="117"/>
                  </a:lnTo>
                  <a:lnTo>
                    <a:pt x="19" y="125"/>
                  </a:lnTo>
                  <a:lnTo>
                    <a:pt x="28" y="128"/>
                  </a:lnTo>
                  <a:lnTo>
                    <a:pt x="35" y="134"/>
                  </a:lnTo>
                  <a:lnTo>
                    <a:pt x="39" y="141"/>
                  </a:lnTo>
                  <a:lnTo>
                    <a:pt x="42" y="150"/>
                  </a:lnTo>
                  <a:lnTo>
                    <a:pt x="40" y="162"/>
                  </a:lnTo>
                  <a:lnTo>
                    <a:pt x="35" y="171"/>
                  </a:lnTo>
                  <a:lnTo>
                    <a:pt x="26" y="178"/>
                  </a:lnTo>
                  <a:lnTo>
                    <a:pt x="15" y="181"/>
                  </a:lnTo>
                  <a:lnTo>
                    <a:pt x="12" y="181"/>
                  </a:lnTo>
                  <a:lnTo>
                    <a:pt x="9" y="180"/>
                  </a:lnTo>
                  <a:lnTo>
                    <a:pt x="6" y="180"/>
                  </a:lnTo>
                  <a:lnTo>
                    <a:pt x="2" y="179"/>
                  </a:lnTo>
                  <a:lnTo>
                    <a:pt x="1" y="186"/>
                  </a:lnTo>
                  <a:lnTo>
                    <a:pt x="0" y="189"/>
                  </a:lnTo>
                  <a:lnTo>
                    <a:pt x="0" y="192"/>
                  </a:lnTo>
                  <a:lnTo>
                    <a:pt x="0" y="200"/>
                  </a:lnTo>
                  <a:lnTo>
                    <a:pt x="0" y="209"/>
                  </a:lnTo>
                  <a:lnTo>
                    <a:pt x="1" y="215"/>
                  </a:lnTo>
                  <a:lnTo>
                    <a:pt x="4" y="222"/>
                  </a:lnTo>
                  <a:lnTo>
                    <a:pt x="6" y="231"/>
                  </a:lnTo>
                  <a:lnTo>
                    <a:pt x="8" y="230"/>
                  </a:lnTo>
                  <a:lnTo>
                    <a:pt x="12" y="228"/>
                  </a:lnTo>
                  <a:lnTo>
                    <a:pt x="14" y="227"/>
                  </a:lnTo>
                  <a:lnTo>
                    <a:pt x="17" y="227"/>
                  </a:lnTo>
                  <a:lnTo>
                    <a:pt x="28" y="228"/>
                  </a:lnTo>
                  <a:lnTo>
                    <a:pt x="38" y="234"/>
                  </a:lnTo>
                  <a:lnTo>
                    <a:pt x="44" y="243"/>
                  </a:lnTo>
                  <a:lnTo>
                    <a:pt x="47" y="254"/>
                  </a:lnTo>
                  <a:lnTo>
                    <a:pt x="46" y="264"/>
                  </a:lnTo>
                  <a:lnTo>
                    <a:pt x="43" y="272"/>
                  </a:lnTo>
                  <a:lnTo>
                    <a:pt x="36" y="279"/>
                  </a:lnTo>
                  <a:lnTo>
                    <a:pt x="28" y="282"/>
                  </a:lnTo>
                  <a:lnTo>
                    <a:pt x="34" y="291"/>
                  </a:lnTo>
                  <a:lnTo>
                    <a:pt x="38" y="297"/>
                  </a:lnTo>
                  <a:lnTo>
                    <a:pt x="44" y="305"/>
                  </a:lnTo>
                  <a:lnTo>
                    <a:pt x="50" y="314"/>
                  </a:lnTo>
                  <a:lnTo>
                    <a:pt x="54" y="309"/>
                  </a:lnTo>
                  <a:lnTo>
                    <a:pt x="59" y="305"/>
                  </a:lnTo>
                  <a:lnTo>
                    <a:pt x="65" y="303"/>
                  </a:lnTo>
                  <a:lnTo>
                    <a:pt x="70" y="302"/>
                  </a:lnTo>
                  <a:lnTo>
                    <a:pt x="82" y="303"/>
                  </a:lnTo>
                  <a:lnTo>
                    <a:pt x="91" y="309"/>
                  </a:lnTo>
                  <a:lnTo>
                    <a:pt x="97" y="318"/>
                  </a:lnTo>
                  <a:lnTo>
                    <a:pt x="100" y="328"/>
                  </a:lnTo>
                  <a:lnTo>
                    <a:pt x="100" y="335"/>
                  </a:lnTo>
                  <a:lnTo>
                    <a:pt x="99" y="341"/>
                  </a:lnTo>
                  <a:lnTo>
                    <a:pt x="96" y="346"/>
                  </a:lnTo>
                  <a:lnTo>
                    <a:pt x="92" y="349"/>
                  </a:lnTo>
                  <a:lnTo>
                    <a:pt x="97" y="353"/>
                  </a:lnTo>
                  <a:lnTo>
                    <a:pt x="102" y="356"/>
                  </a:lnTo>
                  <a:lnTo>
                    <a:pt x="107" y="358"/>
                  </a:lnTo>
                  <a:lnTo>
                    <a:pt x="112" y="362"/>
                  </a:lnTo>
                  <a:lnTo>
                    <a:pt x="118" y="364"/>
                  </a:lnTo>
                  <a:lnTo>
                    <a:pt x="122" y="366"/>
                  </a:lnTo>
                  <a:lnTo>
                    <a:pt x="128" y="369"/>
                  </a:lnTo>
                  <a:lnTo>
                    <a:pt x="133" y="371"/>
                  </a:lnTo>
                  <a:lnTo>
                    <a:pt x="136" y="362"/>
                  </a:lnTo>
                  <a:lnTo>
                    <a:pt x="142" y="355"/>
                  </a:lnTo>
                  <a:lnTo>
                    <a:pt x="150" y="350"/>
                  </a:lnTo>
                  <a:lnTo>
                    <a:pt x="159" y="349"/>
                  </a:lnTo>
                  <a:lnTo>
                    <a:pt x="171" y="350"/>
                  </a:lnTo>
                  <a:lnTo>
                    <a:pt x="180" y="355"/>
                  </a:lnTo>
                  <a:lnTo>
                    <a:pt x="187" y="364"/>
                  </a:lnTo>
                  <a:lnTo>
                    <a:pt x="189" y="374"/>
                  </a:lnTo>
                  <a:lnTo>
                    <a:pt x="189" y="377"/>
                  </a:lnTo>
                  <a:lnTo>
                    <a:pt x="189" y="379"/>
                  </a:lnTo>
                  <a:lnTo>
                    <a:pt x="189" y="383"/>
                  </a:lnTo>
                  <a:lnTo>
                    <a:pt x="188" y="385"/>
                  </a:lnTo>
                  <a:lnTo>
                    <a:pt x="193" y="385"/>
                  </a:lnTo>
                  <a:lnTo>
                    <a:pt x="197" y="386"/>
                  </a:lnTo>
                  <a:lnTo>
                    <a:pt x="201" y="386"/>
                  </a:lnTo>
                  <a:lnTo>
                    <a:pt x="205" y="386"/>
                  </a:lnTo>
                  <a:lnTo>
                    <a:pt x="210" y="386"/>
                  </a:lnTo>
                  <a:lnTo>
                    <a:pt x="214" y="386"/>
                  </a:lnTo>
                  <a:lnTo>
                    <a:pt x="218" y="386"/>
                  </a:lnTo>
                  <a:lnTo>
                    <a:pt x="223" y="386"/>
                  </a:lnTo>
                  <a:lnTo>
                    <a:pt x="231" y="385"/>
                  </a:lnTo>
                  <a:lnTo>
                    <a:pt x="240" y="384"/>
                  </a:lnTo>
                  <a:lnTo>
                    <a:pt x="248" y="383"/>
                  </a:lnTo>
                  <a:lnTo>
                    <a:pt x="256" y="381"/>
                  </a:lnTo>
                  <a:lnTo>
                    <a:pt x="255" y="379"/>
                  </a:lnTo>
                  <a:lnTo>
                    <a:pt x="255" y="376"/>
                  </a:lnTo>
                  <a:lnTo>
                    <a:pt x="254" y="373"/>
                  </a:lnTo>
                  <a:lnTo>
                    <a:pt x="254" y="371"/>
                  </a:lnTo>
                  <a:lnTo>
                    <a:pt x="255" y="360"/>
                  </a:lnTo>
                  <a:lnTo>
                    <a:pt x="261" y="351"/>
                  </a:lnTo>
                  <a:lnTo>
                    <a:pt x="270" y="345"/>
                  </a:lnTo>
                  <a:lnTo>
                    <a:pt x="280" y="342"/>
                  </a:lnTo>
                  <a:lnTo>
                    <a:pt x="291" y="343"/>
                  </a:lnTo>
                  <a:lnTo>
                    <a:pt x="299" y="347"/>
                  </a:lnTo>
                  <a:lnTo>
                    <a:pt x="306" y="354"/>
                  </a:lnTo>
                  <a:lnTo>
                    <a:pt x="309" y="362"/>
                  </a:lnTo>
                  <a:lnTo>
                    <a:pt x="314" y="358"/>
                  </a:lnTo>
                  <a:lnTo>
                    <a:pt x="319" y="356"/>
                  </a:lnTo>
                  <a:lnTo>
                    <a:pt x="324" y="353"/>
                  </a:lnTo>
                  <a:lnTo>
                    <a:pt x="330" y="350"/>
                  </a:lnTo>
                  <a:lnTo>
                    <a:pt x="334" y="347"/>
                  </a:lnTo>
                  <a:lnTo>
                    <a:pt x="339" y="343"/>
                  </a:lnTo>
                  <a:lnTo>
                    <a:pt x="344" y="340"/>
                  </a:lnTo>
                  <a:lnTo>
                    <a:pt x="348" y="337"/>
                  </a:lnTo>
                  <a:lnTo>
                    <a:pt x="344" y="332"/>
                  </a:lnTo>
                  <a:lnTo>
                    <a:pt x="340" y="327"/>
                  </a:lnTo>
                  <a:lnTo>
                    <a:pt x="338" y="322"/>
                  </a:lnTo>
                  <a:lnTo>
                    <a:pt x="337" y="316"/>
                  </a:lnTo>
                  <a:lnTo>
                    <a:pt x="339" y="304"/>
                  </a:lnTo>
                  <a:lnTo>
                    <a:pt x="345" y="295"/>
                  </a:lnTo>
                  <a:lnTo>
                    <a:pt x="353" y="288"/>
                  </a:lnTo>
                  <a:lnTo>
                    <a:pt x="364" y="286"/>
                  </a:lnTo>
                  <a:lnTo>
                    <a:pt x="370" y="286"/>
                  </a:lnTo>
                  <a:lnTo>
                    <a:pt x="376" y="287"/>
                  </a:lnTo>
                  <a:lnTo>
                    <a:pt x="382" y="291"/>
                  </a:lnTo>
                  <a:lnTo>
                    <a:pt x="386" y="294"/>
                  </a:lnTo>
                  <a:lnTo>
                    <a:pt x="391" y="286"/>
                  </a:lnTo>
                  <a:lnTo>
                    <a:pt x="395" y="278"/>
                  </a:lnTo>
                  <a:lnTo>
                    <a:pt x="400" y="270"/>
                  </a:lnTo>
                  <a:lnTo>
                    <a:pt x="403" y="262"/>
                  </a:lnTo>
                  <a:lnTo>
                    <a:pt x="395" y="258"/>
                  </a:lnTo>
                  <a:lnTo>
                    <a:pt x="388" y="251"/>
                  </a:lnTo>
                  <a:lnTo>
                    <a:pt x="384" y="245"/>
                  </a:lnTo>
                  <a:lnTo>
                    <a:pt x="382" y="235"/>
                  </a:lnTo>
                  <a:lnTo>
                    <a:pt x="383" y="224"/>
                  </a:lnTo>
                  <a:lnTo>
                    <a:pt x="388" y="215"/>
                  </a:lnTo>
                  <a:lnTo>
                    <a:pt x="398" y="209"/>
                  </a:lnTo>
                  <a:lnTo>
                    <a:pt x="408" y="205"/>
                  </a:lnTo>
                  <a:lnTo>
                    <a:pt x="412" y="205"/>
                  </a:lnTo>
                  <a:lnTo>
                    <a:pt x="414" y="205"/>
                  </a:lnTo>
                  <a:lnTo>
                    <a:pt x="417" y="207"/>
                  </a:lnTo>
                  <a:lnTo>
                    <a:pt x="420" y="208"/>
                  </a:lnTo>
                  <a:lnTo>
                    <a:pt x="421" y="199"/>
                  </a:lnTo>
                  <a:lnTo>
                    <a:pt x="422" y="192"/>
                  </a:lnTo>
                  <a:lnTo>
                    <a:pt x="423" y="185"/>
                  </a:lnTo>
                  <a:lnTo>
                    <a:pt x="423" y="17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5" name="图片 4">
            <a:extLst>
              <a:ext uri="{FF2B5EF4-FFF2-40B4-BE49-F238E27FC236}">
                <a16:creationId xmlns:a16="http://schemas.microsoft.com/office/drawing/2014/main" id="{43CC0101-C0F7-4EEA-27EA-38EBFE587F34}"/>
              </a:ext>
            </a:extLst>
          </p:cNvPr>
          <p:cNvPicPr>
            <a:picLocks noChangeAspect="1"/>
          </p:cNvPicPr>
          <p:nvPr/>
        </p:nvPicPr>
        <p:blipFill>
          <a:blip r:embed="rId2"/>
          <a:stretch>
            <a:fillRect/>
          </a:stretch>
        </p:blipFill>
        <p:spPr>
          <a:xfrm>
            <a:off x="119336" y="1447106"/>
            <a:ext cx="6400061" cy="5157192"/>
          </a:xfrm>
          <a:prstGeom prst="rect">
            <a:avLst/>
          </a:prstGeom>
        </p:spPr>
      </p:pic>
      <p:pic>
        <p:nvPicPr>
          <p:cNvPr id="8" name="图片 7">
            <a:extLst>
              <a:ext uri="{FF2B5EF4-FFF2-40B4-BE49-F238E27FC236}">
                <a16:creationId xmlns:a16="http://schemas.microsoft.com/office/drawing/2014/main" id="{10E9B024-CE9A-E116-A04D-50500D742F5B}"/>
              </a:ext>
            </a:extLst>
          </p:cNvPr>
          <p:cNvPicPr>
            <a:picLocks noChangeAspect="1"/>
          </p:cNvPicPr>
          <p:nvPr/>
        </p:nvPicPr>
        <p:blipFill>
          <a:blip r:embed="rId3"/>
          <a:stretch>
            <a:fillRect/>
          </a:stretch>
        </p:blipFill>
        <p:spPr>
          <a:xfrm>
            <a:off x="6650410" y="500042"/>
            <a:ext cx="5119842" cy="3170395"/>
          </a:xfrm>
          <a:prstGeom prst="rect">
            <a:avLst/>
          </a:prstGeom>
        </p:spPr>
      </p:pic>
      <p:pic>
        <p:nvPicPr>
          <p:cNvPr id="12" name="图片 11">
            <a:extLst>
              <a:ext uri="{FF2B5EF4-FFF2-40B4-BE49-F238E27FC236}">
                <a16:creationId xmlns:a16="http://schemas.microsoft.com/office/drawing/2014/main" id="{D115F061-6610-DBBD-117A-464E88855F25}"/>
              </a:ext>
            </a:extLst>
          </p:cNvPr>
          <p:cNvPicPr>
            <a:picLocks noChangeAspect="1"/>
          </p:cNvPicPr>
          <p:nvPr/>
        </p:nvPicPr>
        <p:blipFill>
          <a:blip r:embed="rId4"/>
          <a:stretch>
            <a:fillRect/>
          </a:stretch>
        </p:blipFill>
        <p:spPr>
          <a:xfrm>
            <a:off x="6346834" y="3932123"/>
            <a:ext cx="5856999" cy="2667272"/>
          </a:xfrm>
          <a:prstGeom prst="rect">
            <a:avLst/>
          </a:prstGeom>
        </p:spPr>
      </p:pic>
    </p:spTree>
    <p:extLst>
      <p:ext uri="{BB962C8B-B14F-4D97-AF65-F5344CB8AC3E}">
        <p14:creationId xmlns:p14="http://schemas.microsoft.com/office/powerpoint/2010/main" val="952689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sp>
        <p:nvSpPr>
          <p:cNvPr id="3" name="矩形 2"/>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化工罐系统</a:t>
            </a:r>
            <a:endParaRPr lang="zh-CN" altLang="en-US" sz="2000" dirty="0">
              <a:solidFill>
                <a:schemeClr val="tx1"/>
              </a:solidFill>
              <a:latin typeface="Arial" pitchFamily="34" charset="0"/>
              <a:cs typeface="Arial" pitchFamily="34" charset="0"/>
            </a:endParaRPr>
          </a:p>
        </p:txBody>
      </p:sp>
      <p:grpSp>
        <p:nvGrpSpPr>
          <p:cNvPr id="35" name="组合 34"/>
          <p:cNvGrpSpPr/>
          <p:nvPr/>
        </p:nvGrpSpPr>
        <p:grpSpPr>
          <a:xfrm>
            <a:off x="2011334" y="292758"/>
            <a:ext cx="1143008" cy="947064"/>
            <a:chOff x="4127500" y="3060700"/>
            <a:chExt cx="889000" cy="736600"/>
          </a:xfrm>
        </p:grpSpPr>
        <p:sp>
          <p:nvSpPr>
            <p:cNvPr id="39" name="AutoShape 24"/>
            <p:cNvSpPr>
              <a:spLocks noChangeAspect="1" noChangeArrowheads="1" noTextEdit="1"/>
            </p:cNvSpPr>
            <p:nvPr/>
          </p:nvSpPr>
          <p:spPr bwMode="auto">
            <a:xfrm>
              <a:off x="4127500" y="3060700"/>
              <a:ext cx="889000"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6"/>
            <p:cNvSpPr>
              <a:spLocks/>
            </p:cNvSpPr>
            <p:nvPr/>
          </p:nvSpPr>
          <p:spPr bwMode="auto">
            <a:xfrm>
              <a:off x="4687888" y="3087688"/>
              <a:ext cx="31750" cy="14288"/>
            </a:xfrm>
            <a:custGeom>
              <a:avLst/>
              <a:gdLst/>
              <a:ahLst/>
              <a:cxnLst>
                <a:cxn ang="0">
                  <a:pos x="40" y="0"/>
                </a:cxn>
                <a:cxn ang="0">
                  <a:pos x="35" y="3"/>
                </a:cxn>
                <a:cxn ang="0">
                  <a:pos x="29" y="4"/>
                </a:cxn>
                <a:cxn ang="0">
                  <a:pos x="25" y="6"/>
                </a:cxn>
                <a:cxn ang="0">
                  <a:pos x="20" y="9"/>
                </a:cxn>
                <a:cxn ang="0">
                  <a:pos x="14" y="10"/>
                </a:cxn>
                <a:cxn ang="0">
                  <a:pos x="10" y="12"/>
                </a:cxn>
                <a:cxn ang="0">
                  <a:pos x="5" y="14"/>
                </a:cxn>
                <a:cxn ang="0">
                  <a:pos x="0" y="17"/>
                </a:cxn>
                <a:cxn ang="0">
                  <a:pos x="3" y="18"/>
                </a:cxn>
                <a:cxn ang="0">
                  <a:pos x="5" y="18"/>
                </a:cxn>
                <a:cxn ang="0">
                  <a:pos x="7" y="19"/>
                </a:cxn>
                <a:cxn ang="0">
                  <a:pos x="10" y="19"/>
                </a:cxn>
                <a:cxn ang="0">
                  <a:pos x="19" y="18"/>
                </a:cxn>
                <a:cxn ang="0">
                  <a:pos x="27" y="13"/>
                </a:cxn>
                <a:cxn ang="0">
                  <a:pos x="34" y="7"/>
                </a:cxn>
                <a:cxn ang="0">
                  <a:pos x="40" y="0"/>
                </a:cxn>
              </a:cxnLst>
              <a:rect l="0" t="0" r="r" b="b"/>
              <a:pathLst>
                <a:path w="40" h="19">
                  <a:moveTo>
                    <a:pt x="40" y="0"/>
                  </a:moveTo>
                  <a:lnTo>
                    <a:pt x="35" y="3"/>
                  </a:lnTo>
                  <a:lnTo>
                    <a:pt x="29" y="4"/>
                  </a:lnTo>
                  <a:lnTo>
                    <a:pt x="25" y="6"/>
                  </a:lnTo>
                  <a:lnTo>
                    <a:pt x="20" y="9"/>
                  </a:lnTo>
                  <a:lnTo>
                    <a:pt x="14" y="10"/>
                  </a:lnTo>
                  <a:lnTo>
                    <a:pt x="10" y="12"/>
                  </a:lnTo>
                  <a:lnTo>
                    <a:pt x="5" y="14"/>
                  </a:lnTo>
                  <a:lnTo>
                    <a:pt x="0" y="17"/>
                  </a:lnTo>
                  <a:lnTo>
                    <a:pt x="3" y="18"/>
                  </a:lnTo>
                  <a:lnTo>
                    <a:pt x="5" y="18"/>
                  </a:lnTo>
                  <a:lnTo>
                    <a:pt x="7" y="19"/>
                  </a:lnTo>
                  <a:lnTo>
                    <a:pt x="10" y="19"/>
                  </a:lnTo>
                  <a:lnTo>
                    <a:pt x="19" y="18"/>
                  </a:lnTo>
                  <a:lnTo>
                    <a:pt x="27" y="13"/>
                  </a:lnTo>
                  <a:lnTo>
                    <a:pt x="34" y="7"/>
                  </a:lnTo>
                  <a:lnTo>
                    <a:pt x="40" y="0"/>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9"/>
            <p:cNvSpPr>
              <a:spLocks/>
            </p:cNvSpPr>
            <p:nvPr/>
          </p:nvSpPr>
          <p:spPr bwMode="auto">
            <a:xfrm>
              <a:off x="4425950" y="3060700"/>
              <a:ext cx="261938" cy="382588"/>
            </a:xfrm>
            <a:custGeom>
              <a:avLst/>
              <a:gdLst/>
              <a:ahLst/>
              <a:cxnLst>
                <a:cxn ang="0">
                  <a:pos x="170" y="207"/>
                </a:cxn>
                <a:cxn ang="0">
                  <a:pos x="200" y="166"/>
                </a:cxn>
                <a:cxn ang="0">
                  <a:pos x="246" y="143"/>
                </a:cxn>
                <a:cxn ang="0">
                  <a:pos x="270" y="101"/>
                </a:cxn>
                <a:cxn ang="0">
                  <a:pos x="304" y="68"/>
                </a:cxn>
                <a:cxn ang="0">
                  <a:pos x="320" y="46"/>
                </a:cxn>
                <a:cxn ang="0">
                  <a:pos x="304" y="17"/>
                </a:cxn>
                <a:cxn ang="0">
                  <a:pos x="305" y="7"/>
                </a:cxn>
                <a:cxn ang="0">
                  <a:pos x="296" y="3"/>
                </a:cxn>
                <a:cxn ang="0">
                  <a:pos x="280" y="1"/>
                </a:cxn>
                <a:cxn ang="0">
                  <a:pos x="264" y="0"/>
                </a:cxn>
                <a:cxn ang="0">
                  <a:pos x="249" y="1"/>
                </a:cxn>
                <a:cxn ang="0">
                  <a:pos x="232" y="3"/>
                </a:cxn>
                <a:cxn ang="0">
                  <a:pos x="223" y="7"/>
                </a:cxn>
                <a:cxn ang="0">
                  <a:pos x="225" y="17"/>
                </a:cxn>
                <a:cxn ang="0">
                  <a:pos x="220" y="37"/>
                </a:cxn>
                <a:cxn ang="0">
                  <a:pos x="204" y="51"/>
                </a:cxn>
                <a:cxn ang="0">
                  <a:pos x="184" y="53"/>
                </a:cxn>
                <a:cxn ang="0">
                  <a:pos x="168" y="45"/>
                </a:cxn>
                <a:cxn ang="0">
                  <a:pos x="157" y="31"/>
                </a:cxn>
                <a:cxn ang="0">
                  <a:pos x="141" y="31"/>
                </a:cxn>
                <a:cxn ang="0">
                  <a:pos x="123" y="43"/>
                </a:cxn>
                <a:cxn ang="0">
                  <a:pos x="104" y="55"/>
                </a:cxn>
                <a:cxn ang="0">
                  <a:pos x="116" y="74"/>
                </a:cxn>
                <a:cxn ang="0">
                  <a:pos x="115" y="95"/>
                </a:cxn>
                <a:cxn ang="0">
                  <a:pos x="101" y="112"/>
                </a:cxn>
                <a:cxn ang="0">
                  <a:pos x="81" y="117"/>
                </a:cxn>
                <a:cxn ang="0">
                  <a:pos x="60" y="110"/>
                </a:cxn>
                <a:cxn ang="0">
                  <a:pos x="41" y="124"/>
                </a:cxn>
                <a:cxn ang="0">
                  <a:pos x="40" y="149"/>
                </a:cxn>
                <a:cxn ang="0">
                  <a:pos x="56" y="178"/>
                </a:cxn>
                <a:cxn ang="0">
                  <a:pos x="50" y="198"/>
                </a:cxn>
                <a:cxn ang="0">
                  <a:pos x="34" y="212"/>
                </a:cxn>
                <a:cxn ang="0">
                  <a:pos x="16" y="214"/>
                </a:cxn>
                <a:cxn ang="0">
                  <a:pos x="5" y="210"/>
                </a:cxn>
                <a:cxn ang="0">
                  <a:pos x="0" y="227"/>
                </a:cxn>
                <a:cxn ang="0">
                  <a:pos x="1" y="255"/>
                </a:cxn>
                <a:cxn ang="0">
                  <a:pos x="9" y="274"/>
                </a:cxn>
                <a:cxn ang="0">
                  <a:pos x="20" y="273"/>
                </a:cxn>
                <a:cxn ang="0">
                  <a:pos x="40" y="278"/>
                </a:cxn>
                <a:cxn ang="0">
                  <a:pos x="54" y="294"/>
                </a:cxn>
                <a:cxn ang="0">
                  <a:pos x="54" y="320"/>
                </a:cxn>
                <a:cxn ang="0">
                  <a:pos x="30" y="342"/>
                </a:cxn>
                <a:cxn ang="0">
                  <a:pos x="48" y="373"/>
                </a:cxn>
                <a:cxn ang="0">
                  <a:pos x="66" y="373"/>
                </a:cxn>
                <a:cxn ang="0">
                  <a:pos x="88" y="370"/>
                </a:cxn>
                <a:cxn ang="0">
                  <a:pos x="107" y="379"/>
                </a:cxn>
                <a:cxn ang="0">
                  <a:pos x="116" y="398"/>
                </a:cxn>
                <a:cxn ang="0">
                  <a:pos x="114" y="420"/>
                </a:cxn>
                <a:cxn ang="0">
                  <a:pos x="110" y="436"/>
                </a:cxn>
                <a:cxn ang="0">
                  <a:pos x="129" y="447"/>
                </a:cxn>
                <a:cxn ang="0">
                  <a:pos x="148" y="458"/>
                </a:cxn>
                <a:cxn ang="0">
                  <a:pos x="160" y="451"/>
                </a:cxn>
                <a:cxn ang="0">
                  <a:pos x="172" y="438"/>
                </a:cxn>
                <a:cxn ang="0">
                  <a:pos x="190" y="434"/>
                </a:cxn>
                <a:cxn ang="0">
                  <a:pos x="209" y="439"/>
                </a:cxn>
                <a:cxn ang="0">
                  <a:pos x="223" y="455"/>
                </a:cxn>
                <a:cxn ang="0">
                  <a:pos x="225" y="473"/>
                </a:cxn>
                <a:cxn ang="0">
                  <a:pos x="222" y="482"/>
                </a:cxn>
                <a:cxn ang="0">
                  <a:pos x="229" y="483"/>
                </a:cxn>
                <a:cxn ang="0">
                  <a:pos x="217" y="333"/>
                </a:cxn>
                <a:cxn ang="0">
                  <a:pos x="183" y="302"/>
                </a:cxn>
                <a:cxn ang="0">
                  <a:pos x="164" y="259"/>
                </a:cxn>
              </a:cxnLst>
              <a:rect l="0" t="0" r="r" b="b"/>
              <a:pathLst>
                <a:path w="330" h="483">
                  <a:moveTo>
                    <a:pt x="163" y="243"/>
                  </a:moveTo>
                  <a:lnTo>
                    <a:pt x="164" y="224"/>
                  </a:lnTo>
                  <a:lnTo>
                    <a:pt x="170" y="207"/>
                  </a:lnTo>
                  <a:lnTo>
                    <a:pt x="177" y="192"/>
                  </a:lnTo>
                  <a:lnTo>
                    <a:pt x="187" y="177"/>
                  </a:lnTo>
                  <a:lnTo>
                    <a:pt x="200" y="166"/>
                  </a:lnTo>
                  <a:lnTo>
                    <a:pt x="214" y="155"/>
                  </a:lnTo>
                  <a:lnTo>
                    <a:pt x="229" y="147"/>
                  </a:lnTo>
                  <a:lnTo>
                    <a:pt x="246" y="143"/>
                  </a:lnTo>
                  <a:lnTo>
                    <a:pt x="253" y="129"/>
                  </a:lnTo>
                  <a:lnTo>
                    <a:pt x="261" y="115"/>
                  </a:lnTo>
                  <a:lnTo>
                    <a:pt x="270" y="101"/>
                  </a:lnTo>
                  <a:lnTo>
                    <a:pt x="281" y="90"/>
                  </a:lnTo>
                  <a:lnTo>
                    <a:pt x="292" y="78"/>
                  </a:lnTo>
                  <a:lnTo>
                    <a:pt x="304" y="68"/>
                  </a:lnTo>
                  <a:lnTo>
                    <a:pt x="317" y="59"/>
                  </a:lnTo>
                  <a:lnTo>
                    <a:pt x="330" y="51"/>
                  </a:lnTo>
                  <a:lnTo>
                    <a:pt x="320" y="46"/>
                  </a:lnTo>
                  <a:lnTo>
                    <a:pt x="312" y="39"/>
                  </a:lnTo>
                  <a:lnTo>
                    <a:pt x="306" y="29"/>
                  </a:lnTo>
                  <a:lnTo>
                    <a:pt x="304" y="17"/>
                  </a:lnTo>
                  <a:lnTo>
                    <a:pt x="304" y="14"/>
                  </a:lnTo>
                  <a:lnTo>
                    <a:pt x="305" y="10"/>
                  </a:lnTo>
                  <a:lnTo>
                    <a:pt x="305" y="7"/>
                  </a:lnTo>
                  <a:lnTo>
                    <a:pt x="306" y="5"/>
                  </a:lnTo>
                  <a:lnTo>
                    <a:pt x="300" y="3"/>
                  </a:lnTo>
                  <a:lnTo>
                    <a:pt x="296" y="3"/>
                  </a:lnTo>
                  <a:lnTo>
                    <a:pt x="290" y="2"/>
                  </a:lnTo>
                  <a:lnTo>
                    <a:pt x="285" y="1"/>
                  </a:lnTo>
                  <a:lnTo>
                    <a:pt x="280" y="1"/>
                  </a:lnTo>
                  <a:lnTo>
                    <a:pt x="275" y="0"/>
                  </a:lnTo>
                  <a:lnTo>
                    <a:pt x="269" y="0"/>
                  </a:lnTo>
                  <a:lnTo>
                    <a:pt x="264" y="0"/>
                  </a:lnTo>
                  <a:lnTo>
                    <a:pt x="259" y="0"/>
                  </a:lnTo>
                  <a:lnTo>
                    <a:pt x="253" y="0"/>
                  </a:lnTo>
                  <a:lnTo>
                    <a:pt x="249" y="1"/>
                  </a:lnTo>
                  <a:lnTo>
                    <a:pt x="243" y="1"/>
                  </a:lnTo>
                  <a:lnTo>
                    <a:pt x="238" y="2"/>
                  </a:lnTo>
                  <a:lnTo>
                    <a:pt x="232" y="3"/>
                  </a:lnTo>
                  <a:lnTo>
                    <a:pt x="228" y="3"/>
                  </a:lnTo>
                  <a:lnTo>
                    <a:pt x="222" y="5"/>
                  </a:lnTo>
                  <a:lnTo>
                    <a:pt x="223" y="7"/>
                  </a:lnTo>
                  <a:lnTo>
                    <a:pt x="224" y="10"/>
                  </a:lnTo>
                  <a:lnTo>
                    <a:pt x="225" y="14"/>
                  </a:lnTo>
                  <a:lnTo>
                    <a:pt x="225" y="17"/>
                  </a:lnTo>
                  <a:lnTo>
                    <a:pt x="224" y="24"/>
                  </a:lnTo>
                  <a:lnTo>
                    <a:pt x="223" y="31"/>
                  </a:lnTo>
                  <a:lnTo>
                    <a:pt x="220" y="37"/>
                  </a:lnTo>
                  <a:lnTo>
                    <a:pt x="215" y="43"/>
                  </a:lnTo>
                  <a:lnTo>
                    <a:pt x="209" y="47"/>
                  </a:lnTo>
                  <a:lnTo>
                    <a:pt x="204" y="51"/>
                  </a:lnTo>
                  <a:lnTo>
                    <a:pt x="197" y="52"/>
                  </a:lnTo>
                  <a:lnTo>
                    <a:pt x="190" y="53"/>
                  </a:lnTo>
                  <a:lnTo>
                    <a:pt x="184" y="53"/>
                  </a:lnTo>
                  <a:lnTo>
                    <a:pt x="177" y="51"/>
                  </a:lnTo>
                  <a:lnTo>
                    <a:pt x="172" y="48"/>
                  </a:lnTo>
                  <a:lnTo>
                    <a:pt x="168" y="45"/>
                  </a:lnTo>
                  <a:lnTo>
                    <a:pt x="163" y="40"/>
                  </a:lnTo>
                  <a:lnTo>
                    <a:pt x="160" y="36"/>
                  </a:lnTo>
                  <a:lnTo>
                    <a:pt x="157" y="31"/>
                  </a:lnTo>
                  <a:lnTo>
                    <a:pt x="155" y="25"/>
                  </a:lnTo>
                  <a:lnTo>
                    <a:pt x="148" y="29"/>
                  </a:lnTo>
                  <a:lnTo>
                    <a:pt x="141" y="31"/>
                  </a:lnTo>
                  <a:lnTo>
                    <a:pt x="136" y="34"/>
                  </a:lnTo>
                  <a:lnTo>
                    <a:pt x="129" y="38"/>
                  </a:lnTo>
                  <a:lnTo>
                    <a:pt x="123" y="43"/>
                  </a:lnTo>
                  <a:lnTo>
                    <a:pt x="117" y="46"/>
                  </a:lnTo>
                  <a:lnTo>
                    <a:pt x="110" y="51"/>
                  </a:lnTo>
                  <a:lnTo>
                    <a:pt x="104" y="55"/>
                  </a:lnTo>
                  <a:lnTo>
                    <a:pt x="110" y="60"/>
                  </a:lnTo>
                  <a:lnTo>
                    <a:pt x="114" y="67"/>
                  </a:lnTo>
                  <a:lnTo>
                    <a:pt x="116" y="74"/>
                  </a:lnTo>
                  <a:lnTo>
                    <a:pt x="117" y="82"/>
                  </a:lnTo>
                  <a:lnTo>
                    <a:pt x="116" y="89"/>
                  </a:lnTo>
                  <a:lnTo>
                    <a:pt x="115" y="95"/>
                  </a:lnTo>
                  <a:lnTo>
                    <a:pt x="111" y="101"/>
                  </a:lnTo>
                  <a:lnTo>
                    <a:pt x="107" y="107"/>
                  </a:lnTo>
                  <a:lnTo>
                    <a:pt x="101" y="112"/>
                  </a:lnTo>
                  <a:lnTo>
                    <a:pt x="95" y="115"/>
                  </a:lnTo>
                  <a:lnTo>
                    <a:pt x="88" y="116"/>
                  </a:lnTo>
                  <a:lnTo>
                    <a:pt x="81" y="117"/>
                  </a:lnTo>
                  <a:lnTo>
                    <a:pt x="73" y="116"/>
                  </a:lnTo>
                  <a:lnTo>
                    <a:pt x="66" y="114"/>
                  </a:lnTo>
                  <a:lnTo>
                    <a:pt x="60" y="110"/>
                  </a:lnTo>
                  <a:lnTo>
                    <a:pt x="55" y="105"/>
                  </a:lnTo>
                  <a:lnTo>
                    <a:pt x="48" y="114"/>
                  </a:lnTo>
                  <a:lnTo>
                    <a:pt x="41" y="124"/>
                  </a:lnTo>
                  <a:lnTo>
                    <a:pt x="35" y="135"/>
                  </a:lnTo>
                  <a:lnTo>
                    <a:pt x="30" y="145"/>
                  </a:lnTo>
                  <a:lnTo>
                    <a:pt x="40" y="149"/>
                  </a:lnTo>
                  <a:lnTo>
                    <a:pt x="48" y="156"/>
                  </a:lnTo>
                  <a:lnTo>
                    <a:pt x="54" y="167"/>
                  </a:lnTo>
                  <a:lnTo>
                    <a:pt x="56" y="178"/>
                  </a:lnTo>
                  <a:lnTo>
                    <a:pt x="55" y="185"/>
                  </a:lnTo>
                  <a:lnTo>
                    <a:pt x="54" y="192"/>
                  </a:lnTo>
                  <a:lnTo>
                    <a:pt x="50" y="198"/>
                  </a:lnTo>
                  <a:lnTo>
                    <a:pt x="46" y="204"/>
                  </a:lnTo>
                  <a:lnTo>
                    <a:pt x="40" y="208"/>
                  </a:lnTo>
                  <a:lnTo>
                    <a:pt x="34" y="212"/>
                  </a:lnTo>
                  <a:lnTo>
                    <a:pt x="27" y="213"/>
                  </a:lnTo>
                  <a:lnTo>
                    <a:pt x="20" y="214"/>
                  </a:lnTo>
                  <a:lnTo>
                    <a:pt x="16" y="214"/>
                  </a:lnTo>
                  <a:lnTo>
                    <a:pt x="12" y="213"/>
                  </a:lnTo>
                  <a:lnTo>
                    <a:pt x="9" y="212"/>
                  </a:lnTo>
                  <a:lnTo>
                    <a:pt x="5" y="210"/>
                  </a:lnTo>
                  <a:lnTo>
                    <a:pt x="3" y="220"/>
                  </a:lnTo>
                  <a:lnTo>
                    <a:pt x="1" y="223"/>
                  </a:lnTo>
                  <a:lnTo>
                    <a:pt x="0" y="227"/>
                  </a:lnTo>
                  <a:lnTo>
                    <a:pt x="0" y="236"/>
                  </a:lnTo>
                  <a:lnTo>
                    <a:pt x="0" y="247"/>
                  </a:lnTo>
                  <a:lnTo>
                    <a:pt x="1" y="255"/>
                  </a:lnTo>
                  <a:lnTo>
                    <a:pt x="3" y="264"/>
                  </a:lnTo>
                  <a:lnTo>
                    <a:pt x="5" y="275"/>
                  </a:lnTo>
                  <a:lnTo>
                    <a:pt x="9" y="274"/>
                  </a:lnTo>
                  <a:lnTo>
                    <a:pt x="12" y="274"/>
                  </a:lnTo>
                  <a:lnTo>
                    <a:pt x="16" y="273"/>
                  </a:lnTo>
                  <a:lnTo>
                    <a:pt x="20" y="273"/>
                  </a:lnTo>
                  <a:lnTo>
                    <a:pt x="27" y="274"/>
                  </a:lnTo>
                  <a:lnTo>
                    <a:pt x="34" y="275"/>
                  </a:lnTo>
                  <a:lnTo>
                    <a:pt x="40" y="278"/>
                  </a:lnTo>
                  <a:lnTo>
                    <a:pt x="46" y="283"/>
                  </a:lnTo>
                  <a:lnTo>
                    <a:pt x="50" y="289"/>
                  </a:lnTo>
                  <a:lnTo>
                    <a:pt x="54" y="294"/>
                  </a:lnTo>
                  <a:lnTo>
                    <a:pt x="55" y="301"/>
                  </a:lnTo>
                  <a:lnTo>
                    <a:pt x="56" y="308"/>
                  </a:lnTo>
                  <a:lnTo>
                    <a:pt x="54" y="320"/>
                  </a:lnTo>
                  <a:lnTo>
                    <a:pt x="48" y="330"/>
                  </a:lnTo>
                  <a:lnTo>
                    <a:pt x="40" y="337"/>
                  </a:lnTo>
                  <a:lnTo>
                    <a:pt x="30" y="342"/>
                  </a:lnTo>
                  <a:lnTo>
                    <a:pt x="35" y="352"/>
                  </a:lnTo>
                  <a:lnTo>
                    <a:pt x="41" y="362"/>
                  </a:lnTo>
                  <a:lnTo>
                    <a:pt x="48" y="373"/>
                  </a:lnTo>
                  <a:lnTo>
                    <a:pt x="55" y="382"/>
                  </a:lnTo>
                  <a:lnTo>
                    <a:pt x="60" y="376"/>
                  </a:lnTo>
                  <a:lnTo>
                    <a:pt x="66" y="373"/>
                  </a:lnTo>
                  <a:lnTo>
                    <a:pt x="73" y="370"/>
                  </a:lnTo>
                  <a:lnTo>
                    <a:pt x="81" y="369"/>
                  </a:lnTo>
                  <a:lnTo>
                    <a:pt x="88" y="370"/>
                  </a:lnTo>
                  <a:lnTo>
                    <a:pt x="95" y="371"/>
                  </a:lnTo>
                  <a:lnTo>
                    <a:pt x="101" y="375"/>
                  </a:lnTo>
                  <a:lnTo>
                    <a:pt x="107" y="379"/>
                  </a:lnTo>
                  <a:lnTo>
                    <a:pt x="111" y="385"/>
                  </a:lnTo>
                  <a:lnTo>
                    <a:pt x="115" y="391"/>
                  </a:lnTo>
                  <a:lnTo>
                    <a:pt x="116" y="398"/>
                  </a:lnTo>
                  <a:lnTo>
                    <a:pt x="117" y="405"/>
                  </a:lnTo>
                  <a:lnTo>
                    <a:pt x="116" y="413"/>
                  </a:lnTo>
                  <a:lnTo>
                    <a:pt x="114" y="420"/>
                  </a:lnTo>
                  <a:lnTo>
                    <a:pt x="110" y="427"/>
                  </a:lnTo>
                  <a:lnTo>
                    <a:pt x="104" y="431"/>
                  </a:lnTo>
                  <a:lnTo>
                    <a:pt x="110" y="436"/>
                  </a:lnTo>
                  <a:lnTo>
                    <a:pt x="117" y="440"/>
                  </a:lnTo>
                  <a:lnTo>
                    <a:pt x="123" y="444"/>
                  </a:lnTo>
                  <a:lnTo>
                    <a:pt x="129" y="447"/>
                  </a:lnTo>
                  <a:lnTo>
                    <a:pt x="136" y="452"/>
                  </a:lnTo>
                  <a:lnTo>
                    <a:pt x="141" y="455"/>
                  </a:lnTo>
                  <a:lnTo>
                    <a:pt x="148" y="458"/>
                  </a:lnTo>
                  <a:lnTo>
                    <a:pt x="155" y="461"/>
                  </a:lnTo>
                  <a:lnTo>
                    <a:pt x="157" y="455"/>
                  </a:lnTo>
                  <a:lnTo>
                    <a:pt x="160" y="451"/>
                  </a:lnTo>
                  <a:lnTo>
                    <a:pt x="163" y="446"/>
                  </a:lnTo>
                  <a:lnTo>
                    <a:pt x="168" y="442"/>
                  </a:lnTo>
                  <a:lnTo>
                    <a:pt x="172" y="438"/>
                  </a:lnTo>
                  <a:lnTo>
                    <a:pt x="177" y="436"/>
                  </a:lnTo>
                  <a:lnTo>
                    <a:pt x="184" y="434"/>
                  </a:lnTo>
                  <a:lnTo>
                    <a:pt x="190" y="434"/>
                  </a:lnTo>
                  <a:lnTo>
                    <a:pt x="197" y="435"/>
                  </a:lnTo>
                  <a:lnTo>
                    <a:pt x="204" y="436"/>
                  </a:lnTo>
                  <a:lnTo>
                    <a:pt x="209" y="439"/>
                  </a:lnTo>
                  <a:lnTo>
                    <a:pt x="215" y="444"/>
                  </a:lnTo>
                  <a:lnTo>
                    <a:pt x="220" y="450"/>
                  </a:lnTo>
                  <a:lnTo>
                    <a:pt x="223" y="455"/>
                  </a:lnTo>
                  <a:lnTo>
                    <a:pt x="224" y="462"/>
                  </a:lnTo>
                  <a:lnTo>
                    <a:pt x="225" y="469"/>
                  </a:lnTo>
                  <a:lnTo>
                    <a:pt x="225" y="473"/>
                  </a:lnTo>
                  <a:lnTo>
                    <a:pt x="224" y="476"/>
                  </a:lnTo>
                  <a:lnTo>
                    <a:pt x="223" y="480"/>
                  </a:lnTo>
                  <a:lnTo>
                    <a:pt x="222" y="482"/>
                  </a:lnTo>
                  <a:lnTo>
                    <a:pt x="224" y="483"/>
                  </a:lnTo>
                  <a:lnTo>
                    <a:pt x="227" y="483"/>
                  </a:lnTo>
                  <a:lnTo>
                    <a:pt x="229" y="483"/>
                  </a:lnTo>
                  <a:lnTo>
                    <a:pt x="231" y="483"/>
                  </a:lnTo>
                  <a:lnTo>
                    <a:pt x="231" y="339"/>
                  </a:lnTo>
                  <a:lnTo>
                    <a:pt x="217" y="333"/>
                  </a:lnTo>
                  <a:lnTo>
                    <a:pt x="204" y="324"/>
                  </a:lnTo>
                  <a:lnTo>
                    <a:pt x="192" y="314"/>
                  </a:lnTo>
                  <a:lnTo>
                    <a:pt x="183" y="302"/>
                  </a:lnTo>
                  <a:lnTo>
                    <a:pt x="175" y="290"/>
                  </a:lnTo>
                  <a:lnTo>
                    <a:pt x="168" y="275"/>
                  </a:lnTo>
                  <a:lnTo>
                    <a:pt x="164" y="259"/>
                  </a:lnTo>
                  <a:lnTo>
                    <a:pt x="163" y="24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30"/>
            <p:cNvSpPr>
              <a:spLocks/>
            </p:cNvSpPr>
            <p:nvPr/>
          </p:nvSpPr>
          <p:spPr bwMode="auto">
            <a:xfrm>
              <a:off x="4719638" y="3081338"/>
              <a:ext cx="12700" cy="6350"/>
            </a:xfrm>
            <a:custGeom>
              <a:avLst/>
              <a:gdLst/>
              <a:ahLst/>
              <a:cxnLst>
                <a:cxn ang="0">
                  <a:pos x="4" y="0"/>
                </a:cxn>
                <a:cxn ang="0">
                  <a:pos x="3" y="3"/>
                </a:cxn>
                <a:cxn ang="0">
                  <a:pos x="2" y="5"/>
                </a:cxn>
                <a:cxn ang="0">
                  <a:pos x="1" y="7"/>
                </a:cxn>
                <a:cxn ang="0">
                  <a:pos x="0" y="9"/>
                </a:cxn>
                <a:cxn ang="0">
                  <a:pos x="4" y="8"/>
                </a:cxn>
                <a:cxn ang="0">
                  <a:pos x="8" y="7"/>
                </a:cxn>
                <a:cxn ang="0">
                  <a:pos x="11" y="7"/>
                </a:cxn>
                <a:cxn ang="0">
                  <a:pos x="16" y="6"/>
                </a:cxn>
                <a:cxn ang="0">
                  <a:pos x="13" y="5"/>
                </a:cxn>
                <a:cxn ang="0">
                  <a:pos x="10" y="3"/>
                </a:cxn>
                <a:cxn ang="0">
                  <a:pos x="6" y="1"/>
                </a:cxn>
                <a:cxn ang="0">
                  <a:pos x="4" y="0"/>
                </a:cxn>
              </a:cxnLst>
              <a:rect l="0" t="0" r="r" b="b"/>
              <a:pathLst>
                <a:path w="16" h="9">
                  <a:moveTo>
                    <a:pt x="4" y="0"/>
                  </a:moveTo>
                  <a:lnTo>
                    <a:pt x="3" y="3"/>
                  </a:lnTo>
                  <a:lnTo>
                    <a:pt x="2" y="5"/>
                  </a:lnTo>
                  <a:lnTo>
                    <a:pt x="1" y="7"/>
                  </a:lnTo>
                  <a:lnTo>
                    <a:pt x="0" y="9"/>
                  </a:lnTo>
                  <a:lnTo>
                    <a:pt x="4" y="8"/>
                  </a:lnTo>
                  <a:lnTo>
                    <a:pt x="8" y="7"/>
                  </a:lnTo>
                  <a:lnTo>
                    <a:pt x="11" y="7"/>
                  </a:lnTo>
                  <a:lnTo>
                    <a:pt x="16" y="6"/>
                  </a:lnTo>
                  <a:lnTo>
                    <a:pt x="13" y="5"/>
                  </a:lnTo>
                  <a:lnTo>
                    <a:pt x="10" y="3"/>
                  </a:lnTo>
                  <a:lnTo>
                    <a:pt x="6" y="1"/>
                  </a:lnTo>
                  <a:lnTo>
                    <a:pt x="4" y="0"/>
                  </a:lnTo>
                  <a:close/>
                </a:path>
              </a:pathLst>
            </a:custGeom>
            <a:solidFill>
              <a:srgbClr val="8716D3"/>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31"/>
            <p:cNvSpPr>
              <a:spLocks/>
            </p:cNvSpPr>
            <p:nvPr/>
          </p:nvSpPr>
          <p:spPr bwMode="auto">
            <a:xfrm>
              <a:off x="4610100" y="3086100"/>
              <a:ext cx="234950" cy="360363"/>
            </a:xfrm>
            <a:custGeom>
              <a:avLst/>
              <a:gdLst/>
              <a:ahLst/>
              <a:cxnLst>
                <a:cxn ang="0">
                  <a:pos x="74" y="445"/>
                </a:cxn>
                <a:cxn ang="0">
                  <a:pos x="74" y="431"/>
                </a:cxn>
                <a:cxn ang="0">
                  <a:pos x="83" y="413"/>
                </a:cxn>
                <a:cxn ang="0">
                  <a:pos x="102" y="404"/>
                </a:cxn>
                <a:cxn ang="0">
                  <a:pos x="121" y="405"/>
                </a:cxn>
                <a:cxn ang="0">
                  <a:pos x="135" y="415"/>
                </a:cxn>
                <a:cxn ang="0">
                  <a:pos x="143" y="430"/>
                </a:cxn>
                <a:cxn ang="0">
                  <a:pos x="163" y="421"/>
                </a:cxn>
                <a:cxn ang="0">
                  <a:pos x="181" y="409"/>
                </a:cxn>
                <a:cxn ang="0">
                  <a:pos x="188" y="396"/>
                </a:cxn>
                <a:cxn ang="0">
                  <a:pos x="181" y="374"/>
                </a:cxn>
                <a:cxn ang="0">
                  <a:pos x="187" y="354"/>
                </a:cxn>
                <a:cxn ang="0">
                  <a:pos x="203" y="340"/>
                </a:cxn>
                <a:cxn ang="0">
                  <a:pos x="225" y="339"/>
                </a:cxn>
                <a:cxn ang="0">
                  <a:pos x="243" y="351"/>
                </a:cxn>
                <a:cxn ang="0">
                  <a:pos x="263" y="321"/>
                </a:cxn>
                <a:cxn ang="0">
                  <a:pos x="250" y="299"/>
                </a:cxn>
                <a:cxn ang="0">
                  <a:pos x="243" y="270"/>
                </a:cxn>
                <a:cxn ang="0">
                  <a:pos x="253" y="252"/>
                </a:cxn>
                <a:cxn ang="0">
                  <a:pos x="271" y="243"/>
                </a:cxn>
                <a:cxn ang="0">
                  <a:pos x="285" y="243"/>
                </a:cxn>
                <a:cxn ang="0">
                  <a:pos x="294" y="233"/>
                </a:cxn>
                <a:cxn ang="0">
                  <a:pos x="298" y="205"/>
                </a:cxn>
                <a:cxn ang="0">
                  <a:pos x="294" y="189"/>
                </a:cxn>
                <a:cxn ang="0">
                  <a:pos x="285" y="182"/>
                </a:cxn>
                <a:cxn ang="0">
                  <a:pos x="271" y="182"/>
                </a:cxn>
                <a:cxn ang="0">
                  <a:pos x="253" y="173"/>
                </a:cxn>
                <a:cxn ang="0">
                  <a:pos x="243" y="154"/>
                </a:cxn>
                <a:cxn ang="0">
                  <a:pos x="250" y="125"/>
                </a:cxn>
                <a:cxn ang="0">
                  <a:pos x="263" y="104"/>
                </a:cxn>
                <a:cxn ang="0">
                  <a:pos x="243" y="74"/>
                </a:cxn>
                <a:cxn ang="0">
                  <a:pos x="225" y="85"/>
                </a:cxn>
                <a:cxn ang="0">
                  <a:pos x="203" y="84"/>
                </a:cxn>
                <a:cxn ang="0">
                  <a:pos x="187" y="70"/>
                </a:cxn>
                <a:cxn ang="0">
                  <a:pos x="181" y="51"/>
                </a:cxn>
                <a:cxn ang="0">
                  <a:pos x="188" y="29"/>
                </a:cxn>
                <a:cxn ang="0">
                  <a:pos x="183" y="17"/>
                </a:cxn>
                <a:cxn ang="0">
                  <a:pos x="170" y="8"/>
                </a:cxn>
                <a:cxn ang="0">
                  <a:pos x="155" y="0"/>
                </a:cxn>
                <a:cxn ang="0">
                  <a:pos x="143" y="2"/>
                </a:cxn>
                <a:cxn ang="0">
                  <a:pos x="126" y="16"/>
                </a:cxn>
                <a:cxn ang="0">
                  <a:pos x="106" y="22"/>
                </a:cxn>
                <a:cxn ang="0">
                  <a:pos x="99" y="20"/>
                </a:cxn>
                <a:cxn ang="0">
                  <a:pos x="61" y="47"/>
                </a:cxn>
                <a:cxn ang="0">
                  <a:pos x="30" y="84"/>
                </a:cxn>
                <a:cxn ang="0">
                  <a:pos x="20" y="112"/>
                </a:cxn>
                <a:cxn ang="0">
                  <a:pos x="33" y="110"/>
                </a:cxn>
                <a:cxn ang="0">
                  <a:pos x="90" y="128"/>
                </a:cxn>
                <a:cxn ang="0">
                  <a:pos x="127" y="173"/>
                </a:cxn>
                <a:cxn ang="0">
                  <a:pos x="133" y="232"/>
                </a:cxn>
                <a:cxn ang="0">
                  <a:pos x="105" y="284"/>
                </a:cxn>
                <a:cxn ang="0">
                  <a:pos x="53" y="312"/>
                </a:cxn>
                <a:cxn ang="0">
                  <a:pos x="16" y="313"/>
                </a:cxn>
                <a:cxn ang="0">
                  <a:pos x="0" y="452"/>
                </a:cxn>
                <a:cxn ang="0">
                  <a:pos x="24" y="455"/>
                </a:cxn>
                <a:cxn ang="0">
                  <a:pos x="44" y="455"/>
                </a:cxn>
                <a:cxn ang="0">
                  <a:pos x="59" y="453"/>
                </a:cxn>
                <a:cxn ang="0">
                  <a:pos x="75" y="451"/>
                </a:cxn>
              </a:cxnLst>
              <a:rect l="0" t="0" r="r" b="b"/>
              <a:pathLst>
                <a:path w="298" h="455">
                  <a:moveTo>
                    <a:pt x="75" y="451"/>
                  </a:moveTo>
                  <a:lnTo>
                    <a:pt x="74" y="449"/>
                  </a:lnTo>
                  <a:lnTo>
                    <a:pt x="74" y="445"/>
                  </a:lnTo>
                  <a:lnTo>
                    <a:pt x="73" y="442"/>
                  </a:lnTo>
                  <a:lnTo>
                    <a:pt x="73" y="438"/>
                  </a:lnTo>
                  <a:lnTo>
                    <a:pt x="74" y="431"/>
                  </a:lnTo>
                  <a:lnTo>
                    <a:pt x="75" y="424"/>
                  </a:lnTo>
                  <a:lnTo>
                    <a:pt x="79" y="419"/>
                  </a:lnTo>
                  <a:lnTo>
                    <a:pt x="83" y="413"/>
                  </a:lnTo>
                  <a:lnTo>
                    <a:pt x="89" y="408"/>
                  </a:lnTo>
                  <a:lnTo>
                    <a:pt x="95" y="405"/>
                  </a:lnTo>
                  <a:lnTo>
                    <a:pt x="102" y="404"/>
                  </a:lnTo>
                  <a:lnTo>
                    <a:pt x="109" y="403"/>
                  </a:lnTo>
                  <a:lnTo>
                    <a:pt x="114" y="403"/>
                  </a:lnTo>
                  <a:lnTo>
                    <a:pt x="121" y="405"/>
                  </a:lnTo>
                  <a:lnTo>
                    <a:pt x="126" y="407"/>
                  </a:lnTo>
                  <a:lnTo>
                    <a:pt x="132" y="411"/>
                  </a:lnTo>
                  <a:lnTo>
                    <a:pt x="135" y="415"/>
                  </a:lnTo>
                  <a:lnTo>
                    <a:pt x="139" y="420"/>
                  </a:lnTo>
                  <a:lnTo>
                    <a:pt x="141" y="424"/>
                  </a:lnTo>
                  <a:lnTo>
                    <a:pt x="143" y="430"/>
                  </a:lnTo>
                  <a:lnTo>
                    <a:pt x="150" y="427"/>
                  </a:lnTo>
                  <a:lnTo>
                    <a:pt x="156" y="424"/>
                  </a:lnTo>
                  <a:lnTo>
                    <a:pt x="163" y="421"/>
                  </a:lnTo>
                  <a:lnTo>
                    <a:pt x="168" y="416"/>
                  </a:lnTo>
                  <a:lnTo>
                    <a:pt x="175" y="413"/>
                  </a:lnTo>
                  <a:lnTo>
                    <a:pt x="181" y="409"/>
                  </a:lnTo>
                  <a:lnTo>
                    <a:pt x="187" y="405"/>
                  </a:lnTo>
                  <a:lnTo>
                    <a:pt x="193" y="400"/>
                  </a:lnTo>
                  <a:lnTo>
                    <a:pt x="188" y="396"/>
                  </a:lnTo>
                  <a:lnTo>
                    <a:pt x="185" y="389"/>
                  </a:lnTo>
                  <a:lnTo>
                    <a:pt x="182" y="382"/>
                  </a:lnTo>
                  <a:lnTo>
                    <a:pt x="181" y="374"/>
                  </a:lnTo>
                  <a:lnTo>
                    <a:pt x="182" y="367"/>
                  </a:lnTo>
                  <a:lnTo>
                    <a:pt x="183" y="360"/>
                  </a:lnTo>
                  <a:lnTo>
                    <a:pt x="187" y="354"/>
                  </a:lnTo>
                  <a:lnTo>
                    <a:pt x="192" y="348"/>
                  </a:lnTo>
                  <a:lnTo>
                    <a:pt x="197" y="344"/>
                  </a:lnTo>
                  <a:lnTo>
                    <a:pt x="203" y="340"/>
                  </a:lnTo>
                  <a:lnTo>
                    <a:pt x="210" y="339"/>
                  </a:lnTo>
                  <a:lnTo>
                    <a:pt x="217" y="338"/>
                  </a:lnTo>
                  <a:lnTo>
                    <a:pt x="225" y="339"/>
                  </a:lnTo>
                  <a:lnTo>
                    <a:pt x="232" y="342"/>
                  </a:lnTo>
                  <a:lnTo>
                    <a:pt x="238" y="345"/>
                  </a:lnTo>
                  <a:lnTo>
                    <a:pt x="243" y="351"/>
                  </a:lnTo>
                  <a:lnTo>
                    <a:pt x="250" y="342"/>
                  </a:lnTo>
                  <a:lnTo>
                    <a:pt x="256" y="331"/>
                  </a:lnTo>
                  <a:lnTo>
                    <a:pt x="263" y="321"/>
                  </a:lnTo>
                  <a:lnTo>
                    <a:pt x="269" y="311"/>
                  </a:lnTo>
                  <a:lnTo>
                    <a:pt x="258" y="306"/>
                  </a:lnTo>
                  <a:lnTo>
                    <a:pt x="250" y="299"/>
                  </a:lnTo>
                  <a:lnTo>
                    <a:pt x="245" y="289"/>
                  </a:lnTo>
                  <a:lnTo>
                    <a:pt x="242" y="277"/>
                  </a:lnTo>
                  <a:lnTo>
                    <a:pt x="243" y="270"/>
                  </a:lnTo>
                  <a:lnTo>
                    <a:pt x="245" y="263"/>
                  </a:lnTo>
                  <a:lnTo>
                    <a:pt x="248" y="258"/>
                  </a:lnTo>
                  <a:lnTo>
                    <a:pt x="253" y="252"/>
                  </a:lnTo>
                  <a:lnTo>
                    <a:pt x="258" y="247"/>
                  </a:lnTo>
                  <a:lnTo>
                    <a:pt x="264" y="244"/>
                  </a:lnTo>
                  <a:lnTo>
                    <a:pt x="271" y="243"/>
                  </a:lnTo>
                  <a:lnTo>
                    <a:pt x="278" y="242"/>
                  </a:lnTo>
                  <a:lnTo>
                    <a:pt x="281" y="242"/>
                  </a:lnTo>
                  <a:lnTo>
                    <a:pt x="285" y="243"/>
                  </a:lnTo>
                  <a:lnTo>
                    <a:pt x="288" y="243"/>
                  </a:lnTo>
                  <a:lnTo>
                    <a:pt x="292" y="244"/>
                  </a:lnTo>
                  <a:lnTo>
                    <a:pt x="294" y="233"/>
                  </a:lnTo>
                  <a:lnTo>
                    <a:pt x="296" y="224"/>
                  </a:lnTo>
                  <a:lnTo>
                    <a:pt x="298" y="216"/>
                  </a:lnTo>
                  <a:lnTo>
                    <a:pt x="298" y="205"/>
                  </a:lnTo>
                  <a:lnTo>
                    <a:pt x="298" y="196"/>
                  </a:lnTo>
                  <a:lnTo>
                    <a:pt x="296" y="192"/>
                  </a:lnTo>
                  <a:lnTo>
                    <a:pt x="294" y="189"/>
                  </a:lnTo>
                  <a:lnTo>
                    <a:pt x="292" y="179"/>
                  </a:lnTo>
                  <a:lnTo>
                    <a:pt x="288" y="181"/>
                  </a:lnTo>
                  <a:lnTo>
                    <a:pt x="285" y="182"/>
                  </a:lnTo>
                  <a:lnTo>
                    <a:pt x="281" y="183"/>
                  </a:lnTo>
                  <a:lnTo>
                    <a:pt x="278" y="183"/>
                  </a:lnTo>
                  <a:lnTo>
                    <a:pt x="271" y="182"/>
                  </a:lnTo>
                  <a:lnTo>
                    <a:pt x="264" y="181"/>
                  </a:lnTo>
                  <a:lnTo>
                    <a:pt x="258" y="177"/>
                  </a:lnTo>
                  <a:lnTo>
                    <a:pt x="253" y="173"/>
                  </a:lnTo>
                  <a:lnTo>
                    <a:pt x="248" y="167"/>
                  </a:lnTo>
                  <a:lnTo>
                    <a:pt x="245" y="161"/>
                  </a:lnTo>
                  <a:lnTo>
                    <a:pt x="243" y="154"/>
                  </a:lnTo>
                  <a:lnTo>
                    <a:pt x="242" y="147"/>
                  </a:lnTo>
                  <a:lnTo>
                    <a:pt x="245" y="136"/>
                  </a:lnTo>
                  <a:lnTo>
                    <a:pt x="250" y="125"/>
                  </a:lnTo>
                  <a:lnTo>
                    <a:pt x="258" y="118"/>
                  </a:lnTo>
                  <a:lnTo>
                    <a:pt x="269" y="114"/>
                  </a:lnTo>
                  <a:lnTo>
                    <a:pt x="263" y="104"/>
                  </a:lnTo>
                  <a:lnTo>
                    <a:pt x="256" y="93"/>
                  </a:lnTo>
                  <a:lnTo>
                    <a:pt x="250" y="83"/>
                  </a:lnTo>
                  <a:lnTo>
                    <a:pt x="243" y="74"/>
                  </a:lnTo>
                  <a:lnTo>
                    <a:pt x="238" y="79"/>
                  </a:lnTo>
                  <a:lnTo>
                    <a:pt x="232" y="83"/>
                  </a:lnTo>
                  <a:lnTo>
                    <a:pt x="225" y="85"/>
                  </a:lnTo>
                  <a:lnTo>
                    <a:pt x="217" y="86"/>
                  </a:lnTo>
                  <a:lnTo>
                    <a:pt x="210" y="85"/>
                  </a:lnTo>
                  <a:lnTo>
                    <a:pt x="203" y="84"/>
                  </a:lnTo>
                  <a:lnTo>
                    <a:pt x="197" y="81"/>
                  </a:lnTo>
                  <a:lnTo>
                    <a:pt x="192" y="76"/>
                  </a:lnTo>
                  <a:lnTo>
                    <a:pt x="187" y="70"/>
                  </a:lnTo>
                  <a:lnTo>
                    <a:pt x="183" y="64"/>
                  </a:lnTo>
                  <a:lnTo>
                    <a:pt x="182" y="58"/>
                  </a:lnTo>
                  <a:lnTo>
                    <a:pt x="181" y="51"/>
                  </a:lnTo>
                  <a:lnTo>
                    <a:pt x="182" y="43"/>
                  </a:lnTo>
                  <a:lnTo>
                    <a:pt x="185" y="36"/>
                  </a:lnTo>
                  <a:lnTo>
                    <a:pt x="188" y="29"/>
                  </a:lnTo>
                  <a:lnTo>
                    <a:pt x="193" y="24"/>
                  </a:lnTo>
                  <a:lnTo>
                    <a:pt x="188" y="21"/>
                  </a:lnTo>
                  <a:lnTo>
                    <a:pt x="183" y="17"/>
                  </a:lnTo>
                  <a:lnTo>
                    <a:pt x="179" y="14"/>
                  </a:lnTo>
                  <a:lnTo>
                    <a:pt x="174" y="12"/>
                  </a:lnTo>
                  <a:lnTo>
                    <a:pt x="170" y="8"/>
                  </a:lnTo>
                  <a:lnTo>
                    <a:pt x="165" y="6"/>
                  </a:lnTo>
                  <a:lnTo>
                    <a:pt x="159" y="2"/>
                  </a:lnTo>
                  <a:lnTo>
                    <a:pt x="155" y="0"/>
                  </a:lnTo>
                  <a:lnTo>
                    <a:pt x="150" y="1"/>
                  </a:lnTo>
                  <a:lnTo>
                    <a:pt x="147" y="1"/>
                  </a:lnTo>
                  <a:lnTo>
                    <a:pt x="143" y="2"/>
                  </a:lnTo>
                  <a:lnTo>
                    <a:pt x="139" y="3"/>
                  </a:lnTo>
                  <a:lnTo>
                    <a:pt x="133" y="10"/>
                  </a:lnTo>
                  <a:lnTo>
                    <a:pt x="126" y="16"/>
                  </a:lnTo>
                  <a:lnTo>
                    <a:pt x="118" y="21"/>
                  </a:lnTo>
                  <a:lnTo>
                    <a:pt x="109" y="22"/>
                  </a:lnTo>
                  <a:lnTo>
                    <a:pt x="106" y="22"/>
                  </a:lnTo>
                  <a:lnTo>
                    <a:pt x="104" y="21"/>
                  </a:lnTo>
                  <a:lnTo>
                    <a:pt x="102" y="21"/>
                  </a:lnTo>
                  <a:lnTo>
                    <a:pt x="99" y="20"/>
                  </a:lnTo>
                  <a:lnTo>
                    <a:pt x="86" y="28"/>
                  </a:lnTo>
                  <a:lnTo>
                    <a:pt x="73" y="37"/>
                  </a:lnTo>
                  <a:lnTo>
                    <a:pt x="61" y="47"/>
                  </a:lnTo>
                  <a:lnTo>
                    <a:pt x="50" y="59"/>
                  </a:lnTo>
                  <a:lnTo>
                    <a:pt x="39" y="70"/>
                  </a:lnTo>
                  <a:lnTo>
                    <a:pt x="30" y="84"/>
                  </a:lnTo>
                  <a:lnTo>
                    <a:pt x="22" y="98"/>
                  </a:lnTo>
                  <a:lnTo>
                    <a:pt x="15" y="112"/>
                  </a:lnTo>
                  <a:lnTo>
                    <a:pt x="20" y="112"/>
                  </a:lnTo>
                  <a:lnTo>
                    <a:pt x="24" y="110"/>
                  </a:lnTo>
                  <a:lnTo>
                    <a:pt x="28" y="110"/>
                  </a:lnTo>
                  <a:lnTo>
                    <a:pt x="33" y="110"/>
                  </a:lnTo>
                  <a:lnTo>
                    <a:pt x="53" y="113"/>
                  </a:lnTo>
                  <a:lnTo>
                    <a:pt x="73" y="118"/>
                  </a:lnTo>
                  <a:lnTo>
                    <a:pt x="90" y="128"/>
                  </a:lnTo>
                  <a:lnTo>
                    <a:pt x="105" y="140"/>
                  </a:lnTo>
                  <a:lnTo>
                    <a:pt x="118" y="155"/>
                  </a:lnTo>
                  <a:lnTo>
                    <a:pt x="127" y="173"/>
                  </a:lnTo>
                  <a:lnTo>
                    <a:pt x="133" y="191"/>
                  </a:lnTo>
                  <a:lnTo>
                    <a:pt x="135" y="212"/>
                  </a:lnTo>
                  <a:lnTo>
                    <a:pt x="133" y="232"/>
                  </a:lnTo>
                  <a:lnTo>
                    <a:pt x="127" y="252"/>
                  </a:lnTo>
                  <a:lnTo>
                    <a:pt x="118" y="269"/>
                  </a:lnTo>
                  <a:lnTo>
                    <a:pt x="105" y="284"/>
                  </a:lnTo>
                  <a:lnTo>
                    <a:pt x="90" y="297"/>
                  </a:lnTo>
                  <a:lnTo>
                    <a:pt x="73" y="306"/>
                  </a:lnTo>
                  <a:lnTo>
                    <a:pt x="53" y="312"/>
                  </a:lnTo>
                  <a:lnTo>
                    <a:pt x="33" y="314"/>
                  </a:lnTo>
                  <a:lnTo>
                    <a:pt x="24" y="314"/>
                  </a:lnTo>
                  <a:lnTo>
                    <a:pt x="16" y="313"/>
                  </a:lnTo>
                  <a:lnTo>
                    <a:pt x="8" y="311"/>
                  </a:lnTo>
                  <a:lnTo>
                    <a:pt x="0" y="308"/>
                  </a:lnTo>
                  <a:lnTo>
                    <a:pt x="0" y="452"/>
                  </a:lnTo>
                  <a:lnTo>
                    <a:pt x="8" y="453"/>
                  </a:lnTo>
                  <a:lnTo>
                    <a:pt x="16" y="454"/>
                  </a:lnTo>
                  <a:lnTo>
                    <a:pt x="24" y="455"/>
                  </a:lnTo>
                  <a:lnTo>
                    <a:pt x="33" y="455"/>
                  </a:lnTo>
                  <a:lnTo>
                    <a:pt x="38" y="455"/>
                  </a:lnTo>
                  <a:lnTo>
                    <a:pt x="44" y="455"/>
                  </a:lnTo>
                  <a:lnTo>
                    <a:pt x="49" y="454"/>
                  </a:lnTo>
                  <a:lnTo>
                    <a:pt x="54" y="454"/>
                  </a:lnTo>
                  <a:lnTo>
                    <a:pt x="59" y="453"/>
                  </a:lnTo>
                  <a:lnTo>
                    <a:pt x="65" y="452"/>
                  </a:lnTo>
                  <a:lnTo>
                    <a:pt x="69" y="452"/>
                  </a:lnTo>
                  <a:lnTo>
                    <a:pt x="75" y="45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32"/>
            <p:cNvSpPr>
              <a:spLocks/>
            </p:cNvSpPr>
            <p:nvPr/>
          </p:nvSpPr>
          <p:spPr bwMode="auto">
            <a:xfrm>
              <a:off x="4310063" y="3275013"/>
              <a:ext cx="25400" cy="63500"/>
            </a:xfrm>
            <a:custGeom>
              <a:avLst/>
              <a:gdLst/>
              <a:ahLst/>
              <a:cxnLst>
                <a:cxn ang="0">
                  <a:pos x="6" y="81"/>
                </a:cxn>
                <a:cxn ang="0">
                  <a:pos x="33" y="3"/>
                </a:cxn>
                <a:cxn ang="0">
                  <a:pos x="29" y="3"/>
                </a:cxn>
                <a:cxn ang="0">
                  <a:pos x="27" y="1"/>
                </a:cxn>
                <a:cxn ang="0">
                  <a:pos x="23" y="1"/>
                </a:cxn>
                <a:cxn ang="0">
                  <a:pos x="21" y="0"/>
                </a:cxn>
                <a:cxn ang="0">
                  <a:pos x="0" y="78"/>
                </a:cxn>
                <a:cxn ang="0">
                  <a:pos x="2" y="80"/>
                </a:cxn>
                <a:cxn ang="0">
                  <a:pos x="3" y="80"/>
                </a:cxn>
                <a:cxn ang="0">
                  <a:pos x="5" y="80"/>
                </a:cxn>
                <a:cxn ang="0">
                  <a:pos x="6" y="81"/>
                </a:cxn>
              </a:cxnLst>
              <a:rect l="0" t="0" r="r" b="b"/>
              <a:pathLst>
                <a:path w="33" h="81">
                  <a:moveTo>
                    <a:pt x="6" y="81"/>
                  </a:moveTo>
                  <a:lnTo>
                    <a:pt x="33" y="3"/>
                  </a:lnTo>
                  <a:lnTo>
                    <a:pt x="29" y="3"/>
                  </a:lnTo>
                  <a:lnTo>
                    <a:pt x="27" y="1"/>
                  </a:lnTo>
                  <a:lnTo>
                    <a:pt x="23" y="1"/>
                  </a:lnTo>
                  <a:lnTo>
                    <a:pt x="21" y="0"/>
                  </a:lnTo>
                  <a:lnTo>
                    <a:pt x="0" y="78"/>
                  </a:lnTo>
                  <a:lnTo>
                    <a:pt x="2" y="80"/>
                  </a:lnTo>
                  <a:lnTo>
                    <a:pt x="3" y="80"/>
                  </a:lnTo>
                  <a:lnTo>
                    <a:pt x="5" y="80"/>
                  </a:lnTo>
                  <a:lnTo>
                    <a:pt x="6" y="81"/>
                  </a:lnTo>
                  <a:close/>
                </a:path>
              </a:pathLst>
            </a:custGeom>
            <a:solidFill>
              <a:srgbClr val="7FFF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33"/>
            <p:cNvSpPr>
              <a:spLocks/>
            </p:cNvSpPr>
            <p:nvPr/>
          </p:nvSpPr>
          <p:spPr bwMode="auto">
            <a:xfrm>
              <a:off x="4129088" y="3246438"/>
              <a:ext cx="334963" cy="306388"/>
            </a:xfrm>
            <a:custGeom>
              <a:avLst/>
              <a:gdLst/>
              <a:ahLst/>
              <a:cxnLst>
                <a:cxn ang="0">
                  <a:pos x="417" y="156"/>
                </a:cxn>
                <a:cxn ang="0">
                  <a:pos x="394" y="157"/>
                </a:cxn>
                <a:cxn ang="0">
                  <a:pos x="380" y="115"/>
                </a:cxn>
                <a:cxn ang="0">
                  <a:pos x="379" y="80"/>
                </a:cxn>
                <a:cxn ang="0">
                  <a:pos x="353" y="85"/>
                </a:cxn>
                <a:cxn ang="0">
                  <a:pos x="323" y="51"/>
                </a:cxn>
                <a:cxn ang="0">
                  <a:pos x="322" y="29"/>
                </a:cxn>
                <a:cxn ang="0">
                  <a:pos x="295" y="16"/>
                </a:cxn>
                <a:cxn ang="0">
                  <a:pos x="263" y="38"/>
                </a:cxn>
                <a:cxn ang="0">
                  <a:pos x="235" y="116"/>
                </a:cxn>
                <a:cxn ang="0">
                  <a:pos x="281" y="153"/>
                </a:cxn>
                <a:cxn ang="0">
                  <a:pos x="288" y="220"/>
                </a:cxn>
                <a:cxn ang="0">
                  <a:pos x="232" y="272"/>
                </a:cxn>
                <a:cxn ang="0">
                  <a:pos x="157" y="254"/>
                </a:cxn>
                <a:cxn ang="0">
                  <a:pos x="132" y="181"/>
                </a:cxn>
                <a:cxn ang="0">
                  <a:pos x="175" y="120"/>
                </a:cxn>
                <a:cxn ang="0">
                  <a:pos x="224" y="112"/>
                </a:cxn>
                <a:cxn ang="0">
                  <a:pos x="235" y="18"/>
                </a:cxn>
                <a:cxn ang="0">
                  <a:pos x="234" y="1"/>
                </a:cxn>
                <a:cxn ang="0">
                  <a:pos x="193" y="0"/>
                </a:cxn>
                <a:cxn ang="0">
                  <a:pos x="168" y="9"/>
                </a:cxn>
                <a:cxn ang="0">
                  <a:pos x="153" y="41"/>
                </a:cxn>
                <a:cxn ang="0">
                  <a:pos x="113" y="24"/>
                </a:cxn>
                <a:cxn ang="0">
                  <a:pos x="89" y="39"/>
                </a:cxn>
                <a:cxn ang="0">
                  <a:pos x="83" y="58"/>
                </a:cxn>
                <a:cxn ang="0">
                  <a:pos x="70" y="97"/>
                </a:cxn>
                <a:cxn ang="0">
                  <a:pos x="37" y="92"/>
                </a:cxn>
                <a:cxn ang="0">
                  <a:pos x="28" y="128"/>
                </a:cxn>
                <a:cxn ang="0">
                  <a:pos x="35" y="171"/>
                </a:cxn>
                <a:cxn ang="0">
                  <a:pos x="6" y="180"/>
                </a:cxn>
                <a:cxn ang="0">
                  <a:pos x="0" y="200"/>
                </a:cxn>
                <a:cxn ang="0">
                  <a:pos x="8" y="230"/>
                </a:cxn>
                <a:cxn ang="0">
                  <a:pos x="38" y="234"/>
                </a:cxn>
                <a:cxn ang="0">
                  <a:pos x="36" y="279"/>
                </a:cxn>
                <a:cxn ang="0">
                  <a:pos x="50" y="314"/>
                </a:cxn>
                <a:cxn ang="0">
                  <a:pos x="82" y="303"/>
                </a:cxn>
                <a:cxn ang="0">
                  <a:pos x="99" y="341"/>
                </a:cxn>
                <a:cxn ang="0">
                  <a:pos x="107" y="358"/>
                </a:cxn>
                <a:cxn ang="0">
                  <a:pos x="133" y="371"/>
                </a:cxn>
                <a:cxn ang="0">
                  <a:pos x="171" y="350"/>
                </a:cxn>
                <a:cxn ang="0">
                  <a:pos x="189" y="379"/>
                </a:cxn>
                <a:cxn ang="0">
                  <a:pos x="201" y="386"/>
                </a:cxn>
                <a:cxn ang="0">
                  <a:pos x="223" y="386"/>
                </a:cxn>
                <a:cxn ang="0">
                  <a:pos x="255" y="379"/>
                </a:cxn>
                <a:cxn ang="0">
                  <a:pos x="261" y="351"/>
                </a:cxn>
                <a:cxn ang="0">
                  <a:pos x="306" y="354"/>
                </a:cxn>
                <a:cxn ang="0">
                  <a:pos x="330" y="350"/>
                </a:cxn>
                <a:cxn ang="0">
                  <a:pos x="344" y="332"/>
                </a:cxn>
                <a:cxn ang="0">
                  <a:pos x="345" y="295"/>
                </a:cxn>
                <a:cxn ang="0">
                  <a:pos x="382" y="291"/>
                </a:cxn>
                <a:cxn ang="0">
                  <a:pos x="403" y="262"/>
                </a:cxn>
                <a:cxn ang="0">
                  <a:pos x="383" y="224"/>
                </a:cxn>
                <a:cxn ang="0">
                  <a:pos x="414" y="205"/>
                </a:cxn>
                <a:cxn ang="0">
                  <a:pos x="423" y="185"/>
                </a:cxn>
              </a:cxnLst>
              <a:rect l="0" t="0" r="r" b="b"/>
              <a:pathLst>
                <a:path w="423" h="386">
                  <a:moveTo>
                    <a:pt x="423" y="176"/>
                  </a:moveTo>
                  <a:lnTo>
                    <a:pt x="422" y="169"/>
                  </a:lnTo>
                  <a:lnTo>
                    <a:pt x="421" y="165"/>
                  </a:lnTo>
                  <a:lnTo>
                    <a:pt x="420" y="163"/>
                  </a:lnTo>
                  <a:lnTo>
                    <a:pt x="417" y="156"/>
                  </a:lnTo>
                  <a:lnTo>
                    <a:pt x="415" y="157"/>
                  </a:lnTo>
                  <a:lnTo>
                    <a:pt x="412" y="157"/>
                  </a:lnTo>
                  <a:lnTo>
                    <a:pt x="409" y="158"/>
                  </a:lnTo>
                  <a:lnTo>
                    <a:pt x="406" y="159"/>
                  </a:lnTo>
                  <a:lnTo>
                    <a:pt x="394" y="157"/>
                  </a:lnTo>
                  <a:lnTo>
                    <a:pt x="385" y="151"/>
                  </a:lnTo>
                  <a:lnTo>
                    <a:pt x="379" y="143"/>
                  </a:lnTo>
                  <a:lnTo>
                    <a:pt x="376" y="132"/>
                  </a:lnTo>
                  <a:lnTo>
                    <a:pt x="377" y="123"/>
                  </a:lnTo>
                  <a:lnTo>
                    <a:pt x="380" y="115"/>
                  </a:lnTo>
                  <a:lnTo>
                    <a:pt x="387" y="108"/>
                  </a:lnTo>
                  <a:lnTo>
                    <a:pt x="395" y="103"/>
                  </a:lnTo>
                  <a:lnTo>
                    <a:pt x="390" y="95"/>
                  </a:lnTo>
                  <a:lnTo>
                    <a:pt x="385" y="88"/>
                  </a:lnTo>
                  <a:lnTo>
                    <a:pt x="379" y="80"/>
                  </a:lnTo>
                  <a:lnTo>
                    <a:pt x="373" y="73"/>
                  </a:lnTo>
                  <a:lnTo>
                    <a:pt x="369" y="78"/>
                  </a:lnTo>
                  <a:lnTo>
                    <a:pt x="364" y="80"/>
                  </a:lnTo>
                  <a:lnTo>
                    <a:pt x="359" y="84"/>
                  </a:lnTo>
                  <a:lnTo>
                    <a:pt x="353" y="85"/>
                  </a:lnTo>
                  <a:lnTo>
                    <a:pt x="341" y="82"/>
                  </a:lnTo>
                  <a:lnTo>
                    <a:pt x="332" y="77"/>
                  </a:lnTo>
                  <a:lnTo>
                    <a:pt x="325" y="69"/>
                  </a:lnTo>
                  <a:lnTo>
                    <a:pt x="323" y="57"/>
                  </a:lnTo>
                  <a:lnTo>
                    <a:pt x="323" y="51"/>
                  </a:lnTo>
                  <a:lnTo>
                    <a:pt x="324" y="46"/>
                  </a:lnTo>
                  <a:lnTo>
                    <a:pt x="327" y="40"/>
                  </a:lnTo>
                  <a:lnTo>
                    <a:pt x="331" y="35"/>
                  </a:lnTo>
                  <a:lnTo>
                    <a:pt x="326" y="32"/>
                  </a:lnTo>
                  <a:lnTo>
                    <a:pt x="322" y="29"/>
                  </a:lnTo>
                  <a:lnTo>
                    <a:pt x="316" y="26"/>
                  </a:lnTo>
                  <a:lnTo>
                    <a:pt x="311" y="24"/>
                  </a:lnTo>
                  <a:lnTo>
                    <a:pt x="306" y="20"/>
                  </a:lnTo>
                  <a:lnTo>
                    <a:pt x="301" y="18"/>
                  </a:lnTo>
                  <a:lnTo>
                    <a:pt x="295" y="16"/>
                  </a:lnTo>
                  <a:lnTo>
                    <a:pt x="289" y="13"/>
                  </a:lnTo>
                  <a:lnTo>
                    <a:pt x="286" y="23"/>
                  </a:lnTo>
                  <a:lnTo>
                    <a:pt x="280" y="29"/>
                  </a:lnTo>
                  <a:lnTo>
                    <a:pt x="272" y="35"/>
                  </a:lnTo>
                  <a:lnTo>
                    <a:pt x="263" y="38"/>
                  </a:lnTo>
                  <a:lnTo>
                    <a:pt x="263" y="38"/>
                  </a:lnTo>
                  <a:lnTo>
                    <a:pt x="263" y="38"/>
                  </a:lnTo>
                  <a:lnTo>
                    <a:pt x="262" y="38"/>
                  </a:lnTo>
                  <a:lnTo>
                    <a:pt x="262" y="38"/>
                  </a:lnTo>
                  <a:lnTo>
                    <a:pt x="235" y="116"/>
                  </a:lnTo>
                  <a:lnTo>
                    <a:pt x="247" y="120"/>
                  </a:lnTo>
                  <a:lnTo>
                    <a:pt x="257" y="126"/>
                  </a:lnTo>
                  <a:lnTo>
                    <a:pt x="266" y="134"/>
                  </a:lnTo>
                  <a:lnTo>
                    <a:pt x="274" y="142"/>
                  </a:lnTo>
                  <a:lnTo>
                    <a:pt x="281" y="153"/>
                  </a:lnTo>
                  <a:lnTo>
                    <a:pt x="287" y="164"/>
                  </a:lnTo>
                  <a:lnTo>
                    <a:pt x="291" y="176"/>
                  </a:lnTo>
                  <a:lnTo>
                    <a:pt x="293" y="188"/>
                  </a:lnTo>
                  <a:lnTo>
                    <a:pt x="292" y="204"/>
                  </a:lnTo>
                  <a:lnTo>
                    <a:pt x="288" y="220"/>
                  </a:lnTo>
                  <a:lnTo>
                    <a:pt x="281" y="234"/>
                  </a:lnTo>
                  <a:lnTo>
                    <a:pt x="272" y="247"/>
                  </a:lnTo>
                  <a:lnTo>
                    <a:pt x="261" y="258"/>
                  </a:lnTo>
                  <a:lnTo>
                    <a:pt x="247" y="266"/>
                  </a:lnTo>
                  <a:lnTo>
                    <a:pt x="232" y="272"/>
                  </a:lnTo>
                  <a:lnTo>
                    <a:pt x="216" y="274"/>
                  </a:lnTo>
                  <a:lnTo>
                    <a:pt x="199" y="273"/>
                  </a:lnTo>
                  <a:lnTo>
                    <a:pt x="183" y="270"/>
                  </a:lnTo>
                  <a:lnTo>
                    <a:pt x="170" y="263"/>
                  </a:lnTo>
                  <a:lnTo>
                    <a:pt x="157" y="254"/>
                  </a:lnTo>
                  <a:lnTo>
                    <a:pt x="146" y="242"/>
                  </a:lnTo>
                  <a:lnTo>
                    <a:pt x="138" y="228"/>
                  </a:lnTo>
                  <a:lnTo>
                    <a:pt x="133" y="213"/>
                  </a:lnTo>
                  <a:lnTo>
                    <a:pt x="130" y="197"/>
                  </a:lnTo>
                  <a:lnTo>
                    <a:pt x="132" y="181"/>
                  </a:lnTo>
                  <a:lnTo>
                    <a:pt x="135" y="165"/>
                  </a:lnTo>
                  <a:lnTo>
                    <a:pt x="142" y="151"/>
                  </a:lnTo>
                  <a:lnTo>
                    <a:pt x="151" y="139"/>
                  </a:lnTo>
                  <a:lnTo>
                    <a:pt x="161" y="128"/>
                  </a:lnTo>
                  <a:lnTo>
                    <a:pt x="175" y="120"/>
                  </a:lnTo>
                  <a:lnTo>
                    <a:pt x="190" y="115"/>
                  </a:lnTo>
                  <a:lnTo>
                    <a:pt x="206" y="112"/>
                  </a:lnTo>
                  <a:lnTo>
                    <a:pt x="212" y="112"/>
                  </a:lnTo>
                  <a:lnTo>
                    <a:pt x="218" y="112"/>
                  </a:lnTo>
                  <a:lnTo>
                    <a:pt x="224" y="112"/>
                  </a:lnTo>
                  <a:lnTo>
                    <a:pt x="229" y="113"/>
                  </a:lnTo>
                  <a:lnTo>
                    <a:pt x="250" y="35"/>
                  </a:lnTo>
                  <a:lnTo>
                    <a:pt x="243" y="31"/>
                  </a:lnTo>
                  <a:lnTo>
                    <a:pt x="239" y="25"/>
                  </a:lnTo>
                  <a:lnTo>
                    <a:pt x="235" y="18"/>
                  </a:lnTo>
                  <a:lnTo>
                    <a:pt x="233" y="10"/>
                  </a:lnTo>
                  <a:lnTo>
                    <a:pt x="233" y="8"/>
                  </a:lnTo>
                  <a:lnTo>
                    <a:pt x="234" y="5"/>
                  </a:lnTo>
                  <a:lnTo>
                    <a:pt x="234" y="3"/>
                  </a:lnTo>
                  <a:lnTo>
                    <a:pt x="234" y="1"/>
                  </a:lnTo>
                  <a:lnTo>
                    <a:pt x="226" y="0"/>
                  </a:lnTo>
                  <a:lnTo>
                    <a:pt x="218" y="0"/>
                  </a:lnTo>
                  <a:lnTo>
                    <a:pt x="209" y="0"/>
                  </a:lnTo>
                  <a:lnTo>
                    <a:pt x="201" y="0"/>
                  </a:lnTo>
                  <a:lnTo>
                    <a:pt x="193" y="0"/>
                  </a:lnTo>
                  <a:lnTo>
                    <a:pt x="183" y="1"/>
                  </a:lnTo>
                  <a:lnTo>
                    <a:pt x="175" y="3"/>
                  </a:lnTo>
                  <a:lnTo>
                    <a:pt x="167" y="4"/>
                  </a:lnTo>
                  <a:lnTo>
                    <a:pt x="168" y="6"/>
                  </a:lnTo>
                  <a:lnTo>
                    <a:pt x="168" y="9"/>
                  </a:lnTo>
                  <a:lnTo>
                    <a:pt x="170" y="11"/>
                  </a:lnTo>
                  <a:lnTo>
                    <a:pt x="170" y="15"/>
                  </a:lnTo>
                  <a:lnTo>
                    <a:pt x="168" y="25"/>
                  </a:lnTo>
                  <a:lnTo>
                    <a:pt x="163" y="34"/>
                  </a:lnTo>
                  <a:lnTo>
                    <a:pt x="153" y="41"/>
                  </a:lnTo>
                  <a:lnTo>
                    <a:pt x="143" y="44"/>
                  </a:lnTo>
                  <a:lnTo>
                    <a:pt x="133" y="43"/>
                  </a:lnTo>
                  <a:lnTo>
                    <a:pt x="125" y="39"/>
                  </a:lnTo>
                  <a:lnTo>
                    <a:pt x="118" y="32"/>
                  </a:lnTo>
                  <a:lnTo>
                    <a:pt x="113" y="24"/>
                  </a:lnTo>
                  <a:lnTo>
                    <a:pt x="108" y="26"/>
                  </a:lnTo>
                  <a:lnTo>
                    <a:pt x="103" y="29"/>
                  </a:lnTo>
                  <a:lnTo>
                    <a:pt x="98" y="33"/>
                  </a:lnTo>
                  <a:lnTo>
                    <a:pt x="93" y="35"/>
                  </a:lnTo>
                  <a:lnTo>
                    <a:pt x="89" y="39"/>
                  </a:lnTo>
                  <a:lnTo>
                    <a:pt x="84" y="42"/>
                  </a:lnTo>
                  <a:lnTo>
                    <a:pt x="80" y="47"/>
                  </a:lnTo>
                  <a:lnTo>
                    <a:pt x="75" y="50"/>
                  </a:lnTo>
                  <a:lnTo>
                    <a:pt x="80" y="54"/>
                  </a:lnTo>
                  <a:lnTo>
                    <a:pt x="83" y="58"/>
                  </a:lnTo>
                  <a:lnTo>
                    <a:pt x="85" y="64"/>
                  </a:lnTo>
                  <a:lnTo>
                    <a:pt x="87" y="71"/>
                  </a:lnTo>
                  <a:lnTo>
                    <a:pt x="84" y="81"/>
                  </a:lnTo>
                  <a:lnTo>
                    <a:pt x="79" y="90"/>
                  </a:lnTo>
                  <a:lnTo>
                    <a:pt x="70" y="97"/>
                  </a:lnTo>
                  <a:lnTo>
                    <a:pt x="59" y="101"/>
                  </a:lnTo>
                  <a:lnTo>
                    <a:pt x="53" y="100"/>
                  </a:lnTo>
                  <a:lnTo>
                    <a:pt x="47" y="98"/>
                  </a:lnTo>
                  <a:lnTo>
                    <a:pt x="42" y="95"/>
                  </a:lnTo>
                  <a:lnTo>
                    <a:pt x="37" y="92"/>
                  </a:lnTo>
                  <a:lnTo>
                    <a:pt x="32" y="100"/>
                  </a:lnTo>
                  <a:lnTo>
                    <a:pt x="28" y="108"/>
                  </a:lnTo>
                  <a:lnTo>
                    <a:pt x="23" y="117"/>
                  </a:lnTo>
                  <a:lnTo>
                    <a:pt x="19" y="125"/>
                  </a:lnTo>
                  <a:lnTo>
                    <a:pt x="28" y="128"/>
                  </a:lnTo>
                  <a:lnTo>
                    <a:pt x="35" y="134"/>
                  </a:lnTo>
                  <a:lnTo>
                    <a:pt x="39" y="141"/>
                  </a:lnTo>
                  <a:lnTo>
                    <a:pt x="42" y="150"/>
                  </a:lnTo>
                  <a:lnTo>
                    <a:pt x="40" y="162"/>
                  </a:lnTo>
                  <a:lnTo>
                    <a:pt x="35" y="171"/>
                  </a:lnTo>
                  <a:lnTo>
                    <a:pt x="26" y="178"/>
                  </a:lnTo>
                  <a:lnTo>
                    <a:pt x="15" y="181"/>
                  </a:lnTo>
                  <a:lnTo>
                    <a:pt x="12" y="181"/>
                  </a:lnTo>
                  <a:lnTo>
                    <a:pt x="9" y="180"/>
                  </a:lnTo>
                  <a:lnTo>
                    <a:pt x="6" y="180"/>
                  </a:lnTo>
                  <a:lnTo>
                    <a:pt x="2" y="179"/>
                  </a:lnTo>
                  <a:lnTo>
                    <a:pt x="1" y="186"/>
                  </a:lnTo>
                  <a:lnTo>
                    <a:pt x="0" y="189"/>
                  </a:lnTo>
                  <a:lnTo>
                    <a:pt x="0" y="192"/>
                  </a:lnTo>
                  <a:lnTo>
                    <a:pt x="0" y="200"/>
                  </a:lnTo>
                  <a:lnTo>
                    <a:pt x="0" y="209"/>
                  </a:lnTo>
                  <a:lnTo>
                    <a:pt x="1" y="215"/>
                  </a:lnTo>
                  <a:lnTo>
                    <a:pt x="4" y="222"/>
                  </a:lnTo>
                  <a:lnTo>
                    <a:pt x="6" y="231"/>
                  </a:lnTo>
                  <a:lnTo>
                    <a:pt x="8" y="230"/>
                  </a:lnTo>
                  <a:lnTo>
                    <a:pt x="12" y="228"/>
                  </a:lnTo>
                  <a:lnTo>
                    <a:pt x="14" y="227"/>
                  </a:lnTo>
                  <a:lnTo>
                    <a:pt x="17" y="227"/>
                  </a:lnTo>
                  <a:lnTo>
                    <a:pt x="28" y="228"/>
                  </a:lnTo>
                  <a:lnTo>
                    <a:pt x="38" y="234"/>
                  </a:lnTo>
                  <a:lnTo>
                    <a:pt x="44" y="243"/>
                  </a:lnTo>
                  <a:lnTo>
                    <a:pt x="47" y="254"/>
                  </a:lnTo>
                  <a:lnTo>
                    <a:pt x="46" y="264"/>
                  </a:lnTo>
                  <a:lnTo>
                    <a:pt x="43" y="272"/>
                  </a:lnTo>
                  <a:lnTo>
                    <a:pt x="36" y="279"/>
                  </a:lnTo>
                  <a:lnTo>
                    <a:pt x="28" y="282"/>
                  </a:lnTo>
                  <a:lnTo>
                    <a:pt x="34" y="291"/>
                  </a:lnTo>
                  <a:lnTo>
                    <a:pt x="38" y="297"/>
                  </a:lnTo>
                  <a:lnTo>
                    <a:pt x="44" y="305"/>
                  </a:lnTo>
                  <a:lnTo>
                    <a:pt x="50" y="314"/>
                  </a:lnTo>
                  <a:lnTo>
                    <a:pt x="54" y="309"/>
                  </a:lnTo>
                  <a:lnTo>
                    <a:pt x="59" y="305"/>
                  </a:lnTo>
                  <a:lnTo>
                    <a:pt x="65" y="303"/>
                  </a:lnTo>
                  <a:lnTo>
                    <a:pt x="70" y="302"/>
                  </a:lnTo>
                  <a:lnTo>
                    <a:pt x="82" y="303"/>
                  </a:lnTo>
                  <a:lnTo>
                    <a:pt x="91" y="309"/>
                  </a:lnTo>
                  <a:lnTo>
                    <a:pt x="97" y="318"/>
                  </a:lnTo>
                  <a:lnTo>
                    <a:pt x="100" y="328"/>
                  </a:lnTo>
                  <a:lnTo>
                    <a:pt x="100" y="335"/>
                  </a:lnTo>
                  <a:lnTo>
                    <a:pt x="99" y="341"/>
                  </a:lnTo>
                  <a:lnTo>
                    <a:pt x="96" y="346"/>
                  </a:lnTo>
                  <a:lnTo>
                    <a:pt x="92" y="349"/>
                  </a:lnTo>
                  <a:lnTo>
                    <a:pt x="97" y="353"/>
                  </a:lnTo>
                  <a:lnTo>
                    <a:pt x="102" y="356"/>
                  </a:lnTo>
                  <a:lnTo>
                    <a:pt x="107" y="358"/>
                  </a:lnTo>
                  <a:lnTo>
                    <a:pt x="112" y="362"/>
                  </a:lnTo>
                  <a:lnTo>
                    <a:pt x="118" y="364"/>
                  </a:lnTo>
                  <a:lnTo>
                    <a:pt x="122" y="366"/>
                  </a:lnTo>
                  <a:lnTo>
                    <a:pt x="128" y="369"/>
                  </a:lnTo>
                  <a:lnTo>
                    <a:pt x="133" y="371"/>
                  </a:lnTo>
                  <a:lnTo>
                    <a:pt x="136" y="362"/>
                  </a:lnTo>
                  <a:lnTo>
                    <a:pt x="142" y="355"/>
                  </a:lnTo>
                  <a:lnTo>
                    <a:pt x="150" y="350"/>
                  </a:lnTo>
                  <a:lnTo>
                    <a:pt x="159" y="349"/>
                  </a:lnTo>
                  <a:lnTo>
                    <a:pt x="171" y="350"/>
                  </a:lnTo>
                  <a:lnTo>
                    <a:pt x="180" y="355"/>
                  </a:lnTo>
                  <a:lnTo>
                    <a:pt x="187" y="364"/>
                  </a:lnTo>
                  <a:lnTo>
                    <a:pt x="189" y="374"/>
                  </a:lnTo>
                  <a:lnTo>
                    <a:pt x="189" y="377"/>
                  </a:lnTo>
                  <a:lnTo>
                    <a:pt x="189" y="379"/>
                  </a:lnTo>
                  <a:lnTo>
                    <a:pt x="189" y="383"/>
                  </a:lnTo>
                  <a:lnTo>
                    <a:pt x="188" y="385"/>
                  </a:lnTo>
                  <a:lnTo>
                    <a:pt x="193" y="385"/>
                  </a:lnTo>
                  <a:lnTo>
                    <a:pt x="197" y="386"/>
                  </a:lnTo>
                  <a:lnTo>
                    <a:pt x="201" y="386"/>
                  </a:lnTo>
                  <a:lnTo>
                    <a:pt x="205" y="386"/>
                  </a:lnTo>
                  <a:lnTo>
                    <a:pt x="210" y="386"/>
                  </a:lnTo>
                  <a:lnTo>
                    <a:pt x="214" y="386"/>
                  </a:lnTo>
                  <a:lnTo>
                    <a:pt x="218" y="386"/>
                  </a:lnTo>
                  <a:lnTo>
                    <a:pt x="223" y="386"/>
                  </a:lnTo>
                  <a:lnTo>
                    <a:pt x="231" y="385"/>
                  </a:lnTo>
                  <a:lnTo>
                    <a:pt x="240" y="384"/>
                  </a:lnTo>
                  <a:lnTo>
                    <a:pt x="248" y="383"/>
                  </a:lnTo>
                  <a:lnTo>
                    <a:pt x="256" y="381"/>
                  </a:lnTo>
                  <a:lnTo>
                    <a:pt x="255" y="379"/>
                  </a:lnTo>
                  <a:lnTo>
                    <a:pt x="255" y="376"/>
                  </a:lnTo>
                  <a:lnTo>
                    <a:pt x="254" y="373"/>
                  </a:lnTo>
                  <a:lnTo>
                    <a:pt x="254" y="371"/>
                  </a:lnTo>
                  <a:lnTo>
                    <a:pt x="255" y="360"/>
                  </a:lnTo>
                  <a:lnTo>
                    <a:pt x="261" y="351"/>
                  </a:lnTo>
                  <a:lnTo>
                    <a:pt x="270" y="345"/>
                  </a:lnTo>
                  <a:lnTo>
                    <a:pt x="280" y="342"/>
                  </a:lnTo>
                  <a:lnTo>
                    <a:pt x="291" y="343"/>
                  </a:lnTo>
                  <a:lnTo>
                    <a:pt x="299" y="347"/>
                  </a:lnTo>
                  <a:lnTo>
                    <a:pt x="306" y="354"/>
                  </a:lnTo>
                  <a:lnTo>
                    <a:pt x="309" y="362"/>
                  </a:lnTo>
                  <a:lnTo>
                    <a:pt x="314" y="358"/>
                  </a:lnTo>
                  <a:lnTo>
                    <a:pt x="319" y="356"/>
                  </a:lnTo>
                  <a:lnTo>
                    <a:pt x="324" y="353"/>
                  </a:lnTo>
                  <a:lnTo>
                    <a:pt x="330" y="350"/>
                  </a:lnTo>
                  <a:lnTo>
                    <a:pt x="334" y="347"/>
                  </a:lnTo>
                  <a:lnTo>
                    <a:pt x="339" y="343"/>
                  </a:lnTo>
                  <a:lnTo>
                    <a:pt x="344" y="340"/>
                  </a:lnTo>
                  <a:lnTo>
                    <a:pt x="348" y="337"/>
                  </a:lnTo>
                  <a:lnTo>
                    <a:pt x="344" y="332"/>
                  </a:lnTo>
                  <a:lnTo>
                    <a:pt x="340" y="327"/>
                  </a:lnTo>
                  <a:lnTo>
                    <a:pt x="338" y="322"/>
                  </a:lnTo>
                  <a:lnTo>
                    <a:pt x="337" y="316"/>
                  </a:lnTo>
                  <a:lnTo>
                    <a:pt x="339" y="304"/>
                  </a:lnTo>
                  <a:lnTo>
                    <a:pt x="345" y="295"/>
                  </a:lnTo>
                  <a:lnTo>
                    <a:pt x="353" y="288"/>
                  </a:lnTo>
                  <a:lnTo>
                    <a:pt x="364" y="286"/>
                  </a:lnTo>
                  <a:lnTo>
                    <a:pt x="370" y="286"/>
                  </a:lnTo>
                  <a:lnTo>
                    <a:pt x="376" y="287"/>
                  </a:lnTo>
                  <a:lnTo>
                    <a:pt x="382" y="291"/>
                  </a:lnTo>
                  <a:lnTo>
                    <a:pt x="386" y="294"/>
                  </a:lnTo>
                  <a:lnTo>
                    <a:pt x="391" y="286"/>
                  </a:lnTo>
                  <a:lnTo>
                    <a:pt x="395" y="278"/>
                  </a:lnTo>
                  <a:lnTo>
                    <a:pt x="400" y="270"/>
                  </a:lnTo>
                  <a:lnTo>
                    <a:pt x="403" y="262"/>
                  </a:lnTo>
                  <a:lnTo>
                    <a:pt x="395" y="258"/>
                  </a:lnTo>
                  <a:lnTo>
                    <a:pt x="388" y="251"/>
                  </a:lnTo>
                  <a:lnTo>
                    <a:pt x="384" y="245"/>
                  </a:lnTo>
                  <a:lnTo>
                    <a:pt x="382" y="235"/>
                  </a:lnTo>
                  <a:lnTo>
                    <a:pt x="383" y="224"/>
                  </a:lnTo>
                  <a:lnTo>
                    <a:pt x="388" y="215"/>
                  </a:lnTo>
                  <a:lnTo>
                    <a:pt x="398" y="209"/>
                  </a:lnTo>
                  <a:lnTo>
                    <a:pt x="408" y="205"/>
                  </a:lnTo>
                  <a:lnTo>
                    <a:pt x="412" y="205"/>
                  </a:lnTo>
                  <a:lnTo>
                    <a:pt x="414" y="205"/>
                  </a:lnTo>
                  <a:lnTo>
                    <a:pt x="417" y="207"/>
                  </a:lnTo>
                  <a:lnTo>
                    <a:pt x="420" y="208"/>
                  </a:lnTo>
                  <a:lnTo>
                    <a:pt x="421" y="199"/>
                  </a:lnTo>
                  <a:lnTo>
                    <a:pt x="422" y="192"/>
                  </a:lnTo>
                  <a:lnTo>
                    <a:pt x="423" y="185"/>
                  </a:lnTo>
                  <a:lnTo>
                    <a:pt x="423" y="17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 name="矩形 3">
            <a:extLst>
              <a:ext uri="{FF2B5EF4-FFF2-40B4-BE49-F238E27FC236}">
                <a16:creationId xmlns:a16="http://schemas.microsoft.com/office/drawing/2014/main" id="{39FFEF32-01C8-05E1-79E8-DE1B69362A6E}"/>
              </a:ext>
            </a:extLst>
          </p:cNvPr>
          <p:cNvSpPr/>
          <p:nvPr/>
        </p:nvSpPr>
        <p:spPr>
          <a:xfrm>
            <a:off x="620584" y="2889975"/>
            <a:ext cx="4320480" cy="173956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Arial" pitchFamily="34" charset="0"/>
                <a:cs typeface="Arial" pitchFamily="34" charset="0"/>
              </a:rPr>
              <a:t>三个安全事件</a:t>
            </a:r>
            <a:endParaRPr lang="en-US" altLang="zh-CN" sz="2400" b="1" dirty="0">
              <a:solidFill>
                <a:schemeClr val="tx1"/>
              </a:solidFill>
              <a:latin typeface="Arial" pitchFamily="34" charset="0"/>
              <a:cs typeface="Arial" pitchFamily="34" charset="0"/>
            </a:endParaRPr>
          </a:p>
          <a:p>
            <a:r>
              <a:rPr lang="zh-CN" altLang="en-US" b="1" dirty="0">
                <a:solidFill>
                  <a:schemeClr val="tx1"/>
                </a:solidFill>
                <a:latin typeface="Arial" pitchFamily="34" charset="0"/>
                <a:cs typeface="Arial" pitchFamily="34" charset="0"/>
              </a:rPr>
              <a:t>反应结束后，打开的</a:t>
            </a:r>
            <a:r>
              <a:rPr lang="en-US" altLang="zh-CN" b="1" dirty="0">
                <a:solidFill>
                  <a:schemeClr val="tx1"/>
                </a:solidFill>
                <a:latin typeface="Arial" pitchFamily="34" charset="0"/>
                <a:cs typeface="Arial" pitchFamily="34" charset="0"/>
              </a:rPr>
              <a:t>purge</a:t>
            </a:r>
            <a:r>
              <a:rPr lang="zh-CN" altLang="en-US" b="1" dirty="0">
                <a:solidFill>
                  <a:schemeClr val="tx1"/>
                </a:solidFill>
                <a:latin typeface="Arial" pitchFamily="34" charset="0"/>
                <a:cs typeface="Arial" pitchFamily="34" charset="0"/>
              </a:rPr>
              <a:t>和</a:t>
            </a:r>
            <a:r>
              <a:rPr lang="en-US" altLang="zh-CN" b="1" dirty="0">
                <a:solidFill>
                  <a:schemeClr val="tx1"/>
                </a:solidFill>
                <a:latin typeface="Arial" pitchFamily="34" charset="0"/>
                <a:cs typeface="Arial" pitchFamily="34" charset="0"/>
              </a:rPr>
              <a:t>product</a:t>
            </a:r>
            <a:r>
              <a:rPr lang="zh-CN" altLang="en-US" b="1" dirty="0">
                <a:solidFill>
                  <a:schemeClr val="tx1"/>
                </a:solidFill>
                <a:latin typeface="Arial" pitchFamily="34" charset="0"/>
                <a:cs typeface="Arial" pitchFamily="34" charset="0"/>
              </a:rPr>
              <a:t>阀门关闭</a:t>
            </a:r>
            <a:endParaRPr lang="en-US" altLang="zh-CN" b="1" dirty="0">
              <a:solidFill>
                <a:schemeClr val="tx1"/>
              </a:solidFill>
              <a:latin typeface="Arial" pitchFamily="34" charset="0"/>
              <a:cs typeface="Arial" pitchFamily="34" charset="0"/>
            </a:endParaRPr>
          </a:p>
          <a:p>
            <a:endParaRPr lang="en-US" altLang="zh-CN" b="1" dirty="0">
              <a:solidFill>
                <a:schemeClr val="tx1"/>
              </a:solidFill>
              <a:latin typeface="Arial" pitchFamily="34" charset="0"/>
              <a:cs typeface="Arial" pitchFamily="34" charset="0"/>
            </a:endParaRPr>
          </a:p>
          <a:p>
            <a:r>
              <a:rPr lang="zh-CN" altLang="en-US" b="1" dirty="0">
                <a:solidFill>
                  <a:schemeClr val="tx1"/>
                </a:solidFill>
                <a:latin typeface="Arial" pitchFamily="34" charset="0"/>
                <a:cs typeface="Arial" pitchFamily="34" charset="0"/>
              </a:rPr>
              <a:t>反应进行时，本应该关闭的</a:t>
            </a:r>
            <a:r>
              <a:rPr lang="en-US" altLang="zh-CN" b="1" dirty="0">
                <a:solidFill>
                  <a:schemeClr val="tx1"/>
                </a:solidFill>
                <a:latin typeface="Arial" pitchFamily="34" charset="0"/>
                <a:cs typeface="Arial" pitchFamily="34" charset="0"/>
              </a:rPr>
              <a:t>purge</a:t>
            </a:r>
            <a:r>
              <a:rPr lang="zh-CN" altLang="en-US" b="1" dirty="0">
                <a:solidFill>
                  <a:schemeClr val="tx1"/>
                </a:solidFill>
                <a:latin typeface="Arial" pitchFamily="34" charset="0"/>
                <a:cs typeface="Arial" pitchFamily="34" charset="0"/>
              </a:rPr>
              <a:t>和</a:t>
            </a:r>
            <a:r>
              <a:rPr lang="en-US" altLang="zh-CN" b="1" dirty="0">
                <a:solidFill>
                  <a:schemeClr val="tx1"/>
                </a:solidFill>
                <a:latin typeface="Arial" pitchFamily="34" charset="0"/>
                <a:cs typeface="Arial" pitchFamily="34" charset="0"/>
              </a:rPr>
              <a:t>product</a:t>
            </a:r>
            <a:r>
              <a:rPr lang="zh-CN" altLang="en-US" b="1" dirty="0">
                <a:solidFill>
                  <a:schemeClr val="tx1"/>
                </a:solidFill>
                <a:latin typeface="Arial" pitchFamily="34" charset="0"/>
                <a:cs typeface="Arial" pitchFamily="34" charset="0"/>
              </a:rPr>
              <a:t>阀门打开</a:t>
            </a:r>
            <a:endParaRPr lang="en-US" altLang="zh-CN" b="1" dirty="0">
              <a:solidFill>
                <a:schemeClr val="tx1"/>
              </a:solidFill>
              <a:latin typeface="Arial" pitchFamily="34" charset="0"/>
              <a:cs typeface="Arial" pitchFamily="34" charset="0"/>
            </a:endParaRPr>
          </a:p>
          <a:p>
            <a:endParaRPr lang="en-US" altLang="zh-CN" b="1" dirty="0">
              <a:solidFill>
                <a:schemeClr val="tx1"/>
              </a:solidFill>
              <a:latin typeface="Arial" pitchFamily="34" charset="0"/>
              <a:cs typeface="Arial" pitchFamily="34" charset="0"/>
            </a:endParaRPr>
          </a:p>
          <a:p>
            <a:r>
              <a:rPr lang="zh-CN" altLang="en-US" b="1" dirty="0">
                <a:solidFill>
                  <a:schemeClr val="tx1"/>
                </a:solidFill>
                <a:latin typeface="Arial" pitchFamily="34" charset="0"/>
                <a:cs typeface="Arial" pitchFamily="34" charset="0"/>
              </a:rPr>
              <a:t>反应进行时，关闭的</a:t>
            </a:r>
            <a:r>
              <a:rPr lang="en-US" altLang="zh-CN" b="1" dirty="0">
                <a:solidFill>
                  <a:schemeClr val="tx1"/>
                </a:solidFill>
                <a:latin typeface="Arial" pitchFamily="34" charset="0"/>
                <a:cs typeface="Arial" pitchFamily="34" charset="0"/>
              </a:rPr>
              <a:t>feed</a:t>
            </a:r>
            <a:r>
              <a:rPr lang="zh-CN" altLang="en-US" b="1" dirty="0">
                <a:solidFill>
                  <a:schemeClr val="tx1"/>
                </a:solidFill>
                <a:latin typeface="Arial" pitchFamily="34" charset="0"/>
                <a:cs typeface="Arial" pitchFamily="34" charset="0"/>
              </a:rPr>
              <a:t>阀门被打开进行加压，导致化工罐发生爆炸</a:t>
            </a:r>
          </a:p>
        </p:txBody>
      </p:sp>
      <p:sp>
        <p:nvSpPr>
          <p:cNvPr id="7" name="文本框 6">
            <a:extLst>
              <a:ext uri="{FF2B5EF4-FFF2-40B4-BE49-F238E27FC236}">
                <a16:creationId xmlns:a16="http://schemas.microsoft.com/office/drawing/2014/main" id="{9C0AED87-6FA7-1130-4359-D7B97D4DC94B}"/>
              </a:ext>
            </a:extLst>
          </p:cNvPr>
          <p:cNvSpPr txBox="1"/>
          <p:nvPr/>
        </p:nvSpPr>
        <p:spPr>
          <a:xfrm>
            <a:off x="6312024" y="1216901"/>
            <a:ext cx="4968552" cy="5016758"/>
          </a:xfrm>
          <a:prstGeom prst="rect">
            <a:avLst/>
          </a:prstGeom>
          <a:noFill/>
        </p:spPr>
        <p:txBody>
          <a:bodyPr wrap="square">
            <a:spAutoFit/>
          </a:bodyPr>
          <a:lstStyle/>
          <a:p>
            <a:r>
              <a:rPr lang="zh-CN" altLang="en-US" sz="2000" b="1" dirty="0"/>
              <a:t>列出到</a:t>
            </a:r>
            <a:r>
              <a:rPr lang="en-US" altLang="zh-CN" sz="2000" b="1" dirty="0"/>
              <a:t>A9</a:t>
            </a:r>
            <a:r>
              <a:rPr lang="zh-CN" altLang="en-US" sz="2000" b="1" dirty="0"/>
              <a:t>路径</a:t>
            </a:r>
            <a:endParaRPr lang="en-US" altLang="zh-CN" sz="2000" b="1" dirty="0"/>
          </a:p>
          <a:p>
            <a:r>
              <a:rPr lang="zh-CN" altLang="en-US" sz="2000" b="1" dirty="0"/>
              <a:t>（</a:t>
            </a:r>
            <a:r>
              <a:rPr lang="en-US" altLang="zh-CN" sz="2000" b="1" dirty="0"/>
              <a:t>S0,A3,A8,A9</a:t>
            </a:r>
            <a:r>
              <a:rPr lang="zh-CN" altLang="en-US" sz="2000" b="1" dirty="0"/>
              <a:t>）  </a:t>
            </a:r>
            <a:r>
              <a:rPr lang="en-US" altLang="zh-CN" sz="2000" b="1" dirty="0"/>
              <a:t>0.07</a:t>
            </a:r>
          </a:p>
          <a:p>
            <a:r>
              <a:rPr lang="zh-CN" altLang="en-US" sz="2000" b="1" dirty="0"/>
              <a:t>（</a:t>
            </a:r>
            <a:r>
              <a:rPr lang="en-US" altLang="zh-CN" sz="2000" b="1" dirty="0"/>
              <a:t>S0,A4,A8,A9</a:t>
            </a:r>
            <a:r>
              <a:rPr lang="zh-CN" altLang="en-US" sz="2000" b="1" dirty="0"/>
              <a:t>）</a:t>
            </a:r>
            <a:r>
              <a:rPr lang="en-US" altLang="zh-CN" sz="2000" b="1" dirty="0"/>
              <a:t>  0.05</a:t>
            </a:r>
            <a:endParaRPr lang="zh-CN" altLang="en-US" sz="2000" b="1" dirty="0"/>
          </a:p>
          <a:p>
            <a:r>
              <a:rPr lang="zh-CN" altLang="en-US" sz="2000" b="1" dirty="0"/>
              <a:t>（</a:t>
            </a:r>
            <a:r>
              <a:rPr lang="en-US" altLang="zh-CN" sz="2000" b="1" dirty="0"/>
              <a:t>S0,A5,A8,A9</a:t>
            </a:r>
            <a:r>
              <a:rPr lang="zh-CN" altLang="en-US" sz="2000" b="1" dirty="0"/>
              <a:t>）  </a:t>
            </a:r>
            <a:r>
              <a:rPr lang="en-US" altLang="zh-CN" sz="2000" b="1" dirty="0"/>
              <a:t>0.03</a:t>
            </a:r>
            <a:endParaRPr lang="zh-CN" altLang="en-US" sz="2000" b="1" dirty="0"/>
          </a:p>
          <a:p>
            <a:r>
              <a:rPr lang="zh-CN" altLang="en-US" sz="2000" b="1" dirty="0"/>
              <a:t>（</a:t>
            </a:r>
            <a:r>
              <a:rPr lang="en-US" altLang="zh-CN" sz="2000" b="1" dirty="0"/>
              <a:t>S0,A6,A8,A9</a:t>
            </a:r>
            <a:r>
              <a:rPr lang="zh-CN" altLang="en-US" sz="2000" b="1" dirty="0"/>
              <a:t>）  </a:t>
            </a:r>
            <a:r>
              <a:rPr lang="en-US" altLang="zh-CN" sz="2000" b="1" dirty="0"/>
              <a:t>0.05</a:t>
            </a:r>
          </a:p>
          <a:p>
            <a:r>
              <a:rPr lang="zh-CN" altLang="en-US" sz="2000" b="1" dirty="0"/>
              <a:t>（</a:t>
            </a:r>
            <a:r>
              <a:rPr lang="en-US" altLang="zh-CN" sz="2000" b="1" dirty="0"/>
              <a:t>S1,A4,A8,A9</a:t>
            </a:r>
            <a:r>
              <a:rPr lang="zh-CN" altLang="en-US" sz="2000" b="1" dirty="0"/>
              <a:t>）  </a:t>
            </a:r>
            <a:r>
              <a:rPr lang="en-US" altLang="zh-CN" sz="2000" b="1" dirty="0"/>
              <a:t>0.1</a:t>
            </a:r>
          </a:p>
          <a:p>
            <a:r>
              <a:rPr lang="zh-CN" altLang="en-US" sz="2000" b="1" dirty="0"/>
              <a:t>（</a:t>
            </a:r>
            <a:r>
              <a:rPr lang="en-US" altLang="zh-CN" sz="2000" b="1" dirty="0"/>
              <a:t>S1,A5,A8,A9</a:t>
            </a:r>
            <a:r>
              <a:rPr lang="zh-CN" altLang="en-US" sz="2000" b="1" dirty="0"/>
              <a:t>）  </a:t>
            </a:r>
            <a:r>
              <a:rPr lang="en-US" altLang="zh-CN" sz="2000" b="1" dirty="0"/>
              <a:t>0.08</a:t>
            </a:r>
            <a:endParaRPr lang="zh-CN" altLang="en-US" sz="2000" b="1" dirty="0"/>
          </a:p>
          <a:p>
            <a:r>
              <a:rPr lang="zh-CN" altLang="en-US" sz="2000" b="1" dirty="0"/>
              <a:t>（</a:t>
            </a:r>
            <a:r>
              <a:rPr lang="en-US" altLang="zh-CN" sz="2000" b="1" dirty="0"/>
              <a:t>S1,A6,A8,A9</a:t>
            </a:r>
            <a:r>
              <a:rPr lang="zh-CN" altLang="en-US" sz="2000" b="1" dirty="0"/>
              <a:t>）  </a:t>
            </a:r>
            <a:r>
              <a:rPr lang="en-US" altLang="zh-CN" sz="2000" b="1" dirty="0"/>
              <a:t>0.1</a:t>
            </a:r>
            <a:endParaRPr lang="zh-CN" altLang="en-US" sz="2000" b="1" dirty="0"/>
          </a:p>
          <a:p>
            <a:r>
              <a:rPr lang="zh-CN" altLang="en-US" sz="2000" b="1" dirty="0"/>
              <a:t>相加得</a:t>
            </a:r>
            <a:r>
              <a:rPr lang="en-US" altLang="zh-CN" sz="2000" b="1" dirty="0"/>
              <a:t>0.48</a:t>
            </a:r>
          </a:p>
          <a:p>
            <a:endParaRPr lang="en-US" altLang="zh-CN" sz="2000" b="1" dirty="0"/>
          </a:p>
          <a:p>
            <a:r>
              <a:rPr lang="zh-CN" altLang="en-US" sz="2000" b="1" dirty="0"/>
              <a:t>算上功能安全的路径可得到</a:t>
            </a:r>
            <a:endParaRPr lang="en-US" altLang="zh-CN" sz="2000" b="1" dirty="0"/>
          </a:p>
          <a:p>
            <a:r>
              <a:rPr lang="en-US" altLang="zh-CN" sz="2000" b="1" dirty="0"/>
              <a:t>SP1=0.68</a:t>
            </a:r>
          </a:p>
          <a:p>
            <a:r>
              <a:rPr lang="en-US" altLang="zh-CN" sz="2000" b="1" dirty="0"/>
              <a:t>SP2=0.52</a:t>
            </a:r>
          </a:p>
          <a:p>
            <a:r>
              <a:rPr lang="en-US" altLang="zh-CN" sz="2000" b="1" dirty="0"/>
              <a:t>SP3=0.79</a:t>
            </a:r>
          </a:p>
          <a:p>
            <a:r>
              <a:rPr lang="zh-CN" altLang="en-US" sz="2000" b="1" dirty="0"/>
              <a:t>取</a:t>
            </a:r>
            <a:r>
              <a:rPr lang="en-US" altLang="zh-CN" sz="2000" b="1" dirty="0"/>
              <a:t>0.85</a:t>
            </a:r>
            <a:r>
              <a:rPr lang="zh-CN" altLang="en-US" sz="2000" b="1" dirty="0"/>
              <a:t>，</a:t>
            </a:r>
            <a:r>
              <a:rPr lang="en-US" altLang="zh-CN" sz="2000" b="1" dirty="0"/>
              <a:t>0.1</a:t>
            </a:r>
            <a:r>
              <a:rPr lang="zh-CN" altLang="en-US" sz="2000" b="1" dirty="0"/>
              <a:t>，</a:t>
            </a:r>
            <a:r>
              <a:rPr lang="en-US" altLang="zh-CN" sz="2000" b="1" dirty="0"/>
              <a:t>0.05</a:t>
            </a:r>
          </a:p>
          <a:p>
            <a:r>
              <a:rPr lang="en-US" altLang="zh-CN" sz="2000" b="1" dirty="0"/>
              <a:t>E=</a:t>
            </a:r>
            <a:r>
              <a:rPr lang="el-GR" altLang="zh-CN" sz="2000" b="1" dirty="0"/>
              <a:t>λ</a:t>
            </a:r>
            <a:r>
              <a:rPr lang="en-US" altLang="zh-CN" sz="2000" b="1" dirty="0"/>
              <a:t>1*</a:t>
            </a:r>
            <a:r>
              <a:rPr lang="en-US" altLang="zh-CN" sz="2000" b="1" dirty="0" err="1"/>
              <a:t>Ia</a:t>
            </a:r>
            <a:r>
              <a:rPr lang="en-US" altLang="zh-CN" sz="2000" b="1" dirty="0"/>
              <a:t> + </a:t>
            </a:r>
            <a:r>
              <a:rPr lang="el-GR" altLang="zh-CN" sz="2000" b="1" dirty="0"/>
              <a:t>λ</a:t>
            </a:r>
            <a:r>
              <a:rPr lang="en-US" altLang="zh-CN" sz="2000" b="1" dirty="0"/>
              <a:t>2*Ip + </a:t>
            </a:r>
            <a:r>
              <a:rPr lang="el-GR" altLang="zh-CN" sz="2000" b="1" dirty="0"/>
              <a:t>λ</a:t>
            </a:r>
            <a:r>
              <a:rPr lang="en-US" altLang="zh-CN" sz="2000" b="1" dirty="0"/>
              <a:t>3*Is </a:t>
            </a:r>
          </a:p>
        </p:txBody>
      </p:sp>
    </p:spTree>
    <p:extLst>
      <p:ext uri="{BB962C8B-B14F-4D97-AF65-F5344CB8AC3E}">
        <p14:creationId xmlns:p14="http://schemas.microsoft.com/office/powerpoint/2010/main" val="83566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4167174" y="1428737"/>
            <a:ext cx="4000528" cy="4029577"/>
            <a:chOff x="2928926" y="1071546"/>
            <a:chExt cx="3540956" cy="3566668"/>
          </a:xfrm>
        </p:grpSpPr>
        <p:grpSp>
          <p:nvGrpSpPr>
            <p:cNvPr id="3" name="组合 30"/>
            <p:cNvGrpSpPr/>
            <p:nvPr/>
          </p:nvGrpSpPr>
          <p:grpSpPr>
            <a:xfrm>
              <a:off x="2928926" y="1071546"/>
              <a:ext cx="3540956" cy="3566668"/>
              <a:chOff x="641437" y="1900071"/>
              <a:chExt cx="3540956" cy="3566668"/>
            </a:xfrm>
          </p:grpSpPr>
          <p:sp>
            <p:nvSpPr>
              <p:cNvPr id="18" name="八角星 17"/>
              <p:cNvSpPr/>
              <p:nvPr/>
            </p:nvSpPr>
            <p:spPr>
              <a:xfrm rot="1388962">
                <a:off x="659298" y="1970562"/>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八角星 23"/>
              <p:cNvSpPr/>
              <p:nvPr/>
            </p:nvSpPr>
            <p:spPr>
              <a:xfrm rot="1765316">
                <a:off x="649431" y="1988849"/>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八角星 24"/>
              <p:cNvSpPr/>
              <p:nvPr/>
            </p:nvSpPr>
            <p:spPr>
              <a:xfrm rot="2125577">
                <a:off x="641437" y="1979814"/>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八角星 25"/>
              <p:cNvSpPr/>
              <p:nvPr/>
            </p:nvSpPr>
            <p:spPr>
              <a:xfrm rot="2517147">
                <a:off x="642737" y="1969345"/>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八角星 26"/>
              <p:cNvSpPr/>
              <p:nvPr/>
            </p:nvSpPr>
            <p:spPr>
              <a:xfrm rot="2859596">
                <a:off x="651410" y="1949987"/>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八角星 27"/>
              <p:cNvSpPr/>
              <p:nvPr/>
            </p:nvSpPr>
            <p:spPr>
              <a:xfrm rot="3230781">
                <a:off x="664881" y="1936868"/>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八角星 28"/>
              <p:cNvSpPr/>
              <p:nvPr/>
            </p:nvSpPr>
            <p:spPr>
              <a:xfrm rot="3628512">
                <a:off x="670280" y="1980441"/>
                <a:ext cx="3523095" cy="3449502"/>
              </a:xfrm>
              <a:prstGeom prst="star8">
                <a:avLst>
                  <a:gd name="adj" fmla="val 29999"/>
                </a:avLst>
              </a:prstGeom>
              <a:gradFill flip="none" rotWithShape="1">
                <a:gsLst>
                  <a:gs pos="0">
                    <a:schemeClr val="bg1"/>
                  </a:gs>
                  <a:gs pos="42000">
                    <a:schemeClr val="bg1">
                      <a:alpha val="39000"/>
                    </a:schemeClr>
                  </a:gs>
                  <a:gs pos="68000">
                    <a:schemeClr val="bg1">
                      <a:alpha val="16000"/>
                    </a:schemeClr>
                  </a:gs>
                </a:gsLst>
                <a:path path="circle">
                  <a:fillToRect l="50000" t="50000" r="50000" b="50000"/>
                </a:path>
                <a:tileRect/>
              </a:gradFill>
              <a:ln w="6350">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31"/>
            <p:cNvGrpSpPr/>
            <p:nvPr/>
          </p:nvGrpSpPr>
          <p:grpSpPr>
            <a:xfrm>
              <a:off x="3430465" y="1654528"/>
              <a:ext cx="2537908" cy="2414378"/>
              <a:chOff x="1323430" y="2643182"/>
              <a:chExt cx="2143140" cy="2154570"/>
            </a:xfrm>
          </p:grpSpPr>
          <p:sp useBgFill="1">
            <p:nvSpPr>
              <p:cNvPr id="4" name="椭圆 3"/>
              <p:cNvSpPr/>
              <p:nvPr/>
            </p:nvSpPr>
            <p:spPr>
              <a:xfrm>
                <a:off x="1323430" y="2643182"/>
                <a:ext cx="2143140" cy="21431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357290" y="2643182"/>
                <a:ext cx="2071702" cy="2154570"/>
              </a:xfrm>
              <a:prstGeom prst="ellipse">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b="1" dirty="0"/>
                  <a:t>THANKS</a:t>
                </a:r>
              </a:p>
              <a:p>
                <a:pPr algn="ctr"/>
                <a:endParaRPr lang="en-US" altLang="zh-CN" sz="3200" b="1" dirty="0"/>
              </a:p>
              <a:p>
                <a:pPr algn="ctr"/>
                <a:r>
                  <a:rPr lang="en-US" altLang="zh-CN" sz="3200" b="1" dirty="0"/>
                  <a:t> slide</a:t>
                </a:r>
                <a:endParaRPr lang="zh-CN" altLang="en-US" sz="3200" b="1" dirty="0"/>
              </a:p>
            </p:txBody>
          </p:sp>
        </p:grpSp>
      </p:grpSp>
      <p:sp>
        <p:nvSpPr>
          <p:cNvPr id="20" name="椭圆 19"/>
          <p:cNvSpPr/>
          <p:nvPr/>
        </p:nvSpPr>
        <p:spPr>
          <a:xfrm>
            <a:off x="5738810" y="3423769"/>
            <a:ext cx="180000" cy="18000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096000" y="3423769"/>
            <a:ext cx="180000" cy="180000"/>
          </a:xfrm>
          <a:prstGeom prst="ellipse">
            <a:avLst/>
          </a:prstGeom>
          <a:solidFill>
            <a:schemeClr val="bg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53190" y="3423769"/>
            <a:ext cx="180000" cy="18000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8" name="矩形 17"/>
          <p:cNvSpPr/>
          <p:nvPr/>
        </p:nvSpPr>
        <p:spPr>
          <a:xfrm>
            <a:off x="484143" y="1965824"/>
            <a:ext cx="5222922" cy="4215555"/>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zh-CN" altLang="en-US" sz="2800" b="1" dirty="0">
                <a:solidFill>
                  <a:srgbClr val="FF0000"/>
                </a:solidFill>
                <a:latin typeface="Arial" pitchFamily="34" charset="0"/>
                <a:cs typeface="Arial" pitchFamily="34" charset="0"/>
              </a:rPr>
              <a:t>功能安全</a:t>
            </a:r>
            <a:endParaRPr lang="zh-CN" altLang="en-US" sz="2000" dirty="0">
              <a:solidFill>
                <a:srgbClr val="FF0000"/>
              </a:solidFill>
              <a:latin typeface="Arial" pitchFamily="34" charset="0"/>
              <a:cs typeface="Arial" pitchFamily="34" charset="0"/>
            </a:endParaRPr>
          </a:p>
          <a:p>
            <a:r>
              <a:rPr lang="en-US" altLang="zh-CN" sz="2000" dirty="0">
                <a:solidFill>
                  <a:schemeClr val="tx1"/>
                </a:solidFill>
                <a:latin typeface="Arial" pitchFamily="34" charset="0"/>
                <a:cs typeface="Arial" pitchFamily="34" charset="0"/>
              </a:rPr>
              <a:t>IEC-61508 </a:t>
            </a:r>
            <a:r>
              <a:rPr lang="zh-CN" altLang="en-US" sz="2000" dirty="0">
                <a:solidFill>
                  <a:schemeClr val="tx1"/>
                </a:solidFill>
                <a:latin typeface="Arial" pitchFamily="34" charset="0"/>
                <a:cs typeface="Arial" pitchFamily="34" charset="0"/>
              </a:rPr>
              <a:t>中给出工业控制系统功能安全的定义是“功能安全是受控设备或受控设备系统总体安全中的一部分，其安全性是依赖于电气</a:t>
            </a:r>
            <a:r>
              <a:rPr lang="en-US" altLang="zh-CN" sz="2000" dirty="0">
                <a:solidFill>
                  <a:schemeClr val="tx1"/>
                </a:solidFill>
                <a:latin typeface="Arial" pitchFamily="34" charset="0"/>
                <a:cs typeface="Arial" pitchFamily="34" charset="0"/>
              </a:rPr>
              <a:t>/</a:t>
            </a:r>
            <a:r>
              <a:rPr lang="zh-CN" altLang="en-US" sz="2000" dirty="0">
                <a:solidFill>
                  <a:schemeClr val="tx1"/>
                </a:solidFill>
                <a:latin typeface="Arial" pitchFamily="34" charset="0"/>
                <a:cs typeface="Arial" pitchFamily="34" charset="0"/>
              </a:rPr>
              <a:t>电子</a:t>
            </a:r>
            <a:r>
              <a:rPr lang="en-US" altLang="zh-CN" sz="2000" dirty="0">
                <a:solidFill>
                  <a:schemeClr val="tx1"/>
                </a:solidFill>
                <a:latin typeface="Arial" pitchFamily="34" charset="0"/>
                <a:cs typeface="Arial" pitchFamily="34" charset="0"/>
              </a:rPr>
              <a:t>/</a:t>
            </a:r>
            <a:r>
              <a:rPr lang="zh-CN" altLang="en-US" sz="2000" dirty="0">
                <a:solidFill>
                  <a:schemeClr val="tx1"/>
                </a:solidFill>
                <a:latin typeface="Arial" pitchFamily="34" charset="0"/>
                <a:cs typeface="Arial" pitchFamily="34" charset="0"/>
              </a:rPr>
              <a:t>可编程 电子安全相关系统、其他技术的安全相关系统或外部风险降低措施的正确机能” 功能安全的目标是保护环境、人员、系统不因随机失效或系统性失效造 成损伤。其中随机失效包括硬件磨损、人员误操作等带来的风险；系统性失效包括硬件设计和软件实现中存在的风险。</a:t>
            </a:r>
          </a:p>
          <a:p>
            <a:pPr>
              <a:lnSpc>
                <a:spcPct val="200000"/>
              </a:lnSpc>
            </a:pPr>
            <a:endParaRPr lang="zh-CN" altLang="en-US" sz="2000" dirty="0">
              <a:solidFill>
                <a:schemeClr val="bg1"/>
              </a:solidFill>
              <a:latin typeface="Arial" pitchFamily="34" charset="0"/>
              <a:cs typeface="Arial" pitchFamily="34" charset="0"/>
            </a:endParaRPr>
          </a:p>
        </p:txBody>
      </p:sp>
      <p:sp>
        <p:nvSpPr>
          <p:cNvPr id="20" name="矩形 19">
            <a:extLst>
              <a:ext uri="{FF2B5EF4-FFF2-40B4-BE49-F238E27FC236}">
                <a16:creationId xmlns:a16="http://schemas.microsoft.com/office/drawing/2014/main" id="{55DA2608-0984-75A3-FDF1-5CC4227EC8DB}"/>
              </a:ext>
            </a:extLst>
          </p:cNvPr>
          <p:cNvSpPr/>
          <p:nvPr/>
        </p:nvSpPr>
        <p:spPr>
          <a:xfrm>
            <a:off x="6023992" y="1844824"/>
            <a:ext cx="5222922" cy="4215555"/>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zh-CN" altLang="en-US" sz="2800" b="1" dirty="0">
                <a:solidFill>
                  <a:srgbClr val="FF0000"/>
                </a:solidFill>
                <a:latin typeface="Arial" pitchFamily="34" charset="0"/>
                <a:cs typeface="Arial" pitchFamily="34" charset="0"/>
              </a:rPr>
              <a:t>信息安全</a:t>
            </a:r>
            <a:endParaRPr lang="zh-CN" altLang="en-US" sz="2000" dirty="0">
              <a:solidFill>
                <a:srgbClr val="FF0000"/>
              </a:solidFill>
              <a:latin typeface="Arial" pitchFamily="34" charset="0"/>
              <a:cs typeface="Arial" pitchFamily="34" charset="0"/>
            </a:endParaRPr>
          </a:p>
          <a:p>
            <a:r>
              <a:rPr lang="en-US" altLang="zh-CN" sz="2000" dirty="0">
                <a:solidFill>
                  <a:schemeClr val="tx1"/>
                </a:solidFill>
                <a:latin typeface="Arial" pitchFamily="34" charset="0"/>
                <a:cs typeface="Arial" pitchFamily="34" charset="0"/>
              </a:rPr>
              <a:t>IEC-62443“1</a:t>
            </a:r>
            <a:r>
              <a:rPr lang="zh-CN" altLang="en-US" sz="2000" dirty="0">
                <a:solidFill>
                  <a:schemeClr val="tx1"/>
                </a:solidFill>
                <a:latin typeface="Arial" pitchFamily="34" charset="0"/>
                <a:cs typeface="Arial" pitchFamily="34" charset="0"/>
              </a:rPr>
              <a:t>、保护系统所采取的措施；</a:t>
            </a:r>
            <a:r>
              <a:rPr lang="en-US" altLang="zh-CN" sz="2000" dirty="0">
                <a:solidFill>
                  <a:schemeClr val="tx1"/>
                </a:solidFill>
                <a:latin typeface="Arial" pitchFamily="34" charset="0"/>
                <a:cs typeface="Arial" pitchFamily="34" charset="0"/>
              </a:rPr>
              <a:t>2</a:t>
            </a:r>
            <a:r>
              <a:rPr lang="zh-CN" altLang="en-US" sz="2000" dirty="0">
                <a:solidFill>
                  <a:schemeClr val="tx1"/>
                </a:solidFill>
                <a:latin typeface="Arial" pitchFamily="34" charset="0"/>
                <a:cs typeface="Arial" pitchFamily="34" charset="0"/>
              </a:rPr>
              <a:t>、由建立和维护的保护系统措施所得到的系统状态；</a:t>
            </a:r>
            <a:r>
              <a:rPr lang="en-US" altLang="zh-CN" sz="2000" dirty="0">
                <a:solidFill>
                  <a:schemeClr val="tx1"/>
                </a:solidFill>
                <a:latin typeface="Arial" pitchFamily="34" charset="0"/>
                <a:cs typeface="Arial" pitchFamily="34" charset="0"/>
              </a:rPr>
              <a:t>3</a:t>
            </a:r>
            <a:r>
              <a:rPr lang="zh-CN" altLang="en-US" sz="2000" dirty="0">
                <a:solidFill>
                  <a:schemeClr val="tx1"/>
                </a:solidFill>
                <a:latin typeface="Arial" pitchFamily="34" charset="0"/>
                <a:cs typeface="Arial" pitchFamily="34" charset="0"/>
              </a:rPr>
              <a:t>、能够免于对系统资源非授权访问和意外的变更、破坏或损失；</a:t>
            </a:r>
            <a:r>
              <a:rPr lang="en-US" altLang="zh-CN" sz="2000" dirty="0">
                <a:solidFill>
                  <a:schemeClr val="tx1"/>
                </a:solidFill>
                <a:latin typeface="Arial" pitchFamily="34" charset="0"/>
                <a:cs typeface="Arial" pitchFamily="34" charset="0"/>
              </a:rPr>
              <a:t>4</a:t>
            </a:r>
            <a:r>
              <a:rPr lang="zh-CN" altLang="en-US" sz="2000" dirty="0">
                <a:solidFill>
                  <a:schemeClr val="tx1"/>
                </a:solidFill>
                <a:latin typeface="Arial" pitchFamily="34" charset="0"/>
                <a:cs typeface="Arial" pitchFamily="34" charset="0"/>
              </a:rPr>
              <a:t>、基于计算机系统的能力， 能够保证非授权人员和系统既无法修改软件及其数据也无法访问系统功能，却保证授权人员和系统不被阻止；</a:t>
            </a:r>
            <a:r>
              <a:rPr lang="en-US" altLang="zh-CN" sz="2000" dirty="0">
                <a:solidFill>
                  <a:schemeClr val="tx1"/>
                </a:solidFill>
                <a:latin typeface="Arial" pitchFamily="34" charset="0"/>
                <a:cs typeface="Arial" pitchFamily="34" charset="0"/>
              </a:rPr>
              <a:t>5</a:t>
            </a:r>
            <a:r>
              <a:rPr lang="zh-CN" altLang="en-US" sz="2000" dirty="0">
                <a:solidFill>
                  <a:schemeClr val="tx1"/>
                </a:solidFill>
                <a:latin typeface="Arial" pitchFamily="34" charset="0"/>
                <a:cs typeface="Arial" pitchFamily="34" charset="0"/>
              </a:rPr>
              <a:t>、防止对工控系统的非法和有害入侵，或干扰系统正确和计划的操作”</a:t>
            </a:r>
          </a:p>
          <a:p>
            <a:pPr>
              <a:lnSpc>
                <a:spcPct val="200000"/>
              </a:lnSpc>
            </a:pPr>
            <a:endParaRPr lang="zh-CN" altLang="en-US" sz="2000" dirty="0">
              <a:solidFill>
                <a:schemeClr val="bg1"/>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pic>
        <p:nvPicPr>
          <p:cNvPr id="10" name="图片 9">
            <a:extLst>
              <a:ext uri="{FF2B5EF4-FFF2-40B4-BE49-F238E27FC236}">
                <a16:creationId xmlns:a16="http://schemas.microsoft.com/office/drawing/2014/main" id="{BB354F12-6CEB-C675-F3E4-B5BC64125C17}"/>
              </a:ext>
            </a:extLst>
          </p:cNvPr>
          <p:cNvPicPr>
            <a:picLocks noChangeAspect="1"/>
          </p:cNvPicPr>
          <p:nvPr/>
        </p:nvPicPr>
        <p:blipFill>
          <a:blip r:embed="rId2"/>
          <a:stretch>
            <a:fillRect/>
          </a:stretch>
        </p:blipFill>
        <p:spPr>
          <a:xfrm>
            <a:off x="4230911" y="1428739"/>
            <a:ext cx="7946298" cy="4891865"/>
          </a:xfrm>
          <a:prstGeom prst="rect">
            <a:avLst/>
          </a:prstGeom>
        </p:spPr>
      </p:pic>
      <p:sp>
        <p:nvSpPr>
          <p:cNvPr id="12" name="文本框 11">
            <a:extLst>
              <a:ext uri="{FF2B5EF4-FFF2-40B4-BE49-F238E27FC236}">
                <a16:creationId xmlns:a16="http://schemas.microsoft.com/office/drawing/2014/main" id="{15A10B01-5694-D4EC-8A2D-FEED9D4D0F7B}"/>
              </a:ext>
            </a:extLst>
          </p:cNvPr>
          <p:cNvSpPr txBox="1"/>
          <p:nvPr/>
        </p:nvSpPr>
        <p:spPr>
          <a:xfrm>
            <a:off x="48344" y="1926315"/>
            <a:ext cx="4319464" cy="2677656"/>
          </a:xfrm>
          <a:prstGeom prst="rect">
            <a:avLst/>
          </a:prstGeom>
          <a:noFill/>
        </p:spPr>
        <p:txBody>
          <a:bodyPr wrap="square">
            <a:spAutoFit/>
          </a:bodyPr>
          <a:lstStyle/>
          <a:p>
            <a:r>
              <a:rPr lang="zh-CN" altLang="en-US" sz="2400" b="1" dirty="0">
                <a:latin typeface="Times New Roman" panose="02020603050405020304" pitchFamily="18" charset="0"/>
                <a:cs typeface="Times New Roman" panose="02020603050405020304" pitchFamily="18" charset="0"/>
              </a:rPr>
              <a:t>安全一体化风险评估方法</a:t>
            </a:r>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i="0" dirty="0">
                <a:effectLst/>
                <a:latin typeface="Times New Roman" panose="02020603050405020304" pitchFamily="18" charset="0"/>
                <a:cs typeface="Times New Roman" panose="02020603050405020304" pitchFamily="18" charset="0"/>
              </a:rPr>
              <a:t>安全一体化风险数据收集</a:t>
            </a:r>
            <a:endParaRPr lang="en-US" altLang="zh-CN" sz="2400" b="1" i="0" dirty="0">
              <a:effectLst/>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）安全一体化风险分析</a:t>
            </a:r>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）安全一体化风险评价</a:t>
            </a:r>
          </a:p>
        </p:txBody>
      </p:sp>
    </p:spTree>
    <p:extLst>
      <p:ext uri="{BB962C8B-B14F-4D97-AF65-F5344CB8AC3E}">
        <p14:creationId xmlns:p14="http://schemas.microsoft.com/office/powerpoint/2010/main" val="295949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2" name="文本框 11">
            <a:extLst>
              <a:ext uri="{FF2B5EF4-FFF2-40B4-BE49-F238E27FC236}">
                <a16:creationId xmlns:a16="http://schemas.microsoft.com/office/drawing/2014/main" id="{15A10B01-5694-D4EC-8A2D-FEED9D4D0F7B}"/>
              </a:ext>
            </a:extLst>
          </p:cNvPr>
          <p:cNvSpPr txBox="1"/>
          <p:nvPr/>
        </p:nvSpPr>
        <p:spPr>
          <a:xfrm>
            <a:off x="551384" y="1469037"/>
            <a:ext cx="10513168" cy="5324535"/>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安全一体化风险评估方法</a:t>
            </a:r>
            <a:endParaRPr lang="en-US" altLang="zh-CN" sz="2000" b="1" dirty="0">
              <a:latin typeface="Times New Roman" panose="02020603050405020304" pitchFamily="18" charset="0"/>
              <a:cs typeface="Times New Roman" panose="02020603050405020304" pitchFamily="18" charset="0"/>
            </a:endParaRPr>
          </a:p>
          <a:p>
            <a:r>
              <a:rPr lang="zh-CN" altLang="en-US" sz="2000" b="1" dirty="0">
                <a:solidFill>
                  <a:schemeClr val="accent2"/>
                </a:solidFill>
                <a:latin typeface="Times New Roman" panose="02020603050405020304" pitchFamily="18" charset="0"/>
                <a:cs typeface="Times New Roman" panose="02020603050405020304" pitchFamily="18" charset="0"/>
              </a:rPr>
              <a:t>（</a:t>
            </a:r>
            <a:r>
              <a:rPr lang="en-US" altLang="zh-CN" sz="2000" b="1" dirty="0">
                <a:solidFill>
                  <a:schemeClr val="accent2"/>
                </a:solidFill>
                <a:latin typeface="Times New Roman" panose="02020603050405020304" pitchFamily="18" charset="0"/>
                <a:cs typeface="Times New Roman" panose="02020603050405020304" pitchFamily="18" charset="0"/>
              </a:rPr>
              <a:t>1</a:t>
            </a:r>
            <a:r>
              <a:rPr lang="zh-CN" altLang="en-US" sz="2000" b="1" dirty="0">
                <a:solidFill>
                  <a:schemeClr val="accent2"/>
                </a:solidFill>
                <a:latin typeface="Times New Roman" panose="02020603050405020304" pitchFamily="18" charset="0"/>
                <a:cs typeface="Times New Roman" panose="02020603050405020304" pitchFamily="18" charset="0"/>
              </a:rPr>
              <a:t>）</a:t>
            </a:r>
            <a:r>
              <a:rPr lang="zh-CN" altLang="en-US" sz="2000" b="1" i="0" dirty="0">
                <a:solidFill>
                  <a:schemeClr val="accent2"/>
                </a:solidFill>
                <a:effectLst/>
                <a:latin typeface="Times New Roman" panose="02020603050405020304" pitchFamily="18" charset="0"/>
                <a:cs typeface="Times New Roman" panose="02020603050405020304" pitchFamily="18" charset="0"/>
              </a:rPr>
              <a:t>安全一体化风险数据收集</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风险信息的数据集来源</a:t>
            </a:r>
            <a:endParaRPr lang="en-US" altLang="zh-CN" sz="20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功能安全来源风险数据信息数据集主要包括：</a:t>
            </a:r>
            <a:endParaRPr lang="en-US" altLang="zh-CN" sz="20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）对 </a:t>
            </a:r>
            <a:r>
              <a:rPr lang="en-US" altLang="zh-CN" sz="2000" b="1" dirty="0">
                <a:latin typeface="Times New Roman" panose="02020603050405020304" pitchFamily="18" charset="0"/>
                <a:cs typeface="Times New Roman" panose="02020603050405020304" pitchFamily="18" charset="0"/>
              </a:rPr>
              <a:t>PLC </a:t>
            </a:r>
            <a:r>
              <a:rPr lang="zh-CN" altLang="en-US" sz="2000" b="1" dirty="0">
                <a:latin typeface="Times New Roman" panose="02020603050405020304" pitchFamily="18" charset="0"/>
                <a:cs typeface="Times New Roman" panose="02020603050405020304" pitchFamily="18" charset="0"/>
              </a:rPr>
              <a:t>的温度、压强、电压、湿度、防尘等 物理环境要求； </a:t>
            </a:r>
            <a:endParaRPr lang="en-US" altLang="zh-CN" sz="20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）阀门、警报器故障等机械故障； </a:t>
            </a:r>
            <a:endParaRPr lang="en-US" altLang="zh-CN" sz="20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）人员操作失误等人为因素；</a:t>
            </a:r>
            <a:endParaRPr lang="en-US" altLang="zh-CN" sz="20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）设备以及组件的官方手册； </a:t>
            </a:r>
            <a:endParaRPr lang="en-US" altLang="zh-CN" sz="20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5</a:t>
            </a:r>
            <a:r>
              <a:rPr lang="zh-CN" altLang="en-US" sz="2000" b="1" dirty="0">
                <a:latin typeface="Times New Roman" panose="02020603050405020304" pitchFamily="18" charset="0"/>
                <a:cs typeface="Times New Roman" panose="02020603050405020304" pitchFamily="18" charset="0"/>
              </a:rPr>
              <a:t>）工业生产中用到的安全检查表格等。</a:t>
            </a:r>
            <a:endParaRPr lang="en-US" altLang="zh-CN"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风险数据的形式化描述</a:t>
            </a:r>
            <a:endParaRPr lang="en-US" altLang="zh-CN" sz="20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）资产        例如</a:t>
            </a:r>
            <a:r>
              <a:rPr lang="en-US" altLang="zh-CN" sz="2000" b="1" dirty="0">
                <a:latin typeface="Times New Roman" panose="02020603050405020304" pitchFamily="18" charset="0"/>
                <a:cs typeface="Times New Roman" panose="02020603050405020304" pitchFamily="18" charset="0"/>
              </a:rPr>
              <a:t>Asset=</a:t>
            </a:r>
            <a:r>
              <a:rPr lang="zh-CN" altLang="en-US"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id,ip,safety_id,security_id</a:t>
            </a:r>
            <a:r>
              <a:rPr lang="zh-CN" altLang="en-US" sz="2000" b="1" dirty="0">
                <a:latin typeface="Times New Roman" panose="02020603050405020304" pitchFamily="18" charset="0"/>
                <a:cs typeface="Times New Roman" panose="02020603050405020304" pitchFamily="18" charset="0"/>
              </a:rPr>
              <a:t>）</a:t>
            </a: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）风险</a:t>
            </a: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）网络连接</a:t>
            </a: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）攻击者</a:t>
            </a: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5</a:t>
            </a:r>
            <a:r>
              <a:rPr lang="zh-CN" altLang="en-US" sz="2000" b="1" dirty="0">
                <a:latin typeface="Times New Roman" panose="02020603050405020304" pitchFamily="18" charset="0"/>
                <a:cs typeface="Times New Roman" panose="02020603050405020304" pitchFamily="18" charset="0"/>
              </a:rPr>
              <a:t>）信息安全漏洞利用规则集</a:t>
            </a:r>
          </a:p>
          <a:p>
            <a:pPr marL="1714500" lvl="3"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6</a:t>
            </a:r>
            <a:r>
              <a:rPr lang="zh-CN" altLang="en-US" sz="2000" b="1" dirty="0">
                <a:latin typeface="Times New Roman" panose="02020603050405020304" pitchFamily="18" charset="0"/>
                <a:cs typeface="Times New Roman" panose="02020603050405020304" pitchFamily="18" charset="0"/>
              </a:rPr>
              <a:t>）功能安全风险传播路径集</a:t>
            </a:r>
          </a:p>
          <a:p>
            <a:pPr lvl="3"/>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59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2" name="文本框 11">
            <a:extLst>
              <a:ext uri="{FF2B5EF4-FFF2-40B4-BE49-F238E27FC236}">
                <a16:creationId xmlns:a16="http://schemas.microsoft.com/office/drawing/2014/main" id="{15A10B01-5694-D4EC-8A2D-FEED9D4D0F7B}"/>
              </a:ext>
            </a:extLst>
          </p:cNvPr>
          <p:cNvSpPr txBox="1"/>
          <p:nvPr/>
        </p:nvSpPr>
        <p:spPr>
          <a:xfrm>
            <a:off x="983432" y="1567356"/>
            <a:ext cx="5353152" cy="1323439"/>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安全一体化风险评估方法</a:t>
            </a:r>
            <a:endParaRPr lang="en-US" altLang="zh-CN" sz="2000" b="1" dirty="0">
              <a:latin typeface="Times New Roman" panose="02020603050405020304" pitchFamily="18" charset="0"/>
              <a:cs typeface="Times New Roman" panose="02020603050405020304" pitchFamily="18" charset="0"/>
            </a:endParaRPr>
          </a:p>
          <a:p>
            <a:r>
              <a:rPr lang="zh-CN" altLang="en-US" sz="2000" b="1" dirty="0">
                <a:solidFill>
                  <a:schemeClr val="accent2"/>
                </a:solidFill>
                <a:latin typeface="Times New Roman" panose="02020603050405020304" pitchFamily="18" charset="0"/>
                <a:cs typeface="Times New Roman" panose="02020603050405020304" pitchFamily="18" charset="0"/>
              </a:rPr>
              <a:t>（</a:t>
            </a:r>
            <a:r>
              <a:rPr lang="en-US" altLang="zh-CN" sz="2000" b="1" dirty="0">
                <a:solidFill>
                  <a:schemeClr val="accent2"/>
                </a:solidFill>
                <a:latin typeface="Times New Roman" panose="02020603050405020304" pitchFamily="18" charset="0"/>
                <a:cs typeface="Times New Roman" panose="02020603050405020304" pitchFamily="18" charset="0"/>
              </a:rPr>
              <a:t>2</a:t>
            </a:r>
            <a:r>
              <a:rPr lang="zh-CN" altLang="en-US" sz="2000" b="1" dirty="0">
                <a:solidFill>
                  <a:schemeClr val="accent2"/>
                </a:solidFill>
                <a:latin typeface="Times New Roman" panose="02020603050405020304" pitchFamily="18" charset="0"/>
                <a:cs typeface="Times New Roman" panose="02020603050405020304" pitchFamily="18" charset="0"/>
              </a:rPr>
              <a:t>）安全一体化风险分析</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solidFill>
                  <a:schemeClr val="accent2"/>
                </a:solidFill>
                <a:latin typeface="Times New Roman" panose="02020603050405020304" pitchFamily="18" charset="0"/>
                <a:cs typeface="Times New Roman" panose="02020603050405020304" pitchFamily="18" charset="0"/>
              </a:rPr>
              <a:t>工业控制系统攻击树的生成</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工业控制系统级风险分析与计算</a:t>
            </a: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26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Arial" pitchFamily="34" charset="0"/>
                <a:cs typeface="Arial" pitchFamily="34" charset="0"/>
              </a:rPr>
              <a:t>相关介绍</a:t>
            </a:r>
            <a:endParaRPr lang="zh-CN" altLang="en-US" sz="2000" dirty="0">
              <a:solidFill>
                <a:schemeClr val="tx1"/>
              </a:solidFill>
              <a:latin typeface="Arial" pitchFamily="34" charset="0"/>
              <a:cs typeface="Arial" pitchFamily="34" charset="0"/>
            </a:endParaRPr>
          </a:p>
        </p:txBody>
      </p:sp>
      <p:sp>
        <p:nvSpPr>
          <p:cNvPr id="18" name="矩形 17"/>
          <p:cNvSpPr/>
          <p:nvPr/>
        </p:nvSpPr>
        <p:spPr>
          <a:xfrm>
            <a:off x="307716" y="2798899"/>
            <a:ext cx="4636156" cy="1583725"/>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800" b="1" dirty="0">
              <a:solidFill>
                <a:srgbClr val="FF0000"/>
              </a:solidFill>
              <a:latin typeface="Arial" pitchFamily="34" charset="0"/>
              <a:cs typeface="Arial" pitchFamily="34" charset="0"/>
            </a:endParaRPr>
          </a:p>
          <a:p>
            <a:r>
              <a:rPr lang="zh-CN" altLang="en-US" sz="2800" b="1" dirty="0">
                <a:solidFill>
                  <a:srgbClr val="FF0000"/>
                </a:solidFill>
                <a:latin typeface="Arial" pitchFamily="34" charset="0"/>
                <a:cs typeface="Arial" pitchFamily="34" charset="0"/>
              </a:rPr>
              <a:t>贝叶斯攻击图</a:t>
            </a:r>
            <a:endParaRPr lang="en-US" altLang="zh-CN" sz="2800" b="1" dirty="0">
              <a:solidFill>
                <a:srgbClr val="FF0000"/>
              </a:solidFill>
              <a:latin typeface="Arial" pitchFamily="34" charset="0"/>
              <a:cs typeface="Arial" pitchFamily="34" charset="0"/>
            </a:endParaRPr>
          </a:p>
          <a:p>
            <a:r>
              <a:rPr lang="en-US" altLang="zh-CN" sz="2400" dirty="0">
                <a:solidFill>
                  <a:schemeClr val="tx1"/>
                </a:solidFill>
                <a:latin typeface="Arial" pitchFamily="34" charset="0"/>
                <a:cs typeface="Arial" pitchFamily="34" charset="0"/>
              </a:rPr>
              <a:t>BAG</a:t>
            </a:r>
            <a:r>
              <a:rPr lang="zh-CN" altLang="en-US" sz="2400" dirty="0">
                <a:solidFill>
                  <a:schemeClr val="tx1"/>
                </a:solidFill>
                <a:latin typeface="Arial" pitchFamily="34" charset="0"/>
                <a:cs typeface="Arial" pitchFamily="34" charset="0"/>
              </a:rPr>
              <a:t>是由</a:t>
            </a:r>
            <a:r>
              <a:rPr lang="zh-CN" altLang="en-US" sz="2400" b="1" dirty="0">
                <a:solidFill>
                  <a:schemeClr val="tx1"/>
                </a:solidFill>
                <a:latin typeface="Arial" pitchFamily="34" charset="0"/>
                <a:cs typeface="Arial" pitchFamily="34" charset="0"/>
              </a:rPr>
              <a:t>条件节点、边、节点概率、原子攻击节点</a:t>
            </a:r>
            <a:r>
              <a:rPr lang="zh-CN" altLang="en-US" sz="2400" dirty="0">
                <a:solidFill>
                  <a:schemeClr val="tx1"/>
                </a:solidFill>
                <a:latin typeface="Arial" pitchFamily="34" charset="0"/>
                <a:cs typeface="Arial" pitchFamily="34" charset="0"/>
              </a:rPr>
              <a:t>四个元素组成的四元组。</a:t>
            </a:r>
            <a:endParaRPr lang="en-US" altLang="zh-CN" sz="2400" dirty="0">
              <a:solidFill>
                <a:schemeClr val="tx1"/>
              </a:solidFill>
              <a:latin typeface="Arial" pitchFamily="34" charset="0"/>
              <a:cs typeface="Arial" pitchFamily="34" charset="0"/>
            </a:endParaRPr>
          </a:p>
          <a:p>
            <a:pPr>
              <a:lnSpc>
                <a:spcPct val="200000"/>
              </a:lnSpc>
            </a:pPr>
            <a:endParaRPr lang="zh-CN" altLang="en-US" sz="2000" dirty="0">
              <a:solidFill>
                <a:schemeClr val="bg1"/>
              </a:solidFill>
              <a:latin typeface="Arial" pitchFamily="34" charset="0"/>
              <a:cs typeface="Arial" pitchFamily="34" charset="0"/>
            </a:endParaRPr>
          </a:p>
        </p:txBody>
      </p:sp>
      <p:pic>
        <p:nvPicPr>
          <p:cNvPr id="10" name="图片 9">
            <a:extLst>
              <a:ext uri="{FF2B5EF4-FFF2-40B4-BE49-F238E27FC236}">
                <a16:creationId xmlns:a16="http://schemas.microsoft.com/office/drawing/2014/main" id="{2E28A950-2ECD-B166-1417-BF11E3B6FA28}"/>
              </a:ext>
            </a:extLst>
          </p:cNvPr>
          <p:cNvPicPr>
            <a:picLocks noChangeAspect="1"/>
          </p:cNvPicPr>
          <p:nvPr/>
        </p:nvPicPr>
        <p:blipFill>
          <a:blip r:embed="rId2"/>
          <a:stretch>
            <a:fillRect/>
          </a:stretch>
        </p:blipFill>
        <p:spPr>
          <a:xfrm>
            <a:off x="5375920" y="980728"/>
            <a:ext cx="6508364" cy="3401896"/>
          </a:xfrm>
          <a:prstGeom prst="rect">
            <a:avLst/>
          </a:prstGeom>
        </p:spPr>
      </p:pic>
      <p:pic>
        <p:nvPicPr>
          <p:cNvPr id="12" name="图片 11">
            <a:extLst>
              <a:ext uri="{FF2B5EF4-FFF2-40B4-BE49-F238E27FC236}">
                <a16:creationId xmlns:a16="http://schemas.microsoft.com/office/drawing/2014/main" id="{C71FDA7F-1AE1-561D-1570-DC6703E03E7D}"/>
              </a:ext>
            </a:extLst>
          </p:cNvPr>
          <p:cNvPicPr>
            <a:picLocks noChangeAspect="1"/>
          </p:cNvPicPr>
          <p:nvPr/>
        </p:nvPicPr>
        <p:blipFill>
          <a:blip r:embed="rId3"/>
          <a:stretch>
            <a:fillRect/>
          </a:stretch>
        </p:blipFill>
        <p:spPr>
          <a:xfrm>
            <a:off x="7032104" y="4581128"/>
            <a:ext cx="3704762" cy="1942857"/>
          </a:xfrm>
          <a:prstGeom prst="rect">
            <a:avLst/>
          </a:prstGeom>
        </p:spPr>
      </p:pic>
    </p:spTree>
    <p:extLst>
      <p:ext uri="{BB962C8B-B14F-4D97-AF65-F5344CB8AC3E}">
        <p14:creationId xmlns:p14="http://schemas.microsoft.com/office/powerpoint/2010/main" val="120616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1"/>
          <p:cNvSpPr/>
          <p:nvPr/>
        </p:nvSpPr>
        <p:spPr>
          <a:xfrm rot="5400000">
            <a:off x="1618597" y="94608"/>
            <a:ext cx="1739566" cy="928695"/>
          </a:xfrm>
          <a:prstGeom prst="chevron">
            <a:avLst>
              <a:gd name="adj" fmla="val 24496"/>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accent2">
                  <a:lumMod val="50000"/>
                </a:schemeClr>
              </a:solidFill>
              <a:latin typeface="Arial" pitchFamily="34" charset="0"/>
              <a:cs typeface="Arial" pitchFamily="34" charset="0"/>
            </a:endParaRPr>
          </a:p>
        </p:txBody>
      </p:sp>
      <p:grpSp>
        <p:nvGrpSpPr>
          <p:cNvPr id="3" name="组合 2"/>
          <p:cNvGrpSpPr/>
          <p:nvPr/>
        </p:nvGrpSpPr>
        <p:grpSpPr>
          <a:xfrm>
            <a:off x="2095472" y="285728"/>
            <a:ext cx="785818" cy="1148502"/>
            <a:chOff x="5967422" y="642918"/>
            <a:chExt cx="2786082" cy="4071966"/>
          </a:xfrm>
        </p:grpSpPr>
        <p:sp>
          <p:nvSpPr>
            <p:cNvPr id="4" name="饼形 3"/>
            <p:cNvSpPr/>
            <p:nvPr/>
          </p:nvSpPr>
          <p:spPr>
            <a:xfrm>
              <a:off x="5967422" y="1928802"/>
              <a:ext cx="2786082" cy="2786082"/>
            </a:xfrm>
            <a:prstGeom prst="pie">
              <a:avLst>
                <a:gd name="adj1" fmla="val 10756964"/>
                <a:gd name="adj2" fmla="val 982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菱形 4"/>
            <p:cNvSpPr/>
            <p:nvPr/>
          </p:nvSpPr>
          <p:spPr>
            <a:xfrm>
              <a:off x="7224730" y="2028814"/>
              <a:ext cx="307860" cy="1295410"/>
            </a:xfrm>
            <a:prstGeom prst="diamond">
              <a:avLst/>
            </a:prstGeom>
            <a:solidFill>
              <a:schemeClr val="accent2">
                <a:lumMod val="50000"/>
              </a:schemeClr>
            </a:solidFill>
            <a:ln>
              <a:noFill/>
            </a:ln>
            <a:effectLst>
              <a:innerShdw blurRad="101600" dist="50800" dir="18900000">
                <a:schemeClr val="tx1">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7148530" y="1895464"/>
              <a:ext cx="433370" cy="409586"/>
            </a:xfrm>
            <a:prstGeom prst="diamond">
              <a:avLst/>
            </a:prstGeom>
            <a:solidFill>
              <a:schemeClr val="accent2">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86578" y="642918"/>
              <a:ext cx="1143008" cy="114300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095604" y="500042"/>
            <a:ext cx="6143668" cy="78581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bg1"/>
                </a:solidFill>
                <a:latin typeface="Arial" pitchFamily="34" charset="0"/>
                <a:cs typeface="Arial" pitchFamily="34" charset="0"/>
              </a:rPr>
              <a:t>相关介绍</a:t>
            </a:r>
            <a:endParaRPr lang="zh-CN" altLang="en-US" sz="2000" dirty="0">
              <a:solidFill>
                <a:schemeClr val="bg1"/>
              </a:solidFill>
              <a:latin typeface="Arial" pitchFamily="34" charset="0"/>
              <a:cs typeface="Arial" pitchFamily="34" charset="0"/>
            </a:endParaRPr>
          </a:p>
        </p:txBody>
      </p:sp>
      <p:sp>
        <p:nvSpPr>
          <p:cNvPr id="12" name="文本框 11">
            <a:extLst>
              <a:ext uri="{FF2B5EF4-FFF2-40B4-BE49-F238E27FC236}">
                <a16:creationId xmlns:a16="http://schemas.microsoft.com/office/drawing/2014/main" id="{15A10B01-5694-D4EC-8A2D-FEED9D4D0F7B}"/>
              </a:ext>
            </a:extLst>
          </p:cNvPr>
          <p:cNvSpPr txBox="1"/>
          <p:nvPr/>
        </p:nvSpPr>
        <p:spPr>
          <a:xfrm>
            <a:off x="983432" y="1567356"/>
            <a:ext cx="5353152" cy="1323439"/>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安全一体化风险评估方法</a:t>
            </a:r>
            <a:endParaRPr lang="en-US" altLang="zh-CN" sz="2000" b="1" dirty="0">
              <a:latin typeface="Times New Roman" panose="02020603050405020304" pitchFamily="18" charset="0"/>
              <a:cs typeface="Times New Roman" panose="02020603050405020304" pitchFamily="18" charset="0"/>
            </a:endParaRPr>
          </a:p>
          <a:p>
            <a:r>
              <a:rPr lang="zh-CN" altLang="en-US" sz="2000" b="1" dirty="0">
                <a:solidFill>
                  <a:schemeClr val="accent2"/>
                </a:solidFill>
                <a:latin typeface="Times New Roman" panose="02020603050405020304" pitchFamily="18" charset="0"/>
                <a:cs typeface="Times New Roman" panose="02020603050405020304" pitchFamily="18" charset="0"/>
              </a:rPr>
              <a:t>（</a:t>
            </a:r>
            <a:r>
              <a:rPr lang="en-US" altLang="zh-CN" sz="2000" b="1" dirty="0">
                <a:solidFill>
                  <a:schemeClr val="accent2"/>
                </a:solidFill>
                <a:latin typeface="Times New Roman" panose="02020603050405020304" pitchFamily="18" charset="0"/>
                <a:cs typeface="Times New Roman" panose="02020603050405020304" pitchFamily="18" charset="0"/>
              </a:rPr>
              <a:t>2</a:t>
            </a:r>
            <a:r>
              <a:rPr lang="zh-CN" altLang="en-US" sz="2000" b="1" dirty="0">
                <a:solidFill>
                  <a:schemeClr val="accent2"/>
                </a:solidFill>
                <a:latin typeface="Times New Roman" panose="02020603050405020304" pitchFamily="18" charset="0"/>
                <a:cs typeface="Times New Roman" panose="02020603050405020304" pitchFamily="18" charset="0"/>
              </a:rPr>
              <a:t>）安全一体化风险分析</a:t>
            </a:r>
            <a:endParaRPr lang="en-US" altLang="zh-CN" sz="2000" b="1" dirty="0">
              <a:solidFill>
                <a:schemeClr val="accent2"/>
              </a:solidFill>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工业控制系统攻击树的生成</a:t>
            </a:r>
            <a:endParaRPr lang="en-US" altLang="zh-CN"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工业控制系统级风险分析与计算</a:t>
            </a:r>
            <a:endParaRPr lang="en-US" altLang="zh-CN" sz="2000" b="1"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5AC59532-1D05-CCB2-01B4-A91674D4D9F3}"/>
              </a:ext>
            </a:extLst>
          </p:cNvPr>
          <p:cNvPicPr>
            <a:picLocks noChangeAspect="1"/>
          </p:cNvPicPr>
          <p:nvPr/>
        </p:nvPicPr>
        <p:blipFill>
          <a:blip r:embed="rId2"/>
          <a:stretch>
            <a:fillRect/>
          </a:stretch>
        </p:blipFill>
        <p:spPr>
          <a:xfrm>
            <a:off x="988347" y="413053"/>
            <a:ext cx="10797632" cy="6276236"/>
          </a:xfrm>
          <a:prstGeom prst="rect">
            <a:avLst/>
          </a:prstGeom>
        </p:spPr>
      </p:pic>
    </p:spTree>
    <p:extLst>
      <p:ext uri="{BB962C8B-B14F-4D97-AF65-F5344CB8AC3E}">
        <p14:creationId xmlns:p14="http://schemas.microsoft.com/office/powerpoint/2010/main" val="41948833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1438</Words>
  <Application>Microsoft Office PowerPoint</Application>
  <PresentationFormat>宽屏</PresentationFormat>
  <Paragraphs>190</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宋体</vt:lpstr>
      <vt:lpstr>Arial</vt:lpstr>
      <vt:lpstr>Calibri</vt:lpstr>
      <vt:lpstr>FrankRuehl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马 梓刚</cp:lastModifiedBy>
  <cp:revision>81</cp:revision>
  <dcterms:created xsi:type="dcterms:W3CDTF">2014-10-30T06:20:42Z</dcterms:created>
  <dcterms:modified xsi:type="dcterms:W3CDTF">2023-06-02T12:22:21Z</dcterms:modified>
</cp:coreProperties>
</file>