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256" r:id="rId2"/>
    <p:sldId id="555" r:id="rId3"/>
    <p:sldId id="612" r:id="rId4"/>
    <p:sldId id="613" r:id="rId5"/>
    <p:sldId id="556" r:id="rId6"/>
    <p:sldId id="558" r:id="rId7"/>
    <p:sldId id="528" r:id="rId8"/>
    <p:sldId id="334" r:id="rId9"/>
    <p:sldId id="591" r:id="rId10"/>
    <p:sldId id="597" r:id="rId11"/>
    <p:sldId id="617" r:id="rId12"/>
    <p:sldId id="616" r:id="rId13"/>
    <p:sldId id="615" r:id="rId14"/>
    <p:sldId id="592" r:id="rId15"/>
    <p:sldId id="638" r:id="rId16"/>
    <p:sldId id="639" r:id="rId17"/>
    <p:sldId id="559" r:id="rId18"/>
    <p:sldId id="620" r:id="rId19"/>
    <p:sldId id="527" r:id="rId20"/>
    <p:sldId id="619" r:id="rId21"/>
    <p:sldId id="625" r:id="rId22"/>
    <p:sldId id="567" r:id="rId23"/>
    <p:sldId id="563" r:id="rId24"/>
    <p:sldId id="626" r:id="rId25"/>
    <p:sldId id="627" r:id="rId26"/>
    <p:sldId id="629" r:id="rId27"/>
    <p:sldId id="630" r:id="rId28"/>
    <p:sldId id="631" r:id="rId29"/>
    <p:sldId id="636" r:id="rId30"/>
    <p:sldId id="637" r:id="rId31"/>
    <p:sldId id="560" r:id="rId32"/>
    <p:sldId id="549" r:id="rId33"/>
    <p:sldId id="632" r:id="rId34"/>
    <p:sldId id="633" r:id="rId35"/>
    <p:sldId id="635" r:id="rId36"/>
    <p:sldId id="576" r:id="rId37"/>
    <p:sldId id="533" r:id="rId38"/>
    <p:sldId id="6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2901" autoAdjust="0"/>
  </p:normalViewPr>
  <p:slideViewPr>
    <p:cSldViewPr snapToGrid="0">
      <p:cViewPr varScale="1">
        <p:scale>
          <a:sx n="141" d="100"/>
          <a:sy n="141" d="100"/>
        </p:scale>
        <p:origin x="772" y="92"/>
      </p:cViewPr>
      <p:guideLst>
        <p:guide orient="horz" pos="2201"/>
        <p:guide pos="378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2022/9/9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latin typeface="微软雅黑" panose="020B0503020204020204" pitchFamily="34" charset="-122"/>
                <a:ea typeface="微软雅黑" panose="020B0503020204020204" pitchFamily="34" charset="-122"/>
              </a:rPr>
              <a:t>一种模糊测试技术，目标是：寻找在相同输入下，多个目标程序之间的不同行为</a:t>
            </a:r>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40608"/>
                </a:solidFill>
                <a:latin typeface="Times New Roman" panose="02020603050405020304" pitchFamily="18" charset="0"/>
                <a:cs typeface="Times New Roman" panose="02020603050405020304" pitchFamily="18" charset="0"/>
              </a:rPr>
              <a:t>1</a:t>
            </a:r>
            <a:r>
              <a:rPr lang="zh-CN" altLang="en-US" sz="1200" b="1" dirty="0">
                <a:solidFill>
                  <a:srgbClr val="040608"/>
                </a:solidFill>
                <a:latin typeface="Times New Roman" panose="02020603050405020304" pitchFamily="18" charset="0"/>
                <a:cs typeface="Times New Roman" panose="02020603050405020304" pitchFamily="18" charset="0"/>
              </a:rPr>
              <a:t>、</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194384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909720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cs typeface="Times New Roman" panose="02020603050405020304" pitchFamily="18" charset="0"/>
              </a:rPr>
              <a:t>数据的长度很重要，因为客户端需要知道哪里是应答消息的结束，以及后续应答消息的开始。</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00867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Microsoft YaHei" panose="020B0503020204020204" pitchFamily="34" charset="-122"/>
              </a:rPr>
              <a:t>其声明如果 </a:t>
            </a:r>
            <a:r>
              <a:rPr lang="zh-CN" altLang="zh-CN" sz="1800" dirty="0">
                <a:solidFill>
                  <a:srgbClr val="D63384"/>
                </a:solidFill>
                <a:effectLst/>
                <a:ea typeface="var(--bs-font-monospace)"/>
              </a:rPr>
              <a:t>Content-Length</a:t>
            </a:r>
            <a:r>
              <a:rPr lang="zh-CN" altLang="zh-CN" sz="1800" dirty="0">
                <a:effectLst/>
                <a:ea typeface="Microsoft YaHei" panose="020B0503020204020204" pitchFamily="34" charset="-122"/>
              </a:rPr>
              <a:t> 和 </a:t>
            </a:r>
            <a:r>
              <a:rPr lang="zh-CN" altLang="zh-CN" sz="1800" dirty="0">
                <a:solidFill>
                  <a:srgbClr val="D63384"/>
                </a:solidFill>
                <a:effectLst/>
                <a:ea typeface="var(--bs-font-monospace)"/>
              </a:rPr>
              <a:t>Transfer-Encoding</a:t>
            </a:r>
            <a:r>
              <a:rPr lang="zh-CN" altLang="zh-CN" sz="1800" dirty="0">
                <a:effectLst/>
                <a:ea typeface="Microsoft YaHei" panose="020B0503020204020204" pitchFamily="34" charset="-122"/>
              </a:rPr>
              <a:t> 同时存在，则 </a:t>
            </a:r>
            <a:r>
              <a:rPr lang="zh-CN" altLang="zh-CN" sz="1800" dirty="0">
                <a:solidFill>
                  <a:srgbClr val="D63384"/>
                </a:solidFill>
                <a:effectLst/>
                <a:ea typeface="var(--bs-font-monospace)"/>
              </a:rPr>
              <a:t>Content-Length</a:t>
            </a:r>
            <a:r>
              <a:rPr lang="zh-CN" altLang="zh-CN" sz="1800" dirty="0">
                <a:effectLst/>
                <a:ea typeface="Microsoft YaHei" panose="020B0503020204020204" pitchFamily="34" charset="-122"/>
              </a:rPr>
              <a:t> 应该被忽略</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410621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ea typeface="Microsoft YaHei" panose="020B0503020204020204" pitchFamily="34" charset="-122"/>
              </a:rPr>
              <a:t>在这个拓扑结构中，经常会重用</a:t>
            </a:r>
            <a:r>
              <a:rPr lang="en-US" altLang="zh-CN" sz="1200" dirty="0">
                <a:effectLst/>
                <a:ea typeface="Calibri" panose="020F0502020204030204" pitchFamily="34" charset="0"/>
              </a:rPr>
              <a:t>TCP</a:t>
            </a:r>
            <a:r>
              <a:rPr lang="zh-CN" altLang="zh-CN" sz="1200" dirty="0">
                <a:effectLst/>
                <a:ea typeface="Microsoft YaHei" panose="020B0503020204020204" pitchFamily="34" charset="-122"/>
              </a:rPr>
              <a:t>链接，当我们向代理服务器发送一个</a:t>
            </a:r>
            <a:r>
              <a:rPr lang="zh-CN" altLang="zh-CN" sz="1200" dirty="0">
                <a:effectLst/>
                <a:highlight>
                  <a:srgbClr val="FFFF00"/>
                </a:highlight>
                <a:ea typeface="Microsoft YaHei" panose="020B0503020204020204" pitchFamily="34" charset="-122"/>
              </a:rPr>
              <a:t>比较模糊</a:t>
            </a:r>
            <a:r>
              <a:rPr lang="zh-CN" altLang="zh-CN" sz="1200" dirty="0">
                <a:effectLst/>
                <a:ea typeface="Microsoft YaHei" panose="020B0503020204020204" pitchFamily="34" charset="-122"/>
              </a:rPr>
              <a:t>的HTTP请求时，由于两者服务器的实现方式不同，可能代理服务器认为这是一个HTTP请求，然后将其转发给了后端的源站服务器，但源站服务器经过解析处理后，只认为其中的一部分为正常请求，剩下的那一部分，就算是走私的请求，当该部分对正常用户的请求造成了影响之后，就实现了HTTP走私攻击</a:t>
            </a:r>
            <a:endParaRPr lang="en-US" altLang="zh-CN" sz="1000" b="1" dirty="0">
              <a:solidFill>
                <a:srgbClr val="040608"/>
              </a:solidFill>
              <a:latin typeface="Times New Roman" panose="02020603050405020304" pitchFamily="18" charset="0"/>
              <a:cs typeface="Times New Roman" panose="02020603050405020304" pitchFamily="18" charset="0"/>
            </a:endParaRPr>
          </a:p>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157198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40608"/>
                </a:solidFill>
                <a:latin typeface="Times New Roman" panose="02020603050405020304" pitchFamily="18" charset="0"/>
                <a:cs typeface="Times New Roman" panose="02020603050405020304" pitchFamily="18" charset="0"/>
              </a:rPr>
              <a:t>(1) </a:t>
            </a:r>
            <a:r>
              <a:rPr lang="zh-CN" altLang="en-US" sz="1200" b="1" dirty="0">
                <a:solidFill>
                  <a:srgbClr val="040608"/>
                </a:solidFill>
                <a:latin typeface="Times New Roman" panose="02020603050405020304" pitchFamily="18" charset="0"/>
                <a:cs typeface="Times New Roman" panose="02020603050405020304" pitchFamily="18" charset="0"/>
              </a:rPr>
              <a:t>攻击者制作了一个走私者请求，其中包括消息正文中的第二个隐藏请求。 清单 </a:t>
            </a:r>
            <a:r>
              <a:rPr lang="en-US" altLang="zh-CN" sz="1200" b="1" dirty="0">
                <a:solidFill>
                  <a:srgbClr val="040608"/>
                </a:solidFill>
                <a:latin typeface="Times New Roman" panose="02020603050405020304" pitchFamily="18" charset="0"/>
                <a:cs typeface="Times New Roman" panose="02020603050405020304" pitchFamily="18" charset="0"/>
              </a:rPr>
              <a:t>3 </a:t>
            </a:r>
            <a:r>
              <a:rPr lang="zh-CN" altLang="en-US" sz="1200" b="1" dirty="0">
                <a:solidFill>
                  <a:srgbClr val="040608"/>
                </a:solidFill>
                <a:latin typeface="Times New Roman" panose="02020603050405020304" pitchFamily="18" charset="0"/>
                <a:cs typeface="Times New Roman" panose="02020603050405020304" pitchFamily="18" charset="0"/>
              </a:rPr>
              <a:t>显示了这样一个请求，包括 </a:t>
            </a:r>
            <a:r>
              <a:rPr lang="en-US" altLang="zh-CN" sz="1200" b="1" dirty="0">
                <a:solidFill>
                  <a:srgbClr val="040608"/>
                </a:solidFill>
                <a:latin typeface="Times New Roman" panose="02020603050405020304" pitchFamily="18" charset="0"/>
                <a:cs typeface="Times New Roman" panose="02020603050405020304" pitchFamily="18" charset="0"/>
              </a:rPr>
              <a:t>Content-Length: 33 </a:t>
            </a:r>
            <a:r>
              <a:rPr lang="zh-CN" altLang="en-US" sz="1200" b="1" dirty="0">
                <a:solidFill>
                  <a:srgbClr val="040608"/>
                </a:solidFill>
                <a:latin typeface="Times New Roman" panose="02020603050405020304" pitchFamily="18" charset="0"/>
                <a:cs typeface="Times New Roman" panose="02020603050405020304" pitchFamily="18" charset="0"/>
              </a:rPr>
              <a:t>和 </a:t>
            </a:r>
            <a:r>
              <a:rPr lang="en-US" altLang="zh-CN" sz="1200" b="1" dirty="0">
                <a:solidFill>
                  <a:srgbClr val="040608"/>
                </a:solidFill>
                <a:latin typeface="Times New Roman" panose="02020603050405020304" pitchFamily="18" charset="0"/>
                <a:cs typeface="Times New Roman" panose="02020603050405020304" pitchFamily="18" charset="0"/>
              </a:rPr>
              <a:t>Transfer-Encoding: ; </a:t>
            </a:r>
            <a:r>
              <a:rPr lang="zh-CN" altLang="en-US" sz="1200" b="1" dirty="0">
                <a:solidFill>
                  <a:srgbClr val="040608"/>
                </a:solidFill>
                <a:latin typeface="Times New Roman" panose="02020603050405020304" pitchFamily="18" charset="0"/>
                <a:cs typeface="Times New Roman" panose="02020603050405020304" pitchFamily="18" charset="0"/>
              </a:rPr>
              <a:t>分块在一起。 请注意后者中的额外分号，这将在下一步中混淆消息解析器。</a:t>
            </a:r>
            <a:r>
              <a:rPr lang="en-US" altLang="zh-CN" sz="1200" b="1" dirty="0">
                <a:solidFill>
                  <a:srgbClr val="040608"/>
                </a:solidFill>
                <a:latin typeface="Times New Roman" panose="02020603050405020304" pitchFamily="18" charset="0"/>
                <a:cs typeface="Times New Roman" panose="02020603050405020304" pitchFamily="18" charset="0"/>
              </a:rPr>
              <a:t>(2) </a:t>
            </a:r>
            <a:r>
              <a:rPr lang="zh-CN" altLang="en-US" sz="1200" b="1" dirty="0">
                <a:solidFill>
                  <a:srgbClr val="040608"/>
                </a:solidFill>
                <a:latin typeface="Times New Roman" panose="02020603050405020304" pitchFamily="18" charset="0"/>
                <a:cs typeface="Times New Roman" panose="02020603050405020304" pitchFamily="18" charset="0"/>
              </a:rPr>
              <a:t>入口点收到请求，但由于分号，无法正确解析</a:t>
            </a:r>
            <a:r>
              <a:rPr lang="en-US" altLang="zh-CN" sz="1200" b="1" dirty="0">
                <a:solidFill>
                  <a:srgbClr val="040608"/>
                </a:solidFill>
                <a:latin typeface="Times New Roman" panose="02020603050405020304" pitchFamily="18" charset="0"/>
                <a:cs typeface="Times New Roman" panose="02020603050405020304" pitchFamily="18" charset="0"/>
              </a:rPr>
              <a:t>Transfer-Encoding: ;chunked</a:t>
            </a:r>
            <a:r>
              <a:rPr lang="zh-CN" altLang="en-US" sz="1200" b="1" dirty="0">
                <a:solidFill>
                  <a:srgbClr val="040608"/>
                </a:solidFill>
                <a:latin typeface="Times New Roman" panose="02020603050405020304" pitchFamily="18" charset="0"/>
                <a:cs typeface="Times New Roman" panose="02020603050405020304" pitchFamily="18" charset="0"/>
              </a:rPr>
              <a:t>。 服务器忽略分块编码，而是根据 </a:t>
            </a:r>
            <a:r>
              <a:rPr lang="en-US" altLang="zh-CN" sz="1200" b="1" dirty="0">
                <a:solidFill>
                  <a:srgbClr val="040608"/>
                </a:solidFill>
                <a:latin typeface="Times New Roman" panose="02020603050405020304" pitchFamily="18" charset="0"/>
                <a:cs typeface="Times New Roman" panose="02020603050405020304" pitchFamily="18" charset="0"/>
              </a:rPr>
              <a:t>Content-Length: 33 </a:t>
            </a:r>
            <a:r>
              <a:rPr lang="zh-CN" altLang="en-US" sz="1200" b="1" dirty="0">
                <a:solidFill>
                  <a:srgbClr val="040608"/>
                </a:solidFill>
                <a:latin typeface="Times New Roman" panose="02020603050405020304" pitchFamily="18" charset="0"/>
                <a:cs typeface="Times New Roman" panose="02020603050405020304" pitchFamily="18" charset="0"/>
              </a:rPr>
              <a:t>标头解析消息体。 结果，入口点将第 </a:t>
            </a:r>
            <a:r>
              <a:rPr lang="en-US" altLang="zh-CN" sz="1200" b="1" dirty="0">
                <a:solidFill>
                  <a:srgbClr val="040608"/>
                </a:solidFill>
                <a:latin typeface="Times New Roman" panose="02020603050405020304" pitchFamily="18" charset="0"/>
                <a:cs typeface="Times New Roman" panose="02020603050405020304" pitchFamily="18" charset="0"/>
              </a:rPr>
              <a:t>5-9 </a:t>
            </a:r>
            <a:r>
              <a:rPr lang="zh-CN" altLang="en-US" sz="1200" b="1" dirty="0">
                <a:solidFill>
                  <a:srgbClr val="040608"/>
                </a:solidFill>
                <a:latin typeface="Times New Roman" panose="02020603050405020304" pitchFamily="18" charset="0"/>
                <a:cs typeface="Times New Roman" panose="02020603050405020304" pitchFamily="18" charset="0"/>
              </a:rPr>
              <a:t>行之间显示的所有 </a:t>
            </a:r>
            <a:r>
              <a:rPr lang="en-US" altLang="zh-CN" sz="1200" b="1" dirty="0">
                <a:solidFill>
                  <a:srgbClr val="040608"/>
                </a:solidFill>
                <a:latin typeface="Times New Roman" panose="02020603050405020304" pitchFamily="18" charset="0"/>
                <a:cs typeface="Times New Roman" panose="02020603050405020304" pitchFamily="18" charset="0"/>
              </a:rPr>
              <a:t>33 </a:t>
            </a:r>
            <a:r>
              <a:rPr lang="zh-CN" altLang="en-US" sz="1200" b="1" dirty="0">
                <a:solidFill>
                  <a:srgbClr val="040608"/>
                </a:solidFill>
                <a:latin typeface="Times New Roman" panose="02020603050405020304" pitchFamily="18" charset="0"/>
                <a:cs typeface="Times New Roman" panose="02020603050405020304" pitchFamily="18" charset="0"/>
              </a:rPr>
              <a:t>个字节转发到下一跳。</a:t>
            </a:r>
            <a:r>
              <a:rPr lang="en-US" altLang="zh-CN" sz="1200" b="1" dirty="0">
                <a:solidFill>
                  <a:srgbClr val="040608"/>
                </a:solidFill>
                <a:latin typeface="Times New Roman" panose="02020603050405020304" pitchFamily="18" charset="0"/>
                <a:cs typeface="Times New Roman" panose="02020603050405020304" pitchFamily="18" charset="0"/>
              </a:rPr>
              <a:t>(3) </a:t>
            </a:r>
            <a:r>
              <a:rPr lang="zh-CN" altLang="en-US" sz="1200" b="1" dirty="0">
                <a:solidFill>
                  <a:srgbClr val="040608"/>
                </a:solidFill>
                <a:latin typeface="Times New Roman" panose="02020603050405020304" pitchFamily="18" charset="0"/>
                <a:cs typeface="Times New Roman" panose="02020603050405020304" pitchFamily="18" charset="0"/>
              </a:rPr>
              <a:t>出口点接收到相同的请求，正确解析 </a:t>
            </a:r>
            <a:r>
              <a:rPr lang="en-US" altLang="zh-CN" sz="1200" b="1" dirty="0">
                <a:solidFill>
                  <a:srgbClr val="040608"/>
                </a:solidFill>
                <a:latin typeface="Times New Roman" panose="02020603050405020304" pitchFamily="18" charset="0"/>
                <a:cs typeface="Times New Roman" panose="02020603050405020304" pitchFamily="18" charset="0"/>
              </a:rPr>
              <a:t>Transfer-Encoding: ;chunked</a:t>
            </a:r>
            <a:r>
              <a:rPr lang="zh-CN" altLang="en-US" sz="1200" b="1" dirty="0">
                <a:solidFill>
                  <a:srgbClr val="040608"/>
                </a:solidFill>
                <a:latin typeface="Times New Roman" panose="02020603050405020304" pitchFamily="18" charset="0"/>
                <a:cs typeface="Times New Roman" panose="02020603050405020304" pitchFamily="18" charset="0"/>
              </a:rPr>
              <a:t>，这要归功于其宽松的解析器忽略错误，并以块的形式处理主体。 因此，出口点将第 </a:t>
            </a:r>
            <a:r>
              <a:rPr lang="en-US" altLang="zh-CN" sz="1200" b="1" dirty="0">
                <a:solidFill>
                  <a:srgbClr val="040608"/>
                </a:solidFill>
                <a:latin typeface="Times New Roman" panose="02020603050405020304" pitchFamily="18" charset="0"/>
                <a:cs typeface="Times New Roman" panose="02020603050405020304" pitchFamily="18" charset="0"/>
              </a:rPr>
              <a:t>6-7 </a:t>
            </a:r>
            <a:r>
              <a:rPr lang="zh-CN" altLang="en-US" sz="1200" b="1" dirty="0">
                <a:solidFill>
                  <a:srgbClr val="040608"/>
                </a:solidFill>
                <a:latin typeface="Times New Roman" panose="02020603050405020304" pitchFamily="18" charset="0"/>
                <a:cs typeface="Times New Roman" panose="02020603050405020304" pitchFamily="18" charset="0"/>
              </a:rPr>
              <a:t>行视为终止的空块，并忽略第 </a:t>
            </a:r>
            <a:r>
              <a:rPr lang="en-US" altLang="zh-CN" sz="1200" b="1" dirty="0">
                <a:solidFill>
                  <a:srgbClr val="040608"/>
                </a:solidFill>
                <a:latin typeface="Times New Roman" panose="02020603050405020304" pitchFamily="18" charset="0"/>
                <a:cs typeface="Times New Roman" panose="02020603050405020304" pitchFamily="18" charset="0"/>
              </a:rPr>
              <a:t>8-9 </a:t>
            </a:r>
            <a:r>
              <a:rPr lang="zh-CN" altLang="en-US" sz="1200" b="1" dirty="0">
                <a:solidFill>
                  <a:srgbClr val="040608"/>
                </a:solidFill>
                <a:latin typeface="Times New Roman" panose="02020603050405020304" pitchFamily="18" charset="0"/>
                <a:cs typeface="Times New Roman" panose="02020603050405020304" pitchFamily="18" charset="0"/>
              </a:rPr>
              <a:t>行。</a:t>
            </a:r>
            <a:r>
              <a:rPr lang="en-US" altLang="zh-CN" sz="1200" b="1" dirty="0">
                <a:solidFill>
                  <a:srgbClr val="040608"/>
                </a:solidFill>
                <a:latin typeface="Times New Roman" panose="02020603050405020304" pitchFamily="18" charset="0"/>
                <a:cs typeface="Times New Roman" panose="02020603050405020304" pitchFamily="18" charset="0"/>
              </a:rPr>
              <a:t>(4) </a:t>
            </a:r>
            <a:r>
              <a:rPr lang="zh-CN" altLang="en-US" sz="1200" b="1" dirty="0">
                <a:solidFill>
                  <a:srgbClr val="040608"/>
                </a:solidFill>
                <a:latin typeface="Times New Roman" panose="02020603050405020304" pitchFamily="18" charset="0"/>
                <a:cs typeface="Times New Roman" panose="02020603050405020304" pitchFamily="18" charset="0"/>
              </a:rPr>
              <a:t>第 </a:t>
            </a:r>
            <a:r>
              <a:rPr lang="en-US" altLang="zh-CN" sz="1200" b="1" dirty="0">
                <a:solidFill>
                  <a:srgbClr val="040608"/>
                </a:solidFill>
                <a:latin typeface="Times New Roman" panose="02020603050405020304" pitchFamily="18" charset="0"/>
                <a:cs typeface="Times New Roman" panose="02020603050405020304" pitchFamily="18" charset="0"/>
              </a:rPr>
              <a:t>8-9 </a:t>
            </a:r>
            <a:r>
              <a:rPr lang="zh-CN" altLang="en-US" sz="1200" b="1" dirty="0">
                <a:solidFill>
                  <a:srgbClr val="040608"/>
                </a:solidFill>
                <a:latin typeface="Times New Roman" panose="02020603050405020304" pitchFamily="18" charset="0"/>
                <a:cs typeface="Times New Roman" panose="02020603050405020304" pitchFamily="18" charset="0"/>
              </a:rPr>
              <a:t>行显示的未处理数据保留在出口点的请求缓冲区中。 当最终另一个请求通过同一连接到达时（清单 </a:t>
            </a:r>
            <a:r>
              <a:rPr lang="en-US" altLang="zh-CN" sz="1200" b="1" dirty="0">
                <a:solidFill>
                  <a:srgbClr val="040608"/>
                </a:solidFill>
                <a:latin typeface="Times New Roman" panose="02020603050405020304" pitchFamily="18" charset="0"/>
                <a:cs typeface="Times New Roman" panose="02020603050405020304" pitchFamily="18" charset="0"/>
              </a:rPr>
              <a:t>4</a:t>
            </a:r>
            <a:r>
              <a:rPr lang="zh-CN" altLang="en-US" sz="1200" b="1" dirty="0">
                <a:solidFill>
                  <a:srgbClr val="040608"/>
                </a:solidFill>
                <a:latin typeface="Times New Roman" panose="02020603050405020304" pitchFamily="18" charset="0"/>
                <a:cs typeface="Times New Roman" panose="02020603050405020304" pitchFamily="18" charset="0"/>
              </a:rPr>
              <a:t>），它被附加到这个未处理的数据中，构成一个全新的请求（清单 </a:t>
            </a:r>
            <a:r>
              <a:rPr lang="en-US" altLang="zh-CN" sz="1200" b="1" dirty="0">
                <a:solidFill>
                  <a:srgbClr val="040608"/>
                </a:solidFill>
                <a:latin typeface="Times New Roman" panose="02020603050405020304" pitchFamily="18" charset="0"/>
                <a:cs typeface="Times New Roman" panose="02020603050405020304" pitchFamily="18" charset="0"/>
              </a:rPr>
              <a:t>5</a:t>
            </a:r>
            <a:r>
              <a:rPr lang="zh-CN" altLang="en-US" sz="1200" b="1" dirty="0">
                <a:solidFill>
                  <a:srgbClr val="040608"/>
                </a:solidFill>
                <a:latin typeface="Times New Roman" panose="02020603050405020304" pitchFamily="18" charset="0"/>
                <a:cs typeface="Times New Roman" panose="02020603050405020304" pitchFamily="18" charset="0"/>
              </a:rPr>
              <a:t>）。这个新请求只能被出口点看到和处理； 攻击者已成功通过入口点将其走私。</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285560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4239298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extLst>
      <p:ext uri="{BB962C8B-B14F-4D97-AF65-F5344CB8AC3E}">
        <p14:creationId xmlns:p14="http://schemas.microsoft.com/office/powerpoint/2010/main" val="369607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extLst>
      <p:ext uri="{BB962C8B-B14F-4D97-AF65-F5344CB8AC3E}">
        <p14:creationId xmlns:p14="http://schemas.microsoft.com/office/powerpoint/2010/main" val="3391477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Q1) Can we systematically test for HRS at scale?</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分为</a:t>
            </a:r>
            <a:r>
              <a:rPr lang="en-US" altLang="zh-CN" sz="1800" dirty="0">
                <a:latin typeface="宋体" panose="02010600030101010101" pitchFamily="2" charset="-122"/>
                <a:ea typeface="宋体" panose="02010600030101010101" pitchFamily="2" charset="-122"/>
                <a:cs typeface="Times New Roman" panose="02020603050405020304" pitchFamily="18" charset="0"/>
              </a:rPr>
              <a:t>3</a:t>
            </a:r>
            <a:r>
              <a:rPr lang="zh-CN" altLang="en-US" sz="1800" dirty="0">
                <a:latin typeface="宋体" panose="02010600030101010101" pitchFamily="2" charset="-122"/>
                <a:ea typeface="宋体" panose="02010600030101010101" pitchFamily="2" charset="-122"/>
                <a:cs typeface="Times New Roman" panose="02020603050405020304" pitchFamily="18" charset="0"/>
              </a:rPr>
              <a:t>个阶段：</a:t>
            </a:r>
          </a:p>
          <a:p>
            <a:pPr>
              <a:lnSpc>
                <a:spcPct val="150000"/>
              </a:lnSpc>
            </a:pP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latin typeface="宋体" panose="02010600030101010101" pitchFamily="2" charset="-122"/>
                <a:ea typeface="宋体" panose="02010600030101010101" pitchFamily="2" charset="-122"/>
                <a:cs typeface="Times New Roman" panose="02020603050405020304" pitchFamily="18" charset="0"/>
              </a:rPr>
              <a:t>1</a:t>
            </a:r>
            <a:r>
              <a:rPr lang="zh-CN" altLang="en-US" sz="1800" dirty="0">
                <a:latin typeface="宋体" panose="02010600030101010101" pitchFamily="2" charset="-122"/>
                <a:ea typeface="宋体" panose="02010600030101010101" pitchFamily="2" charset="-122"/>
                <a:cs typeface="Times New Roman" panose="02020603050405020304" pitchFamily="18" charset="0"/>
              </a:rPr>
              <a:t>： 我们首先将 </a:t>
            </a:r>
            <a:r>
              <a:rPr lang="en-US" altLang="zh-CN" sz="1800" dirty="0">
                <a:latin typeface="宋体" panose="02010600030101010101" pitchFamily="2" charset="-122"/>
                <a:ea typeface="宋体" panose="02010600030101010101" pitchFamily="2" charset="-122"/>
                <a:cs typeface="Times New Roman" panose="02020603050405020304" pitchFamily="18" charset="0"/>
              </a:rPr>
              <a:t>T-</a:t>
            </a:r>
            <a:r>
              <a:rPr lang="en-US" altLang="zh-CN" sz="1800" dirty="0" err="1">
                <a:latin typeface="宋体" panose="02010600030101010101" pitchFamily="2" charset="-122"/>
                <a:ea typeface="宋体" panose="02010600030101010101" pitchFamily="2" charset="-122"/>
                <a:cs typeface="Times New Roman" panose="02020603050405020304" pitchFamily="18" charset="0"/>
              </a:rPr>
              <a:t>Reqs</a:t>
            </a: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指向一组市面上流行的 </a:t>
            </a:r>
            <a:r>
              <a:rPr lang="en-US" altLang="zh-CN" sz="1800" dirty="0">
                <a:latin typeface="宋体" panose="02010600030101010101" pitchFamily="2" charset="-122"/>
                <a:ea typeface="宋体" panose="02010600030101010101" pitchFamily="2" charset="-122"/>
                <a:cs typeface="Times New Roman" panose="02020603050405020304" pitchFamily="18" charset="0"/>
              </a:rPr>
              <a:t>HTTP </a:t>
            </a:r>
            <a:r>
              <a:rPr lang="zh-CN" altLang="en-US" sz="1800" dirty="0">
                <a:latin typeface="宋体" panose="02010600030101010101" pitchFamily="2" charset="-122"/>
                <a:ea typeface="宋体" panose="02010600030101010101" pitchFamily="2" charset="-122"/>
                <a:cs typeface="Times New Roman" panose="02020603050405020304" pitchFamily="18" charset="0"/>
              </a:rPr>
              <a:t>服务器进行测试，并向每个服务器发送相同的请求 具体流程如图一所示</a:t>
            </a:r>
          </a:p>
          <a:p>
            <a:pPr>
              <a:lnSpc>
                <a:spcPct val="150000"/>
              </a:lnSpc>
            </a:pP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latin typeface="宋体" panose="02010600030101010101" pitchFamily="2" charset="-122"/>
                <a:ea typeface="宋体" panose="02010600030101010101" pitchFamily="2" charset="-122"/>
                <a:cs typeface="Times New Roman" panose="02020603050405020304" pitchFamily="18" charset="0"/>
              </a:rPr>
              <a:t>2</a:t>
            </a:r>
            <a:r>
              <a:rPr lang="zh-CN" altLang="en-US" sz="1800" dirty="0">
                <a:latin typeface="宋体" panose="02010600030101010101" pitchFamily="2" charset="-122"/>
                <a:ea typeface="宋体" panose="02010600030101010101" pitchFamily="2" charset="-122"/>
                <a:cs typeface="Times New Roman" panose="02020603050405020304" pitchFamily="18" charset="0"/>
              </a:rPr>
              <a:t>：将突变集与它们导致差异的服务器对相关联，将它们最小化为具有代表性的组，最后，根据它们的突变模式手动对这些组进行分类</a:t>
            </a:r>
          </a:p>
          <a:p>
            <a:pPr>
              <a:lnSpc>
                <a:spcPct val="150000"/>
              </a:lnSpc>
            </a:pP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latin typeface="宋体" panose="02010600030101010101" pitchFamily="2" charset="-122"/>
                <a:ea typeface="宋体" panose="02010600030101010101" pitchFamily="2" charset="-122"/>
                <a:cs typeface="Times New Roman" panose="02020603050405020304" pitchFamily="18" charset="0"/>
              </a:rPr>
              <a:t>3</a:t>
            </a:r>
            <a:r>
              <a:rPr lang="zh-CN" altLang="en-US" sz="1800" dirty="0">
                <a:latin typeface="宋体" panose="02010600030101010101" pitchFamily="2" charset="-122"/>
                <a:ea typeface="宋体" panose="02010600030101010101" pitchFamily="2" charset="-122"/>
                <a:cs typeface="Times New Roman" panose="02020603050405020304" pitchFamily="18" charset="0"/>
              </a:rPr>
              <a:t>：最后，我们验证了第 </a:t>
            </a:r>
            <a:r>
              <a:rPr lang="en-US" altLang="zh-CN" sz="1800" dirty="0">
                <a:latin typeface="宋体" panose="02010600030101010101" pitchFamily="2" charset="-122"/>
                <a:ea typeface="宋体" panose="02010600030101010101" pitchFamily="2" charset="-122"/>
                <a:cs typeface="Times New Roman" panose="02020603050405020304" pitchFamily="18" charset="0"/>
              </a:rPr>
              <a:t>2 </a:t>
            </a:r>
            <a:r>
              <a:rPr lang="zh-CN" altLang="en-US" sz="1800" dirty="0">
                <a:latin typeface="宋体" panose="02010600030101010101" pitchFamily="2" charset="-122"/>
                <a:ea typeface="宋体" panose="02010600030101010101" pitchFamily="2" charset="-122"/>
                <a:cs typeface="Times New Roman" panose="02020603050405020304" pitchFamily="18" charset="0"/>
              </a:rPr>
              <a:t>阶段结果的可利用性</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(Q2) What parts of a request can induce processing discrepancies?</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通过扩大该范围来解决（</a:t>
            </a:r>
            <a:r>
              <a:rPr lang="en-US" altLang="zh-CN" sz="1800" dirty="0">
                <a:latin typeface="宋体" panose="02010600030101010101" pitchFamily="2" charset="-122"/>
                <a:ea typeface="宋体" panose="02010600030101010101" pitchFamily="2" charset="-122"/>
                <a:cs typeface="Times New Roman" panose="02020603050405020304" pitchFamily="18" charset="0"/>
              </a:rPr>
              <a:t>Q2</a:t>
            </a:r>
            <a:r>
              <a:rPr lang="zh-CN" altLang="en-US" sz="1800" dirty="0">
                <a:latin typeface="宋体" panose="02010600030101010101" pitchFamily="2" charset="-122"/>
                <a:ea typeface="宋体" panose="02010600030101010101" pitchFamily="2" charset="-122"/>
                <a:cs typeface="Times New Roman" panose="02020603050405020304" pitchFamily="18" charset="0"/>
              </a:rPr>
              <a:t>）。 我们不仅允许 </a:t>
            </a:r>
            <a:r>
              <a:rPr lang="en-US" altLang="zh-CN" sz="1800" dirty="0">
                <a:latin typeface="宋体" panose="02010600030101010101" pitchFamily="2" charset="-122"/>
                <a:ea typeface="宋体" panose="02010600030101010101" pitchFamily="2" charset="-122"/>
                <a:cs typeface="Times New Roman" panose="02020603050405020304" pitchFamily="18" charset="0"/>
              </a:rPr>
              <a:t>T-</a:t>
            </a:r>
            <a:r>
              <a:rPr lang="en-US" altLang="zh-CN" sz="1800" dirty="0" err="1">
                <a:latin typeface="宋体" panose="02010600030101010101" pitchFamily="2" charset="-122"/>
                <a:ea typeface="宋体" panose="02010600030101010101" pitchFamily="2" charset="-122"/>
                <a:cs typeface="Times New Roman" panose="02020603050405020304" pitchFamily="18" charset="0"/>
              </a:rPr>
              <a:t>Reqs</a:t>
            </a: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改变额外的标头，而且我们还调查</a:t>
            </a:r>
            <a:r>
              <a:rPr lang="en-US" altLang="zh-CN" sz="1800" dirty="0">
                <a:latin typeface="宋体" panose="02010600030101010101" pitchFamily="2" charset="-122"/>
                <a:ea typeface="宋体" panose="02010600030101010101" pitchFamily="2" charset="-122"/>
                <a:cs typeface="Times New Roman" panose="02020603050405020304" pitchFamily="18" charset="0"/>
              </a:rPr>
              <a:t>abuse Request line </a:t>
            </a:r>
            <a:r>
              <a:rPr lang="zh-CN" altLang="en-US" sz="1800" dirty="0">
                <a:latin typeface="宋体" panose="02010600030101010101" pitchFamily="2" charset="-122"/>
                <a:ea typeface="宋体" panose="02010600030101010101" pitchFamily="2" charset="-122"/>
                <a:cs typeface="Times New Roman" panose="02020603050405020304" pitchFamily="18" charset="0"/>
              </a:rPr>
              <a:t>和</a:t>
            </a:r>
            <a:r>
              <a:rPr lang="en-US" altLang="zh-CN" sz="1800" dirty="0">
                <a:latin typeface="宋体" panose="02010600030101010101" pitchFamily="2" charset="-122"/>
                <a:ea typeface="宋体" panose="02010600030101010101" pitchFamily="2" charset="-122"/>
                <a:cs typeface="Times New Roman" panose="02020603050405020304" pitchFamily="18" charset="0"/>
              </a:rPr>
              <a:t>Message body</a:t>
            </a:r>
            <a:r>
              <a:rPr lang="zh-CN" altLang="en-US" sz="1800" dirty="0">
                <a:latin typeface="宋体" panose="02010600030101010101" pitchFamily="2" charset="-122"/>
                <a:ea typeface="宋体" panose="02010600030101010101" pitchFamily="2" charset="-122"/>
                <a:cs typeface="Times New Roman" panose="02020603050405020304" pitchFamily="18" charset="0"/>
              </a:rPr>
              <a:t>是否也会导致差异，从而开辟新的攻击向量。</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cs typeface="Times New Roman" panose="02020603050405020304" pitchFamily="18" charset="0"/>
              </a:rPr>
              <a:t>运行了三个独立的实验，一个针对上面列出的每个 </a:t>
            </a:r>
            <a:r>
              <a:rPr lang="en-US" altLang="zh-CN" sz="1800" dirty="0">
                <a:latin typeface="宋体" panose="02010600030101010101" pitchFamily="2" charset="-122"/>
                <a:ea typeface="宋体" panose="02010600030101010101" pitchFamily="2" charset="-122"/>
                <a:cs typeface="Times New Roman" panose="02020603050405020304" pitchFamily="18" charset="0"/>
              </a:rPr>
              <a:t>HTTP </a:t>
            </a:r>
            <a:r>
              <a:rPr lang="zh-CN" altLang="en-US" sz="1800" dirty="0">
                <a:latin typeface="宋体" panose="02010600030101010101" pitchFamily="2" charset="-122"/>
                <a:ea typeface="宋体" panose="02010600030101010101" pitchFamily="2" charset="-122"/>
                <a:cs typeface="Times New Roman" panose="02020603050405020304" pitchFamily="18" charset="0"/>
              </a:rPr>
              <a:t>请求组件，每个实验都遵循 </a:t>
            </a:r>
            <a:r>
              <a:rPr lang="en-US" altLang="zh-CN" sz="1800" dirty="0">
                <a:latin typeface="宋体" panose="02010600030101010101" pitchFamily="2" charset="-122"/>
                <a:ea typeface="宋体" panose="02010600030101010101" pitchFamily="2" charset="-122"/>
                <a:cs typeface="Times New Roman" panose="02020603050405020304" pitchFamily="18" charset="0"/>
              </a:rPr>
              <a:t>(Q1) </a:t>
            </a:r>
            <a:r>
              <a:rPr lang="zh-CN" altLang="en-US" sz="1800" dirty="0">
                <a:latin typeface="宋体" panose="02010600030101010101" pitchFamily="2" charset="-122"/>
                <a:ea typeface="宋体" panose="02010600030101010101" pitchFamily="2" charset="-122"/>
                <a:cs typeface="Times New Roman" panose="02020603050405020304" pitchFamily="18" charset="0"/>
              </a:rPr>
              <a:t>设计的相同阶段。 在每个实验中，我们只允许 </a:t>
            </a:r>
            <a:r>
              <a:rPr lang="en-US" altLang="zh-CN" sz="1800" dirty="0">
                <a:latin typeface="宋体" panose="02010600030101010101" pitchFamily="2" charset="-122"/>
                <a:ea typeface="宋体" panose="02010600030101010101" pitchFamily="2" charset="-122"/>
                <a:cs typeface="Times New Roman" panose="02020603050405020304" pitchFamily="18" charset="0"/>
              </a:rPr>
              <a:t>T-</a:t>
            </a:r>
            <a:r>
              <a:rPr lang="en-US" altLang="zh-CN" sz="1800" dirty="0" err="1">
                <a:latin typeface="宋体" panose="02010600030101010101" pitchFamily="2" charset="-122"/>
                <a:ea typeface="宋体" panose="02010600030101010101" pitchFamily="2" charset="-122"/>
                <a:cs typeface="Times New Roman" panose="02020603050405020304" pitchFamily="18" charset="0"/>
              </a:rPr>
              <a:t>Reqs</a:t>
            </a: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改变关注的部分，同时保持其他两个请求组件不变</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(Q3) What escalates a processing discrepancy to HRS?</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为了探索（</a:t>
            </a:r>
            <a:r>
              <a:rPr lang="en-US" altLang="zh-CN" sz="1800" dirty="0">
                <a:latin typeface="宋体" panose="02010600030101010101" pitchFamily="2" charset="-122"/>
                <a:ea typeface="宋体" panose="02010600030101010101" pitchFamily="2" charset="-122"/>
                <a:cs typeface="Times New Roman" panose="02020603050405020304" pitchFamily="18" charset="0"/>
              </a:rPr>
              <a:t>Q3</a:t>
            </a:r>
            <a:r>
              <a:rPr lang="zh-CN" altLang="en-US" sz="1800" dirty="0">
                <a:latin typeface="宋体" panose="02010600030101010101" pitchFamily="2" charset="-122"/>
                <a:ea typeface="宋体" panose="02010600030101010101" pitchFamily="2" charset="-122"/>
                <a:cs typeface="Times New Roman" panose="02020603050405020304" pitchFamily="18" charset="0"/>
              </a:rPr>
              <a:t>），在验证实验第 </a:t>
            </a:r>
            <a:r>
              <a:rPr lang="en-US" altLang="zh-CN" sz="1800" dirty="0">
                <a:latin typeface="宋体" panose="02010600030101010101" pitchFamily="2" charset="-122"/>
                <a:ea typeface="宋体" panose="02010600030101010101" pitchFamily="2" charset="-122"/>
                <a:cs typeface="Times New Roman" panose="02020603050405020304" pitchFamily="18" charset="0"/>
              </a:rPr>
              <a:t>3 </a:t>
            </a:r>
            <a:r>
              <a:rPr lang="zh-CN" altLang="en-US" sz="1800" dirty="0">
                <a:latin typeface="宋体" panose="02010600030101010101" pitchFamily="2" charset="-122"/>
                <a:ea typeface="宋体" panose="02010600030101010101" pitchFamily="2" charset="-122"/>
                <a:cs typeface="Times New Roman" panose="02020603050405020304" pitchFamily="18" charset="0"/>
              </a:rPr>
              <a:t>阶段的发现的同时，我们分析了影响可利用性的条件。 我们记录了我们发现的新颖和成功的利用机制，以及在实践中阻碍攻击的失败</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(Q4) What technology stacks are at risk?</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latin typeface="宋体" panose="02010600030101010101" pitchFamily="2" charset="-122"/>
                <a:ea typeface="宋体" panose="02010600030101010101" pitchFamily="2" charset="-122"/>
                <a:cs typeface="Times New Roman" panose="02020603050405020304" pitchFamily="18" charset="0"/>
              </a:rPr>
              <a:t>没有能力去测试所有的设备组合，使用当前主流的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CDN,WEB SERVER,PROXY</a:t>
            </a:r>
          </a:p>
          <a:p>
            <a:pPr>
              <a:lnSpc>
                <a:spcPct val="150000"/>
              </a:lnSpc>
            </a:pPr>
            <a:r>
              <a:rPr lang="zh-CN" altLang="en-US" sz="1800" dirty="0">
                <a:latin typeface="宋体" panose="02010600030101010101" pitchFamily="2" charset="-122"/>
                <a:ea typeface="宋体" panose="02010600030101010101" pitchFamily="2" charset="-122"/>
                <a:cs typeface="Times New Roman" panose="02020603050405020304" pitchFamily="18" charset="0"/>
              </a:rPr>
              <a:t>设计一个实验来测量和记录 </a:t>
            </a:r>
            <a:r>
              <a:rPr lang="en-US" altLang="zh-CN" sz="1800" dirty="0">
                <a:latin typeface="宋体" panose="02010600030101010101" pitchFamily="2" charset="-122"/>
                <a:ea typeface="宋体" panose="02010600030101010101" pitchFamily="2" charset="-122"/>
                <a:cs typeface="Times New Roman" panose="02020603050405020304" pitchFamily="18" charset="0"/>
              </a:rPr>
              <a:t>10 </a:t>
            </a:r>
            <a:r>
              <a:rPr lang="zh-CN" altLang="en-US" sz="1800" dirty="0">
                <a:latin typeface="宋体" panose="02010600030101010101" pitchFamily="2" charset="-122"/>
                <a:ea typeface="宋体" panose="02010600030101010101" pitchFamily="2" charset="-122"/>
                <a:cs typeface="Times New Roman" panose="02020603050405020304" pitchFamily="18" charset="0"/>
              </a:rPr>
              <a:t>个 </a:t>
            </a:r>
            <a:r>
              <a:rPr lang="en-US" altLang="zh-CN" sz="1800" dirty="0">
                <a:latin typeface="宋体" panose="02010600030101010101" pitchFamily="2" charset="-122"/>
                <a:ea typeface="宋体" panose="02010600030101010101" pitchFamily="2" charset="-122"/>
                <a:cs typeface="Times New Roman" panose="02020603050405020304" pitchFamily="18" charset="0"/>
              </a:rPr>
              <a:t>HTTP </a:t>
            </a:r>
            <a:r>
              <a:rPr lang="zh-CN" altLang="en-US" sz="1800" dirty="0">
                <a:latin typeface="宋体" panose="02010600030101010101" pitchFamily="2" charset="-122"/>
                <a:ea typeface="宋体" panose="02010600030101010101" pitchFamily="2" charset="-122"/>
                <a:cs typeface="Times New Roman" panose="02020603050405020304" pitchFamily="18" charset="0"/>
              </a:rPr>
              <a:t>处理器之间的危险交互，</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40608"/>
                </a:solidFill>
                <a:latin typeface="Times New Roman" panose="02020603050405020304" pitchFamily="18" charset="0"/>
                <a:cs typeface="Times New Roman" panose="02020603050405020304" pitchFamily="18" charset="0"/>
              </a:rPr>
              <a:t>我是东北大学的一名网络安全博士生，与 </a:t>
            </a:r>
            <a:r>
              <a:rPr lang="en-US" altLang="zh-CN" sz="1200" b="1" dirty="0" err="1">
                <a:solidFill>
                  <a:srgbClr val="040608"/>
                </a:solidFill>
                <a:latin typeface="Times New Roman" panose="02020603050405020304" pitchFamily="18" charset="0"/>
                <a:cs typeface="Times New Roman" panose="02020603050405020304" pitchFamily="18" charset="0"/>
              </a:rPr>
              <a:t>Engin</a:t>
            </a:r>
            <a:r>
              <a:rPr lang="en-US" altLang="zh-CN" sz="1200" b="1" dirty="0">
                <a:solidFill>
                  <a:srgbClr val="040608"/>
                </a:solidFill>
                <a:latin typeface="Times New Roman" panose="02020603050405020304" pitchFamily="18" charset="0"/>
                <a:cs typeface="Times New Roman" panose="02020603050405020304" pitchFamily="18" charset="0"/>
              </a:rPr>
              <a:t> </a:t>
            </a:r>
            <a:r>
              <a:rPr lang="en-US" altLang="zh-CN" sz="1200" b="1" dirty="0" err="1">
                <a:solidFill>
                  <a:srgbClr val="040608"/>
                </a:solidFill>
                <a:latin typeface="Times New Roman" panose="02020603050405020304" pitchFamily="18" charset="0"/>
                <a:cs typeface="Times New Roman" panose="02020603050405020304" pitchFamily="18" charset="0"/>
              </a:rPr>
              <a:t>Kirda</a:t>
            </a:r>
            <a:r>
              <a:rPr lang="en-US" altLang="zh-CN" sz="1200" b="1" dirty="0">
                <a:solidFill>
                  <a:srgbClr val="040608"/>
                </a:solidFill>
                <a:latin typeface="Times New Roman" panose="02020603050405020304" pitchFamily="18" charset="0"/>
                <a:cs typeface="Times New Roman" panose="02020603050405020304" pitchFamily="18" charset="0"/>
              </a:rPr>
              <a:t> </a:t>
            </a:r>
            <a:r>
              <a:rPr lang="zh-CN" altLang="en-US" sz="1200" b="1" dirty="0">
                <a:solidFill>
                  <a:srgbClr val="040608"/>
                </a:solidFill>
                <a:latin typeface="Times New Roman" panose="02020603050405020304" pitchFamily="18" charset="0"/>
                <a:cs typeface="Times New Roman" panose="02020603050405020304" pitchFamily="18" charset="0"/>
              </a:rPr>
              <a:t>一起工作。 我也是 </a:t>
            </a:r>
            <a:r>
              <a:rPr lang="en-US" altLang="zh-CN" sz="1200" b="1" dirty="0">
                <a:solidFill>
                  <a:srgbClr val="040608"/>
                </a:solidFill>
                <a:latin typeface="Times New Roman" panose="02020603050405020304" pitchFamily="18" charset="0"/>
                <a:cs typeface="Times New Roman" panose="02020603050405020304" pitchFamily="18" charset="0"/>
              </a:rPr>
              <a:t>NEU </a:t>
            </a:r>
            <a:r>
              <a:rPr lang="en-US" altLang="zh-CN" sz="1200" b="1" dirty="0" err="1">
                <a:solidFill>
                  <a:srgbClr val="040608"/>
                </a:solidFill>
                <a:latin typeface="Times New Roman" panose="02020603050405020304" pitchFamily="18" charset="0"/>
                <a:cs typeface="Times New Roman" panose="02020603050405020304" pitchFamily="18" charset="0"/>
              </a:rPr>
              <a:t>SecLab</a:t>
            </a:r>
            <a:r>
              <a:rPr lang="en-US" altLang="zh-CN" b="0" i="0" dirty="0" err="1">
                <a:solidFill>
                  <a:srgbClr val="4D5156"/>
                </a:solidFill>
                <a:effectLst/>
                <a:latin typeface="arial" panose="020B0604020202020204" pitchFamily="34" charset="0"/>
              </a:rPr>
              <a:t>The</a:t>
            </a:r>
            <a:r>
              <a:rPr lang="en-US" altLang="zh-CN" b="0" i="0" dirty="0">
                <a:solidFill>
                  <a:srgbClr val="4D5156"/>
                </a:solidFill>
                <a:effectLst/>
                <a:latin typeface="arial" panose="020B0604020202020204" pitchFamily="34" charset="0"/>
              </a:rPr>
              <a:t> </a:t>
            </a:r>
            <a:r>
              <a:rPr lang="en-US" altLang="zh-CN" b="0" i="0" dirty="0">
                <a:solidFill>
                  <a:srgbClr val="EA4335"/>
                </a:solidFill>
                <a:effectLst/>
                <a:latin typeface="arial" panose="020B0604020202020204" pitchFamily="34" charset="0"/>
              </a:rPr>
              <a:t>Northeastern University</a:t>
            </a:r>
            <a:r>
              <a:rPr lang="en-US" altLang="zh-CN" b="0" i="0" dirty="0">
                <a:solidFill>
                  <a:srgbClr val="4D5156"/>
                </a:solidFill>
                <a:effectLst/>
                <a:latin typeface="arial" panose="020B0604020202020204" pitchFamily="34" charset="0"/>
              </a:rPr>
              <a:t> Systems Security Lab</a:t>
            </a:r>
            <a:r>
              <a:rPr lang="en-US" altLang="zh-CN" sz="1200" b="1" dirty="0">
                <a:solidFill>
                  <a:srgbClr val="040608"/>
                </a:solidFill>
                <a:latin typeface="Times New Roman" panose="02020603050405020304" pitchFamily="18" charset="0"/>
                <a:cs typeface="Times New Roman" panose="02020603050405020304" pitchFamily="18" charset="0"/>
              </a:rPr>
              <a:t> </a:t>
            </a:r>
            <a:r>
              <a:rPr lang="zh-CN" altLang="en-US" sz="1200" b="1" dirty="0">
                <a:solidFill>
                  <a:srgbClr val="040608"/>
                </a:solidFill>
                <a:latin typeface="Times New Roman" panose="02020603050405020304" pitchFamily="18" charset="0"/>
                <a:cs typeface="Times New Roman" panose="02020603050405020304" pitchFamily="18" charset="0"/>
              </a:rPr>
              <a:t>研究小组的成员。 到目前为止，我的研究一直是关于错误信息和最近的网络安全。 这些天来，我主要从事 </a:t>
            </a:r>
            <a:r>
              <a:rPr lang="en-US" altLang="zh-CN" sz="1200" b="1" dirty="0">
                <a:solidFill>
                  <a:srgbClr val="040608"/>
                </a:solidFill>
                <a:latin typeface="Times New Roman" panose="02020603050405020304" pitchFamily="18" charset="0"/>
                <a:cs typeface="Times New Roman" panose="02020603050405020304" pitchFamily="18" charset="0"/>
              </a:rPr>
              <a:t>HTTP </a:t>
            </a:r>
            <a:r>
              <a:rPr lang="zh-CN" altLang="en-US" sz="1200" b="1" dirty="0">
                <a:solidFill>
                  <a:srgbClr val="040608"/>
                </a:solidFill>
                <a:latin typeface="Times New Roman" panose="02020603050405020304" pitchFamily="18" charset="0"/>
                <a:cs typeface="Times New Roman" panose="02020603050405020304" pitchFamily="18" charset="0"/>
              </a:rPr>
              <a:t>攻击。有关我的出版物列表，请查看此处。</a:t>
            </a:r>
            <a:endParaRPr lang="en-US" altLang="zh-CN" sz="1200" b="1" dirty="0">
              <a:solidFill>
                <a:srgbClr val="040608"/>
              </a:solidFill>
              <a:latin typeface="Times New Roman" panose="02020603050405020304" pitchFamily="18" charset="0"/>
              <a:cs typeface="Times New Roman" panose="02020603050405020304" pitchFamily="18" charset="0"/>
            </a:endParaRPr>
          </a:p>
          <a:p>
            <a:r>
              <a:rPr lang="en-US" altLang="zh-CN" sz="1200" b="1" dirty="0">
                <a:solidFill>
                  <a:srgbClr val="040608"/>
                </a:solidFill>
                <a:latin typeface="Times New Roman" panose="02020603050405020304" pitchFamily="18" charset="0"/>
                <a:cs typeface="Times New Roman" panose="02020603050405020304" pitchFamily="18" charset="0"/>
              </a:rPr>
              <a:t>2022 </a:t>
            </a:r>
            <a:r>
              <a:rPr lang="zh-CN" altLang="en-US" sz="1200" b="1" dirty="0">
                <a:solidFill>
                  <a:srgbClr val="040608"/>
                </a:solidFill>
                <a:latin typeface="Times New Roman" panose="02020603050405020304" pitchFamily="18" charset="0"/>
                <a:cs typeface="Times New Roman" panose="02020603050405020304" pitchFamily="18" charset="0"/>
              </a:rPr>
              <a:t>年 </a:t>
            </a:r>
            <a:r>
              <a:rPr lang="en-US" altLang="zh-CN" sz="1200" b="1" dirty="0">
                <a:solidFill>
                  <a:srgbClr val="040608"/>
                </a:solidFill>
                <a:latin typeface="Times New Roman" panose="02020603050405020304" pitchFamily="18" charset="0"/>
                <a:cs typeface="Times New Roman" panose="02020603050405020304" pitchFamily="18" charset="0"/>
              </a:rPr>
              <a:t>6 </a:t>
            </a:r>
            <a:r>
              <a:rPr lang="zh-CN" altLang="en-US" sz="1200" b="1" dirty="0">
                <a:solidFill>
                  <a:srgbClr val="040608"/>
                </a:solidFill>
                <a:latin typeface="Times New Roman" panose="02020603050405020304" pitchFamily="18" charset="0"/>
                <a:cs typeface="Times New Roman" panose="02020603050405020304" pitchFamily="18" charset="0"/>
              </a:rPr>
              <a:t>月更新：我们关于 </a:t>
            </a:r>
            <a:r>
              <a:rPr lang="en-US" altLang="zh-CN" sz="1200" b="1" dirty="0">
                <a:solidFill>
                  <a:srgbClr val="040608"/>
                </a:solidFill>
                <a:latin typeface="Times New Roman" panose="02020603050405020304" pitchFamily="18" charset="0"/>
                <a:cs typeface="Times New Roman" panose="02020603050405020304" pitchFamily="18" charset="0"/>
              </a:rPr>
              <a:t>HTTP/2 </a:t>
            </a:r>
            <a:r>
              <a:rPr lang="zh-CN" altLang="en-US" sz="1200" b="1" dirty="0">
                <a:solidFill>
                  <a:srgbClr val="040608"/>
                </a:solidFill>
                <a:latin typeface="Times New Roman" panose="02020603050405020304" pitchFamily="18" charset="0"/>
                <a:cs typeface="Times New Roman" panose="02020603050405020304" pitchFamily="18" charset="0"/>
              </a:rPr>
              <a:t>到 </a:t>
            </a:r>
            <a:r>
              <a:rPr lang="en-US" altLang="zh-CN" sz="1200" b="1" dirty="0">
                <a:solidFill>
                  <a:srgbClr val="040608"/>
                </a:solidFill>
                <a:latin typeface="Times New Roman" panose="02020603050405020304" pitchFamily="18" charset="0"/>
                <a:cs typeface="Times New Roman" panose="02020603050405020304" pitchFamily="18" charset="0"/>
              </a:rPr>
              <a:t>HTTP/1 </a:t>
            </a:r>
            <a:r>
              <a:rPr lang="zh-CN" altLang="en-US" sz="1200" b="1" dirty="0">
                <a:solidFill>
                  <a:srgbClr val="040608"/>
                </a:solidFill>
                <a:latin typeface="Times New Roman" panose="02020603050405020304" pitchFamily="18" charset="0"/>
                <a:cs typeface="Times New Roman" panose="02020603050405020304" pitchFamily="18" charset="0"/>
              </a:rPr>
              <a:t>转换异常的论文被 </a:t>
            </a:r>
            <a:r>
              <a:rPr lang="en-US" altLang="zh-CN" sz="1200" b="1" dirty="0">
                <a:solidFill>
                  <a:srgbClr val="040608"/>
                </a:solidFill>
                <a:latin typeface="Times New Roman" panose="02020603050405020304" pitchFamily="18" charset="0"/>
                <a:cs typeface="Times New Roman" panose="02020603050405020304" pitchFamily="18" charset="0"/>
              </a:rPr>
              <a:t>USENIX Security 2022 </a:t>
            </a:r>
            <a:r>
              <a:rPr lang="zh-CN" altLang="en-US" sz="1200" b="1" dirty="0">
                <a:solidFill>
                  <a:srgbClr val="040608"/>
                </a:solidFill>
                <a:latin typeface="Times New Roman" panose="02020603050405020304" pitchFamily="18" charset="0"/>
                <a:cs typeface="Times New Roman" panose="02020603050405020304" pitchFamily="18" charset="0"/>
              </a:rPr>
              <a:t>接受发表。</a:t>
            </a:r>
            <a:r>
              <a:rPr lang="en-US" altLang="zh-CN" sz="1200" b="1" dirty="0">
                <a:solidFill>
                  <a:srgbClr val="040608"/>
                </a:solidFill>
                <a:latin typeface="Times New Roman" panose="02020603050405020304" pitchFamily="18" charset="0"/>
                <a:cs typeface="Times New Roman" panose="02020603050405020304" pitchFamily="18" charset="0"/>
              </a:rPr>
              <a:t>2022 </a:t>
            </a:r>
            <a:r>
              <a:rPr lang="zh-CN" altLang="en-US" sz="1200" b="1" dirty="0">
                <a:solidFill>
                  <a:srgbClr val="040608"/>
                </a:solidFill>
                <a:latin typeface="Times New Roman" panose="02020603050405020304" pitchFamily="18" charset="0"/>
                <a:cs typeface="Times New Roman" panose="02020603050405020304" pitchFamily="18" charset="0"/>
              </a:rPr>
              <a:t>年 </a:t>
            </a:r>
            <a:r>
              <a:rPr lang="en-US" altLang="zh-CN" sz="1200" b="1" dirty="0">
                <a:solidFill>
                  <a:srgbClr val="040608"/>
                </a:solidFill>
                <a:latin typeface="Times New Roman" panose="02020603050405020304" pitchFamily="18" charset="0"/>
                <a:cs typeface="Times New Roman" panose="02020603050405020304" pitchFamily="18" charset="0"/>
              </a:rPr>
              <a:t>5 </a:t>
            </a:r>
            <a:r>
              <a:rPr lang="zh-CN" altLang="en-US" sz="1200" b="1" dirty="0">
                <a:solidFill>
                  <a:srgbClr val="040608"/>
                </a:solidFill>
                <a:latin typeface="Times New Roman" panose="02020603050405020304" pitchFamily="18" charset="0"/>
                <a:cs typeface="Times New Roman" panose="02020603050405020304" pitchFamily="18" charset="0"/>
              </a:rPr>
              <a:t>月：我开始在 </a:t>
            </a:r>
            <a:r>
              <a:rPr lang="en-US" altLang="zh-CN" sz="1200" b="1" dirty="0">
                <a:solidFill>
                  <a:srgbClr val="040608"/>
                </a:solidFill>
                <a:latin typeface="Times New Roman" panose="02020603050405020304" pitchFamily="18" charset="0"/>
                <a:cs typeface="Times New Roman" panose="02020603050405020304" pitchFamily="18" charset="0"/>
              </a:rPr>
              <a:t>Google </a:t>
            </a:r>
            <a:r>
              <a:rPr lang="zh-CN" altLang="en-US" sz="1200" b="1" dirty="0">
                <a:solidFill>
                  <a:srgbClr val="040608"/>
                </a:solidFill>
                <a:latin typeface="Times New Roman" panose="02020603050405020304" pitchFamily="18" charset="0"/>
                <a:cs typeface="Times New Roman" panose="02020603050405020304" pitchFamily="18" charset="0"/>
              </a:rPr>
              <a:t>进行研究实习，在那里我将研究差分模糊测试。</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279204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dirty="0">
                <a:effectLst/>
                <a:ea typeface="Calibri" panose="020F0502020204030204" pitchFamily="34" charset="0"/>
              </a:rPr>
              <a:t>CFG </a:t>
            </a:r>
            <a:r>
              <a:rPr lang="zh-CN" altLang="zh-CN" sz="1800" dirty="0">
                <a:effectLst/>
                <a:ea typeface="Microsoft YaHei" panose="020B0503020204020204" pitchFamily="34" charset="-122"/>
              </a:rPr>
              <a:t>有四个组成部分：开始符号、非终结符号、终结符号和产生式规则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20</a:t>
            </a:fld>
            <a:endParaRPr lang="zh-CN" altLang="en-US"/>
          </a:p>
        </p:txBody>
      </p:sp>
    </p:spTree>
    <p:extLst>
      <p:ext uri="{BB962C8B-B14F-4D97-AF65-F5344CB8AC3E}">
        <p14:creationId xmlns:p14="http://schemas.microsoft.com/office/powerpoint/2010/main" val="2494994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sz="1800" dirty="0">
                <a:effectLst/>
                <a:ea typeface="Microsoft YaHei" panose="020B0503020204020204" pitchFamily="34" charset="-122"/>
              </a:rPr>
              <a:t>每个</a:t>
            </a:r>
            <a:r>
              <a:rPr lang="en-US" altLang="zh-CN" sz="1800" dirty="0">
                <a:effectLst/>
                <a:ea typeface="Microsoft YaHei" panose="020B0503020204020204" pitchFamily="34" charset="-122"/>
              </a:rPr>
              <a:t>HTTP</a:t>
            </a:r>
            <a:r>
              <a:rPr lang="zh-CN" altLang="en-US" sz="1800" dirty="0">
                <a:effectLst/>
                <a:ea typeface="Microsoft YaHei" panose="020B0503020204020204" pitchFamily="34" charset="-122"/>
              </a:rPr>
              <a:t>的元素</a:t>
            </a:r>
            <a:endParaRPr lang="en-US" altLang="zh-CN" sz="1800" dirty="0">
              <a:effectLst/>
              <a:ea typeface="Microsoft YaHei" panose="020B0503020204020204" pitchFamily="34" charset="-122"/>
            </a:endParaRPr>
          </a:p>
          <a:p>
            <a:pPr marL="0" marR="0">
              <a:spcBef>
                <a:spcPts val="0"/>
              </a:spcBef>
              <a:spcAft>
                <a:spcPts val="0"/>
              </a:spcAft>
            </a:pPr>
            <a:r>
              <a:rPr lang="en-US" altLang="zh-CN" sz="1800" dirty="0">
                <a:effectLst/>
                <a:ea typeface="Microsoft YaHei" panose="020B0503020204020204" pitchFamily="34" charset="-122"/>
              </a:rPr>
              <a:t>String mutation:</a:t>
            </a:r>
          </a:p>
          <a:p>
            <a:pPr marL="342900" marR="0">
              <a:spcBef>
                <a:spcPts val="0"/>
              </a:spcBef>
              <a:spcAft>
                <a:spcPts val="0"/>
              </a:spcAft>
            </a:pPr>
            <a:r>
              <a:rPr lang="zh-CN" altLang="zh-CN" sz="1800" dirty="0">
                <a:effectLst/>
                <a:ea typeface="Microsoft YaHei" panose="020B0503020204020204" pitchFamily="34" charset="-122"/>
              </a:rPr>
              <a:t>删除，替换，新加，具体变异如</a:t>
            </a:r>
            <a:r>
              <a:rPr lang="en-US" altLang="zh-CN" sz="1800" dirty="0">
                <a:effectLst/>
                <a:ea typeface="Microsoft YaHei" panose="020B0503020204020204" pitchFamily="34" charset="-122"/>
              </a:rPr>
              <a:t>List 7</a:t>
            </a:r>
            <a:r>
              <a:rPr lang="zh-CN" altLang="zh-CN" sz="1800" dirty="0">
                <a:effectLst/>
                <a:ea typeface="Microsoft YaHei" panose="020B0503020204020204" pitchFamily="34" charset="-122"/>
              </a:rPr>
              <a:t>所示</a:t>
            </a:r>
          </a:p>
          <a:p>
            <a:pPr marL="0" marR="0">
              <a:spcBef>
                <a:spcPts val="0"/>
              </a:spcBef>
              <a:spcAft>
                <a:spcPts val="0"/>
              </a:spcAft>
            </a:pPr>
            <a:r>
              <a:rPr lang="en-US" altLang="zh-CN" sz="1800" dirty="0">
                <a:effectLst/>
                <a:ea typeface="Microsoft YaHei" panose="020B0503020204020204" pitchFamily="34" charset="-122"/>
              </a:rPr>
              <a:t>Tree mutations:</a:t>
            </a:r>
          </a:p>
          <a:p>
            <a:pPr marL="342900" marR="0">
              <a:spcBef>
                <a:spcPts val="0"/>
              </a:spcBef>
              <a:spcAft>
                <a:spcPts val="0"/>
              </a:spcAft>
            </a:pPr>
            <a:r>
              <a:rPr lang="en-US" altLang="zh-CN" sz="1800" dirty="0">
                <a:effectLst/>
                <a:ea typeface="Microsoft YaHei" panose="020B0503020204020204" pitchFamily="34" charset="-122"/>
              </a:rPr>
              <a:t>tree</a:t>
            </a:r>
            <a:r>
              <a:rPr lang="zh-CN" altLang="zh-CN" sz="1800" dirty="0">
                <a:effectLst/>
                <a:ea typeface="Microsoft YaHei" panose="020B0503020204020204" pitchFamily="34" charset="-122"/>
              </a:rPr>
              <a:t>的话，替换的是整个</a:t>
            </a:r>
            <a:r>
              <a:rPr lang="en-US" altLang="zh-CN" sz="1800" dirty="0">
                <a:effectLst/>
                <a:ea typeface="Microsoft YaHei" panose="020B0503020204020204" pitchFamily="34" charset="-122"/>
              </a:rPr>
              <a:t>symbol</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CFG</a:t>
            </a:r>
            <a:r>
              <a:rPr lang="zh-CN" altLang="zh-CN" sz="1800" dirty="0">
                <a:effectLst/>
                <a:ea typeface="Microsoft YaHei" panose="020B0503020204020204" pitchFamily="34" charset="-122"/>
              </a:rPr>
              <a:t>中的</a:t>
            </a:r>
            <a:r>
              <a:rPr lang="en-US" altLang="zh-CN" sz="1800" dirty="0">
                <a:effectLst/>
                <a:ea typeface="Microsoft YaHei" panose="020B0503020204020204" pitchFamily="34" charset="-122"/>
              </a:rPr>
              <a:t>symbol</a:t>
            </a:r>
            <a:r>
              <a:rPr lang="zh-CN" altLang="zh-CN" sz="1800" dirty="0">
                <a:effectLst/>
                <a:ea typeface="Microsoft YaHei" panose="020B0503020204020204" pitchFamily="34" charset="-122"/>
              </a:rPr>
              <a:t>，从语法中替换）</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21</a:t>
            </a:fld>
            <a:endParaRPr lang="zh-CN" altLang="en-US"/>
          </a:p>
        </p:txBody>
      </p:sp>
    </p:spTree>
    <p:extLst>
      <p:ext uri="{BB962C8B-B14F-4D97-AF65-F5344CB8AC3E}">
        <p14:creationId xmlns:p14="http://schemas.microsoft.com/office/powerpoint/2010/main" val="1992209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22</a:t>
            </a:fld>
            <a:endParaRPr lang="zh-CN" altLang="en-US"/>
          </a:p>
        </p:txBody>
      </p:sp>
    </p:spTree>
    <p:extLst>
      <p:ext uri="{BB962C8B-B14F-4D97-AF65-F5344CB8AC3E}">
        <p14:creationId xmlns:p14="http://schemas.microsoft.com/office/powerpoint/2010/main" val="3600172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具体地说，我们选择了当今使用的流行的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Web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服务器、代理和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CDN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技术，它们构成了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Internet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的很大一部分：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Apache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NGINX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Tomcat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Apache Traffic Server (ATS)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HAProxy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Squid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Varnish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Akamai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Cloudflare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CloudFront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具体版本请参见附录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。为了测试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CDN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供应商，我们订阅了他们的免费或试用层服务。 我们将每种技术配置为作为反馈服务器前面的反向代理运行（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Tomcat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除外，它没有反向代理模式，因此我们在其上运行一个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Java servlet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来回显接收到的请求）。 我们使用默认配置，除了在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NGINX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中关闭缓冲以加快测试速度，并为干净的实验运行禁用缓存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23</a:t>
            </a:fld>
            <a:endParaRPr lang="zh-CN" altLang="en-US"/>
          </a:p>
        </p:txBody>
      </p:sp>
    </p:spTree>
    <p:extLst>
      <p:ext uri="{BB962C8B-B14F-4D97-AF65-F5344CB8AC3E}">
        <p14:creationId xmlns:p14="http://schemas.microsoft.com/office/powerpoint/2010/main" val="1866864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24</a:t>
            </a:fld>
            <a:endParaRPr lang="zh-CN" altLang="en-US"/>
          </a:p>
        </p:txBody>
      </p:sp>
    </p:spTree>
    <p:extLst>
      <p:ext uri="{BB962C8B-B14F-4D97-AF65-F5344CB8AC3E}">
        <p14:creationId xmlns:p14="http://schemas.microsoft.com/office/powerpoint/2010/main" val="180080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25</a:t>
            </a:fld>
            <a:endParaRPr lang="zh-CN" altLang="en-US"/>
          </a:p>
        </p:txBody>
      </p:sp>
    </p:spTree>
    <p:extLst>
      <p:ext uri="{BB962C8B-B14F-4D97-AF65-F5344CB8AC3E}">
        <p14:creationId xmlns:p14="http://schemas.microsoft.com/office/powerpoint/2010/main" val="1308739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成功的突变集。 为了确定前一阶段的突变是否具有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HRS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潜力，我们首先需要定义什么是成功的突变。一个成功的突变集会导致至少一对服务器对中的正文解析行为出现差异，而没有突变集则不会。 本质上，如果一个突变集导致了基本未突变请求没有的差异，我们认为这是一个成功的突变集。表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显示了每个实验的成功突变数。 为了更深入地了解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HRS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的原因和潜力，我们着手进一步减少这一集合。 我们根据以下定义减少突变集。突变集 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可简化为 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iff</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 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是一组服务器对，它们在解析由突变集 𝑀 突变的输入时存在分歧。</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错位法</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扭曲的协议：协议名字上进行一个字符的变动，</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无效版本：添加一个数字，用另一个数字替换一个数字，或从开头删除一个数字并在末尾添加一个</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en-US" altLang="zh-CN" sz="1400" dirty="0">
                <a:effectLst/>
                <a:ea typeface="Calibri" panose="020F0502020204030204" pitchFamily="34" charset="0"/>
              </a:rPr>
              <a:t>Manipulated Termination</a:t>
            </a:r>
            <a:r>
              <a:rPr lang="zh-CN" altLang="zh-CN" sz="1400" dirty="0">
                <a:effectLst/>
                <a:ea typeface="Microsoft YaHei" panose="020B0503020204020204" pitchFamily="34" charset="-122"/>
              </a:rPr>
              <a:t>：</a:t>
            </a:r>
            <a:r>
              <a:rPr lang="en-US" altLang="zh-CN" sz="1400" dirty="0">
                <a:effectLst/>
                <a:ea typeface="Calibri" panose="020F0502020204030204" pitchFamily="34" charset="0"/>
              </a:rPr>
              <a:t>add space/tab/CRLF</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嵌入</a:t>
            </a:r>
            <a:r>
              <a:rPr lang="en-US" altLang="zh-CN" sz="1400" dirty="0">
                <a:effectLst/>
                <a:ea typeface="Microsoft YaHei" panose="020B0503020204020204" pitchFamily="34" charset="-122"/>
              </a:rPr>
              <a:t>Request Lines</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多重突变</a:t>
            </a:r>
            <a:r>
              <a:rPr lang="en-US" altLang="zh-CN" sz="1400" dirty="0">
                <a:effectLst/>
                <a:ea typeface="Calibri" panose="020F0502020204030204" pitchFamily="34" charset="0"/>
              </a:rPr>
              <a:t>:</a:t>
            </a:r>
            <a:r>
              <a:rPr lang="zh-CN" altLang="zh-CN" sz="1400" dirty="0">
                <a:effectLst/>
                <a:ea typeface="Microsoft YaHei" panose="020B0503020204020204" pitchFamily="34" charset="-122"/>
              </a:rPr>
              <a:t>单个的变异失败，多个组合起来可以成功，主要分为以下两种形式：</a:t>
            </a:r>
            <a:endParaRPr lang="zh-CN" altLang="zh-CN" sz="1400" dirty="0">
              <a:effectLst/>
              <a:ea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altLang="zh-CN" sz="1400" dirty="0">
                <a:effectLst/>
                <a:ea typeface="Calibri" panose="020F0502020204030204" pitchFamily="34" charset="0"/>
              </a:rPr>
              <a:t>1) method</a:t>
            </a:r>
            <a:r>
              <a:rPr lang="zh-CN" altLang="zh-CN" sz="1400" dirty="0">
                <a:effectLst/>
                <a:ea typeface="Microsoft YaHei" panose="020B0503020204020204" pitchFamily="34" charset="-122"/>
              </a:rPr>
              <a:t>名称发生变化，同时在终止</a:t>
            </a:r>
            <a:r>
              <a:rPr lang="en-US" altLang="zh-CN" sz="1400" dirty="0">
                <a:effectLst/>
                <a:ea typeface="Calibri" panose="020F0502020204030204" pitchFamily="34" charset="0"/>
              </a:rPr>
              <a:t> CRLF </a:t>
            </a:r>
            <a:r>
              <a:rPr lang="zh-CN" altLang="zh-CN" sz="1400" dirty="0">
                <a:effectLst/>
                <a:ea typeface="Microsoft YaHei" panose="020B0503020204020204" pitchFamily="34" charset="-122"/>
              </a:rPr>
              <a:t>旁边添加另一个</a:t>
            </a:r>
            <a:r>
              <a:rPr lang="en-US" altLang="zh-CN" sz="1400" dirty="0">
                <a:effectLst/>
                <a:ea typeface="Calibri" panose="020F0502020204030204" pitchFamily="34" charset="0"/>
              </a:rPr>
              <a:t> CRLF</a:t>
            </a:r>
            <a:r>
              <a:rPr lang="zh-CN" altLang="zh-CN" sz="1400" dirty="0">
                <a:effectLst/>
                <a:ea typeface="Microsoft YaHei" panose="020B0503020204020204" pitchFamily="34" charset="-122"/>
              </a:rPr>
              <a:t>，或</a:t>
            </a:r>
            <a:r>
              <a:rPr lang="en-US" altLang="zh-CN" sz="1400" dirty="0">
                <a:effectLst/>
                <a:ea typeface="Calibri" panose="020F0502020204030204" pitchFamily="34" charset="0"/>
              </a:rPr>
              <a:t> </a:t>
            </a:r>
            <a:endParaRPr lang="zh-CN" altLang="zh-CN" sz="1400" dirty="0">
              <a:effectLst/>
              <a:ea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altLang="zh-CN" sz="1400" dirty="0">
                <a:effectLst/>
                <a:ea typeface="Calibri" panose="020F0502020204030204" pitchFamily="34" charset="0"/>
              </a:rPr>
              <a:t>2) </a:t>
            </a:r>
            <a:r>
              <a:rPr lang="zh-CN" altLang="zh-CN" sz="1400" dirty="0">
                <a:effectLst/>
                <a:ea typeface="Microsoft YaHei" panose="020B0503020204020204" pitchFamily="34" charset="-122"/>
              </a:rPr>
              <a:t>从协议名称中删除一个字符，并在协议名称后添加第二个斜杠</a:t>
            </a:r>
            <a:endParaRPr lang="zh-CN" altLang="zh-CN" sz="1400" dirty="0">
              <a:effectLst/>
              <a:ea typeface="Calibri" panose="020F0502020204030204" pitchFamily="34" charset="0"/>
            </a:endParaRPr>
          </a:p>
          <a:p>
            <a:pPr rtl="0" fontAlgn="ctr">
              <a:spcBef>
                <a:spcPts val="0"/>
              </a:spcBef>
              <a:spcAft>
                <a:spcPts val="0"/>
              </a:spcAft>
              <a:buFont typeface="Arial" panose="020B0604020202020204" pitchFamily="34" charset="0"/>
              <a:buChar char="•"/>
            </a:pPr>
            <a:r>
              <a:rPr lang="zh-CN" altLang="zh-CN" sz="1400" dirty="0">
                <a:effectLst/>
                <a:ea typeface="Microsoft YaHei" panose="020B0503020204020204" pitchFamily="34" charset="-122"/>
              </a:rPr>
              <a:t>各种方法版本组合：有时通过将各种</a:t>
            </a:r>
            <a:r>
              <a:rPr lang="en-US" altLang="zh-CN" sz="1400" dirty="0">
                <a:effectLst/>
                <a:ea typeface="Calibri" panose="020F0502020204030204" pitchFamily="34" charset="0"/>
              </a:rPr>
              <a:t>method</a:t>
            </a:r>
            <a:r>
              <a:rPr lang="zh-CN" altLang="zh-CN" sz="1400" dirty="0">
                <a:effectLst/>
                <a:ea typeface="Microsoft YaHei" panose="020B0503020204020204" pitchFamily="34" charset="-122"/>
              </a:rPr>
              <a:t>和版本放在一起而不需要突变来触发不一致的行为</a:t>
            </a:r>
            <a:endParaRPr lang="zh-CN" altLang="zh-CN" sz="1400" dirty="0">
              <a:effectLst/>
              <a:ea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26</a:t>
            </a:fld>
            <a:endParaRPr lang="zh-CN" altLang="en-US"/>
          </a:p>
        </p:txBody>
      </p:sp>
    </p:spTree>
    <p:extLst>
      <p:ext uri="{BB962C8B-B14F-4D97-AF65-F5344CB8AC3E}">
        <p14:creationId xmlns:p14="http://schemas.microsoft.com/office/powerpoint/2010/main" val="203481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a:spcBef>
                <a:spcPts val="0"/>
              </a:spcBef>
              <a:spcAft>
                <a:spcPts val="0"/>
              </a:spcAft>
            </a:pPr>
            <a:r>
              <a:rPr lang="en-US" altLang="zh-CN" sz="1800" dirty="0">
                <a:effectLst/>
                <a:ea typeface="Microsoft YaHei" panose="020B0503020204020204" pitchFamily="34" charset="-122"/>
              </a:rPr>
              <a:t>Distorted Header Value</a:t>
            </a:r>
            <a:r>
              <a:rPr lang="zh-CN" altLang="zh-CN" sz="1800" dirty="0">
                <a:effectLst/>
                <a:ea typeface="Microsoft YaHei" panose="020B0503020204020204" pitchFamily="34" charset="-122"/>
              </a:rPr>
              <a:t>（扭曲的标头值）：添加特殊字符，</a:t>
            </a:r>
          </a:p>
          <a:p>
            <a:pPr marL="342900" marR="0">
              <a:spcBef>
                <a:spcPts val="0"/>
              </a:spcBef>
              <a:spcAft>
                <a:spcPts val="0"/>
              </a:spcAft>
            </a:pPr>
            <a:r>
              <a:rPr lang="en-US" altLang="zh-CN" sz="1800" dirty="0">
                <a:effectLst/>
                <a:ea typeface="Microsoft YaHei" panose="020B0503020204020204" pitchFamily="34" charset="-122"/>
              </a:rPr>
              <a:t>Manipulated Termination</a:t>
            </a:r>
            <a:r>
              <a:rPr lang="zh-CN" altLang="zh-CN" sz="1800" dirty="0">
                <a:effectLst/>
                <a:ea typeface="Microsoft YaHei" panose="020B0503020204020204" pitchFamily="34" charset="-122"/>
              </a:rPr>
              <a:t>（操纵终止）：</a:t>
            </a:r>
            <a:r>
              <a:rPr lang="en-US" altLang="zh-CN" sz="1800" dirty="0">
                <a:effectLst/>
                <a:ea typeface="Microsoft YaHei" panose="020B0503020204020204" pitchFamily="34" charset="-122"/>
              </a:rPr>
              <a:t>header</a:t>
            </a:r>
            <a:r>
              <a:rPr lang="zh-CN" altLang="zh-CN" sz="1800" dirty="0">
                <a:effectLst/>
                <a:ea typeface="Microsoft YaHei" panose="020B0503020204020204" pitchFamily="34" charset="-122"/>
              </a:rPr>
              <a:t>末尾加入</a:t>
            </a:r>
            <a:r>
              <a:rPr lang="en-US" altLang="zh-CN" sz="1800" dirty="0">
                <a:effectLst/>
                <a:ea typeface="Microsoft YaHei" panose="020B0503020204020204" pitchFamily="34" charset="-122"/>
              </a:rPr>
              <a:t>CRLF</a:t>
            </a:r>
            <a:endParaRPr lang="zh-CN" altLang="zh-CN" sz="1800" dirty="0">
              <a:effectLst/>
              <a:ea typeface="Microsoft YaHei" panose="020B0503020204020204" pitchFamily="34" charset="-122"/>
            </a:endParaRPr>
          </a:p>
          <a:p>
            <a:pPr marL="342900" marR="0">
              <a:spcBef>
                <a:spcPts val="0"/>
              </a:spcBef>
              <a:spcAft>
                <a:spcPts val="0"/>
              </a:spcAft>
            </a:pPr>
            <a:r>
              <a:rPr lang="en-US" altLang="zh-CN" sz="1800" dirty="0">
                <a:effectLst/>
                <a:ea typeface="Calibri" panose="020F0502020204030204" pitchFamily="34" charset="0"/>
              </a:rPr>
              <a:t>Expect Header</a:t>
            </a:r>
            <a:r>
              <a:rPr lang="zh-CN" altLang="zh-CN" sz="1800" dirty="0">
                <a:effectLst/>
                <a:ea typeface="Microsoft YaHei" panose="020B0503020204020204" pitchFamily="34" charset="-122"/>
              </a:rPr>
              <a:t>（期望标题）：我们发现</a:t>
            </a:r>
            <a:r>
              <a:rPr lang="en-US" altLang="zh-CN" sz="1800" dirty="0">
                <a:effectLst/>
                <a:ea typeface="Calibri" panose="020F0502020204030204" pitchFamily="34" charset="0"/>
              </a:rPr>
              <a:t> Apache </a:t>
            </a:r>
            <a:r>
              <a:rPr lang="zh-CN" altLang="zh-CN" sz="1800" dirty="0">
                <a:effectLst/>
                <a:ea typeface="Microsoft YaHei" panose="020B0503020204020204" pitchFamily="34" charset="-122"/>
              </a:rPr>
              <a:t>对</a:t>
            </a:r>
            <a:r>
              <a:rPr lang="en-US" altLang="zh-CN" sz="1800" dirty="0">
                <a:effectLst/>
                <a:ea typeface="Calibri" panose="020F0502020204030204" pitchFamily="34" charset="0"/>
              </a:rPr>
              <a:t> Expect </a:t>
            </a:r>
            <a:r>
              <a:rPr lang="zh-CN" altLang="zh-CN" sz="1800" dirty="0">
                <a:effectLst/>
                <a:ea typeface="Microsoft YaHei" panose="020B0503020204020204" pitchFamily="34" charset="-122"/>
              </a:rPr>
              <a:t>标头的解释不同。</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当</a:t>
            </a:r>
            <a:r>
              <a:rPr lang="en-US" altLang="zh-CN" sz="1800" dirty="0">
                <a:effectLst/>
                <a:ea typeface="Calibri" panose="020F0502020204030204" pitchFamily="34" charset="0"/>
              </a:rPr>
              <a:t> Apache </a:t>
            </a:r>
            <a:r>
              <a:rPr lang="zh-CN" altLang="zh-CN" sz="1800" dirty="0">
                <a:effectLst/>
                <a:ea typeface="Microsoft YaHei" panose="020B0503020204020204" pitchFamily="34" charset="-122"/>
              </a:rPr>
              <a:t>收到带有此标头及其</a:t>
            </a:r>
            <a:r>
              <a:rPr lang="en-US" altLang="zh-CN" sz="1800" dirty="0">
                <a:effectLst/>
                <a:ea typeface="Calibri" panose="020F0502020204030204" pitchFamily="34" charset="0"/>
              </a:rPr>
              <a:t> 100-continue </a:t>
            </a:r>
            <a:r>
              <a:rPr lang="zh-CN" altLang="zh-CN" sz="1800" dirty="0">
                <a:effectLst/>
                <a:ea typeface="Microsoft YaHei" panose="020B0503020204020204" pitchFamily="34" charset="-122"/>
              </a:rPr>
              <a:t>值的请求时，它会忽略请求中的主体，而不是我们试验过的所有其他服务器。（</a:t>
            </a:r>
            <a:endParaRPr lang="zh-CN" altLang="zh-CN" sz="1800" dirty="0">
              <a:effectLst/>
              <a:ea typeface="Calibri" panose="020F0502020204030204" pitchFamily="34" charset="0"/>
            </a:endParaRPr>
          </a:p>
          <a:p>
            <a:pPr marL="342900" marR="0">
              <a:spcBef>
                <a:spcPts val="0"/>
              </a:spcBef>
              <a:spcAft>
                <a:spcPts val="0"/>
              </a:spcAft>
            </a:pPr>
            <a:r>
              <a:rPr lang="zh-CN" altLang="zh-CN" sz="1800" dirty="0">
                <a:effectLst/>
                <a:ea typeface="Microsoft YaHei" panose="020B0503020204020204" pitchFamily="34" charset="-122"/>
              </a:rPr>
              <a:t>HTTP </a:t>
            </a:r>
            <a:r>
              <a:rPr lang="zh-CN" altLang="zh-CN" sz="1800" b="1" dirty="0">
                <a:solidFill>
                  <a:srgbClr val="1B1B1B"/>
                </a:solidFill>
                <a:effectLst/>
                <a:ea typeface="Inter"/>
              </a:rPr>
              <a:t>100 Continue</a:t>
            </a:r>
            <a:r>
              <a:rPr lang="zh-CN" altLang="zh-CN" sz="1800" dirty="0">
                <a:effectLst/>
                <a:ea typeface="Microsoft YaHei" panose="020B0503020204020204" pitchFamily="34" charset="-122"/>
              </a:rPr>
              <a:t> 信息型状态响应码表示目前为止一切正常，客户端应该继续请求，如果已完成请求则忽略。）</a:t>
            </a:r>
            <a:endParaRPr lang="zh-CN" altLang="zh-CN" sz="1800" dirty="0">
              <a:effectLst/>
              <a:ea typeface="Calibri" panose="020F0502020204030204" pitchFamily="34" charset="0"/>
            </a:endParaRPr>
          </a:p>
          <a:p>
            <a:pPr marL="342900" marR="0">
              <a:spcBef>
                <a:spcPts val="0"/>
              </a:spcBef>
              <a:spcAft>
                <a:spcPts val="0"/>
              </a:spcAft>
            </a:pPr>
            <a:r>
              <a:rPr lang="en-US" altLang="zh-CN" sz="1800" dirty="0">
                <a:effectLst/>
                <a:ea typeface="Microsoft YaHei" panose="020B0503020204020204" pitchFamily="34" charset="-122"/>
              </a:rPr>
              <a:t>Identity Encoding</a:t>
            </a:r>
            <a:r>
              <a:rPr lang="zh-CN" altLang="zh-CN" sz="1800" dirty="0">
                <a:effectLst/>
                <a:ea typeface="Microsoft YaHei" panose="020B0503020204020204" pitchFamily="34" charset="-122"/>
              </a:rPr>
              <a:t>（身份编码）：附有</a:t>
            </a:r>
            <a:r>
              <a:rPr lang="en-US" altLang="zh-CN" sz="1800" dirty="0">
                <a:effectLst/>
                <a:ea typeface="Microsoft YaHei" panose="020B0503020204020204" pitchFamily="34" charset="-122"/>
              </a:rPr>
              <a:t>identity</a:t>
            </a:r>
            <a:r>
              <a:rPr lang="zh-CN" altLang="zh-CN" sz="1800" dirty="0">
                <a:effectLst/>
                <a:ea typeface="Microsoft YaHei" panose="020B0503020204020204" pitchFamily="34" charset="-122"/>
              </a:rPr>
              <a:t>值</a:t>
            </a:r>
          </a:p>
          <a:p>
            <a:pPr marL="342900" marR="0">
              <a:spcBef>
                <a:spcPts val="0"/>
              </a:spcBef>
              <a:spcAft>
                <a:spcPts val="0"/>
              </a:spcAft>
            </a:pPr>
            <a:r>
              <a:rPr lang="en-US" altLang="zh-CN" sz="1800" dirty="0">
                <a:effectLst/>
                <a:ea typeface="Microsoft YaHei" panose="020B0503020204020204" pitchFamily="34" charset="-122"/>
              </a:rPr>
              <a:t>V1.0 Chunked Encoding</a:t>
            </a: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V1.0 </a:t>
            </a:r>
            <a:r>
              <a:rPr lang="zh-CN" altLang="zh-CN" sz="1800" dirty="0">
                <a:effectLst/>
                <a:ea typeface="Microsoft YaHei" panose="020B0503020204020204" pitchFamily="34" charset="-122"/>
              </a:rPr>
              <a:t>分块编码）：</a:t>
            </a:r>
            <a:r>
              <a:rPr lang="en-US" altLang="zh-CN" sz="1800" dirty="0">
                <a:effectLst/>
                <a:ea typeface="Calibri" panose="020F0502020204030204" pitchFamily="34" charset="0"/>
              </a:rPr>
              <a:t>Tomcat</a:t>
            </a:r>
            <a:r>
              <a:rPr lang="zh-CN" altLang="zh-CN" sz="1800" dirty="0">
                <a:effectLst/>
                <a:ea typeface="Microsoft YaHei" panose="020B0503020204020204" pitchFamily="34" charset="-122"/>
              </a:rPr>
              <a:t>不支持</a:t>
            </a:r>
            <a:r>
              <a:rPr lang="en-US" altLang="zh-CN" sz="1800" dirty="0">
                <a:effectLst/>
                <a:ea typeface="Calibri" panose="020F0502020204030204" pitchFamily="34" charset="0"/>
              </a:rPr>
              <a:t>HTTP1.0</a:t>
            </a:r>
            <a:endParaRPr lang="zh-CN" altLang="zh-CN" sz="1800" dirty="0">
              <a:effectLst/>
              <a:ea typeface="Calibri" panose="020F0502020204030204" pitchFamily="34" charset="0"/>
            </a:endParaRPr>
          </a:p>
          <a:p>
            <a:pPr marL="342900" marR="0">
              <a:spcBef>
                <a:spcPts val="0"/>
              </a:spcBef>
              <a:spcAft>
                <a:spcPts val="0"/>
              </a:spcAft>
            </a:pPr>
            <a:r>
              <a:rPr lang="en-US" altLang="zh-CN" sz="1800" dirty="0">
                <a:effectLst/>
                <a:ea typeface="Microsoft YaHei" panose="020B0503020204020204" pitchFamily="34" charset="-122"/>
              </a:rPr>
              <a:t>Double Transfer-Encoding</a:t>
            </a:r>
            <a:r>
              <a:rPr lang="zh-CN" altLang="zh-CN" sz="1800" dirty="0">
                <a:effectLst/>
                <a:ea typeface="Microsoft YaHei" panose="020B0503020204020204" pitchFamily="34" charset="-122"/>
              </a:rPr>
              <a:t>（双传输编码）：第一个</a:t>
            </a:r>
            <a:r>
              <a:rPr lang="en-US" altLang="zh-CN" sz="1800" dirty="0">
                <a:effectLst/>
                <a:ea typeface="Microsoft YaHei" panose="020B0503020204020204" pitchFamily="34" charset="-122"/>
              </a:rPr>
              <a:t>transfer-Encoding</a:t>
            </a:r>
            <a:r>
              <a:rPr lang="zh-CN" altLang="zh-CN" sz="1800" dirty="0">
                <a:effectLst/>
                <a:ea typeface="Microsoft YaHei" panose="020B0503020204020204" pitchFamily="34" charset="-122"/>
              </a:rPr>
              <a:t>是</a:t>
            </a:r>
            <a:r>
              <a:rPr lang="en-US" altLang="zh-CN" sz="1800" dirty="0">
                <a:effectLst/>
                <a:ea typeface="Microsoft YaHei" panose="020B0503020204020204" pitchFamily="34" charset="-122"/>
              </a:rPr>
              <a:t>identity</a:t>
            </a:r>
            <a:r>
              <a:rPr lang="zh-CN" altLang="zh-CN" sz="1800" dirty="0">
                <a:effectLst/>
                <a:ea typeface="Microsoft YaHei" panose="020B0503020204020204" pitchFamily="34" charset="-122"/>
              </a:rPr>
              <a:t>，第二个是</a:t>
            </a:r>
            <a:r>
              <a:rPr lang="en-US" altLang="zh-CN" sz="1800" dirty="0">
                <a:effectLst/>
                <a:ea typeface="Microsoft YaHei" panose="020B0503020204020204" pitchFamily="34" charset="-122"/>
              </a:rPr>
              <a:t>chunked</a:t>
            </a:r>
            <a:r>
              <a:rPr lang="zh-CN" altLang="zh-CN" sz="1800" dirty="0">
                <a:effectLst/>
                <a:ea typeface="Microsoft YaHei" panose="020B0503020204020204" pitchFamily="34" charset="-122"/>
              </a:rPr>
              <a:t>，结果：</a:t>
            </a:r>
            <a:r>
              <a:rPr lang="en-US" altLang="zh-CN" sz="1800" dirty="0" err="1">
                <a:effectLst/>
                <a:ea typeface="Microsoft YaHei" panose="020B0503020204020204" pitchFamily="34" charset="-122"/>
              </a:rPr>
              <a:t>cloudflare</a:t>
            </a:r>
            <a:r>
              <a:rPr lang="zh-CN" altLang="zh-CN" sz="1800" dirty="0">
                <a:effectLst/>
                <a:ea typeface="Microsoft YaHei" panose="020B0503020204020204" pitchFamily="34" charset="-122"/>
              </a:rPr>
              <a:t>和</a:t>
            </a:r>
            <a:r>
              <a:rPr lang="en-US" altLang="zh-CN" sz="1800" dirty="0" err="1">
                <a:effectLst/>
                <a:ea typeface="Microsoft YaHei" panose="020B0503020204020204" pitchFamily="34" charset="-122"/>
              </a:rPr>
              <a:t>cloudfront</a:t>
            </a:r>
            <a:r>
              <a:rPr lang="en-US" altLang="zh-CN" sz="1800" dirty="0">
                <a:effectLst/>
                <a:ea typeface="Microsoft YaHei" panose="020B0503020204020204" pitchFamily="34" charset="-122"/>
              </a:rPr>
              <a:t> use Content length header</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Tomcat</a:t>
            </a:r>
            <a:r>
              <a:rPr lang="zh-CN" altLang="zh-CN" sz="1800" dirty="0">
                <a:effectLst/>
                <a:ea typeface="Microsoft YaHei" panose="020B0503020204020204" pitchFamily="34" charset="-122"/>
              </a:rPr>
              <a:t>使用</a:t>
            </a:r>
            <a:r>
              <a:rPr lang="en-US" altLang="zh-CN" sz="1800" dirty="0">
                <a:effectLst/>
                <a:ea typeface="Microsoft YaHei" panose="020B0503020204020204" pitchFamily="34" charset="-122"/>
              </a:rPr>
              <a:t>Transfer-Encoding</a:t>
            </a:r>
            <a:endParaRPr lang="zh-CN" altLang="zh-CN" sz="1800" dirty="0">
              <a:effectLst/>
              <a:ea typeface="Microsoft YaHei" panose="020B0503020204020204" pitchFamily="34" charset="-122"/>
            </a:endParaRPr>
          </a:p>
          <a:p>
            <a:pPr marL="342900" marR="0">
              <a:spcBef>
                <a:spcPts val="0"/>
              </a:spcBef>
              <a:spcAft>
                <a:spcPts val="0"/>
              </a:spcAft>
            </a:pPr>
            <a:r>
              <a:rPr lang="en-US" altLang="zh-CN" sz="1800" dirty="0">
                <a:effectLst/>
                <a:ea typeface="Microsoft YaHei" panose="020B0503020204020204" pitchFamily="34" charset="-122"/>
              </a:rPr>
              <a:t>Various Method Version Combinations</a:t>
            </a:r>
            <a:r>
              <a:rPr lang="zh-CN" altLang="zh-CN" sz="1800" dirty="0">
                <a:effectLst/>
                <a:ea typeface="Microsoft YaHei" panose="020B0503020204020204" pitchFamily="34" charset="-122"/>
              </a:rPr>
              <a:t>（各种方法版本组合）：</a:t>
            </a:r>
          </a:p>
          <a:p>
            <a:pPr marL="685800" marR="0">
              <a:spcBef>
                <a:spcPts val="0"/>
              </a:spcBef>
              <a:spcAft>
                <a:spcPts val="0"/>
              </a:spcAft>
            </a:pPr>
            <a:r>
              <a:rPr lang="zh-CN" altLang="zh-CN" sz="1800" dirty="0">
                <a:effectLst/>
                <a:ea typeface="Microsoft YaHei" panose="020B0503020204020204" pitchFamily="34" charset="-122"/>
              </a:rPr>
              <a:t>不同的</a:t>
            </a:r>
            <a:r>
              <a:rPr lang="en-US" altLang="zh-CN" sz="1800" dirty="0">
                <a:effectLst/>
                <a:ea typeface="Calibri" panose="020F0502020204030204" pitchFamily="34" charset="0"/>
              </a:rPr>
              <a:t>Method </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Version</a:t>
            </a:r>
            <a:r>
              <a:rPr lang="zh-CN" altLang="zh-CN" sz="1800" dirty="0">
                <a:effectLst/>
                <a:ea typeface="Microsoft YaHei" panose="020B0503020204020204" pitchFamily="34" charset="-122"/>
              </a:rPr>
              <a:t>组合，</a:t>
            </a:r>
            <a:r>
              <a:rPr lang="en-US" altLang="zh-CN" sz="1800" dirty="0">
                <a:effectLst/>
                <a:ea typeface="Microsoft YaHei" panose="020B0503020204020204" pitchFamily="34" charset="-122"/>
              </a:rPr>
              <a:t>these combinations are also combined with various headers including Transfer-Encoding</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27</a:t>
            </a:fld>
            <a:endParaRPr lang="zh-CN" altLang="en-US"/>
          </a:p>
        </p:txBody>
      </p:sp>
    </p:spTree>
    <p:extLst>
      <p:ext uri="{BB962C8B-B14F-4D97-AF65-F5344CB8AC3E}">
        <p14:creationId xmlns:p14="http://schemas.microsoft.com/office/powerpoint/2010/main" val="424543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a:spcBef>
                <a:spcPts val="0"/>
              </a:spcBef>
              <a:spcAft>
                <a:spcPts val="0"/>
              </a:spcAft>
            </a:pPr>
            <a:endParaRPr lang="zh-CN" altLang="zh-CN" sz="1800"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28</a:t>
            </a:fld>
            <a:endParaRPr lang="zh-CN" altLang="en-US"/>
          </a:p>
        </p:txBody>
      </p:sp>
    </p:spTree>
    <p:extLst>
      <p:ext uri="{BB962C8B-B14F-4D97-AF65-F5344CB8AC3E}">
        <p14:creationId xmlns:p14="http://schemas.microsoft.com/office/powerpoint/2010/main" val="3084353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a:spcBef>
                <a:spcPts val="0"/>
              </a:spcBef>
              <a:spcAft>
                <a:spcPts val="0"/>
              </a:spcAft>
            </a:pPr>
            <a:endParaRPr lang="zh-CN" altLang="zh-CN" sz="1800"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29</a:t>
            </a:fld>
            <a:endParaRPr lang="zh-CN" altLang="en-US"/>
          </a:p>
        </p:txBody>
      </p:sp>
    </p:spTree>
    <p:extLst>
      <p:ext uri="{BB962C8B-B14F-4D97-AF65-F5344CB8AC3E}">
        <p14:creationId xmlns:p14="http://schemas.microsoft.com/office/powerpoint/2010/main" val="267284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我目前是在 </a:t>
            </a:r>
            <a:r>
              <a:rPr lang="en-US" altLang="zh-CN" b="0" i="0" dirty="0" err="1">
                <a:solidFill>
                  <a:srgbClr val="494E52"/>
                </a:solidFill>
                <a:effectLst/>
                <a:latin typeface="-apple-system"/>
              </a:rPr>
              <a:t>Engin</a:t>
            </a:r>
            <a:r>
              <a:rPr lang="en-US" altLang="zh-CN" b="0" i="0" dirty="0">
                <a:solidFill>
                  <a:srgbClr val="494E52"/>
                </a:solidFill>
                <a:effectLst/>
                <a:latin typeface="-apple-system"/>
              </a:rPr>
              <a:t> </a:t>
            </a:r>
            <a:r>
              <a:rPr lang="en-US" altLang="zh-CN" b="0" i="0" dirty="0" err="1">
                <a:solidFill>
                  <a:srgbClr val="494E52"/>
                </a:solidFill>
                <a:effectLst/>
                <a:latin typeface="-apple-system"/>
              </a:rPr>
              <a:t>Kirda</a:t>
            </a:r>
            <a:r>
              <a:rPr lang="en-US" altLang="zh-CN" b="0" i="0" dirty="0">
                <a:solidFill>
                  <a:srgbClr val="494E52"/>
                </a:solidFill>
                <a:effectLst/>
                <a:latin typeface="-apple-system"/>
              </a:rPr>
              <a:t> </a:t>
            </a:r>
            <a:r>
              <a:rPr lang="zh-CN" altLang="en-US" b="0" i="0" dirty="0">
                <a:solidFill>
                  <a:srgbClr val="494E52"/>
                </a:solidFill>
                <a:effectLst/>
                <a:latin typeface="-apple-system"/>
              </a:rPr>
              <a:t>工作的三年级博士生。我在密歇根大学获得计算机科学硕士学位和学士学位，在那里我与 </a:t>
            </a:r>
            <a:r>
              <a:rPr lang="en-US" altLang="zh-CN" b="0" i="0" dirty="0">
                <a:solidFill>
                  <a:srgbClr val="494E52"/>
                </a:solidFill>
                <a:effectLst/>
                <a:latin typeface="-apple-system"/>
              </a:rPr>
              <a:t>J. Alex </a:t>
            </a:r>
            <a:r>
              <a:rPr lang="en-US" altLang="zh-CN" b="0" i="0" dirty="0" err="1">
                <a:solidFill>
                  <a:srgbClr val="494E52"/>
                </a:solidFill>
                <a:effectLst/>
                <a:latin typeface="-apple-system"/>
              </a:rPr>
              <a:t>Halderman</a:t>
            </a:r>
            <a:r>
              <a:rPr lang="en-US" altLang="zh-CN" b="0" i="0" dirty="0">
                <a:solidFill>
                  <a:srgbClr val="494E52"/>
                </a:solidFill>
                <a:effectLst/>
                <a:latin typeface="-apple-system"/>
              </a:rPr>
              <a:t> </a:t>
            </a:r>
            <a:r>
              <a:rPr lang="zh-CN" altLang="en-US" b="0" i="0" dirty="0">
                <a:solidFill>
                  <a:srgbClr val="494E52"/>
                </a:solidFill>
                <a:effectLst/>
                <a:latin typeface="-apple-system"/>
              </a:rPr>
              <a:t>和 </a:t>
            </a:r>
            <a:r>
              <a:rPr lang="en-US" altLang="zh-CN" b="0" i="0" dirty="0">
                <a:solidFill>
                  <a:srgbClr val="494E52"/>
                </a:solidFill>
                <a:effectLst/>
                <a:latin typeface="-apple-system"/>
              </a:rPr>
              <a:t>Roya </a:t>
            </a:r>
            <a:r>
              <a:rPr lang="en-US" altLang="zh-CN" b="0" i="0" dirty="0" err="1">
                <a:solidFill>
                  <a:srgbClr val="494E52"/>
                </a:solidFill>
                <a:effectLst/>
                <a:latin typeface="-apple-system"/>
              </a:rPr>
              <a:t>Ensafi</a:t>
            </a:r>
            <a:r>
              <a:rPr lang="en-US" altLang="zh-CN" b="0" i="0" dirty="0">
                <a:solidFill>
                  <a:srgbClr val="494E52"/>
                </a:solidFill>
                <a:effectLst/>
                <a:latin typeface="-apple-system"/>
              </a:rPr>
              <a:t> </a:t>
            </a:r>
            <a:r>
              <a:rPr lang="zh-CN" altLang="en-US" b="0" i="0" dirty="0">
                <a:solidFill>
                  <a:srgbClr val="494E52"/>
                </a:solidFill>
                <a:effectLst/>
                <a:latin typeface="-apple-system"/>
              </a:rPr>
              <a:t>一起研究审查制度、勒索软件和网络测量。 同样在密歇根，我有机会教授计算机安全入门课程总共三年，其中两年担任研究生导师。我的研究兴趣包括但不限于：审查测量和规避、网络测量、网络和网络安全、可用安全和隐私。</a:t>
            </a: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985514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Microsoft YaHei" panose="020B0503020204020204" pitchFamily="34" charset="-122"/>
              </a:rPr>
              <a:t>第二行和倒数第二行失败，现象：直接被重置成正常请求</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关闭连接。我们观察到服务器对无效请求特别敏感（在这两个突变类别中很常见），成功的类别包含较少的无效突变，因此被证明更有成效</a:t>
            </a:r>
            <a:endParaRPr lang="zh-CN" altLang="zh-CN" sz="1800" dirty="0">
              <a:effectLst/>
              <a:ea typeface="Calibri" panose="020F0502020204030204" pitchFamily="34" charset="0"/>
            </a:endParaRPr>
          </a:p>
          <a:p>
            <a:pPr marL="34290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Manipulated Termination, Expect Header, Identity Encoding, and Double Transfer-Encoding failed to work in any server combination</a:t>
            </a: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Transfer-Encoding </a:t>
            </a:r>
            <a:r>
              <a:rPr lang="en-US" altLang="zh-CN" sz="1800" dirty="0">
                <a:effectLst/>
                <a:ea typeface="Microsoft YaHei" panose="020B0503020204020204" pitchFamily="34" charset="-122"/>
              </a:rPr>
              <a:t>和</a:t>
            </a:r>
            <a:r>
              <a:rPr lang="en-US" altLang="zh-CN" sz="1800" dirty="0">
                <a:effectLst/>
                <a:ea typeface="Calibri" panose="020F0502020204030204" pitchFamily="34" charset="0"/>
              </a:rPr>
              <a:t> Content-Length </a:t>
            </a:r>
            <a:r>
              <a:rPr lang="en-US" altLang="zh-CN" sz="1800" dirty="0" err="1">
                <a:effectLst/>
                <a:ea typeface="Microsoft YaHei" panose="020B0503020204020204" pitchFamily="34" charset="-122"/>
              </a:rPr>
              <a:t>标头的突变通常不会被保留</a:t>
            </a:r>
            <a:endParaRPr lang="zh-CN" altLang="zh-CN" sz="1800" dirty="0">
              <a:effectLst/>
              <a:ea typeface="Calibri" panose="020F0502020204030204" pitchFamily="34" charset="0"/>
            </a:endParaRPr>
          </a:p>
          <a:p>
            <a:pPr marL="342900" marR="0">
              <a:spcBef>
                <a:spcPts val="0"/>
              </a:spcBef>
              <a:spcAft>
                <a:spcPts val="0"/>
              </a:spcAft>
            </a:pPr>
            <a:endParaRPr lang="en-US" altLang="zh-CN" sz="1800"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30</a:t>
            </a:fld>
            <a:endParaRPr lang="zh-CN" altLang="en-US"/>
          </a:p>
        </p:txBody>
      </p:sp>
    </p:spTree>
    <p:extLst>
      <p:ext uri="{BB962C8B-B14F-4D97-AF65-F5344CB8AC3E}">
        <p14:creationId xmlns:p14="http://schemas.microsoft.com/office/powerpoint/2010/main" val="1845583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31</a:t>
            </a:fld>
            <a:endParaRPr lang="zh-CN" altLang="en-US"/>
          </a:p>
        </p:txBody>
      </p:sp>
    </p:spTree>
    <p:extLst>
      <p:ext uri="{BB962C8B-B14F-4D97-AF65-F5344CB8AC3E}">
        <p14:creationId xmlns:p14="http://schemas.microsoft.com/office/powerpoint/2010/main" val="3582316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800" dirty="0">
                <a:effectLst/>
                <a:ea typeface="Microsoft YaHei" panose="020B0503020204020204" pitchFamily="34" charset="-122"/>
              </a:rPr>
              <a:t>图</a:t>
            </a:r>
            <a:r>
              <a:rPr lang="en-US" altLang="zh-CN" sz="1800" dirty="0">
                <a:effectLst/>
                <a:ea typeface="Calibri" panose="020F0502020204030204" pitchFamily="34" charset="0"/>
              </a:rPr>
              <a:t> 7</a:t>
            </a:r>
            <a:r>
              <a:rPr lang="zh-CN" altLang="zh-CN" sz="1800" dirty="0">
                <a:effectLst/>
                <a:ea typeface="Microsoft YaHei" panose="020B0503020204020204" pitchFamily="34" charset="-122"/>
              </a:rPr>
              <a:t>：在野外配对的</a:t>
            </a:r>
            <a:r>
              <a:rPr lang="en-US" altLang="zh-CN" sz="1800" dirty="0">
                <a:effectLst/>
                <a:ea typeface="Calibri" panose="020F0502020204030204" pitchFamily="34" charset="0"/>
              </a:rPr>
              <a:t> HTTP </a:t>
            </a:r>
            <a:r>
              <a:rPr lang="zh-CN" altLang="zh-CN" sz="1800" dirty="0">
                <a:effectLst/>
                <a:ea typeface="Microsoft YaHei" panose="020B0503020204020204" pitchFamily="34" charset="-122"/>
              </a:rPr>
              <a:t>处理器。</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这是一个无序图，显示成对组合。</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红色边缘表示表现出处理差异的对，蓝色边缘表示没有处理差异的对。</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边缘厚度对应于对的发生率</a:t>
            </a:r>
            <a:endParaRPr lang="en-US" altLang="zh-CN" sz="1800" dirty="0">
              <a:effectLst/>
              <a:ea typeface="Microsoft YaHei" panose="020B0503020204020204" pitchFamily="34" charset="-122"/>
            </a:endParaRPr>
          </a:p>
          <a:p>
            <a:pPr marL="0" marR="0">
              <a:spcBef>
                <a:spcPts val="0"/>
              </a:spcBef>
              <a:spcAft>
                <a:spcPts val="0"/>
              </a:spcAft>
            </a:pPr>
            <a:r>
              <a:rPr lang="zh-CN" altLang="zh-CN" sz="1800" dirty="0">
                <a:effectLst/>
                <a:ea typeface="Microsoft YaHei" panose="020B0503020204020204" pitchFamily="34" charset="-122"/>
              </a:rPr>
              <a:t>这种方法有局限性。 没有已知的方法可以通过流量分析可靠地检测代理服务，特别是因为许多服务允许运营商剥离识别标头以防止指纹识别。 此外，站点上的不同端点可能使用不同的代理技术，需要对每个站点进行全面爬网以进行准确分析。 最后，黑盒检测方法不能确定服务器的放置顺序，而只能确定它们以某种组合使用的事实。</a:t>
            </a:r>
          </a:p>
          <a:p>
            <a:pPr marL="0" marR="0">
              <a:spcBef>
                <a:spcPts val="0"/>
              </a:spcBef>
              <a:spcAft>
                <a:spcPts val="0"/>
              </a:spcAft>
            </a:pPr>
            <a:r>
              <a:rPr lang="zh-CN" altLang="zh-CN" sz="1800" dirty="0">
                <a:effectLst/>
                <a:ea typeface="Microsoft YaHei" panose="020B0503020204020204" pitchFamily="34" charset="-122"/>
              </a:rPr>
              <a:t>这些是我们在这项工作中没有解决的重要挑战</a:t>
            </a:r>
          </a:p>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zh-CN" sz="1800" dirty="0">
              <a:effectLst/>
              <a:ea typeface="Calibri" panose="020F0502020204030204" pitchFamily="34" charset="0"/>
            </a:endParaRPr>
          </a:p>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33</a:t>
            </a:fld>
            <a:endParaRPr lang="zh-CN" altLang="en-US"/>
          </a:p>
        </p:txBody>
      </p:sp>
    </p:spTree>
    <p:extLst>
      <p:ext uri="{BB962C8B-B14F-4D97-AF65-F5344CB8AC3E}">
        <p14:creationId xmlns:p14="http://schemas.microsoft.com/office/powerpoint/2010/main" val="1813306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800" dirty="0">
                <a:effectLst/>
                <a:ea typeface="Microsoft YaHei" panose="020B0503020204020204" pitchFamily="34" charset="-122"/>
              </a:rPr>
              <a:t>图</a:t>
            </a:r>
            <a:r>
              <a:rPr lang="en-US" altLang="zh-CN" sz="1800" dirty="0">
                <a:effectLst/>
                <a:ea typeface="Calibri" panose="020F0502020204030204" pitchFamily="34" charset="0"/>
              </a:rPr>
              <a:t> 7</a:t>
            </a:r>
            <a:r>
              <a:rPr lang="zh-CN" altLang="zh-CN" sz="1800" dirty="0">
                <a:effectLst/>
                <a:ea typeface="Microsoft YaHei" panose="020B0503020204020204" pitchFamily="34" charset="-122"/>
              </a:rPr>
              <a:t>：在野外配对的</a:t>
            </a:r>
            <a:r>
              <a:rPr lang="en-US" altLang="zh-CN" sz="1800" dirty="0">
                <a:effectLst/>
                <a:ea typeface="Calibri" panose="020F0502020204030204" pitchFamily="34" charset="0"/>
              </a:rPr>
              <a:t> HTTP </a:t>
            </a:r>
            <a:r>
              <a:rPr lang="zh-CN" altLang="zh-CN" sz="1800" dirty="0">
                <a:effectLst/>
                <a:ea typeface="Microsoft YaHei" panose="020B0503020204020204" pitchFamily="34" charset="-122"/>
              </a:rPr>
              <a:t>处理器。</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这是一个无序图，显示成对组合。</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红色边缘表示表现出处理差异的对，蓝色边缘表示没有处理差异的对。</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边缘厚度对应于对的发生率</a:t>
            </a:r>
            <a:endParaRPr lang="zh-CN" altLang="zh-CN" sz="1800" dirty="0">
              <a:effectLst/>
              <a:ea typeface="Calibri" panose="020F0502020204030204" pitchFamily="34" charset="0"/>
            </a:endParaRPr>
          </a:p>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34</a:t>
            </a:fld>
            <a:endParaRPr lang="zh-CN" altLang="en-US"/>
          </a:p>
        </p:txBody>
      </p:sp>
    </p:spTree>
    <p:extLst>
      <p:ext uri="{BB962C8B-B14F-4D97-AF65-F5344CB8AC3E}">
        <p14:creationId xmlns:p14="http://schemas.microsoft.com/office/powerpoint/2010/main" val="68688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800" dirty="0">
                <a:effectLst/>
                <a:ea typeface="Microsoft YaHei" panose="020B0503020204020204" pitchFamily="34" charset="-122"/>
              </a:rPr>
              <a:t>图</a:t>
            </a:r>
            <a:r>
              <a:rPr lang="en-US" altLang="zh-CN" sz="1800" dirty="0">
                <a:effectLst/>
                <a:ea typeface="Calibri" panose="020F0502020204030204" pitchFamily="34" charset="0"/>
              </a:rPr>
              <a:t> 7</a:t>
            </a:r>
            <a:r>
              <a:rPr lang="zh-CN" altLang="zh-CN" sz="1800" dirty="0">
                <a:effectLst/>
                <a:ea typeface="Microsoft YaHei" panose="020B0503020204020204" pitchFamily="34" charset="-122"/>
              </a:rPr>
              <a:t>：在野外配对的</a:t>
            </a:r>
            <a:r>
              <a:rPr lang="en-US" altLang="zh-CN" sz="1800" dirty="0">
                <a:effectLst/>
                <a:ea typeface="Calibri" panose="020F0502020204030204" pitchFamily="34" charset="0"/>
              </a:rPr>
              <a:t> HTTP </a:t>
            </a:r>
            <a:r>
              <a:rPr lang="zh-CN" altLang="zh-CN" sz="1800" dirty="0">
                <a:effectLst/>
                <a:ea typeface="Microsoft YaHei" panose="020B0503020204020204" pitchFamily="34" charset="-122"/>
              </a:rPr>
              <a:t>处理器。</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这是一个无序图，显示成对组合。</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红色边缘表示表现出处理差异的对，蓝色边缘表示没有处理差异的对。</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边缘厚度对应于对的发生率</a:t>
            </a:r>
            <a:endParaRPr lang="zh-CN" altLang="zh-CN" sz="1800" dirty="0">
              <a:effectLst/>
              <a:ea typeface="Calibri" panose="020F0502020204030204" pitchFamily="34" charset="0"/>
            </a:endParaRPr>
          </a:p>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35</a:t>
            </a:fld>
            <a:endParaRPr lang="zh-CN" altLang="en-US"/>
          </a:p>
        </p:txBody>
      </p:sp>
    </p:spTree>
    <p:extLst>
      <p:ext uri="{BB962C8B-B14F-4D97-AF65-F5344CB8AC3E}">
        <p14:creationId xmlns:p14="http://schemas.microsoft.com/office/powerpoint/2010/main" val="4261660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36</a:t>
            </a:fld>
            <a:endParaRPr lang="zh-CN" altLang="en-US"/>
          </a:p>
        </p:txBody>
      </p:sp>
    </p:spTree>
    <p:extLst>
      <p:ext uri="{BB962C8B-B14F-4D97-AF65-F5344CB8AC3E}">
        <p14:creationId xmlns:p14="http://schemas.microsoft.com/office/powerpoint/2010/main" val="3832343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rPr>
              <a:t>这是一种流行的嵌入式设备系统。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38</a:t>
            </a:fld>
            <a:endParaRPr lang="zh-CN" altLang="en-US"/>
          </a:p>
        </p:txBody>
      </p:sp>
    </p:spTree>
    <p:extLst>
      <p:ext uri="{BB962C8B-B14F-4D97-AF65-F5344CB8AC3E}">
        <p14:creationId xmlns:p14="http://schemas.microsoft.com/office/powerpoint/2010/main" val="382933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今天，我是 </a:t>
            </a:r>
            <a:r>
              <a:rPr lang="en-US" altLang="zh-CN" b="0" i="0" dirty="0">
                <a:solidFill>
                  <a:srgbClr val="494E52"/>
                </a:solidFill>
                <a:effectLst/>
                <a:latin typeface="-apple-system"/>
              </a:rPr>
              <a:t>Akamai </a:t>
            </a:r>
            <a:r>
              <a:rPr lang="zh-CN" altLang="en-US" b="0" i="0" dirty="0">
                <a:solidFill>
                  <a:srgbClr val="494E52"/>
                </a:solidFill>
                <a:effectLst/>
                <a:latin typeface="-apple-system"/>
              </a:rPr>
              <a:t>安全情报团队的架构师。 白天，我在帮助 </a:t>
            </a:r>
            <a:r>
              <a:rPr lang="en-US" altLang="zh-CN" b="0" i="0" dirty="0">
                <a:solidFill>
                  <a:srgbClr val="494E52"/>
                </a:solidFill>
                <a:effectLst/>
                <a:latin typeface="-apple-system"/>
              </a:rPr>
              <a:t>Akamai </a:t>
            </a:r>
            <a:r>
              <a:rPr lang="zh-CN" altLang="en-US" b="0" i="0" dirty="0">
                <a:solidFill>
                  <a:srgbClr val="494E52"/>
                </a:solidFill>
                <a:effectLst/>
                <a:latin typeface="-apple-system"/>
              </a:rPr>
              <a:t>工程师构建安全的 </a:t>
            </a:r>
            <a:r>
              <a:rPr lang="en-US" altLang="zh-CN" b="0" i="0" dirty="0">
                <a:solidFill>
                  <a:srgbClr val="494E52"/>
                </a:solidFill>
                <a:effectLst/>
                <a:latin typeface="-apple-system"/>
              </a:rPr>
              <a:t>CDN </a:t>
            </a:r>
            <a:r>
              <a:rPr lang="zh-CN" altLang="en-US" b="0" i="0" dirty="0">
                <a:solidFill>
                  <a:srgbClr val="494E52"/>
                </a:solidFill>
                <a:effectLst/>
                <a:latin typeface="-apple-system"/>
              </a:rPr>
              <a:t>和向我们的客户宣传我们的安全立场之间切换。 晚上，我穿上白大褂，与国际科学家团队合作开展学术研究项目。 我活跃于系统安全研究的许多分支，专注于探索其中的人为因素和工程实用技术。 我对卷土重来的 </a:t>
            </a:r>
            <a:r>
              <a:rPr lang="en-US" altLang="zh-CN" b="0" i="0" dirty="0">
                <a:solidFill>
                  <a:srgbClr val="494E52"/>
                </a:solidFill>
                <a:effectLst/>
                <a:latin typeface="-apple-system"/>
              </a:rPr>
              <a:t>Web </a:t>
            </a:r>
            <a:r>
              <a:rPr lang="zh-CN" altLang="en-US" b="0" i="0" dirty="0">
                <a:solidFill>
                  <a:srgbClr val="494E52"/>
                </a:solidFill>
                <a:effectLst/>
                <a:latin typeface="-apple-system"/>
              </a:rPr>
              <a:t>代理和缓存攻击感到异常兴奋。我还是东北大学 </a:t>
            </a:r>
            <a:r>
              <a:rPr lang="en-US" altLang="zh-CN" b="0" i="0" dirty="0">
                <a:solidFill>
                  <a:srgbClr val="494E52"/>
                </a:solidFill>
                <a:effectLst/>
                <a:latin typeface="-apple-system"/>
              </a:rPr>
              <a:t>Khoury </a:t>
            </a:r>
            <a:r>
              <a:rPr lang="zh-CN" altLang="en-US" b="0" i="0" dirty="0">
                <a:solidFill>
                  <a:srgbClr val="494E52"/>
                </a:solidFill>
                <a:effectLst/>
                <a:latin typeface="-apple-system"/>
              </a:rPr>
              <a:t>计算机科学学院的兼职教师，与我的团队在 </a:t>
            </a:r>
            <a:r>
              <a:rPr lang="en-US" altLang="zh-CN" b="0" i="0" dirty="0" err="1">
                <a:solidFill>
                  <a:srgbClr val="494E52"/>
                </a:solidFill>
                <a:effectLst/>
                <a:latin typeface="-apple-system"/>
              </a:rPr>
              <a:t>SecLab</a:t>
            </a:r>
            <a:r>
              <a:rPr lang="en-US" altLang="zh-CN" b="0" i="0" dirty="0">
                <a:solidFill>
                  <a:srgbClr val="494E52"/>
                </a:solidFill>
                <a:effectLst/>
                <a:latin typeface="-apple-system"/>
              </a:rPr>
              <a:t> </a:t>
            </a:r>
            <a:r>
              <a:rPr lang="zh-CN" altLang="en-US" b="0" i="0" dirty="0">
                <a:solidFill>
                  <a:srgbClr val="494E52"/>
                </a:solidFill>
                <a:effectLst/>
                <a:latin typeface="-apple-system"/>
              </a:rPr>
              <a:t>从事科学工作，并教授安全课程。此前，我曾在东北大学 </a:t>
            </a:r>
            <a:r>
              <a:rPr lang="en-US" altLang="zh-CN" b="0" i="0" dirty="0" err="1">
                <a:solidFill>
                  <a:srgbClr val="494E52"/>
                </a:solidFill>
                <a:effectLst/>
                <a:latin typeface="-apple-system"/>
              </a:rPr>
              <a:t>SecLab</a:t>
            </a:r>
            <a:r>
              <a:rPr lang="en-US" altLang="zh-CN" b="0" i="0" dirty="0">
                <a:solidFill>
                  <a:srgbClr val="494E52"/>
                </a:solidFill>
                <a:effectLst/>
                <a:latin typeface="-apple-system"/>
              </a:rPr>
              <a:t> </a:t>
            </a:r>
            <a:r>
              <a:rPr lang="zh-CN" altLang="en-US" b="0" i="0" dirty="0">
                <a:solidFill>
                  <a:srgbClr val="494E52"/>
                </a:solidFill>
                <a:effectLst/>
                <a:latin typeface="-apple-system"/>
              </a:rPr>
              <a:t>担任研究助理，并在法国索菲亚安提波利斯的 </a:t>
            </a:r>
            <a:r>
              <a:rPr lang="en-US" altLang="zh-CN" b="0" i="0" dirty="0" err="1">
                <a:solidFill>
                  <a:srgbClr val="494E52"/>
                </a:solidFill>
                <a:effectLst/>
                <a:latin typeface="-apple-system"/>
              </a:rPr>
              <a:t>Eurecom</a:t>
            </a:r>
            <a:r>
              <a:rPr lang="en-US" altLang="zh-CN" b="0" i="0" dirty="0">
                <a:solidFill>
                  <a:srgbClr val="494E52"/>
                </a:solidFill>
                <a:effectLst/>
                <a:latin typeface="-apple-system"/>
              </a:rPr>
              <a:t> </a:t>
            </a:r>
            <a:r>
              <a:rPr lang="zh-CN" altLang="en-US" b="0" i="0" dirty="0">
                <a:solidFill>
                  <a:srgbClr val="494E52"/>
                </a:solidFill>
                <a:effectLst/>
                <a:latin typeface="-apple-system"/>
              </a:rPr>
              <a:t>的 </a:t>
            </a:r>
            <a:r>
              <a:rPr lang="en-US" altLang="zh-CN" b="0" i="0" dirty="0" err="1">
                <a:solidFill>
                  <a:srgbClr val="494E52"/>
                </a:solidFill>
                <a:effectLst/>
                <a:latin typeface="-apple-system"/>
              </a:rPr>
              <a:t>iSecLab</a:t>
            </a:r>
            <a:r>
              <a:rPr lang="en-US" altLang="zh-CN" b="0" i="0" dirty="0">
                <a:solidFill>
                  <a:srgbClr val="494E52"/>
                </a:solidFill>
                <a:effectLst/>
                <a:latin typeface="-apple-system"/>
              </a:rPr>
              <a:t> </a:t>
            </a:r>
            <a:r>
              <a:rPr lang="zh-CN" altLang="en-US" b="0" i="0" dirty="0">
                <a:solidFill>
                  <a:srgbClr val="494E52"/>
                </a:solidFill>
                <a:effectLst/>
                <a:latin typeface="-apple-system"/>
              </a:rPr>
              <a:t>担任访问研究员。我拥有波士顿东北大学的信息保障（现称为网络安全）博士学位，以及安卡拉比尔肯特大学的计算机工程硕士学位和学士学位。</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74406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目前，我是波士顿东北大学 </a:t>
            </a:r>
            <a:r>
              <a:rPr lang="en-US" altLang="zh-CN" b="0" i="0" dirty="0">
                <a:solidFill>
                  <a:srgbClr val="494E52"/>
                </a:solidFill>
                <a:effectLst/>
                <a:latin typeface="-apple-system"/>
              </a:rPr>
              <a:t>Khoury </a:t>
            </a:r>
            <a:r>
              <a:rPr lang="zh-CN" altLang="en-US" b="0" i="0" dirty="0">
                <a:solidFill>
                  <a:srgbClr val="494E52"/>
                </a:solidFill>
                <a:effectLst/>
                <a:latin typeface="-apple-system"/>
              </a:rPr>
              <a:t>计算机科学学院和电气与计算机工程系的教授。此前，我曾在法国里维埃拉的 </a:t>
            </a:r>
            <a:r>
              <a:rPr lang="en-US" altLang="zh-CN" b="0" i="0" dirty="0" err="1">
                <a:solidFill>
                  <a:srgbClr val="494E52"/>
                </a:solidFill>
                <a:effectLst/>
                <a:latin typeface="-apple-system"/>
              </a:rPr>
              <a:t>Eurecom</a:t>
            </a:r>
            <a:r>
              <a:rPr lang="en-US" altLang="zh-CN" b="0" i="0" dirty="0">
                <a:solidFill>
                  <a:srgbClr val="494E52"/>
                </a:solidFill>
                <a:effectLst/>
                <a:latin typeface="-apple-system"/>
              </a:rPr>
              <a:t> </a:t>
            </a:r>
            <a:r>
              <a:rPr lang="zh-CN" altLang="en-US" b="0" i="0" dirty="0">
                <a:solidFill>
                  <a:srgbClr val="494E52"/>
                </a:solidFill>
                <a:effectLst/>
                <a:latin typeface="-apple-system"/>
              </a:rPr>
              <a:t>研究所（研究生院和研究中心）担任终身教职，在此之前，我曾在维也纳技术大学任教，在那里我共同创立了安全系统实验室。 我们的实验室现已变得国际化，分布在九个机构和地理位置。我目前的研究兴趣是系统、软件和网络安全（专注于 </a:t>
            </a:r>
            <a:r>
              <a:rPr lang="en-US" altLang="zh-CN" b="0" i="0" dirty="0">
                <a:solidFill>
                  <a:srgbClr val="494E52"/>
                </a:solidFill>
                <a:effectLst/>
                <a:latin typeface="-apple-system"/>
              </a:rPr>
              <a:t>Web </a:t>
            </a:r>
            <a:r>
              <a:rPr lang="zh-CN" altLang="en-US" b="0" i="0" dirty="0">
                <a:solidFill>
                  <a:srgbClr val="494E52"/>
                </a:solidFill>
                <a:effectLst/>
                <a:latin typeface="-apple-system"/>
              </a:rPr>
              <a:t>安全、二进制分析、恶意软件检测）。 在此之前，我主要对分布式系统、软件工程和软件架构感兴趣。我很幸运能与之共事，并有幸为一些非常聪明的博士提供建议。 我也是 </a:t>
            </a:r>
            <a:r>
              <a:rPr lang="en-US" altLang="zh-CN" b="0" i="0" dirty="0" err="1">
                <a:solidFill>
                  <a:srgbClr val="494E52"/>
                </a:solidFill>
                <a:effectLst/>
                <a:latin typeface="-apple-system"/>
              </a:rPr>
              <a:t>Shellphish</a:t>
            </a:r>
            <a:r>
              <a:rPr lang="en-US" altLang="zh-CN" b="0" i="0" dirty="0">
                <a:solidFill>
                  <a:srgbClr val="494E52"/>
                </a:solidFill>
                <a:effectLst/>
                <a:latin typeface="-apple-system"/>
              </a:rPr>
              <a:t> </a:t>
            </a:r>
            <a:r>
              <a:rPr lang="zh-CN" altLang="en-US" b="0" i="0" dirty="0">
                <a:solidFill>
                  <a:srgbClr val="494E52"/>
                </a:solidFill>
                <a:effectLst/>
                <a:latin typeface="-apple-system"/>
              </a:rPr>
              <a:t>黑客组织的一员。 我们定期参加 </a:t>
            </a:r>
            <a:r>
              <a:rPr lang="en-US" altLang="zh-CN" b="0" i="0" dirty="0">
                <a:solidFill>
                  <a:srgbClr val="494E52"/>
                </a:solidFill>
                <a:effectLst/>
                <a:latin typeface="-apple-system"/>
              </a:rPr>
              <a:t>DefCon CTF</a:t>
            </a:r>
            <a:r>
              <a:rPr lang="zh-CN" altLang="en-US" b="0" i="0" dirty="0">
                <a:solidFill>
                  <a:srgbClr val="494E52"/>
                </a:solidFill>
                <a:effectLst/>
                <a:latin typeface="-apple-system"/>
              </a:rPr>
              <a:t>。</a:t>
            </a: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161649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6</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extLst>
      <p:ext uri="{BB962C8B-B14F-4D97-AF65-F5344CB8AC3E}">
        <p14:creationId xmlns:p14="http://schemas.microsoft.com/office/powerpoint/2010/main" val="62119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
    <p:bg>
      <p:bgPr>
        <a:solidFill>
          <a:srgbClr val="F2F2F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s://www.iana.org/assignments/message-headers/message-headers.x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T-</a:t>
            </a:r>
            <a:r>
              <a:rPr lang="en-US" altLang="zh-CN" sz="3600" dirty="0" err="1"/>
              <a:t>Reqs</a:t>
            </a:r>
            <a:r>
              <a:rPr lang="en-US" altLang="zh-CN" sz="3600" dirty="0"/>
              <a:t>- HTTP Request Smuggling with Differential Fuzzing</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grpSp>
        <p:nvGrpSpPr>
          <p:cNvPr id="132" name="组合 131"/>
          <p:cNvGrpSpPr/>
          <p:nvPr/>
        </p:nvGrpSpPr>
        <p:grpSpPr>
          <a:xfrm>
            <a:off x="5874824"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 name="文本框 11">
            <a:extLst>
              <a:ext uri="{FF2B5EF4-FFF2-40B4-BE49-F238E27FC236}">
                <a16:creationId xmlns:a16="http://schemas.microsoft.com/office/drawing/2014/main" id="{C62491C2-1206-47FA-B484-FE230D71C3EE}"/>
              </a:ext>
            </a:extLst>
          </p:cNvPr>
          <p:cNvSpPr txBox="1"/>
          <p:nvPr/>
        </p:nvSpPr>
        <p:spPr>
          <a:xfrm>
            <a:off x="8865110" y="3944231"/>
            <a:ext cx="2428532" cy="369332"/>
          </a:xfrm>
          <a:prstGeom prst="rect">
            <a:avLst/>
          </a:prstGeom>
          <a:noFill/>
        </p:spPr>
        <p:txBody>
          <a:bodyPr wrap="square">
            <a:spAutoFit/>
          </a:bodyPr>
          <a:lstStyle/>
          <a:p>
            <a:pPr algn="l"/>
            <a:r>
              <a:rPr lang="en-US" altLang="zh-CN" sz="1800" b="0" i="0" dirty="0">
                <a:solidFill>
                  <a:schemeClr val="bg1"/>
                </a:solidFill>
                <a:effectLst/>
                <a:latin typeface="Arial" panose="020B0604020202020204" pitchFamily="34" charset="0"/>
              </a:rPr>
              <a:t>CCS 2021</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3145595"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Requests</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747909" y="1049396"/>
            <a:ext cx="9966101" cy="341632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	经典的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400" dirty="0">
                <a:latin typeface="宋体" panose="02010600030101010101" pitchFamily="2" charset="-122"/>
                <a:ea typeface="宋体" panose="02010600030101010101" pitchFamily="2" charset="-122"/>
                <a:cs typeface="Times New Roman" panose="02020603050405020304" pitchFamily="18" charset="0"/>
              </a:rPr>
              <a:t>请求包括以下内容：</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request line</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http method(POST)+request URI(</a:t>
            </a:r>
            <a:r>
              <a:rPr lang="zh-CN" altLang="en-US" sz="2400" dirty="0">
                <a:latin typeface="宋体" panose="02010600030101010101" pitchFamily="2" charset="-122"/>
                <a:ea typeface="宋体" panose="02010600030101010101" pitchFamily="2" charset="-122"/>
                <a:cs typeface="Times New Roman" panose="02020603050405020304" pitchFamily="18" charset="0"/>
              </a:rPr>
              <a:t>通用资源识别号 </a:t>
            </a:r>
            <a:r>
              <a:rPr lang="en-US" altLang="zh-CN" sz="2400" dirty="0">
                <a:latin typeface="宋体" panose="02010600030101010101" pitchFamily="2" charset="-122"/>
                <a:ea typeface="宋体" panose="02010600030101010101" pitchFamily="2" charset="-122"/>
                <a:cs typeface="Times New Roman" panose="02020603050405020304" pitchFamily="18" charset="0"/>
              </a:rPr>
              <a:t>/search)+protocol version</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HTTP/1.1</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2</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Header block</a:t>
            </a:r>
            <a:r>
              <a:rPr lang="zh-CN" altLang="en-US" sz="2400" dirty="0">
                <a:latin typeface="宋体" panose="02010600030101010101" pitchFamily="2" charset="-122"/>
                <a:ea typeface="宋体" panose="02010600030101010101" pitchFamily="2" charset="-122"/>
                <a:cs typeface="Times New Roman" panose="02020603050405020304" pitchFamily="18" charset="0"/>
              </a:rPr>
              <a:t>，列出定义通信的各种参数的标题字段和值</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3</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request body,</a:t>
            </a:r>
            <a:r>
              <a:rPr lang="zh-CN" altLang="en-US" sz="2400" dirty="0">
                <a:latin typeface="宋体" panose="02010600030101010101" pitchFamily="2" charset="-122"/>
                <a:ea typeface="宋体" panose="02010600030101010101" pitchFamily="2" charset="-122"/>
                <a:cs typeface="Times New Roman" panose="02020603050405020304" pitchFamily="18" charset="0"/>
              </a:rPr>
              <a:t>由包含回车和换行符（通常由 </a:t>
            </a:r>
            <a:r>
              <a:rPr lang="en-US" altLang="zh-CN" sz="2400" dirty="0">
                <a:latin typeface="宋体" panose="02010600030101010101" pitchFamily="2" charset="-122"/>
                <a:ea typeface="宋体" panose="02010600030101010101" pitchFamily="2" charset="-122"/>
                <a:cs typeface="Times New Roman" panose="02020603050405020304" pitchFamily="18" charset="0"/>
              </a:rPr>
              <a:t>CRLF </a:t>
            </a:r>
            <a:r>
              <a:rPr lang="zh-CN" altLang="en-US" sz="2400" dirty="0">
                <a:latin typeface="宋体" panose="02010600030101010101" pitchFamily="2" charset="-122"/>
                <a:ea typeface="宋体" panose="02010600030101010101" pitchFamily="2" charset="-122"/>
                <a:cs typeface="Times New Roman" panose="02020603050405020304" pitchFamily="18" charset="0"/>
              </a:rPr>
              <a:t>或 </a:t>
            </a:r>
            <a:r>
              <a:rPr lang="en-US" altLang="zh-CN" sz="2400" dirty="0">
                <a:latin typeface="宋体" panose="02010600030101010101" pitchFamily="2" charset="-122"/>
                <a:ea typeface="宋体" panose="02010600030101010101" pitchFamily="2" charset="-122"/>
                <a:cs typeface="Times New Roman" panose="02020603050405020304" pitchFamily="18" charset="0"/>
              </a:rPr>
              <a:t>\r\n </a:t>
            </a:r>
            <a:r>
              <a:rPr lang="zh-CN" altLang="en-US" sz="2400" dirty="0">
                <a:latin typeface="宋体" panose="02010600030101010101" pitchFamily="2" charset="-122"/>
                <a:ea typeface="宋体" panose="02010600030101010101" pitchFamily="2" charset="-122"/>
                <a:cs typeface="Times New Roman" panose="02020603050405020304" pitchFamily="18" charset="0"/>
              </a:rPr>
              <a:t>表示）的空行与</a:t>
            </a:r>
            <a:r>
              <a:rPr lang="en-US" altLang="zh-CN" sz="2400" dirty="0">
                <a:latin typeface="宋体" panose="02010600030101010101" pitchFamily="2" charset="-122"/>
                <a:ea typeface="宋体" panose="02010600030101010101" pitchFamily="2" charset="-122"/>
                <a:cs typeface="Times New Roman" panose="02020603050405020304" pitchFamily="18" charset="0"/>
              </a:rPr>
              <a:t>header block</a:t>
            </a:r>
            <a:r>
              <a:rPr lang="zh-CN" altLang="en-US" sz="2400" dirty="0">
                <a:latin typeface="宋体" panose="02010600030101010101" pitchFamily="2" charset="-122"/>
                <a:ea typeface="宋体" panose="02010600030101010101" pitchFamily="2" charset="-122"/>
                <a:cs typeface="Times New Roman" panose="02020603050405020304" pitchFamily="18" charset="0"/>
              </a:rPr>
              <a:t>分隔</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F083194-3C03-6B54-7423-CF4C433CB9E9}"/>
              </a:ext>
            </a:extLst>
          </p:cNvPr>
          <p:cNvPicPr>
            <a:picLocks noChangeAspect="1"/>
          </p:cNvPicPr>
          <p:nvPr/>
        </p:nvPicPr>
        <p:blipFill>
          <a:blip r:embed="rId3"/>
          <a:stretch>
            <a:fillRect/>
          </a:stretch>
        </p:blipFill>
        <p:spPr>
          <a:xfrm>
            <a:off x="7115205" y="1152525"/>
            <a:ext cx="4395599" cy="4656079"/>
          </a:xfrm>
          <a:prstGeom prst="rect">
            <a:avLst/>
          </a:prstGeom>
        </p:spPr>
      </p:pic>
    </p:spTree>
    <p:extLst>
      <p:ext uri="{BB962C8B-B14F-4D97-AF65-F5344CB8AC3E}">
        <p14:creationId xmlns:p14="http://schemas.microsoft.com/office/powerpoint/2010/main" val="137009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3145595"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Requests</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798150" y="878574"/>
            <a:ext cx="9966101" cy="1200329"/>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HTTP 1.1 </a:t>
            </a:r>
            <a:r>
              <a:rPr lang="zh-CN" altLang="en-US" sz="2400" dirty="0">
                <a:latin typeface="宋体" panose="02010600030101010101" pitchFamily="2" charset="-122"/>
                <a:ea typeface="宋体" panose="02010600030101010101" pitchFamily="2" charset="-122"/>
                <a:cs typeface="Times New Roman" panose="02020603050405020304" pitchFamily="18" charset="0"/>
              </a:rPr>
              <a:t>请求头提供两个字段，来指定报文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请求体</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长度：</a:t>
            </a:r>
          </a:p>
          <a:p>
            <a:r>
              <a:rPr lang="en-US" altLang="zh-CN" sz="2400" dirty="0">
                <a:latin typeface="宋体" panose="02010600030101010101" pitchFamily="2" charset="-122"/>
                <a:ea typeface="宋体" panose="02010600030101010101" pitchFamily="2" charset="-122"/>
                <a:cs typeface="Times New Roman" panose="02020603050405020304" pitchFamily="18" charset="0"/>
              </a:rPr>
              <a:t>	Content-Length			Transfer-Encoding: chunked</a:t>
            </a:r>
          </a:p>
          <a:p>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935B7F3-86A4-39F4-E21C-7A8BB7757441}"/>
              </a:ext>
            </a:extLst>
          </p:cNvPr>
          <p:cNvPicPr>
            <a:picLocks noChangeAspect="1"/>
          </p:cNvPicPr>
          <p:nvPr/>
        </p:nvPicPr>
        <p:blipFill>
          <a:blip r:embed="rId3"/>
          <a:stretch>
            <a:fillRect/>
          </a:stretch>
        </p:blipFill>
        <p:spPr>
          <a:xfrm>
            <a:off x="1903325" y="2196573"/>
            <a:ext cx="7755750" cy="3882359"/>
          </a:xfrm>
          <a:prstGeom prst="rect">
            <a:avLst/>
          </a:prstGeom>
        </p:spPr>
      </p:pic>
    </p:spTree>
    <p:extLst>
      <p:ext uri="{BB962C8B-B14F-4D97-AF65-F5344CB8AC3E}">
        <p14:creationId xmlns:p14="http://schemas.microsoft.com/office/powerpoint/2010/main" val="25277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3145595"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Requests</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798150" y="878574"/>
            <a:ext cx="9966101" cy="2308324"/>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cs typeface="Times New Roman" panose="02020603050405020304" pitchFamily="18" charset="0"/>
              </a:rPr>
              <a:t>Chunked transfer encoding</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400" dirty="0">
                <a:latin typeface="宋体" panose="02010600030101010101" pitchFamily="2" charset="-122"/>
                <a:ea typeface="宋体" panose="02010600030101010101" pitchFamily="2" charset="-122"/>
                <a:cs typeface="Times New Roman" panose="02020603050405020304" pitchFamily="18" charset="0"/>
              </a:rPr>
              <a:t>分块传输编码）：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ea typeface="宋体" panose="02010600030101010101" pitchFamily="2" charset="-122"/>
                <a:cs typeface="Times New Roman" panose="02020603050405020304" pitchFamily="18" charset="0"/>
              </a:rPr>
              <a:t>	HTTP</a:t>
            </a:r>
            <a:r>
              <a:rPr lang="zh-CN" altLang="en-US" sz="2400" dirty="0">
                <a:latin typeface="宋体" panose="02010600030101010101" pitchFamily="2" charset="-122"/>
                <a:ea typeface="宋体" panose="02010600030101010101" pitchFamily="2" charset="-122"/>
                <a:cs typeface="Times New Roman" panose="02020603050405020304" pitchFamily="18" charset="0"/>
              </a:rPr>
              <a:t>应答消息中发送的数据是整个发送的，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Content-Length</a:t>
            </a:r>
            <a:r>
              <a:rPr lang="zh-CN" altLang="en-US" sz="2400" dirty="0">
                <a:latin typeface="宋体" panose="02010600030101010101" pitchFamily="2" charset="-122"/>
                <a:ea typeface="宋体" panose="02010600030101010101" pitchFamily="2" charset="-122"/>
                <a:cs typeface="Times New Roman" panose="02020603050405020304" pitchFamily="18" charset="0"/>
              </a:rPr>
              <a:t>消息头字段表示数据的长度。然而，使用分块传输编码，数据分解成一系列数据块，并以一个或多个块发送，这样服务器可以发送数据而不需要预先知道发送内容的总大小</a:t>
            </a:r>
          </a:p>
          <a:p>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DB0D55B-8931-AE19-73EF-2DA4A7C027C6}"/>
              </a:ext>
            </a:extLst>
          </p:cNvPr>
          <p:cNvPicPr>
            <a:picLocks noChangeAspect="1"/>
          </p:cNvPicPr>
          <p:nvPr/>
        </p:nvPicPr>
        <p:blipFill>
          <a:blip r:embed="rId3"/>
          <a:stretch>
            <a:fillRect/>
          </a:stretch>
        </p:blipFill>
        <p:spPr>
          <a:xfrm>
            <a:off x="2863035" y="3626569"/>
            <a:ext cx="6465930" cy="2677656"/>
          </a:xfrm>
          <a:prstGeom prst="rect">
            <a:avLst/>
          </a:prstGeom>
        </p:spPr>
      </p:pic>
    </p:spTree>
    <p:extLst>
      <p:ext uri="{BB962C8B-B14F-4D97-AF65-F5344CB8AC3E}">
        <p14:creationId xmlns:p14="http://schemas.microsoft.com/office/powerpoint/2010/main" val="426070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3145595"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Requests</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798150" y="878574"/>
            <a:ext cx="9966101" cy="1200329"/>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这两种传输方式是不兼容的，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RFC7230</a:t>
            </a:r>
            <a:r>
              <a:rPr lang="zh-CN" altLang="en-US" sz="2400" dirty="0">
                <a:latin typeface="宋体" panose="02010600030101010101" pitchFamily="2" charset="-122"/>
                <a:ea typeface="宋体" panose="02010600030101010101" pitchFamily="2" charset="-122"/>
                <a:cs typeface="Times New Roman" panose="02020603050405020304" pitchFamily="18" charset="0"/>
              </a:rPr>
              <a:t>也明确规定：</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A sender MUST NOT send a Content-Length header field </a:t>
            </a:r>
          </a:p>
          <a:p>
            <a:r>
              <a:rPr lang="en-US" altLang="zh-CN" sz="2400" dirty="0">
                <a:latin typeface="宋体" panose="02010600030101010101" pitchFamily="2" charset="-122"/>
                <a:ea typeface="宋体" panose="02010600030101010101" pitchFamily="2" charset="-122"/>
                <a:cs typeface="Times New Roman" panose="02020603050405020304" pitchFamily="18" charset="0"/>
              </a:rPr>
              <a:t>in any message that contains a Transfer-Encoding header field.”</a:t>
            </a:r>
          </a:p>
        </p:txBody>
      </p:sp>
      <p:pic>
        <p:nvPicPr>
          <p:cNvPr id="4" name="图片 3">
            <a:extLst>
              <a:ext uri="{FF2B5EF4-FFF2-40B4-BE49-F238E27FC236}">
                <a16:creationId xmlns:a16="http://schemas.microsoft.com/office/drawing/2014/main" id="{FE7E0027-DF4D-7BCB-E3AD-BD6B68C626FC}"/>
              </a:ext>
            </a:extLst>
          </p:cNvPr>
          <p:cNvPicPr>
            <a:picLocks noChangeAspect="1"/>
          </p:cNvPicPr>
          <p:nvPr/>
        </p:nvPicPr>
        <p:blipFill>
          <a:blip r:embed="rId3"/>
          <a:stretch>
            <a:fillRect/>
          </a:stretch>
        </p:blipFill>
        <p:spPr>
          <a:xfrm>
            <a:off x="2074832" y="2078903"/>
            <a:ext cx="7412735" cy="3710653"/>
          </a:xfrm>
          <a:prstGeom prst="rect">
            <a:avLst/>
          </a:prstGeom>
        </p:spPr>
      </p:pic>
    </p:spTree>
    <p:extLst>
      <p:ext uri="{BB962C8B-B14F-4D97-AF65-F5344CB8AC3E}">
        <p14:creationId xmlns:p14="http://schemas.microsoft.com/office/powerpoint/2010/main" val="13454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4997930"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 Smuggling</a:t>
            </a:r>
          </a:p>
          <a:p>
            <a:pPr algn="ct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832212" y="878574"/>
            <a:ext cx="9950059" cy="646331"/>
          </a:xfrm>
          <a:prstGeom prst="rect">
            <a:avLst/>
          </a:prstGeom>
          <a:noFill/>
        </p:spPr>
        <p:txBody>
          <a:bodyPr wrap="square">
            <a:spAutoFit/>
          </a:bodyPr>
          <a:lstStyle/>
          <a:p>
            <a:pPr marL="285750" indent="-285750">
              <a:buFont typeface="Wingdings" panose="05000000000000000000" pitchFamily="2" charset="2"/>
              <a:buChar char="Ø"/>
            </a:pPr>
            <a:r>
              <a:rPr lang="zh-CN" altLang="zh-CN" sz="1800" dirty="0">
                <a:effectLst/>
                <a:ea typeface="Microsoft YaHei" panose="020B0503020204020204" pitchFamily="34" charset="-122"/>
              </a:rPr>
              <a:t>在复杂网络环境下，不同的服务器对</a:t>
            </a:r>
            <a:r>
              <a:rPr lang="zh-CN" altLang="zh-CN" sz="1800" dirty="0">
                <a:effectLst/>
                <a:ea typeface="Calibri" panose="020F0502020204030204" pitchFamily="34" charset="0"/>
              </a:rPr>
              <a:t>RFC</a:t>
            </a:r>
            <a:r>
              <a:rPr lang="zh-CN" altLang="zh-CN" sz="1800" dirty="0">
                <a:effectLst/>
                <a:ea typeface="Microsoft YaHei" panose="020B0503020204020204" pitchFamily="34" charset="-122"/>
              </a:rPr>
              <a:t>标准实现的方式不同，程度不同。这样一来，对同一个</a:t>
            </a:r>
            <a:r>
              <a:rPr lang="zh-CN" altLang="zh-CN" sz="1800" dirty="0">
                <a:effectLst/>
                <a:ea typeface="Calibri" panose="020F0502020204030204" pitchFamily="34" charset="0"/>
              </a:rPr>
              <a:t>HTTP</a:t>
            </a:r>
            <a:r>
              <a:rPr lang="zh-CN" altLang="zh-CN" sz="1800" dirty="0">
                <a:effectLst/>
                <a:ea typeface="Microsoft YaHei" panose="020B0503020204020204" pitchFamily="34" charset="-122"/>
              </a:rPr>
              <a:t>请求，不同的服务器可能会产生不同的处理结果，这样就产生了了安全风险</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07A8F2E-964B-45C8-E4F5-50CBC17F7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986" y="1763949"/>
            <a:ext cx="7092171" cy="3597614"/>
          </a:xfrm>
          <a:prstGeom prst="rect">
            <a:avLst/>
          </a:prstGeom>
        </p:spPr>
      </p:pic>
    </p:spTree>
    <p:extLst>
      <p:ext uri="{BB962C8B-B14F-4D97-AF65-F5344CB8AC3E}">
        <p14:creationId xmlns:p14="http://schemas.microsoft.com/office/powerpoint/2010/main" val="109062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4997930"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HTTP Request Smuggling</a:t>
            </a:r>
          </a:p>
          <a:p>
            <a:pPr algn="ct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832212" y="878574"/>
            <a:ext cx="9950059" cy="646331"/>
          </a:xfrm>
          <a:prstGeom prst="rect">
            <a:avLst/>
          </a:prstGeom>
          <a:noFill/>
        </p:spPr>
        <p:txBody>
          <a:bodyPr wrap="square">
            <a:spAutoFit/>
          </a:bodyPr>
          <a:lstStyle/>
          <a:p>
            <a:pPr marL="285750" indent="-285750">
              <a:buFont typeface="Wingdings" panose="05000000000000000000" pitchFamily="2" charset="2"/>
              <a:buChar char="Ø"/>
            </a:pPr>
            <a:r>
              <a:rPr lang="zh-CN" altLang="zh-CN" sz="1800" dirty="0">
                <a:effectLst/>
                <a:ea typeface="Microsoft YaHei" panose="020B0503020204020204" pitchFamily="34" charset="-122"/>
              </a:rPr>
              <a:t>在复杂网络环境下，不同的服务器对</a:t>
            </a:r>
            <a:r>
              <a:rPr lang="zh-CN" altLang="zh-CN" sz="1800" dirty="0">
                <a:effectLst/>
                <a:ea typeface="Calibri" panose="020F0502020204030204" pitchFamily="34" charset="0"/>
              </a:rPr>
              <a:t>RFC</a:t>
            </a:r>
            <a:r>
              <a:rPr lang="zh-CN" altLang="zh-CN" sz="1800" dirty="0">
                <a:effectLst/>
                <a:ea typeface="Microsoft YaHei" panose="020B0503020204020204" pitchFamily="34" charset="-122"/>
              </a:rPr>
              <a:t>标准实现的方式不同，程度不同。这样一来，对同一个</a:t>
            </a:r>
            <a:r>
              <a:rPr lang="zh-CN" altLang="zh-CN" sz="1800" dirty="0">
                <a:effectLst/>
                <a:ea typeface="Calibri" panose="020F0502020204030204" pitchFamily="34" charset="0"/>
              </a:rPr>
              <a:t>HTTP</a:t>
            </a:r>
            <a:r>
              <a:rPr lang="zh-CN" altLang="zh-CN" sz="1800" dirty="0">
                <a:effectLst/>
                <a:ea typeface="Microsoft YaHei" panose="020B0503020204020204" pitchFamily="34" charset="-122"/>
              </a:rPr>
              <a:t>请求，不同的服务器可能会产生不同的处理结果，这样就产生了了安全风险</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5F78718B-6BF2-4D70-390B-E3201ECABFF1}"/>
              </a:ext>
            </a:extLst>
          </p:cNvPr>
          <p:cNvPicPr>
            <a:picLocks noChangeAspect="1"/>
          </p:cNvPicPr>
          <p:nvPr/>
        </p:nvPicPr>
        <p:blipFill>
          <a:blip r:embed="rId3"/>
          <a:stretch>
            <a:fillRect/>
          </a:stretch>
        </p:blipFill>
        <p:spPr>
          <a:xfrm>
            <a:off x="298409" y="1704962"/>
            <a:ext cx="5291754" cy="4149520"/>
          </a:xfrm>
          <a:prstGeom prst="rect">
            <a:avLst/>
          </a:prstGeom>
        </p:spPr>
      </p:pic>
      <p:pic>
        <p:nvPicPr>
          <p:cNvPr id="6" name="图片 5">
            <a:extLst>
              <a:ext uri="{FF2B5EF4-FFF2-40B4-BE49-F238E27FC236}">
                <a16:creationId xmlns:a16="http://schemas.microsoft.com/office/drawing/2014/main" id="{EBDAADD9-4A77-18AB-0C15-05B5123FE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704" y="2235659"/>
            <a:ext cx="5823323" cy="3088126"/>
          </a:xfrm>
          <a:prstGeom prst="rect">
            <a:avLst/>
          </a:prstGeom>
        </p:spPr>
      </p:pic>
    </p:spTree>
    <p:extLst>
      <p:ext uri="{BB962C8B-B14F-4D97-AF65-F5344CB8AC3E}">
        <p14:creationId xmlns:p14="http://schemas.microsoft.com/office/powerpoint/2010/main" val="196430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4997930"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HRS</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攻击危害性</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832212" y="1270460"/>
            <a:ext cx="9950059" cy="3508653"/>
          </a:xfrm>
          <a:prstGeom prst="rect">
            <a:avLst/>
          </a:prstGeom>
          <a:noFill/>
        </p:spPr>
        <p:txBody>
          <a:bodyPr wrap="square">
            <a:spAutoFit/>
          </a:bodyPr>
          <a:lstStyle/>
          <a:p>
            <a:pPr marL="0" marR="0">
              <a:spcBef>
                <a:spcPts val="0"/>
              </a:spcBef>
              <a:spcAft>
                <a:spcPts val="0"/>
              </a:spcAft>
            </a:pPr>
            <a:r>
              <a:rPr lang="en-US" altLang="zh-CN" sz="1800" dirty="0">
                <a:effectLst/>
                <a:ea typeface="Calibri" panose="020F0502020204030204" pitchFamily="34" charset="0"/>
              </a:rPr>
              <a:t>1</a:t>
            </a:r>
            <a:r>
              <a:rPr lang="zh-CN" altLang="zh-CN" sz="1800" dirty="0">
                <a:effectLst/>
                <a:ea typeface="Microsoft YaHei" panose="020B0503020204020204" pitchFamily="34" charset="-122"/>
              </a:rPr>
              <a:t>、绕过前端安全控制</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2</a:t>
            </a:r>
            <a:r>
              <a:rPr lang="zh-CN" altLang="zh-CN" sz="1800" dirty="0">
                <a:effectLst/>
                <a:ea typeface="Microsoft YaHei" panose="020B0503020204020204" pitchFamily="34" charset="-122"/>
              </a:rPr>
              <a:t>、前端服务器（转发服务）对请求重写</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3</a:t>
            </a:r>
            <a:r>
              <a:rPr lang="zh-CN" altLang="zh-CN" sz="1800" dirty="0">
                <a:effectLst/>
                <a:ea typeface="Microsoft YaHei" panose="020B0503020204020204" pitchFamily="34" charset="-122"/>
              </a:rPr>
              <a:t>、捕获其他用户的请求</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4</a:t>
            </a:r>
            <a:r>
              <a:rPr lang="zh-CN" altLang="zh-CN" sz="1800" dirty="0">
                <a:effectLst/>
                <a:ea typeface="Microsoft YaHei" panose="020B0503020204020204" pitchFamily="34" charset="-122"/>
              </a:rPr>
              <a:t>、使用请求走私和反射性</a:t>
            </a:r>
            <a:r>
              <a:rPr lang="en-US" altLang="zh-CN" sz="1800" dirty="0">
                <a:effectLst/>
                <a:ea typeface="Calibri" panose="020F0502020204030204" pitchFamily="34" charset="0"/>
              </a:rPr>
              <a:t>XSS</a:t>
            </a:r>
            <a:r>
              <a:rPr lang="zh-CN" altLang="zh-CN" sz="1800" dirty="0">
                <a:effectLst/>
                <a:ea typeface="Microsoft YaHei" panose="020B0503020204020204" pitchFamily="34" charset="-122"/>
              </a:rPr>
              <a:t>攻击结合</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5</a:t>
            </a:r>
            <a:r>
              <a:rPr lang="zh-CN" altLang="zh-CN" sz="1800" dirty="0">
                <a:effectLst/>
                <a:ea typeface="Microsoft YaHei" panose="020B0503020204020204" pitchFamily="34" charset="-122"/>
              </a:rPr>
              <a:t>、重定向</a:t>
            </a:r>
            <a:r>
              <a:rPr lang="zh-CN" altLang="en-US" dirty="0">
                <a:ea typeface="Microsoft YaHei" panose="020B0503020204020204" pitchFamily="34" charset="-122"/>
              </a:rPr>
              <a:t>：</a:t>
            </a:r>
            <a:r>
              <a:rPr lang="zh-CN" altLang="zh-CN" sz="1800" dirty="0">
                <a:effectLst/>
                <a:ea typeface="Microsoft YaHei" panose="020B0503020204020204" pitchFamily="34" charset="-122"/>
              </a:rPr>
              <a:t>将下一个请求重定向到恶意</a:t>
            </a:r>
            <a:r>
              <a:rPr lang="en-US" altLang="zh-CN" sz="1800" dirty="0">
                <a:effectLst/>
                <a:ea typeface="Calibri" panose="020F0502020204030204" pitchFamily="34" charset="0"/>
              </a:rPr>
              <a:t>URL</a:t>
            </a:r>
          </a:p>
          <a:p>
            <a:pPr marL="0" marR="0">
              <a:spcBef>
                <a:spcPts val="0"/>
              </a:spcBef>
              <a:spcAft>
                <a:spcPts val="0"/>
              </a:spcAft>
            </a:pP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6</a:t>
            </a:r>
            <a:r>
              <a:rPr lang="zh-CN" altLang="zh-CN" sz="1800" dirty="0">
                <a:effectLst/>
                <a:ea typeface="Microsoft YaHei" panose="020B0503020204020204" pitchFamily="34" charset="-122"/>
              </a:rPr>
              <a:t>、缓存投毒</a:t>
            </a:r>
            <a:endParaRPr lang="zh-CN" altLang="zh-CN" sz="1800" dirty="0">
              <a:effectLst/>
              <a:ea typeface="Calibri" panose="020F0502020204030204" pitchFamily="34"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992DEA1-A368-FCD3-3F0F-75E87A917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241" y="1270460"/>
            <a:ext cx="5823323" cy="3088126"/>
          </a:xfrm>
          <a:prstGeom prst="rect">
            <a:avLst/>
          </a:prstGeom>
        </p:spPr>
      </p:pic>
    </p:spTree>
    <p:extLst>
      <p:ext uri="{BB962C8B-B14F-4D97-AF65-F5344CB8AC3E}">
        <p14:creationId xmlns:p14="http://schemas.microsoft.com/office/powerpoint/2010/main" val="373515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RESEARCH QUESTIONS &amp; METHOD</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0933104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Questions</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08606" y="1447343"/>
            <a:ext cx="8847375" cy="3713517"/>
          </a:xfrm>
          <a:prstGeom prst="rect">
            <a:avLst/>
          </a:prstGeom>
          <a:noFill/>
        </p:spPr>
        <p:txBody>
          <a:bodyPr wrap="square">
            <a:spAutoFit/>
          </a:bodyPr>
          <a:lstStyle/>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(Q1)</a:t>
            </a:r>
            <a:r>
              <a:rPr lang="zh-CN" altLang="zh-CN" sz="1800" dirty="0">
                <a:effectLst/>
                <a:ea typeface="Microsoft YaHei" panose="020B0503020204020204" pitchFamily="34" charset="-122"/>
              </a:rPr>
              <a:t>能否大规模系统地测试</a:t>
            </a:r>
            <a:r>
              <a:rPr lang="en-US" altLang="zh-CN" sz="1800" dirty="0">
                <a:effectLst/>
                <a:ea typeface="Calibri" panose="020F0502020204030204" pitchFamily="34" charset="0"/>
              </a:rPr>
              <a:t> HRS</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(Q2)</a:t>
            </a:r>
            <a:r>
              <a:rPr lang="zh-CN" altLang="zh-CN" sz="1800" dirty="0">
                <a:effectLst/>
                <a:ea typeface="Microsoft YaHei" panose="020B0503020204020204" pitchFamily="34" charset="-122"/>
              </a:rPr>
              <a:t>请求的哪些部分会导致处理差异</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(Q3)</a:t>
            </a:r>
            <a:r>
              <a:rPr lang="zh-CN" altLang="en-US" sz="1800" dirty="0">
                <a:effectLst/>
                <a:ea typeface="Microsoft YaHei" panose="020B0503020204020204" pitchFamily="34" charset="-122"/>
              </a:rPr>
              <a:t>什么使得</a:t>
            </a:r>
            <a:r>
              <a:rPr lang="zh-CN" altLang="zh-CN" sz="1800" dirty="0">
                <a:effectLst/>
                <a:ea typeface="Microsoft YaHei" panose="020B0503020204020204" pitchFamily="34" charset="-122"/>
              </a:rPr>
              <a:t>处理差异</a:t>
            </a:r>
            <a:r>
              <a:rPr lang="zh-CN" altLang="en-US" sz="1800" dirty="0">
                <a:effectLst/>
                <a:ea typeface="Microsoft YaHei" panose="020B0503020204020204" pitchFamily="34" charset="-122"/>
              </a:rPr>
              <a:t>演变为</a:t>
            </a:r>
            <a:r>
              <a:rPr lang="en-US" altLang="zh-CN" sz="1800" dirty="0">
                <a:effectLst/>
                <a:ea typeface="Calibri" panose="020F0502020204030204" pitchFamily="34" charset="0"/>
              </a:rPr>
              <a:t> HRS</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(Q4)</a:t>
            </a:r>
            <a:r>
              <a:rPr lang="zh-CN" altLang="zh-CN" sz="1800" dirty="0">
                <a:effectLst/>
                <a:ea typeface="Microsoft YaHei" panose="020B0503020204020204" pitchFamily="34" charset="-122"/>
              </a:rPr>
              <a:t>哪些技术栈面临风险</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64382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DC7E64D-4D62-7370-096A-D27B4A5FF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155" y="1458038"/>
            <a:ext cx="7161813" cy="4525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73561" y="1012154"/>
            <a:ext cx="5742398" cy="2246769"/>
          </a:xfrm>
          <a:prstGeom prst="rect">
            <a:avLst/>
          </a:prstGeom>
          <a:noFill/>
        </p:spPr>
        <p:txBody>
          <a:bodyPr wrap="square">
            <a:spAutoFit/>
          </a:bodyPr>
          <a:lstStyle/>
          <a:p>
            <a:pPr algn="l"/>
            <a:r>
              <a:rPr lang="en-US" altLang="zh-CN" sz="2800" dirty="0" err="1"/>
              <a:t>Bahruz</a:t>
            </a:r>
            <a:r>
              <a:rPr lang="en-US" altLang="zh-CN" sz="2800" dirty="0"/>
              <a:t> </a:t>
            </a:r>
            <a:r>
              <a:rPr lang="en-US" altLang="zh-CN" sz="2800" dirty="0" err="1"/>
              <a:t>Jabiyev</a:t>
            </a:r>
            <a:endParaRPr lang="en-US" altLang="zh-CN" sz="2800" dirty="0"/>
          </a:p>
          <a:p>
            <a:pPr algn="l"/>
            <a:r>
              <a:rPr lang="en-US" altLang="zh-CN" sz="2800" dirty="0"/>
              <a:t>	Northeastern University</a:t>
            </a:r>
          </a:p>
          <a:p>
            <a:pPr algn="l"/>
            <a:endParaRPr lang="en-US" altLang="zh-CN" sz="2800" b="1" i="0" dirty="0">
              <a:solidFill>
                <a:srgbClr val="494E52"/>
              </a:solidFill>
              <a:effectLst/>
              <a:latin typeface="-apple-system"/>
            </a:endParaRPr>
          </a:p>
          <a:p>
            <a:pPr algn="l"/>
            <a:endParaRPr lang="en-US" altLang="zh-CN" sz="2800" b="1" dirty="0">
              <a:solidFill>
                <a:srgbClr val="494E52"/>
              </a:solidFill>
              <a:latin typeface="-apple-system"/>
            </a:endParaRPr>
          </a:p>
          <a:p>
            <a:pPr algn="l"/>
            <a:r>
              <a:rPr lang="en-US" altLang="zh-CN" sz="2800" b="1" dirty="0">
                <a:solidFill>
                  <a:srgbClr val="040608"/>
                </a:solidFill>
                <a:latin typeface="Times New Roman" panose="02020603050405020304" pitchFamily="18" charset="0"/>
                <a:cs typeface="Times New Roman" panose="02020603050405020304" pitchFamily="18" charset="0"/>
              </a:rPr>
              <a:t>	NEU </a:t>
            </a:r>
            <a:r>
              <a:rPr lang="en-US" altLang="zh-CN" sz="2800" b="1" dirty="0" err="1">
                <a:solidFill>
                  <a:srgbClr val="040608"/>
                </a:solidFill>
                <a:latin typeface="Times New Roman" panose="02020603050405020304" pitchFamily="18" charset="0"/>
                <a:cs typeface="Times New Roman" panose="02020603050405020304" pitchFamily="18" charset="0"/>
              </a:rPr>
              <a:t>SecLab</a:t>
            </a:r>
            <a:r>
              <a:rPr lang="en-US" altLang="zh-CN" sz="2800" b="1" dirty="0">
                <a:solidFill>
                  <a:srgbClr val="040608"/>
                </a:solidFill>
                <a:latin typeface="Times New Roman" panose="02020603050405020304" pitchFamily="18" charset="0"/>
                <a:cs typeface="Times New Roman" panose="02020603050405020304" pitchFamily="18" charset="0"/>
              </a:rPr>
              <a:t> </a:t>
            </a:r>
            <a:r>
              <a:rPr lang="zh-CN" altLang="en-US" sz="2800" dirty="0">
                <a:solidFill>
                  <a:srgbClr val="040608"/>
                </a:solidFill>
                <a:latin typeface="Times New Roman" panose="02020603050405020304" pitchFamily="18" charset="0"/>
                <a:cs typeface="Times New Roman" panose="02020603050405020304" pitchFamily="18" charset="0"/>
              </a:rPr>
              <a:t>研究小组成员</a:t>
            </a:r>
            <a:endParaRPr lang="en-US" altLang="zh-CN" sz="2800" i="0" dirty="0">
              <a:solidFill>
                <a:srgbClr val="494E52"/>
              </a:solidFill>
              <a:effectLst/>
              <a:latin typeface="-apple-system"/>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7FE6D38D-B2A7-7DDA-F410-DC7589545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682" y="568847"/>
            <a:ext cx="2153928" cy="2153928"/>
          </a:xfrm>
          <a:prstGeom prst="rect">
            <a:avLst/>
          </a:prstGeom>
        </p:spPr>
      </p:pic>
      <p:pic>
        <p:nvPicPr>
          <p:cNvPr id="3" name="图片 2">
            <a:extLst>
              <a:ext uri="{FF2B5EF4-FFF2-40B4-BE49-F238E27FC236}">
                <a16:creationId xmlns:a16="http://schemas.microsoft.com/office/drawing/2014/main" id="{7417DA08-F93E-28B3-BBF1-332D5262D4AE}"/>
              </a:ext>
            </a:extLst>
          </p:cNvPr>
          <p:cNvPicPr>
            <a:picLocks noChangeAspect="1"/>
          </p:cNvPicPr>
          <p:nvPr/>
        </p:nvPicPr>
        <p:blipFill>
          <a:blip r:embed="rId4"/>
          <a:stretch>
            <a:fillRect/>
          </a:stretch>
        </p:blipFill>
        <p:spPr>
          <a:xfrm>
            <a:off x="573561" y="3599077"/>
            <a:ext cx="8258175" cy="1914525"/>
          </a:xfrm>
          <a:prstGeom prst="rect">
            <a:avLst/>
          </a:prstGeom>
        </p:spPr>
      </p:pic>
    </p:spTree>
    <p:extLst>
      <p:ext uri="{BB962C8B-B14F-4D97-AF65-F5344CB8AC3E}">
        <p14:creationId xmlns:p14="http://schemas.microsoft.com/office/powerpoint/2010/main" val="344085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System design</a:t>
            </a:r>
            <a:endParaRPr lang="zh-CN" altLang="en-US" sz="28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6E8628B-A239-F8E4-C1A1-605F4FA76E1D}"/>
              </a:ext>
            </a:extLst>
          </p:cNvPr>
          <p:cNvSpPr txBox="1"/>
          <p:nvPr/>
        </p:nvSpPr>
        <p:spPr>
          <a:xfrm>
            <a:off x="738751" y="1266473"/>
            <a:ext cx="9189019" cy="325185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Input Generation</a:t>
            </a:r>
          </a:p>
          <a:p>
            <a:pPr marL="342900" marR="0">
              <a:spcBef>
                <a:spcPts val="0"/>
              </a:spcBef>
              <a:spcAft>
                <a:spcPts val="0"/>
              </a:spcAft>
            </a:pPr>
            <a:r>
              <a:rPr lang="en-US" altLang="zh-CN" sz="1800" dirty="0">
                <a:effectLst/>
                <a:ea typeface="Microsoft YaHei" panose="020B0503020204020204" pitchFamily="34" charset="-122"/>
              </a:rPr>
              <a:t>Use CFG to generate inputs(</a:t>
            </a:r>
            <a:r>
              <a:rPr lang="zh-CN" altLang="zh-CN" sz="1800" dirty="0">
                <a:effectLst/>
                <a:ea typeface="Microsoft YaHei" panose="020B0503020204020204" pitchFamily="34" charset="-122"/>
              </a:rPr>
              <a:t>确保通用性</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，每个生成的输入都是通过遵循</a:t>
            </a:r>
            <a:r>
              <a:rPr lang="en-US" altLang="zh-CN" sz="1800" dirty="0">
                <a:effectLst/>
                <a:ea typeface="Calibri" panose="020F0502020204030204" pitchFamily="34" charset="0"/>
              </a:rPr>
              <a:t> CFG </a:t>
            </a:r>
            <a:r>
              <a:rPr lang="zh-CN" altLang="zh-CN" sz="1800" dirty="0">
                <a:effectLst/>
                <a:ea typeface="Microsoft YaHei" panose="020B0503020204020204" pitchFamily="34" charset="-122"/>
              </a:rPr>
              <a:t>提供的路径之一构建的有效</a:t>
            </a:r>
            <a:r>
              <a:rPr lang="en-US" altLang="zh-CN" sz="1800" dirty="0">
                <a:effectLst/>
                <a:ea typeface="Calibri" panose="020F0502020204030204" pitchFamily="34" charset="0"/>
              </a:rPr>
              <a:t> HTTP </a:t>
            </a:r>
            <a:r>
              <a:rPr lang="zh-CN" altLang="zh-CN" sz="1800" dirty="0">
                <a:effectLst/>
                <a:ea typeface="Microsoft YaHei" panose="020B0503020204020204" pitchFamily="34" charset="-122"/>
              </a:rPr>
              <a:t>请求，随机选择以确保统一测试。产生输入之后，采用树结构表示结构，具体规则：开始的标识作为根，非终端节点表示非终端节点，叶子表示终端节点。</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9" name="图片 8">
            <a:extLst>
              <a:ext uri="{FF2B5EF4-FFF2-40B4-BE49-F238E27FC236}">
                <a16:creationId xmlns:a16="http://schemas.microsoft.com/office/drawing/2014/main" id="{5B17C0A7-8489-3A1D-46B8-4BB02F314FDA}"/>
              </a:ext>
            </a:extLst>
          </p:cNvPr>
          <p:cNvPicPr>
            <a:picLocks noChangeAspect="1"/>
          </p:cNvPicPr>
          <p:nvPr/>
        </p:nvPicPr>
        <p:blipFill>
          <a:blip r:embed="rId3"/>
          <a:stretch>
            <a:fillRect/>
          </a:stretch>
        </p:blipFill>
        <p:spPr>
          <a:xfrm>
            <a:off x="738751" y="3085876"/>
            <a:ext cx="7237880" cy="3045767"/>
          </a:xfrm>
          <a:prstGeom prst="rect">
            <a:avLst/>
          </a:prstGeom>
        </p:spPr>
      </p:pic>
      <p:pic>
        <p:nvPicPr>
          <p:cNvPr id="5" name="图片 4">
            <a:extLst>
              <a:ext uri="{FF2B5EF4-FFF2-40B4-BE49-F238E27FC236}">
                <a16:creationId xmlns:a16="http://schemas.microsoft.com/office/drawing/2014/main" id="{1C664111-5332-CCE4-575E-49FBD05587D5}"/>
              </a:ext>
            </a:extLst>
          </p:cNvPr>
          <p:cNvPicPr>
            <a:picLocks noChangeAspect="1"/>
          </p:cNvPicPr>
          <p:nvPr/>
        </p:nvPicPr>
        <p:blipFill>
          <a:blip r:embed="rId4"/>
          <a:stretch>
            <a:fillRect/>
          </a:stretch>
        </p:blipFill>
        <p:spPr>
          <a:xfrm>
            <a:off x="8688097" y="3085876"/>
            <a:ext cx="2875374" cy="3045767"/>
          </a:xfrm>
          <a:prstGeom prst="rect">
            <a:avLst/>
          </a:prstGeom>
        </p:spPr>
      </p:pic>
    </p:spTree>
    <p:extLst>
      <p:ext uri="{BB962C8B-B14F-4D97-AF65-F5344CB8AC3E}">
        <p14:creationId xmlns:p14="http://schemas.microsoft.com/office/powerpoint/2010/main" val="191694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System design</a:t>
            </a:r>
            <a:endParaRPr lang="zh-CN" altLang="en-US" sz="28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6E8628B-A239-F8E4-C1A1-605F4FA76E1D}"/>
              </a:ext>
            </a:extLst>
          </p:cNvPr>
          <p:cNvSpPr txBox="1"/>
          <p:nvPr/>
        </p:nvSpPr>
        <p:spPr>
          <a:xfrm>
            <a:off x="738751" y="1266473"/>
            <a:ext cx="9189019" cy="3528851"/>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Mutating inputs:</a:t>
            </a:r>
          </a:p>
          <a:p>
            <a:pPr>
              <a:lnSpc>
                <a:spcPct val="150000"/>
              </a:lnSpc>
            </a:pP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Calibri" panose="020F0502020204030204" pitchFamily="34" charset="0"/>
                <a:ea typeface="宋体" panose="02010600030101010101" pitchFamily="2" charset="-122"/>
                <a:cs typeface="Times New Roman" panose="02020603050405020304" pitchFamily="18" charset="0"/>
              </a:rPr>
              <a:t>S</a:t>
            </a:r>
            <a:r>
              <a:rPr lang="en-US" altLang="zh-CN" sz="1800" dirty="0">
                <a:effectLst/>
                <a:ea typeface="Calibri" panose="020F0502020204030204" pitchFamily="34" charset="0"/>
              </a:rPr>
              <a:t>ymbol</a:t>
            </a:r>
            <a:r>
              <a:rPr lang="zh-CN" altLang="zh-CN" sz="1800" dirty="0">
                <a:effectLst/>
                <a:ea typeface="Microsoft YaHei" panose="020B0503020204020204" pitchFamily="34" charset="-122"/>
              </a:rPr>
              <a:t>分为字符串可变（字符，删除，断言等小变化），树可变（结构变化），不可变。在每次迭代中，</a:t>
            </a:r>
            <a:r>
              <a:rPr lang="en-US" altLang="zh-CN" sz="1800" dirty="0">
                <a:effectLst/>
                <a:ea typeface="Calibri" panose="020F0502020204030204" pitchFamily="34" charset="0"/>
              </a:rPr>
              <a:t>T-</a:t>
            </a:r>
            <a:r>
              <a:rPr lang="en-US" altLang="zh-CN" sz="1800" dirty="0" err="1">
                <a:effectLst/>
                <a:ea typeface="Calibri" panose="020F0502020204030204" pitchFamily="34" charset="0"/>
              </a:rPr>
              <a:t>Reqs</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在每个输入上随机应用最多</a:t>
            </a:r>
            <a:r>
              <a:rPr lang="en-US" altLang="zh-CN" sz="1800" dirty="0">
                <a:effectLst/>
                <a:ea typeface="Calibri" panose="020F0502020204030204" pitchFamily="34" charset="0"/>
              </a:rPr>
              <a:t> 2 </a:t>
            </a:r>
            <a:r>
              <a:rPr lang="zh-CN" altLang="zh-CN" sz="1800" dirty="0">
                <a:effectLst/>
                <a:ea typeface="Microsoft YaHei" panose="020B0503020204020204" pitchFamily="34" charset="-122"/>
              </a:rPr>
              <a:t>个突变。这个上限使得对特定突变的影响分析变得可行，并帮助我们避免将请求更改到服务器无法识别的程度。</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4098" name="Picture 2">
            <a:extLst>
              <a:ext uri="{FF2B5EF4-FFF2-40B4-BE49-F238E27FC236}">
                <a16:creationId xmlns:a16="http://schemas.microsoft.com/office/drawing/2014/main" id="{64CBB887-DAB9-B93C-BA85-A83F280A2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701" y="3402833"/>
            <a:ext cx="8025991" cy="264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8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EXPERIMENT DETAILS AND RESULTS</a:t>
            </a:r>
            <a:endParaRPr lang="en-GB" altLang="zh-CN" sz="3600" dirty="0">
              <a:latin typeface="Times New Roman" panose="02020603050405020304" pitchFamily="18" charset="0"/>
              <a:cs typeface="Times New Roman" panose="02020603050405020304" pitchFamily="18" charset="0"/>
            </a:endParaRPr>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430902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738752" y="1266473"/>
            <a:ext cx="9527038" cy="145135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1 - Finding Discrepancies</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af-ZA" altLang="zh-CN" dirty="0">
                <a:latin typeface="宋体" panose="02010600030101010101" pitchFamily="2" charset="-122"/>
                <a:ea typeface="宋体" panose="02010600030101010101" pitchFamily="2" charset="-122"/>
                <a:cs typeface="Times New Roman" panose="02020603050405020304" pitchFamily="18" charset="0"/>
              </a:rPr>
              <a:t>Request Line Experiment Details:</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6146" name="Picture 2" descr="- &quot;GET&quot; I &quot;HEAD&quot; I &quot;POST&quot; I &quot;PUT&quot; I &quot;DELETE&quot; I &#10;&quot;CONNECT&quot; I &quot;OPTIONS&quot; 1 &quot;TRACE&quot; I &quot;PATCH&quot; &#10;&lt;space&gt; &#10;&lt;uri&gt; : &quot; &#10;/_URI_&quot; &#10;&lt;protocol&gt; . &#10;&lt;version&gt; &#10;&lt;newl ine&gt; &#10;: &quot;Host: &#10;- &quot;Content-Length: &#10;Listing 9: CFG for request line experiment. ">
            <a:extLst>
              <a:ext uri="{FF2B5EF4-FFF2-40B4-BE49-F238E27FC236}">
                <a16:creationId xmlns:a16="http://schemas.microsoft.com/office/drawing/2014/main" id="{540CC3DD-DDDA-B263-D832-B0AA8C3D6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69" y="2325946"/>
            <a:ext cx="6634986" cy="412791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F8567F88-0BE3-08FA-DA45-B9EFA6F79DFE}"/>
              </a:ext>
            </a:extLst>
          </p:cNvPr>
          <p:cNvPicPr>
            <a:picLocks noChangeAspect="1"/>
          </p:cNvPicPr>
          <p:nvPr/>
        </p:nvPicPr>
        <p:blipFill>
          <a:blip r:embed="rId4"/>
          <a:stretch>
            <a:fillRect/>
          </a:stretch>
        </p:blipFill>
        <p:spPr>
          <a:xfrm>
            <a:off x="7414466" y="3203382"/>
            <a:ext cx="4224756" cy="1157603"/>
          </a:xfrm>
          <a:prstGeom prst="rect">
            <a:avLst/>
          </a:prstGeom>
        </p:spPr>
      </p:pic>
    </p:spTree>
    <p:extLst>
      <p:ext uri="{BB962C8B-B14F-4D97-AF65-F5344CB8AC3E}">
        <p14:creationId xmlns:p14="http://schemas.microsoft.com/office/powerpoint/2010/main" val="18215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228235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1 - Finding Discrepancies</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ea typeface="Microsoft YaHei" panose="020B0503020204020204" pitchFamily="34" charset="-122"/>
              </a:rPr>
              <a:t>Request Headers Experiment Details:</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获取</a:t>
            </a:r>
            <a:r>
              <a:rPr lang="en-US" altLang="zh-CN" sz="1800" dirty="0">
                <a:effectLst/>
                <a:ea typeface="Calibri" panose="020F0502020204030204" pitchFamily="34" charset="0"/>
              </a:rPr>
              <a:t>message header</a:t>
            </a:r>
            <a:r>
              <a:rPr lang="zh-CN" altLang="zh-CN" sz="1800" dirty="0">
                <a:effectLst/>
                <a:ea typeface="Microsoft YaHei" panose="020B0503020204020204" pitchFamily="34" charset="-122"/>
              </a:rPr>
              <a:t>库：</a:t>
            </a:r>
            <a:r>
              <a:rPr lang="zh-CN" altLang="zh-CN" sz="1800" dirty="0">
                <a:effectLst/>
                <a:ea typeface="Calibri" panose="020F0502020204030204" pitchFamily="34" charset="0"/>
              </a:rPr>
              <a:t>Graham Klyne. 2021. Message Headers. </a:t>
            </a:r>
            <a:r>
              <a:rPr lang="en-US" altLang="zh-CN" sz="1800" dirty="0">
                <a:effectLst/>
                <a:ea typeface="Calibri" panose="020F0502020204030204" pitchFamily="34" charset="0"/>
              </a:rPr>
              <a:t>	</a:t>
            </a:r>
            <a:r>
              <a:rPr lang="zh-CN" altLang="zh-CN" sz="1800" dirty="0">
                <a:effectLst/>
                <a:ea typeface="Calibri" panose="020F0502020204030204" pitchFamily="34" charset="0"/>
                <a:hlinkClick r:id="rId3"/>
              </a:rPr>
              <a:t>https://www.iana.org/assignments/message-headers/message-headers.xhtml</a:t>
            </a:r>
            <a:r>
              <a:rPr lang="zh-CN" altLang="zh-CN" sz="1800" dirty="0">
                <a:effectLst/>
                <a:ea typeface="Calibri" panose="020F0502020204030204" pitchFamily="34" charset="0"/>
              </a:rPr>
              <a:t>.</a:t>
            </a:r>
          </a:p>
          <a:p>
            <a:pPr>
              <a:lnSpc>
                <a:spcPct val="15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7170" name="Picture 2">
            <a:extLst>
              <a:ext uri="{FF2B5EF4-FFF2-40B4-BE49-F238E27FC236}">
                <a16:creationId xmlns:a16="http://schemas.microsoft.com/office/drawing/2014/main" id="{69435564-9614-2EAB-7CE5-470836CC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120" y="2973375"/>
            <a:ext cx="5276862" cy="356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100803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1 - Finding Discrepancies</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t>Request Body Experiment Details</a:t>
            </a:r>
            <a:r>
              <a:rPr lang="en-US" altLang="zh-CN" sz="1800" dirty="0">
                <a:effectLst/>
                <a:ea typeface="Microsoft YaHei" panose="020B0503020204020204" pitchFamily="34" charset="-12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8194" name="Picture 2" descr="&lt;start&gt; : &lt;request&gt; &#10;&lt;basexenti &#10;&lt;base&gt; &#10;- &quot;POST /_URI_ &#10;&lt;content-length&gt; : — &quot;Content-Length: &#10;- &quot;Transfer-Encoding: &#10;: &quot;Trailer: I &quot;Trailer: &#10;I &quot;Trailer: I &#10;: ine&gt; I &#10;ine&gt; &#10;: ; foo=bar&quot; &#10;&lt;chunk-data&gt; : &quot;BBBB &#10;&lt;last-chunk&gt; &#10;ine&gt; &#10;&lt;zero&gt; &#10;Transfer-Encoding: I &#10;&quot;Transfer-Encoding: identi I &quot;Content-Length: &#10;&quot;Bar: &#10;&lt;newline&gt; &#10;&lt;padding&gt; &#10;= &quot;DDDDDDDDDD(truncated)&quot; &#10;Listing 11: CFG for the request body experiment. ">
            <a:extLst>
              <a:ext uri="{FF2B5EF4-FFF2-40B4-BE49-F238E27FC236}">
                <a16:creationId xmlns:a16="http://schemas.microsoft.com/office/drawing/2014/main" id="{2D608968-5E40-208E-86A0-C66BC518E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001" y="1292283"/>
            <a:ext cx="52959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121D47B3-A7BD-7199-8D1A-9FCA447B54A6}"/>
              </a:ext>
            </a:extLst>
          </p:cNvPr>
          <p:cNvPicPr>
            <a:picLocks noChangeAspect="1"/>
          </p:cNvPicPr>
          <p:nvPr/>
        </p:nvPicPr>
        <p:blipFill>
          <a:blip r:embed="rId4"/>
          <a:stretch>
            <a:fillRect/>
          </a:stretch>
        </p:blipFill>
        <p:spPr>
          <a:xfrm>
            <a:off x="819138" y="3429000"/>
            <a:ext cx="4343400" cy="1381125"/>
          </a:xfrm>
          <a:prstGeom prst="rect">
            <a:avLst/>
          </a:prstGeom>
        </p:spPr>
      </p:pic>
    </p:spTree>
    <p:extLst>
      <p:ext uri="{BB962C8B-B14F-4D97-AF65-F5344CB8AC3E}">
        <p14:creationId xmlns:p14="http://schemas.microsoft.com/office/powerpoint/2010/main" val="93075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100803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2 - Discrepancy Reduction and Classification</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t>Request Line Experiment</a:t>
            </a:r>
            <a:r>
              <a:rPr lang="en-US" altLang="zh-CN" sz="1800" dirty="0">
                <a:effectLst/>
                <a:ea typeface="Microsoft YaHei" panose="020B0503020204020204" pitchFamily="34" charset="-12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9217" name="Picture 1">
            <a:extLst>
              <a:ext uri="{FF2B5EF4-FFF2-40B4-BE49-F238E27FC236}">
                <a16:creationId xmlns:a16="http://schemas.microsoft.com/office/drawing/2014/main" id="{27118FFD-A8B2-592B-1F97-27D3F3233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21" y="2184070"/>
            <a:ext cx="481012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 descr="CloudFront &#10;Cloudflare &#10;Akamai &#10;Varnish &#10;Squid &#10;HA Proxy &#10;Tomcat &#10;NGINX &#10;Apache &#10;Mangled Method &#10;Distorted Protocol &#10;Invalid Version &#10;Manipulated Termination &#10;Embedded Request Lines &#10;Multiple Mutations &#10;Various Method &#10;Version Combinations &#10;Entrypoint &#10;Figure 2: Request line mutation categories affecting server pairs. ">
            <a:extLst>
              <a:ext uri="{FF2B5EF4-FFF2-40B4-BE49-F238E27FC236}">
                <a16:creationId xmlns:a16="http://schemas.microsoft.com/office/drawing/2014/main" id="{2E2672FE-857C-F93E-BD6E-7D72D9853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414" y="1680053"/>
            <a:ext cx="532447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100803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2 - Discrepancy Reduction and Classification</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ea typeface="Microsoft YaHei" panose="020B0503020204020204" pitchFamily="34" charset="-122"/>
              </a:rPr>
              <a:t>Request Headers Experiment: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1265" name="Picture 1" descr="Distorted Header Value &#10;Manipulated Termination &#10;Expect Header &#10;Identity Encoding &#10;CloudFront &#10;Cloudflare &#10;Akamai &#10;Squid &#10;VI .0 Chunked Encoding &#10;Double Transfer-Encoding &#10;Various Method Version Combinations &#10;Table 7: Examples for each request header mutation category. &#10;HAProxy &#10;ATS &#10;Tomcat &#10;NGINX &#10;Apache &#10;00 &#10;Category &#10;distorted &#10;header &#10;manipulated &#10;rmination &#10;identity &#10;encoding &#10;vl.o &#10;encoding &#10;double &#10;transfer- &#10;encoding &#10;van ous &#10;method &#10;version &#10;combinations &#10;Method ; Request Header &#10;GET ; Transfer—Encoding: &#10;chunked , &#10;GET ; Transfer—Encodi ng: &#10;chunked\ {Header) &#10;POST ; Expect : &#10;1 ØØ-continue \ &#10;POST ; Transfer—Encoding : &#10;identi ty \ &#10;POST; Trans er-Encoding: &#10;chunked &#10;POST; Transfer—Encoding: &#10;Transfer -Encoding: &#10;chunked \ r &#10;OPTIONS-ø. 9 ; &#10;Content-Length : &#10;Entrypo int-Exitp oint &#10;Tomcat-Akamai &#10;ATS-Akamai &#10;HAPr oxy -Akamai &#10;NC,INX-ATS &#10;CIO udflare-ATS &#10;CloudFront-ATS &#10;NGINX-Apache &#10;(trunc ate d) &#10;o are-Sq &#10;CloudFront-Squid &#10;(trunc ate d) &#10;Apache -Tomcat &#10;(truncated) &#10;CIO u ar &amp;Tomcat &#10;CloudFront•Tomcat &#10;CIO u dflare -Akamai &#10;(truncated) &#10;HAProxy- Sq ui d &#10;Akamai-Squid &#10;Entrypoint &#10;Figure 3: Request header mutation categories affecting server pairs. ">
            <a:extLst>
              <a:ext uri="{FF2B5EF4-FFF2-40B4-BE49-F238E27FC236}">
                <a16:creationId xmlns:a16="http://schemas.microsoft.com/office/drawing/2014/main" id="{7FB4EE81-BE92-6D4C-3743-41E469723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29" y="2184070"/>
            <a:ext cx="9599525" cy="448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3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100803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2 - Discrepancy Reduction and Classification</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ea typeface="Microsoft YaHei" panose="020B0503020204020204" pitchFamily="34" charset="-122"/>
              </a:rPr>
              <a:t>Request Body Experiment: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2289" name="Picture 1">
            <a:extLst>
              <a:ext uri="{FF2B5EF4-FFF2-40B4-BE49-F238E27FC236}">
                <a16:creationId xmlns:a16="http://schemas.microsoft.com/office/drawing/2014/main" id="{6745251F-DF38-7709-AAA5-E24DF96B1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621" y="2036413"/>
            <a:ext cx="5391150" cy="446722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B686C04A-6800-B155-F792-391C87AED4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27" y="2669459"/>
            <a:ext cx="48291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74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574581"/>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t>Stage 3+ - Determining Discrepancy HRS Potential</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p:txBody>
      </p:sp>
      <p:pic>
        <p:nvPicPr>
          <p:cNvPr id="13313" name="Picture 1" descr="Cloudfiare &#10;Aka ma i &#10;Varnish &#10;Squid &#10;HAProxy &#10;NGINX &#10;Apache &#10;Mangled &#10;Invalid &#10;Manioulated Termination &#10;Embedded Request Lines &#10;Various Method Version Co mbinat.ons &#10;Entrypoint &#10;Aka &#10;*wid &#10;ATS &#10;NGINX &#10;Apache &#10;Distorted Header Value &#10;VI .0 Chunked Encoding &#10;Various Version Combinations &#10;Entrypoint &#10;Cloud&quot; are &#10;Aka i &#10;Squid &#10;bmcat &#10;NGINX &#10;Apa che &#10;Chunk-Siæ M imatch &#10;Chi _mk•SiZe Temination &#10;M a napulated Chunk•EXtension Termination &#10;Manipulated ChÄ-Data &#10;Last-Chu nk &#10;Entrypoint &#10;(a) pairs affected by line mutations. &#10;(b) Pairs affected by header mutations. &#10;Figure 5: Server pairs affected by request smuggling. &#10;(c) Pairs affected by body mutations. ">
            <a:extLst>
              <a:ext uri="{FF2B5EF4-FFF2-40B4-BE49-F238E27FC236}">
                <a16:creationId xmlns:a16="http://schemas.microsoft.com/office/drawing/2014/main" id="{ACB096A3-0483-60E2-5C33-D37F288C1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4" y="2499360"/>
            <a:ext cx="11220450" cy="35147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DF45F778-C082-0DBF-6F40-5F5974C33AD2}"/>
              </a:ext>
            </a:extLst>
          </p:cNvPr>
          <p:cNvPicPr>
            <a:picLocks noChangeAspect="1"/>
          </p:cNvPicPr>
          <p:nvPr/>
        </p:nvPicPr>
        <p:blipFill>
          <a:blip r:embed="rId4"/>
          <a:stretch>
            <a:fillRect/>
          </a:stretch>
        </p:blipFill>
        <p:spPr>
          <a:xfrm>
            <a:off x="3699042" y="1690611"/>
            <a:ext cx="5757863" cy="3943026"/>
          </a:xfrm>
          <a:prstGeom prst="rect">
            <a:avLst/>
          </a:prstGeom>
        </p:spPr>
      </p:pic>
    </p:spTree>
    <p:extLst>
      <p:ext uri="{BB962C8B-B14F-4D97-AF65-F5344CB8AC3E}">
        <p14:creationId xmlns:p14="http://schemas.microsoft.com/office/powerpoint/2010/main" val="411100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10396420" cy="3539430"/>
          </a:xfrm>
          <a:prstGeom prst="rect">
            <a:avLst/>
          </a:prstGeom>
          <a:noFill/>
        </p:spPr>
        <p:txBody>
          <a:bodyPr wrap="square">
            <a:spAutoFit/>
          </a:bodyPr>
          <a:lstStyle/>
          <a:p>
            <a:pPr algn="l"/>
            <a:r>
              <a:rPr lang="en-US" altLang="zh-CN" sz="2800" dirty="0"/>
              <a:t>Steven Sprecher</a:t>
            </a:r>
          </a:p>
          <a:p>
            <a:pPr algn="l"/>
            <a:r>
              <a:rPr lang="en-US" altLang="zh-CN" sz="2800" b="1" dirty="0">
                <a:latin typeface="Times New Roman" panose="02020603050405020304" pitchFamily="18" charset="0"/>
                <a:cs typeface="Times New Roman" panose="02020603050405020304" pitchFamily="18" charset="0"/>
              </a:rPr>
              <a:t>	</a:t>
            </a:r>
            <a:r>
              <a:rPr lang="en-US" altLang="zh-CN" sz="2800" dirty="0"/>
              <a:t>Northeastern University</a:t>
            </a:r>
          </a:p>
          <a:p>
            <a:pPr algn="l"/>
            <a:endParaRPr lang="en-US" altLang="zh-CN" sz="2800" b="1" dirty="0">
              <a:latin typeface="Times New Roman" panose="02020603050405020304" pitchFamily="18" charset="0"/>
              <a:cs typeface="Times New Roman" panose="02020603050405020304" pitchFamily="18" charset="0"/>
            </a:endParaRPr>
          </a:p>
          <a:p>
            <a:pPr algn="l"/>
            <a:endParaRPr lang="en-US" altLang="zh-CN" sz="2800" b="1" dirty="0">
              <a:latin typeface="Times New Roman" panose="02020603050405020304" pitchFamily="18" charset="0"/>
              <a:cs typeface="Times New Roman" panose="02020603050405020304" pitchFamily="18" charset="0"/>
            </a:endParaRPr>
          </a:p>
          <a:p>
            <a:pPr algn="l"/>
            <a:endParaRPr lang="en-US" altLang="zh-CN" sz="2800" b="1" dirty="0">
              <a:latin typeface="Times New Roman" panose="02020603050405020304" pitchFamily="18" charset="0"/>
              <a:cs typeface="Times New Roman" panose="02020603050405020304" pitchFamily="18" charset="0"/>
            </a:endParaRPr>
          </a:p>
          <a:p>
            <a:pPr algn="l"/>
            <a:endParaRPr lang="en-US" altLang="zh-CN" sz="2800" b="1" dirty="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Interested in : censorship measurement and circumvention, network measurement, network and web security, usable security, and privacy</a:t>
            </a: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B2F92353-52FD-FDD7-A8C4-07A7AC6AD8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2307" y="282094"/>
            <a:ext cx="2942779" cy="1964461"/>
          </a:xfrm>
          <a:prstGeom prst="rect">
            <a:avLst/>
          </a:prstGeom>
        </p:spPr>
      </p:pic>
    </p:spTree>
    <p:extLst>
      <p:ext uri="{BB962C8B-B14F-4D97-AF65-F5344CB8AC3E}">
        <p14:creationId xmlns:p14="http://schemas.microsoft.com/office/powerpoint/2010/main" val="74723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819138" y="1176037"/>
            <a:ext cx="9751727" cy="574581"/>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t>Stage 3+ - Determining Discrepancy HRS Potential</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p:txBody>
      </p:sp>
      <p:pic>
        <p:nvPicPr>
          <p:cNvPr id="14337" name="Picture 1" descr="CIO u d Front &#10;Akamai &#10;Squid &#10;Apa &#10;Mutation Not preserved &#10;Exitpoint Closes &#10;Entrypoint Closes &#10;Exitpoint Cleans &#10;Entrypoint &#10;CoudFront &#10;Varnish &#10;Squid &#10;Cleans &#10;dFront &#10;Cloudfiare &#10;Aka i &#10;Squid &#10;NGINX &#10;Apa che &#10;Mutation Not preserved &#10;Exitpoint Closes &#10;Exitpoint Cleans &#10;Entrypoint &#10;(a) pairs affected by line mutations. &#10;Entrypoint &#10;(b) Pairs affected by header mutations. &#10;(c) pairs affected by body mutations. &#10;Figure 6: Failed request smuggling reasons for each server pair. ">
            <a:extLst>
              <a:ext uri="{FF2B5EF4-FFF2-40B4-BE49-F238E27FC236}">
                <a16:creationId xmlns:a16="http://schemas.microsoft.com/office/drawing/2014/main" id="{D585C780-8FCF-1BA5-6221-E9E628F4A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52" y="2633472"/>
            <a:ext cx="11411695" cy="336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3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IMPACT ASSESSMENT</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793275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4799196" cy="775597"/>
          </a:xfrm>
        </p:spPr>
        <p:txBody>
          <a:bodyPr/>
          <a:lstStyle/>
          <a:p>
            <a:pPr lvl="0"/>
            <a:r>
              <a:rPr lang="en-US" altLang="zh-CN" sz="2800" dirty="0">
                <a:latin typeface="Times New Roman" panose="02020603050405020304" pitchFamily="18" charset="0"/>
                <a:cs typeface="Times New Roman" panose="02020603050405020304" pitchFamily="18" charset="0"/>
              </a:rPr>
              <a:t>IMPACT ASSESSMENT</a:t>
            </a:r>
          </a:p>
        </p:txBody>
      </p:sp>
      <p:sp>
        <p:nvSpPr>
          <p:cNvPr id="4" name="文本框 3"/>
          <p:cNvSpPr txBox="1"/>
          <p:nvPr/>
        </p:nvSpPr>
        <p:spPr>
          <a:xfrm>
            <a:off x="973433" y="1304100"/>
            <a:ext cx="10341011" cy="5098512"/>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测试环境：</a:t>
            </a: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服务器配置：</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Akamai-NGINX</a:t>
            </a:r>
          </a:p>
          <a:p>
            <a:pPr>
              <a:lnSpc>
                <a:spcPct val="150000"/>
              </a:lnSpc>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Web</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应用：在</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NGINX</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部署了</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OWASP(</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漏洞应用</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攻击场景一：</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绕过</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Entrypoint</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的重写，通过</a:t>
            </a:r>
            <a:r>
              <a:rPr lang="en-US" altLang="zh-CN" sz="20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000" dirty="0">
                <a:latin typeface="宋体" panose="02010600030101010101" pitchFamily="2" charset="-122"/>
                <a:ea typeface="宋体" panose="02010600030101010101" pitchFamily="2" charset="-122"/>
                <a:cs typeface="Times New Roman" panose="02020603050405020304" pitchFamily="18" charset="0"/>
              </a:rPr>
              <a:t>走私，将携带</a:t>
            </a:r>
            <a:r>
              <a:rPr lang="en-US" altLang="zh-CN" sz="2000" dirty="0">
                <a:latin typeface="宋体" panose="02010600030101010101" pitchFamily="2" charset="-122"/>
                <a:ea typeface="宋体" panose="02010600030101010101" pitchFamily="2" charset="-122"/>
                <a:cs typeface="Times New Roman" panose="02020603050405020304" pitchFamily="18" charset="0"/>
              </a:rPr>
              <a:t>X-Forwarded-For</a:t>
            </a:r>
            <a:r>
              <a:rPr lang="zh-CN" altLang="en-US" sz="2000" dirty="0">
                <a:latin typeface="宋体" panose="02010600030101010101" pitchFamily="2" charset="-122"/>
                <a:ea typeface="宋体" panose="02010600030101010101" pitchFamily="2" charset="-122"/>
                <a:cs typeface="Times New Roman" panose="02020603050405020304" pitchFamily="18" charset="0"/>
              </a:rPr>
              <a:t>字段的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000" dirty="0">
                <a:latin typeface="宋体" panose="02010600030101010101" pitchFamily="2" charset="-122"/>
                <a:ea typeface="宋体" panose="02010600030101010101" pitchFamily="2" charset="-122"/>
                <a:cs typeface="Times New Roman" panose="02020603050405020304" pitchFamily="18" charset="0"/>
              </a:rPr>
              <a:t>，传给</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Exitpoint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攻击场景二：</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请求劫持。走私一个指向攻击者指定目标的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000" dirty="0">
                <a:latin typeface="宋体" panose="02010600030101010101" pitchFamily="2" charset="-122"/>
                <a:ea typeface="宋体" panose="02010600030101010101" pitchFamily="2" charset="-122"/>
                <a:cs typeface="Times New Roman" panose="02020603050405020304" pitchFamily="18" charset="0"/>
              </a:rPr>
              <a:t>包，从而将正常用户的请求劫持，并泄露其</a:t>
            </a:r>
            <a:r>
              <a:rPr lang="en-US" altLang="zh-CN" sz="2000" dirty="0">
                <a:latin typeface="宋体" panose="02010600030101010101" pitchFamily="2" charset="-122"/>
                <a:ea typeface="宋体" panose="02010600030101010101" pitchFamily="2" charset="-122"/>
                <a:cs typeface="Times New Roman" panose="02020603050405020304" pitchFamily="18" charset="0"/>
              </a:rPr>
              <a:t>Cookie</a:t>
            </a:r>
            <a:r>
              <a:rPr lang="zh-CN" altLang="en-US" sz="2000" dirty="0">
                <a:latin typeface="宋体" panose="02010600030101010101" pitchFamily="2" charset="-122"/>
                <a:ea typeface="宋体" panose="02010600030101010101" pitchFamily="2" charset="-122"/>
                <a:cs typeface="Times New Roman" panose="02020603050405020304" pitchFamily="18" charset="0"/>
              </a:rPr>
              <a:t>等信息。</a:t>
            </a: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攻击场景三：</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走私了一个反射性</a:t>
            </a:r>
            <a:r>
              <a:rPr lang="en-US" altLang="zh-CN" sz="2000" dirty="0">
                <a:latin typeface="宋体" panose="02010600030101010101" pitchFamily="2" charset="-122"/>
                <a:ea typeface="宋体" panose="02010600030101010101" pitchFamily="2" charset="-122"/>
                <a:cs typeface="Times New Roman" panose="02020603050405020304" pitchFamily="18" charset="0"/>
              </a:rPr>
              <a:t>XSS</a:t>
            </a:r>
            <a:r>
              <a:rPr lang="zh-CN" altLang="en-US" sz="2000" dirty="0">
                <a:latin typeface="宋体" panose="02010600030101010101" pitchFamily="2" charset="-122"/>
                <a:ea typeface="宋体" panose="02010600030101010101" pitchFamily="2" charset="-122"/>
                <a:cs typeface="Times New Roman" panose="02020603050405020304" pitchFamily="18" charset="0"/>
              </a:rPr>
              <a:t>漏洞利用的载荷，可以对任意用户实施</a:t>
            </a:r>
            <a:r>
              <a:rPr lang="en-US" altLang="zh-CN" sz="2000" dirty="0">
                <a:latin typeface="宋体" panose="02010600030101010101" pitchFamily="2" charset="-122"/>
                <a:ea typeface="宋体" panose="02010600030101010101" pitchFamily="2" charset="-122"/>
                <a:cs typeface="Times New Roman" panose="02020603050405020304" pitchFamily="18" charset="0"/>
              </a:rPr>
              <a:t>XSS</a:t>
            </a:r>
            <a:r>
              <a:rPr lang="zh-CN" altLang="en-US" sz="2000" dirty="0">
                <a:latin typeface="宋体" panose="02010600030101010101" pitchFamily="2" charset="-122"/>
                <a:ea typeface="宋体" panose="02010600030101010101" pitchFamily="2" charset="-122"/>
                <a:cs typeface="Times New Roman" panose="02020603050405020304" pitchFamily="18" charset="0"/>
              </a:rPr>
              <a:t>攻击。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4799196" cy="775597"/>
          </a:xfrm>
        </p:spPr>
        <p:txBody>
          <a:bodyPr/>
          <a:lstStyle/>
          <a:p>
            <a:pPr lvl="0"/>
            <a:r>
              <a:rPr lang="en-US" altLang="zh-CN" sz="2800" dirty="0">
                <a:latin typeface="Times New Roman" panose="02020603050405020304" pitchFamily="18" charset="0"/>
                <a:cs typeface="Times New Roman" panose="02020603050405020304" pitchFamily="18" charset="0"/>
              </a:rPr>
              <a:t>IMPACT ASSESSMENT</a:t>
            </a:r>
          </a:p>
        </p:txBody>
      </p:sp>
      <p:sp>
        <p:nvSpPr>
          <p:cNvPr id="4" name="文本框 3"/>
          <p:cNvSpPr txBox="1"/>
          <p:nvPr/>
        </p:nvSpPr>
        <p:spPr>
          <a:xfrm>
            <a:off x="973433" y="1304100"/>
            <a:ext cx="10341011" cy="1405193"/>
          </a:xfrm>
          <a:prstGeom prst="rect">
            <a:avLst/>
          </a:prstGeom>
          <a:noFill/>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真实互联网环境中，服务器配对情况评估：</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作者选取了</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Tranco</a:t>
            </a:r>
            <a:r>
              <a:rPr lang="en-US" altLang="zh-CN" sz="2000" dirty="0">
                <a:latin typeface="宋体" panose="02010600030101010101" pitchFamily="2" charset="-122"/>
                <a:ea typeface="宋体" panose="02010600030101010101" pitchFamily="2" charset="-122"/>
                <a:cs typeface="Times New Roman" panose="02020603050405020304" pitchFamily="18" charset="0"/>
              </a:rPr>
              <a:t> list</a:t>
            </a:r>
            <a:r>
              <a:rPr lang="zh-CN" altLang="en-US" sz="2000" dirty="0">
                <a:latin typeface="宋体" panose="02010600030101010101" pitchFamily="2" charset="-122"/>
                <a:ea typeface="宋体" panose="02010600030101010101" pitchFamily="2" charset="-122"/>
                <a:cs typeface="Times New Roman" panose="02020603050405020304" pitchFamily="18" charset="0"/>
              </a:rPr>
              <a:t>中前</a:t>
            </a:r>
            <a:r>
              <a:rPr lang="en-US" altLang="zh-CN" sz="2000" dirty="0">
                <a:latin typeface="宋体" panose="02010600030101010101" pitchFamily="2" charset="-122"/>
                <a:ea typeface="宋体" panose="02010600030101010101" pitchFamily="2" charset="-122"/>
                <a:cs typeface="Times New Roman" panose="02020603050405020304" pitchFamily="18" charset="0"/>
              </a:rPr>
              <a:t>1W</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个网站，通过服务器指纹识别和路由追踪等技术，大致估算除了真实互联网环境中，服务器组合配对情况。</a:t>
            </a:r>
          </a:p>
        </p:txBody>
      </p:sp>
      <p:pic>
        <p:nvPicPr>
          <p:cNvPr id="3" name="图片 2">
            <a:extLst>
              <a:ext uri="{FF2B5EF4-FFF2-40B4-BE49-F238E27FC236}">
                <a16:creationId xmlns:a16="http://schemas.microsoft.com/office/drawing/2014/main" id="{ACB91726-15BD-4933-09E6-25C978480987}"/>
              </a:ext>
            </a:extLst>
          </p:cNvPr>
          <p:cNvPicPr>
            <a:picLocks noChangeAspect="1"/>
          </p:cNvPicPr>
          <p:nvPr/>
        </p:nvPicPr>
        <p:blipFill>
          <a:blip r:embed="rId3"/>
          <a:stretch>
            <a:fillRect/>
          </a:stretch>
        </p:blipFill>
        <p:spPr>
          <a:xfrm>
            <a:off x="2562329" y="2709293"/>
            <a:ext cx="6362777" cy="4013704"/>
          </a:xfrm>
          <a:prstGeom prst="rect">
            <a:avLst/>
          </a:prstGeom>
        </p:spPr>
      </p:pic>
    </p:spTree>
    <p:extLst>
      <p:ext uri="{BB962C8B-B14F-4D97-AF65-F5344CB8AC3E}">
        <p14:creationId xmlns:p14="http://schemas.microsoft.com/office/powerpoint/2010/main" val="222288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4799196" cy="775597"/>
          </a:xfrm>
        </p:spPr>
        <p:txBody>
          <a:bodyPr/>
          <a:lstStyle/>
          <a:p>
            <a:pPr lvl="0"/>
            <a:r>
              <a:rPr lang="en-US" altLang="zh-CN" sz="2800" dirty="0">
                <a:latin typeface="Times New Roman" panose="02020603050405020304" pitchFamily="18" charset="0"/>
                <a:cs typeface="Times New Roman" panose="02020603050405020304" pitchFamily="18" charset="0"/>
              </a:rPr>
              <a:t>IMPACT ASSESSMENT</a:t>
            </a:r>
          </a:p>
        </p:txBody>
      </p:sp>
      <p:sp>
        <p:nvSpPr>
          <p:cNvPr id="4" name="文本框 3"/>
          <p:cNvSpPr txBox="1"/>
          <p:nvPr/>
        </p:nvSpPr>
        <p:spPr>
          <a:xfrm>
            <a:off x="973433" y="1304100"/>
            <a:ext cx="10341011" cy="3251852"/>
          </a:xfrm>
          <a:prstGeom prst="rect">
            <a:avLst/>
          </a:prstGeom>
          <a:noFill/>
        </p:spPr>
        <p:txBody>
          <a:bodyPr wrap="square">
            <a:spAutoFit/>
          </a:bodyPr>
          <a:lstStyle/>
          <a:p>
            <a:pPr>
              <a:lnSpc>
                <a:spcPct val="150000"/>
              </a:lnSpc>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T-REQS</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与现有工具对比评估：</a:t>
            </a:r>
          </a:p>
          <a:p>
            <a:pPr>
              <a:lnSpc>
                <a:spcPct val="150000"/>
              </a:lnSpc>
            </a:pPr>
            <a:r>
              <a:rPr lang="en-US" altLang="zh-CN" sz="2000" dirty="0" err="1">
                <a:latin typeface="宋体" panose="02010600030101010101" pitchFamily="2" charset="-122"/>
                <a:ea typeface="宋体" panose="02010600030101010101" pitchFamily="2" charset="-122"/>
                <a:cs typeface="Times New Roman" panose="02020603050405020304" pitchFamily="18" charset="0"/>
              </a:rPr>
              <a:t>BurpSuite</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smuggler</a:t>
            </a:r>
            <a:r>
              <a:rPr lang="zh-CN" altLang="en-US" sz="2000" dirty="0">
                <a:latin typeface="宋体" panose="02010600030101010101" pitchFamily="2" charset="-122"/>
                <a:ea typeface="宋体" panose="02010600030101010101" pitchFamily="2" charset="-122"/>
                <a:cs typeface="Times New Roman" panose="02020603050405020304" pitchFamily="18" charset="0"/>
              </a:rPr>
              <a:t>是目前两个主流的针对</a:t>
            </a:r>
            <a:r>
              <a:rPr lang="en-US" altLang="zh-CN" sz="2000" dirty="0">
                <a:latin typeface="宋体" panose="02010600030101010101" pitchFamily="2" charset="-122"/>
                <a:ea typeface="宋体" panose="02010600030101010101" pitchFamily="2" charset="-122"/>
                <a:cs typeface="Times New Roman" panose="02020603050405020304" pitchFamily="18" charset="0"/>
              </a:rPr>
              <a:t>HRS</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的测试工具。</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但是，这两者与</a:t>
            </a:r>
            <a:r>
              <a:rPr lang="en-US" altLang="zh-CN" sz="2000" dirty="0">
                <a:latin typeface="宋体" panose="02010600030101010101" pitchFamily="2" charset="-122"/>
                <a:ea typeface="宋体" panose="02010600030101010101" pitchFamily="2" charset="-122"/>
                <a:cs typeface="Times New Roman" panose="02020603050405020304" pitchFamily="18" charset="0"/>
              </a:rPr>
              <a:t>T-REQS</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的设计目标和功能不同：</a:t>
            </a:r>
          </a:p>
          <a:p>
            <a:pPr>
              <a:lnSpc>
                <a:spcPct val="150000"/>
              </a:lnSpc>
            </a:pPr>
            <a:r>
              <a:rPr lang="en-US" altLang="zh-CN" sz="2000" dirty="0" err="1">
                <a:latin typeface="宋体" panose="02010600030101010101" pitchFamily="2" charset="-122"/>
                <a:ea typeface="宋体" panose="02010600030101010101" pitchFamily="2" charset="-122"/>
                <a:cs typeface="Times New Roman" panose="02020603050405020304" pitchFamily="18" charset="0"/>
              </a:rPr>
              <a:t>BurpSuite</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smuggler</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，基于已有</a:t>
            </a:r>
            <a:r>
              <a:rPr lang="en-US" altLang="zh-CN" sz="2000" dirty="0">
                <a:latin typeface="宋体" panose="02010600030101010101" pitchFamily="2" charset="-122"/>
                <a:ea typeface="宋体" panose="02010600030101010101" pitchFamily="2" charset="-122"/>
                <a:cs typeface="Times New Roman" panose="02020603050405020304" pitchFamily="18" charset="0"/>
              </a:rPr>
              <a:t>HRS</a:t>
            </a:r>
            <a:r>
              <a:rPr lang="zh-CN" altLang="en-US" sz="2000" dirty="0">
                <a:latin typeface="宋体" panose="02010600030101010101" pitchFamily="2" charset="-122"/>
                <a:ea typeface="宋体" panose="02010600030101010101" pitchFamily="2" charset="-122"/>
                <a:cs typeface="Times New Roman" panose="02020603050405020304" pitchFamily="18" charset="0"/>
              </a:rPr>
              <a:t>攻击知识（主要是</a:t>
            </a:r>
            <a:r>
              <a:rPr lang="en-US" altLang="zh-CN" sz="2000" dirty="0">
                <a:latin typeface="宋体" panose="02010600030101010101" pitchFamily="2" charset="-122"/>
                <a:ea typeface="宋体" panose="02010600030101010101" pitchFamily="2" charset="-122"/>
                <a:cs typeface="Times New Roman" panose="02020603050405020304" pitchFamily="18" charset="0"/>
              </a:rPr>
              <a:t>TE-CL / CL-TE</a:t>
            </a:r>
            <a:r>
              <a:rPr lang="zh-CN" altLang="en-US" sz="2000" dirty="0">
                <a:latin typeface="宋体" panose="02010600030101010101" pitchFamily="2" charset="-122"/>
                <a:ea typeface="宋体" panose="02010600030101010101" pitchFamily="2" charset="-122"/>
                <a:cs typeface="Times New Roman" panose="02020603050405020304" pitchFamily="18" charset="0"/>
              </a:rPr>
              <a:t>），对真实网站进行测试和攻击。</a:t>
            </a: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T-REQS</a:t>
            </a:r>
            <a:r>
              <a:rPr lang="zh-CN" altLang="en-US" sz="2000" dirty="0">
                <a:latin typeface="宋体" panose="02010600030101010101" pitchFamily="2" charset="-122"/>
                <a:ea typeface="宋体" panose="02010600030101010101" pitchFamily="2" charset="-122"/>
                <a:cs typeface="Times New Roman" panose="02020603050405020304" pitchFamily="18" charset="0"/>
              </a:rPr>
              <a:t>则是，以发掘新的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HRS</a:t>
            </a:r>
            <a:r>
              <a:rPr lang="zh-CN" altLang="en-US" sz="2000" dirty="0">
                <a:latin typeface="宋体" panose="02010600030101010101" pitchFamily="2" charset="-122"/>
                <a:ea typeface="宋体" panose="02010600030101010101" pitchFamily="2" charset="-122"/>
                <a:cs typeface="Times New Roman" panose="02020603050405020304" pitchFamily="18" charset="0"/>
              </a:rPr>
              <a:t>攻击知识，对实验环境下的服务器进行测试</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作者认为，两者可以协同工作</a:t>
            </a:r>
          </a:p>
        </p:txBody>
      </p:sp>
    </p:spTree>
    <p:extLst>
      <p:ext uri="{BB962C8B-B14F-4D97-AF65-F5344CB8AC3E}">
        <p14:creationId xmlns:p14="http://schemas.microsoft.com/office/powerpoint/2010/main" val="284746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4799196" cy="775597"/>
          </a:xfrm>
        </p:spPr>
        <p:txBody>
          <a:bodyPr/>
          <a:lstStyle/>
          <a:p>
            <a:pPr lvl="0"/>
            <a:r>
              <a:rPr lang="en-US" altLang="zh-CN" sz="2800" dirty="0">
                <a:latin typeface="Times New Roman" panose="02020603050405020304" pitchFamily="18" charset="0"/>
                <a:cs typeface="Times New Roman" panose="02020603050405020304" pitchFamily="18" charset="0"/>
              </a:rPr>
              <a:t>IMPACT ASSESSMENT</a:t>
            </a:r>
          </a:p>
        </p:txBody>
      </p:sp>
      <p:sp>
        <p:nvSpPr>
          <p:cNvPr id="4" name="文本框 3"/>
          <p:cNvSpPr txBox="1"/>
          <p:nvPr/>
        </p:nvSpPr>
        <p:spPr>
          <a:xfrm>
            <a:off x="973433" y="1304100"/>
            <a:ext cx="10341011" cy="3251852"/>
          </a:xfrm>
          <a:prstGeom prst="rect">
            <a:avLst/>
          </a:prstGeom>
          <a:noFill/>
        </p:spPr>
        <p:txBody>
          <a:bodyPr wrap="square">
            <a:spAutoFit/>
          </a:bodyPr>
          <a:lstStyle/>
          <a:p>
            <a:pPr>
              <a:lnSpc>
                <a:spcPct val="150000"/>
              </a:lnSpc>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Testing HRS in the Wild</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利用</a:t>
            </a:r>
            <a:r>
              <a:rPr lang="en-US" altLang="zh-CN" sz="2000" dirty="0">
                <a:latin typeface="宋体" panose="02010600030101010101" pitchFamily="2" charset="-122"/>
                <a:ea typeface="宋体" panose="02010600030101010101" pitchFamily="2" charset="-122"/>
                <a:cs typeface="Times New Roman" panose="02020603050405020304" pitchFamily="18" charset="0"/>
              </a:rPr>
              <a:t>T-REQS</a:t>
            </a:r>
            <a:r>
              <a:rPr lang="zh-CN" altLang="en-US" sz="2000" dirty="0">
                <a:latin typeface="宋体" panose="02010600030101010101" pitchFamily="2" charset="-122"/>
                <a:ea typeface="宋体" panose="02010600030101010101" pitchFamily="2" charset="-122"/>
                <a:cs typeface="Times New Roman" panose="02020603050405020304" pitchFamily="18" charset="0"/>
              </a:rPr>
              <a:t>发现的攻击载荷，测试真实网站的漏洞：</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作者以</a:t>
            </a:r>
            <a:r>
              <a:rPr lang="en-US" altLang="zh-CN" sz="2000" dirty="0">
                <a:latin typeface="宋体" panose="02010600030101010101" pitchFamily="2" charset="-122"/>
                <a:ea typeface="宋体" panose="02010600030101010101" pitchFamily="2" charset="-122"/>
                <a:cs typeface="Times New Roman" panose="02020603050405020304" pitchFamily="18" charset="0"/>
              </a:rPr>
              <a:t>Akamai-X</a:t>
            </a:r>
            <a:r>
              <a:rPr lang="zh-CN" altLang="en-US" sz="2000" dirty="0">
                <a:latin typeface="宋体" panose="02010600030101010101" pitchFamily="2" charset="-122"/>
                <a:ea typeface="宋体" panose="02010600030101010101" pitchFamily="2" charset="-122"/>
                <a:cs typeface="Times New Roman" panose="02020603050405020304" pitchFamily="18" charset="0"/>
              </a:rPr>
              <a:t>为攻击目标</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设计探测载荷类型为：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Chunk-Size Chunk Data Mismatch</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基于之前对</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Tranco</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前</a:t>
            </a:r>
            <a:r>
              <a:rPr lang="en-US" altLang="zh-CN" sz="2000" dirty="0">
                <a:latin typeface="宋体" panose="02010600030101010101" pitchFamily="2" charset="-122"/>
                <a:ea typeface="宋体" panose="02010600030101010101" pitchFamily="2" charset="-122"/>
                <a:cs typeface="Times New Roman" panose="02020603050405020304" pitchFamily="18" charset="0"/>
              </a:rPr>
              <a:t>1w</a:t>
            </a:r>
            <a:r>
              <a:rPr lang="zh-CN" altLang="en-US" sz="2000" dirty="0">
                <a:latin typeface="宋体" panose="02010600030101010101" pitchFamily="2" charset="-122"/>
                <a:ea typeface="宋体" panose="02010600030101010101" pitchFamily="2" charset="-122"/>
                <a:cs typeface="Times New Roman" panose="02020603050405020304" pitchFamily="18" charset="0"/>
              </a:rPr>
              <a:t>站点的探测结果，确定了</a:t>
            </a:r>
            <a:r>
              <a:rPr lang="en-US" altLang="zh-CN" sz="2000" dirty="0">
                <a:latin typeface="宋体" panose="02010600030101010101" pitchFamily="2" charset="-122"/>
                <a:ea typeface="宋体" panose="02010600030101010101" pitchFamily="2" charset="-122"/>
                <a:cs typeface="Times New Roman" panose="02020603050405020304" pitchFamily="18" charset="0"/>
              </a:rPr>
              <a:t>367</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个域名是以</a:t>
            </a:r>
            <a:r>
              <a:rPr lang="en-US" altLang="zh-CN" sz="2000" dirty="0">
                <a:latin typeface="宋体" panose="02010600030101010101" pitchFamily="2" charset="-122"/>
                <a:ea typeface="宋体" panose="02010600030101010101" pitchFamily="2" charset="-122"/>
                <a:cs typeface="Times New Roman" panose="02020603050405020304" pitchFamily="18" charset="0"/>
              </a:rPr>
              <a:t>Akamai</a:t>
            </a:r>
            <a:r>
              <a:rPr lang="zh-CN" altLang="en-US" sz="2000" dirty="0">
                <a:latin typeface="宋体" panose="02010600030101010101" pitchFamily="2" charset="-122"/>
                <a:ea typeface="宋体" panose="02010600030101010101" pitchFamily="2" charset="-122"/>
                <a:cs typeface="Times New Roman" panose="02020603050405020304" pitchFamily="18" charset="0"/>
              </a:rPr>
              <a:t>作为</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Entrypoint</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作者向这些目标发送测试载荷，如果</a:t>
            </a:r>
            <a:r>
              <a:rPr lang="en-US" altLang="zh-CN" sz="2000" dirty="0">
                <a:latin typeface="宋体" panose="02010600030101010101" pitchFamily="2" charset="-122"/>
                <a:ea typeface="宋体" panose="02010600030101010101" pitchFamily="2" charset="-122"/>
                <a:cs typeface="Times New Roman" panose="02020603050405020304" pitchFamily="18" charset="0"/>
              </a:rPr>
              <a:t>5s</a:t>
            </a:r>
            <a:r>
              <a:rPr lang="zh-CN" altLang="en-US" sz="2000" dirty="0">
                <a:latin typeface="宋体" panose="02010600030101010101" pitchFamily="2" charset="-122"/>
                <a:ea typeface="宋体" panose="02010600030101010101" pitchFamily="2" charset="-122"/>
                <a:cs typeface="Times New Roman" panose="02020603050405020304" pitchFamily="18" charset="0"/>
              </a:rPr>
              <a:t>内没有收到回复，则认为存在</a:t>
            </a:r>
            <a:r>
              <a:rPr lang="en-US" altLang="zh-CN" sz="2000" dirty="0">
                <a:latin typeface="宋体" panose="02010600030101010101" pitchFamily="2" charset="-122"/>
                <a:ea typeface="宋体" panose="02010600030101010101" pitchFamily="2" charset="-122"/>
                <a:cs typeface="Times New Roman" panose="02020603050405020304" pitchFamily="18" charset="0"/>
              </a:rPr>
              <a:t>HRS</a:t>
            </a:r>
            <a:r>
              <a:rPr lang="zh-CN" altLang="en-US" sz="2000" dirty="0">
                <a:latin typeface="宋体" panose="02010600030101010101" pitchFamily="2" charset="-122"/>
                <a:ea typeface="宋体" panose="02010600030101010101" pitchFamily="2" charset="-122"/>
                <a:cs typeface="Times New Roman" panose="02020603050405020304" pitchFamily="18" charset="0"/>
              </a:rPr>
              <a:t>漏洞。</a:t>
            </a: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最终，确定</a:t>
            </a:r>
            <a:r>
              <a:rPr lang="en-US" altLang="zh-CN" sz="2000" dirty="0">
                <a:latin typeface="宋体" panose="02010600030101010101" pitchFamily="2" charset="-122"/>
                <a:ea typeface="宋体" panose="02010600030101010101" pitchFamily="2" charset="-122"/>
                <a:cs typeface="Times New Roman" panose="02020603050405020304" pitchFamily="18" charset="0"/>
              </a:rPr>
              <a:t>23</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个存在</a:t>
            </a:r>
            <a:r>
              <a:rPr lang="en-US" altLang="zh-CN" sz="2000" dirty="0">
                <a:latin typeface="宋体" panose="02010600030101010101" pitchFamily="2" charset="-122"/>
                <a:ea typeface="宋体" panose="02010600030101010101" pitchFamily="2" charset="-122"/>
                <a:cs typeface="Times New Roman" panose="02020603050405020304" pitchFamily="18" charset="0"/>
              </a:rPr>
              <a:t>HRS</a:t>
            </a:r>
            <a:r>
              <a:rPr lang="zh-CN" altLang="en-US" sz="2000" dirty="0">
                <a:latin typeface="宋体" panose="02010600030101010101" pitchFamily="2" charset="-122"/>
                <a:ea typeface="宋体" panose="02010600030101010101" pitchFamily="2" charset="-122"/>
                <a:cs typeface="Times New Roman" panose="02020603050405020304" pitchFamily="18" charset="0"/>
              </a:rPr>
              <a:t>漏洞</a:t>
            </a:r>
          </a:p>
        </p:txBody>
      </p:sp>
    </p:spTree>
    <p:extLst>
      <p:ext uri="{BB962C8B-B14F-4D97-AF65-F5344CB8AC3E}">
        <p14:creationId xmlns:p14="http://schemas.microsoft.com/office/powerpoint/2010/main" val="44900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Discussion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283497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Discussion</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26179" y="1175264"/>
            <a:ext cx="8148852" cy="223619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现存的限制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将非标准 </a:t>
            </a:r>
            <a:r>
              <a:rPr lang="en-US" altLang="zh-CN" sz="2000" dirty="0">
                <a:latin typeface="宋体" panose="02010600030101010101" pitchFamily="2" charset="-122"/>
                <a:ea typeface="宋体" panose="02010600030101010101" pitchFamily="2" charset="-122"/>
              </a:rPr>
              <a:t>HTTP </a:t>
            </a:r>
            <a:r>
              <a:rPr lang="zh-CN" altLang="en-US" sz="2000" dirty="0">
                <a:latin typeface="宋体" panose="02010600030101010101" pitchFamily="2" charset="-122"/>
                <a:ea typeface="宋体" panose="02010600030101010101" pitchFamily="2" charset="-122"/>
              </a:rPr>
              <a:t>标头排除在范围之外</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限制输入的最大突变数，以及在各自的实验运行中单独地进行变异</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Discussion</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26179" y="1175264"/>
            <a:ext cx="8148852" cy="223619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现存的限制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将非标准 </a:t>
            </a:r>
            <a:r>
              <a:rPr lang="en-US" altLang="zh-CN" sz="2000" dirty="0">
                <a:latin typeface="宋体" panose="02010600030101010101" pitchFamily="2" charset="-122"/>
                <a:ea typeface="宋体" panose="02010600030101010101" pitchFamily="2" charset="-122"/>
              </a:rPr>
              <a:t>HTTP </a:t>
            </a:r>
            <a:r>
              <a:rPr lang="zh-CN" altLang="en-US" sz="2000" dirty="0">
                <a:latin typeface="宋体" panose="02010600030101010101" pitchFamily="2" charset="-122"/>
                <a:ea typeface="宋体" panose="02010600030101010101" pitchFamily="2" charset="-122"/>
              </a:rPr>
              <a:t>标头排除在范围之外</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限制输入的最大突变数，以及在各自的实验运行中隔离地改变请求组件</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97763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6346934" cy="954107"/>
          </a:xfrm>
          <a:prstGeom prst="rect">
            <a:avLst/>
          </a:prstGeom>
          <a:noFill/>
        </p:spPr>
        <p:txBody>
          <a:bodyPr wrap="square">
            <a:spAutoFit/>
          </a:bodyPr>
          <a:lstStyle/>
          <a:p>
            <a:pPr algn="l"/>
            <a:r>
              <a:rPr lang="en-US" altLang="zh-CN" sz="2800" dirty="0" err="1"/>
              <a:t>Kaan</a:t>
            </a:r>
            <a:r>
              <a:rPr lang="en-US" altLang="zh-CN" sz="2800" dirty="0"/>
              <a:t> </a:t>
            </a:r>
            <a:r>
              <a:rPr lang="en-US" altLang="zh-CN" sz="2800" dirty="0" err="1"/>
              <a:t>Onarlioglu</a:t>
            </a:r>
            <a:endParaRPr lang="en-US" altLang="zh-CN" sz="2800" dirty="0"/>
          </a:p>
          <a:p>
            <a:pPr algn="l"/>
            <a:r>
              <a:rPr lang="en-US" altLang="zh-CN" sz="2800" dirty="0"/>
              <a:t>	Akamai Technologies</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FB65BC3D-ADC4-2FD3-F098-CA761101D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607" y="333005"/>
            <a:ext cx="1716384" cy="1807404"/>
          </a:xfrm>
          <a:prstGeom prst="rect">
            <a:avLst/>
          </a:prstGeom>
        </p:spPr>
      </p:pic>
      <p:pic>
        <p:nvPicPr>
          <p:cNvPr id="9" name="图片 8">
            <a:extLst>
              <a:ext uri="{FF2B5EF4-FFF2-40B4-BE49-F238E27FC236}">
                <a16:creationId xmlns:a16="http://schemas.microsoft.com/office/drawing/2014/main" id="{4CB26654-3E89-1DBD-CB29-46E75650B8F3}"/>
              </a:ext>
            </a:extLst>
          </p:cNvPr>
          <p:cNvPicPr>
            <a:picLocks noChangeAspect="1"/>
          </p:cNvPicPr>
          <p:nvPr/>
        </p:nvPicPr>
        <p:blipFill>
          <a:blip r:embed="rId4"/>
          <a:stretch>
            <a:fillRect/>
          </a:stretch>
        </p:blipFill>
        <p:spPr>
          <a:xfrm>
            <a:off x="707009" y="2693262"/>
            <a:ext cx="6346934" cy="3302891"/>
          </a:xfrm>
          <a:prstGeom prst="rect">
            <a:avLst/>
          </a:prstGeom>
        </p:spPr>
      </p:pic>
    </p:spTree>
    <p:extLst>
      <p:ext uri="{BB962C8B-B14F-4D97-AF65-F5344CB8AC3E}">
        <p14:creationId xmlns:p14="http://schemas.microsoft.com/office/powerpoint/2010/main" val="39750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10" y="875807"/>
            <a:ext cx="5236590" cy="954107"/>
          </a:xfrm>
          <a:prstGeom prst="rect">
            <a:avLst/>
          </a:prstGeom>
          <a:noFill/>
        </p:spPr>
        <p:txBody>
          <a:bodyPr wrap="square">
            <a:spAutoFit/>
          </a:bodyPr>
          <a:lstStyle/>
          <a:p>
            <a:pPr algn="l"/>
            <a:r>
              <a:rPr lang="en-US" altLang="zh-CN" sz="2800" dirty="0" err="1"/>
              <a:t>Engin</a:t>
            </a:r>
            <a:r>
              <a:rPr lang="en-US" altLang="zh-CN" sz="2800" dirty="0"/>
              <a:t> </a:t>
            </a:r>
            <a:r>
              <a:rPr lang="en-US" altLang="zh-CN" sz="2800" dirty="0" err="1"/>
              <a:t>Kirda</a:t>
            </a:r>
            <a:endParaRPr lang="en-US" altLang="zh-CN" sz="2800" dirty="0"/>
          </a:p>
          <a:p>
            <a:pPr algn="l"/>
            <a:r>
              <a:rPr lang="en-US" altLang="zh-CN" sz="2800" dirty="0"/>
              <a:t>	Northeastern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1C6CAB6F-3DDE-C7EF-0410-CA504F3D9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109" y="192655"/>
            <a:ext cx="3867349" cy="2320410"/>
          </a:xfrm>
          <a:prstGeom prst="rect">
            <a:avLst/>
          </a:prstGeom>
        </p:spPr>
      </p:pic>
      <p:sp>
        <p:nvSpPr>
          <p:cNvPr id="10" name="文本框 9">
            <a:extLst>
              <a:ext uri="{FF2B5EF4-FFF2-40B4-BE49-F238E27FC236}">
                <a16:creationId xmlns:a16="http://schemas.microsoft.com/office/drawing/2014/main" id="{84CEC938-365E-A0FE-F667-72F345BB8C63}"/>
              </a:ext>
            </a:extLst>
          </p:cNvPr>
          <p:cNvSpPr txBox="1"/>
          <p:nvPr/>
        </p:nvSpPr>
        <p:spPr>
          <a:xfrm>
            <a:off x="826476" y="2630269"/>
            <a:ext cx="7523703" cy="923330"/>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latin typeface="+mj-ea"/>
                <a:ea typeface="+mj-ea"/>
              </a:rPr>
              <a:t>东北大学 </a:t>
            </a:r>
            <a:r>
              <a:rPr lang="en-US" altLang="zh-CN" b="1" dirty="0">
                <a:latin typeface="+mj-ea"/>
                <a:ea typeface="+mj-ea"/>
              </a:rPr>
              <a:t>Khoury </a:t>
            </a:r>
            <a:r>
              <a:rPr lang="zh-CN" altLang="en-US" b="1" dirty="0">
                <a:latin typeface="+mj-ea"/>
                <a:ea typeface="+mj-ea"/>
              </a:rPr>
              <a:t>计算机科学学院和电气与计算机工程系的教授</a:t>
            </a:r>
            <a:endParaRPr lang="en-US" altLang="zh-CN" b="1" dirty="0">
              <a:latin typeface="+mj-ea"/>
              <a:ea typeface="+mj-ea"/>
            </a:endParaRPr>
          </a:p>
          <a:p>
            <a:pPr marL="285750" indent="-285750">
              <a:buFont typeface="Wingdings" panose="05000000000000000000" pitchFamily="2" charset="2"/>
              <a:buChar char="Ø"/>
            </a:pPr>
            <a:r>
              <a:rPr lang="zh-CN" altLang="en-US" b="1" dirty="0">
                <a:latin typeface="+mj-ea"/>
                <a:ea typeface="+mj-ea"/>
              </a:rPr>
              <a:t>在法国里维埃拉的 </a:t>
            </a:r>
            <a:r>
              <a:rPr lang="en-US" altLang="zh-CN" b="1" dirty="0" err="1">
                <a:latin typeface="+mj-ea"/>
                <a:ea typeface="+mj-ea"/>
              </a:rPr>
              <a:t>Eurecom</a:t>
            </a:r>
            <a:r>
              <a:rPr lang="en-US" altLang="zh-CN" b="1" dirty="0">
                <a:latin typeface="+mj-ea"/>
                <a:ea typeface="+mj-ea"/>
              </a:rPr>
              <a:t> </a:t>
            </a:r>
            <a:r>
              <a:rPr lang="zh-CN" altLang="en-US" b="1" dirty="0">
                <a:latin typeface="+mj-ea"/>
                <a:ea typeface="+mj-ea"/>
              </a:rPr>
              <a:t>研究所担任终身教职</a:t>
            </a:r>
            <a:endParaRPr lang="en-US" altLang="zh-CN" b="1" dirty="0">
              <a:latin typeface="+mj-ea"/>
              <a:ea typeface="+mj-ea"/>
            </a:endParaRPr>
          </a:p>
          <a:p>
            <a:pPr marL="285750" indent="-285750">
              <a:buFont typeface="Wingdings" panose="05000000000000000000" pitchFamily="2" charset="2"/>
              <a:buChar char="Ø"/>
            </a:pPr>
            <a:r>
              <a:rPr lang="zh-CN" altLang="en-US" b="1" dirty="0">
                <a:latin typeface="+mj-ea"/>
                <a:ea typeface="+mj-ea"/>
              </a:rPr>
              <a:t>曾在维也纳技术大学任教</a:t>
            </a:r>
          </a:p>
        </p:txBody>
      </p:sp>
    </p:spTree>
    <p:extLst>
      <p:ext uri="{BB962C8B-B14F-4D97-AF65-F5344CB8AC3E}">
        <p14:creationId xmlns:p14="http://schemas.microsoft.com/office/powerpoint/2010/main" val="3249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Motivation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528670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98871" y="1473177"/>
            <a:ext cx="9797737" cy="265264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为什么要做这个工作</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HRS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HTTP Request Smuggling</a:t>
            </a:r>
            <a:r>
              <a:rPr lang="zh-CN" altLang="en-US" sz="2400" dirty="0">
                <a:latin typeface="宋体" panose="02010600030101010101" pitchFamily="2" charset="-122"/>
                <a:ea typeface="宋体" panose="02010600030101010101" pitchFamily="2" charset="-122"/>
              </a:rPr>
              <a:t>）攻击，业界都只是停留在</a:t>
            </a:r>
            <a:r>
              <a:rPr lang="en-US" altLang="zh-CN" sz="2400" dirty="0">
                <a:latin typeface="宋体" panose="02010600030101010101" pitchFamily="2" charset="-122"/>
                <a:ea typeface="宋体" panose="02010600030101010101" pitchFamily="2" charset="-122"/>
              </a:rPr>
              <a:t>case study</a:t>
            </a:r>
            <a:r>
              <a:rPr lang="zh-CN" altLang="en-US" sz="2400" dirty="0">
                <a:latin typeface="宋体" panose="02010600030101010101" pitchFamily="2" charset="-122"/>
                <a:ea typeface="宋体" panose="02010600030101010101" pitchFamily="2" charset="-122"/>
              </a:rPr>
              <a:t>层面讨论，没有进行过系统化的研究</a:t>
            </a:r>
          </a:p>
          <a:p>
            <a:pPr marL="800100" lvl="1"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当前研究</a:t>
            </a:r>
            <a:r>
              <a:rPr lang="en-US" altLang="zh-CN" sz="2400" dirty="0">
                <a:latin typeface="宋体" panose="02010600030101010101" pitchFamily="2" charset="-122"/>
                <a:ea typeface="宋体" panose="02010600030101010101" pitchFamily="2" charset="-122"/>
              </a:rPr>
              <a:t>HRS</a:t>
            </a:r>
            <a:r>
              <a:rPr lang="zh-CN" altLang="en-US" sz="2400" dirty="0">
                <a:latin typeface="宋体" panose="02010600030101010101" pitchFamily="2" charset="-122"/>
                <a:ea typeface="宋体" panose="02010600030101010101" pitchFamily="2" charset="-122"/>
              </a:rPr>
              <a:t>的工作，都依赖于大量的人工分析，测试工具也局限于特定测试环境。</a:t>
            </a:r>
            <a:endParaRPr lang="en-US" altLang="zh-CN" sz="20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E6724070-018D-5034-848A-3076187F596A}"/>
              </a:ext>
            </a:extLst>
          </p:cNvPr>
          <p:cNvSpPr txBox="1"/>
          <p:nvPr/>
        </p:nvSpPr>
        <p:spPr>
          <a:xfrm>
            <a:off x="2745623" y="4923158"/>
            <a:ext cx="6096000" cy="461665"/>
          </a:xfrm>
          <a:prstGeom prst="rect">
            <a:avLst/>
          </a:prstGeom>
          <a:noFill/>
        </p:spPr>
        <p:txBody>
          <a:bodyPr wrap="square">
            <a:spAutoFit/>
          </a:bodyPr>
          <a:lstStyle/>
          <a:p>
            <a:pPr algn="ctr"/>
            <a:r>
              <a:rPr lang="zh-CN" altLang="en-US" sz="2400" b="1" dirty="0">
                <a:latin typeface="宋体" panose="02010600030101010101" pitchFamily="2" charset="-122"/>
                <a:ea typeface="宋体" panose="02010600030101010101" pitchFamily="2" charset="-122"/>
                <a:cs typeface="Times New Roman" panose="02020603050405020304" pitchFamily="18" charset="0"/>
              </a:rPr>
              <a:t>能否找到未知的方式来诱发</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HRS</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攻击？</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67861" y="1514594"/>
            <a:ext cx="9012348" cy="292387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对当前市面上主流的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CDN</a:t>
            </a:r>
            <a:r>
              <a:rPr lang="zh-CN" altLang="en-US" sz="2400" dirty="0">
                <a:latin typeface="宋体" panose="02010600030101010101" pitchFamily="2" charset="-122"/>
                <a:ea typeface="宋体" panose="02010600030101010101" pitchFamily="2" charset="-122"/>
                <a:cs typeface="Times New Roman" panose="02020603050405020304" pitchFamily="18" charset="0"/>
              </a:rPr>
              <a:t>、代理服务器进行测试十分困难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方法</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设计一套自动化的、可扩展的框架和工具，来研究</a:t>
            </a:r>
            <a:r>
              <a:rPr lang="en-US" altLang="zh-CN" sz="2400" dirty="0">
                <a:latin typeface="宋体" panose="02010600030101010101" pitchFamily="2" charset="-122"/>
                <a:ea typeface="宋体" panose="02010600030101010101" pitchFamily="2" charset="-122"/>
              </a:rPr>
              <a:t>HRS</a:t>
            </a:r>
            <a:r>
              <a:rPr lang="zh-CN" altLang="en-US" sz="2400" dirty="0">
                <a:latin typeface="宋体" panose="02010600030101010101" pitchFamily="2" charset="-122"/>
                <a:ea typeface="宋体" panose="02010600030101010101" pitchFamily="2" charset="-122"/>
              </a:rPr>
              <a:t>，发现更多未知的攻击方式</a:t>
            </a:r>
            <a:endParaRPr lang="en-US" altLang="zh-CN" sz="2400" dirty="0">
              <a:latin typeface="宋体" panose="02010600030101010101" pitchFamily="2" charset="-122"/>
              <a:ea typeface="宋体" panose="02010600030101010101" pitchFamily="2" charset="-122"/>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Background</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2743301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5451</TotalTime>
  <Words>3683</Words>
  <Application>Microsoft Office PowerPoint</Application>
  <PresentationFormat>宽屏</PresentationFormat>
  <Paragraphs>260</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-apple-system</vt:lpstr>
      <vt:lpstr>等线</vt:lpstr>
      <vt:lpstr>宋体</vt:lpstr>
      <vt:lpstr>微软雅黑</vt:lpstr>
      <vt:lpstr>Arial</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cp:lastModifiedBy>dale min</cp:lastModifiedBy>
  <cp:revision>1469</cp:revision>
  <dcterms:created xsi:type="dcterms:W3CDTF">2016-10-21T05:28:00Z</dcterms:created>
  <dcterms:modified xsi:type="dcterms:W3CDTF">2022-09-09T23:56:36Z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51668ADEE6EE4481B8DE70445DE646FB</vt:lpwstr>
  </property>
  <property fmtid="{D5CDD505-2E9C-101B-9397-08002B2CF9AE}" pid="3" name="KSOProductBuildVer">
    <vt:lpwstr>2052-11.1.0.11365</vt:lpwstr>
  </property>
</Properties>
</file>