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0" r:id="rId2"/>
    <p:sldId id="464" r:id="rId3"/>
    <p:sldId id="499" r:id="rId4"/>
    <p:sldId id="539" r:id="rId5"/>
    <p:sldId id="560" r:id="rId6"/>
    <p:sldId id="534" r:id="rId7"/>
    <p:sldId id="468" r:id="rId8"/>
    <p:sldId id="535" r:id="rId9"/>
    <p:sldId id="561" r:id="rId10"/>
    <p:sldId id="542" r:id="rId11"/>
    <p:sldId id="543" r:id="rId12"/>
    <p:sldId id="537" r:id="rId13"/>
    <p:sldId id="544" r:id="rId14"/>
    <p:sldId id="554" r:id="rId15"/>
    <p:sldId id="555" r:id="rId16"/>
    <p:sldId id="556" r:id="rId17"/>
    <p:sldId id="486" r:id="rId18"/>
    <p:sldId id="32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0" autoAdjust="0"/>
    <p:restoredTop sz="85505" autoAdjust="0"/>
  </p:normalViewPr>
  <p:slideViewPr>
    <p:cSldViewPr snapToGrid="0" showGuides="1">
      <p:cViewPr varScale="1">
        <p:scale>
          <a:sx n="85" d="100"/>
          <a:sy n="85" d="100"/>
        </p:scale>
        <p:origin x="72" y="53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dirty="0">
                <a:effectLst/>
              </a:rPr>
              <a:t>被测端点</a:t>
            </a:r>
            <a:r>
              <a:rPr lang="en-US" altLang="zh-CN" sz="1800" dirty="0">
                <a:effectLst/>
              </a:rPr>
              <a:t>(EUT</a:t>
            </a:r>
            <a:r>
              <a:rPr lang="zh-CN" altLang="en-US" sz="1800" dirty="0">
                <a:effectLst/>
              </a:rPr>
              <a:t>，通常是</a:t>
            </a:r>
            <a:r>
              <a:rPr lang="en-US" altLang="zh-CN" sz="1800" dirty="0">
                <a:effectLst/>
              </a:rPr>
              <a:t>C/S</a:t>
            </a:r>
            <a:r>
              <a:rPr lang="zh-CN" altLang="en-US" sz="1800" dirty="0">
                <a:effectLst/>
              </a:rPr>
              <a:t>协议中的服务器或</a:t>
            </a:r>
            <a:r>
              <a:rPr lang="en-US" altLang="zh-CN" sz="1800" dirty="0">
                <a:effectLst/>
              </a:rPr>
              <a:t>P/S</a:t>
            </a:r>
            <a:r>
              <a:rPr lang="zh-CN" altLang="en-US" sz="1800" dirty="0">
                <a:effectLst/>
              </a:rPr>
              <a:t>协议中的订阅者</a:t>
            </a:r>
            <a:r>
              <a:rPr lang="en-US" altLang="zh-CN" sz="1800" dirty="0">
                <a:effectLst/>
              </a:rPr>
              <a:t>)</a:t>
            </a:r>
            <a:r>
              <a:rPr lang="zh-CN" altLang="en-US" dirty="0"/>
              <a:t> </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120627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160283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随着模糊过程的进行，会覆盖更多的代码，触发更多的关系学习次数，从而得到更完整的关系表，生成更多高质量的数据包。</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3016878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助关系表，实现了一种状态敏感的突变策略。那些具有更高突变权重的元素更有可能在生成的数据包中发生新的值的突变。与传统的元素选择策略相比，动态突变权值智能识别了当前状态下的关键元素，避免了将大量时间和计算资源浪费在突变不相关的元素上的情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92167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26401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对于基于突变的模糊器，如果没有用于被测协议的数据模型的帮助，它们在网络数据包上的突变是不有效的，因为它们倾向于破坏数据包的合法结构。</a:t>
            </a:r>
            <a:r>
              <a:rPr lang="zh-CN" altLang="en-US" dirty="0"/>
              <a:t>因此，</a:t>
            </a:r>
            <a:r>
              <a:rPr lang="en-US" altLang="zh-CN" dirty="0"/>
              <a:t>AFL</a:t>
            </a:r>
            <a:r>
              <a:rPr lang="zh-CN" altLang="en-US" dirty="0"/>
              <a:t>最终实现了最少的分支覆盖。在用户提供的各个状态的数据模型的帮助下，</a:t>
            </a:r>
            <a:r>
              <a:rPr lang="en-US" altLang="zh-CN" dirty="0"/>
              <a:t>Peach</a:t>
            </a:r>
            <a:r>
              <a:rPr lang="zh-CN" altLang="en-US" dirty="0"/>
              <a:t>的表现优于</a:t>
            </a:r>
            <a:r>
              <a:rPr lang="en-US" altLang="zh-CN" dirty="0"/>
              <a:t>AFL</a:t>
            </a:r>
            <a:r>
              <a:rPr lang="zh-CN" altLang="en-US" dirty="0"/>
              <a:t>。然而，覆盖率的提高变得越来越慢。</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163731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300271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210852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38183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227512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rPr>
              <a:t>参与者发现包模型</a:t>
            </a:r>
            <a:r>
              <a:rPr lang="en-US" altLang="zh-CN" sz="1800" dirty="0">
                <a:effectLst/>
              </a:rPr>
              <a:t>(SPDP)</a:t>
            </a:r>
            <a:r>
              <a:rPr lang="zh-CN" altLang="en-US" sz="1800" dirty="0">
                <a:effectLst/>
              </a:rPr>
              <a:t>、端点发现包模型</a:t>
            </a:r>
            <a:r>
              <a:rPr lang="en-US" altLang="zh-CN" sz="1800" dirty="0">
                <a:effectLst/>
              </a:rPr>
              <a:t>(SEDP)</a:t>
            </a:r>
            <a:r>
              <a:rPr lang="zh-CN" altLang="en-US" sz="1800" dirty="0">
                <a:effectLst/>
              </a:rPr>
              <a:t>、数据发布包模型</a:t>
            </a:r>
            <a:r>
              <a:rPr lang="en-US" altLang="zh-CN" sz="1800" dirty="0">
                <a:effectLst/>
              </a:rPr>
              <a:t>(PUB)</a:t>
            </a:r>
            <a:r>
              <a:rPr lang="zh-CN" altLang="en-US" sz="2800" dirty="0"/>
              <a:t> </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12344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2023/3/24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2023/3/24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829166" y="1875211"/>
            <a:ext cx="10606387" cy="1654748"/>
          </a:xfrm>
          <a:prstGeom prst="rect">
            <a:avLst/>
          </a:prstGeom>
          <a:noFill/>
        </p:spPr>
        <p:txBody>
          <a:bodyPr wrap="square" rtlCol="0">
            <a:spAutoFit/>
          </a:bodyPr>
          <a:lstStyle/>
          <a:p>
            <a:pPr algn="ctr">
              <a:lnSpc>
                <a:spcPct val="150000"/>
              </a:lnSpc>
            </a:pPr>
            <a:r>
              <a:rPr lang="en-US" altLang="zh-CN" sz="3600" b="1" dirty="0" err="1">
                <a:latin typeface="Times New Roman" panose="02020603050405020304" pitchFamily="18" charset="0"/>
                <a:ea typeface="微软雅黑" panose="020B0503020204020204" pitchFamily="34" charset="-122"/>
                <a:cs typeface="Times New Roman" panose="02020603050405020304" pitchFamily="18" charset="0"/>
              </a:rPr>
              <a:t>PAVFuzz</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State-Sensitive Fuzz Testing of Protocols in Autonomous Vehicles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199713" y="3903922"/>
            <a:ext cx="1792574"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DAC 2021</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51496" y="5256375"/>
            <a:ext cx="1507620" cy="960328"/>
          </a:xfrm>
          <a:prstGeom prst="rect">
            <a:avLst/>
          </a:prstGeom>
          <a:noFill/>
        </p:spPr>
        <p:txBody>
          <a:bodyPr wrap="square" rtlCol="0">
            <a:spAutoFit/>
          </a:bodyPr>
          <a:lstStyle/>
          <a:p>
            <a:pPr algn="ct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2023.03.07</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Overview</a:t>
            </a:r>
          </a:p>
        </p:txBody>
      </p:sp>
      <p:pic>
        <p:nvPicPr>
          <p:cNvPr id="3" name="图片 2">
            <a:extLst>
              <a:ext uri="{FF2B5EF4-FFF2-40B4-BE49-F238E27FC236}">
                <a16:creationId xmlns:a16="http://schemas.microsoft.com/office/drawing/2014/main" id="{E53B6E92-89D7-F5A6-C61C-B0AB9A083521}"/>
              </a:ext>
            </a:extLst>
          </p:cNvPr>
          <p:cNvPicPr>
            <a:picLocks noChangeAspect="1"/>
          </p:cNvPicPr>
          <p:nvPr/>
        </p:nvPicPr>
        <p:blipFill rotWithShape="1">
          <a:blip r:embed="rId3">
            <a:extLst>
              <a:ext uri="{28A0092B-C50C-407E-A947-70E740481C1C}">
                <a14:useLocalDpi xmlns:a14="http://schemas.microsoft.com/office/drawing/2010/main" val="0"/>
              </a:ext>
            </a:extLst>
          </a:blip>
          <a:srcRect b="17987"/>
          <a:stretch/>
        </p:blipFill>
        <p:spPr>
          <a:xfrm>
            <a:off x="2949388" y="1359152"/>
            <a:ext cx="5144999" cy="3940087"/>
          </a:xfrm>
          <a:prstGeom prst="rect">
            <a:avLst/>
          </a:prstGeom>
        </p:spPr>
      </p:pic>
    </p:spTree>
    <p:extLst>
      <p:ext uri="{BB962C8B-B14F-4D97-AF65-F5344CB8AC3E}">
        <p14:creationId xmlns:p14="http://schemas.microsoft.com/office/powerpoint/2010/main" val="14238944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Relation Table</a:t>
            </a:r>
          </a:p>
        </p:txBody>
      </p:sp>
      <p:pic>
        <p:nvPicPr>
          <p:cNvPr id="4" name="图片 3">
            <a:extLst>
              <a:ext uri="{FF2B5EF4-FFF2-40B4-BE49-F238E27FC236}">
                <a16:creationId xmlns:a16="http://schemas.microsoft.com/office/drawing/2014/main" id="{90F44A33-FF55-05B5-9FA5-6C44B434F390}"/>
              </a:ext>
            </a:extLst>
          </p:cNvPr>
          <p:cNvPicPr>
            <a:picLocks noChangeAspect="1"/>
          </p:cNvPicPr>
          <p:nvPr/>
        </p:nvPicPr>
        <p:blipFill rotWithShape="1">
          <a:blip r:embed="rId3">
            <a:extLst>
              <a:ext uri="{28A0092B-C50C-407E-A947-70E740481C1C}">
                <a14:useLocalDpi xmlns:a14="http://schemas.microsoft.com/office/drawing/2010/main" val="0"/>
              </a:ext>
            </a:extLst>
          </a:blip>
          <a:srcRect b="19761"/>
          <a:stretch/>
        </p:blipFill>
        <p:spPr>
          <a:xfrm>
            <a:off x="1679918" y="1513505"/>
            <a:ext cx="6836462" cy="2094656"/>
          </a:xfrm>
          <a:prstGeom prst="rect">
            <a:avLst/>
          </a:prstGeom>
        </p:spPr>
      </p:pic>
      <p:sp>
        <p:nvSpPr>
          <p:cNvPr id="35" name="文本框 34">
            <a:extLst>
              <a:ext uri="{FF2B5EF4-FFF2-40B4-BE49-F238E27FC236}">
                <a16:creationId xmlns:a16="http://schemas.microsoft.com/office/drawing/2014/main" id="{EA394BE3-27AB-382C-593C-5998E562281B}"/>
              </a:ext>
            </a:extLst>
          </p:cNvPr>
          <p:cNvSpPr txBox="1"/>
          <p:nvPr/>
        </p:nvSpPr>
        <p:spPr>
          <a:xfrm>
            <a:off x="1679918" y="3825374"/>
            <a:ext cx="7471910" cy="455253"/>
          </a:xfrm>
          <a:prstGeom prst="rect">
            <a:avLst/>
          </a:prstGeom>
          <a:noFill/>
        </p:spPr>
        <p:txBody>
          <a:bodyPr wrap="square">
            <a:spAutoFit/>
          </a:bodyPr>
          <a:lstStyle/>
          <a:p>
            <a:pPr>
              <a:lnSpc>
                <a:spcPct val="150000"/>
              </a:lnSpc>
            </a:pPr>
            <a:r>
              <a:rPr lang="zh-CN" altLang="en-US" dirty="0">
                <a:solidFill>
                  <a:srgbClr val="000000"/>
                </a:solidFill>
                <a:latin typeface="Times New Roman" panose="02020603050405020304" pitchFamily="18" charset="0"/>
                <a:ea typeface="楷体" panose="02010609060101010101" pitchFamily="49" charset="-122"/>
              </a:rPr>
              <a:t>关系表描述</a:t>
            </a:r>
            <a:r>
              <a:rPr lang="zh-CN" altLang="en-US" b="1" dirty="0">
                <a:solidFill>
                  <a:srgbClr val="000000"/>
                </a:solidFill>
                <a:latin typeface="Times New Roman" panose="02020603050405020304" pitchFamily="18" charset="0"/>
                <a:ea typeface="楷体" panose="02010609060101010101" pitchFamily="49" charset="-122"/>
              </a:rPr>
              <a:t>相邻状态数据模型中数据元素</a:t>
            </a:r>
            <a:r>
              <a:rPr lang="zh-CN" altLang="en-US" dirty="0">
                <a:solidFill>
                  <a:srgbClr val="000000"/>
                </a:solidFill>
                <a:latin typeface="Times New Roman" panose="02020603050405020304" pitchFamily="18" charset="0"/>
                <a:ea typeface="楷体" panose="02010609060101010101" pitchFamily="49" charset="-122"/>
              </a:rPr>
              <a:t>之间的关系。</a:t>
            </a:r>
            <a:endParaRPr lang="en-US" altLang="zh-CN" dirty="0">
              <a:solidFill>
                <a:srgbClr val="000000"/>
              </a:solidFill>
              <a:latin typeface="Times New Roman" panose="02020603050405020304" pitchFamily="18" charset="0"/>
              <a:ea typeface="楷体" panose="02010609060101010101" pitchFamily="49" charset="-122"/>
            </a:endParaRPr>
          </a:p>
        </p:txBody>
      </p:sp>
      <p:sp>
        <p:nvSpPr>
          <p:cNvPr id="3" name="文本框 2">
            <a:extLst>
              <a:ext uri="{FF2B5EF4-FFF2-40B4-BE49-F238E27FC236}">
                <a16:creationId xmlns:a16="http://schemas.microsoft.com/office/drawing/2014/main" id="{F7F0A176-24F5-5895-2537-D25E3E4CF7B8}"/>
              </a:ext>
            </a:extLst>
          </p:cNvPr>
          <p:cNvSpPr txBox="1"/>
          <p:nvPr/>
        </p:nvSpPr>
        <p:spPr>
          <a:xfrm>
            <a:off x="1679918" y="4495398"/>
            <a:ext cx="6953094" cy="1286250"/>
          </a:xfrm>
          <a:prstGeom prst="rect">
            <a:avLst/>
          </a:prstGeom>
          <a:noFill/>
        </p:spPr>
        <p:txBody>
          <a:bodyPr wrap="square">
            <a:spAutoFit/>
          </a:bodyPr>
          <a:lstStyle/>
          <a:p>
            <a:pPr>
              <a:lnSpc>
                <a:spcPct val="150000"/>
              </a:lnSpc>
            </a:pPr>
            <a:r>
              <a:rPr lang="en-US" altLang="zh-CN" dirty="0">
                <a:solidFill>
                  <a:srgbClr val="000000"/>
                </a:solidFill>
                <a:latin typeface="Times New Roman" panose="02020603050405020304" pitchFamily="18" charset="0"/>
                <a:ea typeface="楷体" panose="02010609060101010101" pitchFamily="49" charset="-122"/>
              </a:rPr>
              <a:t>Value</a:t>
            </a:r>
            <a:r>
              <a:rPr lang="zh-CN" altLang="en-US" dirty="0">
                <a:solidFill>
                  <a:srgbClr val="000000"/>
                </a:solidFill>
                <a:latin typeface="Times New Roman" panose="02020603050405020304" pitchFamily="18" charset="0"/>
                <a:ea typeface="楷体" panose="02010609060101010101" pitchFamily="49" charset="-122"/>
              </a:rPr>
              <a:t>是指将</a:t>
            </a:r>
            <a:r>
              <a:rPr lang="en-US" altLang="zh-CN" dirty="0" err="1">
                <a:solidFill>
                  <a:srgbClr val="000000"/>
                </a:solidFill>
                <a:latin typeface="Times New Roman" panose="02020603050405020304" pitchFamily="18" charset="0"/>
                <a:ea typeface="楷体" panose="02010609060101010101" pitchFamily="49" charset="-122"/>
              </a:rPr>
              <a:t>Element_ID_P</a:t>
            </a:r>
            <a:r>
              <a:rPr lang="zh-CN" altLang="en-US" dirty="0">
                <a:solidFill>
                  <a:srgbClr val="000000"/>
                </a:solidFill>
                <a:latin typeface="Times New Roman" panose="02020603050405020304" pitchFamily="18" charset="0"/>
                <a:ea typeface="楷体" panose="02010609060101010101" pitchFamily="49" charset="-122"/>
              </a:rPr>
              <a:t>中具有新发现值的前一个数据模型和</a:t>
            </a:r>
            <a:r>
              <a:rPr lang="en-US" altLang="zh-CN" dirty="0" err="1">
                <a:solidFill>
                  <a:srgbClr val="000000"/>
                </a:solidFill>
                <a:latin typeface="Times New Roman" panose="02020603050405020304" pitchFamily="18" charset="0"/>
                <a:ea typeface="楷体" panose="02010609060101010101" pitchFamily="49" charset="-122"/>
              </a:rPr>
              <a:t>Element_ID</a:t>
            </a:r>
            <a:r>
              <a:rPr lang="zh-CN" altLang="en-US" dirty="0">
                <a:solidFill>
                  <a:srgbClr val="000000"/>
                </a:solidFill>
                <a:latin typeface="Times New Roman" panose="02020603050405020304" pitchFamily="18" charset="0"/>
                <a:ea typeface="楷体" panose="02010609060101010101" pitchFamily="49" charset="-122"/>
              </a:rPr>
              <a:t>中所有现有值的后一个数据模型组合成数据包序列时所实现的新代码覆盖率。</a:t>
            </a:r>
          </a:p>
        </p:txBody>
      </p:sp>
    </p:spTree>
    <p:extLst>
      <p:ext uri="{BB962C8B-B14F-4D97-AF65-F5344CB8AC3E}">
        <p14:creationId xmlns:p14="http://schemas.microsoft.com/office/powerpoint/2010/main" val="21496987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Relation Learning</a:t>
            </a:r>
          </a:p>
        </p:txBody>
      </p:sp>
      <p:pic>
        <p:nvPicPr>
          <p:cNvPr id="4" name="图片 3">
            <a:extLst>
              <a:ext uri="{FF2B5EF4-FFF2-40B4-BE49-F238E27FC236}">
                <a16:creationId xmlns:a16="http://schemas.microsoft.com/office/drawing/2014/main" id="{EA9F586D-8538-4187-E4D1-B240F0974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386" y="1264874"/>
            <a:ext cx="5276782" cy="4784879"/>
          </a:xfrm>
          <a:prstGeom prst="rect">
            <a:avLst/>
          </a:prstGeom>
        </p:spPr>
      </p:pic>
      <p:sp>
        <p:nvSpPr>
          <p:cNvPr id="3" name="文本框 2">
            <a:extLst>
              <a:ext uri="{FF2B5EF4-FFF2-40B4-BE49-F238E27FC236}">
                <a16:creationId xmlns:a16="http://schemas.microsoft.com/office/drawing/2014/main" id="{24977DF6-A249-642A-8D9A-79B527129A56}"/>
              </a:ext>
            </a:extLst>
          </p:cNvPr>
          <p:cNvSpPr txBox="1"/>
          <p:nvPr/>
        </p:nvSpPr>
        <p:spPr>
          <a:xfrm>
            <a:off x="7040344" y="1453741"/>
            <a:ext cx="4189632" cy="2117246"/>
          </a:xfrm>
          <a:prstGeom prst="rect">
            <a:avLst/>
          </a:prstGeom>
          <a:noFill/>
        </p:spPr>
        <p:txBody>
          <a:bodyPr wrap="square">
            <a:spAutoFit/>
          </a:bodyPr>
          <a:lstStyle/>
          <a:p>
            <a:pPr>
              <a:lnSpc>
                <a:spcPct val="150000"/>
              </a:lnSpc>
            </a:pPr>
            <a:r>
              <a:rPr lang="zh-CN" altLang="en-US" b="1" dirty="0">
                <a:solidFill>
                  <a:srgbClr val="000000"/>
                </a:solidFill>
                <a:latin typeface="Times New Roman" panose="02020603050405020304" pitchFamily="18" charset="0"/>
                <a:ea typeface="楷体" panose="02010609060101010101" pitchFamily="49" charset="-122"/>
              </a:rPr>
              <a:t>剪枝操作</a:t>
            </a:r>
            <a:r>
              <a:rPr lang="zh-CN" altLang="en-US" dirty="0">
                <a:solidFill>
                  <a:srgbClr val="000000"/>
                </a:solidFill>
                <a:latin typeface="Times New Roman" panose="02020603050405020304" pitchFamily="18" charset="0"/>
                <a:ea typeface="楷体" panose="02010609060101010101" pitchFamily="49" charset="-122"/>
              </a:rPr>
              <a:t>：按照突变权重的顺序，依次尝试去除</a:t>
            </a:r>
            <a:r>
              <a:rPr lang="en-US" altLang="zh-CN" dirty="0">
                <a:solidFill>
                  <a:srgbClr val="000000"/>
                </a:solidFill>
                <a:latin typeface="Times New Roman" panose="02020603050405020304" pitchFamily="18" charset="0"/>
                <a:ea typeface="楷体" panose="02010609060101010101" pitchFamily="49" charset="-122"/>
              </a:rPr>
              <a:t>Sid</a:t>
            </a:r>
            <a:r>
              <a:rPr lang="zh-CN" altLang="en-US" dirty="0">
                <a:solidFill>
                  <a:srgbClr val="000000"/>
                </a:solidFill>
                <a:latin typeface="Times New Roman" panose="02020603050405020304" pitchFamily="18" charset="0"/>
                <a:ea typeface="楷体" panose="02010609060101010101" pitchFamily="49" charset="-122"/>
              </a:rPr>
              <a:t>中某些元素上的突变，并检查这个包是否仍然可以覆盖与初始包相同的代码。如果是，则继续修剪，直到</a:t>
            </a:r>
            <a:r>
              <a:rPr lang="en-US" altLang="zh-CN" dirty="0">
                <a:solidFill>
                  <a:srgbClr val="000000"/>
                </a:solidFill>
                <a:latin typeface="Times New Roman" panose="02020603050405020304" pitchFamily="18" charset="0"/>
                <a:ea typeface="楷体" panose="02010609060101010101" pitchFamily="49" charset="-122"/>
              </a:rPr>
              <a:t>Sid</a:t>
            </a:r>
            <a:r>
              <a:rPr lang="zh-CN" altLang="en-US" dirty="0">
                <a:solidFill>
                  <a:srgbClr val="000000"/>
                </a:solidFill>
                <a:latin typeface="Times New Roman" panose="02020603050405020304" pitchFamily="18" charset="0"/>
                <a:ea typeface="楷体" panose="02010609060101010101" pitchFamily="49" charset="-122"/>
              </a:rPr>
              <a:t>的最小子集能够实现相同的结果。 </a:t>
            </a:r>
            <a:endParaRPr lang="en-US" altLang="zh-CN" dirty="0">
              <a:solidFill>
                <a:srgbClr val="000000"/>
              </a:solidFill>
              <a:latin typeface="Times New Roman" panose="02020603050405020304" pitchFamily="18" charset="0"/>
              <a:ea typeface="楷体" panose="02010609060101010101" pitchFamily="49" charset="-122"/>
            </a:endParaRPr>
          </a:p>
        </p:txBody>
      </p:sp>
      <p:sp>
        <p:nvSpPr>
          <p:cNvPr id="6" name="文本框 5">
            <a:extLst>
              <a:ext uri="{FF2B5EF4-FFF2-40B4-BE49-F238E27FC236}">
                <a16:creationId xmlns:a16="http://schemas.microsoft.com/office/drawing/2014/main" id="{A1178C00-6531-318E-A7DC-5827BD3A347E}"/>
              </a:ext>
            </a:extLst>
          </p:cNvPr>
          <p:cNvSpPr txBox="1"/>
          <p:nvPr/>
        </p:nvSpPr>
        <p:spPr>
          <a:xfrm>
            <a:off x="7040344" y="4053568"/>
            <a:ext cx="4237282" cy="1701748"/>
          </a:xfrm>
          <a:prstGeom prst="rect">
            <a:avLst/>
          </a:prstGeom>
          <a:noFill/>
        </p:spPr>
        <p:txBody>
          <a:bodyPr wrap="square">
            <a:spAutoFit/>
          </a:bodyPr>
          <a:lstStyle/>
          <a:p>
            <a:pPr>
              <a:lnSpc>
                <a:spcPct val="150000"/>
              </a:lnSpc>
            </a:pPr>
            <a:r>
              <a:rPr lang="zh-CN" altLang="en-US" dirty="0">
                <a:solidFill>
                  <a:srgbClr val="000000"/>
                </a:solidFill>
                <a:latin typeface="Times New Roman" panose="02020603050405020304" pitchFamily="18" charset="0"/>
                <a:ea typeface="楷体" panose="02010609060101010101" pitchFamily="49" charset="-122"/>
              </a:rPr>
              <a:t>将满足以下三个要求的所有报文收集到集合</a:t>
            </a:r>
            <a:r>
              <a:rPr lang="en-US" altLang="zh-CN" dirty="0">
                <a:solidFill>
                  <a:srgbClr val="000000"/>
                </a:solidFill>
                <a:latin typeface="Times New Roman" panose="02020603050405020304" pitchFamily="18" charset="0"/>
                <a:ea typeface="楷体" panose="02010609060101010101" pitchFamily="49" charset="-122"/>
              </a:rPr>
              <a:t>M’</a:t>
            </a:r>
            <a:r>
              <a:rPr lang="zh-CN" altLang="en-US" dirty="0">
                <a:solidFill>
                  <a:srgbClr val="000000"/>
                </a:solidFill>
                <a:latin typeface="Times New Roman" panose="02020603050405020304" pitchFamily="18" charset="0"/>
                <a:ea typeface="楷体" panose="02010609060101010101" pitchFamily="49" charset="-122"/>
              </a:rPr>
              <a:t>中</a:t>
            </a:r>
            <a:r>
              <a:rPr lang="en-US" altLang="zh-CN" dirty="0">
                <a:solidFill>
                  <a:srgbClr val="000000"/>
                </a:solidFill>
                <a:latin typeface="Times New Roman" panose="02020603050405020304" pitchFamily="18" charset="0"/>
                <a:ea typeface="楷体" panose="02010609060101010101" pitchFamily="49" charset="-122"/>
              </a:rPr>
              <a:t>:1)</a:t>
            </a:r>
            <a:r>
              <a:rPr lang="zh-CN" altLang="en-US" dirty="0">
                <a:solidFill>
                  <a:srgbClr val="000000"/>
                </a:solidFill>
                <a:latin typeface="Times New Roman" panose="02020603050405020304" pitchFamily="18" charset="0"/>
                <a:ea typeface="楷体" panose="02010609060101010101" pitchFamily="49" charset="-122"/>
              </a:rPr>
              <a:t>它们改进了之前的代码覆盖率，</a:t>
            </a:r>
            <a:r>
              <a:rPr lang="en-US" altLang="zh-CN" dirty="0">
                <a:solidFill>
                  <a:srgbClr val="000000"/>
                </a:solidFill>
                <a:latin typeface="Times New Roman" panose="02020603050405020304" pitchFamily="18" charset="0"/>
                <a:ea typeface="楷体" panose="02010609060101010101" pitchFamily="49" charset="-122"/>
              </a:rPr>
              <a:t>2)</a:t>
            </a:r>
            <a:r>
              <a:rPr lang="zh-CN" altLang="en-US" dirty="0">
                <a:solidFill>
                  <a:srgbClr val="000000"/>
                </a:solidFill>
                <a:latin typeface="Times New Roman" panose="02020603050405020304" pitchFamily="18" charset="0"/>
                <a:ea typeface="楷体" panose="02010609060101010101" pitchFamily="49" charset="-122"/>
              </a:rPr>
              <a:t>它们是基于</a:t>
            </a:r>
            <a:r>
              <a:rPr lang="en-US" altLang="zh-CN" dirty="0">
                <a:solidFill>
                  <a:srgbClr val="000000"/>
                </a:solidFill>
                <a:latin typeface="Times New Roman" panose="02020603050405020304" pitchFamily="18" charset="0"/>
                <a:ea typeface="楷体" panose="02010609060101010101" pitchFamily="49" charset="-122"/>
              </a:rPr>
              <a:t>D’</a:t>
            </a:r>
            <a:r>
              <a:rPr lang="zh-CN" altLang="en-US" dirty="0">
                <a:solidFill>
                  <a:srgbClr val="000000"/>
                </a:solidFill>
                <a:latin typeface="Times New Roman" panose="02020603050405020304" pitchFamily="18" charset="0"/>
                <a:ea typeface="楷体" panose="02010609060101010101" pitchFamily="49" charset="-122"/>
              </a:rPr>
              <a:t>生成的，</a:t>
            </a:r>
            <a:r>
              <a:rPr lang="en-US" altLang="zh-CN" dirty="0">
                <a:solidFill>
                  <a:srgbClr val="000000"/>
                </a:solidFill>
                <a:latin typeface="Times New Roman" panose="02020603050405020304" pitchFamily="18" charset="0"/>
                <a:ea typeface="楷体" panose="02010609060101010101" pitchFamily="49" charset="-122"/>
              </a:rPr>
              <a:t>3)</a:t>
            </a:r>
            <a:r>
              <a:rPr lang="en-US" altLang="zh-CN" dirty="0" err="1">
                <a:solidFill>
                  <a:srgbClr val="000000"/>
                </a:solidFill>
                <a:latin typeface="Times New Roman" panose="02020603050405020304" pitchFamily="18" charset="0"/>
                <a:ea typeface="楷体" panose="02010609060101010101" pitchFamily="49" charset="-122"/>
              </a:rPr>
              <a:t>elem</a:t>
            </a:r>
            <a:r>
              <a:rPr lang="en-US" altLang="zh-CN" dirty="0">
                <a:solidFill>
                  <a:srgbClr val="000000"/>
                </a:solidFill>
                <a:latin typeface="Times New Roman" panose="02020603050405020304" pitchFamily="18" charset="0"/>
                <a:ea typeface="楷体" panose="02010609060101010101" pitchFamily="49" charset="-122"/>
              </a:rPr>
              <a:t>’</a:t>
            </a:r>
            <a:r>
              <a:rPr lang="zh-CN" altLang="en-US" dirty="0">
                <a:solidFill>
                  <a:srgbClr val="000000"/>
                </a:solidFill>
                <a:latin typeface="Times New Roman" panose="02020603050405020304" pitchFamily="18" charset="0"/>
                <a:ea typeface="楷体" panose="02010609060101010101" pitchFamily="49" charset="-122"/>
              </a:rPr>
              <a:t>是它们的突变元素之一。</a:t>
            </a:r>
            <a:endParaRPr lang="en-US" altLang="zh-CN" dirty="0">
              <a:solidFill>
                <a:srgbClr val="0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3091971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State-sensitive Mutation</a:t>
            </a:r>
          </a:p>
        </p:txBody>
      </p:sp>
      <p:pic>
        <p:nvPicPr>
          <p:cNvPr id="4" name="图片 3">
            <a:extLst>
              <a:ext uri="{FF2B5EF4-FFF2-40B4-BE49-F238E27FC236}">
                <a16:creationId xmlns:a16="http://schemas.microsoft.com/office/drawing/2014/main" id="{912B1EBD-7B41-61AF-B75B-81E38FE44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609" y="1264874"/>
            <a:ext cx="5096445" cy="4490498"/>
          </a:xfrm>
          <a:prstGeom prst="rect">
            <a:avLst/>
          </a:prstGeom>
        </p:spPr>
      </p:pic>
    </p:spTree>
    <p:extLst>
      <p:ext uri="{BB962C8B-B14F-4D97-AF65-F5344CB8AC3E}">
        <p14:creationId xmlns:p14="http://schemas.microsoft.com/office/powerpoint/2010/main" val="36682004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6097248" cy="427040"/>
          </a:xfrm>
          <a:prstGeom prst="rect">
            <a:avLst/>
          </a:prstGeom>
          <a:noFill/>
        </p:spPr>
        <p:txBody>
          <a:bodyPr wrap="square">
            <a:spAutoFit/>
          </a:bodyPr>
          <a:lstStyle/>
          <a:p>
            <a:pPr>
              <a:lnSpc>
                <a:spcPct val="120000"/>
              </a:lnSpc>
            </a:pPr>
            <a:r>
              <a:rPr lang="zh-CN" altLang="en-US" sz="2000" b="1" i="0" dirty="0">
                <a:solidFill>
                  <a:srgbClr val="000000"/>
                </a:solidFill>
                <a:effectLst/>
                <a:latin typeface="楷体" panose="02010609060101010101" pitchFamily="49" charset="-122"/>
                <a:ea typeface="楷体" panose="02010609060101010101" pitchFamily="49" charset="-122"/>
              </a:rPr>
              <a:t>实验设置</a:t>
            </a:r>
            <a:endParaRPr lang="en-US" altLang="zh-CN" sz="2000" b="1"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8B7B3FC-12AB-0E02-BF71-9508E85E6410}"/>
              </a:ext>
            </a:extLst>
          </p:cNvPr>
          <p:cNvSpPr txBox="1"/>
          <p:nvPr/>
        </p:nvSpPr>
        <p:spPr>
          <a:xfrm>
            <a:off x="1126455" y="1579496"/>
            <a:ext cx="9853888" cy="870751"/>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楷体" panose="02010609060101010101" pitchFamily="49" charset="-122"/>
              </a:rPr>
              <a:t>        </a:t>
            </a:r>
            <a:r>
              <a:rPr lang="zh-CN" altLang="en-US" sz="1800" dirty="0">
                <a:effectLst/>
                <a:latin typeface="Times New Roman" panose="02020603050405020304" pitchFamily="18" charset="0"/>
                <a:ea typeface="楷体" panose="02010609060101010101" pitchFamily="49" charset="-122"/>
              </a:rPr>
              <a:t>利用</a:t>
            </a:r>
            <a:r>
              <a:rPr lang="en-US" altLang="zh-CN" sz="1800" dirty="0">
                <a:effectLst/>
                <a:latin typeface="Times New Roman" panose="02020603050405020304" pitchFamily="18" charset="0"/>
                <a:ea typeface="楷体" panose="02010609060101010101" pitchFamily="49" charset="-122"/>
              </a:rPr>
              <a:t>Peach</a:t>
            </a:r>
            <a:r>
              <a:rPr lang="zh-CN" altLang="en-US" sz="1800" dirty="0">
                <a:effectLst/>
                <a:latin typeface="Times New Roman" panose="02020603050405020304" pitchFamily="18" charset="0"/>
                <a:ea typeface="楷体" panose="02010609060101010101" pitchFamily="49" charset="-122"/>
              </a:rPr>
              <a:t>的突变引擎，基于</a:t>
            </a:r>
            <a:r>
              <a:rPr lang="en-US" altLang="zh-CN" sz="1800" dirty="0">
                <a:effectLst/>
                <a:latin typeface="Times New Roman" panose="02020603050405020304" pitchFamily="18" charset="0"/>
                <a:ea typeface="楷体" panose="02010609060101010101" pitchFamily="49" charset="-122"/>
              </a:rPr>
              <a:t>LLVM</a:t>
            </a:r>
            <a:r>
              <a:rPr lang="zh-CN" altLang="en-US" sz="1800" dirty="0">
                <a:effectLst/>
                <a:latin typeface="Times New Roman" panose="02020603050405020304" pitchFamily="18" charset="0"/>
                <a:ea typeface="楷体" panose="02010609060101010101" pitchFamily="49" charset="-122"/>
              </a:rPr>
              <a:t>，在编译器</a:t>
            </a:r>
            <a:r>
              <a:rPr lang="en-US" altLang="zh-CN" sz="1800" dirty="0">
                <a:effectLst/>
                <a:latin typeface="Times New Roman" panose="02020603050405020304" pitchFamily="18" charset="0"/>
                <a:ea typeface="楷体" panose="02010609060101010101" pitchFamily="49" charset="-122"/>
              </a:rPr>
              <a:t>Clang</a:t>
            </a:r>
            <a:r>
              <a:rPr lang="zh-CN" altLang="en-US" sz="1800" dirty="0">
                <a:effectLst/>
                <a:latin typeface="Times New Roman" panose="02020603050405020304" pitchFamily="18" charset="0"/>
                <a:ea typeface="楷体" panose="02010609060101010101" pitchFamily="49" charset="-122"/>
              </a:rPr>
              <a:t>的基础上对</a:t>
            </a:r>
            <a:r>
              <a:rPr lang="en-US" altLang="zh-CN" sz="1800" dirty="0">
                <a:effectLst/>
                <a:latin typeface="Times New Roman" panose="02020603050405020304" pitchFamily="18" charset="0"/>
                <a:ea typeface="楷体" panose="02010609060101010101" pitchFamily="49" charset="-122"/>
              </a:rPr>
              <a:t>EUT</a:t>
            </a:r>
            <a:r>
              <a:rPr lang="zh-CN" altLang="en-US" sz="1800" dirty="0">
                <a:effectLst/>
                <a:latin typeface="Times New Roman" panose="02020603050405020304" pitchFamily="18" charset="0"/>
                <a:ea typeface="楷体" panose="02010609060101010101" pitchFamily="49" charset="-122"/>
              </a:rPr>
              <a:t>进行插桩并收集运行时代码覆盖信息以进行关系学习。</a:t>
            </a:r>
            <a:endParaRPr lang="zh-CN" altLang="en-US" dirty="0">
              <a:latin typeface="Times New Roman" panose="02020603050405020304" pitchFamily="18" charset="0"/>
              <a:ea typeface="楷体" panose="02010609060101010101" pitchFamily="49" charset="-122"/>
            </a:endParaRPr>
          </a:p>
        </p:txBody>
      </p:sp>
      <p:sp>
        <p:nvSpPr>
          <p:cNvPr id="4" name="文本框 3">
            <a:extLst>
              <a:ext uri="{FF2B5EF4-FFF2-40B4-BE49-F238E27FC236}">
                <a16:creationId xmlns:a16="http://schemas.microsoft.com/office/drawing/2014/main" id="{0810E80B-81B7-8207-5B03-9E8D636937B9}"/>
              </a:ext>
            </a:extLst>
          </p:cNvPr>
          <p:cNvSpPr txBox="1"/>
          <p:nvPr/>
        </p:nvSpPr>
        <p:spPr>
          <a:xfrm>
            <a:off x="1126455" y="2595795"/>
            <a:ext cx="9712167" cy="1286250"/>
          </a:xfrm>
          <a:prstGeom prst="rect">
            <a:avLst/>
          </a:prstGeom>
          <a:noFill/>
        </p:spPr>
        <p:txBody>
          <a:bodyPr wrap="square">
            <a:spAutoFit/>
          </a:bodyPr>
          <a:lstStyle/>
          <a:p>
            <a:pPr algn="l">
              <a:lnSpc>
                <a:spcPct val="150000"/>
              </a:lnSpc>
            </a:pPr>
            <a:r>
              <a:rPr lang="zh-CN" altLang="en-US" sz="1800" b="1" dirty="0">
                <a:effectLst/>
                <a:latin typeface="Times New Roman" panose="02020603050405020304" pitchFamily="18" charset="0"/>
                <a:ea typeface="楷体" panose="02010609060101010101" pitchFamily="49" charset="-122"/>
              </a:rPr>
              <a:t>研究问题：</a:t>
            </a:r>
            <a:endParaRPr lang="en-US" altLang="zh-CN" sz="1800" b="1" dirty="0">
              <a:effectLst/>
              <a:latin typeface="Times New Roman" panose="02020603050405020304" pitchFamily="18" charset="0"/>
              <a:ea typeface="楷体" panose="02010609060101010101" pitchFamily="49" charset="-122"/>
            </a:endParaRPr>
          </a:p>
          <a:p>
            <a:pPr algn="l">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RQ1</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PAVFuzz</a:t>
            </a:r>
            <a:r>
              <a:rPr lang="zh-CN" altLang="en-US" sz="1800" dirty="0">
                <a:effectLst/>
                <a:latin typeface="Times New Roman" panose="02020603050405020304" pitchFamily="18" charset="0"/>
                <a:ea typeface="楷体" panose="02010609060101010101" pitchFamily="49" charset="-122"/>
              </a:rPr>
              <a:t>比其他的模糊测试工具更有效吗</a:t>
            </a:r>
            <a:r>
              <a:rPr lang="en-US" altLang="zh-CN" sz="1800" dirty="0">
                <a:effectLst/>
                <a:latin typeface="Times New Roman" panose="02020603050405020304" pitchFamily="18" charset="0"/>
                <a:ea typeface="楷体" panose="02010609060101010101" pitchFamily="49" charset="-122"/>
              </a:rPr>
              <a:t>?	</a:t>
            </a:r>
          </a:p>
          <a:p>
            <a:pPr>
              <a:lnSpc>
                <a:spcPct val="150000"/>
              </a:lnSpc>
            </a:pPr>
            <a:r>
              <a:rPr lang="en-US" altLang="zh-CN" dirty="0">
                <a:latin typeface="Times New Roman" panose="02020603050405020304" pitchFamily="18" charset="0"/>
                <a:ea typeface="楷体" panose="02010609060101010101" pitchFamily="49" charset="-122"/>
              </a:rPr>
              <a:t>	</a:t>
            </a:r>
            <a:r>
              <a:rPr lang="en-US" altLang="zh-CN" sz="1800" dirty="0">
                <a:effectLst/>
                <a:latin typeface="Times New Roman" panose="02020603050405020304" pitchFamily="18" charset="0"/>
                <a:ea typeface="楷体" panose="02010609060101010101" pitchFamily="49" charset="-122"/>
              </a:rPr>
              <a:t>RQ2</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PAVFuzz</a:t>
            </a:r>
            <a:r>
              <a:rPr lang="zh-CN" altLang="en-US" sz="1800" dirty="0">
                <a:effectLst/>
                <a:latin typeface="Times New Roman" panose="02020603050405020304" pitchFamily="18" charset="0"/>
                <a:ea typeface="楷体" panose="02010609060101010101" pitchFamily="49" charset="-122"/>
              </a:rPr>
              <a:t>能否有效地发现在自动驾驶汽车</a:t>
            </a:r>
            <a:r>
              <a:rPr lang="zh-CN" altLang="en-US" dirty="0">
                <a:latin typeface="Times New Roman" panose="02020603050405020304" pitchFamily="18" charset="0"/>
                <a:ea typeface="楷体" panose="02010609060101010101" pitchFamily="49" charset="-122"/>
              </a:rPr>
              <a:t>协议中未知</a:t>
            </a:r>
            <a:r>
              <a:rPr lang="zh-CN" altLang="en-US" sz="1800" dirty="0">
                <a:effectLst/>
                <a:latin typeface="Times New Roman" panose="02020603050405020304" pitchFamily="18" charset="0"/>
                <a:ea typeface="楷体" panose="02010609060101010101" pitchFamily="49" charset="-122"/>
              </a:rPr>
              <a:t>的漏洞</a:t>
            </a:r>
            <a:r>
              <a:rPr lang="en-US" altLang="zh-CN" sz="1800" dirty="0">
                <a:effectLst/>
                <a:latin typeface="Times New Roman" panose="02020603050405020304" pitchFamily="18" charset="0"/>
                <a:ea typeface="楷体" panose="02010609060101010101" pitchFamily="49" charset="-122"/>
              </a:rPr>
              <a:t>?</a:t>
            </a:r>
            <a:endParaRPr lang="zh-CN" altLang="en-US" dirty="0">
              <a:effectLst/>
              <a:latin typeface="Times New Roman" panose="02020603050405020304" pitchFamily="18" charset="0"/>
              <a:ea typeface="楷体" panose="02010609060101010101" pitchFamily="49" charset="-122"/>
            </a:endParaRPr>
          </a:p>
        </p:txBody>
      </p:sp>
      <p:sp>
        <p:nvSpPr>
          <p:cNvPr id="5" name="文本框 4">
            <a:extLst>
              <a:ext uri="{FF2B5EF4-FFF2-40B4-BE49-F238E27FC236}">
                <a16:creationId xmlns:a16="http://schemas.microsoft.com/office/drawing/2014/main" id="{A834BF91-0B3A-CC93-5BBB-F09600846A95}"/>
              </a:ext>
            </a:extLst>
          </p:cNvPr>
          <p:cNvSpPr txBox="1"/>
          <p:nvPr/>
        </p:nvSpPr>
        <p:spPr>
          <a:xfrm>
            <a:off x="1126455" y="4240773"/>
            <a:ext cx="9853888" cy="1701748"/>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选择了</a:t>
            </a:r>
            <a:r>
              <a:rPr lang="en-US" altLang="zh-CN" dirty="0">
                <a:latin typeface="Times New Roman" panose="02020603050405020304" pitchFamily="18" charset="0"/>
                <a:ea typeface="楷体" panose="02010609060101010101" pitchFamily="49" charset="-122"/>
              </a:rPr>
              <a:t>RTPS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SOME/IP</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ZeroMQ</a:t>
            </a:r>
            <a:r>
              <a:rPr lang="zh-CN" altLang="en-US" dirty="0">
                <a:latin typeface="Times New Roman" panose="02020603050405020304" pitchFamily="18" charset="0"/>
                <a:ea typeface="楷体" panose="02010609060101010101" pitchFamily="49" charset="-122"/>
              </a:rPr>
              <a:t>三种著名的车载协议作为评估对象。具体来说，选择了开源的</a:t>
            </a:r>
            <a:r>
              <a:rPr lang="en-US" altLang="zh-CN" dirty="0" err="1">
                <a:latin typeface="Times New Roman" panose="02020603050405020304" pitchFamily="18" charset="0"/>
                <a:ea typeface="楷体" panose="02010609060101010101" pitchFamily="49" charset="-122"/>
              </a:rPr>
              <a:t>fasttps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GENIVI </a:t>
            </a:r>
            <a:r>
              <a:rPr lang="en-US" altLang="zh-CN" dirty="0" err="1">
                <a:latin typeface="Times New Roman" panose="02020603050405020304" pitchFamily="18" charset="0"/>
                <a:ea typeface="楷体" panose="02010609060101010101" pitchFamily="49" charset="-122"/>
              </a:rPr>
              <a:t>vsomeip</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libzmq</a:t>
            </a:r>
            <a:r>
              <a:rPr lang="zh-CN" altLang="en-US" dirty="0">
                <a:latin typeface="Times New Roman" panose="02020603050405020304" pitchFamily="18" charset="0"/>
                <a:ea typeface="楷体" panose="02010609060101010101" pitchFamily="49" charset="-122"/>
              </a:rPr>
              <a:t>作为这三个协议对应的具体实现。</a:t>
            </a:r>
            <a:endParaRPr lang="en-US" altLang="zh-CN" dirty="0">
              <a:latin typeface="Times New Roman" panose="02020603050405020304" pitchFamily="18" charset="0"/>
              <a:ea typeface="楷体" panose="02010609060101010101" pitchFamily="49" charset="-122"/>
            </a:endParaRPr>
          </a:p>
          <a:p>
            <a:pPr>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对比工具</a:t>
            </a:r>
            <a:r>
              <a:rPr lang="en-US" altLang="zh-CN" dirty="0">
                <a:latin typeface="Times New Roman" panose="02020603050405020304" pitchFamily="18" charset="0"/>
                <a:ea typeface="楷体" panose="02010609060101010101" pitchFamily="49" charset="-122"/>
              </a:rPr>
              <a:t>:AFL</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，分别是基于突变和基于生成的的代表。使用分支覆盖率和检测到的唯一错误的数量作为度量。</a:t>
            </a:r>
          </a:p>
        </p:txBody>
      </p:sp>
    </p:spTree>
    <p:extLst>
      <p:ext uri="{BB962C8B-B14F-4D97-AF65-F5344CB8AC3E}">
        <p14:creationId xmlns:p14="http://schemas.microsoft.com/office/powerpoint/2010/main" val="34456340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070752" cy="427040"/>
          </a:xfrm>
          <a:prstGeom prst="rect">
            <a:avLst/>
          </a:prstGeom>
          <a:noFill/>
        </p:spPr>
        <p:txBody>
          <a:bodyPr wrap="square">
            <a:spAutoFit/>
          </a:bodyPr>
          <a:lstStyle/>
          <a:p>
            <a:pPr>
              <a:lnSpc>
                <a:spcPct val="120000"/>
              </a:lnSpc>
            </a:pPr>
            <a:r>
              <a:rPr lang="en-US" altLang="zh-CN" sz="2000" b="1" dirty="0">
                <a:solidFill>
                  <a:srgbClr val="000000"/>
                </a:solidFill>
                <a:latin typeface="楷体" panose="02010609060101010101" pitchFamily="49" charset="-122"/>
                <a:ea typeface="楷体" panose="02010609060101010101" pitchFamily="49" charset="-122"/>
              </a:rPr>
              <a:t>Fuzzing</a:t>
            </a:r>
            <a:r>
              <a:rPr lang="zh-CN" altLang="en-US" sz="2000" b="1" dirty="0">
                <a:solidFill>
                  <a:srgbClr val="000000"/>
                </a:solidFill>
                <a:latin typeface="楷体" panose="02010609060101010101" pitchFamily="49" charset="-122"/>
                <a:ea typeface="楷体" panose="02010609060101010101" pitchFamily="49" charset="-122"/>
              </a:rPr>
              <a:t>效率</a:t>
            </a:r>
            <a:endParaRPr lang="en-US" altLang="zh-CN" sz="2000" b="1" dirty="0">
              <a:solidFill>
                <a:srgbClr val="000000"/>
              </a:solidFill>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E3A6DFB3-F9F8-23A5-B776-3645FD3D3977}"/>
              </a:ext>
            </a:extLst>
          </p:cNvPr>
          <p:cNvPicPr>
            <a:picLocks noChangeAspect="1"/>
          </p:cNvPicPr>
          <p:nvPr/>
        </p:nvPicPr>
        <p:blipFill rotWithShape="1">
          <a:blip r:embed="rId3">
            <a:extLst>
              <a:ext uri="{28A0092B-C50C-407E-A947-70E740481C1C}">
                <a14:useLocalDpi xmlns:a14="http://schemas.microsoft.com/office/drawing/2010/main" val="0"/>
              </a:ext>
            </a:extLst>
          </a:blip>
          <a:srcRect b="14013"/>
          <a:stretch/>
        </p:blipFill>
        <p:spPr>
          <a:xfrm>
            <a:off x="1388821" y="1562601"/>
            <a:ext cx="9587736" cy="2370553"/>
          </a:xfrm>
          <a:prstGeom prst="rect">
            <a:avLst/>
          </a:prstGeom>
        </p:spPr>
      </p:pic>
      <p:pic>
        <p:nvPicPr>
          <p:cNvPr id="7" name="图片 6">
            <a:extLst>
              <a:ext uri="{FF2B5EF4-FFF2-40B4-BE49-F238E27FC236}">
                <a16:creationId xmlns:a16="http://schemas.microsoft.com/office/drawing/2014/main" id="{ACA72673-2B90-3EB7-FFAF-FDC43A9EE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067" y="4199884"/>
            <a:ext cx="6043865" cy="2306922"/>
          </a:xfrm>
          <a:prstGeom prst="rect">
            <a:avLst/>
          </a:prstGeom>
        </p:spPr>
      </p:pic>
    </p:spTree>
    <p:extLst>
      <p:ext uri="{BB962C8B-B14F-4D97-AF65-F5344CB8AC3E}">
        <p14:creationId xmlns:p14="http://schemas.microsoft.com/office/powerpoint/2010/main" val="3360310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p>
        </p:txBody>
      </p:sp>
      <p:sp>
        <p:nvSpPr>
          <p:cNvPr id="3" name="文本框 2">
            <a:extLst>
              <a:ext uri="{FF2B5EF4-FFF2-40B4-BE49-F238E27FC236}">
                <a16:creationId xmlns:a16="http://schemas.microsoft.com/office/drawing/2014/main" id="{262F25D8-1805-39B9-F2F0-F6074C66EBF5}"/>
              </a:ext>
            </a:extLst>
          </p:cNvPr>
          <p:cNvSpPr txBox="1"/>
          <p:nvPr/>
        </p:nvSpPr>
        <p:spPr>
          <a:xfrm>
            <a:off x="767556" y="1086498"/>
            <a:ext cx="2070752" cy="412613"/>
          </a:xfrm>
          <a:prstGeom prst="rect">
            <a:avLst/>
          </a:prstGeom>
          <a:noFill/>
        </p:spPr>
        <p:txBody>
          <a:bodyPr wrap="square">
            <a:spAutoFit/>
          </a:bodyPr>
          <a:lstStyle/>
          <a:p>
            <a:pPr>
              <a:lnSpc>
                <a:spcPct val="120000"/>
              </a:lnSpc>
            </a:pPr>
            <a:r>
              <a:rPr lang="zh-CN" altLang="en-US" sz="2000" b="1" dirty="0">
                <a:solidFill>
                  <a:srgbClr val="000000"/>
                </a:solidFill>
                <a:latin typeface="楷体" panose="02010609060101010101" pitchFamily="49" charset="-122"/>
                <a:ea typeface="楷体" panose="02010609060101010101" pitchFamily="49" charset="-122"/>
              </a:rPr>
              <a:t>未知</a:t>
            </a:r>
            <a:r>
              <a:rPr lang="zh-CN" altLang="en-US" sz="2000" b="1" i="0" dirty="0">
                <a:solidFill>
                  <a:srgbClr val="000000"/>
                </a:solidFill>
                <a:effectLst/>
                <a:latin typeface="楷体" panose="02010609060101010101" pitchFamily="49" charset="-122"/>
                <a:ea typeface="楷体" panose="02010609060101010101" pitchFamily="49" charset="-122"/>
              </a:rPr>
              <a:t>漏洞</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3690B600-2C7D-5D7D-A257-ADE16521A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21" y="1746650"/>
            <a:ext cx="5559194" cy="3897545"/>
          </a:xfrm>
          <a:prstGeom prst="rect">
            <a:avLst/>
          </a:prstGeom>
        </p:spPr>
      </p:pic>
      <p:pic>
        <p:nvPicPr>
          <p:cNvPr id="4" name="图片 3">
            <a:extLst>
              <a:ext uri="{FF2B5EF4-FFF2-40B4-BE49-F238E27FC236}">
                <a16:creationId xmlns:a16="http://schemas.microsoft.com/office/drawing/2014/main" id="{C993BD55-48AB-AF12-3E44-B2E92ADF0A36}"/>
              </a:ext>
            </a:extLst>
          </p:cNvPr>
          <p:cNvPicPr>
            <a:picLocks noChangeAspect="1"/>
          </p:cNvPicPr>
          <p:nvPr/>
        </p:nvPicPr>
        <p:blipFill rotWithShape="1">
          <a:blip r:embed="rId4">
            <a:extLst>
              <a:ext uri="{28A0092B-C50C-407E-A947-70E740481C1C}">
                <a14:useLocalDpi xmlns:a14="http://schemas.microsoft.com/office/drawing/2010/main" val="0"/>
              </a:ext>
            </a:extLst>
          </a:blip>
          <a:srcRect b="13823"/>
          <a:stretch/>
        </p:blipFill>
        <p:spPr>
          <a:xfrm>
            <a:off x="6485709" y="1269139"/>
            <a:ext cx="5379204" cy="2077692"/>
          </a:xfrm>
          <a:prstGeom prst="rect">
            <a:avLst/>
          </a:prstGeom>
        </p:spPr>
      </p:pic>
      <p:pic>
        <p:nvPicPr>
          <p:cNvPr id="5" name="图片 4">
            <a:extLst>
              <a:ext uri="{FF2B5EF4-FFF2-40B4-BE49-F238E27FC236}">
                <a16:creationId xmlns:a16="http://schemas.microsoft.com/office/drawing/2014/main" id="{696C284E-630B-73CD-D483-447AA40CEC1E}"/>
              </a:ext>
            </a:extLst>
          </p:cNvPr>
          <p:cNvPicPr>
            <a:picLocks noChangeAspect="1"/>
          </p:cNvPicPr>
          <p:nvPr/>
        </p:nvPicPr>
        <p:blipFill rotWithShape="1">
          <a:blip r:embed="rId5">
            <a:extLst>
              <a:ext uri="{28A0092B-C50C-407E-A947-70E740481C1C}">
                <a14:useLocalDpi xmlns:a14="http://schemas.microsoft.com/office/drawing/2010/main" val="0"/>
              </a:ext>
            </a:extLst>
          </a:blip>
          <a:srcRect b="16327"/>
          <a:stretch/>
        </p:blipFill>
        <p:spPr>
          <a:xfrm>
            <a:off x="6527508" y="3815528"/>
            <a:ext cx="5379204" cy="1900181"/>
          </a:xfrm>
          <a:prstGeom prst="rect">
            <a:avLst/>
          </a:prstGeom>
        </p:spPr>
      </p:pic>
      <p:sp>
        <p:nvSpPr>
          <p:cNvPr id="8" name="文本框 7">
            <a:extLst>
              <a:ext uri="{FF2B5EF4-FFF2-40B4-BE49-F238E27FC236}">
                <a16:creationId xmlns:a16="http://schemas.microsoft.com/office/drawing/2014/main" id="{24036658-61AA-3E48-808E-F286EE0BA1AB}"/>
              </a:ext>
            </a:extLst>
          </p:cNvPr>
          <p:cNvSpPr txBox="1"/>
          <p:nvPr/>
        </p:nvSpPr>
        <p:spPr>
          <a:xfrm>
            <a:off x="7818388" y="3378021"/>
            <a:ext cx="3342671" cy="369332"/>
          </a:xfrm>
          <a:prstGeom prst="rect">
            <a:avLst/>
          </a:prstGeom>
          <a:noFill/>
        </p:spPr>
        <p:txBody>
          <a:bodyPr wrap="square">
            <a:spAutoFit/>
          </a:bodyPr>
          <a:lstStyle/>
          <a:p>
            <a:r>
              <a:rPr lang="en-US" altLang="zh-CN" sz="1800" dirty="0" err="1">
                <a:effectLst/>
                <a:latin typeface="Times New Roman" panose="02020603050405020304" pitchFamily="18" charset="0"/>
                <a:ea typeface="楷体" panose="02010609060101010101" pitchFamily="49" charset="-122"/>
              </a:rPr>
              <a:t>vsomeip</a:t>
            </a:r>
            <a:r>
              <a:rPr lang="zh-CN" altLang="en-US" sz="1800" dirty="0">
                <a:effectLst/>
                <a:latin typeface="Times New Roman" panose="02020603050405020304" pitchFamily="18" charset="0"/>
                <a:ea typeface="楷体" panose="02010609060101010101" pitchFamily="49" charset="-122"/>
              </a:rPr>
              <a:t>中的堆缓冲区溢出漏洞</a:t>
            </a:r>
            <a:r>
              <a:rPr lang="zh-CN" altLang="en-US" dirty="0">
                <a:latin typeface="Times New Roman" panose="02020603050405020304" pitchFamily="18" charset="0"/>
                <a:ea typeface="楷体" panose="02010609060101010101" pitchFamily="49" charset="-122"/>
              </a:rPr>
              <a:t> </a:t>
            </a:r>
          </a:p>
        </p:txBody>
      </p:sp>
      <p:sp>
        <p:nvSpPr>
          <p:cNvPr id="10" name="文本框 9">
            <a:extLst>
              <a:ext uri="{FF2B5EF4-FFF2-40B4-BE49-F238E27FC236}">
                <a16:creationId xmlns:a16="http://schemas.microsoft.com/office/drawing/2014/main" id="{DF6B4C3B-60BD-8CE1-5E0D-35BCA6AEE571}"/>
              </a:ext>
            </a:extLst>
          </p:cNvPr>
          <p:cNvSpPr txBox="1"/>
          <p:nvPr/>
        </p:nvSpPr>
        <p:spPr>
          <a:xfrm>
            <a:off x="7608323" y="5793800"/>
            <a:ext cx="3445983" cy="369332"/>
          </a:xfrm>
          <a:prstGeom prst="rect">
            <a:avLst/>
          </a:prstGeom>
          <a:noFill/>
        </p:spPr>
        <p:txBody>
          <a:bodyPr wrap="square">
            <a:spAutoFit/>
          </a:bodyPr>
          <a:lstStyle/>
          <a:p>
            <a:r>
              <a:rPr lang="en-US" altLang="zh-CN" dirty="0" err="1">
                <a:latin typeface="Times New Roman" panose="02020603050405020304" pitchFamily="18" charset="0"/>
                <a:ea typeface="楷体" panose="02010609060101010101" pitchFamily="49" charset="-122"/>
              </a:rPr>
              <a:t>fastrtps</a:t>
            </a:r>
            <a:r>
              <a:rPr lang="zh-CN" altLang="en-US" dirty="0">
                <a:latin typeface="Times New Roman" panose="02020603050405020304" pitchFamily="18" charset="0"/>
                <a:ea typeface="楷体" panose="02010609060101010101" pitchFamily="49" charset="-122"/>
              </a:rPr>
              <a:t>中的栈缓冲区溢出漏洞 </a:t>
            </a:r>
          </a:p>
        </p:txBody>
      </p:sp>
    </p:spTree>
    <p:extLst>
      <p:ext uri="{BB962C8B-B14F-4D97-AF65-F5344CB8AC3E}">
        <p14:creationId xmlns:p14="http://schemas.microsoft.com/office/powerpoint/2010/main" val="374404500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17867" y="1539919"/>
            <a:ext cx="9838730" cy="1701748"/>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PAVFuzz</a:t>
            </a:r>
            <a:r>
              <a:rPr lang="zh-CN" altLang="en-US" dirty="0">
                <a:latin typeface="Times New Roman" panose="02020603050405020304" pitchFamily="18" charset="0"/>
                <a:ea typeface="楷体" panose="02010609060101010101" pitchFamily="49" charset="-122"/>
              </a:rPr>
              <a:t>需要事先知道被测协议的状态转移过程和相应的数据模型，对于私有协议来说无法适用；</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）和所有基于生成的模糊测试工具一样，</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PAVFuzz</a:t>
            </a:r>
            <a:r>
              <a:rPr lang="zh-CN" altLang="en-US" dirty="0">
                <a:latin typeface="Times New Roman" panose="02020603050405020304" pitchFamily="18" charset="0"/>
                <a:ea typeface="楷体" panose="02010609060101010101" pitchFamily="49" charset="-122"/>
              </a:rPr>
              <a:t>探索的状态空间有限，只能按照事先定义的状态转移关系进行模糊测试，对于定义之外的状态很难探索到。</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013797" cy="54957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Zuo</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清华大学软件系统安全保障小组成员，</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级硕士，目前在腾讯工作，主要研究方向为软件测试与漏洞挖掘、工控协议软件漏洞挖掘等；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[4]ICS Protocol Fuzzing: Coverage Guided Packet Crack and Generation.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Chang, Yu Jiang. (DAC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Polar: Function Code Aware Fuzz Testing of ICS Protocol.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(EMSOFT 2019)</a:t>
            </a:r>
          </a:p>
        </p:txBody>
      </p:sp>
      <p:pic>
        <p:nvPicPr>
          <p:cNvPr id="7" name="图片 6">
            <a:extLst>
              <a:ext uri="{FF2B5EF4-FFF2-40B4-BE49-F238E27FC236}">
                <a16:creationId xmlns:a16="http://schemas.microsoft.com/office/drawing/2014/main" id="{2A9D8A87-9D9C-1BE6-CD92-3809E1656BAF}"/>
              </a:ext>
            </a:extLst>
          </p:cNvPr>
          <p:cNvPicPr>
            <a:picLocks noChangeAspect="1"/>
          </p:cNvPicPr>
          <p:nvPr/>
        </p:nvPicPr>
        <p:blipFill>
          <a:blip r:embed="rId3"/>
          <a:stretch>
            <a:fillRect/>
          </a:stretch>
        </p:blipFill>
        <p:spPr>
          <a:xfrm>
            <a:off x="10356500" y="1551761"/>
            <a:ext cx="1596784" cy="1605705"/>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403402"/>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Luo</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年毕业于北京邮电大学计算机学院获学士学位，主要研究方向是工控协议软件安全及漏洞挖掘等。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[4]ICS Protocol Fuzzing: Coverage Guided Packet Crack and Generation.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Chang, Yu Jiang. (DAC 2020)</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Polar: Function Code Aware Fuzz Testing of ICS Protocol.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(EMSOFT 2019)</a:t>
            </a:r>
          </a:p>
        </p:txBody>
      </p:sp>
      <p:pic>
        <p:nvPicPr>
          <p:cNvPr id="5" name="图片 4">
            <a:extLst>
              <a:ext uri="{FF2B5EF4-FFF2-40B4-BE49-F238E27FC236}">
                <a16:creationId xmlns:a16="http://schemas.microsoft.com/office/drawing/2014/main" id="{8549F091-8FF4-84A8-9E4E-28552B2544CF}"/>
              </a:ext>
            </a:extLst>
          </p:cNvPr>
          <p:cNvPicPr>
            <a:picLocks noChangeAspect="1"/>
          </p:cNvPicPr>
          <p:nvPr/>
        </p:nvPicPr>
        <p:blipFill>
          <a:blip r:embed="rId3"/>
          <a:stretch>
            <a:fillRect/>
          </a:stretch>
        </p:blipFill>
        <p:spPr>
          <a:xfrm>
            <a:off x="10354439" y="1551761"/>
            <a:ext cx="1514475" cy="1485900"/>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3926075"/>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Yu</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清华大学软件系统安全保障小组成员，硕士在读，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Yu Jiang,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Usenix</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Yu Jiang. (DAC 2021)</a:t>
            </a:r>
          </a:p>
        </p:txBody>
      </p:sp>
      <p:pic>
        <p:nvPicPr>
          <p:cNvPr id="6" name="图片 5">
            <a:extLst>
              <a:ext uri="{FF2B5EF4-FFF2-40B4-BE49-F238E27FC236}">
                <a16:creationId xmlns:a16="http://schemas.microsoft.com/office/drawing/2014/main" id="{9FC9AEB2-9079-338D-D893-AD57CB0089EE}"/>
              </a:ext>
            </a:extLst>
          </p:cNvPr>
          <p:cNvPicPr>
            <a:picLocks noChangeAspect="1"/>
          </p:cNvPicPr>
          <p:nvPr/>
        </p:nvPicPr>
        <p:blipFill>
          <a:blip r:embed="rId3"/>
          <a:stretch>
            <a:fillRect/>
          </a:stretch>
        </p:blipFill>
        <p:spPr>
          <a:xfrm>
            <a:off x="10285011" y="1228059"/>
            <a:ext cx="1724025" cy="1762125"/>
          </a:xfrm>
          <a:prstGeom prst="rect">
            <a:avLst/>
          </a:prstGeom>
        </p:spPr>
      </p:pic>
    </p:spTree>
    <p:extLst>
      <p:ext uri="{BB962C8B-B14F-4D97-AF65-F5344CB8AC3E}">
        <p14:creationId xmlns:p14="http://schemas.microsoft.com/office/powerpoint/2010/main" val="20674133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403402"/>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Liu</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南京航空航天大学智能与安全实验室教授，博士生导师，主要研究方向为密码工程、信息安全、应用密码学、区块链、物联网安全等。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Survive and Thrive: A Stochastic Game for DDoS Attacks in Bitcoin Mining Pools.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Shuangke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Yanjiao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Minghui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Xiangyang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Lan Liu. IEEE/ACM Transactions on Networking.</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SecureNLP</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 System for Multi-Party Privacy-Preserving Natural Language Processing. Qi Feng,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Debiao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He,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Huaqun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Kim-Kwang Raymond Choo. IEEE Transactions on Information Forensics and Security.</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Secure Keyword Search and Data Sharing Mechanism for Cloud Computing.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Chunpeng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Ge, Willy Susilo,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Jinyue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Xia, Pawel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Szalachowski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Fang Liming. IEEE Transactions on Dependable and Secure Computing.</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Optimized modular multiplication for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supersingular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isogeny Diffie-Hellman.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Weiqiang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Jian Ni,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Chunyang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Liu, Máire O’Neill. IEEE Transactions on Computers.</a:t>
            </a:r>
          </a:p>
        </p:txBody>
      </p:sp>
      <p:pic>
        <p:nvPicPr>
          <p:cNvPr id="5" name="图片 4">
            <a:extLst>
              <a:ext uri="{FF2B5EF4-FFF2-40B4-BE49-F238E27FC236}">
                <a16:creationId xmlns:a16="http://schemas.microsoft.com/office/drawing/2014/main" id="{0D126573-E99F-23DF-ED26-C067F5A96A48}"/>
              </a:ext>
            </a:extLst>
          </p:cNvPr>
          <p:cNvPicPr>
            <a:picLocks noChangeAspect="1"/>
          </p:cNvPicPr>
          <p:nvPr/>
        </p:nvPicPr>
        <p:blipFill>
          <a:blip r:embed="rId3"/>
          <a:stretch>
            <a:fillRect/>
          </a:stretch>
        </p:blipFill>
        <p:spPr>
          <a:xfrm>
            <a:off x="10285011" y="1290155"/>
            <a:ext cx="1592389" cy="2198233"/>
          </a:xfrm>
          <a:prstGeom prst="rect">
            <a:avLst/>
          </a:prstGeom>
        </p:spPr>
      </p:pic>
    </p:spTree>
    <p:extLst>
      <p:ext uri="{BB962C8B-B14F-4D97-AF65-F5344CB8AC3E}">
        <p14:creationId xmlns:p14="http://schemas.microsoft.com/office/powerpoint/2010/main" val="14411033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9066261" cy="577273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Yu Jiang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清华大学软件学院副教授，软件系统安全保障小组导师，主要研究方向为信息物理融合系统，软件系统安全等。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 DAISY: Effective Fuzz Driver Synthesis with Object Usage Sequence Analysis.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Mingrui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Chijin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Jianzhong Liu,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Mingzhe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Wang,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Liang, Juan Zhu and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(ICSE(SEIP)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 BLEEM: Packet Sequence Oriented Fuzzing for Protocol Implementations.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Jianzhong Liu,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Abhik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Roychoudhury</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dirty="0" err="1">
                <a:latin typeface="Times New Roman" panose="02020603050405020304" pitchFamily="18" charset="0"/>
                <a:cs typeface="Times New Roman" panose="02020603050405020304" pitchFamily="18" charset="0"/>
              </a:rPr>
              <a:t>senix</a:t>
            </a:r>
            <a:r>
              <a:rPr lang="en-US" altLang="zh-CN" sz="1600" dirty="0">
                <a:latin typeface="Times New Roman" panose="02020603050405020304" pitchFamily="18" charset="0"/>
                <a:cs typeface="Times New Roman" panose="02020603050405020304" pitchFamily="18" charset="0"/>
              </a:rPr>
              <a:t> 2023)</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[3] LOKI: State-Aware Fuzzing Framework for the Implementation of Blockchain Consensus Protocols.</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Meng Ren,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Huizhong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 and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Sun.(NDSS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[4] Tyr: Finding Consensus Failure Bugs in Blockchain System with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Behaviour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Divergent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Model.Yuanliang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Chen,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Yuanhang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Zhou,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Ting Chen, and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Sun.(S&amp;P 2023)</a:t>
            </a:r>
          </a:p>
          <a:p>
            <a:pPr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 Sequence-Oriented DBMS Fuzzing.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Liang,Yaoguang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Chen,Zhiyong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Wu,Jingzhou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Fu,Mingzhe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Wang,</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Yu</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Jiang,</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Xiangdong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Huang,Ting</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Chen,Jiashui</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Wang,Jiajia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Li(ICDE 2023) </a:t>
            </a:r>
          </a:p>
        </p:txBody>
      </p:sp>
      <p:pic>
        <p:nvPicPr>
          <p:cNvPr id="14" name="图片 13">
            <a:extLst>
              <a:ext uri="{FF2B5EF4-FFF2-40B4-BE49-F238E27FC236}">
                <a16:creationId xmlns:a16="http://schemas.microsoft.com/office/drawing/2014/main" id="{9814877A-56D7-B558-349F-643BAD883803}"/>
              </a:ext>
            </a:extLst>
          </p:cNvPr>
          <p:cNvPicPr>
            <a:picLocks noChangeAspect="1"/>
          </p:cNvPicPr>
          <p:nvPr/>
        </p:nvPicPr>
        <p:blipFill>
          <a:blip r:embed="rId3"/>
          <a:stretch>
            <a:fillRect/>
          </a:stretch>
        </p:blipFill>
        <p:spPr>
          <a:xfrm>
            <a:off x="10286739" y="1551761"/>
            <a:ext cx="1544465" cy="2047586"/>
          </a:xfrm>
          <a:prstGeom prst="rect">
            <a:avLst/>
          </a:prstGeom>
        </p:spPr>
      </p:pic>
    </p:spTree>
    <p:extLst>
      <p:ext uri="{BB962C8B-B14F-4D97-AF65-F5344CB8AC3E}">
        <p14:creationId xmlns:p14="http://schemas.microsoft.com/office/powerpoint/2010/main" val="32476715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230358"/>
            <a:ext cx="9298103" cy="3778022"/>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为了针对自动驾驶汽车中协议状态之间的复杂关系进行模糊测试，需要克服以下两个挑战：</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如何捕获不同状态之间的关系。自动驾驶汽车中的协议往往采用去中心化结构，具有多种状态。这些状态之间关系密切，其中一个状态的报文不仅定义了协议的内部状态，而且影响后续状态报文的处理方式，但传统的模糊测试工具不能处理不同状态之间的关系。</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何在不同状态下进行定向的突变。考虑到不同协议状态之间的复杂关系，协议状态会受到之前发送的数据包的影响。应给予受状态影响的数据元素更高的突变机会。因此，为了获得更高的效率，对数据元素的突变策略应该是状态敏感的。</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zh-CN" altLang="en-US" sz="2000" b="1" dirty="0">
                <a:latin typeface="Times New Roman" panose="02020603050405020304" pitchFamily="18" charset="0"/>
                <a:ea typeface="楷体" panose="02010609060101010101" pitchFamily="49" charset="-122"/>
              </a:rPr>
              <a:t>自动驾驶汽车的协议                                                      基于生成的模糊测试 </a:t>
            </a:r>
            <a:endParaRPr lang="en-US" altLang="zh-CN" sz="2000" b="1" dirty="0">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pic>
        <p:nvPicPr>
          <p:cNvPr id="4" name="图片 3">
            <a:extLst>
              <a:ext uri="{FF2B5EF4-FFF2-40B4-BE49-F238E27FC236}">
                <a16:creationId xmlns:a16="http://schemas.microsoft.com/office/drawing/2014/main" id="{8072CD97-401B-317F-CF4B-B25620AA391B}"/>
              </a:ext>
            </a:extLst>
          </p:cNvPr>
          <p:cNvPicPr>
            <a:picLocks noChangeAspect="1"/>
          </p:cNvPicPr>
          <p:nvPr/>
        </p:nvPicPr>
        <p:blipFill rotWithShape="1">
          <a:blip r:embed="rId3">
            <a:extLst>
              <a:ext uri="{28A0092B-C50C-407E-A947-70E740481C1C}">
                <a14:useLocalDpi xmlns:a14="http://schemas.microsoft.com/office/drawing/2010/main" val="0"/>
              </a:ext>
            </a:extLst>
          </a:blip>
          <a:srcRect b="16112"/>
          <a:stretch/>
        </p:blipFill>
        <p:spPr>
          <a:xfrm>
            <a:off x="572948" y="2601211"/>
            <a:ext cx="5174461" cy="1823131"/>
          </a:xfrm>
          <a:prstGeom prst="rect">
            <a:avLst/>
          </a:prstGeom>
        </p:spPr>
      </p:pic>
      <p:pic>
        <p:nvPicPr>
          <p:cNvPr id="6" name="图片 5">
            <a:extLst>
              <a:ext uri="{FF2B5EF4-FFF2-40B4-BE49-F238E27FC236}">
                <a16:creationId xmlns:a16="http://schemas.microsoft.com/office/drawing/2014/main" id="{9E23D45F-F314-8A9F-1109-06D8169C3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592" y="2121860"/>
            <a:ext cx="5085540" cy="2781834"/>
          </a:xfrm>
          <a:prstGeom prst="rect">
            <a:avLst/>
          </a:prstGeom>
        </p:spPr>
      </p:pic>
    </p:spTree>
    <p:extLst>
      <p:ext uri="{BB962C8B-B14F-4D97-AF65-F5344CB8AC3E}">
        <p14:creationId xmlns:p14="http://schemas.microsoft.com/office/powerpoint/2010/main" val="11269129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2" name="文本框 1">
            <a:extLst>
              <a:ext uri="{FF2B5EF4-FFF2-40B4-BE49-F238E27FC236}">
                <a16:creationId xmlns:a16="http://schemas.microsoft.com/office/drawing/2014/main" id="{C3F72FA1-ADE5-9388-E40F-320312099A95}"/>
              </a:ext>
            </a:extLst>
          </p:cNvPr>
          <p:cNvSpPr txBox="1"/>
          <p:nvPr/>
        </p:nvSpPr>
        <p:spPr>
          <a:xfrm>
            <a:off x="917867" y="1009495"/>
            <a:ext cx="10111978" cy="426335"/>
          </a:xfrm>
          <a:prstGeom prst="rect">
            <a:avLst/>
          </a:prstGeom>
          <a:noFill/>
        </p:spPr>
        <p:txBody>
          <a:bodyPr wrap="square">
            <a:spAutoFit/>
          </a:bodyPr>
          <a:lstStyle/>
          <a:p>
            <a:pPr>
              <a:lnSpc>
                <a:spcPct val="120000"/>
              </a:lnSpc>
            </a:pPr>
            <a:r>
              <a:rPr lang="zh-CN" altLang="en-US" sz="2000" b="1" dirty="0">
                <a:latin typeface="Times New Roman" panose="02020603050405020304" pitchFamily="18" charset="0"/>
                <a:ea typeface="楷体" panose="02010609060101010101" pitchFamily="49" charset="-122"/>
              </a:rPr>
              <a:t>自动驾驶汽车的协议</a:t>
            </a:r>
            <a:endParaRPr lang="en-US" altLang="zh-CN" sz="2000" b="1"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AA6C41A9-3B6D-3C5F-8498-6D9368F97B64}"/>
              </a:ext>
            </a:extLst>
          </p:cNvPr>
          <p:cNvPicPr>
            <a:picLocks noChangeAspect="1"/>
          </p:cNvPicPr>
          <p:nvPr/>
        </p:nvPicPr>
        <p:blipFill rotWithShape="1">
          <a:blip r:embed="rId3">
            <a:extLst>
              <a:ext uri="{28A0092B-C50C-407E-A947-70E740481C1C}">
                <a14:useLocalDpi xmlns:a14="http://schemas.microsoft.com/office/drawing/2010/main" val="0"/>
              </a:ext>
            </a:extLst>
          </a:blip>
          <a:srcRect b="20608"/>
          <a:stretch/>
        </p:blipFill>
        <p:spPr>
          <a:xfrm>
            <a:off x="2610059" y="1548902"/>
            <a:ext cx="6691735" cy="1390339"/>
          </a:xfrm>
          <a:prstGeom prst="rect">
            <a:avLst/>
          </a:prstGeom>
        </p:spPr>
      </p:pic>
      <p:pic>
        <p:nvPicPr>
          <p:cNvPr id="10" name="图片 9">
            <a:extLst>
              <a:ext uri="{FF2B5EF4-FFF2-40B4-BE49-F238E27FC236}">
                <a16:creationId xmlns:a16="http://schemas.microsoft.com/office/drawing/2014/main" id="{8B5FA23C-D4B0-62DC-CC6A-E5860845695A}"/>
              </a:ext>
            </a:extLst>
          </p:cNvPr>
          <p:cNvPicPr>
            <a:picLocks noChangeAspect="1"/>
          </p:cNvPicPr>
          <p:nvPr/>
        </p:nvPicPr>
        <p:blipFill rotWithShape="1">
          <a:blip r:embed="rId4">
            <a:extLst>
              <a:ext uri="{28A0092B-C50C-407E-A947-70E740481C1C}">
                <a14:useLocalDpi xmlns:a14="http://schemas.microsoft.com/office/drawing/2010/main" val="0"/>
              </a:ext>
            </a:extLst>
          </a:blip>
          <a:srcRect b="14414"/>
          <a:stretch/>
        </p:blipFill>
        <p:spPr>
          <a:xfrm>
            <a:off x="3051814" y="3702214"/>
            <a:ext cx="6088371" cy="2146291"/>
          </a:xfrm>
          <a:prstGeom prst="rect">
            <a:avLst/>
          </a:prstGeom>
        </p:spPr>
      </p:pic>
      <p:sp>
        <p:nvSpPr>
          <p:cNvPr id="3" name="文本框 2">
            <a:extLst>
              <a:ext uri="{FF2B5EF4-FFF2-40B4-BE49-F238E27FC236}">
                <a16:creationId xmlns:a16="http://schemas.microsoft.com/office/drawing/2014/main" id="{9D227445-F054-4E65-087E-E919DD89F7C9}"/>
              </a:ext>
            </a:extLst>
          </p:cNvPr>
          <p:cNvSpPr txBox="1"/>
          <p:nvPr/>
        </p:nvSpPr>
        <p:spPr>
          <a:xfrm>
            <a:off x="1375583" y="1957871"/>
            <a:ext cx="1234476" cy="458074"/>
          </a:xfrm>
          <a:prstGeom prst="rect">
            <a:avLst/>
          </a:prstGeom>
          <a:noFill/>
        </p:spPr>
        <p:txBody>
          <a:bodyPr wrap="square">
            <a:spAutoFit/>
          </a:bodyPr>
          <a:lstStyle/>
          <a:p>
            <a:pPr>
              <a:lnSpc>
                <a:spcPct val="150000"/>
              </a:lnSpc>
            </a:pPr>
            <a:r>
              <a:rPr lang="en-US" altLang="zh-CN" dirty="0">
                <a:solidFill>
                  <a:srgbClr val="000000"/>
                </a:solidFill>
                <a:latin typeface="Times New Roman" panose="02020603050405020304" pitchFamily="18" charset="0"/>
                <a:ea typeface="楷体" panose="02010609060101010101" pitchFamily="49" charset="-122"/>
              </a:rPr>
              <a:t>RTPS</a:t>
            </a:r>
            <a:r>
              <a:rPr lang="zh-CN" altLang="en-US" dirty="0">
                <a:solidFill>
                  <a:srgbClr val="000000"/>
                </a:solidFill>
                <a:latin typeface="Times New Roman" panose="02020603050405020304" pitchFamily="18" charset="0"/>
                <a:ea typeface="楷体" panose="02010609060101010101" pitchFamily="49" charset="-122"/>
              </a:rPr>
              <a:t>协议</a:t>
            </a:r>
          </a:p>
        </p:txBody>
      </p:sp>
      <p:sp>
        <p:nvSpPr>
          <p:cNvPr id="4" name="文本框 3">
            <a:extLst>
              <a:ext uri="{FF2B5EF4-FFF2-40B4-BE49-F238E27FC236}">
                <a16:creationId xmlns:a16="http://schemas.microsoft.com/office/drawing/2014/main" id="{26CA9FE7-0E5F-B1BA-9D10-6CE983693E9D}"/>
              </a:ext>
            </a:extLst>
          </p:cNvPr>
          <p:cNvSpPr txBox="1"/>
          <p:nvPr/>
        </p:nvSpPr>
        <p:spPr>
          <a:xfrm>
            <a:off x="1515027" y="4521373"/>
            <a:ext cx="1319057" cy="870751"/>
          </a:xfrm>
          <a:prstGeom prst="rect">
            <a:avLst/>
          </a:prstGeom>
          <a:noFill/>
        </p:spPr>
        <p:txBody>
          <a:bodyPr wrap="square">
            <a:spAutoFit/>
          </a:bodyPr>
          <a:lstStyle/>
          <a:p>
            <a:pPr algn="ctr">
              <a:lnSpc>
                <a:spcPct val="150000"/>
              </a:lnSpc>
            </a:pPr>
            <a:r>
              <a:rPr lang="en-US" altLang="zh-CN" dirty="0">
                <a:solidFill>
                  <a:srgbClr val="000000"/>
                </a:solidFill>
                <a:latin typeface="Times New Roman" panose="02020603050405020304" pitchFamily="18" charset="0"/>
                <a:ea typeface="楷体" panose="02010609060101010101" pitchFamily="49" charset="-122"/>
              </a:rPr>
              <a:t>PUB</a:t>
            </a:r>
            <a:r>
              <a:rPr lang="zh-CN" altLang="en-US" dirty="0">
                <a:solidFill>
                  <a:srgbClr val="000000"/>
                </a:solidFill>
                <a:latin typeface="Times New Roman" panose="02020603050405020304" pitchFamily="18" charset="0"/>
                <a:ea typeface="楷体" panose="02010609060101010101" pitchFamily="49" charset="-122"/>
              </a:rPr>
              <a:t>数据包结构</a:t>
            </a:r>
          </a:p>
        </p:txBody>
      </p:sp>
    </p:spTree>
    <p:extLst>
      <p:ext uri="{BB962C8B-B14F-4D97-AF65-F5344CB8AC3E}">
        <p14:creationId xmlns:p14="http://schemas.microsoft.com/office/powerpoint/2010/main" val="16231552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18504</TotalTime>
  <Words>1883</Words>
  <Application>Microsoft Office PowerPoint</Application>
  <PresentationFormat>宽屏</PresentationFormat>
  <Paragraphs>106</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yyh-pc</cp:lastModifiedBy>
  <cp:revision>239</cp:revision>
  <dcterms:created xsi:type="dcterms:W3CDTF">2018-08-24T09:58:24Z</dcterms:created>
  <dcterms:modified xsi:type="dcterms:W3CDTF">2023-03-25T02:09:26Z</dcterms:modified>
</cp:coreProperties>
</file>