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8"/>
  </p:notesMasterIdLst>
  <p:sldIdLst>
    <p:sldId id="256" r:id="rId2"/>
    <p:sldId id="555" r:id="rId3"/>
    <p:sldId id="612" r:id="rId4"/>
    <p:sldId id="613" r:id="rId5"/>
    <p:sldId id="556" r:id="rId6"/>
    <p:sldId id="640" r:id="rId7"/>
    <p:sldId id="641" r:id="rId8"/>
    <p:sldId id="558" r:id="rId9"/>
    <p:sldId id="528" r:id="rId10"/>
    <p:sldId id="334" r:id="rId11"/>
    <p:sldId id="591" r:id="rId12"/>
    <p:sldId id="597" r:id="rId13"/>
    <p:sldId id="642" r:id="rId14"/>
    <p:sldId id="659" r:id="rId15"/>
    <p:sldId id="559" r:id="rId16"/>
    <p:sldId id="527" r:id="rId17"/>
    <p:sldId id="643" r:id="rId18"/>
    <p:sldId id="625" r:id="rId19"/>
    <p:sldId id="644" r:id="rId20"/>
    <p:sldId id="646" r:id="rId21"/>
    <p:sldId id="645" r:id="rId22"/>
    <p:sldId id="647" r:id="rId23"/>
    <p:sldId id="650" r:id="rId24"/>
    <p:sldId id="648" r:id="rId25"/>
    <p:sldId id="567" r:id="rId26"/>
    <p:sldId id="652" r:id="rId27"/>
    <p:sldId id="651" r:id="rId28"/>
    <p:sldId id="563" r:id="rId29"/>
    <p:sldId id="653" r:id="rId30"/>
    <p:sldId id="654" r:id="rId31"/>
    <p:sldId id="655" r:id="rId32"/>
    <p:sldId id="656" r:id="rId33"/>
    <p:sldId id="657" r:id="rId34"/>
    <p:sldId id="658" r:id="rId35"/>
    <p:sldId id="576" r:id="rId36"/>
    <p:sldId id="53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1">
          <p15:clr>
            <a:srgbClr val="A4A3A4"/>
          </p15:clr>
        </p15:guide>
        <p15:guide id="2" pos="37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le min" initials="dm" lastIdx="1" clrIdx="0">
    <p:extLst>
      <p:ext uri="{19B8F6BF-5375-455C-9EA6-DF929625EA0E}">
        <p15:presenceInfo xmlns:p15="http://schemas.microsoft.com/office/powerpoint/2012/main" userId="6ab14e6b367ed6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82901" autoAdjust="0"/>
  </p:normalViewPr>
  <p:slideViewPr>
    <p:cSldViewPr snapToGrid="0">
      <p:cViewPr>
        <p:scale>
          <a:sx n="125" d="100"/>
          <a:sy n="125" d="100"/>
        </p:scale>
        <p:origin x="1388" y="424"/>
      </p:cViewPr>
      <p:guideLst>
        <p:guide orient="horz" pos="2201"/>
        <p:guide pos="378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FAE1-3CDB-4B16-9900-BC826497684B}"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CE8A3-6E88-4043-A1FA-B2CB20BAFD6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bg1"/>
                </a:solidFill>
                <a:latin typeface="微软雅黑" panose="020B0503020204020204" pitchFamily="34" charset="-122"/>
                <a:ea typeface="微软雅黑" panose="020B0503020204020204" pitchFamily="34" charset="-122"/>
              </a:rPr>
              <a:t>一种模糊测试技术，目标是：寻找在相同输入下，多个目标程序之间的不同行为</a:t>
            </a:r>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11</a:t>
            </a:fld>
            <a:endParaRPr lang="zh-CN" altLang="en-US"/>
          </a:p>
        </p:txBody>
      </p:sp>
    </p:spTree>
    <p:extLst>
      <p:ext uri="{BB962C8B-B14F-4D97-AF65-F5344CB8AC3E}">
        <p14:creationId xmlns:p14="http://schemas.microsoft.com/office/powerpoint/2010/main" val="621198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40608"/>
                </a:solidFill>
                <a:latin typeface="Times New Roman" panose="02020603050405020304" pitchFamily="18" charset="0"/>
                <a:cs typeface="Times New Roman" panose="02020603050405020304" pitchFamily="18" charset="0"/>
              </a:rPr>
              <a:t>1</a:t>
            </a:r>
            <a:r>
              <a:rPr lang="zh-CN" altLang="en-US" sz="1200" b="1" dirty="0">
                <a:solidFill>
                  <a:srgbClr val="040608"/>
                </a:solidFill>
                <a:latin typeface="Times New Roman" panose="02020603050405020304" pitchFamily="18" charset="0"/>
                <a:cs typeface="Times New Roman" panose="02020603050405020304" pitchFamily="18" charset="0"/>
              </a:rPr>
              <a:t>、</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1943840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40608"/>
                </a:solidFill>
                <a:latin typeface="Times New Roman" panose="02020603050405020304" pitchFamily="18" charset="0"/>
                <a:cs typeface="Times New Roman" panose="02020603050405020304" pitchFamily="18" charset="0"/>
              </a:rPr>
              <a:t>1</a:t>
            </a:r>
            <a:r>
              <a:rPr lang="zh-CN" altLang="en-US" sz="1200" b="1" dirty="0">
                <a:solidFill>
                  <a:srgbClr val="040608"/>
                </a:solidFill>
                <a:latin typeface="Times New Roman" panose="02020603050405020304" pitchFamily="18" charset="0"/>
                <a:cs typeface="Times New Roman" panose="02020603050405020304" pitchFamily="18" charset="0"/>
              </a:rPr>
              <a:t>、</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3712767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40608"/>
                </a:solidFill>
                <a:latin typeface="Times New Roman" panose="02020603050405020304" pitchFamily="18" charset="0"/>
                <a:cs typeface="Times New Roman" panose="02020603050405020304" pitchFamily="18" charset="0"/>
              </a:rPr>
              <a:t>1</a:t>
            </a:r>
            <a:r>
              <a:rPr lang="zh-CN" altLang="en-US" sz="1200" b="1" dirty="0">
                <a:solidFill>
                  <a:srgbClr val="040608"/>
                </a:solidFill>
                <a:latin typeface="Times New Roman" panose="02020603050405020304" pitchFamily="18" charset="0"/>
                <a:cs typeface="Times New Roman" panose="02020603050405020304" pitchFamily="18" charset="0"/>
              </a:rPr>
              <a:t>、</a:t>
            </a:r>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453728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15</a:t>
            </a:fld>
            <a:endParaRPr lang="zh-CN" altLang="en-US"/>
          </a:p>
        </p:txBody>
      </p:sp>
    </p:spTree>
    <p:extLst>
      <p:ext uri="{BB962C8B-B14F-4D97-AF65-F5344CB8AC3E}">
        <p14:creationId xmlns:p14="http://schemas.microsoft.com/office/powerpoint/2010/main" val="369607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17</a:t>
            </a:fld>
            <a:endParaRPr lang="zh-CN" altLang="en-US"/>
          </a:p>
        </p:txBody>
      </p:sp>
    </p:spTree>
    <p:extLst>
      <p:ext uri="{BB962C8B-B14F-4D97-AF65-F5344CB8AC3E}">
        <p14:creationId xmlns:p14="http://schemas.microsoft.com/office/powerpoint/2010/main" val="2464368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18</a:t>
            </a:fld>
            <a:endParaRPr lang="zh-CN" altLang="en-US"/>
          </a:p>
        </p:txBody>
      </p:sp>
    </p:spTree>
    <p:extLst>
      <p:ext uri="{BB962C8B-B14F-4D97-AF65-F5344CB8AC3E}">
        <p14:creationId xmlns:p14="http://schemas.microsoft.com/office/powerpoint/2010/main" val="1992209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en-US" altLang="zh-CN" sz="1800" dirty="0">
                <a:effectLst/>
                <a:ea typeface="Calibri" panose="020F0502020204030204" pitchFamily="34" charset="0"/>
              </a:rPr>
              <a:t>① static</a:t>
            </a:r>
            <a:r>
              <a:rPr lang="en-US" altLang="zh-CN" sz="1800" dirty="0">
                <a:effectLst/>
                <a:ea typeface="Microsoft YaHei" panose="020B0503020204020204" pitchFamily="34" charset="-122"/>
              </a:rPr>
              <a:t> analysis </a:t>
            </a:r>
            <a:r>
              <a:rPr lang="zh-CN" altLang="zh-CN" sz="1800" dirty="0">
                <a:effectLst/>
                <a:ea typeface="Microsoft YaHei" panose="020B0503020204020204" pitchFamily="34" charset="-122"/>
              </a:rPr>
              <a:t>主要获取两个信息：</a:t>
            </a:r>
            <a:r>
              <a:rPr lang="en-US" altLang="zh-CN" sz="1800" dirty="0">
                <a:effectLst/>
                <a:ea typeface="Microsoft YaHei" panose="020B0503020204020204" pitchFamily="34" charset="-122"/>
              </a:rPr>
              <a:t> </a:t>
            </a:r>
            <a:r>
              <a:rPr lang="en-US" altLang="zh-CN" sz="1800" dirty="0" err="1">
                <a:effectLst/>
                <a:ea typeface="Microsoft YaHei" panose="020B0503020204020204" pitchFamily="34" charset="-122"/>
              </a:rPr>
              <a:t>funcinfo</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候选集</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和</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安全敏感操作（例如动态内存操作函数和字符串操作）</a:t>
            </a:r>
            <a:endParaRPr lang="zh-CN" altLang="zh-CN" sz="1800" dirty="0">
              <a:effectLst/>
              <a:ea typeface="Calibri" panose="020F0502020204030204" pitchFamily="34" charset="0"/>
            </a:endParaRPr>
          </a:p>
          <a:p>
            <a:pPr marL="342900" marR="0">
              <a:spcBef>
                <a:spcPts val="0"/>
              </a:spcBef>
              <a:spcAft>
                <a:spcPts val="0"/>
              </a:spcAft>
            </a:pPr>
            <a:r>
              <a:rPr lang="zh-CN" altLang="zh-CN" sz="1800" dirty="0">
                <a:effectLst/>
                <a:ea typeface="Microsoft YaHei" panose="020B0503020204020204" pitchFamily="34" charset="-122"/>
              </a:rPr>
              <a:t>特点：</a:t>
            </a:r>
            <a:r>
              <a:rPr lang="en-US" altLang="zh-CN" sz="1800" dirty="0">
                <a:effectLst/>
                <a:ea typeface="Calibri" panose="020F0502020204030204" pitchFamily="34" charset="0"/>
              </a:rPr>
              <a:t>function code </a:t>
            </a:r>
            <a:r>
              <a:rPr lang="zh-CN" altLang="zh-CN" sz="1800" dirty="0">
                <a:effectLst/>
                <a:ea typeface="Microsoft YaHei" panose="020B0503020204020204" pitchFamily="34" charset="-122"/>
              </a:rPr>
              <a:t>具有多分支操作</a:t>
            </a:r>
            <a:endParaRPr lang="zh-CN" altLang="zh-CN" sz="1800" dirty="0">
              <a:effectLst/>
              <a:ea typeface="Calibri" panose="020F0502020204030204" pitchFamily="34"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19</a:t>
            </a:fld>
            <a:endParaRPr lang="zh-CN" altLang="en-US"/>
          </a:p>
        </p:txBody>
      </p:sp>
    </p:spTree>
    <p:extLst>
      <p:ext uri="{BB962C8B-B14F-4D97-AF65-F5344CB8AC3E}">
        <p14:creationId xmlns:p14="http://schemas.microsoft.com/office/powerpoint/2010/main" val="418544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dirty="0">
              <a:solidFill>
                <a:srgbClr val="0406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2279204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zh-CN" sz="1800" dirty="0">
                <a:effectLst/>
                <a:ea typeface="Microsoft YaHei" panose="020B0503020204020204" pitchFamily="34" charset="-122"/>
              </a:rPr>
              <a:t>提取生成抽象树，再进行深度优先算法，</a:t>
            </a:r>
          </a:p>
          <a:p>
            <a:pPr marL="0" marR="0">
              <a:spcBef>
                <a:spcPts val="0"/>
              </a:spcBef>
              <a:spcAft>
                <a:spcPts val="0"/>
              </a:spcAft>
            </a:pPr>
            <a:r>
              <a:rPr lang="zh-CN" altLang="zh-CN" sz="1800" dirty="0">
                <a:effectLst/>
                <a:ea typeface="Microsoft YaHei" panose="020B0503020204020204" pitchFamily="34" charset="-122"/>
              </a:rPr>
              <a:t>提取两种模式：</a:t>
            </a:r>
            <a:r>
              <a:rPr lang="en-US" altLang="zh-CN" sz="1800" dirty="0">
                <a:effectLst/>
                <a:ea typeface="Calibri" panose="020F0502020204030204" pitchFamily="34" charset="0"/>
              </a:rPr>
              <a:t>Switch</a:t>
            </a:r>
            <a:r>
              <a:rPr lang="zh-CN" altLang="zh-CN" sz="1800" dirty="0">
                <a:effectLst/>
                <a:ea typeface="Microsoft YaHei" panose="020B0503020204020204" pitchFamily="34" charset="-122"/>
              </a:rPr>
              <a:t>模式和</a:t>
            </a:r>
            <a:r>
              <a:rPr lang="en-US" altLang="zh-CN" sz="1800" dirty="0">
                <a:effectLst/>
                <a:ea typeface="Calibri" panose="020F0502020204030204" pitchFamily="34" charset="0"/>
              </a:rPr>
              <a:t>If then </a:t>
            </a:r>
            <a:r>
              <a:rPr lang="zh-CN" altLang="zh-CN" sz="1800" dirty="0">
                <a:effectLst/>
                <a:ea typeface="Microsoft YaHei" panose="020B0503020204020204" pitchFamily="34" charset="-122"/>
              </a:rPr>
              <a:t>模式</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Microsoft YaHei" panose="020B0503020204020204" pitchFamily="34" charset="-122"/>
              </a:rPr>
              <a:t>挑选的时候，也有两个条件：</a:t>
            </a:r>
          </a:p>
          <a:p>
            <a:pPr marL="342900" marR="0">
              <a:spcBef>
                <a:spcPts val="0"/>
              </a:spcBef>
              <a:spcAft>
                <a:spcPts val="0"/>
              </a:spcAft>
            </a:pPr>
            <a:r>
              <a:rPr lang="en-US" altLang="zh-CN" sz="1800" dirty="0">
                <a:effectLst/>
                <a:ea typeface="Calibri" panose="020F0502020204030204" pitchFamily="34" charset="0"/>
              </a:rPr>
              <a:t>If-then </a:t>
            </a:r>
            <a:r>
              <a:rPr lang="zh-CN" altLang="zh-CN" sz="1800" dirty="0">
                <a:effectLst/>
                <a:ea typeface="Microsoft YaHei" panose="020B0503020204020204" pitchFamily="34" charset="-122"/>
              </a:rPr>
              <a:t>至少得有两个分支</a:t>
            </a:r>
            <a:endParaRPr lang="zh-CN" altLang="zh-CN" sz="1800" dirty="0">
              <a:effectLst/>
              <a:ea typeface="Calibri" panose="020F0502020204030204" pitchFamily="34" charset="0"/>
            </a:endParaRPr>
          </a:p>
          <a:p>
            <a:pPr marL="342900" marR="0">
              <a:spcBef>
                <a:spcPts val="0"/>
              </a:spcBef>
              <a:spcAft>
                <a:spcPts val="0"/>
              </a:spcAft>
            </a:pPr>
            <a:r>
              <a:rPr lang="en-US" altLang="zh-CN" sz="1800" dirty="0">
                <a:effectLst/>
                <a:ea typeface="Calibri" panose="020F0502020204030204" pitchFamily="34" charset="0"/>
              </a:rPr>
              <a:t>if</a:t>
            </a:r>
            <a:r>
              <a:rPr lang="zh-CN" altLang="zh-CN" sz="1800" dirty="0">
                <a:effectLst/>
                <a:ea typeface="Microsoft YaHei" panose="020B0503020204020204" pitchFamily="34" charset="-122"/>
              </a:rPr>
              <a:t>的变量得是同一个</a:t>
            </a:r>
            <a:endParaRPr lang="zh-CN" altLang="zh-CN" sz="1800" dirty="0">
              <a:effectLst/>
              <a:ea typeface="Calibri" panose="020F0502020204030204" pitchFamily="34"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20</a:t>
            </a:fld>
            <a:endParaRPr lang="zh-CN" altLang="en-US"/>
          </a:p>
        </p:txBody>
      </p:sp>
    </p:spTree>
    <p:extLst>
      <p:ext uri="{BB962C8B-B14F-4D97-AF65-F5344CB8AC3E}">
        <p14:creationId xmlns:p14="http://schemas.microsoft.com/office/powerpoint/2010/main" val="267105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en-US" altLang="zh-CN" sz="1800" dirty="0">
                <a:effectLst/>
                <a:ea typeface="Microsoft YaHei" panose="020B0503020204020204" pitchFamily="34" charset="-122"/>
              </a:rPr>
              <a:t>Function Code Locator Module</a:t>
            </a:r>
            <a:r>
              <a:rPr lang="zh-CN" altLang="zh-CN" sz="1800" dirty="0">
                <a:effectLst/>
                <a:ea typeface="Microsoft YaHei" panose="020B0503020204020204" pitchFamily="34" charset="-122"/>
              </a:rPr>
              <a:t>：减少误报，增加真实姓</a:t>
            </a:r>
          </a:p>
          <a:p>
            <a:pPr marL="342900" marR="0">
              <a:spcBef>
                <a:spcPts val="0"/>
              </a:spcBef>
              <a:spcAft>
                <a:spcPts val="0"/>
              </a:spcAft>
            </a:pPr>
            <a:r>
              <a:rPr lang="zh-CN" altLang="zh-CN" sz="1800" dirty="0">
                <a:effectLst/>
                <a:ea typeface="Microsoft YaHei" panose="020B0503020204020204" pitchFamily="34" charset="-122"/>
              </a:rPr>
              <a:t>本文使用</a:t>
            </a:r>
            <a:r>
              <a:rPr lang="en-US" altLang="zh-CN" sz="1800" dirty="0">
                <a:effectLst/>
                <a:ea typeface="Microsoft YaHei" panose="020B0503020204020204" pitchFamily="34" charset="-122"/>
              </a:rPr>
              <a:t>LLVM </a:t>
            </a:r>
            <a:r>
              <a:rPr lang="en-US" altLang="zh-CN" sz="1800" dirty="0" err="1">
                <a:effectLst/>
                <a:ea typeface="Microsoft YaHei" panose="020B0503020204020204" pitchFamily="34" charset="-122"/>
              </a:rPr>
              <a:t>DataFlowSanitizer</a:t>
            </a:r>
            <a:r>
              <a:rPr lang="zh-CN" altLang="zh-CN" sz="1800" dirty="0">
                <a:effectLst/>
                <a:ea typeface="Microsoft YaHei" panose="020B0503020204020204" pitchFamily="34" charset="-122"/>
              </a:rPr>
              <a:t>来实现污点分析</a:t>
            </a:r>
          </a:p>
          <a:p>
            <a:pPr marL="342900" marR="0">
              <a:spcBef>
                <a:spcPts val="0"/>
              </a:spcBef>
              <a:spcAft>
                <a:spcPts val="0"/>
              </a:spcAft>
            </a:pPr>
            <a:r>
              <a:rPr lang="zh-CN" altLang="zh-CN" sz="1800" dirty="0">
                <a:effectLst/>
                <a:ea typeface="Microsoft YaHei" panose="020B0503020204020204" pitchFamily="34" charset="-122"/>
              </a:rPr>
              <a:t>污点源是采样的</a:t>
            </a:r>
            <a:r>
              <a:rPr lang="en-US" altLang="zh-CN" sz="1800" dirty="0">
                <a:effectLst/>
                <a:ea typeface="Calibri" panose="020F0502020204030204" pitchFamily="34" charset="0"/>
              </a:rPr>
              <a:t> ICS </a:t>
            </a:r>
            <a:r>
              <a:rPr lang="zh-CN" altLang="zh-CN" sz="1800" dirty="0">
                <a:effectLst/>
                <a:ea typeface="Microsoft YaHei" panose="020B0503020204020204" pitchFamily="34" charset="-122"/>
              </a:rPr>
              <a:t>协议数据包</a:t>
            </a:r>
            <a:endParaRPr lang="zh-CN" altLang="zh-CN" sz="1800" dirty="0">
              <a:effectLst/>
              <a:ea typeface="Calibri" panose="020F0502020204030204" pitchFamily="34"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21</a:t>
            </a:fld>
            <a:endParaRPr lang="zh-CN" altLang="en-US"/>
          </a:p>
        </p:txBody>
      </p:sp>
    </p:spTree>
    <p:extLst>
      <p:ext uri="{BB962C8B-B14F-4D97-AF65-F5344CB8AC3E}">
        <p14:creationId xmlns:p14="http://schemas.microsoft.com/office/powerpoint/2010/main" val="3694792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2800" dirty="0"/>
              <a:t>ABI (Application </a:t>
            </a:r>
            <a:r>
              <a:rPr lang="en-US" altLang="zh-CN" sz="2800" dirty="0" err="1"/>
              <a:t>Binray</a:t>
            </a:r>
            <a:r>
              <a:rPr lang="en-US" altLang="zh-CN" sz="2800" dirty="0"/>
              <a:t> interface)</a:t>
            </a:r>
            <a:r>
              <a:rPr lang="en-US" altLang="zh-CN" sz="2800" b="0" i="0" dirty="0">
                <a:solidFill>
                  <a:srgbClr val="252933"/>
                </a:solidFill>
                <a:effectLst/>
                <a:latin typeface="-apple-system"/>
              </a:rPr>
              <a:t> : </a:t>
            </a:r>
            <a:r>
              <a:rPr lang="zh-CN" altLang="en-US" sz="2800" b="0" i="0" dirty="0">
                <a:solidFill>
                  <a:srgbClr val="252933"/>
                </a:solidFill>
                <a:effectLst/>
                <a:latin typeface="-apple-system"/>
              </a:rPr>
              <a:t>应用程序二进制接口</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22</a:t>
            </a:fld>
            <a:endParaRPr lang="zh-CN" altLang="en-US"/>
          </a:p>
        </p:txBody>
      </p:sp>
    </p:spTree>
    <p:extLst>
      <p:ext uri="{BB962C8B-B14F-4D97-AF65-F5344CB8AC3E}">
        <p14:creationId xmlns:p14="http://schemas.microsoft.com/office/powerpoint/2010/main" val="1023303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提出了一种新的模糊测试策略</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、修改种子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score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的算法</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、修改变异的方式，避免在关键字段上盲目的变异</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、基于工控协议，设置了一个种子间的同步策略来探索新的路径</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a:spcBef>
                <a:spcPts val="0"/>
              </a:spcBef>
              <a:spcAft>
                <a:spcPts val="0"/>
              </a:spcAft>
            </a:pPr>
            <a:r>
              <a:rPr lang="zh-CN" altLang="zh-CN" sz="1800" dirty="0">
                <a:effectLst/>
                <a:ea typeface="Calibri" panose="020F0502020204030204" pitchFamily="34" charset="0"/>
              </a:rPr>
              <a:t>β</a:t>
            </a:r>
            <a:r>
              <a:rPr lang="en-US" altLang="zh-CN" sz="1800" dirty="0">
                <a:effectLst/>
                <a:ea typeface="Calibri" panose="020F0502020204030204" pitchFamily="34" charset="0"/>
              </a:rPr>
              <a:t> </a:t>
            </a:r>
            <a:r>
              <a:rPr lang="zh-CN" altLang="zh-CN" sz="1800" dirty="0">
                <a:effectLst/>
                <a:ea typeface="Microsoft YaHei" panose="020B0503020204020204" pitchFamily="34" charset="-122"/>
              </a:rPr>
              <a:t>平衡了基础模糊器能量分配值与</a:t>
            </a:r>
            <a:r>
              <a:rPr lang="en-US" altLang="zh-CN" sz="1800" dirty="0">
                <a:effectLst/>
                <a:ea typeface="Calibri" panose="020F0502020204030204" pitchFamily="34" charset="0"/>
              </a:rPr>
              <a:t> Polar </a:t>
            </a:r>
            <a:r>
              <a:rPr lang="zh-CN" altLang="zh-CN" sz="1800" dirty="0">
                <a:effectLst/>
                <a:ea typeface="Microsoft YaHei" panose="020B0503020204020204" pitchFamily="34" charset="-122"/>
              </a:rPr>
              <a:t>能量分配值之间的关系</a:t>
            </a:r>
            <a:endParaRPr lang="zh-CN" altLang="zh-CN" sz="1800" dirty="0">
              <a:effectLst/>
              <a:ea typeface="Calibri" panose="020F0502020204030204" pitchFamily="34" charset="0"/>
            </a:endParaRPr>
          </a:p>
          <a:p>
            <a:pPr marL="0" marR="0">
              <a:spcBef>
                <a:spcPts val="0"/>
              </a:spcBef>
              <a:spcAft>
                <a:spcPts val="0"/>
              </a:spcAft>
            </a:pPr>
            <a:r>
              <a:rPr lang="en-US" altLang="zh-CN" sz="1800" dirty="0">
                <a:effectLst/>
                <a:ea typeface="Calibri" panose="020F0502020204030204" pitchFamily="34" charset="0"/>
              </a:rPr>
              <a:t>M </a:t>
            </a:r>
            <a:r>
              <a:rPr lang="zh-CN" altLang="zh-CN" sz="1800" dirty="0">
                <a:effectLst/>
                <a:ea typeface="Microsoft YaHei" panose="020B0503020204020204" pitchFamily="34" charset="-122"/>
              </a:rPr>
              <a:t>提供每次模糊迭代的突变数量的上限</a:t>
            </a:r>
            <a:endParaRPr lang="zh-CN" altLang="zh-CN" sz="1800" dirty="0">
              <a:effectLst/>
              <a:ea typeface="Calibri" panose="020F0502020204030204" pitchFamily="34"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23</a:t>
            </a:fld>
            <a:endParaRPr lang="zh-CN" altLang="en-US"/>
          </a:p>
        </p:txBody>
      </p:sp>
    </p:spTree>
    <p:extLst>
      <p:ext uri="{BB962C8B-B14F-4D97-AF65-F5344CB8AC3E}">
        <p14:creationId xmlns:p14="http://schemas.microsoft.com/office/powerpoint/2010/main" val="327135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2800" dirty="0"/>
              <a:t>Taking the function code in Modbus [37] for example, the function code value specified to write single coil has almost the same operations as the function code value specified to write single register. They all need to calculate the mapping address, calculate the data to write and construct a response message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24</a:t>
            </a:fld>
            <a:endParaRPr lang="zh-CN" altLang="en-US"/>
          </a:p>
        </p:txBody>
      </p:sp>
    </p:spTree>
    <p:extLst>
      <p:ext uri="{BB962C8B-B14F-4D97-AF65-F5344CB8AC3E}">
        <p14:creationId xmlns:p14="http://schemas.microsoft.com/office/powerpoint/2010/main" val="746030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25</a:t>
            </a:fld>
            <a:endParaRPr lang="zh-CN" altLang="en-US"/>
          </a:p>
        </p:txBody>
      </p:sp>
    </p:spTree>
    <p:extLst>
      <p:ext uri="{BB962C8B-B14F-4D97-AF65-F5344CB8AC3E}">
        <p14:creationId xmlns:p14="http://schemas.microsoft.com/office/powerpoint/2010/main" val="3600172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en-US" sz="1800" dirty="0">
                <a:effectLst/>
                <a:ea typeface="Microsoft YaHei" panose="020B0503020204020204" pitchFamily="34" charset="-122"/>
              </a:rPr>
              <a:t>每个</a:t>
            </a:r>
            <a:r>
              <a:rPr lang="en-US" altLang="zh-CN" sz="1800" dirty="0">
                <a:effectLst/>
                <a:ea typeface="Microsoft YaHei" panose="020B0503020204020204" pitchFamily="34" charset="-122"/>
              </a:rPr>
              <a:t>HTTP</a:t>
            </a:r>
            <a:r>
              <a:rPr lang="zh-CN" altLang="en-US" sz="1800" dirty="0">
                <a:effectLst/>
                <a:ea typeface="Microsoft YaHei" panose="020B0503020204020204" pitchFamily="34" charset="-122"/>
              </a:rPr>
              <a:t>的元素</a:t>
            </a:r>
            <a:endParaRPr lang="en-US" altLang="zh-CN" sz="1800" dirty="0">
              <a:effectLst/>
              <a:ea typeface="Microsoft YaHei" panose="020B0503020204020204" pitchFamily="34" charset="-122"/>
            </a:endParaRPr>
          </a:p>
          <a:p>
            <a:pPr marL="0" marR="0">
              <a:spcBef>
                <a:spcPts val="0"/>
              </a:spcBef>
              <a:spcAft>
                <a:spcPts val="0"/>
              </a:spcAft>
            </a:pPr>
            <a:r>
              <a:rPr lang="en-US" altLang="zh-CN" sz="1800" dirty="0">
                <a:effectLst/>
                <a:ea typeface="Microsoft YaHei" panose="020B0503020204020204" pitchFamily="34" charset="-122"/>
              </a:rPr>
              <a:t>String mutation:</a:t>
            </a:r>
          </a:p>
          <a:p>
            <a:pPr marL="342900" marR="0">
              <a:spcBef>
                <a:spcPts val="0"/>
              </a:spcBef>
              <a:spcAft>
                <a:spcPts val="0"/>
              </a:spcAft>
            </a:pPr>
            <a:r>
              <a:rPr lang="zh-CN" altLang="zh-CN" sz="1800" dirty="0">
                <a:effectLst/>
                <a:ea typeface="Microsoft YaHei" panose="020B0503020204020204" pitchFamily="34" charset="-122"/>
              </a:rPr>
              <a:t>删除，替换，新加，具体变异如</a:t>
            </a:r>
            <a:r>
              <a:rPr lang="en-US" altLang="zh-CN" sz="1800" dirty="0">
                <a:effectLst/>
                <a:ea typeface="Microsoft YaHei" panose="020B0503020204020204" pitchFamily="34" charset="-122"/>
              </a:rPr>
              <a:t>List 7</a:t>
            </a:r>
            <a:r>
              <a:rPr lang="zh-CN" altLang="zh-CN" sz="1800" dirty="0">
                <a:effectLst/>
                <a:ea typeface="Microsoft YaHei" panose="020B0503020204020204" pitchFamily="34" charset="-122"/>
              </a:rPr>
              <a:t>所示</a:t>
            </a:r>
          </a:p>
          <a:p>
            <a:pPr marL="0" marR="0">
              <a:spcBef>
                <a:spcPts val="0"/>
              </a:spcBef>
              <a:spcAft>
                <a:spcPts val="0"/>
              </a:spcAft>
            </a:pPr>
            <a:r>
              <a:rPr lang="en-US" altLang="zh-CN" sz="1800" dirty="0">
                <a:effectLst/>
                <a:ea typeface="Microsoft YaHei" panose="020B0503020204020204" pitchFamily="34" charset="-122"/>
              </a:rPr>
              <a:t>Tree mutations:</a:t>
            </a:r>
          </a:p>
          <a:p>
            <a:pPr marL="342900" marR="0">
              <a:spcBef>
                <a:spcPts val="0"/>
              </a:spcBef>
              <a:spcAft>
                <a:spcPts val="0"/>
              </a:spcAft>
            </a:pPr>
            <a:r>
              <a:rPr lang="en-US" altLang="zh-CN" sz="1800" dirty="0">
                <a:effectLst/>
                <a:ea typeface="Microsoft YaHei" panose="020B0503020204020204" pitchFamily="34" charset="-122"/>
              </a:rPr>
              <a:t>tree</a:t>
            </a:r>
            <a:r>
              <a:rPr lang="zh-CN" altLang="zh-CN" sz="1800" dirty="0">
                <a:effectLst/>
                <a:ea typeface="Microsoft YaHei" panose="020B0503020204020204" pitchFamily="34" charset="-122"/>
              </a:rPr>
              <a:t>的话，替换的是整个</a:t>
            </a:r>
            <a:r>
              <a:rPr lang="en-US" altLang="zh-CN" sz="1800" dirty="0">
                <a:effectLst/>
                <a:ea typeface="Microsoft YaHei" panose="020B0503020204020204" pitchFamily="34" charset="-122"/>
              </a:rPr>
              <a:t>symbol</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CFG</a:t>
            </a:r>
            <a:r>
              <a:rPr lang="zh-CN" altLang="zh-CN" sz="1800" dirty="0">
                <a:effectLst/>
                <a:ea typeface="Microsoft YaHei" panose="020B0503020204020204" pitchFamily="34" charset="-122"/>
              </a:rPr>
              <a:t>中的</a:t>
            </a:r>
            <a:r>
              <a:rPr lang="en-US" altLang="zh-CN" sz="1800" dirty="0">
                <a:effectLst/>
                <a:ea typeface="Microsoft YaHei" panose="020B0503020204020204" pitchFamily="34" charset="-122"/>
              </a:rPr>
              <a:t>symbol</a:t>
            </a:r>
            <a:r>
              <a:rPr lang="zh-CN" altLang="zh-CN" sz="1800" dirty="0">
                <a:effectLst/>
                <a:ea typeface="Microsoft YaHei" panose="020B0503020204020204" pitchFamily="34" charset="-122"/>
              </a:rPr>
              <a:t>，从语法中替换）</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26</a:t>
            </a:fld>
            <a:endParaRPr lang="zh-CN" altLang="en-US"/>
          </a:p>
        </p:txBody>
      </p:sp>
    </p:spTree>
    <p:extLst>
      <p:ext uri="{BB962C8B-B14F-4D97-AF65-F5344CB8AC3E}">
        <p14:creationId xmlns:p14="http://schemas.microsoft.com/office/powerpoint/2010/main" val="2436283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27</a:t>
            </a:fld>
            <a:endParaRPr lang="zh-CN" altLang="en-US"/>
          </a:p>
        </p:txBody>
      </p:sp>
    </p:spTree>
    <p:extLst>
      <p:ext uri="{BB962C8B-B14F-4D97-AF65-F5344CB8AC3E}">
        <p14:creationId xmlns:p14="http://schemas.microsoft.com/office/powerpoint/2010/main" val="1205056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具体地说，我们选择了当今使用的流行的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Web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服务器、代理和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CDN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技术，它们构成了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Internet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的很大一部分：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Apache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NGINX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Tomcat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Apache Traffic Server (ATS)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HAProxy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Squid</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Varnish</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Akamai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Cloudflare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CloudFront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具体版本请参见附录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。为了测试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CDN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供应商，我们订阅了他们的免费或试用层服务。 我们将每种技术配置为作为反馈服务器前面的反向代理运行（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Tomcat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除外，它没有反向代理模式，因此我们在其上运行一个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Java servlet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来回显接收到的请求）。 我们使用默认配置，除了在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NGINX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中关闭缓冲以加快测试速度，并为干净的实验运行禁用缓存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28</a:t>
            </a:fld>
            <a:endParaRPr lang="zh-CN" altLang="en-US"/>
          </a:p>
        </p:txBody>
      </p:sp>
    </p:spTree>
    <p:extLst>
      <p:ext uri="{BB962C8B-B14F-4D97-AF65-F5344CB8AC3E}">
        <p14:creationId xmlns:p14="http://schemas.microsoft.com/office/powerpoint/2010/main" val="1866864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29</a:t>
            </a:fld>
            <a:endParaRPr lang="zh-CN" altLang="en-US"/>
          </a:p>
        </p:txBody>
      </p:sp>
    </p:spTree>
    <p:extLst>
      <p:ext uri="{BB962C8B-B14F-4D97-AF65-F5344CB8AC3E}">
        <p14:creationId xmlns:p14="http://schemas.microsoft.com/office/powerpoint/2010/main" val="2609806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494E52"/>
              </a:solidFill>
              <a:effectLst/>
              <a:latin typeface="-apple-system"/>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3985514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30</a:t>
            </a:fld>
            <a:endParaRPr lang="zh-CN" altLang="en-US"/>
          </a:p>
        </p:txBody>
      </p:sp>
    </p:spTree>
    <p:extLst>
      <p:ext uri="{BB962C8B-B14F-4D97-AF65-F5344CB8AC3E}">
        <p14:creationId xmlns:p14="http://schemas.microsoft.com/office/powerpoint/2010/main" val="256520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31</a:t>
            </a:fld>
            <a:endParaRPr lang="zh-CN" altLang="en-US"/>
          </a:p>
        </p:txBody>
      </p:sp>
    </p:spTree>
    <p:extLst>
      <p:ext uri="{BB962C8B-B14F-4D97-AF65-F5344CB8AC3E}">
        <p14:creationId xmlns:p14="http://schemas.microsoft.com/office/powerpoint/2010/main" val="725456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2800" dirty="0"/>
              <a:t>Q− means the seed queue discards those seeds that appear in the seed queue of the base </a:t>
            </a:r>
            <a:r>
              <a:rPr lang="en-US" altLang="zh-CN" sz="2800" dirty="0" err="1"/>
              <a:t>fuzzer</a:t>
            </a:r>
            <a:r>
              <a:rPr lang="en-US" altLang="zh-CN" sz="2800" dirty="0"/>
              <a:t> (AFL/</a:t>
            </a:r>
            <a:r>
              <a:rPr lang="en-US" altLang="zh-CN" sz="2800" dirty="0" err="1"/>
              <a:t>AFLFast</a:t>
            </a:r>
            <a:r>
              <a:rPr lang="en-US" altLang="zh-CN" sz="2800" dirty="0"/>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Q</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）反映了模糊测试速度的提高。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W(Q)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描述了所覆盖路径的增量。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32</a:t>
            </a:fld>
            <a:endParaRPr lang="zh-CN" altLang="en-US"/>
          </a:p>
        </p:txBody>
      </p:sp>
    </p:spTree>
    <p:extLst>
      <p:ext uri="{BB962C8B-B14F-4D97-AF65-F5344CB8AC3E}">
        <p14:creationId xmlns:p14="http://schemas.microsoft.com/office/powerpoint/2010/main" val="3426845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33</a:t>
            </a:fld>
            <a:endParaRPr lang="zh-CN" altLang="en-US"/>
          </a:p>
        </p:txBody>
      </p:sp>
    </p:spTree>
    <p:extLst>
      <p:ext uri="{BB962C8B-B14F-4D97-AF65-F5344CB8AC3E}">
        <p14:creationId xmlns:p14="http://schemas.microsoft.com/office/powerpoint/2010/main" val="1637182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34</a:t>
            </a:fld>
            <a:endParaRPr lang="zh-CN" altLang="en-US"/>
          </a:p>
        </p:txBody>
      </p:sp>
    </p:spTree>
    <p:extLst>
      <p:ext uri="{BB962C8B-B14F-4D97-AF65-F5344CB8AC3E}">
        <p14:creationId xmlns:p14="http://schemas.microsoft.com/office/powerpoint/2010/main" val="2890893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35</a:t>
            </a:fld>
            <a:endParaRPr lang="zh-CN" altLang="en-US"/>
          </a:p>
        </p:txBody>
      </p:sp>
    </p:spTree>
    <p:extLst>
      <p:ext uri="{BB962C8B-B14F-4D97-AF65-F5344CB8AC3E}">
        <p14:creationId xmlns:p14="http://schemas.microsoft.com/office/powerpoint/2010/main" val="3832343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dirty="0">
                <a:latin typeface="宋体" panose="02010600030101010101" pitchFamily="2" charset="-122"/>
                <a:ea typeface="宋体" panose="02010600030101010101" pitchFamily="2" charset="-122"/>
              </a:rPr>
              <a:t>这是一种流行的嵌入式设备系统。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36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33333"/>
                </a:solidFill>
                <a:effectLst/>
                <a:latin typeface="Source Sans Pro" panose="020B0604020202020204" pitchFamily="34" charset="0"/>
              </a:rPr>
              <a:t>2010.09-2015.01</a:t>
            </a:r>
            <a:r>
              <a:rPr lang="zh-CN" altLang="en-US" b="0" i="0" dirty="0">
                <a:solidFill>
                  <a:srgbClr val="333333"/>
                </a:solidFill>
                <a:effectLst/>
                <a:latin typeface="Source Sans Pro" panose="020B0604020202020204" pitchFamily="34" charset="0"/>
              </a:rPr>
              <a:t>，清华大学计算机科学与技术，博士 </a:t>
            </a:r>
            <a:r>
              <a:rPr lang="en-US" altLang="zh-CN" b="0" i="0" dirty="0">
                <a:solidFill>
                  <a:srgbClr val="333333"/>
                </a:solidFill>
                <a:effectLst/>
                <a:latin typeface="Source Sans Pro" panose="020B0604020202020204" pitchFamily="34" charset="0"/>
              </a:rPr>
              <a:t>2006.09-2010.07</a:t>
            </a:r>
            <a:r>
              <a:rPr lang="zh-CN" altLang="en-US" b="0" i="0" dirty="0">
                <a:solidFill>
                  <a:srgbClr val="333333"/>
                </a:solidFill>
                <a:effectLst/>
                <a:latin typeface="Source Sans Pro" panose="020B0604020202020204" pitchFamily="34" charset="0"/>
              </a:rPr>
              <a:t>，北京邮电大学软件工程，学士</a:t>
            </a:r>
            <a:endParaRPr lang="zh-CN" altLang="en-US" b="0" i="0" dirty="0">
              <a:solidFill>
                <a:srgbClr val="494E52"/>
              </a:solidFill>
              <a:effectLst/>
              <a:latin typeface="-apple-system"/>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2744064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494E52"/>
              </a:solidFill>
              <a:effectLst/>
              <a:latin typeface="-apple-system"/>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161649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494E52"/>
                </a:solidFill>
                <a:effectLst/>
                <a:latin typeface="-apple-system"/>
              </a:rPr>
              <a:t>2013</a:t>
            </a:r>
            <a:r>
              <a:rPr lang="zh-CN" altLang="en-US" b="0" i="0" dirty="0">
                <a:solidFill>
                  <a:srgbClr val="494E52"/>
                </a:solidFill>
                <a:effectLst/>
                <a:latin typeface="-apple-system"/>
              </a:rPr>
              <a:t>年获伦敦玛丽女王大学与北京邮电大学联合项目双一等学士学位。</a:t>
            </a:r>
            <a:endParaRPr lang="en-US" altLang="zh-CN" b="0" i="0" dirty="0">
              <a:solidFill>
                <a:srgbClr val="494E52"/>
              </a:solidFill>
              <a:effectLst/>
              <a:latin typeface="-apple-system"/>
            </a:endParaRPr>
          </a:p>
          <a:p>
            <a:pPr algn="l"/>
            <a:r>
              <a:rPr lang="zh-CN" altLang="en-US" b="0" i="0" dirty="0">
                <a:solidFill>
                  <a:srgbClr val="494E52"/>
                </a:solidFill>
                <a:effectLst/>
                <a:latin typeface="-apple-system"/>
              </a:rPr>
              <a:t>美国维拉诺瓦大学计算机科学与工程系</a:t>
            </a: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130722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94E52"/>
                </a:solidFill>
                <a:effectLst/>
                <a:latin typeface="-apple-system"/>
              </a:rPr>
              <a:t>中国工程院院士</a:t>
            </a: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2349367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6CE8A3-6E88-4043-A1FA-B2CB20BAFD6F}" type="slidenum">
              <a:rPr lang="zh-CN" altLang="en-US" smtClean="0"/>
              <a:t>8</a:t>
            </a:fld>
            <a:endParaRPr lang="zh-CN" altLang="en-US"/>
          </a:p>
        </p:txBody>
      </p:sp>
    </p:spTree>
    <p:extLst>
      <p:ext uri="{BB962C8B-B14F-4D97-AF65-F5344CB8AC3E}">
        <p14:creationId xmlns:p14="http://schemas.microsoft.com/office/powerpoint/2010/main" val="621198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D6CE8A3-6E88-4043-A1FA-B2CB20BAFD6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6"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0"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7"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8"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KSO_Shape"/>
          <p:cNvSpPr/>
          <p:nvPr userDrawn="1"/>
        </p:nvSpPr>
        <p:spPr bwMode="auto">
          <a:xfrm>
            <a:off x="695325" y="608012"/>
            <a:ext cx="840652" cy="489268"/>
          </a:xfrm>
          <a:custGeom>
            <a:avLst/>
            <a:gdLst>
              <a:gd name="T0" fmla="*/ 523582 w 5574"/>
              <a:gd name="T1" fmla="*/ 1026353 h 3244"/>
              <a:gd name="T2" fmla="*/ 164730 w 5574"/>
              <a:gd name="T3" fmla="*/ 1048328 h 3244"/>
              <a:gd name="T4" fmla="*/ 0 w 5574"/>
              <a:gd name="T5" fmla="*/ 1009549 h 3244"/>
              <a:gd name="T6" fmla="*/ 319446 w 5574"/>
              <a:gd name="T7" fmla="*/ 836336 h 3244"/>
              <a:gd name="T8" fmla="*/ 613375 w 5574"/>
              <a:gd name="T9" fmla="*/ 882224 h 3244"/>
              <a:gd name="T10" fmla="*/ 764539 w 5574"/>
              <a:gd name="T11" fmla="*/ 841183 h 3244"/>
              <a:gd name="T12" fmla="*/ 1800397 w 5574"/>
              <a:gd name="T13" fmla="*/ 867682 h 3244"/>
              <a:gd name="T14" fmla="*/ 693802 w 5574"/>
              <a:gd name="T15" fmla="*/ 1048005 h 3244"/>
              <a:gd name="T16" fmla="*/ 556850 w 5574"/>
              <a:gd name="T17" fmla="*/ 973032 h 3244"/>
              <a:gd name="T18" fmla="*/ 247094 w 5574"/>
              <a:gd name="T19" fmla="*/ 935545 h 3244"/>
              <a:gd name="T20" fmla="*/ 556850 w 5574"/>
              <a:gd name="T21" fmla="*/ 973032 h 3244"/>
              <a:gd name="T22" fmla="*/ 1014540 w 5574"/>
              <a:gd name="T23" fmla="*/ 156732 h 3244"/>
              <a:gd name="T24" fmla="*/ 1066866 w 5574"/>
              <a:gd name="T25" fmla="*/ 790124 h 3244"/>
              <a:gd name="T26" fmla="*/ 98515 w 5574"/>
              <a:gd name="T27" fmla="*/ 789801 h 3244"/>
              <a:gd name="T28" fmla="*/ 52649 w 5574"/>
              <a:gd name="T29" fmla="*/ 743912 h 3244"/>
              <a:gd name="T30" fmla="*/ 52649 w 5574"/>
              <a:gd name="T31" fmla="*/ 149623 h 3244"/>
              <a:gd name="T32" fmla="*/ 150841 w 5574"/>
              <a:gd name="T33" fmla="*/ 18420 h 3244"/>
              <a:gd name="T34" fmla="*/ 187339 w 5574"/>
              <a:gd name="T35" fmla="*/ 0 h 3244"/>
              <a:gd name="T36" fmla="*/ 734500 w 5574"/>
              <a:gd name="T37" fmla="*/ 0 h 3244"/>
              <a:gd name="T38" fmla="*/ 132107 w 5574"/>
              <a:gd name="T39" fmla="*/ 596228 h 3244"/>
              <a:gd name="T40" fmla="*/ 257753 w 5574"/>
              <a:gd name="T41" fmla="*/ 596228 h 3244"/>
              <a:gd name="T42" fmla="*/ 688311 w 5574"/>
              <a:gd name="T43" fmla="*/ 533536 h 3244"/>
              <a:gd name="T44" fmla="*/ 688311 w 5574"/>
              <a:gd name="T45" fmla="*/ 659244 h 3244"/>
              <a:gd name="T46" fmla="*/ 688311 w 5574"/>
              <a:gd name="T47" fmla="*/ 533536 h 3244"/>
              <a:gd name="T48" fmla="*/ 748066 w 5574"/>
              <a:gd name="T49" fmla="*/ 439819 h 3244"/>
              <a:gd name="T50" fmla="*/ 688311 w 5574"/>
              <a:gd name="T51" fmla="*/ 91777 h 3244"/>
              <a:gd name="T52" fmla="*/ 144381 w 5574"/>
              <a:gd name="T53" fmla="*/ 179676 h 3244"/>
              <a:gd name="T54" fmla="*/ 1106272 w 5574"/>
              <a:gd name="T55" fmla="*/ 207791 h 3244"/>
              <a:gd name="T56" fmla="*/ 1385343 w 5574"/>
              <a:gd name="T57" fmla="*/ 790447 h 3244"/>
              <a:gd name="T58" fmla="*/ 1119515 w 5574"/>
              <a:gd name="T59" fmla="*/ 236876 h 3244"/>
              <a:gd name="T60" fmla="*/ 1115639 w 5574"/>
              <a:gd name="T61" fmla="*/ 223626 h 3244"/>
              <a:gd name="T62" fmla="*/ 1437669 w 5574"/>
              <a:gd name="T63" fmla="*/ 393608 h 3244"/>
              <a:gd name="T64" fmla="*/ 1634375 w 5574"/>
              <a:gd name="T65" fmla="*/ 791093 h 3244"/>
              <a:gd name="T66" fmla="*/ 1437669 w 5574"/>
              <a:gd name="T67" fmla="*/ 393608 h 3244"/>
              <a:gd name="T68" fmla="*/ 1746133 w 5574"/>
              <a:gd name="T69" fmla="*/ 566175 h 3244"/>
              <a:gd name="T70" fmla="*/ 1686701 w 5574"/>
              <a:gd name="T71" fmla="*/ 791093 h 3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574" h="3244">
                <a:moveTo>
                  <a:pt x="1585" y="3235"/>
                </a:moveTo>
                <a:cubicBezTo>
                  <a:pt x="1621" y="3176"/>
                  <a:pt x="1621" y="3176"/>
                  <a:pt x="1621" y="3176"/>
                </a:cubicBezTo>
                <a:cubicBezTo>
                  <a:pt x="560" y="3176"/>
                  <a:pt x="560" y="3176"/>
                  <a:pt x="560" y="3176"/>
                </a:cubicBezTo>
                <a:cubicBezTo>
                  <a:pt x="510" y="3244"/>
                  <a:pt x="510" y="3244"/>
                  <a:pt x="510" y="3244"/>
                </a:cubicBezTo>
                <a:cubicBezTo>
                  <a:pt x="3" y="3244"/>
                  <a:pt x="3" y="3244"/>
                  <a:pt x="3" y="3244"/>
                </a:cubicBezTo>
                <a:cubicBezTo>
                  <a:pt x="0" y="3124"/>
                  <a:pt x="0" y="3124"/>
                  <a:pt x="0" y="3124"/>
                </a:cubicBezTo>
                <a:cubicBezTo>
                  <a:pt x="552" y="2588"/>
                  <a:pt x="552" y="2588"/>
                  <a:pt x="552" y="2588"/>
                </a:cubicBezTo>
                <a:cubicBezTo>
                  <a:pt x="989" y="2588"/>
                  <a:pt x="989" y="2588"/>
                  <a:pt x="989" y="2588"/>
                </a:cubicBezTo>
                <a:cubicBezTo>
                  <a:pt x="886" y="2730"/>
                  <a:pt x="886" y="2730"/>
                  <a:pt x="886" y="2730"/>
                </a:cubicBezTo>
                <a:cubicBezTo>
                  <a:pt x="1899" y="2730"/>
                  <a:pt x="1899" y="2730"/>
                  <a:pt x="1899" y="2730"/>
                </a:cubicBezTo>
                <a:cubicBezTo>
                  <a:pt x="1978" y="2603"/>
                  <a:pt x="1978" y="2603"/>
                  <a:pt x="1978" y="2603"/>
                </a:cubicBezTo>
                <a:cubicBezTo>
                  <a:pt x="2367" y="2603"/>
                  <a:pt x="2367" y="2603"/>
                  <a:pt x="2367" y="2603"/>
                </a:cubicBezTo>
                <a:cubicBezTo>
                  <a:pt x="5574" y="2603"/>
                  <a:pt x="5574" y="2603"/>
                  <a:pt x="5574" y="2603"/>
                </a:cubicBezTo>
                <a:cubicBezTo>
                  <a:pt x="5574" y="2685"/>
                  <a:pt x="5574" y="2685"/>
                  <a:pt x="5574" y="2685"/>
                </a:cubicBezTo>
                <a:cubicBezTo>
                  <a:pt x="2290" y="2828"/>
                  <a:pt x="2290" y="2828"/>
                  <a:pt x="2290" y="2828"/>
                </a:cubicBezTo>
                <a:cubicBezTo>
                  <a:pt x="2148" y="3243"/>
                  <a:pt x="2148" y="3243"/>
                  <a:pt x="2148" y="3243"/>
                </a:cubicBezTo>
                <a:cubicBezTo>
                  <a:pt x="1585" y="3235"/>
                  <a:pt x="1585" y="3235"/>
                  <a:pt x="1585" y="3235"/>
                </a:cubicBezTo>
                <a:close/>
                <a:moveTo>
                  <a:pt x="1724" y="3011"/>
                </a:moveTo>
                <a:cubicBezTo>
                  <a:pt x="1796" y="2895"/>
                  <a:pt x="1796" y="2895"/>
                  <a:pt x="1796" y="2895"/>
                </a:cubicBezTo>
                <a:cubicBezTo>
                  <a:pt x="765" y="2895"/>
                  <a:pt x="765" y="2895"/>
                  <a:pt x="765" y="2895"/>
                </a:cubicBezTo>
                <a:cubicBezTo>
                  <a:pt x="681" y="3011"/>
                  <a:pt x="681" y="3011"/>
                  <a:pt x="681" y="3011"/>
                </a:cubicBezTo>
                <a:cubicBezTo>
                  <a:pt x="1724" y="3011"/>
                  <a:pt x="1724" y="3011"/>
                  <a:pt x="1724" y="3011"/>
                </a:cubicBezTo>
                <a:close/>
                <a:moveTo>
                  <a:pt x="2274" y="0"/>
                </a:moveTo>
                <a:cubicBezTo>
                  <a:pt x="3141" y="485"/>
                  <a:pt x="3141" y="485"/>
                  <a:pt x="3141" y="485"/>
                </a:cubicBezTo>
                <a:cubicBezTo>
                  <a:pt x="3303" y="755"/>
                  <a:pt x="3303" y="755"/>
                  <a:pt x="3303" y="755"/>
                </a:cubicBezTo>
                <a:cubicBezTo>
                  <a:pt x="3303" y="2445"/>
                  <a:pt x="3303" y="2445"/>
                  <a:pt x="3303" y="2445"/>
                </a:cubicBezTo>
                <a:cubicBezTo>
                  <a:pt x="2600" y="2444"/>
                  <a:pt x="2600" y="2444"/>
                  <a:pt x="2600" y="2444"/>
                </a:cubicBezTo>
                <a:cubicBezTo>
                  <a:pt x="2180" y="2444"/>
                  <a:pt x="638" y="2444"/>
                  <a:pt x="305" y="2444"/>
                </a:cubicBezTo>
                <a:cubicBezTo>
                  <a:pt x="163" y="2444"/>
                  <a:pt x="163" y="2444"/>
                  <a:pt x="163" y="2444"/>
                </a:cubicBezTo>
                <a:cubicBezTo>
                  <a:pt x="163" y="2302"/>
                  <a:pt x="163" y="2302"/>
                  <a:pt x="163" y="2302"/>
                </a:cubicBezTo>
                <a:cubicBezTo>
                  <a:pt x="163" y="1569"/>
                  <a:pt x="163" y="1871"/>
                  <a:pt x="163" y="509"/>
                </a:cubicBezTo>
                <a:cubicBezTo>
                  <a:pt x="163" y="463"/>
                  <a:pt x="163" y="463"/>
                  <a:pt x="163" y="463"/>
                </a:cubicBezTo>
                <a:cubicBezTo>
                  <a:pt x="192" y="425"/>
                  <a:pt x="192" y="425"/>
                  <a:pt x="192" y="425"/>
                </a:cubicBezTo>
                <a:cubicBezTo>
                  <a:pt x="467" y="57"/>
                  <a:pt x="467" y="57"/>
                  <a:pt x="467" y="57"/>
                </a:cubicBezTo>
                <a:cubicBezTo>
                  <a:pt x="510" y="0"/>
                  <a:pt x="510" y="0"/>
                  <a:pt x="510" y="0"/>
                </a:cubicBezTo>
                <a:cubicBezTo>
                  <a:pt x="580" y="0"/>
                  <a:pt x="580" y="0"/>
                  <a:pt x="580" y="0"/>
                </a:cubicBezTo>
                <a:cubicBezTo>
                  <a:pt x="2202" y="0"/>
                  <a:pt x="2202" y="0"/>
                  <a:pt x="2202" y="0"/>
                </a:cubicBezTo>
                <a:cubicBezTo>
                  <a:pt x="2274" y="0"/>
                  <a:pt x="2274" y="0"/>
                  <a:pt x="2274" y="0"/>
                </a:cubicBezTo>
                <a:close/>
                <a:moveTo>
                  <a:pt x="604" y="1651"/>
                </a:moveTo>
                <a:cubicBezTo>
                  <a:pt x="496" y="1651"/>
                  <a:pt x="409" y="1738"/>
                  <a:pt x="409" y="1845"/>
                </a:cubicBezTo>
                <a:cubicBezTo>
                  <a:pt x="409" y="1953"/>
                  <a:pt x="496" y="2040"/>
                  <a:pt x="604" y="2040"/>
                </a:cubicBezTo>
                <a:cubicBezTo>
                  <a:pt x="711" y="2040"/>
                  <a:pt x="798" y="1953"/>
                  <a:pt x="798" y="1845"/>
                </a:cubicBezTo>
                <a:cubicBezTo>
                  <a:pt x="798" y="1738"/>
                  <a:pt x="711" y="1651"/>
                  <a:pt x="604" y="1651"/>
                </a:cubicBezTo>
                <a:close/>
                <a:moveTo>
                  <a:pt x="2131" y="1651"/>
                </a:moveTo>
                <a:cubicBezTo>
                  <a:pt x="2024" y="1651"/>
                  <a:pt x="1937" y="1738"/>
                  <a:pt x="1937" y="1845"/>
                </a:cubicBezTo>
                <a:cubicBezTo>
                  <a:pt x="1937" y="1953"/>
                  <a:pt x="2024" y="2040"/>
                  <a:pt x="2131" y="2040"/>
                </a:cubicBezTo>
                <a:cubicBezTo>
                  <a:pt x="2239" y="2040"/>
                  <a:pt x="2326" y="1953"/>
                  <a:pt x="2326" y="1845"/>
                </a:cubicBezTo>
                <a:cubicBezTo>
                  <a:pt x="2326" y="1738"/>
                  <a:pt x="2239" y="1651"/>
                  <a:pt x="2131" y="1651"/>
                </a:cubicBezTo>
                <a:close/>
                <a:moveTo>
                  <a:pt x="447" y="1361"/>
                </a:moveTo>
                <a:cubicBezTo>
                  <a:pt x="2316" y="1361"/>
                  <a:pt x="2316" y="1361"/>
                  <a:pt x="2316" y="1361"/>
                </a:cubicBezTo>
                <a:cubicBezTo>
                  <a:pt x="2316" y="536"/>
                  <a:pt x="2316" y="536"/>
                  <a:pt x="2316" y="536"/>
                </a:cubicBezTo>
                <a:cubicBezTo>
                  <a:pt x="2131" y="284"/>
                  <a:pt x="2131" y="284"/>
                  <a:pt x="2131" y="284"/>
                </a:cubicBezTo>
                <a:cubicBezTo>
                  <a:pt x="650" y="284"/>
                  <a:pt x="650" y="284"/>
                  <a:pt x="650" y="284"/>
                </a:cubicBezTo>
                <a:cubicBezTo>
                  <a:pt x="447" y="556"/>
                  <a:pt x="447" y="556"/>
                  <a:pt x="447" y="556"/>
                </a:cubicBezTo>
                <a:cubicBezTo>
                  <a:pt x="447" y="1361"/>
                  <a:pt x="447" y="1361"/>
                  <a:pt x="447" y="1361"/>
                </a:cubicBezTo>
                <a:close/>
                <a:moveTo>
                  <a:pt x="3425" y="643"/>
                </a:moveTo>
                <a:cubicBezTo>
                  <a:pt x="4289" y="1127"/>
                  <a:pt x="4289" y="1127"/>
                  <a:pt x="4289" y="1127"/>
                </a:cubicBezTo>
                <a:cubicBezTo>
                  <a:pt x="4289" y="2446"/>
                  <a:pt x="4289" y="2446"/>
                  <a:pt x="4289" y="2446"/>
                </a:cubicBezTo>
                <a:cubicBezTo>
                  <a:pt x="3466" y="2445"/>
                  <a:pt x="3466" y="2445"/>
                  <a:pt x="3466" y="2445"/>
                </a:cubicBezTo>
                <a:cubicBezTo>
                  <a:pt x="3466" y="733"/>
                  <a:pt x="3466" y="733"/>
                  <a:pt x="3466" y="733"/>
                </a:cubicBezTo>
                <a:cubicBezTo>
                  <a:pt x="3466" y="712"/>
                  <a:pt x="3466" y="712"/>
                  <a:pt x="3466" y="712"/>
                </a:cubicBezTo>
                <a:cubicBezTo>
                  <a:pt x="3454" y="692"/>
                  <a:pt x="3454" y="692"/>
                  <a:pt x="3454" y="692"/>
                </a:cubicBezTo>
                <a:cubicBezTo>
                  <a:pt x="3425" y="643"/>
                  <a:pt x="3425" y="643"/>
                  <a:pt x="3425" y="643"/>
                </a:cubicBezTo>
                <a:close/>
                <a:moveTo>
                  <a:pt x="4451" y="1218"/>
                </a:moveTo>
                <a:cubicBezTo>
                  <a:pt x="5060" y="1558"/>
                  <a:pt x="5060" y="1558"/>
                  <a:pt x="5060" y="1558"/>
                </a:cubicBezTo>
                <a:cubicBezTo>
                  <a:pt x="5060" y="2448"/>
                  <a:pt x="5060" y="2448"/>
                  <a:pt x="5060" y="2448"/>
                </a:cubicBezTo>
                <a:cubicBezTo>
                  <a:pt x="4451" y="2447"/>
                  <a:pt x="4451" y="2447"/>
                  <a:pt x="4451" y="2447"/>
                </a:cubicBezTo>
                <a:cubicBezTo>
                  <a:pt x="4451" y="1218"/>
                  <a:pt x="4451" y="1218"/>
                  <a:pt x="4451" y="1218"/>
                </a:cubicBezTo>
                <a:close/>
                <a:moveTo>
                  <a:pt x="5222" y="1649"/>
                </a:moveTo>
                <a:cubicBezTo>
                  <a:pt x="5406" y="1752"/>
                  <a:pt x="5406" y="1752"/>
                  <a:pt x="5406" y="1752"/>
                </a:cubicBezTo>
                <a:cubicBezTo>
                  <a:pt x="5406" y="2448"/>
                  <a:pt x="5406" y="2448"/>
                  <a:pt x="5406" y="2448"/>
                </a:cubicBezTo>
                <a:cubicBezTo>
                  <a:pt x="5222" y="2448"/>
                  <a:pt x="5222" y="2448"/>
                  <a:pt x="5222" y="2448"/>
                </a:cubicBezTo>
                <a:lnTo>
                  <a:pt x="5222" y="164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KSO_Shape"/>
          <p:cNvSpPr/>
          <p:nvPr userDrawn="1"/>
        </p:nvSpPr>
        <p:spPr bwMode="auto">
          <a:xfrm>
            <a:off x="1109662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7" name="KSO_Shape"/>
          <p:cNvSpPr/>
          <p:nvPr userDrawn="1"/>
        </p:nvSpPr>
        <p:spPr bwMode="auto">
          <a:xfrm>
            <a:off x="10648111"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8" name="KSO_Shape"/>
          <p:cNvSpPr/>
          <p:nvPr userDrawn="1"/>
        </p:nvSpPr>
        <p:spPr bwMode="auto">
          <a:xfrm>
            <a:off x="10199597"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9" name="KSO_Shape"/>
          <p:cNvSpPr/>
          <p:nvPr userDrawn="1"/>
        </p:nvSpPr>
        <p:spPr bwMode="auto">
          <a:xfrm>
            <a:off x="9751083"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0" name="KSO_Shape"/>
          <p:cNvSpPr/>
          <p:nvPr userDrawn="1"/>
        </p:nvSpPr>
        <p:spPr bwMode="auto">
          <a:xfrm>
            <a:off x="9302569"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eaLnBrk="0" fontAlgn="base" hangingPunct="0">
              <a:spcBef>
                <a:spcPct val="0"/>
              </a:spcBef>
              <a:spcAft>
                <a:spcPct val="0"/>
              </a:spcAft>
            </a:pPr>
            <a:endParaRPr lang="zh-CN" altLang="en-US">
              <a:latin typeface="Calibri" panose="020F0502020204030204" pitchFamily="34" charset="0"/>
              <a:ea typeface="宋体" panose="02010600030101010101" pitchFamily="2" charset="-122"/>
            </a:endParaRPr>
          </a:p>
        </p:txBody>
      </p:sp>
      <p:sp>
        <p:nvSpPr>
          <p:cNvPr id="11" name="灯片编号占位符 5"/>
          <p:cNvSpPr>
            <a:spLocks noGrp="1"/>
          </p:cNvSpPr>
          <p:nvPr>
            <p:ph type="sldNum" sz="quarter" idx="4"/>
          </p:nvPr>
        </p:nvSpPr>
        <p:spPr>
          <a:xfrm>
            <a:off x="10529888" y="6241745"/>
            <a:ext cx="939240" cy="144787"/>
          </a:xfrm>
          <a:prstGeom prst="rect">
            <a:avLst/>
          </a:prstGeom>
        </p:spPr>
        <p:txBody>
          <a:bodyPr vert="horz" lIns="0" tIns="0" rIns="0" bIns="0" rtlCol="0" anchor="ctr"/>
          <a:lstStyle>
            <a:lvl1pPr algn="r">
              <a:defRPr sz="800" b="1">
                <a:solidFill>
                  <a:schemeClr val="accent1"/>
                </a:solidFill>
              </a:defRPr>
            </a:lvl1pPr>
          </a:lstStyle>
          <a:p>
            <a:r>
              <a:rPr lang="zh-CN" altLang="en-US" dirty="0"/>
              <a:t>第 </a:t>
            </a:r>
            <a:fld id="{75168D04-7926-484C-B90B-2D13ABC6EC67}" type="slidenum">
              <a:rPr lang="zh-CN" altLang="en-US" smtClean="0"/>
              <a:t>‹#›</a:t>
            </a:fld>
            <a:r>
              <a:rPr lang="zh-CN" altLang="en-US" dirty="0"/>
              <a:t> 页</a:t>
            </a:r>
          </a:p>
        </p:txBody>
      </p:sp>
      <p:sp>
        <p:nvSpPr>
          <p:cNvPr id="12" name="页脚占位符 3"/>
          <p:cNvSpPr>
            <a:spLocks noGrp="1"/>
          </p:cNvSpPr>
          <p:nvPr>
            <p:ph type="ftr" sz="quarter" idx="3"/>
          </p:nvPr>
        </p:nvSpPr>
        <p:spPr>
          <a:xfrm>
            <a:off x="10529888" y="6434735"/>
            <a:ext cx="939240" cy="123111"/>
          </a:xfrm>
          <a:prstGeom prst="rect">
            <a:avLst/>
          </a:prstGeom>
        </p:spPr>
        <p:txBody>
          <a:bodyPr vert="horz" wrap="square" lIns="0" tIns="0" rIns="0" bIns="0" rtlCol="0" anchor="ctr">
            <a:spAutoFit/>
          </a:bodyPr>
          <a:lstStyle>
            <a:lvl1pPr algn="dist">
              <a:defRPr lang="zh-CN" altLang="en-US" sz="800" b="0" dirty="0">
                <a:solidFill>
                  <a:schemeClr val="tx1">
                    <a:lumMod val="50000"/>
                    <a:lumOff val="50000"/>
                  </a:schemeClr>
                </a:solidFill>
                <a:latin typeface="+mn-lt"/>
                <a:ea typeface="+mn-ea"/>
              </a:defRPr>
            </a:lvl1pPr>
          </a:lstStyle>
          <a:p>
            <a:r>
              <a:rPr lang="zh-CN" altLang="en-US"/>
              <a:t>竢实扬华，自强不息</a:t>
            </a:r>
          </a:p>
        </p:txBody>
      </p:sp>
      <p:sp>
        <p:nvSpPr>
          <p:cNvPr id="16" name="文本占位符 16"/>
          <p:cNvSpPr>
            <a:spLocks noGrp="1"/>
          </p:cNvSpPr>
          <p:nvPr>
            <p:ph type="body" sz="quarter" idx="10" hasCustomPrompt="1"/>
          </p:nvPr>
        </p:nvSpPr>
        <p:spPr>
          <a:xfrm>
            <a:off x="1621701" y="739001"/>
            <a:ext cx="3188423" cy="249299"/>
          </a:xfrm>
          <a:noFill/>
        </p:spPr>
        <p:txBody>
          <a:bodyPr wrap="square" lIns="0" tIns="0" rIns="0" bIns="0" rtlCol="0" anchor="b" anchorCtr="0">
            <a:spAutoFit/>
          </a:bodyPr>
          <a:lstStyle>
            <a:lvl1pPr marL="0" indent="0">
              <a:buFontTx/>
              <a:buNone/>
              <a:defRPr lang="zh-CN" altLang="en-US" sz="1800" b="1" dirty="0" smtClean="0">
                <a:solidFill>
                  <a:schemeClr val="accent1"/>
                </a:solidFill>
                <a:latin typeface="+mn-lt"/>
                <a:ea typeface="+mn-ea"/>
                <a:cs typeface="+mn-cs"/>
              </a:defRPr>
            </a:lvl1pPr>
          </a:lstStyle>
          <a:p>
            <a:pPr marL="0" lvl="0" defTabSz="457200"/>
            <a:r>
              <a:rPr lang="zh-CN" altLang="en-US" dirty="0"/>
              <a:t>编辑母版文本样式</a:t>
            </a:r>
          </a:p>
        </p:txBody>
      </p:sp>
      <p:sp>
        <p:nvSpPr>
          <p:cNvPr id="17" name="KSO_Shape"/>
          <p:cNvSpPr/>
          <p:nvPr userDrawn="1"/>
        </p:nvSpPr>
        <p:spPr bwMode="auto">
          <a:xfrm>
            <a:off x="8854055" y="804863"/>
            <a:ext cx="400050" cy="400050"/>
          </a:xfrm>
          <a:custGeom>
            <a:avLst/>
            <a:gdLst>
              <a:gd name="T0" fmla="*/ 899372 w 2764"/>
              <a:gd name="T1" fmla="*/ 1800397 h 2764"/>
              <a:gd name="T2" fmla="*/ 0 w 2764"/>
              <a:gd name="T3" fmla="*/ 900198 h 2764"/>
              <a:gd name="T4" fmla="*/ 899372 w 2764"/>
              <a:gd name="T5" fmla="*/ 0 h 2764"/>
              <a:gd name="T6" fmla="*/ 1798743 w 2764"/>
              <a:gd name="T7" fmla="*/ 900198 h 2764"/>
              <a:gd name="T8" fmla="*/ 899372 w 2764"/>
              <a:gd name="T9" fmla="*/ 1800397 h 2764"/>
              <a:gd name="T10" fmla="*/ 811517 w 2764"/>
              <a:gd name="T11" fmla="*/ 110734 h 2764"/>
              <a:gd name="T12" fmla="*/ 748392 w 2764"/>
              <a:gd name="T13" fmla="*/ 173917 h 2764"/>
              <a:gd name="T14" fmla="*/ 811517 w 2764"/>
              <a:gd name="T15" fmla="*/ 237751 h 2764"/>
              <a:gd name="T16" fmla="*/ 875293 w 2764"/>
              <a:gd name="T17" fmla="*/ 173917 h 2764"/>
              <a:gd name="T18" fmla="*/ 811517 w 2764"/>
              <a:gd name="T19" fmla="*/ 110734 h 2764"/>
              <a:gd name="T20" fmla="*/ 980068 w 2764"/>
              <a:gd name="T21" fmla="*/ 110734 h 2764"/>
              <a:gd name="T22" fmla="*/ 916942 w 2764"/>
              <a:gd name="T23" fmla="*/ 173917 h 2764"/>
              <a:gd name="T24" fmla="*/ 980068 w 2764"/>
              <a:gd name="T25" fmla="*/ 237751 h 2764"/>
              <a:gd name="T26" fmla="*/ 1043193 w 2764"/>
              <a:gd name="T27" fmla="*/ 173917 h 2764"/>
              <a:gd name="T28" fmla="*/ 980068 w 2764"/>
              <a:gd name="T29" fmla="*/ 110734 h 2764"/>
              <a:gd name="T30" fmla="*/ 1365327 w 2764"/>
              <a:gd name="T31" fmla="*/ 455310 h 2764"/>
              <a:gd name="T32" fmla="*/ 1147317 w 2764"/>
              <a:gd name="T33" fmla="*/ 248825 h 2764"/>
              <a:gd name="T34" fmla="*/ 896768 w 2764"/>
              <a:gd name="T35" fmla="*/ 248825 h 2764"/>
              <a:gd name="T36" fmla="*/ 644268 w 2764"/>
              <a:gd name="T37" fmla="*/ 248825 h 2764"/>
              <a:gd name="T38" fmla="*/ 426258 w 2764"/>
              <a:gd name="T39" fmla="*/ 455310 h 2764"/>
              <a:gd name="T40" fmla="*/ 426258 w 2764"/>
              <a:gd name="T41" fmla="*/ 1194619 h 2764"/>
              <a:gd name="T42" fmla="*/ 596110 w 2764"/>
              <a:gd name="T43" fmla="*/ 1388729 h 2764"/>
              <a:gd name="T44" fmla="*/ 442527 w 2764"/>
              <a:gd name="T45" fmla="*/ 1590655 h 2764"/>
              <a:gd name="T46" fmla="*/ 579841 w 2764"/>
              <a:gd name="T47" fmla="*/ 1590655 h 2764"/>
              <a:gd name="T48" fmla="*/ 665092 w 2764"/>
              <a:gd name="T49" fmla="*/ 1481875 h 2764"/>
              <a:gd name="T50" fmla="*/ 1126492 w 2764"/>
              <a:gd name="T51" fmla="*/ 1481875 h 2764"/>
              <a:gd name="T52" fmla="*/ 1211744 w 2764"/>
              <a:gd name="T53" fmla="*/ 1590655 h 2764"/>
              <a:gd name="T54" fmla="*/ 1349708 w 2764"/>
              <a:gd name="T55" fmla="*/ 1590655 h 2764"/>
              <a:gd name="T56" fmla="*/ 1195474 w 2764"/>
              <a:gd name="T57" fmla="*/ 1388729 h 2764"/>
              <a:gd name="T58" fmla="*/ 1365327 w 2764"/>
              <a:gd name="T59" fmla="*/ 1194619 h 2764"/>
              <a:gd name="T60" fmla="*/ 1365327 w 2764"/>
              <a:gd name="T61" fmla="*/ 455310 h 2764"/>
              <a:gd name="T62" fmla="*/ 1140809 w 2764"/>
              <a:gd name="T63" fmla="*/ 794676 h 2764"/>
              <a:gd name="T64" fmla="*/ 650775 w 2764"/>
              <a:gd name="T65" fmla="*/ 794676 h 2764"/>
              <a:gd name="T66" fmla="*/ 535588 w 2764"/>
              <a:gd name="T67" fmla="*/ 706089 h 2764"/>
              <a:gd name="T68" fmla="*/ 535588 w 2764"/>
              <a:gd name="T69" fmla="*/ 575163 h 2764"/>
              <a:gd name="T70" fmla="*/ 650775 w 2764"/>
              <a:gd name="T71" fmla="*/ 469640 h 2764"/>
              <a:gd name="T72" fmla="*/ 1140809 w 2764"/>
              <a:gd name="T73" fmla="*/ 469640 h 2764"/>
              <a:gd name="T74" fmla="*/ 1255996 w 2764"/>
              <a:gd name="T75" fmla="*/ 575163 h 2764"/>
              <a:gd name="T76" fmla="*/ 1255996 w 2764"/>
              <a:gd name="T77" fmla="*/ 706089 h 2764"/>
              <a:gd name="T78" fmla="*/ 1140809 w 2764"/>
              <a:gd name="T79" fmla="*/ 794676 h 2764"/>
              <a:gd name="T80" fmla="*/ 1012606 w 2764"/>
              <a:gd name="T81" fmla="*/ 398641 h 2764"/>
              <a:gd name="T82" fmla="*/ 778978 w 2764"/>
              <a:gd name="T83" fmla="*/ 398641 h 2764"/>
              <a:gd name="T84" fmla="*/ 739281 w 2764"/>
              <a:gd name="T85" fmla="*/ 371934 h 2764"/>
              <a:gd name="T86" fmla="*/ 739281 w 2764"/>
              <a:gd name="T87" fmla="*/ 326338 h 2764"/>
              <a:gd name="T88" fmla="*/ 778978 w 2764"/>
              <a:gd name="T89" fmla="*/ 323733 h 2764"/>
              <a:gd name="T90" fmla="*/ 1012606 w 2764"/>
              <a:gd name="T91" fmla="*/ 323733 h 2764"/>
              <a:gd name="T92" fmla="*/ 1052304 w 2764"/>
              <a:gd name="T93" fmla="*/ 350439 h 2764"/>
              <a:gd name="T94" fmla="*/ 1052304 w 2764"/>
              <a:gd name="T95" fmla="*/ 371934 h 2764"/>
              <a:gd name="T96" fmla="*/ 1012606 w 2764"/>
              <a:gd name="T97" fmla="*/ 398641 h 2764"/>
              <a:gd name="T98" fmla="*/ 646871 w 2764"/>
              <a:gd name="T99" fmla="*/ 1103427 h 2764"/>
              <a:gd name="T100" fmla="*/ 736027 w 2764"/>
              <a:gd name="T101" fmla="*/ 1192665 h 2764"/>
              <a:gd name="T102" fmla="*/ 646871 w 2764"/>
              <a:gd name="T103" fmla="*/ 1282555 h 2764"/>
              <a:gd name="T104" fmla="*/ 557064 w 2764"/>
              <a:gd name="T105" fmla="*/ 1192665 h 2764"/>
              <a:gd name="T106" fmla="*/ 646871 w 2764"/>
              <a:gd name="T107" fmla="*/ 1103427 h 2764"/>
              <a:gd name="T108" fmla="*/ 1142761 w 2764"/>
              <a:gd name="T109" fmla="*/ 1103427 h 2764"/>
              <a:gd name="T110" fmla="*/ 1232568 w 2764"/>
              <a:gd name="T111" fmla="*/ 1193317 h 2764"/>
              <a:gd name="T112" fmla="*/ 1142761 w 2764"/>
              <a:gd name="T113" fmla="*/ 1282555 h 2764"/>
              <a:gd name="T114" fmla="*/ 1053605 w 2764"/>
              <a:gd name="T115" fmla="*/ 1193317 h 2764"/>
              <a:gd name="T116" fmla="*/ 1142761 w 2764"/>
              <a:gd name="T117" fmla="*/ 1103427 h 27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64" h="2764">
                <a:moveTo>
                  <a:pt x="1382" y="2764"/>
                </a:moveTo>
                <a:cubicBezTo>
                  <a:pt x="619" y="2764"/>
                  <a:pt x="0" y="2145"/>
                  <a:pt x="0" y="1382"/>
                </a:cubicBezTo>
                <a:cubicBezTo>
                  <a:pt x="0" y="619"/>
                  <a:pt x="619" y="0"/>
                  <a:pt x="1382" y="0"/>
                </a:cubicBezTo>
                <a:cubicBezTo>
                  <a:pt x="2145" y="0"/>
                  <a:pt x="2764" y="619"/>
                  <a:pt x="2764" y="1382"/>
                </a:cubicBezTo>
                <a:cubicBezTo>
                  <a:pt x="2764" y="2145"/>
                  <a:pt x="2145" y="2764"/>
                  <a:pt x="1382" y="2764"/>
                </a:cubicBezTo>
                <a:close/>
                <a:moveTo>
                  <a:pt x="1247" y="170"/>
                </a:moveTo>
                <a:cubicBezTo>
                  <a:pt x="1193" y="170"/>
                  <a:pt x="1150" y="214"/>
                  <a:pt x="1150" y="267"/>
                </a:cubicBezTo>
                <a:cubicBezTo>
                  <a:pt x="1150" y="321"/>
                  <a:pt x="1193" y="365"/>
                  <a:pt x="1247" y="365"/>
                </a:cubicBezTo>
                <a:cubicBezTo>
                  <a:pt x="1301" y="365"/>
                  <a:pt x="1345" y="321"/>
                  <a:pt x="1345" y="267"/>
                </a:cubicBezTo>
                <a:cubicBezTo>
                  <a:pt x="1345" y="214"/>
                  <a:pt x="1301" y="170"/>
                  <a:pt x="1247" y="170"/>
                </a:cubicBezTo>
                <a:close/>
                <a:moveTo>
                  <a:pt x="1506" y="170"/>
                </a:moveTo>
                <a:cubicBezTo>
                  <a:pt x="1452" y="170"/>
                  <a:pt x="1409" y="214"/>
                  <a:pt x="1409" y="267"/>
                </a:cubicBezTo>
                <a:cubicBezTo>
                  <a:pt x="1409" y="321"/>
                  <a:pt x="1452" y="365"/>
                  <a:pt x="1506" y="365"/>
                </a:cubicBezTo>
                <a:cubicBezTo>
                  <a:pt x="1560" y="365"/>
                  <a:pt x="1603" y="321"/>
                  <a:pt x="1603" y="267"/>
                </a:cubicBezTo>
                <a:cubicBezTo>
                  <a:pt x="1603" y="214"/>
                  <a:pt x="1560" y="170"/>
                  <a:pt x="1506" y="170"/>
                </a:cubicBezTo>
                <a:close/>
                <a:moveTo>
                  <a:pt x="2098" y="699"/>
                </a:moveTo>
                <a:cubicBezTo>
                  <a:pt x="2098" y="541"/>
                  <a:pt x="1944" y="382"/>
                  <a:pt x="1763" y="382"/>
                </a:cubicBezTo>
                <a:cubicBezTo>
                  <a:pt x="1378" y="382"/>
                  <a:pt x="1378" y="382"/>
                  <a:pt x="1378" y="382"/>
                </a:cubicBezTo>
                <a:cubicBezTo>
                  <a:pt x="990" y="382"/>
                  <a:pt x="990" y="382"/>
                  <a:pt x="990" y="382"/>
                </a:cubicBezTo>
                <a:cubicBezTo>
                  <a:pt x="809" y="382"/>
                  <a:pt x="655" y="541"/>
                  <a:pt x="655" y="699"/>
                </a:cubicBezTo>
                <a:cubicBezTo>
                  <a:pt x="655" y="1834"/>
                  <a:pt x="655" y="1834"/>
                  <a:pt x="655" y="1834"/>
                </a:cubicBezTo>
                <a:cubicBezTo>
                  <a:pt x="655" y="1987"/>
                  <a:pt x="796" y="2113"/>
                  <a:pt x="916" y="2132"/>
                </a:cubicBezTo>
                <a:cubicBezTo>
                  <a:pt x="680" y="2442"/>
                  <a:pt x="680" y="2442"/>
                  <a:pt x="680" y="2442"/>
                </a:cubicBezTo>
                <a:cubicBezTo>
                  <a:pt x="891" y="2442"/>
                  <a:pt x="891" y="2442"/>
                  <a:pt x="891" y="2442"/>
                </a:cubicBezTo>
                <a:cubicBezTo>
                  <a:pt x="1022" y="2275"/>
                  <a:pt x="1022" y="2275"/>
                  <a:pt x="1022" y="2275"/>
                </a:cubicBezTo>
                <a:cubicBezTo>
                  <a:pt x="1731" y="2275"/>
                  <a:pt x="1731" y="2275"/>
                  <a:pt x="1731" y="2275"/>
                </a:cubicBezTo>
                <a:cubicBezTo>
                  <a:pt x="1862" y="2442"/>
                  <a:pt x="1862" y="2442"/>
                  <a:pt x="1862" y="2442"/>
                </a:cubicBezTo>
                <a:cubicBezTo>
                  <a:pt x="2074" y="2442"/>
                  <a:pt x="2074" y="2442"/>
                  <a:pt x="2074" y="2442"/>
                </a:cubicBezTo>
                <a:cubicBezTo>
                  <a:pt x="1837" y="2132"/>
                  <a:pt x="1837" y="2132"/>
                  <a:pt x="1837" y="2132"/>
                </a:cubicBezTo>
                <a:cubicBezTo>
                  <a:pt x="1957" y="2113"/>
                  <a:pt x="2098" y="1987"/>
                  <a:pt x="2098" y="1834"/>
                </a:cubicBezTo>
                <a:lnTo>
                  <a:pt x="2098" y="699"/>
                </a:lnTo>
                <a:close/>
                <a:moveTo>
                  <a:pt x="1753" y="1220"/>
                </a:moveTo>
                <a:cubicBezTo>
                  <a:pt x="1000" y="1220"/>
                  <a:pt x="1000" y="1220"/>
                  <a:pt x="1000" y="1220"/>
                </a:cubicBezTo>
                <a:cubicBezTo>
                  <a:pt x="914" y="1220"/>
                  <a:pt x="822" y="1182"/>
                  <a:pt x="823" y="1084"/>
                </a:cubicBezTo>
                <a:cubicBezTo>
                  <a:pt x="823" y="883"/>
                  <a:pt x="823" y="883"/>
                  <a:pt x="823" y="883"/>
                </a:cubicBezTo>
                <a:cubicBezTo>
                  <a:pt x="823" y="799"/>
                  <a:pt x="898" y="721"/>
                  <a:pt x="1000" y="721"/>
                </a:cubicBezTo>
                <a:cubicBezTo>
                  <a:pt x="1753" y="721"/>
                  <a:pt x="1753" y="721"/>
                  <a:pt x="1753" y="721"/>
                </a:cubicBezTo>
                <a:cubicBezTo>
                  <a:pt x="1855" y="721"/>
                  <a:pt x="1930" y="799"/>
                  <a:pt x="1930" y="883"/>
                </a:cubicBezTo>
                <a:cubicBezTo>
                  <a:pt x="1930" y="1084"/>
                  <a:pt x="1930" y="1084"/>
                  <a:pt x="1930" y="1084"/>
                </a:cubicBezTo>
                <a:cubicBezTo>
                  <a:pt x="1931" y="1182"/>
                  <a:pt x="1839" y="1220"/>
                  <a:pt x="1753" y="1220"/>
                </a:cubicBezTo>
                <a:close/>
                <a:moveTo>
                  <a:pt x="1556" y="612"/>
                </a:moveTo>
                <a:cubicBezTo>
                  <a:pt x="1197" y="612"/>
                  <a:pt x="1197" y="612"/>
                  <a:pt x="1197" y="612"/>
                </a:cubicBezTo>
                <a:cubicBezTo>
                  <a:pt x="1163" y="612"/>
                  <a:pt x="1136" y="593"/>
                  <a:pt x="1136" y="571"/>
                </a:cubicBezTo>
                <a:cubicBezTo>
                  <a:pt x="1136" y="501"/>
                  <a:pt x="1136" y="501"/>
                  <a:pt x="1136" y="501"/>
                </a:cubicBezTo>
                <a:cubicBezTo>
                  <a:pt x="1136" y="479"/>
                  <a:pt x="1164" y="497"/>
                  <a:pt x="1197" y="497"/>
                </a:cubicBezTo>
                <a:cubicBezTo>
                  <a:pt x="1556" y="497"/>
                  <a:pt x="1556" y="497"/>
                  <a:pt x="1556" y="497"/>
                </a:cubicBezTo>
                <a:cubicBezTo>
                  <a:pt x="1589" y="497"/>
                  <a:pt x="1617" y="516"/>
                  <a:pt x="1617" y="538"/>
                </a:cubicBezTo>
                <a:cubicBezTo>
                  <a:pt x="1617" y="571"/>
                  <a:pt x="1617" y="571"/>
                  <a:pt x="1617" y="571"/>
                </a:cubicBezTo>
                <a:cubicBezTo>
                  <a:pt x="1617" y="593"/>
                  <a:pt x="1590" y="612"/>
                  <a:pt x="1556" y="612"/>
                </a:cubicBezTo>
                <a:close/>
                <a:moveTo>
                  <a:pt x="994" y="1694"/>
                </a:moveTo>
                <a:cubicBezTo>
                  <a:pt x="1070" y="1694"/>
                  <a:pt x="1131" y="1755"/>
                  <a:pt x="1131" y="1831"/>
                </a:cubicBezTo>
                <a:cubicBezTo>
                  <a:pt x="1131" y="1907"/>
                  <a:pt x="1070" y="1969"/>
                  <a:pt x="994" y="1969"/>
                </a:cubicBezTo>
                <a:cubicBezTo>
                  <a:pt x="918" y="1969"/>
                  <a:pt x="856" y="1907"/>
                  <a:pt x="856" y="1831"/>
                </a:cubicBezTo>
                <a:cubicBezTo>
                  <a:pt x="856" y="1755"/>
                  <a:pt x="918" y="1694"/>
                  <a:pt x="994" y="1694"/>
                </a:cubicBezTo>
                <a:close/>
                <a:moveTo>
                  <a:pt x="1756" y="1694"/>
                </a:moveTo>
                <a:cubicBezTo>
                  <a:pt x="1832" y="1694"/>
                  <a:pt x="1894" y="1755"/>
                  <a:pt x="1894" y="1832"/>
                </a:cubicBezTo>
                <a:cubicBezTo>
                  <a:pt x="1894" y="1907"/>
                  <a:pt x="1832" y="1969"/>
                  <a:pt x="1756" y="1969"/>
                </a:cubicBezTo>
                <a:cubicBezTo>
                  <a:pt x="1680" y="1969"/>
                  <a:pt x="1619" y="1907"/>
                  <a:pt x="1619" y="1832"/>
                </a:cubicBezTo>
                <a:cubicBezTo>
                  <a:pt x="1619" y="1755"/>
                  <a:pt x="1680" y="1694"/>
                  <a:pt x="1756" y="1694"/>
                </a:cubicBezTo>
                <a:close/>
              </a:path>
            </a:pathLst>
          </a:custGeom>
          <a:solidFill>
            <a:schemeClr val="bg2">
              <a:lumMod val="75000"/>
            </a:schemeClr>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8" name="直接连接符 17"/>
          <p:cNvCxnSpPr/>
          <p:nvPr userDrawn="1"/>
        </p:nvCxnSpPr>
        <p:spPr>
          <a:xfrm>
            <a:off x="1400175" y="1004888"/>
            <a:ext cx="7453880"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页">
    <p:bg>
      <p:bgPr>
        <a:solidFill>
          <a:srgbClr val="F2F2F2"/>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1" cstate="email">
            <a:duotone>
              <a:schemeClr val="bg2">
                <a:shade val="45000"/>
                <a:satMod val="135000"/>
              </a:schemeClr>
              <a:prstClr val="white"/>
            </a:duotone>
          </a:blip>
          <a:srcRect/>
          <a:stretch>
            <a:fillRect/>
          </a:stretch>
        </p:blipFill>
        <p:spPr>
          <a:xfrm>
            <a:off x="-1" y="5442444"/>
            <a:ext cx="12186319" cy="1415557"/>
          </a:xfrm>
          <a:prstGeom prst="rect">
            <a:avLst/>
          </a:prstGeom>
        </p:spPr>
      </p:pic>
      <p:sp>
        <p:nvSpPr>
          <p:cNvPr id="8" name="标题占位符 1"/>
          <p:cNvSpPr>
            <a:spLocks noGrp="1"/>
          </p:cNvSpPr>
          <p:nvPr>
            <p:ph type="title"/>
          </p:nvPr>
        </p:nvSpPr>
        <p:spPr>
          <a:xfrm>
            <a:off x="719668" y="116637"/>
            <a:ext cx="10755197" cy="912067"/>
          </a:xfrm>
          <a:prstGeom prst="rect">
            <a:avLst/>
          </a:prstGeom>
        </p:spPr>
        <p:txBody>
          <a:bodyPr vert="horz" lIns="121917" tIns="60958" rIns="121917" bIns="60958" rtlCol="0" anchor="b">
            <a:noAutofit/>
          </a:bodyPr>
          <a:lstStyle/>
          <a:p>
            <a:pPr lvl="0" defTabSz="685800"/>
            <a:r>
              <a:rPr lang="zh-CN" altLang="en-US" dirty="0"/>
              <a:t>单击此处编辑母版标题样式</a:t>
            </a:r>
          </a:p>
        </p:txBody>
      </p:sp>
      <p:sp>
        <p:nvSpPr>
          <p:cNvPr id="19" name="文本占位符 3"/>
          <p:cNvSpPr>
            <a:spLocks noGrp="1"/>
          </p:cNvSpPr>
          <p:nvPr>
            <p:ph type="body" idx="1"/>
          </p:nvPr>
        </p:nvSpPr>
        <p:spPr>
          <a:xfrm>
            <a:off x="719667" y="1149201"/>
            <a:ext cx="10749461" cy="4952511"/>
          </a:xfrm>
          <a:prstGeom prst="rect">
            <a:avLst/>
          </a:prstGeom>
        </p:spPr>
        <p:txBody>
          <a:bodyPr vert="horz" lIns="91440" tIns="45720" rIns="91440" bIns="45720" rtlCol="0">
            <a:normAutofit/>
          </a:bodyPr>
          <a:lstStyle/>
          <a:p>
            <a:pPr marL="160655" marR="0" lvl="0" indent="-160655" defTabSz="685800" fontAlgn="auto">
              <a:lnSpc>
                <a:spcPct val="120000"/>
              </a:lnSpc>
              <a:spcBef>
                <a:spcPts val="0"/>
              </a:spcBef>
              <a:spcAft>
                <a:spcPts val="0"/>
              </a:spcAft>
              <a:buClr>
                <a:srgbClr val="717171"/>
              </a:buClr>
              <a:buSzPct val="80000"/>
              <a:buFont typeface="Wingdings" panose="05000000000000000000" pitchFamily="2" charset="2"/>
              <a:buChar char="l"/>
            </a:pPr>
            <a:r>
              <a:rPr lang="zh-CN" altLang="en-US" dirty="0"/>
              <a:t>单击此处编辑母版文本样式</a:t>
            </a:r>
          </a:p>
          <a:p>
            <a:pPr marL="349250" marR="0" lvl="1" indent="-160655" defTabSz="685800" fontAlgn="auto">
              <a:lnSpc>
                <a:spcPct val="120000"/>
              </a:lnSpc>
              <a:spcBef>
                <a:spcPts val="0"/>
              </a:spcBef>
              <a:spcAft>
                <a:spcPts val="0"/>
              </a:spcAft>
              <a:buClr>
                <a:srgbClr val="717171"/>
              </a:buClr>
              <a:buSzTx/>
            </a:pPr>
            <a:r>
              <a:rPr lang="zh-CN" altLang="en-US" dirty="0"/>
              <a:t>第二级</a:t>
            </a:r>
          </a:p>
          <a:p>
            <a:pPr marL="503555" marR="0" lvl="2" indent="-160655" defTabSz="685800" fontAlgn="auto">
              <a:lnSpc>
                <a:spcPct val="120000"/>
              </a:lnSpc>
              <a:spcBef>
                <a:spcPts val="0"/>
              </a:spcBef>
              <a:spcAft>
                <a:spcPts val="0"/>
              </a:spcAft>
              <a:buClr>
                <a:srgbClr val="717171"/>
              </a:buClr>
              <a:buSzTx/>
            </a:pPr>
            <a:r>
              <a:rPr lang="zh-CN" altLang="en-US" dirty="0"/>
              <a:t>第三级</a:t>
            </a:r>
          </a:p>
          <a:p>
            <a:pPr marL="654685" marR="0" lvl="3" indent="-160655" defTabSz="685800" fontAlgn="auto">
              <a:lnSpc>
                <a:spcPct val="120000"/>
              </a:lnSpc>
              <a:spcBef>
                <a:spcPts val="0"/>
              </a:spcBef>
              <a:spcAft>
                <a:spcPts val="0"/>
              </a:spcAft>
              <a:buClr>
                <a:srgbClr val="717171"/>
              </a:buClr>
              <a:buSzTx/>
            </a:pPr>
            <a:r>
              <a:rPr lang="zh-CN" altLang="en-US" dirty="0"/>
              <a:t>第四级</a:t>
            </a:r>
          </a:p>
          <a:p>
            <a:pPr marL="808990" marR="0" lvl="4" indent="-160655" defTabSz="685800" fontAlgn="auto">
              <a:lnSpc>
                <a:spcPct val="120000"/>
              </a:lnSpc>
              <a:spcBef>
                <a:spcPts val="0"/>
              </a:spcBef>
              <a:spcAft>
                <a:spcPts val="0"/>
              </a:spcAft>
              <a:buClr>
                <a:srgbClr val="717171"/>
              </a:buClr>
              <a:buSzTx/>
            </a:pPr>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lang="zh-CN" altLang="en-US" sz="2100" b="1" kern="1200" dirty="0">
          <a:solidFill>
            <a:schemeClr val="tx1"/>
          </a:solidFill>
          <a:latin typeface="+mj-lt"/>
          <a:ea typeface="微软雅黑"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1400" kern="1200" baseline="0" dirty="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1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000" kern="1200" dirty="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2.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Polar: Function Code Aware Fuzz Testing of ICS Protocol</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grpSp>
        <p:nvGrpSpPr>
          <p:cNvPr id="132" name="组合 131"/>
          <p:cNvGrpSpPr/>
          <p:nvPr/>
        </p:nvGrpSpPr>
        <p:grpSpPr>
          <a:xfrm>
            <a:off x="5874824" y="5124450"/>
            <a:ext cx="442352" cy="442352"/>
            <a:chOff x="3954830" y="5669476"/>
            <a:chExt cx="552450" cy="552450"/>
          </a:xfrm>
        </p:grpSpPr>
        <p:sp>
          <p:nvSpPr>
            <p:cNvPr id="130" name="椭圆 129"/>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1" name="组合 120"/>
            <p:cNvGrpSpPr/>
            <p:nvPr/>
          </p:nvGrpSpPr>
          <p:grpSpPr>
            <a:xfrm>
              <a:off x="4081088" y="5784382"/>
              <a:ext cx="299934" cy="322638"/>
              <a:chOff x="1574801" y="1125538"/>
              <a:chExt cx="2894012" cy="3113087"/>
            </a:xfrm>
            <a:solidFill>
              <a:schemeClr val="bg1"/>
            </a:solidFill>
          </p:grpSpPr>
          <p:sp>
            <p:nvSpPr>
              <p:cNvPr id="122" name="Freeform 5"/>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7"/>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2" name="文本框 11">
            <a:extLst>
              <a:ext uri="{FF2B5EF4-FFF2-40B4-BE49-F238E27FC236}">
                <a16:creationId xmlns:a16="http://schemas.microsoft.com/office/drawing/2014/main" id="{C62491C2-1206-47FA-B484-FE230D71C3EE}"/>
              </a:ext>
            </a:extLst>
          </p:cNvPr>
          <p:cNvSpPr txBox="1"/>
          <p:nvPr/>
        </p:nvSpPr>
        <p:spPr>
          <a:xfrm>
            <a:off x="8865110" y="3944231"/>
            <a:ext cx="2428532" cy="369332"/>
          </a:xfrm>
          <a:prstGeom prst="rect">
            <a:avLst/>
          </a:prstGeom>
          <a:noFill/>
        </p:spPr>
        <p:txBody>
          <a:bodyPr wrap="square">
            <a:spAutoFit/>
          </a:bodyPr>
          <a:lstStyle/>
          <a:p>
            <a:pPr algn="l"/>
            <a:r>
              <a:rPr lang="en-US" altLang="zh-CN" dirty="0">
                <a:solidFill>
                  <a:schemeClr val="bg1"/>
                </a:solidFill>
                <a:latin typeface="Arial" panose="020B0604020202020204" pitchFamily="34" charset="0"/>
              </a:rPr>
              <a:t>EMSOFT</a:t>
            </a:r>
            <a:r>
              <a:rPr lang="en-US" altLang="zh-CN" sz="1800" b="0" i="0" dirty="0">
                <a:solidFill>
                  <a:schemeClr val="bg1"/>
                </a:solidFill>
                <a:effectLst/>
                <a:latin typeface="Arial" panose="020B0604020202020204" pitchFamily="34" charset="0"/>
              </a:rPr>
              <a:t> 2019</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Motivation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967861" y="1514594"/>
            <a:ext cx="9012348" cy="3662541"/>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cs typeface="Times New Roman" panose="02020603050405020304" pitchFamily="18" charset="0"/>
              </a:rPr>
              <a:t>Challenge</a:t>
            </a:r>
          </a:p>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cs typeface="Times New Roman" panose="02020603050405020304" pitchFamily="18" charset="0"/>
              </a:rPr>
              <a:t>协议的语义分析、逆向十分困难，需要大量人工工作</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cs typeface="Times New Roman" panose="02020603050405020304" pitchFamily="18" charset="0"/>
              </a:rPr>
              <a:t>Fuzz</a:t>
            </a:r>
            <a:r>
              <a:rPr lang="zh-CN" altLang="en-US" sz="2400" dirty="0">
                <a:latin typeface="宋体" panose="02010600030101010101" pitchFamily="2" charset="-122"/>
                <a:ea typeface="宋体" panose="02010600030101010101" pitchFamily="2" charset="-122"/>
                <a:cs typeface="Times New Roman" panose="02020603050405020304" pitchFamily="18" charset="0"/>
              </a:rPr>
              <a:t>无法达到更深的路径，更深的状态，变异的效率低下，生成的变异质量较低，导致覆盖率较低</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ea typeface="宋体" panose="02010600030101010101" pitchFamily="2" charset="-122"/>
                <a:cs typeface="Times New Roman" panose="02020603050405020304" pitchFamily="18" charset="0"/>
              </a:rPr>
              <a:t>Idea</a:t>
            </a:r>
            <a:r>
              <a:rPr lang="zh-CN" altLang="en-US" sz="28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设计出</a:t>
            </a:r>
            <a:r>
              <a:rPr lang="en-US" altLang="zh-CN" sz="2400" dirty="0">
                <a:latin typeface="宋体" panose="02010600030101010101" pitchFamily="2" charset="-122"/>
                <a:ea typeface="宋体" panose="02010600030101010101" pitchFamily="2" charset="-122"/>
              </a:rPr>
              <a:t>Polar-</a:t>
            </a:r>
            <a:r>
              <a:rPr lang="zh-CN" altLang="en-US" sz="2400" dirty="0">
                <a:latin typeface="宋体" panose="02010600030101010101" pitchFamily="2" charset="-122"/>
                <a:ea typeface="宋体" panose="02010600030101010101" pitchFamily="2" charset="-122"/>
              </a:rPr>
              <a:t>功能码感知模糊测试框架，利用功能码来生成更少但是更高质量的输入</a:t>
            </a:r>
            <a:endParaRPr lang="en-US" altLang="zh-CN" sz="2400" dirty="0">
              <a:latin typeface="宋体" panose="02010600030101010101" pitchFamily="2" charset="-122"/>
              <a:ea typeface="宋体" panose="02010600030101010101" pitchFamily="2" charset="-122"/>
            </a:endParaRP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Background</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42743301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5716560" cy="714011"/>
          </a:xfrm>
          <a:prstGeom prst="rect">
            <a:avLst/>
          </a:prstGeom>
        </p:spPr>
        <p:txBody>
          <a:bodyPr>
            <a:normAutofit fontScale="850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Industrial Control System and Protocol</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pic>
        <p:nvPicPr>
          <p:cNvPr id="1025" name="Picture 1" descr="Modbus packet &#10;Func &#10;Modbus packet &#10;Response &#10;MÜus packet &#10;Control Center Of &#10;Electric ICS &#10;•M0dbus Master&quot; &#10;•Modbus Slave 1&quot; &#10;Mass &#10;Coil value &#10;•Modbus Slave2&quot; &#10;Electric Net &#10;Inner &#10;Registers &#10;Mass &#10;Electric Net &#10;Fig. 1. Electrical ICS running Modbus protocol. ">
            <a:extLst>
              <a:ext uri="{FF2B5EF4-FFF2-40B4-BE49-F238E27FC236}">
                <a16:creationId xmlns:a16="http://schemas.microsoft.com/office/drawing/2014/main" id="{63C85FB4-C50B-3E82-EAEA-682B454E7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063" y="1076560"/>
            <a:ext cx="4752975"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eader &#10;Length &#10;Fig. 2. An example Of ICS protocol packet. &#10;CRC ">
            <a:extLst>
              <a:ext uri="{FF2B5EF4-FFF2-40B4-BE49-F238E27FC236}">
                <a16:creationId xmlns:a16="http://schemas.microsoft.com/office/drawing/2014/main" id="{52913BF4-A59D-3E3A-2051-439C42800A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8093" y="2310066"/>
            <a:ext cx="468630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09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5716560" cy="714011"/>
          </a:xfrm>
          <a:prstGeom prst="rect">
            <a:avLst/>
          </a:prstGeom>
        </p:spPr>
        <p:txBody>
          <a:bodyPr>
            <a:normAutofit fontScale="850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Industrial Control System and Protocol</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pic>
        <p:nvPicPr>
          <p:cNvPr id="2049" name="Picture 1" descr="s &#10;11 &#10;Value 1 &#10;Execution &#10;stage m &#10;Validity &#10;Verification &#10;Function &#10;Code &#10;Value 11 &#10;Execution &#10;Trace &#10;11 &#10;Library &#10;End &#10;Value X &#10;Execution &#10;x &#10;Not Valid &#10;Exception &#10;Handling &#10;Trace &#10;Fig. 3. &#10;Overview of packet analysis in ICS protocol. ">
            <a:extLst>
              <a:ext uri="{FF2B5EF4-FFF2-40B4-BE49-F238E27FC236}">
                <a16:creationId xmlns:a16="http://schemas.microsoft.com/office/drawing/2014/main" id="{C938C67C-DD0B-702B-B1EC-D76260072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90" y="900695"/>
            <a:ext cx="4137984" cy="4440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2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47310" y="164563"/>
            <a:ext cx="5716560"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Fuzz Testing</a:t>
            </a:r>
            <a:endParaRPr 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pic>
        <p:nvPicPr>
          <p:cNvPr id="19457" name="Picture 1" descr="ALGORITHM 1: Coverage-based Greybox Fuzzing (CGF) &#10;2 &#10;3 &#10;4 &#10;5 &#10;8 &#10;13 &#10;15 &#10;Input: S: initial seeds &#10;Input: P: program under test &#10;Output: Crashes: test cases that make program crash &#10;Output: Hangs: test cases that make program hang &#10;Queue S &#10;Crashes e— Ø &#10;Hangs c— Ø &#10;while true do &#10;seed €— PICKSEED(Queue) &#10;score e CALCULATESCORE(P, seed) &#10;for 1 i score do &#10;seed' €— MUTATE(seed) &#10;Results RUNTARGET(P, seed') &#10;if CRASH(Results) then &#10;I Crashes e— Crashes U {seed') &#10;else if HANG(Results) then &#10;I Hangs e— Hangs U {seed') &#10;else if ISINTERESTING(ReSUltS) then &#10;L ADDToQYEUE(Queue, seed') ">
            <a:extLst>
              <a:ext uri="{FF2B5EF4-FFF2-40B4-BE49-F238E27FC236}">
                <a16:creationId xmlns:a16="http://schemas.microsoft.com/office/drawing/2014/main" id="{0C869FA0-E447-8FA0-3DC0-2C12AD0FE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457" y="983302"/>
            <a:ext cx="7343085" cy="4575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34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MOTIVATIONAL EXAMPLE</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0933104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212703"/>
            <a:ext cx="4923241" cy="775597"/>
          </a:xfrm>
        </p:spPr>
        <p:txBody>
          <a:bodyPr/>
          <a:lstStyle/>
          <a:p>
            <a:pPr lvl="0"/>
            <a:r>
              <a:rPr lang="en-US" altLang="zh-CN" sz="2800" dirty="0">
                <a:latin typeface="Times New Roman" panose="02020603050405020304" pitchFamily="18" charset="0"/>
                <a:cs typeface="Times New Roman" panose="02020603050405020304" pitchFamily="18" charset="0"/>
              </a:rPr>
              <a:t>MOTIVATIONAL EXAMPLE</a:t>
            </a:r>
            <a:endParaRPr lang="zh-CN" altLang="en-US" sz="2800" dirty="0">
              <a:latin typeface="Times New Roman" panose="02020603050405020304" pitchFamily="18" charset="0"/>
              <a:cs typeface="Times New Roman" panose="02020603050405020304" pitchFamily="18" charset="0"/>
            </a:endParaRPr>
          </a:p>
        </p:txBody>
      </p:sp>
      <p:pic>
        <p:nvPicPr>
          <p:cNvPr id="4097" name="Picture 1" descr="READ_REGISTERS &#10;WRITE_REGISTERS &#10;3 &#10;4 &#10;6 &#10;8 &#10;9 &#10;10 &#10;12 &#10;13 &#10;14 &#10;15 &#10;16 &#10;18 &#10;19 &#10;20 &#10;21 &#10;22 &#10;23 &#10;24 &#10;25 &#10;26 &#10;27 &#10;28 &#10;29 &#10;30 &#10;31 &#10;32 &#10;#define &#10;#define &#10;# define &#10;#define &#10;øxøl &#10;oxøF &#10;øx16 &#10;OX17 &#10;void decode_packet(char &#10;char &#10;response message &#10;int length = get _ length(buf); &#10;char function_code = &#10;get _ function_code (buf); &#10;// further action according to function code &#10;switch (function_code) { &#10;case &#10;report (rsp); &#10;break; &#10;case WRITE_REGISTERS: &#10;char* register_t=get_register_address(buf , length); &#10;int write_len &#10;(buf , length); &#10;// Bug: function with heap buffer overflow &#10;int status—write (register_t , buf , length , write_len); &#10;response_after_write(rsp, status); &#10;break; &#10;case READ_REGISTERS: &#10;case &#10;default • &#10;error(); &#10;break, &#10;Listing l. &#10;An example code snippet Of decoding packet ">
            <a:extLst>
              <a:ext uri="{FF2B5EF4-FFF2-40B4-BE49-F238E27FC236}">
                <a16:creationId xmlns:a16="http://schemas.microsoft.com/office/drawing/2014/main" id="{CDE0C41A-9B82-C5D2-6CD8-59C3313CE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332" y="1180249"/>
            <a:ext cx="4980683" cy="5346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SYSTEM DESIGN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41622856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System design</a:t>
            </a:r>
            <a:endParaRPr lang="zh-CN" altLang="en-US" sz="2800" dirty="0">
              <a:latin typeface="Times New Roman" panose="02020603050405020304" pitchFamily="18" charset="0"/>
              <a:cs typeface="Times New Roman" panose="02020603050405020304" pitchFamily="18" charset="0"/>
            </a:endParaRPr>
          </a:p>
        </p:txBody>
      </p:sp>
      <p:pic>
        <p:nvPicPr>
          <p:cNvPr id="3073" name="Picture 1" descr="Static Analysis &#10;utS &#10;Abstract Syntax Trec &#10;Analyzer &#10;Candidates &#10;Vulnerable &#10;Operati 07 s &#10;Function Code &#10;Locator &#10;Original Program &#10;Instrument Program I &#10;Execution Monitor &#10;Guided Fuzzing &#10;Original Program &#10;Bug &#10;Instrument Program Il &#10;Guided F ">
            <a:extLst>
              <a:ext uri="{FF2B5EF4-FFF2-40B4-BE49-F238E27FC236}">
                <a16:creationId xmlns:a16="http://schemas.microsoft.com/office/drawing/2014/main" id="{A782EE5A-267A-EDB4-2A4A-E6624D2ED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381" y="1812433"/>
            <a:ext cx="9522469" cy="364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89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212703"/>
            <a:ext cx="5040356" cy="775597"/>
          </a:xfrm>
        </p:spPr>
        <p:txBody>
          <a:bodyPr/>
          <a:lstStyle/>
          <a:p>
            <a:pPr lvl="0"/>
            <a:r>
              <a:rPr lang="en-US" altLang="zh-CN" sz="2800" dirty="0">
                <a:latin typeface="Times New Roman" panose="02020603050405020304" pitchFamily="18" charset="0"/>
                <a:cs typeface="Times New Roman" panose="02020603050405020304" pitchFamily="18" charset="0"/>
              </a:rPr>
              <a:t>Static Analysis Module</a:t>
            </a:r>
            <a:endParaRPr lang="zh-CN" altLang="en-US" sz="2800" dirty="0">
              <a:latin typeface="Times New Roman" panose="02020603050405020304" pitchFamily="18" charset="0"/>
              <a:cs typeface="Times New Roman" panose="02020603050405020304" pitchFamily="18" charset="0"/>
            </a:endParaRPr>
          </a:p>
        </p:txBody>
      </p:sp>
      <p:pic>
        <p:nvPicPr>
          <p:cNvPr id="3073" name="Picture 1" descr="Static Analysis &#10;utS &#10;Abstract Syntax Trec &#10;Analyzer &#10;Candidates &#10;Vulnerable &#10;Operati 07 s &#10;Function Code &#10;Locator &#10;Original Program &#10;Instrument Program I &#10;Execution Monitor &#10;Guided Fuzzing &#10;Original Program &#10;Bug &#10;Instrument Program Il &#10;Guided F ">
            <a:extLst>
              <a:ext uri="{FF2B5EF4-FFF2-40B4-BE49-F238E27FC236}">
                <a16:creationId xmlns:a16="http://schemas.microsoft.com/office/drawing/2014/main" id="{A782EE5A-267A-EDB4-2A4A-E6624D2EDB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802"/>
          <a:stretch/>
        </p:blipFill>
        <p:spPr bwMode="auto">
          <a:xfrm>
            <a:off x="1207293" y="1990960"/>
            <a:ext cx="309894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Source File: &#10;Posi tion: &#10;Variable: &#10;Values: &#10;decoder . C &#10;line 12 &#10;function_code &#10;cøxøl, exøF, ox16, ">
            <a:extLst>
              <a:ext uri="{FF2B5EF4-FFF2-40B4-BE49-F238E27FC236}">
                <a16:creationId xmlns:a16="http://schemas.microsoft.com/office/drawing/2014/main" id="{A0FCC015-3836-95D7-1178-AD207BFEB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168" y="2360323"/>
            <a:ext cx="5400675" cy="9810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ecoder . c: &#10;decoder . C: &#10;20: &#10;31: &#10;memcpy &#10;malloc ">
            <a:extLst>
              <a:ext uri="{FF2B5EF4-FFF2-40B4-BE49-F238E27FC236}">
                <a16:creationId xmlns:a16="http://schemas.microsoft.com/office/drawing/2014/main" id="{A92DA015-29F0-0842-0A28-55EEB3E50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168" y="3801742"/>
            <a:ext cx="5610225"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94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573561" y="1012154"/>
            <a:ext cx="8583952" cy="1815882"/>
          </a:xfrm>
          <a:prstGeom prst="rect">
            <a:avLst/>
          </a:prstGeom>
          <a:noFill/>
        </p:spPr>
        <p:txBody>
          <a:bodyPr wrap="square">
            <a:spAutoFit/>
          </a:bodyPr>
          <a:lstStyle/>
          <a:p>
            <a:pPr algn="l"/>
            <a:r>
              <a:rPr lang="en-US" altLang="zh-CN" sz="2800" b="1" dirty="0"/>
              <a:t>ZHENGXIONG LUO</a:t>
            </a:r>
          </a:p>
          <a:p>
            <a:pPr algn="l"/>
            <a:r>
              <a:rPr lang="en-US" altLang="zh-CN" sz="2800" dirty="0"/>
              <a:t>	</a:t>
            </a:r>
            <a:r>
              <a:rPr lang="en-US" altLang="zh-CN" sz="2400" dirty="0"/>
              <a:t>PhD student advised by Prof Yu Jiang</a:t>
            </a:r>
          </a:p>
          <a:p>
            <a:pPr algn="l"/>
            <a:r>
              <a:rPr lang="en-US" altLang="zh-CN" sz="2400" dirty="0"/>
              <a:t>	School of Software, Tsinghua University, China</a:t>
            </a:r>
          </a:p>
          <a:p>
            <a:pPr algn="l"/>
            <a:endParaRPr lang="en-US" altLang="zh-CN" sz="2800" b="1" i="0" dirty="0">
              <a:solidFill>
                <a:srgbClr val="494E52"/>
              </a:solidFill>
              <a:effectLst/>
              <a:latin typeface="-apple-system"/>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a:extLst>
              <a:ext uri="{FF2B5EF4-FFF2-40B4-BE49-F238E27FC236}">
                <a16:creationId xmlns:a16="http://schemas.microsoft.com/office/drawing/2014/main" id="{724FC935-1B50-4E12-8078-C35D474F636D}"/>
              </a:ext>
            </a:extLst>
          </p:cNvPr>
          <p:cNvPicPr>
            <a:picLocks noChangeAspect="1"/>
          </p:cNvPicPr>
          <p:nvPr/>
        </p:nvPicPr>
        <p:blipFill>
          <a:blip r:embed="rId3"/>
          <a:stretch>
            <a:fillRect/>
          </a:stretch>
        </p:blipFill>
        <p:spPr>
          <a:xfrm>
            <a:off x="2991006" y="2459420"/>
            <a:ext cx="5362709" cy="3948136"/>
          </a:xfrm>
          <a:prstGeom prst="rect">
            <a:avLst/>
          </a:prstGeom>
        </p:spPr>
      </p:pic>
      <p:pic>
        <p:nvPicPr>
          <p:cNvPr id="9" name="图片 8">
            <a:extLst>
              <a:ext uri="{FF2B5EF4-FFF2-40B4-BE49-F238E27FC236}">
                <a16:creationId xmlns:a16="http://schemas.microsoft.com/office/drawing/2014/main" id="{A299306A-B04E-4355-49EC-CFD85665A1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89939" y="279057"/>
            <a:ext cx="1466193" cy="1466193"/>
          </a:xfrm>
          <a:prstGeom prst="rect">
            <a:avLst/>
          </a:prstGeom>
        </p:spPr>
      </p:pic>
    </p:spTree>
    <p:extLst>
      <p:ext uri="{BB962C8B-B14F-4D97-AF65-F5344CB8AC3E}">
        <p14:creationId xmlns:p14="http://schemas.microsoft.com/office/powerpoint/2010/main" val="344085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212703"/>
            <a:ext cx="5040356" cy="775597"/>
          </a:xfrm>
        </p:spPr>
        <p:txBody>
          <a:bodyPr/>
          <a:lstStyle/>
          <a:p>
            <a:pPr lvl="0"/>
            <a:r>
              <a:rPr lang="en-US" altLang="zh-CN" sz="2800" dirty="0">
                <a:latin typeface="Times New Roman" panose="02020603050405020304" pitchFamily="18" charset="0"/>
                <a:cs typeface="Times New Roman" panose="02020603050405020304" pitchFamily="18" charset="0"/>
              </a:rPr>
              <a:t>Static Analysis Module</a:t>
            </a:r>
            <a:endParaRPr lang="zh-CN" altLang="en-US" sz="2800" dirty="0">
              <a:latin typeface="Times New Roman" panose="02020603050405020304" pitchFamily="18" charset="0"/>
              <a:cs typeface="Times New Roman" panose="02020603050405020304" pitchFamily="18" charset="0"/>
            </a:endParaRPr>
          </a:p>
        </p:txBody>
      </p:sp>
      <p:pic>
        <p:nvPicPr>
          <p:cNvPr id="3073" name="Picture 1" descr="Static Analysis &#10;utS &#10;Abstract Syntax Trec &#10;Analyzer &#10;Candidates &#10;Vulnerable &#10;Operati 07 s &#10;Function Code &#10;Locator &#10;Original Program &#10;Instrument Program I &#10;Execution Monitor &#10;Guided Fuzzing &#10;Original Program &#10;Bug &#10;Instrument Program Il &#10;Guided F ">
            <a:extLst>
              <a:ext uri="{FF2B5EF4-FFF2-40B4-BE49-F238E27FC236}">
                <a16:creationId xmlns:a16="http://schemas.microsoft.com/office/drawing/2014/main" id="{A782EE5A-267A-EDB4-2A4A-E6624D2EDB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7802"/>
          <a:stretch/>
        </p:blipFill>
        <p:spPr bwMode="auto">
          <a:xfrm>
            <a:off x="473071" y="2144112"/>
            <a:ext cx="309894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ALGORITHM 2: Extract funcinfo candidates &#10;Input: P: program under test &#10;Output: f: funcinfo candidates &#10;Algorithm &#10;2 AST e— COMPILEAST(P) &#10;root e— GETR00T(AST) &#10;DFS(root) &#10;5 Procedure DES ( tree _ node) &#10;6 if tree_node equals null then &#10;return &#10;else &#10;if then &#10;Children e— &#10;for child Children do &#10;DFS(chi1d) ">
            <a:extLst>
              <a:ext uri="{FF2B5EF4-FFF2-40B4-BE49-F238E27FC236}">
                <a16:creationId xmlns:a16="http://schemas.microsoft.com/office/drawing/2014/main" id="{E7E2B1B0-F06D-8147-B4FE-94BA4D2617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8311" y="1839366"/>
            <a:ext cx="6610209" cy="341936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8851D8A-B958-4682-6E49-E3F2D80ADA29}"/>
              </a:ext>
            </a:extLst>
          </p:cNvPr>
          <p:cNvSpPr txBox="1"/>
          <p:nvPr/>
        </p:nvSpPr>
        <p:spPr>
          <a:xfrm>
            <a:off x="5337732" y="5430110"/>
            <a:ext cx="6096750" cy="338554"/>
          </a:xfrm>
          <a:prstGeom prst="rect">
            <a:avLst/>
          </a:prstGeom>
          <a:noFill/>
        </p:spPr>
        <p:txBody>
          <a:bodyPr wrap="square">
            <a:spAutoFit/>
          </a:bodyPr>
          <a:lstStyle/>
          <a:p>
            <a:r>
              <a:rPr lang="en-US" altLang="zh-CN" sz="1600" dirty="0">
                <a:effectLst/>
                <a:latin typeface="Times New Roman" panose="02020603050405020304" pitchFamily="18" charset="0"/>
                <a:ea typeface="Calibri" panose="020F0502020204030204" pitchFamily="34" charset="0"/>
                <a:cs typeface="Times New Roman" panose="02020603050405020304" pitchFamily="18" charset="0"/>
              </a:rPr>
              <a:t>AST</a:t>
            </a:r>
            <a:r>
              <a:rPr lang="zh-CN" altLang="zh-CN" sz="1600" dirty="0">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600" dirty="0">
                <a:effectLst/>
                <a:latin typeface="Times New Roman" panose="02020603050405020304" pitchFamily="18" charset="0"/>
                <a:ea typeface="Microsoft YaHei" panose="020B0503020204020204" pitchFamily="34" charset="-122"/>
                <a:cs typeface="Times New Roman" panose="02020603050405020304" pitchFamily="18" charset="0"/>
              </a:rPr>
              <a:t>abstract syntax tree</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30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212703"/>
            <a:ext cx="5878181" cy="775597"/>
          </a:xfrm>
        </p:spPr>
        <p:txBody>
          <a:bodyPr/>
          <a:lstStyle/>
          <a:p>
            <a:pPr lvl="0"/>
            <a:r>
              <a:rPr lang="en-US" altLang="zh-CN" sz="2800" dirty="0">
                <a:latin typeface="Times New Roman" panose="02020603050405020304" pitchFamily="18" charset="0"/>
                <a:cs typeface="Times New Roman" panose="02020603050405020304" pitchFamily="18" charset="0"/>
              </a:rPr>
              <a:t>Function Code Locator Module</a:t>
            </a:r>
            <a:endParaRPr lang="zh-CN" altLang="en-US" sz="2800" dirty="0">
              <a:latin typeface="Times New Roman" panose="02020603050405020304" pitchFamily="18" charset="0"/>
              <a:cs typeface="Times New Roman" panose="02020603050405020304" pitchFamily="18" charset="0"/>
            </a:endParaRPr>
          </a:p>
        </p:txBody>
      </p:sp>
      <p:pic>
        <p:nvPicPr>
          <p:cNvPr id="3073" name="Picture 1" descr="Static Analysis &#10;utS &#10;Abstract Syntax Trec &#10;Analyzer &#10;Candidates &#10;Vulnerable &#10;Operati 07 s &#10;Function Code &#10;Locator &#10;Original Program &#10;Instrument Program I &#10;Execution Monitor &#10;Guided Fuzzing &#10;Original Program &#10;Bug &#10;Instrument Program Il &#10;Guided F ">
            <a:extLst>
              <a:ext uri="{FF2B5EF4-FFF2-40B4-BE49-F238E27FC236}">
                <a16:creationId xmlns:a16="http://schemas.microsoft.com/office/drawing/2014/main" id="{A782EE5A-267A-EDB4-2A4A-E6624D2EDB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993" r="29832"/>
          <a:stretch/>
        </p:blipFill>
        <p:spPr bwMode="auto">
          <a:xfrm>
            <a:off x="1621701" y="1873843"/>
            <a:ext cx="2950404" cy="2809875"/>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descr="Source File: &#10;Position: &#10;Starting Byte: &#10;Ending Byte: &#10;Variable: &#10;Values: &#10;decoder. c &#10;line 12 &#10;6 &#10;6 &#10;function_code &#10;cøxel, øxeF, øx16, &#10;øx17] ">
            <a:extLst>
              <a:ext uri="{FF2B5EF4-FFF2-40B4-BE49-F238E27FC236}">
                <a16:creationId xmlns:a16="http://schemas.microsoft.com/office/drawing/2014/main" id="{EC1E4A9F-079E-D934-600B-651CA0CEA6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0204" y="1873843"/>
            <a:ext cx="5572125" cy="150495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E4C43D26-747F-EB7A-9B55-5422A9B0C67C}"/>
              </a:ext>
            </a:extLst>
          </p:cNvPr>
          <p:cNvSpPr txBox="1"/>
          <p:nvPr/>
        </p:nvSpPr>
        <p:spPr>
          <a:xfrm>
            <a:off x="5180204" y="4037387"/>
            <a:ext cx="6096750" cy="923330"/>
          </a:xfrm>
          <a:prstGeom prst="rect">
            <a:avLst/>
          </a:prstGeom>
          <a:noFill/>
        </p:spPr>
        <p:txBody>
          <a:bodyPr wrap="square">
            <a:spAutoFit/>
          </a:bodyPr>
          <a:lstStyle/>
          <a:p>
            <a:pPr marL="400050" indent="-400050">
              <a:buAutoNum type="romanLcParenBoth"/>
            </a:pPr>
            <a:r>
              <a:rPr lang="en-US" altLang="zh-CN" dirty="0"/>
              <a:t>How to identify the taint source to assign taint labels? </a:t>
            </a:r>
          </a:p>
          <a:p>
            <a:pPr marL="400050" indent="-400050">
              <a:buAutoNum type="romanLcParenBoth"/>
            </a:pPr>
            <a:r>
              <a:rPr lang="en-US" altLang="zh-CN" dirty="0"/>
              <a:t>How to extract the label information of the target variables?</a:t>
            </a:r>
            <a:endParaRPr lang="zh-CN" altLang="en-US" dirty="0"/>
          </a:p>
        </p:txBody>
      </p:sp>
    </p:spTree>
    <p:extLst>
      <p:ext uri="{BB962C8B-B14F-4D97-AF65-F5344CB8AC3E}">
        <p14:creationId xmlns:p14="http://schemas.microsoft.com/office/powerpoint/2010/main" val="322453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212703"/>
            <a:ext cx="5878181" cy="775597"/>
          </a:xfrm>
        </p:spPr>
        <p:txBody>
          <a:bodyPr/>
          <a:lstStyle/>
          <a:p>
            <a:pPr lvl="0"/>
            <a:r>
              <a:rPr lang="en-US" altLang="zh-CN" sz="2800" dirty="0">
                <a:latin typeface="Times New Roman" panose="02020603050405020304" pitchFamily="18" charset="0"/>
                <a:cs typeface="Times New Roman" panose="02020603050405020304" pitchFamily="18" charset="0"/>
              </a:rPr>
              <a:t>Function Code Locator Module</a:t>
            </a:r>
            <a:endParaRPr lang="zh-CN" altLang="en-US" sz="2800" dirty="0">
              <a:latin typeface="Times New Roman" panose="02020603050405020304" pitchFamily="18" charset="0"/>
              <a:cs typeface="Times New Roman" panose="02020603050405020304" pitchFamily="18" charset="0"/>
            </a:endParaRPr>
          </a:p>
        </p:txBody>
      </p:sp>
      <p:pic>
        <p:nvPicPr>
          <p:cNvPr id="3073" name="Picture 1" descr="Static Analysis &#10;utS &#10;Abstract Syntax Trec &#10;Analyzer &#10;Candidates &#10;Vulnerable &#10;Operati 07 s &#10;Function Code &#10;Locator &#10;Original Program &#10;Instrument Program I &#10;Execution Monitor &#10;Guided Fuzzing &#10;Original Program &#10;Bug &#10;Instrument Program Il &#10;Guided F ">
            <a:extLst>
              <a:ext uri="{FF2B5EF4-FFF2-40B4-BE49-F238E27FC236}">
                <a16:creationId xmlns:a16="http://schemas.microsoft.com/office/drawing/2014/main" id="{A782EE5A-267A-EDB4-2A4A-E6624D2EDB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993" r="29832"/>
          <a:stretch/>
        </p:blipFill>
        <p:spPr bwMode="auto">
          <a:xfrm>
            <a:off x="1076560" y="2162126"/>
            <a:ext cx="2950404" cy="2809875"/>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 descr="ALGORITHM 3: Verify Function Code Information &#10;Input: M: set of funcinfo candidates &#10;Input: seeds: initial inputs for the program &#10;Input: P: program under test &#10;Output: M': subset of funcinfo candidates after verification(true funcinfo) &#10;Output: O: set of offset information for each funcinfo in M &#10;1 for e e M do &#10;2 &#10;3 &#10;for seed e seeds do &#10;taint _ information RUNTARGET(P, seed) &#10;5 &#10;for e e M do &#10;7 &#10;if Oe is empty then &#10;8 &#10;else if not EQUAL(Oe, Oe n I) then &#10;10 ">
            <a:extLst>
              <a:ext uri="{FF2B5EF4-FFF2-40B4-BE49-F238E27FC236}">
                <a16:creationId xmlns:a16="http://schemas.microsoft.com/office/drawing/2014/main" id="{AC95DB56-5D7D-F184-F148-646AE3794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611" y="2008976"/>
            <a:ext cx="5918285" cy="318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93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5878181" cy="387798"/>
          </a:xfrm>
        </p:spPr>
        <p:txBody>
          <a:bodyPr/>
          <a:lstStyle/>
          <a:p>
            <a:pPr lvl="0"/>
            <a:r>
              <a:rPr lang="en-US" altLang="zh-CN" sz="2800" dirty="0">
                <a:latin typeface="Times New Roman" panose="02020603050405020304" pitchFamily="18" charset="0"/>
                <a:cs typeface="Times New Roman" panose="02020603050405020304" pitchFamily="18" charset="0"/>
              </a:rPr>
              <a:t>Guided Fuzzing</a:t>
            </a:r>
            <a:endParaRPr lang="zh-CN" altLang="en-US" sz="2800" dirty="0">
              <a:latin typeface="Times New Roman" panose="02020603050405020304" pitchFamily="18" charset="0"/>
              <a:cs typeface="Times New Roman" panose="02020603050405020304" pitchFamily="18" charset="0"/>
            </a:endParaRPr>
          </a:p>
        </p:txBody>
      </p:sp>
      <p:pic>
        <p:nvPicPr>
          <p:cNvPr id="2" name="Picture 1" descr="Static Analysis &#10;utS &#10;Abstract Syntax Trec &#10;Analyzer &#10;Candidates &#10;Vulnerable &#10;Operati 07 s &#10;Function Code &#10;Locator &#10;Original Program &#10;Instrument Program I &#10;Execution Monitor &#10;Guided Fuzzing &#10;Original Program &#10;Bug &#10;Instrument Program Il &#10;Guided F ">
            <a:extLst>
              <a:ext uri="{FF2B5EF4-FFF2-40B4-BE49-F238E27FC236}">
                <a16:creationId xmlns:a16="http://schemas.microsoft.com/office/drawing/2014/main" id="{B027A7B2-0D0A-BF1E-0D38-D903D1ECC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962"/>
          <a:stretch/>
        </p:blipFill>
        <p:spPr bwMode="auto">
          <a:xfrm>
            <a:off x="963948" y="1743215"/>
            <a:ext cx="3087191" cy="2809875"/>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2 &#10;3 &#10;4 &#10;5 &#10;6 &#10;7 &#10;// function code statement &#10;) while &#10;// vulnerable operation &#10;malloc(.. &#10;(0) &#10;} while (O) &#10;Listing 2. Polar 's Instrumentation ">
            <a:extLst>
              <a:ext uri="{FF2B5EF4-FFF2-40B4-BE49-F238E27FC236}">
                <a16:creationId xmlns:a16="http://schemas.microsoft.com/office/drawing/2014/main" id="{D8461E28-18F2-7069-13DF-82204205F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2539" y="1743215"/>
            <a:ext cx="6475217" cy="1999940"/>
          </a:xfrm>
          <a:prstGeom prst="rect">
            <a:avLst/>
          </a:prstGeom>
          <a:noFill/>
          <a:extLst>
            <a:ext uri="{909E8E84-426E-40DD-AFC4-6F175D3DCCD1}">
              <a14:hiddenFill xmlns:a14="http://schemas.microsoft.com/office/drawing/2010/main">
                <a:solidFill>
                  <a:srgbClr val="FFFFFF"/>
                </a:solidFill>
              </a14:hiddenFill>
            </a:ext>
          </a:extLst>
        </p:spPr>
      </p:pic>
      <p:pic>
        <p:nvPicPr>
          <p:cNvPr id="11265" name="Picture 1" descr="h(CountI), M ">
            <a:extLst>
              <a:ext uri="{FF2B5EF4-FFF2-40B4-BE49-F238E27FC236}">
                <a16:creationId xmlns:a16="http://schemas.microsoft.com/office/drawing/2014/main" id="{C110908E-C464-E6CF-929D-B7C02CE656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4958" y="4261353"/>
            <a:ext cx="34671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8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5878181" cy="387798"/>
          </a:xfrm>
        </p:spPr>
        <p:txBody>
          <a:bodyPr/>
          <a:lstStyle/>
          <a:p>
            <a:pPr lvl="0"/>
            <a:r>
              <a:rPr lang="en-US" altLang="zh-CN" sz="2800" dirty="0">
                <a:latin typeface="Times New Roman" panose="02020603050405020304" pitchFamily="18" charset="0"/>
                <a:cs typeface="Times New Roman" panose="02020603050405020304" pitchFamily="18" charset="0"/>
              </a:rPr>
              <a:t>Guided Seed Synchronization</a:t>
            </a:r>
            <a:endParaRPr lang="zh-CN" altLang="en-US" sz="2800" dirty="0">
              <a:latin typeface="Times New Roman" panose="02020603050405020304" pitchFamily="18" charset="0"/>
              <a:cs typeface="Times New Roman" panose="02020603050405020304" pitchFamily="18" charset="0"/>
            </a:endParaRPr>
          </a:p>
        </p:txBody>
      </p:sp>
      <p:pic>
        <p:nvPicPr>
          <p:cNvPr id="9218" name="Picture 2" descr="ALGORITHM 4: Synchronization Mechanism between different values of the Function Code &#10;Input: I: seed to mutate &#10;Input: PI: set of Func_ID hit by I during execution &#10;Input: funcinfo: function code information obtained &#10;Output: f: test cases generated by mutating I in replace phase &#10;2 if PI is not empty then &#10;7 &#10;for e PI do &#10;X f e GETSPECIF1c(funcinfo, f) &#10;C GETCANDIDATES(Xf) &#10;start_byte, end_byte e GETRANGE(Xf) &#10;for c € C do &#10;for start_byte i end_byte do ">
            <a:extLst>
              <a:ext uri="{FF2B5EF4-FFF2-40B4-BE49-F238E27FC236}">
                <a16:creationId xmlns:a16="http://schemas.microsoft.com/office/drawing/2014/main" id="{F5A60C5D-16A7-FC09-1591-0B5191AA1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065" y="1670743"/>
            <a:ext cx="7320408" cy="3768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29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System Implementation</a:t>
            </a:r>
            <a:endParaRPr lang="en-GB" altLang="zh-CN" sz="3600" dirty="0">
              <a:latin typeface="Times New Roman" panose="02020603050405020304" pitchFamily="18" charset="0"/>
              <a:cs typeface="Times New Roman" panose="02020603050405020304" pitchFamily="18" charset="0"/>
            </a:endParaRPr>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4309026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5878181" cy="387798"/>
          </a:xfrm>
        </p:spPr>
        <p:txBody>
          <a:bodyPr/>
          <a:lstStyle/>
          <a:p>
            <a:pPr lvl="0"/>
            <a:r>
              <a:rPr lang="en-US" altLang="zh-CN" sz="2800" dirty="0">
                <a:latin typeface="Times New Roman" panose="02020603050405020304" pitchFamily="18" charset="0"/>
                <a:cs typeface="Times New Roman" panose="02020603050405020304" pitchFamily="18" charset="0"/>
              </a:rPr>
              <a:t>System Implementation</a:t>
            </a:r>
            <a:endParaRPr lang="zh-CN" altLang="en-US" sz="28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1ACFA8F-F656-A1F9-71A9-20EA93F8858C}"/>
              </a:ext>
            </a:extLst>
          </p:cNvPr>
          <p:cNvSpPr txBox="1"/>
          <p:nvPr/>
        </p:nvSpPr>
        <p:spPr>
          <a:xfrm>
            <a:off x="967861" y="1514594"/>
            <a:ext cx="9012348" cy="4062651"/>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Static analyzer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Clang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工具获取</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AST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abstract syntax tree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Function code locator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LLVM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DataFlowSanitizer</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DFSan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进行污点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trace</a:t>
            </a:r>
          </a:p>
          <a:p>
            <a:pPr marL="342900" indent="-342900">
              <a:buFont typeface="Wingdings" panose="05000000000000000000" pitchFamily="2" charset="2"/>
              <a:buChar char="Ø"/>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DFsan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ABI List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来识别污点源，</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Guided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fuzzer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AFL 2.52b/</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AFLFast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进行改进（</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Polar-AFL and Polar-</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AFLFast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afl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-clang-fast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来进行代码的插桩</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9275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EVALUATION</a:t>
            </a:r>
            <a:endParaRPr lang="en-GB" altLang="zh-CN" sz="3600" dirty="0">
              <a:latin typeface="Times New Roman" panose="02020603050405020304" pitchFamily="18" charset="0"/>
              <a:cs typeface="Times New Roman" panose="02020603050405020304" pitchFamily="18" charset="0"/>
            </a:endParaRPr>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224999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6939495" cy="387798"/>
          </a:xfrm>
        </p:spPr>
        <p:txBody>
          <a:bodyPr/>
          <a:lstStyle/>
          <a:p>
            <a:pPr lvl="0"/>
            <a:r>
              <a:rPr lang="en-US" altLang="zh-CN" sz="2800" dirty="0"/>
              <a:t>Experiment Setup</a:t>
            </a:r>
            <a:endParaRPr lang="en-US" altLang="zh-CN" sz="28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38752" y="1266473"/>
            <a:ext cx="9527038" cy="3364383"/>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ea typeface="Microsoft YaHei" panose="020B0503020204020204" pitchFamily="34" charset="-122"/>
              </a:rPr>
              <a:t>使用的工控协议：</a:t>
            </a:r>
            <a:r>
              <a:rPr lang="en-US" altLang="zh-CN" sz="1800" dirty="0">
                <a:effectLst/>
                <a:ea typeface="Microsoft YaHei" panose="020B0503020204020204" pitchFamily="34" charset="-122"/>
              </a:rPr>
              <a:t> </a:t>
            </a:r>
            <a:r>
              <a:rPr lang="en-US" altLang="zh-CN" sz="1800" dirty="0" err="1">
                <a:effectLst/>
                <a:ea typeface="Microsoft YaHei" panose="020B0503020204020204" pitchFamily="34" charset="-122"/>
              </a:rPr>
              <a:t>libmodbus</a:t>
            </a:r>
            <a:r>
              <a:rPr lang="en-US" altLang="zh-CN" sz="1800" dirty="0">
                <a:effectLst/>
                <a:ea typeface="Microsoft YaHei" panose="020B0503020204020204" pitchFamily="34" charset="-122"/>
              </a:rPr>
              <a:t>,</a:t>
            </a:r>
            <a:r>
              <a:rPr lang="zh-CN" altLang="en-US" sz="1800" dirty="0">
                <a:effectLst/>
                <a:ea typeface="Microsoft YaHei" panose="020B0503020204020204" pitchFamily="34" charset="-122"/>
              </a:rPr>
              <a:t> </a:t>
            </a:r>
            <a:r>
              <a:rPr lang="en-US" altLang="zh-CN" sz="1800" dirty="0">
                <a:effectLst/>
                <a:ea typeface="Microsoft YaHei" panose="020B0503020204020204" pitchFamily="34" charset="-122"/>
              </a:rPr>
              <a:t>IEC104, libiec61850</a:t>
            </a:r>
          </a:p>
          <a:p>
            <a:pPr>
              <a:lnSpc>
                <a:spcPct val="150000"/>
              </a:lnSpc>
            </a:pPr>
            <a:endParaRPr lang="en-US" altLang="zh-CN" sz="1800" dirty="0">
              <a:effectLst/>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测试设备配置：</a:t>
            </a:r>
            <a:r>
              <a:rPr lang="en-US" altLang="zh-CN" dirty="0"/>
              <a:t> Ubuntu 16.04.6 LTS</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dirty="0"/>
              <a:t>64-bit machine with 80 cores (Intel(R) Xeon(R) 	Gold 6148 CPU @ 2.40GHz), 128GB of main memory</a:t>
            </a:r>
          </a:p>
          <a:p>
            <a:pPr>
              <a:lnSpc>
                <a:spcPct val="150000"/>
              </a:lnSpc>
            </a:pPr>
            <a:endParaRPr lang="en-US" altLang="zh-CN" dirty="0"/>
          </a:p>
          <a:p>
            <a:pPr>
              <a:lnSpc>
                <a:spcPct val="150000"/>
              </a:lnSpc>
            </a:pP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dirty="0">
                <a:latin typeface="Microsoft YaHei" panose="020B0503020204020204" pitchFamily="34" charset="-122"/>
                <a:ea typeface="Microsoft YaHei" panose="020B0503020204020204" pitchFamily="34" charset="-122"/>
                <a:cs typeface="Times New Roman" panose="02020603050405020304" pitchFamily="18" charset="0"/>
              </a:rPr>
              <a:t>实验操作：对于每个协议，每个工具运行</a:t>
            </a:r>
            <a:r>
              <a:rPr lang="en-US" altLang="zh-CN" dirty="0">
                <a:latin typeface="Microsoft YaHei" panose="020B0503020204020204" pitchFamily="34" charset="-122"/>
                <a:ea typeface="Microsoft YaHei" panose="020B0503020204020204" pitchFamily="34" charset="-122"/>
                <a:cs typeface="Times New Roman" panose="02020603050405020304" pitchFamily="18" charset="0"/>
              </a:rPr>
              <a:t>24H</a:t>
            </a:r>
          </a:p>
          <a:p>
            <a:pPr>
              <a:lnSpc>
                <a:spcPct val="150000"/>
              </a:lnSpc>
            </a:pPr>
            <a:endParaRPr lang="en-US" altLang="zh-CN" dirty="0">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pP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对照组：</a:t>
            </a:r>
            <a:r>
              <a:rPr lang="en-US" altLang="zh-CN" sz="1800" dirty="0">
                <a:effectLst/>
                <a:ea typeface="Microsoft YaHei" panose="020B0503020204020204" pitchFamily="34" charset="-122"/>
              </a:rPr>
              <a:t> AFL</a:t>
            </a:r>
            <a:r>
              <a:rPr lang="zh-CN" altLang="zh-CN" sz="1800" dirty="0">
                <a:effectLst/>
                <a:ea typeface="Microsoft YaHei" panose="020B0503020204020204" pitchFamily="34" charset="-122"/>
              </a:rPr>
              <a:t>和</a:t>
            </a:r>
            <a:r>
              <a:rPr lang="en-US" altLang="zh-CN" sz="1800" dirty="0" err="1">
                <a:effectLst/>
                <a:ea typeface="Microsoft YaHei" panose="020B0503020204020204" pitchFamily="34" charset="-122"/>
              </a:rPr>
              <a:t>AFLFast</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2157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175095"/>
            <a:ext cx="6939495" cy="1163395"/>
          </a:xfrm>
        </p:spPr>
        <p:txBody>
          <a:bodyPr/>
          <a:lstStyle/>
          <a:p>
            <a:pPr lvl="0"/>
            <a:r>
              <a:rPr lang="en-US" altLang="zh-CN" sz="2800" dirty="0">
                <a:latin typeface="Times New Roman" panose="02020603050405020304" pitchFamily="18" charset="0"/>
                <a:cs typeface="Times New Roman" panose="02020603050405020304" pitchFamily="18" charset="0"/>
              </a:rPr>
              <a:t>EXPERIMENT DETAILS AND RESULTS</a:t>
            </a:r>
          </a:p>
        </p:txBody>
      </p:sp>
      <p:sp>
        <p:nvSpPr>
          <p:cNvPr id="4" name="文本框 3"/>
          <p:cNvSpPr txBox="1"/>
          <p:nvPr/>
        </p:nvSpPr>
        <p:spPr>
          <a:xfrm>
            <a:off x="738752" y="1266473"/>
            <a:ext cx="9527038"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1 - polar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识别</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function code</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2289" name="Picture 1" descr="Table 2. Function Code Identification Results &#10;Project &#10;libmodbus &#10;IEC104 &#10;libiec61850 &#10;I'M I Ifuncinfol &#10;Set of Legal Values (hexadecimal) &#10;for Each funcinfo Piece &#10;16,17] &#10;True? &#10;11 &#10;12 &#10;174 &#10;1 &#10;2 &#10;1 ">
            <a:extLst>
              <a:ext uri="{FF2B5EF4-FFF2-40B4-BE49-F238E27FC236}">
                <a16:creationId xmlns:a16="http://schemas.microsoft.com/office/drawing/2014/main" id="{A95DFEBD-5573-33DC-0E64-F7168C751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429" y="2556161"/>
            <a:ext cx="73247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60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09" y="875807"/>
            <a:ext cx="10396420" cy="1323439"/>
          </a:xfrm>
          <a:prstGeom prst="rect">
            <a:avLst/>
          </a:prstGeom>
          <a:noFill/>
        </p:spPr>
        <p:txBody>
          <a:bodyPr wrap="square">
            <a:spAutoFit/>
          </a:bodyPr>
          <a:lstStyle/>
          <a:p>
            <a:pPr algn="l"/>
            <a:r>
              <a:rPr lang="en-US" altLang="zh-CN" sz="2800" b="1" dirty="0"/>
              <a:t>FEILONG ZUO</a:t>
            </a:r>
          </a:p>
          <a:p>
            <a:pPr algn="l"/>
            <a:r>
              <a:rPr lang="en-US" altLang="zh-CN" sz="2400" b="1" dirty="0">
                <a:latin typeface="Times New Roman" panose="02020603050405020304" pitchFamily="18" charset="0"/>
                <a:cs typeface="Times New Roman" panose="02020603050405020304" pitchFamily="18" charset="0"/>
              </a:rPr>
              <a:t>	</a:t>
            </a:r>
            <a:r>
              <a:rPr lang="en-US" altLang="zh-CN" sz="2400" dirty="0"/>
              <a:t> School of Software, Tsinghua University, China</a:t>
            </a:r>
          </a:p>
          <a:p>
            <a:pPr algn="l"/>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a:extLst>
              <a:ext uri="{FF2B5EF4-FFF2-40B4-BE49-F238E27FC236}">
                <a16:creationId xmlns:a16="http://schemas.microsoft.com/office/drawing/2014/main" id="{E4C69C3A-A717-2871-971C-AEEBFF9D04FC}"/>
              </a:ext>
            </a:extLst>
          </p:cNvPr>
          <p:cNvPicPr>
            <a:picLocks noChangeAspect="1"/>
          </p:cNvPicPr>
          <p:nvPr/>
        </p:nvPicPr>
        <p:blipFill>
          <a:blip r:embed="rId3"/>
          <a:stretch>
            <a:fillRect/>
          </a:stretch>
        </p:blipFill>
        <p:spPr>
          <a:xfrm>
            <a:off x="1651994" y="1963509"/>
            <a:ext cx="8506449" cy="4122557"/>
          </a:xfrm>
          <a:prstGeom prst="rect">
            <a:avLst/>
          </a:prstGeom>
        </p:spPr>
      </p:pic>
    </p:spTree>
    <p:extLst>
      <p:ext uri="{BB962C8B-B14F-4D97-AF65-F5344CB8AC3E}">
        <p14:creationId xmlns:p14="http://schemas.microsoft.com/office/powerpoint/2010/main" val="74723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6939495" cy="387798"/>
          </a:xfrm>
        </p:spPr>
        <p:txBody>
          <a:bodyPr/>
          <a:lstStyle/>
          <a:p>
            <a:pPr lvl="0"/>
            <a:r>
              <a:rPr lang="en-US" altLang="zh-CN" sz="2800" dirty="0">
                <a:latin typeface="Times New Roman" panose="02020603050405020304" pitchFamily="18" charset="0"/>
                <a:cs typeface="Times New Roman" panose="02020603050405020304" pitchFamily="18" charset="0"/>
              </a:rPr>
              <a:t> Accuracy on Function Code Identification</a:t>
            </a:r>
          </a:p>
        </p:txBody>
      </p:sp>
      <p:sp>
        <p:nvSpPr>
          <p:cNvPr id="4" name="文本框 3"/>
          <p:cNvSpPr txBox="1"/>
          <p:nvPr/>
        </p:nvSpPr>
        <p:spPr>
          <a:xfrm>
            <a:off x="738752" y="1266473"/>
            <a:ext cx="9527038"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2 -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新</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fuzz</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策略的效率</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5361" name="Picture 1" descr="Higher is better &#10;(a) Iibmodbus &#10;Higher is better &#10;(d) libmodbus &#10;is better &#10;(b) IEC104 &#10;better &#10;(e) IEC104 &#10;Higher is &#10;(c) libiec61850-MMS &#10;Higher is &#10;(f) libiec61850-MMS &#10;Fig. 5. &#10;Number of paths covered by different fuzzing techniques averaged over 25 runs with different seeds. ">
            <a:extLst>
              <a:ext uri="{FF2B5EF4-FFF2-40B4-BE49-F238E27FC236}">
                <a16:creationId xmlns:a16="http://schemas.microsoft.com/office/drawing/2014/main" id="{E3066DB1-A669-9857-6B80-663B40D33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5547" y="2041278"/>
            <a:ext cx="6773447" cy="4313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1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6939495" cy="387798"/>
          </a:xfrm>
        </p:spPr>
        <p:txBody>
          <a:bodyPr/>
          <a:lstStyle/>
          <a:p>
            <a:pPr lvl="0"/>
            <a:r>
              <a:rPr lang="en-US" altLang="zh-CN" sz="2800" dirty="0">
                <a:latin typeface="Times New Roman" panose="02020603050405020304" pitchFamily="18" charset="0"/>
                <a:cs typeface="Times New Roman" panose="02020603050405020304" pitchFamily="18" charset="0"/>
              </a:rPr>
              <a:t>Acceleration on Fuzzing</a:t>
            </a:r>
          </a:p>
        </p:txBody>
      </p:sp>
      <p:sp>
        <p:nvSpPr>
          <p:cNvPr id="4" name="文本框 3"/>
          <p:cNvSpPr txBox="1"/>
          <p:nvPr/>
        </p:nvSpPr>
        <p:spPr>
          <a:xfrm>
            <a:off x="738752" y="1266473"/>
            <a:ext cx="9527038"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2 -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新</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fuzz</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策略的效率</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4337" name="Picture 1" descr="O &#10;initial seeds &#10;O seeds in A(Q) &#10;O seeds in B(Q) &#10;O seeds in A(Q) B(Q) &#10;other seeds &#10;O &#10;&quot;replace&quot; • &#10;operation &#10;seed queue &#10;O &#10;oo &#10;kexclude &quot;replace&quot;) &#10;O &#10;O &#10;&quot;'replace&quot; &#10;operation &#10;O &#10;O &#10;Fig. 6. Illustration for M(Q) and ß(Q). ">
            <a:extLst>
              <a:ext uri="{FF2B5EF4-FFF2-40B4-BE49-F238E27FC236}">
                <a16:creationId xmlns:a16="http://schemas.microsoft.com/office/drawing/2014/main" id="{B826F45F-691A-B9EB-8DB4-184256A8E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5543" y="2468929"/>
            <a:ext cx="6664873" cy="3702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92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6939495" cy="387798"/>
          </a:xfrm>
        </p:spPr>
        <p:txBody>
          <a:bodyPr/>
          <a:lstStyle/>
          <a:p>
            <a:pPr lvl="0"/>
            <a:r>
              <a:rPr lang="en-US" altLang="zh-CN" sz="2800" dirty="0">
                <a:latin typeface="Times New Roman" panose="02020603050405020304" pitchFamily="18" charset="0"/>
                <a:cs typeface="Times New Roman" panose="02020603050405020304" pitchFamily="18" charset="0"/>
              </a:rPr>
              <a:t>Acceleration on Fuzzing</a:t>
            </a:r>
          </a:p>
        </p:txBody>
      </p:sp>
      <p:pic>
        <p:nvPicPr>
          <p:cNvPr id="14337" name="Picture 1" descr="O &#10;initial seeds &#10;O seeds in A(Q) &#10;O seeds in B(Q) &#10;O seeds in A(Q) B(Q) &#10;other seeds &#10;O &#10;&quot;replace&quot; • &#10;operation &#10;seed queue &#10;O &#10;oo &#10;kexclude &quot;replace&quot;) &#10;O &#10;O &#10;&quot;'replace&quot; &#10;operation &#10;O &#10;O &#10;Fig. 6. Illustration for M(Q) and ß(Q). ">
            <a:extLst>
              <a:ext uri="{FF2B5EF4-FFF2-40B4-BE49-F238E27FC236}">
                <a16:creationId xmlns:a16="http://schemas.microsoft.com/office/drawing/2014/main" id="{B826F45F-691A-B9EB-8DB4-184256A8E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69" y="2309857"/>
            <a:ext cx="5709931" cy="317218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F84F5446-3C13-3297-5679-87C5F81A666D}"/>
              </a:ext>
            </a:extLst>
          </p:cNvPr>
          <p:cNvPicPr>
            <a:picLocks noChangeAspect="1"/>
          </p:cNvPicPr>
          <p:nvPr/>
        </p:nvPicPr>
        <p:blipFill>
          <a:blip r:embed="rId4"/>
          <a:stretch>
            <a:fillRect/>
          </a:stretch>
        </p:blipFill>
        <p:spPr>
          <a:xfrm>
            <a:off x="6540437" y="2134116"/>
            <a:ext cx="4866602" cy="696276"/>
          </a:xfrm>
          <a:prstGeom prst="rect">
            <a:avLst/>
          </a:prstGeom>
        </p:spPr>
      </p:pic>
      <p:pic>
        <p:nvPicPr>
          <p:cNvPr id="6" name="图片 5">
            <a:extLst>
              <a:ext uri="{FF2B5EF4-FFF2-40B4-BE49-F238E27FC236}">
                <a16:creationId xmlns:a16="http://schemas.microsoft.com/office/drawing/2014/main" id="{7CDCD311-3CCA-7237-4D67-A530D438A5B7}"/>
              </a:ext>
            </a:extLst>
          </p:cNvPr>
          <p:cNvPicPr>
            <a:picLocks noChangeAspect="1"/>
          </p:cNvPicPr>
          <p:nvPr/>
        </p:nvPicPr>
        <p:blipFill>
          <a:blip r:embed="rId5"/>
          <a:stretch>
            <a:fillRect/>
          </a:stretch>
        </p:blipFill>
        <p:spPr>
          <a:xfrm>
            <a:off x="6487514" y="3060333"/>
            <a:ext cx="4972448" cy="622393"/>
          </a:xfrm>
          <a:prstGeom prst="rect">
            <a:avLst/>
          </a:prstGeom>
        </p:spPr>
      </p:pic>
      <p:pic>
        <p:nvPicPr>
          <p:cNvPr id="17409" name="Picture 1" descr="Table 3. N(Q) for Each Project(P01ar-AFL/P01ar-AFLFast) &#10;Project &#10;Iibmodbus &#10;IEC104 &#10;IQI &#10;60/66 &#10;225/236 &#10;IM(Q) n N(Q) &#10;11/18 &#10;14/15 &#10;7/11 &#10;37/17 &#10;195/197 &#10;6/9 &#10;0/7 &#10;4/5 &#10;libiec61850-MMS 65/72 &#10;Table 4. W(Q) for Each Project(P01ar-AFL/P01ar-AFLFast) &#10;Project &#10;Iibmodbus &#10;IEC104 &#10;libiec61850-MMS &#10;IQ &#10;60/66 &#10;224/236 &#10;65/72 &#10;IQ-I &#10;14/31 &#10;208/226 &#10;62/69 &#10;80.0%/42.4% &#10;0.0%/12.1% &#10;0/6 &#10;5/11 &#10;7/11 &#10;0/8 &#10;189/173 &#10;6/9 &#10;3/3 &#10;4/8 ">
            <a:extLst>
              <a:ext uri="{FF2B5EF4-FFF2-40B4-BE49-F238E27FC236}">
                <a16:creationId xmlns:a16="http://schemas.microsoft.com/office/drawing/2014/main" id="{2BDB72CB-DCA1-5BBC-4C08-4A65D17959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344" y="3779472"/>
            <a:ext cx="5709931" cy="224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00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6939495" cy="387798"/>
          </a:xfrm>
        </p:spPr>
        <p:txBody>
          <a:bodyPr/>
          <a:lstStyle/>
          <a:p>
            <a:pPr lvl="0"/>
            <a:r>
              <a:rPr lang="en-US" altLang="zh-CN" sz="2800" dirty="0">
                <a:latin typeface="Times New Roman" panose="02020603050405020304" pitchFamily="18" charset="0"/>
                <a:cs typeface="Times New Roman" panose="02020603050405020304" pitchFamily="18" charset="0"/>
              </a:rPr>
              <a:t>Previously Unknown Vulnerabilities</a:t>
            </a:r>
          </a:p>
        </p:txBody>
      </p:sp>
      <p:sp>
        <p:nvSpPr>
          <p:cNvPr id="4" name="文本框 3"/>
          <p:cNvSpPr txBox="1"/>
          <p:nvPr/>
        </p:nvSpPr>
        <p:spPr>
          <a:xfrm>
            <a:off x="738752" y="1266473"/>
            <a:ext cx="9527038"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3 -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展示之前模糊测试工具未发现的漏洞</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8433" name="Picture 1" descr="Table 5. Vulnerabilities Exposed by Polar &#10;Project &#10;libiec61850 &#10;IEC104 &#10;Type &#10;heap buffer overflow &#10;NULL pointer dereference &#10;SEGV &#10;stack buffer overflow &#10;SEGV &#10;denial of service &#10;Advisory &#10;CVE-2018-18834 , CVE-2018-19185 &#10;CVE-2018-18937, CVE-2018-19122 &#10;CVE-2018-19093, CVE-2018-19121 &#10;Bug-2019-0312 &#10;Bug-2019-0207, Bug-2019-0307 &#10;Bug-2019-0402 &#10;Total &#10;6 &#10;4 ">
            <a:extLst>
              <a:ext uri="{FF2B5EF4-FFF2-40B4-BE49-F238E27FC236}">
                <a16:creationId xmlns:a16="http://schemas.microsoft.com/office/drawing/2014/main" id="{0730C9EB-5D28-88CD-ED07-337493FD2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694" y="2423385"/>
            <a:ext cx="7867650"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90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6939495" cy="387798"/>
          </a:xfrm>
        </p:spPr>
        <p:txBody>
          <a:bodyPr/>
          <a:lstStyle/>
          <a:p>
            <a:pPr lvl="0"/>
            <a:r>
              <a:rPr lang="en-US" altLang="zh-CN" sz="2800" dirty="0">
                <a:latin typeface="Times New Roman" panose="02020603050405020304" pitchFamily="18" charset="0"/>
                <a:cs typeface="Times New Roman" panose="02020603050405020304" pitchFamily="18" charset="0"/>
              </a:rPr>
              <a:t>Previously Unknown Vulnerabilities</a:t>
            </a:r>
          </a:p>
        </p:txBody>
      </p:sp>
      <p:sp>
        <p:nvSpPr>
          <p:cNvPr id="4" name="文本框 3"/>
          <p:cNvSpPr txBox="1"/>
          <p:nvPr/>
        </p:nvSpPr>
        <p:spPr>
          <a:xfrm>
            <a:off x="738752" y="1266473"/>
            <a:ext cx="9527038" cy="996876"/>
          </a:xfrm>
          <a:prstGeom prst="rect">
            <a:avLst/>
          </a:prstGeom>
          <a:noFill/>
        </p:spPr>
        <p:txBody>
          <a:bodyPr wrap="square">
            <a:spAutoFit/>
          </a:bodyPr>
          <a:lstStyle/>
          <a:p>
            <a:pPr>
              <a:lnSpc>
                <a:spcPct val="150000"/>
              </a:lnSpc>
            </a:pPr>
            <a:r>
              <a:rPr lang="en-US" altLang="zh-CN" sz="2400" b="1" dirty="0">
                <a:latin typeface="宋体" panose="02010600030101010101" pitchFamily="2" charset="-122"/>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Stage 3 -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展示之前的模糊测试工具未发现的漏洞</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p>
          <a:p>
            <a:pPr>
              <a:lnSpc>
                <a:spcPct val="150000"/>
              </a:lnSpc>
            </a:pPr>
            <a:r>
              <a:rPr lang="zh-CN" altLang="en-US" dirty="0">
                <a:latin typeface="宋体" panose="02010600030101010101" pitchFamily="2" charset="-122"/>
                <a:ea typeface="宋体" panose="02010600030101010101" pitchFamily="2" charset="-122"/>
                <a:cs typeface="Times New Roman" panose="02020603050405020304" pitchFamily="18" charset="0"/>
              </a:rPr>
              <a:t>	</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2AFE350-2E2C-34F9-E006-12CFEF0320DA}"/>
              </a:ext>
            </a:extLst>
          </p:cNvPr>
          <p:cNvPicPr>
            <a:picLocks noChangeAspect="1"/>
          </p:cNvPicPr>
          <p:nvPr/>
        </p:nvPicPr>
        <p:blipFill>
          <a:blip r:embed="rId3"/>
          <a:stretch>
            <a:fillRect/>
          </a:stretch>
        </p:blipFill>
        <p:spPr>
          <a:xfrm>
            <a:off x="2576536" y="1964655"/>
            <a:ext cx="6664856" cy="4803256"/>
          </a:xfrm>
          <a:prstGeom prst="rect">
            <a:avLst/>
          </a:prstGeom>
        </p:spPr>
      </p:pic>
    </p:spTree>
    <p:extLst>
      <p:ext uri="{BB962C8B-B14F-4D97-AF65-F5344CB8AC3E}">
        <p14:creationId xmlns:p14="http://schemas.microsoft.com/office/powerpoint/2010/main" val="422018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GB" altLang="zh-CN" sz="3600" dirty="0"/>
              <a:t>C</a:t>
            </a:r>
            <a:r>
              <a:rPr lang="en-US" altLang="zh-CN" sz="3600" dirty="0" err="1"/>
              <a:t>onclusion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2834974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Conclusion</a:t>
            </a:r>
            <a:endParaRPr lang="zh-CN" altLang="en-US" sz="2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2300500-EB37-CAE5-0864-091C688CE26B}"/>
              </a:ext>
            </a:extLst>
          </p:cNvPr>
          <p:cNvSpPr txBox="1"/>
          <p:nvPr/>
        </p:nvSpPr>
        <p:spPr>
          <a:xfrm>
            <a:off x="1046480" y="2438460"/>
            <a:ext cx="9077960" cy="1477328"/>
          </a:xfrm>
          <a:prstGeom prst="rect">
            <a:avLst/>
          </a:prstGeom>
          <a:noFill/>
        </p:spPr>
        <p:txBody>
          <a:bodyPr wrap="square">
            <a:spAutoFit/>
          </a:bodyPr>
          <a:lstStyle/>
          <a:p>
            <a:pPr marL="285750" indent="-285750">
              <a:buFont typeface="Wingdings" panose="05000000000000000000" pitchFamily="2" charset="2"/>
              <a:buChar char="Ø"/>
            </a:pPr>
            <a:r>
              <a:rPr lang="zh-CN" altLang="en-US" dirty="0"/>
              <a:t>提出轻量级的动态</a:t>
            </a:r>
            <a:r>
              <a:rPr lang="en-US" altLang="zh-CN" dirty="0"/>
              <a:t>&amp;</a:t>
            </a:r>
            <a:r>
              <a:rPr lang="zh-CN" altLang="en-US" dirty="0"/>
              <a:t>静态结合的</a:t>
            </a:r>
            <a:r>
              <a:rPr lang="en-US" altLang="zh-CN" dirty="0"/>
              <a:t>ICS</a:t>
            </a:r>
            <a:r>
              <a:rPr lang="zh-CN" altLang="en-US" dirty="0"/>
              <a:t>协议处理方法（</a:t>
            </a:r>
            <a:r>
              <a:rPr lang="en-US" altLang="zh-CN" dirty="0"/>
              <a:t> without manual effort </a:t>
            </a:r>
            <a:r>
              <a:rPr lang="zh-CN" altLang="en-US" dirty="0"/>
              <a:t>）</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提出一种新的基于语义信息的模糊测试策略来提高路径覆盖率</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实现了</a:t>
            </a:r>
            <a:r>
              <a:rPr lang="en-US" altLang="zh-CN" dirty="0"/>
              <a:t>Polar</a:t>
            </a:r>
            <a:r>
              <a:rPr lang="zh-CN" altLang="en-US" dirty="0"/>
              <a:t>，发现新的未知漏洞，且开源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09" y="875807"/>
            <a:ext cx="9315356" cy="954107"/>
          </a:xfrm>
          <a:prstGeom prst="rect">
            <a:avLst/>
          </a:prstGeom>
          <a:noFill/>
        </p:spPr>
        <p:txBody>
          <a:bodyPr wrap="square">
            <a:spAutoFit/>
          </a:bodyPr>
          <a:lstStyle/>
          <a:p>
            <a:pPr algn="l"/>
            <a:r>
              <a:rPr lang="en-US" altLang="zh-CN" sz="2800" b="1" dirty="0"/>
              <a:t>YU JIANG</a:t>
            </a:r>
          </a:p>
          <a:p>
            <a:pPr algn="l"/>
            <a:r>
              <a:rPr lang="en-US" altLang="zh-CN" sz="2800" dirty="0"/>
              <a:t>	 School of Software, Tsinghua University, China</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a:extLst>
              <a:ext uri="{FF2B5EF4-FFF2-40B4-BE49-F238E27FC236}">
                <a16:creationId xmlns:a16="http://schemas.microsoft.com/office/drawing/2014/main" id="{9790A6B9-7158-49A1-C30D-6B8F2826A8C5}"/>
              </a:ext>
            </a:extLst>
          </p:cNvPr>
          <p:cNvPicPr>
            <a:picLocks noChangeAspect="1"/>
          </p:cNvPicPr>
          <p:nvPr/>
        </p:nvPicPr>
        <p:blipFill>
          <a:blip r:embed="rId3"/>
          <a:stretch>
            <a:fillRect/>
          </a:stretch>
        </p:blipFill>
        <p:spPr>
          <a:xfrm>
            <a:off x="618144" y="2388211"/>
            <a:ext cx="4610592" cy="3141200"/>
          </a:xfrm>
          <a:prstGeom prst="rect">
            <a:avLst/>
          </a:prstGeom>
        </p:spPr>
      </p:pic>
      <p:pic>
        <p:nvPicPr>
          <p:cNvPr id="8" name="图片 7">
            <a:extLst>
              <a:ext uri="{FF2B5EF4-FFF2-40B4-BE49-F238E27FC236}">
                <a16:creationId xmlns:a16="http://schemas.microsoft.com/office/drawing/2014/main" id="{F8447E7C-CF65-8641-4486-1EA3C0AEF2C3}"/>
              </a:ext>
            </a:extLst>
          </p:cNvPr>
          <p:cNvPicPr>
            <a:picLocks noChangeAspect="1"/>
          </p:cNvPicPr>
          <p:nvPr/>
        </p:nvPicPr>
        <p:blipFill>
          <a:blip r:embed="rId4"/>
          <a:stretch>
            <a:fillRect/>
          </a:stretch>
        </p:blipFill>
        <p:spPr>
          <a:xfrm>
            <a:off x="5408183" y="3909607"/>
            <a:ext cx="5015241" cy="1619804"/>
          </a:xfrm>
          <a:prstGeom prst="rect">
            <a:avLst/>
          </a:prstGeom>
        </p:spPr>
      </p:pic>
      <p:pic>
        <p:nvPicPr>
          <p:cNvPr id="11" name="图片 10">
            <a:extLst>
              <a:ext uri="{FF2B5EF4-FFF2-40B4-BE49-F238E27FC236}">
                <a16:creationId xmlns:a16="http://schemas.microsoft.com/office/drawing/2014/main" id="{2906FE30-54D6-4E22-5E23-D9069A79E2F8}"/>
              </a:ext>
            </a:extLst>
          </p:cNvPr>
          <p:cNvPicPr>
            <a:picLocks noChangeAspect="1"/>
          </p:cNvPicPr>
          <p:nvPr/>
        </p:nvPicPr>
        <p:blipFill rotWithShape="1">
          <a:blip r:embed="rId5"/>
          <a:srcRect r="2238"/>
          <a:stretch/>
        </p:blipFill>
        <p:spPr>
          <a:xfrm>
            <a:off x="5408183" y="2388211"/>
            <a:ext cx="5015241" cy="1476064"/>
          </a:xfrm>
          <a:prstGeom prst="rect">
            <a:avLst/>
          </a:prstGeom>
        </p:spPr>
      </p:pic>
      <p:pic>
        <p:nvPicPr>
          <p:cNvPr id="13" name="图片 12">
            <a:extLst>
              <a:ext uri="{FF2B5EF4-FFF2-40B4-BE49-F238E27FC236}">
                <a16:creationId xmlns:a16="http://schemas.microsoft.com/office/drawing/2014/main" id="{D36FBB53-650B-2BF8-E592-52AD2DA60E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63735" y="219831"/>
            <a:ext cx="1348990" cy="1782388"/>
          </a:xfrm>
          <a:prstGeom prst="rect">
            <a:avLst/>
          </a:prstGeom>
        </p:spPr>
      </p:pic>
    </p:spTree>
    <p:extLst>
      <p:ext uri="{BB962C8B-B14F-4D97-AF65-F5344CB8AC3E}">
        <p14:creationId xmlns:p14="http://schemas.microsoft.com/office/powerpoint/2010/main" val="397502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09" y="875807"/>
            <a:ext cx="9135177" cy="954107"/>
          </a:xfrm>
          <a:prstGeom prst="rect">
            <a:avLst/>
          </a:prstGeom>
          <a:noFill/>
        </p:spPr>
        <p:txBody>
          <a:bodyPr wrap="square">
            <a:spAutoFit/>
          </a:bodyPr>
          <a:lstStyle/>
          <a:p>
            <a:pPr algn="l"/>
            <a:r>
              <a:rPr lang="en-US" altLang="zh-CN" sz="2800" dirty="0"/>
              <a:t>JIAN GAO</a:t>
            </a:r>
          </a:p>
          <a:p>
            <a:pPr algn="l"/>
            <a:r>
              <a:rPr lang="en-US" altLang="zh-CN" sz="2800" dirty="0"/>
              <a:t>	 School of Software, Tsinghua University, China</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extLst>
      <p:ext uri="{BB962C8B-B14F-4D97-AF65-F5344CB8AC3E}">
        <p14:creationId xmlns:p14="http://schemas.microsoft.com/office/powerpoint/2010/main" val="32493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09" y="875807"/>
            <a:ext cx="7103679" cy="1323439"/>
          </a:xfrm>
          <a:prstGeom prst="rect">
            <a:avLst/>
          </a:prstGeom>
          <a:noFill/>
        </p:spPr>
        <p:txBody>
          <a:bodyPr wrap="square">
            <a:spAutoFit/>
          </a:bodyPr>
          <a:lstStyle/>
          <a:p>
            <a:pPr algn="l"/>
            <a:r>
              <a:rPr lang="en-US" altLang="zh-CN" sz="2800" b="1" dirty="0"/>
              <a:t>XUN JIAO</a:t>
            </a:r>
          </a:p>
          <a:p>
            <a:pPr algn="l"/>
            <a:r>
              <a:rPr lang="en-US" altLang="zh-CN" sz="2800" dirty="0"/>
              <a:t>	</a:t>
            </a:r>
            <a:r>
              <a:rPr lang="en-US" altLang="zh-CN" sz="2400" dirty="0"/>
              <a:t>Department of Computer Science and 	Engineering, Villanova University, USA</a:t>
            </a:r>
            <a:endParaRPr lang="en-US" altLang="zh-CN" sz="2800" b="1" dirty="0">
              <a:latin typeface="Times New Roman" panose="02020603050405020304" pitchFamily="18" charset="0"/>
              <a:cs typeface="Times New Roman" panose="02020603050405020304" pitchFamily="18" charset="0"/>
            </a:endParaRP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a:extLst>
              <a:ext uri="{FF2B5EF4-FFF2-40B4-BE49-F238E27FC236}">
                <a16:creationId xmlns:a16="http://schemas.microsoft.com/office/drawing/2014/main" id="{ED28285E-45B0-D751-2771-4B20888F77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7772" y="216664"/>
            <a:ext cx="1379436" cy="1902671"/>
          </a:xfrm>
          <a:prstGeom prst="rect">
            <a:avLst/>
          </a:prstGeom>
        </p:spPr>
      </p:pic>
      <p:pic>
        <p:nvPicPr>
          <p:cNvPr id="8" name="图片 7">
            <a:extLst>
              <a:ext uri="{FF2B5EF4-FFF2-40B4-BE49-F238E27FC236}">
                <a16:creationId xmlns:a16="http://schemas.microsoft.com/office/drawing/2014/main" id="{ACD68A84-3034-6241-18E1-CD9FCA29B7CD}"/>
              </a:ext>
            </a:extLst>
          </p:cNvPr>
          <p:cNvPicPr>
            <a:picLocks noChangeAspect="1"/>
          </p:cNvPicPr>
          <p:nvPr/>
        </p:nvPicPr>
        <p:blipFill>
          <a:blip r:embed="rId4"/>
          <a:stretch>
            <a:fillRect/>
          </a:stretch>
        </p:blipFill>
        <p:spPr>
          <a:xfrm>
            <a:off x="2280287" y="2644033"/>
            <a:ext cx="7326625" cy="2651327"/>
          </a:xfrm>
          <a:prstGeom prst="rect">
            <a:avLst/>
          </a:prstGeom>
        </p:spPr>
      </p:pic>
    </p:spTree>
    <p:extLst>
      <p:ext uri="{BB962C8B-B14F-4D97-AF65-F5344CB8AC3E}">
        <p14:creationId xmlns:p14="http://schemas.microsoft.com/office/powerpoint/2010/main" val="310787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3"/>
          <p:cNvSpPr txBox="1"/>
          <p:nvPr/>
        </p:nvSpPr>
        <p:spPr>
          <a:xfrm>
            <a:off x="263352" y="333005"/>
            <a:ext cx="2610539" cy="714011"/>
          </a:xfrm>
          <a:prstGeom prst="rect">
            <a:avLst/>
          </a:prstGeom>
        </p:spPr>
        <p:txBody>
          <a:bodyP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rPr>
              <a:t>Author Team</a:t>
            </a:r>
            <a:endParaRPr 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a:endParaRPr>
          </a:p>
        </p:txBody>
      </p:sp>
      <p:sp>
        <p:nvSpPr>
          <p:cNvPr id="4" name="文本框 3"/>
          <p:cNvSpPr txBox="1"/>
          <p:nvPr/>
        </p:nvSpPr>
        <p:spPr>
          <a:xfrm>
            <a:off x="707010" y="875807"/>
            <a:ext cx="9954984" cy="1815882"/>
          </a:xfrm>
          <a:prstGeom prst="rect">
            <a:avLst/>
          </a:prstGeom>
          <a:noFill/>
        </p:spPr>
        <p:txBody>
          <a:bodyPr wrap="square">
            <a:spAutoFit/>
          </a:bodyPr>
          <a:lstStyle/>
          <a:p>
            <a:pPr algn="l"/>
            <a:r>
              <a:rPr lang="en-US" altLang="zh-CN" sz="2800" dirty="0"/>
              <a:t>JIAGUANG SUN</a:t>
            </a:r>
          </a:p>
          <a:p>
            <a:pPr algn="l"/>
            <a:r>
              <a:rPr lang="en-US" altLang="zh-CN" sz="2800" dirty="0"/>
              <a:t>	School of Software, Tsinghua University, China</a:t>
            </a:r>
          </a:p>
          <a:p>
            <a:pPr algn="l"/>
            <a:endParaRPr lang="en-US" altLang="zh-CN" sz="2800" b="1" dirty="0">
              <a:latin typeface="Times New Roman" panose="02020603050405020304" pitchFamily="18" charset="0"/>
              <a:cs typeface="Times New Roman" panose="02020603050405020304" pitchFamily="18" charset="0"/>
            </a:endParaRPr>
          </a:p>
          <a:p>
            <a:pPr algn="l"/>
            <a:r>
              <a:rPr lang="en-US" altLang="zh-CN" sz="2800" b="1" dirty="0">
                <a:latin typeface="Times New Roman" panose="02020603050405020304" pitchFamily="18" charset="0"/>
                <a:cs typeface="Times New Roman" panose="02020603050405020304" pitchFamily="18" charset="0"/>
              </a:rPr>
              <a:t>	Academician of Chinese Academy of Engineering</a:t>
            </a:r>
          </a:p>
        </p:txBody>
      </p:sp>
      <p:sp>
        <p:nvSpPr>
          <p:cNvPr id="6" name="AutoShape 2" descr="Published By AC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a:extLst>
              <a:ext uri="{FF2B5EF4-FFF2-40B4-BE49-F238E27FC236}">
                <a16:creationId xmlns:a16="http://schemas.microsoft.com/office/drawing/2014/main" id="{98FB3FAD-5754-4630-9257-6DB3DE7409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4523" y="130985"/>
            <a:ext cx="1121585" cy="1614848"/>
          </a:xfrm>
          <a:prstGeom prst="rect">
            <a:avLst/>
          </a:prstGeom>
        </p:spPr>
      </p:pic>
      <p:pic>
        <p:nvPicPr>
          <p:cNvPr id="8" name="图片 7">
            <a:extLst>
              <a:ext uri="{FF2B5EF4-FFF2-40B4-BE49-F238E27FC236}">
                <a16:creationId xmlns:a16="http://schemas.microsoft.com/office/drawing/2014/main" id="{4F73F868-FC5F-F9CF-B932-35EE0EF4A403}"/>
              </a:ext>
            </a:extLst>
          </p:cNvPr>
          <p:cNvPicPr>
            <a:picLocks noChangeAspect="1"/>
          </p:cNvPicPr>
          <p:nvPr/>
        </p:nvPicPr>
        <p:blipFill>
          <a:blip r:embed="rId4"/>
          <a:stretch>
            <a:fillRect/>
          </a:stretch>
        </p:blipFill>
        <p:spPr>
          <a:xfrm>
            <a:off x="496989" y="3050359"/>
            <a:ext cx="11502821" cy="2377162"/>
          </a:xfrm>
          <a:prstGeom prst="rect">
            <a:avLst/>
          </a:prstGeom>
        </p:spPr>
      </p:pic>
    </p:spTree>
    <p:extLst>
      <p:ext uri="{BB962C8B-B14F-4D97-AF65-F5344CB8AC3E}">
        <p14:creationId xmlns:p14="http://schemas.microsoft.com/office/powerpoint/2010/main" val="168629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624036"/>
            <a:ext cx="12192000" cy="2976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r>
              <a:rPr lang="en-US" altLang="zh-CN" sz="3600" dirty="0"/>
              <a:t>Motivation</a:t>
            </a:r>
            <a:endParaRPr lang="en-GB" altLang="zh-CN" sz="3600" dirty="0"/>
          </a:p>
        </p:txBody>
      </p:sp>
      <p:sp>
        <p:nvSpPr>
          <p:cNvPr id="116" name="等腰三角形 115"/>
          <p:cNvSpPr/>
          <p:nvPr/>
        </p:nvSpPr>
        <p:spPr>
          <a:xfrm flipV="1">
            <a:off x="5939807" y="4600379"/>
            <a:ext cx="312387" cy="18765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noAutofit/>
          </a:bodyPr>
          <a:lstStyle/>
          <a:p>
            <a:pPr algn="ctr"/>
            <a:endParaRPr lang="zh-CN" altLang="en-US" sz="1580"/>
          </a:p>
        </p:txBody>
      </p:sp>
    </p:spTree>
    <p:extLst>
      <p:ext uri="{BB962C8B-B14F-4D97-AF65-F5344CB8AC3E}">
        <p14:creationId xmlns:p14="http://schemas.microsoft.com/office/powerpoint/2010/main" val="25286705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a:xfrm>
            <a:off x="1621701" y="600502"/>
            <a:ext cx="3188423" cy="387798"/>
          </a:xfrm>
        </p:spPr>
        <p:txBody>
          <a:bodyPr/>
          <a:lstStyle/>
          <a:p>
            <a:pPr lvl="0"/>
            <a:r>
              <a:rPr lang="en-US" altLang="zh-CN" sz="2800" dirty="0">
                <a:latin typeface="Times New Roman" panose="02020603050405020304" pitchFamily="18" charset="0"/>
                <a:cs typeface="Times New Roman" panose="02020603050405020304" pitchFamily="18" charset="0"/>
              </a:rPr>
              <a:t>Motivation</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98871" y="1473177"/>
            <a:ext cx="9797737" cy="2020746"/>
          </a:xfrm>
          <a:prstGeom prst="rect">
            <a:avLst/>
          </a:prstGeom>
          <a:noFill/>
        </p:spPr>
        <p:txBody>
          <a:bodyPr wrap="square" rtlCol="0">
            <a:spAutoFit/>
          </a:bodyPr>
          <a:lstStyle/>
          <a:p>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对于工业领域，使用工业协议对其进行通信交互，功能码在其中起到很重要的作用</a:t>
            </a:r>
          </a:p>
          <a:p>
            <a:pPr marL="800100" lvl="1" indent="-342900">
              <a:lnSpc>
                <a:spcPct val="15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heme/theme1.xml><?xml version="1.0" encoding="utf-8"?>
<a:theme xmlns:a="http://schemas.openxmlformats.org/drawingml/2006/main" name="第一PPT，www.1ppt.com">
  <a:themeElements>
    <a:clrScheme name="交大蓝">
      <a:dk1>
        <a:sysClr val="windowText" lastClr="000000"/>
      </a:dk1>
      <a:lt1>
        <a:sysClr val="window" lastClr="FFFFFF"/>
      </a:lt1>
      <a:dk2>
        <a:srgbClr val="44546A"/>
      </a:dk2>
      <a:lt2>
        <a:srgbClr val="E7E6E6"/>
      </a:lt2>
      <a:accent1>
        <a:srgbClr val="025483"/>
      </a:accent1>
      <a:accent2>
        <a:srgbClr val="025483"/>
      </a:accent2>
      <a:accent3>
        <a:srgbClr val="025483"/>
      </a:accent3>
      <a:accent4>
        <a:srgbClr val="025483"/>
      </a:accent4>
      <a:accent5>
        <a:srgbClr val="025483"/>
      </a:accent5>
      <a:accent6>
        <a:srgbClr val="025483"/>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7560</TotalTime>
  <Words>1119</Words>
  <Application>Microsoft Office PowerPoint</Application>
  <PresentationFormat>宽屏</PresentationFormat>
  <Paragraphs>168</Paragraphs>
  <Slides>36</Slides>
  <Notes>36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-apple-system</vt:lpstr>
      <vt:lpstr>等线</vt:lpstr>
      <vt:lpstr>宋体</vt:lpstr>
      <vt:lpstr>微软雅黑</vt:lpstr>
      <vt:lpstr>微软雅黑</vt:lpstr>
      <vt:lpstr>Arial</vt:lpstr>
      <vt:lpstr>Calibri</vt:lpstr>
      <vt:lpstr>Source Sans Pro</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dc:title>
  <dc:creator>第一PPT</dc:creator>
  <cp:keywords>www.1ppt.com</cp:keywords>
  <cp:lastModifiedBy>dale min</cp:lastModifiedBy>
  <cp:revision>1716</cp:revision>
  <dcterms:created xsi:type="dcterms:W3CDTF">2016-10-21T05:28:00Z</dcterms:created>
  <dcterms:modified xsi:type="dcterms:W3CDTF">2023-03-31T23:47:32Z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51668ADEE6EE4481B8DE70445DE646FB</vt:lpwstr>
  </property>
  <property fmtid="{D5CDD505-2E9C-101B-9397-08002B2CF9AE}" pid="3" name="KSOProductBuildVer">
    <vt:lpwstr>2052-11.1.0.11365</vt:lpwstr>
  </property>
</Properties>
</file>