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20" r:id="rId2"/>
    <p:sldId id="464" r:id="rId3"/>
    <p:sldId id="499" r:id="rId4"/>
    <p:sldId id="539" r:id="rId5"/>
    <p:sldId id="468" r:id="rId6"/>
    <p:sldId id="562" r:id="rId7"/>
    <p:sldId id="535" r:id="rId8"/>
    <p:sldId id="542" r:id="rId9"/>
    <p:sldId id="543" r:id="rId10"/>
    <p:sldId id="564" r:id="rId11"/>
    <p:sldId id="563" r:id="rId12"/>
    <p:sldId id="565" r:id="rId13"/>
    <p:sldId id="566" r:id="rId14"/>
    <p:sldId id="567" r:id="rId15"/>
    <p:sldId id="568" r:id="rId16"/>
    <p:sldId id="569" r:id="rId17"/>
    <p:sldId id="570" r:id="rId18"/>
    <p:sldId id="537" r:id="rId19"/>
    <p:sldId id="573" r:id="rId20"/>
    <p:sldId id="574" r:id="rId21"/>
    <p:sldId id="575" r:id="rId22"/>
    <p:sldId id="576" r:id="rId23"/>
    <p:sldId id="554" r:id="rId24"/>
    <p:sldId id="577" r:id="rId25"/>
    <p:sldId id="578" r:id="rId26"/>
    <p:sldId id="579" r:id="rId27"/>
    <p:sldId id="580" r:id="rId28"/>
    <p:sldId id="581" r:id="rId29"/>
    <p:sldId id="584" r:id="rId30"/>
    <p:sldId id="582" r:id="rId31"/>
    <p:sldId id="583" r:id="rId32"/>
    <p:sldId id="321"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7F7F7F"/>
    <a:srgbClr val="696969"/>
    <a:srgbClr val="404040"/>
    <a:srgbClr val="D9D9D9"/>
    <a:srgbClr val="BFBFBF"/>
    <a:srgbClr val="F7F7F7"/>
    <a:srgbClr val="595959"/>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0" autoAdjust="0"/>
    <p:restoredTop sz="85505" autoAdjust="0"/>
  </p:normalViewPr>
  <p:slideViewPr>
    <p:cSldViewPr snapToGrid="0" showGuides="1">
      <p:cViewPr varScale="1">
        <p:scale>
          <a:sx n="85" d="100"/>
          <a:sy n="85" d="100"/>
        </p:scale>
        <p:origin x="91" y="53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8CF60-13D2-4829-93DF-B5F5E133989B}" type="datetimeFigureOut">
              <a:rPr lang="zh-CN" altLang="en-US" smtClean="0"/>
              <a:t>2023/4/13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76198-4CF3-446F-B204-6B1848582D61}" type="slidenum">
              <a:rPr lang="zh-CN" altLang="en-US" smtClean="0"/>
              <a:t>‹#›</a:t>
            </a:fld>
            <a:endParaRPr lang="zh-CN" altLang="en-US"/>
          </a:p>
        </p:txBody>
      </p:sp>
    </p:spTree>
    <p:extLst>
      <p:ext uri="{BB962C8B-B14F-4D97-AF65-F5344CB8AC3E}">
        <p14:creationId xmlns:p14="http://schemas.microsoft.com/office/powerpoint/2010/main" val="326262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a:t>
            </a:fld>
            <a:endParaRPr lang="zh-CN" altLang="en-US"/>
          </a:p>
        </p:txBody>
      </p:sp>
    </p:spTree>
    <p:extLst>
      <p:ext uri="{BB962C8B-B14F-4D97-AF65-F5344CB8AC3E}">
        <p14:creationId xmlns:p14="http://schemas.microsoft.com/office/powerpoint/2010/main" val="2169948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10</a:t>
            </a:fld>
            <a:endParaRPr lang="zh-CN" altLang="en-US"/>
          </a:p>
        </p:txBody>
      </p:sp>
    </p:spTree>
    <p:extLst>
      <p:ext uri="{BB962C8B-B14F-4D97-AF65-F5344CB8AC3E}">
        <p14:creationId xmlns:p14="http://schemas.microsoft.com/office/powerpoint/2010/main" val="3296337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11</a:t>
            </a:fld>
            <a:endParaRPr lang="zh-CN" altLang="en-US"/>
          </a:p>
        </p:txBody>
      </p:sp>
    </p:spTree>
    <p:extLst>
      <p:ext uri="{BB962C8B-B14F-4D97-AF65-F5344CB8AC3E}">
        <p14:creationId xmlns:p14="http://schemas.microsoft.com/office/powerpoint/2010/main" val="629621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12</a:t>
            </a:fld>
            <a:endParaRPr lang="zh-CN" altLang="en-US"/>
          </a:p>
        </p:txBody>
      </p:sp>
    </p:spTree>
    <p:extLst>
      <p:ext uri="{BB962C8B-B14F-4D97-AF65-F5344CB8AC3E}">
        <p14:creationId xmlns:p14="http://schemas.microsoft.com/office/powerpoint/2010/main" val="2741329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13</a:t>
            </a:fld>
            <a:endParaRPr lang="zh-CN" altLang="en-US"/>
          </a:p>
        </p:txBody>
      </p:sp>
    </p:spTree>
    <p:extLst>
      <p:ext uri="{BB962C8B-B14F-4D97-AF65-F5344CB8AC3E}">
        <p14:creationId xmlns:p14="http://schemas.microsoft.com/office/powerpoint/2010/main" val="1366901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14</a:t>
            </a:fld>
            <a:endParaRPr lang="zh-CN" altLang="en-US"/>
          </a:p>
        </p:txBody>
      </p:sp>
    </p:spTree>
    <p:extLst>
      <p:ext uri="{BB962C8B-B14F-4D97-AF65-F5344CB8AC3E}">
        <p14:creationId xmlns:p14="http://schemas.microsoft.com/office/powerpoint/2010/main" val="1378791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15</a:t>
            </a:fld>
            <a:endParaRPr lang="zh-CN" altLang="en-US"/>
          </a:p>
        </p:txBody>
      </p:sp>
    </p:spTree>
    <p:extLst>
      <p:ext uri="{BB962C8B-B14F-4D97-AF65-F5344CB8AC3E}">
        <p14:creationId xmlns:p14="http://schemas.microsoft.com/office/powerpoint/2010/main" val="1820699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16</a:t>
            </a:fld>
            <a:endParaRPr lang="zh-CN" altLang="en-US"/>
          </a:p>
        </p:txBody>
      </p:sp>
    </p:spTree>
    <p:extLst>
      <p:ext uri="{BB962C8B-B14F-4D97-AF65-F5344CB8AC3E}">
        <p14:creationId xmlns:p14="http://schemas.microsoft.com/office/powerpoint/2010/main" val="3722543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17</a:t>
            </a:fld>
            <a:endParaRPr lang="zh-CN" altLang="en-US"/>
          </a:p>
        </p:txBody>
      </p:sp>
    </p:spTree>
    <p:extLst>
      <p:ext uri="{BB962C8B-B14F-4D97-AF65-F5344CB8AC3E}">
        <p14:creationId xmlns:p14="http://schemas.microsoft.com/office/powerpoint/2010/main" val="2303191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ea typeface="楷体" panose="02010609060101010101" pitchFamily="49" charset="-122"/>
              </a:rPr>
              <a:t>并非所有数据都适合固定宽度的字段，可变长度字段中的数据需要以一种允许读者理解字段在哪里结束的方式进行编码，称这些编码约定为模式。</a:t>
            </a:r>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18</a:t>
            </a:fld>
            <a:endParaRPr lang="zh-CN" altLang="en-US"/>
          </a:p>
        </p:txBody>
      </p:sp>
    </p:spTree>
    <p:extLst>
      <p:ext uri="{BB962C8B-B14F-4D97-AF65-F5344CB8AC3E}">
        <p14:creationId xmlns:p14="http://schemas.microsoft.com/office/powerpoint/2010/main" val="3016878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19</a:t>
            </a:fld>
            <a:endParaRPr lang="zh-CN" altLang="en-US"/>
          </a:p>
        </p:txBody>
      </p:sp>
    </p:spTree>
    <p:extLst>
      <p:ext uri="{BB962C8B-B14F-4D97-AF65-F5344CB8AC3E}">
        <p14:creationId xmlns:p14="http://schemas.microsoft.com/office/powerpoint/2010/main" val="3633770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a:t>
            </a:fld>
            <a:endParaRPr lang="zh-CN" altLang="en-US"/>
          </a:p>
        </p:txBody>
      </p:sp>
    </p:spTree>
    <p:extLst>
      <p:ext uri="{BB962C8B-B14F-4D97-AF65-F5344CB8AC3E}">
        <p14:creationId xmlns:p14="http://schemas.microsoft.com/office/powerpoint/2010/main" val="152030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20</a:t>
            </a:fld>
            <a:endParaRPr lang="zh-CN" altLang="en-US"/>
          </a:p>
        </p:txBody>
      </p:sp>
    </p:spTree>
    <p:extLst>
      <p:ext uri="{BB962C8B-B14F-4D97-AF65-F5344CB8AC3E}">
        <p14:creationId xmlns:p14="http://schemas.microsoft.com/office/powerpoint/2010/main" val="28036567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21</a:t>
            </a:fld>
            <a:endParaRPr lang="zh-CN" altLang="en-US"/>
          </a:p>
        </p:txBody>
      </p:sp>
    </p:spTree>
    <p:extLst>
      <p:ext uri="{BB962C8B-B14F-4D97-AF65-F5344CB8AC3E}">
        <p14:creationId xmlns:p14="http://schemas.microsoft.com/office/powerpoint/2010/main" val="2534218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ea typeface="楷体" panose="02010609060101010101" pitchFamily="49" charset="-122"/>
              </a:rPr>
              <a:t>在检测器集合已经推断出所研究样本的独立部分描述，下一步是将这些部分描述组合成一个单一的描述，尽可能准确地描述示例，解决冲突。当两个或多个推断字段对相同的字节提出不同的声明时，就会产生冲突。</a:t>
            </a:r>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22</a:t>
            </a:fld>
            <a:endParaRPr lang="zh-CN" altLang="en-US"/>
          </a:p>
        </p:txBody>
      </p:sp>
    </p:spTree>
    <p:extLst>
      <p:ext uri="{BB962C8B-B14F-4D97-AF65-F5344CB8AC3E}">
        <p14:creationId xmlns:p14="http://schemas.microsoft.com/office/powerpoint/2010/main" val="685300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23</a:t>
            </a:fld>
            <a:endParaRPr lang="zh-CN" altLang="en-US"/>
          </a:p>
        </p:txBody>
      </p:sp>
    </p:spTree>
    <p:extLst>
      <p:ext uri="{BB962C8B-B14F-4D97-AF65-F5344CB8AC3E}">
        <p14:creationId xmlns:p14="http://schemas.microsoft.com/office/powerpoint/2010/main" val="2640110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24</a:t>
            </a:fld>
            <a:endParaRPr lang="zh-CN" altLang="en-US"/>
          </a:p>
        </p:txBody>
      </p:sp>
    </p:spTree>
    <p:extLst>
      <p:ext uri="{BB962C8B-B14F-4D97-AF65-F5344CB8AC3E}">
        <p14:creationId xmlns:p14="http://schemas.microsoft.com/office/powerpoint/2010/main" val="3806737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effectLst/>
              </a:rPr>
              <a:t>Netplier</a:t>
            </a:r>
            <a:r>
              <a:rPr lang="zh-CN" altLang="en-US" sz="1200" dirty="0">
                <a:effectLst/>
              </a:rPr>
              <a:t>表现出最高的平均召回率</a:t>
            </a:r>
            <a:r>
              <a:rPr lang="en-US" altLang="zh-CN" sz="1200" dirty="0">
                <a:effectLst/>
              </a:rPr>
              <a:t>(0.73</a:t>
            </a:r>
            <a:r>
              <a:rPr lang="zh-CN" altLang="en-US" sz="1200" dirty="0">
                <a:effectLst/>
              </a:rPr>
              <a:t>到</a:t>
            </a:r>
            <a:r>
              <a:rPr lang="en-US" altLang="zh-CN" sz="1200" dirty="0">
                <a:effectLst/>
              </a:rPr>
              <a:t>0.83)</a:t>
            </a:r>
            <a:r>
              <a:rPr lang="zh-CN" altLang="en-US" sz="1200" dirty="0">
                <a:effectLst/>
              </a:rPr>
              <a:t>，因为它倾向于将消息划分为</a:t>
            </a:r>
            <a:r>
              <a:rPr lang="en-US" altLang="zh-CN" sz="1200" dirty="0">
                <a:effectLst/>
              </a:rPr>
              <a:t>1</a:t>
            </a:r>
            <a:r>
              <a:rPr lang="zh-CN" altLang="en-US" sz="1200" dirty="0">
                <a:effectLst/>
              </a:rPr>
              <a:t>字节字段，用这种方法找到了大部分字段边界</a:t>
            </a:r>
            <a:r>
              <a:rPr lang="en-US" altLang="zh-CN" sz="1200" dirty="0">
                <a:effectLst/>
              </a:rPr>
              <a:t>(</a:t>
            </a:r>
            <a:r>
              <a:rPr lang="zh-CN" altLang="en-US" sz="1200" dirty="0">
                <a:effectLst/>
              </a:rPr>
              <a:t>但导致了很高的误报率</a:t>
            </a:r>
            <a:r>
              <a:rPr lang="en-US" altLang="zh-CN" sz="1200" dirty="0">
                <a:effectLst/>
              </a:rPr>
              <a:t>)</a:t>
            </a:r>
            <a:r>
              <a:rPr lang="zh-CN" altLang="en-US" sz="1200" dirty="0">
                <a:effectLst/>
              </a:rPr>
              <a:t>。</a:t>
            </a:r>
            <a:endParaRPr lang="zh-CN" altLang="en-US" dirty="0"/>
          </a:p>
          <a:p>
            <a:r>
              <a:rPr lang="en-US" altLang="zh-CN" sz="1800" dirty="0" err="1">
                <a:effectLst/>
              </a:rPr>
              <a:t>FieldHunter</a:t>
            </a:r>
            <a:r>
              <a:rPr lang="zh-CN" altLang="en-US" sz="1800" dirty="0">
                <a:effectLst/>
              </a:rPr>
              <a:t>在</a:t>
            </a:r>
            <a:r>
              <a:rPr lang="en-US" altLang="zh-CN" sz="1800" dirty="0">
                <a:effectLst/>
              </a:rPr>
              <a:t>69%</a:t>
            </a:r>
            <a:r>
              <a:rPr lang="zh-CN" altLang="en-US" sz="1800" dirty="0">
                <a:effectLst/>
              </a:rPr>
              <a:t>的样本中没有识别出字段边界。</a:t>
            </a:r>
            <a:r>
              <a:rPr lang="zh-CN" altLang="en-US" dirty="0"/>
              <a:t> </a:t>
            </a:r>
            <a:r>
              <a:rPr lang="en-US" altLang="zh-CN" dirty="0" err="1"/>
              <a:t>FieldHunter</a:t>
            </a:r>
            <a:r>
              <a:rPr lang="zh-CN" altLang="en-US" dirty="0"/>
              <a:t>使用语义类型来执行识别，因此这些类型的误报率很低，但代价是通用性不高。</a:t>
            </a:r>
          </a:p>
        </p:txBody>
      </p:sp>
      <p:sp>
        <p:nvSpPr>
          <p:cNvPr id="4" name="灯片编号占位符 3"/>
          <p:cNvSpPr>
            <a:spLocks noGrp="1"/>
          </p:cNvSpPr>
          <p:nvPr>
            <p:ph type="sldNum" sz="quarter" idx="10"/>
          </p:nvPr>
        </p:nvSpPr>
        <p:spPr/>
        <p:txBody>
          <a:bodyPr/>
          <a:lstStyle/>
          <a:p>
            <a:fld id="{4F576198-4CF3-446F-B204-6B1848582D61}" type="slidenum">
              <a:rPr lang="zh-CN" altLang="en-US" smtClean="0"/>
              <a:t>25</a:t>
            </a:fld>
            <a:endParaRPr lang="zh-CN" altLang="en-US"/>
          </a:p>
        </p:txBody>
      </p:sp>
    </p:spTree>
    <p:extLst>
      <p:ext uri="{BB962C8B-B14F-4D97-AF65-F5344CB8AC3E}">
        <p14:creationId xmlns:p14="http://schemas.microsoft.com/office/powerpoint/2010/main" val="3944838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26</a:t>
            </a:fld>
            <a:endParaRPr lang="zh-CN" altLang="en-US"/>
          </a:p>
        </p:txBody>
      </p:sp>
    </p:spTree>
    <p:extLst>
      <p:ext uri="{BB962C8B-B14F-4D97-AF65-F5344CB8AC3E}">
        <p14:creationId xmlns:p14="http://schemas.microsoft.com/office/powerpoint/2010/main" val="3116398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27</a:t>
            </a:fld>
            <a:endParaRPr lang="zh-CN" altLang="en-US"/>
          </a:p>
        </p:txBody>
      </p:sp>
    </p:spTree>
    <p:extLst>
      <p:ext uri="{BB962C8B-B14F-4D97-AF65-F5344CB8AC3E}">
        <p14:creationId xmlns:p14="http://schemas.microsoft.com/office/powerpoint/2010/main" val="31417479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28</a:t>
            </a:fld>
            <a:endParaRPr lang="zh-CN" altLang="en-US"/>
          </a:p>
        </p:txBody>
      </p:sp>
    </p:spTree>
    <p:extLst>
      <p:ext uri="{BB962C8B-B14F-4D97-AF65-F5344CB8AC3E}">
        <p14:creationId xmlns:p14="http://schemas.microsoft.com/office/powerpoint/2010/main" val="1554599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29</a:t>
            </a:fld>
            <a:endParaRPr lang="zh-CN" altLang="en-US"/>
          </a:p>
        </p:txBody>
      </p:sp>
    </p:spTree>
    <p:extLst>
      <p:ext uri="{BB962C8B-B14F-4D97-AF65-F5344CB8AC3E}">
        <p14:creationId xmlns:p14="http://schemas.microsoft.com/office/powerpoint/2010/main" val="3012714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3</a:t>
            </a:fld>
            <a:endParaRPr lang="zh-CN" altLang="en-US"/>
          </a:p>
        </p:txBody>
      </p:sp>
    </p:spTree>
    <p:extLst>
      <p:ext uri="{BB962C8B-B14F-4D97-AF65-F5344CB8AC3E}">
        <p14:creationId xmlns:p14="http://schemas.microsoft.com/office/powerpoint/2010/main" val="34196533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30</a:t>
            </a:fld>
            <a:endParaRPr lang="zh-CN" altLang="en-US"/>
          </a:p>
        </p:txBody>
      </p:sp>
    </p:spTree>
    <p:extLst>
      <p:ext uri="{BB962C8B-B14F-4D97-AF65-F5344CB8AC3E}">
        <p14:creationId xmlns:p14="http://schemas.microsoft.com/office/powerpoint/2010/main" val="28274890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31</a:t>
            </a:fld>
            <a:endParaRPr lang="zh-CN" altLang="en-US"/>
          </a:p>
        </p:txBody>
      </p:sp>
    </p:spTree>
    <p:extLst>
      <p:ext uri="{BB962C8B-B14F-4D97-AF65-F5344CB8AC3E}">
        <p14:creationId xmlns:p14="http://schemas.microsoft.com/office/powerpoint/2010/main" val="21153622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32</a:t>
            </a:fld>
            <a:endParaRPr lang="zh-CN" altLang="en-US"/>
          </a:p>
        </p:txBody>
      </p:sp>
    </p:spTree>
    <p:extLst>
      <p:ext uri="{BB962C8B-B14F-4D97-AF65-F5344CB8AC3E}">
        <p14:creationId xmlns:p14="http://schemas.microsoft.com/office/powerpoint/2010/main" val="130277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4</a:t>
            </a:fld>
            <a:endParaRPr lang="zh-CN" altLang="en-US"/>
          </a:p>
        </p:txBody>
      </p:sp>
    </p:spTree>
    <p:extLst>
      <p:ext uri="{BB962C8B-B14F-4D97-AF65-F5344CB8AC3E}">
        <p14:creationId xmlns:p14="http://schemas.microsoft.com/office/powerpoint/2010/main" val="2108520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5</a:t>
            </a:fld>
            <a:endParaRPr lang="zh-CN" altLang="en-US"/>
          </a:p>
        </p:txBody>
      </p:sp>
    </p:spTree>
    <p:extLst>
      <p:ext uri="{BB962C8B-B14F-4D97-AF65-F5344CB8AC3E}">
        <p14:creationId xmlns:p14="http://schemas.microsoft.com/office/powerpoint/2010/main" val="3862643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6</a:t>
            </a:fld>
            <a:endParaRPr lang="zh-CN" altLang="en-US"/>
          </a:p>
        </p:txBody>
      </p:sp>
    </p:spTree>
    <p:extLst>
      <p:ext uri="{BB962C8B-B14F-4D97-AF65-F5344CB8AC3E}">
        <p14:creationId xmlns:p14="http://schemas.microsoft.com/office/powerpoint/2010/main" val="1042078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7</a:t>
            </a:fld>
            <a:endParaRPr lang="zh-CN" altLang="en-US"/>
          </a:p>
        </p:txBody>
      </p:sp>
    </p:spTree>
    <p:extLst>
      <p:ext uri="{BB962C8B-B14F-4D97-AF65-F5344CB8AC3E}">
        <p14:creationId xmlns:p14="http://schemas.microsoft.com/office/powerpoint/2010/main" val="216631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8</a:t>
            </a:fld>
            <a:endParaRPr lang="zh-CN" altLang="en-US"/>
          </a:p>
        </p:txBody>
      </p:sp>
    </p:spTree>
    <p:extLst>
      <p:ext uri="{BB962C8B-B14F-4D97-AF65-F5344CB8AC3E}">
        <p14:creationId xmlns:p14="http://schemas.microsoft.com/office/powerpoint/2010/main" val="1206272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9</a:t>
            </a:fld>
            <a:endParaRPr lang="zh-CN" altLang="en-US"/>
          </a:p>
        </p:txBody>
      </p:sp>
    </p:spTree>
    <p:extLst>
      <p:ext uri="{BB962C8B-B14F-4D97-AF65-F5344CB8AC3E}">
        <p14:creationId xmlns:p14="http://schemas.microsoft.com/office/powerpoint/2010/main" val="1602838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49101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3241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471641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001">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
        <p:nvSpPr>
          <p:cNvPr id="3" name="Shape 39"/>
          <p:cNvSpPr>
            <a:spLocks noGrp="1"/>
          </p:cNvSpPr>
          <p:nvPr>
            <p:ph type="pic" sz="quarter" idx="13" hasCustomPrompt="1"/>
          </p:nvPr>
        </p:nvSpPr>
        <p:spPr>
          <a:xfrm>
            <a:off x="5586198" y="0"/>
            <a:ext cx="6605802"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a:defRPr baseline="0"/>
            </a:lvl1pPr>
          </a:lstStyle>
          <a:p>
            <a:r>
              <a:rPr lang="de-DE" dirty="0"/>
              <a:t>Drop Image </a:t>
            </a:r>
            <a:r>
              <a:rPr lang="de-DE" dirty="0" err="1"/>
              <a:t>here</a:t>
            </a:r>
            <a:endParaRPr dirty="0"/>
          </a:p>
        </p:txBody>
      </p:sp>
    </p:spTree>
    <p:extLst>
      <p:ext uri="{BB962C8B-B14F-4D97-AF65-F5344CB8AC3E}">
        <p14:creationId xmlns:p14="http://schemas.microsoft.com/office/powerpoint/2010/main" val="1794562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lide-003">
    <p:spTree>
      <p:nvGrpSpPr>
        <p:cNvPr id="1" name=""/>
        <p:cNvGrpSpPr/>
        <p:nvPr/>
      </p:nvGrpSpPr>
      <p:grpSpPr>
        <a:xfrm>
          <a:off x="0" y="0"/>
          <a:ext cx="0" cy="0"/>
          <a:chOff x="0" y="0"/>
          <a:chExt cx="0" cy="0"/>
        </a:xfrm>
      </p:grpSpPr>
      <p:sp>
        <p:nvSpPr>
          <p:cNvPr id="29" name="Shape 29"/>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pic>
        <p:nvPicPr>
          <p:cNvPr id="30" name="pasted-image.pdf"/>
          <p:cNvPicPr>
            <a:picLocks noChangeAspect="1"/>
          </p:cNvPicPr>
          <p:nvPr userDrawn="1"/>
        </p:nvPicPr>
        <p:blipFill>
          <a:blip r:embed="rId2" cstate="screen">
            <a:extLst>
              <a:ext uri="{28A0092B-C50C-407E-A947-70E740481C1C}">
                <a14:useLocalDpi xmlns:a14="http://schemas.microsoft.com/office/drawing/2010/main"/>
              </a:ext>
            </a:extLst>
          </a:blip>
          <a:srcRect l="15193" t="6006" r="15193" b="3060"/>
          <a:stretch>
            <a:fillRect/>
          </a:stretch>
        </p:blipFill>
        <p:spPr>
          <a:xfrm>
            <a:off x="0" y="0"/>
            <a:ext cx="5080001" cy="6858000"/>
          </a:xfrm>
          <a:prstGeom prst="rect">
            <a:avLst/>
          </a:prstGeom>
          <a:ln w="12700">
            <a:miter lim="400000"/>
          </a:ln>
        </p:spPr>
      </p:pic>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5" name="Shape 39"/>
          <p:cNvSpPr>
            <a:spLocks noGrp="1"/>
          </p:cNvSpPr>
          <p:nvPr>
            <p:ph type="pic" sz="quarter" idx="13" hasCustomPrompt="1"/>
          </p:nvPr>
        </p:nvSpPr>
        <p:spPr>
          <a:xfrm>
            <a:off x="0" y="0"/>
            <a:ext cx="5080001"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446516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lide-004">
    <p:spTree>
      <p:nvGrpSpPr>
        <p:cNvPr id="1" name=""/>
        <p:cNvGrpSpPr/>
        <p:nvPr/>
      </p:nvGrpSpPr>
      <p:grpSpPr>
        <a:xfrm>
          <a:off x="0" y="0"/>
          <a:ext cx="0" cy="0"/>
          <a:chOff x="0" y="0"/>
          <a:chExt cx="0" cy="0"/>
        </a:xfrm>
      </p:grpSpPr>
      <p:sp>
        <p:nvSpPr>
          <p:cNvPr id="38" name="Shape 38"/>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
        <p:nvSpPr>
          <p:cNvPr id="6" name="Picture Placeholder 3"/>
          <p:cNvSpPr txBox="1">
            <a:spLocks/>
          </p:cNvSpPr>
          <p:nvPr userDrawn="1"/>
        </p:nvSpPr>
        <p:spPr>
          <a:xfrm>
            <a:off x="8010154" y="1091243"/>
            <a:ext cx="1760730" cy="174651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accent1">
                <a:lumMod val="40000"/>
                <a:lumOff val="60000"/>
              </a:schemeClr>
            </a:fgClr>
            <a:bgClr>
              <a:schemeClr val="tx2"/>
            </a:bgClr>
          </a:pattFill>
        </p:spPr>
        <p:txBody>
          <a:bodyPr wrap="square" anchor="ctr">
            <a:noAutofit/>
          </a:bodyPr>
          <a:lstStyle>
            <a:lvl1pPr marL="366346" marR="0" indent="-366346" algn="ctr" defTabSz="825500" latinLnBrk="0">
              <a:lnSpc>
                <a:spcPct val="120000"/>
              </a:lnSpc>
              <a:spcBef>
                <a:spcPts val="5200"/>
              </a:spcBef>
              <a:spcAft>
                <a:spcPts val="0"/>
              </a:spcAft>
              <a:buClrTx/>
              <a:buSzPct val="75000"/>
              <a:buFontTx/>
              <a:buChar char="•"/>
              <a:tabLst/>
              <a:defRPr sz="1600" b="0" i="0" u="none" strike="noStrike" cap="none" spc="0" baseline="0">
                <a:ln>
                  <a:noFill/>
                </a:ln>
                <a:solidFill>
                  <a:srgbClr val="5E5E5E"/>
                </a:solidFill>
                <a:uFillTx/>
                <a:latin typeface="Titillium" charset="0"/>
                <a:ea typeface="Titillium" charset="0"/>
                <a:cs typeface="Titillium" charset="0"/>
                <a:sym typeface="Montserrat Light"/>
              </a:defRPr>
            </a:lvl1pPr>
            <a:lvl2pPr marL="1001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2pPr>
            <a:lvl3pPr marL="1636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3pPr>
            <a:lvl4pPr marL="2271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4pPr>
            <a:lvl5pPr marL="2906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5pPr>
            <a:lvl6pPr marL="14165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6pPr>
            <a:lvl7pPr marL="14800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7pPr>
            <a:lvl8pPr marL="15435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8pPr>
            <a:lvl9pPr marL="16070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9pPr>
          </a:lstStyle>
          <a:p>
            <a:pPr hangingPunct="1"/>
            <a:r>
              <a:rPr lang="en-US" sz="800"/>
              <a:t>Insert Image</a:t>
            </a:r>
          </a:p>
        </p:txBody>
      </p:sp>
      <p:sp>
        <p:nvSpPr>
          <p:cNvPr id="13" name="Picture Placeholder 3"/>
          <p:cNvSpPr>
            <a:spLocks noGrp="1"/>
          </p:cNvSpPr>
          <p:nvPr>
            <p:ph type="pic" sz="quarter" idx="17" hasCustomPrompt="1"/>
          </p:nvPr>
        </p:nvSpPr>
        <p:spPr>
          <a:xfrm>
            <a:off x="7965847" y="1039830"/>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10781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slide-005">
    <p:spTree>
      <p:nvGrpSpPr>
        <p:cNvPr id="1" name=""/>
        <p:cNvGrpSpPr/>
        <p:nvPr/>
      </p:nvGrpSpPr>
      <p:grpSpPr>
        <a:xfrm>
          <a:off x="0" y="0"/>
          <a:ext cx="0" cy="0"/>
          <a:chOff x="0" y="0"/>
          <a:chExt cx="0" cy="0"/>
        </a:xfrm>
      </p:grpSpPr>
      <p:sp>
        <p:nvSpPr>
          <p:cNvPr id="47" name="Shape 47"/>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
        <p:nvSpPr>
          <p:cNvPr id="8" name="Shape 39"/>
          <p:cNvSpPr>
            <a:spLocks noGrp="1"/>
          </p:cNvSpPr>
          <p:nvPr>
            <p:ph type="pic" sz="quarter" idx="14" hasCustomPrompt="1"/>
          </p:nvPr>
        </p:nvSpPr>
        <p:spPr>
          <a:xfrm>
            <a:off x="8928000" y="1016745"/>
            <a:ext cx="3264000" cy="4824511"/>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effectLst>
                  <a:glow>
                    <a:schemeClr val="accent1">
                      <a:alpha val="40000"/>
                    </a:schemeClr>
                  </a:glow>
                </a:effect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569911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lide-010">
    <p:spTree>
      <p:nvGrpSpPr>
        <p:cNvPr id="1" name=""/>
        <p:cNvGrpSpPr/>
        <p:nvPr/>
      </p:nvGrpSpPr>
      <p:grpSpPr>
        <a:xfrm>
          <a:off x="0" y="0"/>
          <a:ext cx="0" cy="0"/>
          <a:chOff x="0" y="0"/>
          <a:chExt cx="0" cy="0"/>
        </a:xfrm>
      </p:grpSpPr>
      <p:sp>
        <p:nvSpPr>
          <p:cNvPr id="97" name="Shape 97"/>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101" name="Shape 10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5364004" y="2691985"/>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7" name="Shape 674"/>
          <p:cNvSpPr>
            <a:spLocks noGrp="1"/>
          </p:cNvSpPr>
          <p:nvPr>
            <p:ph type="pic" sz="quarter" idx="23" hasCustomPrompt="1"/>
          </p:nvPr>
        </p:nvSpPr>
        <p:spPr>
          <a:xfrm>
            <a:off x="9187946" y="26754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192485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slide-011">
    <p:spTree>
      <p:nvGrpSpPr>
        <p:cNvPr id="1" name=""/>
        <p:cNvGrpSpPr/>
        <p:nvPr/>
      </p:nvGrpSpPr>
      <p:grpSpPr>
        <a:xfrm>
          <a:off x="0" y="0"/>
          <a:ext cx="0" cy="0"/>
          <a:chOff x="0" y="0"/>
          <a:chExt cx="0" cy="0"/>
        </a:xfrm>
      </p:grpSpPr>
      <p:sp>
        <p:nvSpPr>
          <p:cNvPr id="108" name="Shape 108"/>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111" name="Shape 111"/>
          <p:cNvSpPr>
            <a:spLocks noGrp="1"/>
          </p:cNvSpPr>
          <p:nvPr>
            <p:ph type="sldNum" sz="quarter" idx="2"/>
          </p:nvPr>
        </p:nvSpPr>
        <p:spPr>
          <a:prstGeom prst="rect">
            <a:avLst/>
          </a:prstGeom>
        </p:spPr>
        <p:txBody>
          <a:bodyPr/>
          <a:lstStyle/>
          <a:p>
            <a:fld id="{86CB4B4D-7CA3-9044-876B-883B54F8677D}" type="slidenum">
              <a:t>‹#›</a:t>
            </a:fld>
            <a:endParaRPr/>
          </a:p>
        </p:txBody>
      </p:sp>
      <p:sp>
        <p:nvSpPr>
          <p:cNvPr id="6"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7" name="Shape 674"/>
          <p:cNvSpPr>
            <a:spLocks noGrp="1"/>
          </p:cNvSpPr>
          <p:nvPr>
            <p:ph type="pic" sz="quarter" idx="22" hasCustomPrompt="1"/>
          </p:nvPr>
        </p:nvSpPr>
        <p:spPr>
          <a:xfrm>
            <a:off x="4646096" y="1972239"/>
            <a:ext cx="2914988" cy="2922451"/>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301431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slide-024">
    <p:spTree>
      <p:nvGrpSpPr>
        <p:cNvPr id="1" name=""/>
        <p:cNvGrpSpPr/>
        <p:nvPr/>
      </p:nvGrpSpPr>
      <p:grpSpPr>
        <a:xfrm>
          <a:off x="0" y="0"/>
          <a:ext cx="0" cy="0"/>
          <a:chOff x="0" y="0"/>
          <a:chExt cx="0" cy="0"/>
        </a:xfrm>
      </p:grpSpPr>
      <p:sp>
        <p:nvSpPr>
          <p:cNvPr id="241" name="Shape 241"/>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245" name="Shape 245"/>
          <p:cNvSpPr>
            <a:spLocks noGrp="1"/>
          </p:cNvSpPr>
          <p:nvPr>
            <p:ph type="sldNum" sz="quarter" idx="2"/>
          </p:nvPr>
        </p:nvSpPr>
        <p:spPr>
          <a:prstGeom prst="rect">
            <a:avLst/>
          </a:prstGeom>
        </p:spPr>
        <p:txBody>
          <a:bodyPr/>
          <a:lstStyle/>
          <a:p>
            <a:fld id="{86CB4B4D-7CA3-9044-876B-883B54F8677D}" type="slidenum">
              <a:t>‹#›</a:t>
            </a:fld>
            <a:endParaRPr/>
          </a:p>
        </p:txBody>
      </p:sp>
      <p:sp>
        <p:nvSpPr>
          <p:cNvPr id="7" name="Picture Placeholder 3"/>
          <p:cNvSpPr>
            <a:spLocks noGrp="1"/>
          </p:cNvSpPr>
          <p:nvPr>
            <p:ph type="pic" sz="quarter" idx="17" hasCustomPrompt="1"/>
          </p:nvPr>
        </p:nvSpPr>
        <p:spPr>
          <a:xfrm>
            <a:off x="1546223"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8" name="Picture Placeholder 3"/>
          <p:cNvSpPr>
            <a:spLocks noGrp="1"/>
          </p:cNvSpPr>
          <p:nvPr>
            <p:ph type="pic" sz="quarter" idx="18" hasCustomPrompt="1"/>
          </p:nvPr>
        </p:nvSpPr>
        <p:spPr>
          <a:xfrm>
            <a:off x="5177169"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9" name="Picture Placeholder 3"/>
          <p:cNvSpPr>
            <a:spLocks noGrp="1"/>
          </p:cNvSpPr>
          <p:nvPr>
            <p:ph type="pic" sz="quarter" idx="19" hasCustomPrompt="1"/>
          </p:nvPr>
        </p:nvSpPr>
        <p:spPr>
          <a:xfrm>
            <a:off x="8808115"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32401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slide-047">
    <p:spTree>
      <p:nvGrpSpPr>
        <p:cNvPr id="1" name=""/>
        <p:cNvGrpSpPr/>
        <p:nvPr/>
      </p:nvGrpSpPr>
      <p:grpSpPr>
        <a:xfrm>
          <a:off x="0" y="0"/>
          <a:ext cx="0" cy="0"/>
          <a:chOff x="0" y="0"/>
          <a:chExt cx="0" cy="0"/>
        </a:xfrm>
      </p:grpSpPr>
      <p:sp>
        <p:nvSpPr>
          <p:cNvPr id="497" name="Shape 497"/>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499" name="Shape 499"/>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3"/>
          <p:cNvSpPr>
            <a:spLocks noGrp="1"/>
          </p:cNvSpPr>
          <p:nvPr>
            <p:ph type="pic" sz="quarter" idx="17" hasCustomPrompt="1"/>
          </p:nvPr>
        </p:nvSpPr>
        <p:spPr>
          <a:xfrm>
            <a:off x="6612968" y="-119412"/>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16414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2845362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slide-062">
    <p:spTree>
      <p:nvGrpSpPr>
        <p:cNvPr id="1" name=""/>
        <p:cNvGrpSpPr/>
        <p:nvPr/>
      </p:nvGrpSpPr>
      <p:grpSpPr>
        <a:xfrm>
          <a:off x="0" y="0"/>
          <a:ext cx="0" cy="0"/>
          <a:chOff x="0" y="0"/>
          <a:chExt cx="0" cy="0"/>
        </a:xfrm>
      </p:grpSpPr>
      <p:sp>
        <p:nvSpPr>
          <p:cNvPr id="673" name="Shape 673"/>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677" name="Shape 677"/>
          <p:cNvSpPr>
            <a:spLocks noGrp="1"/>
          </p:cNvSpPr>
          <p:nvPr>
            <p:ph type="sldNum" sz="quarter" idx="2"/>
          </p:nvPr>
        </p:nvSpPr>
        <p:spPr>
          <a:prstGeom prst="rect">
            <a:avLst/>
          </a:prstGeom>
        </p:spPr>
        <p:txBody>
          <a:bodyPr/>
          <a:lstStyle/>
          <a:p>
            <a:fld id="{86CB4B4D-7CA3-9044-876B-883B54F8677D}" type="slidenum">
              <a:t>‹#›</a:t>
            </a:fld>
            <a:endParaRPr/>
          </a:p>
        </p:txBody>
      </p:sp>
      <p:sp>
        <p:nvSpPr>
          <p:cNvPr id="14" name="Shape 674"/>
          <p:cNvSpPr>
            <a:spLocks noGrp="1"/>
          </p:cNvSpPr>
          <p:nvPr>
            <p:ph type="pic" sz="quarter" idx="20" hasCustomPrompt="1"/>
          </p:nvPr>
        </p:nvSpPr>
        <p:spPr>
          <a:xfrm>
            <a:off x="7814226" y="2845810"/>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5" name="Shape 674"/>
          <p:cNvSpPr>
            <a:spLocks noGrp="1"/>
          </p:cNvSpPr>
          <p:nvPr>
            <p:ph type="pic" sz="quarter" idx="21" hasCustomPrompt="1"/>
          </p:nvPr>
        </p:nvSpPr>
        <p:spPr>
          <a:xfrm>
            <a:off x="9490301"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6125793"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15644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slide-063">
    <p:spTree>
      <p:nvGrpSpPr>
        <p:cNvPr id="1" name=""/>
        <p:cNvGrpSpPr/>
        <p:nvPr/>
      </p:nvGrpSpPr>
      <p:grpSpPr>
        <a:xfrm>
          <a:off x="0" y="0"/>
          <a:ext cx="0" cy="0"/>
          <a:chOff x="0" y="0"/>
          <a:chExt cx="0" cy="0"/>
        </a:xfrm>
      </p:grpSpPr>
      <p:sp>
        <p:nvSpPr>
          <p:cNvPr id="685" name="Shape 685"/>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688" name="Shape 688"/>
          <p:cNvSpPr>
            <a:spLocks noGrp="1"/>
          </p:cNvSpPr>
          <p:nvPr>
            <p:ph type="sldNum" sz="quarter" idx="2"/>
          </p:nvPr>
        </p:nvSpPr>
        <p:spPr>
          <a:prstGeom prst="rect">
            <a:avLst/>
          </a:prstGeom>
        </p:spPr>
        <p:txBody>
          <a:bodyPr/>
          <a:lstStyle/>
          <a:p>
            <a:fld id="{86CB4B4D-7CA3-9044-876B-883B54F8677D}" type="slidenum">
              <a:t>‹#›</a:t>
            </a:fld>
            <a:endParaRPr/>
          </a:p>
        </p:txBody>
      </p:sp>
      <p:sp>
        <p:nvSpPr>
          <p:cNvPr id="7" name="Shape 674"/>
          <p:cNvSpPr>
            <a:spLocks noGrp="1"/>
          </p:cNvSpPr>
          <p:nvPr>
            <p:ph type="pic" sz="quarter" idx="20" hasCustomPrompt="1"/>
          </p:nvPr>
        </p:nvSpPr>
        <p:spPr>
          <a:xfrm>
            <a:off x="4668618"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8" name="Shape 674"/>
          <p:cNvSpPr>
            <a:spLocks noGrp="1"/>
          </p:cNvSpPr>
          <p:nvPr>
            <p:ph type="pic" sz="quarter" idx="21" hasCustomPrompt="1"/>
          </p:nvPr>
        </p:nvSpPr>
        <p:spPr>
          <a:xfrm>
            <a:off x="648679" y="1634644"/>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9" name="Shape 674"/>
          <p:cNvSpPr>
            <a:spLocks noGrp="1"/>
          </p:cNvSpPr>
          <p:nvPr>
            <p:ph type="pic" sz="quarter" idx="22" hasCustomPrompt="1"/>
          </p:nvPr>
        </p:nvSpPr>
        <p:spPr>
          <a:xfrm>
            <a:off x="2300353"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33557313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slide-064">
    <p:spTree>
      <p:nvGrpSpPr>
        <p:cNvPr id="1" name=""/>
        <p:cNvGrpSpPr/>
        <p:nvPr/>
      </p:nvGrpSpPr>
      <p:grpSpPr>
        <a:xfrm>
          <a:off x="0" y="0"/>
          <a:ext cx="0" cy="0"/>
          <a:chOff x="0" y="0"/>
          <a:chExt cx="0" cy="0"/>
        </a:xfrm>
      </p:grpSpPr>
      <p:sp>
        <p:nvSpPr>
          <p:cNvPr id="701" name="Shape 701"/>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702" name="Shape 702"/>
          <p:cNvSpPr>
            <a:spLocks noGrp="1"/>
          </p:cNvSpPr>
          <p:nvPr>
            <p:ph type="sldNum" sz="quarter" idx="2"/>
          </p:nvPr>
        </p:nvSpPr>
        <p:spPr>
          <a:prstGeom prst="rect">
            <a:avLst/>
          </a:prstGeom>
        </p:spPr>
        <p:txBody>
          <a:bodyPr/>
          <a:lstStyle/>
          <a:p>
            <a:fld id="{86CB4B4D-7CA3-9044-876B-883B54F8677D}" type="slidenum">
              <a:t>‹#›</a:t>
            </a:fld>
            <a:endParaRPr/>
          </a:p>
        </p:txBody>
      </p:sp>
      <p:sp>
        <p:nvSpPr>
          <p:cNvPr id="10" name="Shape 674"/>
          <p:cNvSpPr>
            <a:spLocks noGrp="1"/>
          </p:cNvSpPr>
          <p:nvPr>
            <p:ph type="pic" sz="quarter" idx="20" hasCustomPrompt="1"/>
          </p:nvPr>
        </p:nvSpPr>
        <p:spPr>
          <a:xfrm>
            <a:off x="5834394"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1" name="Shape 674"/>
          <p:cNvSpPr>
            <a:spLocks noGrp="1"/>
          </p:cNvSpPr>
          <p:nvPr>
            <p:ph type="pic" sz="quarter" idx="21" hasCustomPrompt="1"/>
          </p:nvPr>
        </p:nvSpPr>
        <p:spPr>
          <a:xfrm>
            <a:off x="7452544" y="388586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2" name="Shape 674"/>
          <p:cNvSpPr>
            <a:spLocks noGrp="1"/>
          </p:cNvSpPr>
          <p:nvPr>
            <p:ph type="pic" sz="quarter" idx="22" hasCustomPrompt="1"/>
          </p:nvPr>
        </p:nvSpPr>
        <p:spPr>
          <a:xfrm>
            <a:off x="4192520" y="59258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3" name="Shape 674"/>
          <p:cNvSpPr>
            <a:spLocks noGrp="1"/>
          </p:cNvSpPr>
          <p:nvPr>
            <p:ph type="pic" sz="quarter" idx="23" hasCustomPrompt="1"/>
          </p:nvPr>
        </p:nvSpPr>
        <p:spPr>
          <a:xfrm>
            <a:off x="7476257" y="59865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4" name="Shape 674"/>
          <p:cNvSpPr>
            <a:spLocks noGrp="1"/>
          </p:cNvSpPr>
          <p:nvPr>
            <p:ph type="pic" sz="quarter" idx="24" hasCustomPrompt="1"/>
          </p:nvPr>
        </p:nvSpPr>
        <p:spPr>
          <a:xfrm>
            <a:off x="9098158"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0393311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slide-065">
    <p:spTree>
      <p:nvGrpSpPr>
        <p:cNvPr id="1" name=""/>
        <p:cNvGrpSpPr/>
        <p:nvPr/>
      </p:nvGrpSpPr>
      <p:grpSpPr>
        <a:xfrm>
          <a:off x="0" y="0"/>
          <a:ext cx="0" cy="0"/>
          <a:chOff x="0" y="0"/>
          <a:chExt cx="0" cy="0"/>
        </a:xfrm>
      </p:grpSpPr>
      <p:sp>
        <p:nvSpPr>
          <p:cNvPr id="709" name="Shape 709"/>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710" name="Shape 710"/>
          <p:cNvSpPr>
            <a:spLocks noGrp="1"/>
          </p:cNvSpPr>
          <p:nvPr>
            <p:ph type="pic" sz="half" idx="13" hasCustomPrompt="1"/>
          </p:nvPr>
        </p:nvSpPr>
        <p:spPr>
          <a:xfrm>
            <a:off x="1017538" y="1101824"/>
            <a:ext cx="4572596" cy="473675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711" name="Shape 7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94510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slide-080">
    <p:spTree>
      <p:nvGrpSpPr>
        <p:cNvPr id="1" name=""/>
        <p:cNvGrpSpPr/>
        <p:nvPr/>
      </p:nvGrpSpPr>
      <p:grpSpPr>
        <a:xfrm>
          <a:off x="0" y="0"/>
          <a:ext cx="0" cy="0"/>
          <a:chOff x="0" y="0"/>
          <a:chExt cx="0" cy="0"/>
        </a:xfrm>
      </p:grpSpPr>
      <p:sp>
        <p:nvSpPr>
          <p:cNvPr id="851" name="Shape 851"/>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853" name="Shape 853"/>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3"/>
          <p:cNvSpPr>
            <a:spLocks noGrp="1"/>
          </p:cNvSpPr>
          <p:nvPr>
            <p:ph type="pic" sz="quarter" idx="17" hasCustomPrompt="1"/>
          </p:nvPr>
        </p:nvSpPr>
        <p:spPr>
          <a:xfrm>
            <a:off x="-1591557" y="1012081"/>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9490866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slide-081">
    <p:spTree>
      <p:nvGrpSpPr>
        <p:cNvPr id="1" name=""/>
        <p:cNvGrpSpPr/>
        <p:nvPr/>
      </p:nvGrpSpPr>
      <p:grpSpPr>
        <a:xfrm>
          <a:off x="0" y="0"/>
          <a:ext cx="0" cy="0"/>
          <a:chOff x="0" y="0"/>
          <a:chExt cx="0" cy="0"/>
        </a:xfrm>
      </p:grpSpPr>
      <p:sp>
        <p:nvSpPr>
          <p:cNvPr id="860" name="Shape 860"/>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861" name="Shape 861"/>
          <p:cNvSpPr/>
          <p:nvPr/>
        </p:nvSpPr>
        <p:spPr>
          <a:xfrm>
            <a:off x="0" y="0"/>
            <a:ext cx="6096000" cy="6858000"/>
          </a:xfrm>
          <a:prstGeom prst="rect">
            <a:avLst/>
          </a:prstGeom>
          <a:solidFill>
            <a:srgbClr val="212121"/>
          </a:solidFill>
          <a:ln w="12700">
            <a:miter lim="400000"/>
          </a:ln>
        </p:spPr>
        <p:txBody>
          <a:bodyPr lIns="25400" tIns="25400" rIns="25400" bIns="25400" anchor="ctr"/>
          <a:lstStyle/>
          <a:p>
            <a:pPr algn="ctr">
              <a:lnSpc>
                <a:spcPct val="100000"/>
              </a:lnSpc>
              <a:defRPr sz="3200">
                <a:solidFill>
                  <a:srgbClr val="FFFFFF"/>
                </a:solidFill>
              </a:defRPr>
            </a:pPr>
            <a:endParaRPr sz="1600"/>
          </a:p>
        </p:txBody>
      </p:sp>
      <p:sp>
        <p:nvSpPr>
          <p:cNvPr id="862" name="Shape 862"/>
          <p:cNvSpPr>
            <a:spLocks noGrp="1"/>
          </p:cNvSpPr>
          <p:nvPr>
            <p:ph type="pic" idx="13" hasCustomPrompt="1"/>
          </p:nvPr>
        </p:nvSpPr>
        <p:spPr>
          <a:xfrm>
            <a:off x="6096000" y="-4341"/>
            <a:ext cx="6097489" cy="686663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863" name="Shape 86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067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19153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2023/4/13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8559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57F24E0-930B-4A04-9F56-81E5D8061857}" type="datetimeFigureOut">
              <a:rPr lang="zh-CN" altLang="en-US" smtClean="0"/>
              <a:t>2023/4/13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E38970-8790-42ED-BDAA-B4F075DE2BCF}" type="slidenum">
              <a:rPr lang="zh-CN" altLang="en-US" smtClean="0"/>
              <a:t>‹#›</a:t>
            </a:fld>
            <a:endParaRPr lang="zh-CN" altLang="en-US"/>
          </a:p>
        </p:txBody>
      </p:sp>
      <p:sp>
        <p:nvSpPr>
          <p:cNvPr id="11" name="矩形 10"/>
          <p:cNvSpPr/>
          <p:nvPr userDrawn="1"/>
        </p:nvSpPr>
        <p:spPr>
          <a:xfrm>
            <a:off x="8325228" y="4569668"/>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312580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57F24E0-930B-4A04-9F56-81E5D8061857}" type="datetimeFigureOut">
              <a:rPr lang="zh-CN" altLang="en-US" smtClean="0"/>
              <a:t>2023/4/13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56798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7F24E0-930B-4A04-9F56-81E5D8061857}" type="datetimeFigureOut">
              <a:rPr lang="zh-CN" altLang="en-US" smtClean="0"/>
              <a:t>2023/4/13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29468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2023/4/13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138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2023/4/13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37271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F24E0-930B-4A04-9F56-81E5D8061857}" type="datetimeFigureOut">
              <a:rPr lang="zh-CN" altLang="en-US" smtClean="0"/>
              <a:t>2023/4/13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80542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9" r:id="rId16"/>
    <p:sldLayoutId id="2147483670" r:id="rId17"/>
    <p:sldLayoutId id="2147483683" r:id="rId18"/>
    <p:sldLayoutId id="2147483707" r:id="rId19"/>
    <p:sldLayoutId id="2147483722" r:id="rId20"/>
    <p:sldLayoutId id="2147483723" r:id="rId21"/>
    <p:sldLayoutId id="2147483724" r:id="rId22"/>
    <p:sldLayoutId id="2147483725" r:id="rId23"/>
    <p:sldLayoutId id="2147483739" r:id="rId24"/>
    <p:sldLayoutId id="2147483740"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2023C5A-002A-4D55-B6D9-BA77213D77D2}"/>
              </a:ext>
            </a:extLst>
          </p:cNvPr>
          <p:cNvSpPr/>
          <p:nvPr/>
        </p:nvSpPr>
        <p:spPr>
          <a:xfrm>
            <a:off x="-138075" y="-297596"/>
            <a:ext cx="8365503" cy="7453192"/>
          </a:xfrm>
          <a:prstGeom prst="rect">
            <a:avLst/>
          </a:prstGeom>
          <a:blipFill dpi="0" rotWithShape="1">
            <a:blip r:embed="rId3">
              <a:alphaModFix amt="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文本框 156"/>
          <p:cNvSpPr txBox="1"/>
          <p:nvPr/>
        </p:nvSpPr>
        <p:spPr>
          <a:xfrm>
            <a:off x="829166" y="1875211"/>
            <a:ext cx="10606387" cy="1654748"/>
          </a:xfrm>
          <a:prstGeom prst="rect">
            <a:avLst/>
          </a:prstGeom>
          <a:noFill/>
        </p:spPr>
        <p:txBody>
          <a:bodyPr wrap="square" rtlCol="0">
            <a:spAutoFit/>
          </a:bodyPr>
          <a:lstStyle/>
          <a:p>
            <a:pPr algn="ctr">
              <a:lnSpc>
                <a:spcPct val="150000"/>
              </a:lnSpc>
            </a:pPr>
            <a:r>
              <a:rPr lang="en-US" altLang="zh-CN" sz="3600" b="1" dirty="0" err="1">
                <a:latin typeface="Times New Roman" panose="02020603050405020304" pitchFamily="18" charset="0"/>
                <a:ea typeface="微软雅黑" panose="020B0503020204020204" pitchFamily="34" charset="-122"/>
                <a:cs typeface="Times New Roman" panose="02020603050405020304" pitchFamily="18" charset="0"/>
              </a:rPr>
              <a:t>BinaryInferno</a:t>
            </a: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 Semantic-Driven Approach to Field Inference for Binary Message Formats</a:t>
            </a:r>
            <a:endParaRPr lang="zh-CN" altLang="en-US" sz="36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3">
            <a:extLst>
              <a:ext uri="{FF2B5EF4-FFF2-40B4-BE49-F238E27FC236}">
                <a16:creationId xmlns:a16="http://schemas.microsoft.com/office/drawing/2014/main" id="{6492F762-B648-4C6A-BCCD-DE814C95A84A}"/>
              </a:ext>
            </a:extLst>
          </p:cNvPr>
          <p:cNvGrpSpPr/>
          <p:nvPr/>
        </p:nvGrpSpPr>
        <p:grpSpPr>
          <a:xfrm rot="14816016">
            <a:off x="3305024" y="1231878"/>
            <a:ext cx="694476" cy="565057"/>
            <a:chOff x="189132" y="3432549"/>
            <a:chExt cx="990433" cy="805861"/>
          </a:xfrm>
        </p:grpSpPr>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B3B54D5C-DF23-4320-80C7-D5FDCC31C73E}"/>
              </a:ext>
            </a:extLst>
          </p:cNvPr>
          <p:cNvGrpSpPr/>
          <p:nvPr/>
        </p:nvGrpSpPr>
        <p:grpSpPr>
          <a:xfrm rot="5669900">
            <a:off x="540212" y="4862505"/>
            <a:ext cx="376265" cy="418620"/>
            <a:chOff x="957640" y="2513007"/>
            <a:chExt cx="376265" cy="418620"/>
          </a:xfrm>
        </p:grpSpPr>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a:extLst>
              <a:ext uri="{FF2B5EF4-FFF2-40B4-BE49-F238E27FC236}">
                <a16:creationId xmlns:a16="http://schemas.microsoft.com/office/drawing/2014/main" id="{6A700B99-6065-4865-8C68-803D5763C6AA}"/>
              </a:ext>
            </a:extLst>
          </p:cNvPr>
          <p:cNvCxnSpPr/>
          <p:nvPr/>
        </p:nvCxnSpPr>
        <p:spPr>
          <a:xfrm>
            <a:off x="5697286" y="3758929"/>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BA46D93-D6CE-4DB2-82E1-0C7504266082}"/>
              </a:ext>
            </a:extLst>
          </p:cNvPr>
          <p:cNvSpPr txBox="1"/>
          <p:nvPr/>
        </p:nvSpPr>
        <p:spPr>
          <a:xfrm>
            <a:off x="5199713" y="3903922"/>
            <a:ext cx="1792574" cy="579967"/>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NDSS 2023</a:t>
            </a:r>
          </a:p>
        </p:txBody>
      </p:sp>
      <p:sp>
        <p:nvSpPr>
          <p:cNvPr id="23" name="文本框 22">
            <a:extLst>
              <a:ext uri="{FF2B5EF4-FFF2-40B4-BE49-F238E27FC236}">
                <a16:creationId xmlns:a16="http://schemas.microsoft.com/office/drawing/2014/main" id="{523DD6EC-E60B-4468-8BDB-BB3532C0506C}"/>
              </a:ext>
            </a:extLst>
          </p:cNvPr>
          <p:cNvSpPr txBox="1"/>
          <p:nvPr/>
        </p:nvSpPr>
        <p:spPr>
          <a:xfrm>
            <a:off x="8851496" y="5256375"/>
            <a:ext cx="1507620" cy="960328"/>
          </a:xfrm>
          <a:prstGeom prst="rect">
            <a:avLst/>
          </a:prstGeom>
          <a:noFill/>
        </p:spPr>
        <p:txBody>
          <a:bodyPr wrap="square" rtlCol="0">
            <a:spAutoFit/>
          </a:bodyPr>
          <a:lstStyle/>
          <a:p>
            <a:pPr algn="ctr">
              <a:lnSpc>
                <a:spcPct val="150000"/>
              </a:lnSpc>
            </a:pPr>
            <a:r>
              <a:rPr lang="zh-CN" altLang="en-US" sz="2000" dirty="0">
                <a:latin typeface="楷体" panose="02010609060101010101" pitchFamily="49" charset="-122"/>
                <a:ea typeface="楷体" panose="02010609060101010101" pitchFamily="49" charset="-122"/>
                <a:cs typeface="Times New Roman" panose="02020603050405020304" pitchFamily="18" charset="0"/>
              </a:rPr>
              <a:t>杨亚辉</a:t>
            </a:r>
            <a:endParaRPr lang="en-US" altLang="zh-CN" sz="2000" dirty="0">
              <a:latin typeface="楷体" panose="02010609060101010101" pitchFamily="49" charset="-122"/>
              <a:ea typeface="楷体" panose="02010609060101010101" pitchFamily="49" charset="-122"/>
              <a:cs typeface="Times New Roman" panose="02020603050405020304" pitchFamily="18" charset="0"/>
            </a:endParaRPr>
          </a:p>
          <a:p>
            <a:pPr algn="ctr">
              <a:lnSpc>
                <a:spcPct val="15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2023.04.15</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051187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Atomic Detectors</a:t>
            </a:r>
          </a:p>
        </p:txBody>
      </p:sp>
      <p:sp>
        <p:nvSpPr>
          <p:cNvPr id="5" name="文本框 4">
            <a:extLst>
              <a:ext uri="{FF2B5EF4-FFF2-40B4-BE49-F238E27FC236}">
                <a16:creationId xmlns:a16="http://schemas.microsoft.com/office/drawing/2014/main" id="{EB99F337-14EB-0774-F488-CBC8EBDB67E2}"/>
              </a:ext>
            </a:extLst>
          </p:cNvPr>
          <p:cNvSpPr txBox="1"/>
          <p:nvPr/>
        </p:nvSpPr>
        <p:spPr>
          <a:xfrm>
            <a:off x="1173491" y="997447"/>
            <a:ext cx="6096000" cy="458459"/>
          </a:xfrm>
          <a:prstGeom prst="rect">
            <a:avLst/>
          </a:prstGeom>
          <a:noFill/>
        </p:spPr>
        <p:txBody>
          <a:bodyPr wrap="square">
            <a:spAutoFit/>
          </a:bodyPr>
          <a:lstStyle/>
          <a:p>
            <a:pPr>
              <a:lnSpc>
                <a:spcPct val="150000"/>
              </a:lnSpc>
            </a:pPr>
            <a:r>
              <a:rPr lang="en-US" altLang="zh-CN" b="1" dirty="0">
                <a:latin typeface="Times New Roman" panose="02020603050405020304" pitchFamily="18" charset="0"/>
                <a:ea typeface="楷体" panose="02010609060101010101" pitchFamily="49" charset="-122"/>
              </a:rPr>
              <a:t>A.</a:t>
            </a:r>
            <a:r>
              <a:rPr lang="zh-CN" altLang="en-US" b="1" dirty="0">
                <a:latin typeface="Times New Roman" panose="02020603050405020304" pitchFamily="18" charset="0"/>
                <a:ea typeface="楷体" panose="02010609060101010101" pitchFamily="49" charset="-122"/>
              </a:rPr>
              <a:t>浮点数检测器 </a:t>
            </a:r>
          </a:p>
        </p:txBody>
      </p:sp>
      <p:sp>
        <p:nvSpPr>
          <p:cNvPr id="11" name="文本框 10">
            <a:extLst>
              <a:ext uri="{FF2B5EF4-FFF2-40B4-BE49-F238E27FC236}">
                <a16:creationId xmlns:a16="http://schemas.microsoft.com/office/drawing/2014/main" id="{B542AA11-C717-4A12-B923-628287B90A72}"/>
              </a:ext>
            </a:extLst>
          </p:cNvPr>
          <p:cNvSpPr txBox="1"/>
          <p:nvPr/>
        </p:nvSpPr>
        <p:spPr>
          <a:xfrm>
            <a:off x="402771" y="1490215"/>
            <a:ext cx="10820400" cy="1286250"/>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观察到浮点数中指数值的重用导致</a:t>
            </a:r>
            <a:r>
              <a:rPr lang="en-US" altLang="zh-CN" dirty="0">
                <a:latin typeface="Times New Roman" panose="02020603050405020304" pitchFamily="18" charset="0"/>
                <a:ea typeface="楷体" panose="02010609060101010101" pitchFamily="49" charset="-122"/>
              </a:rPr>
              <a:t>8</a:t>
            </a:r>
            <a:r>
              <a:rPr lang="zh-CN" altLang="en-US" dirty="0">
                <a:latin typeface="Times New Roman" panose="02020603050405020304" pitchFamily="18" charset="0"/>
                <a:ea typeface="楷体" panose="02010609060101010101" pitchFamily="49" charset="-122"/>
              </a:rPr>
              <a:t>个指数位上使用</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比特的频率大于许多有效数中</a:t>
            </a:r>
            <a:r>
              <a:rPr lang="en-US" altLang="zh-CN" dirty="0">
                <a:latin typeface="Times New Roman" panose="02020603050405020304" pitchFamily="18" charset="0"/>
                <a:ea typeface="楷体" panose="02010609060101010101" pitchFamily="49" charset="-122"/>
              </a:rPr>
              <a:t>23</a:t>
            </a:r>
            <a:r>
              <a:rPr lang="zh-CN" altLang="en-US" dirty="0">
                <a:latin typeface="Times New Roman" panose="02020603050405020304" pitchFamily="18" charset="0"/>
                <a:ea typeface="楷体" panose="02010609060101010101" pitchFamily="49" charset="-122"/>
              </a:rPr>
              <a:t>位上使用</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比特的平均频率。这种频率变化意味着在指数和有效数中绘制直方图，形成一个独特的</a:t>
            </a:r>
            <a:r>
              <a:rPr lang="en-US" altLang="zh-CN" dirty="0">
                <a:latin typeface="Times New Roman" panose="02020603050405020304" pitchFamily="18" charset="0"/>
                <a:ea typeface="楷体" panose="02010609060101010101" pitchFamily="49" charset="-122"/>
              </a:rPr>
              <a:t>L</a:t>
            </a:r>
            <a:r>
              <a:rPr lang="zh-CN" altLang="en-US" dirty="0">
                <a:latin typeface="Times New Roman" panose="02020603050405020304" pitchFamily="18" charset="0"/>
                <a:ea typeface="楷体" panose="02010609060101010101" pitchFamily="49" charset="-122"/>
              </a:rPr>
              <a:t>型。在为其他类型的数据绘制时，例如无符号</a:t>
            </a:r>
            <a:r>
              <a:rPr lang="en-US" altLang="zh-CN" dirty="0">
                <a:latin typeface="Times New Roman" panose="02020603050405020304" pitchFamily="18" charset="0"/>
                <a:ea typeface="楷体" panose="02010609060101010101" pitchFamily="49" charset="-122"/>
              </a:rPr>
              <a:t>32</a:t>
            </a:r>
            <a:r>
              <a:rPr lang="zh-CN" altLang="en-US" dirty="0">
                <a:latin typeface="Times New Roman" panose="02020603050405020304" pitchFamily="18" charset="0"/>
                <a:ea typeface="楷体" panose="02010609060101010101" pitchFamily="49" charset="-122"/>
              </a:rPr>
              <a:t>位整数，这种形状明显缺失。</a:t>
            </a:r>
          </a:p>
        </p:txBody>
      </p:sp>
      <p:pic>
        <p:nvPicPr>
          <p:cNvPr id="3" name="图片 2">
            <a:extLst>
              <a:ext uri="{FF2B5EF4-FFF2-40B4-BE49-F238E27FC236}">
                <a16:creationId xmlns:a16="http://schemas.microsoft.com/office/drawing/2014/main" id="{C61BA8B8-DF9B-083D-E05C-873AECB2BA9A}"/>
              </a:ext>
            </a:extLst>
          </p:cNvPr>
          <p:cNvPicPr>
            <a:picLocks noChangeAspect="1"/>
          </p:cNvPicPr>
          <p:nvPr/>
        </p:nvPicPr>
        <p:blipFill>
          <a:blip r:embed="rId3"/>
          <a:stretch>
            <a:fillRect/>
          </a:stretch>
        </p:blipFill>
        <p:spPr>
          <a:xfrm>
            <a:off x="3775382" y="2810774"/>
            <a:ext cx="4457700" cy="3638550"/>
          </a:xfrm>
          <a:prstGeom prst="rect">
            <a:avLst/>
          </a:prstGeom>
        </p:spPr>
      </p:pic>
    </p:spTree>
    <p:extLst>
      <p:ext uri="{BB962C8B-B14F-4D97-AF65-F5344CB8AC3E}">
        <p14:creationId xmlns:p14="http://schemas.microsoft.com/office/powerpoint/2010/main" val="219317444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Atomic Detectors</a:t>
            </a:r>
          </a:p>
        </p:txBody>
      </p:sp>
      <p:sp>
        <p:nvSpPr>
          <p:cNvPr id="5" name="文本框 4">
            <a:extLst>
              <a:ext uri="{FF2B5EF4-FFF2-40B4-BE49-F238E27FC236}">
                <a16:creationId xmlns:a16="http://schemas.microsoft.com/office/drawing/2014/main" id="{EB99F337-14EB-0774-F488-CBC8EBDB67E2}"/>
              </a:ext>
            </a:extLst>
          </p:cNvPr>
          <p:cNvSpPr txBox="1"/>
          <p:nvPr/>
        </p:nvSpPr>
        <p:spPr>
          <a:xfrm>
            <a:off x="1173491" y="997447"/>
            <a:ext cx="6096000" cy="458459"/>
          </a:xfrm>
          <a:prstGeom prst="rect">
            <a:avLst/>
          </a:prstGeom>
          <a:noFill/>
        </p:spPr>
        <p:txBody>
          <a:bodyPr wrap="square">
            <a:spAutoFit/>
          </a:bodyPr>
          <a:lstStyle/>
          <a:p>
            <a:pPr>
              <a:lnSpc>
                <a:spcPct val="150000"/>
              </a:lnSpc>
            </a:pPr>
            <a:r>
              <a:rPr lang="en-US" altLang="zh-CN" b="1" dirty="0">
                <a:latin typeface="Times New Roman" panose="02020603050405020304" pitchFamily="18" charset="0"/>
                <a:ea typeface="楷体" panose="02010609060101010101" pitchFamily="49" charset="-122"/>
              </a:rPr>
              <a:t>A.</a:t>
            </a:r>
            <a:r>
              <a:rPr lang="zh-CN" altLang="en-US" b="1" dirty="0">
                <a:latin typeface="Times New Roman" panose="02020603050405020304" pitchFamily="18" charset="0"/>
                <a:ea typeface="楷体" panose="02010609060101010101" pitchFamily="49" charset="-122"/>
              </a:rPr>
              <a:t>浮点数检测器 </a:t>
            </a:r>
          </a:p>
        </p:txBody>
      </p:sp>
      <p:sp>
        <p:nvSpPr>
          <p:cNvPr id="11" name="文本框 10">
            <a:extLst>
              <a:ext uri="{FF2B5EF4-FFF2-40B4-BE49-F238E27FC236}">
                <a16:creationId xmlns:a16="http://schemas.microsoft.com/office/drawing/2014/main" id="{B542AA11-C717-4A12-B923-628287B90A72}"/>
              </a:ext>
            </a:extLst>
          </p:cNvPr>
          <p:cNvSpPr txBox="1"/>
          <p:nvPr/>
        </p:nvSpPr>
        <p:spPr>
          <a:xfrm>
            <a:off x="402771" y="1490215"/>
            <a:ext cx="10820400" cy="1701748"/>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通过将有效数中</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比特的平均频率除以指数中</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比特的最大频率来计算</a:t>
            </a:r>
            <a:r>
              <a:rPr lang="en-US" altLang="zh-CN" dirty="0">
                <a:latin typeface="Times New Roman" panose="02020603050405020304" pitchFamily="18" charset="0"/>
                <a:ea typeface="楷体" panose="02010609060101010101" pitchFamily="49" charset="-122"/>
              </a:rPr>
              <a:t>L</a:t>
            </a:r>
            <a:r>
              <a:rPr lang="zh-CN" altLang="en-US" dirty="0">
                <a:latin typeface="Times New Roman" panose="02020603050405020304" pitchFamily="18" charset="0"/>
                <a:ea typeface="楷体" panose="02010609060101010101" pitchFamily="49" charset="-122"/>
              </a:rPr>
              <a:t>型的数字测量，称这种测量为</a:t>
            </a:r>
            <a:r>
              <a:rPr lang="en-US" altLang="zh-CN" dirty="0">
                <a:latin typeface="Times New Roman" panose="02020603050405020304" pitchFamily="18" charset="0"/>
                <a:ea typeface="楷体" panose="02010609060101010101" pitchFamily="49" charset="-122"/>
              </a:rPr>
              <a:t>L-Ratio </a:t>
            </a:r>
            <a:r>
              <a:rPr lang="zh-CN" altLang="en-US" dirty="0">
                <a:latin typeface="Times New Roman" panose="02020603050405020304" pitchFamily="18" charset="0"/>
                <a:ea typeface="楷体" panose="02010609060101010101" pitchFamily="49" charset="-122"/>
              </a:rPr>
              <a:t>。为了确定</a:t>
            </a:r>
            <a:r>
              <a:rPr lang="en-US" altLang="zh-CN" dirty="0">
                <a:latin typeface="Times New Roman" panose="02020603050405020304" pitchFamily="18" charset="0"/>
                <a:ea typeface="楷体" panose="02010609060101010101" pitchFamily="49" charset="-122"/>
              </a:rPr>
              <a:t>L-Ratio</a:t>
            </a:r>
            <a:r>
              <a:rPr lang="zh-CN" altLang="en-US" dirty="0">
                <a:latin typeface="Times New Roman" panose="02020603050405020304" pitchFamily="18" charset="0"/>
                <a:ea typeface="楷体" panose="02010609060101010101" pitchFamily="49" charset="-122"/>
              </a:rPr>
              <a:t>的适当截止点，计算了</a:t>
            </a:r>
            <a:r>
              <a:rPr lang="en-US" altLang="zh-CN" dirty="0">
                <a:latin typeface="Times New Roman" panose="02020603050405020304" pitchFamily="18" charset="0"/>
                <a:ea typeface="楷体" panose="02010609060101010101" pitchFamily="49" charset="-122"/>
              </a:rPr>
              <a:t>4</a:t>
            </a:r>
            <a:r>
              <a:rPr lang="zh-CN" altLang="en-US" dirty="0">
                <a:latin typeface="Times New Roman" panose="02020603050405020304" pitchFamily="18" charset="0"/>
                <a:ea typeface="楷体" panose="02010609060101010101" pitchFamily="49" charset="-122"/>
              </a:rPr>
              <a:t>字节浮点数据片的</a:t>
            </a:r>
            <a:r>
              <a:rPr lang="en-US" altLang="zh-CN" dirty="0">
                <a:latin typeface="Times New Roman" panose="02020603050405020304" pitchFamily="18" charset="0"/>
                <a:ea typeface="楷体" panose="02010609060101010101" pitchFamily="49" charset="-122"/>
              </a:rPr>
              <a:t>L-Ratio</a:t>
            </a:r>
            <a:r>
              <a:rPr lang="zh-CN" altLang="en-US" dirty="0">
                <a:latin typeface="Times New Roman" panose="02020603050405020304" pitchFamily="18" charset="0"/>
                <a:ea typeface="楷体" panose="02010609060101010101" pitchFamily="49" charset="-122"/>
              </a:rPr>
              <a:t>，这些数据片来自五个机器学习数据实例数据集的数值，</a:t>
            </a:r>
            <a:r>
              <a:rPr lang="en-US" altLang="zh-CN" dirty="0">
                <a:latin typeface="Times New Roman" panose="02020603050405020304" pitchFamily="18" charset="0"/>
                <a:ea typeface="楷体" panose="02010609060101010101" pitchFamily="49" charset="-122"/>
              </a:rPr>
              <a:t>4</a:t>
            </a:r>
            <a:r>
              <a:rPr lang="zh-CN" altLang="en-US" dirty="0">
                <a:latin typeface="Times New Roman" panose="02020603050405020304" pitchFamily="18" charset="0"/>
                <a:ea typeface="楷体" panose="02010609060101010101" pitchFamily="49" charset="-122"/>
              </a:rPr>
              <a:t>字节的随机数据片和</a:t>
            </a:r>
            <a:r>
              <a:rPr lang="en-US" altLang="zh-CN" dirty="0">
                <a:latin typeface="Times New Roman" panose="02020603050405020304" pitchFamily="18" charset="0"/>
                <a:ea typeface="楷体" panose="02010609060101010101" pitchFamily="49" charset="-122"/>
              </a:rPr>
              <a:t>4</a:t>
            </a:r>
            <a:r>
              <a:rPr lang="zh-CN" altLang="en-US" dirty="0">
                <a:latin typeface="Times New Roman" panose="02020603050405020304" pitchFamily="18" charset="0"/>
                <a:ea typeface="楷体" panose="02010609060101010101" pitchFamily="49" charset="-122"/>
              </a:rPr>
              <a:t>字节的整数数据片。观察到大多数非浮点数切片的</a:t>
            </a:r>
            <a:r>
              <a:rPr lang="en-US" altLang="zh-CN" dirty="0">
                <a:latin typeface="Times New Roman" panose="02020603050405020304" pitchFamily="18" charset="0"/>
                <a:ea typeface="楷体" panose="02010609060101010101" pitchFamily="49" charset="-122"/>
              </a:rPr>
              <a:t>L-Ratio</a:t>
            </a:r>
            <a:r>
              <a:rPr lang="zh-CN" altLang="en-US" dirty="0">
                <a:latin typeface="Times New Roman" panose="02020603050405020304" pitchFamily="18" charset="0"/>
                <a:ea typeface="楷体" panose="02010609060101010101" pitchFamily="49" charset="-122"/>
              </a:rPr>
              <a:t>小于</a:t>
            </a:r>
            <a:r>
              <a:rPr lang="en-US" altLang="zh-CN" dirty="0">
                <a:latin typeface="Times New Roman" panose="02020603050405020304" pitchFamily="18" charset="0"/>
                <a:ea typeface="楷体" panose="02010609060101010101" pitchFamily="49" charset="-122"/>
              </a:rPr>
              <a:t>0.42</a:t>
            </a:r>
            <a:r>
              <a:rPr lang="zh-CN" altLang="en-US" dirty="0">
                <a:latin typeface="Times New Roman" panose="02020603050405020304" pitchFamily="18" charset="0"/>
                <a:ea typeface="楷体" panose="02010609060101010101" pitchFamily="49" charset="-122"/>
              </a:rPr>
              <a:t>或大于</a:t>
            </a:r>
            <a:r>
              <a:rPr lang="en-US" altLang="zh-CN" dirty="0">
                <a:latin typeface="Times New Roman" panose="02020603050405020304" pitchFamily="18" charset="0"/>
                <a:ea typeface="楷体" panose="02010609060101010101" pitchFamily="49" charset="-122"/>
              </a:rPr>
              <a:t>0.55</a:t>
            </a:r>
            <a:r>
              <a:rPr lang="zh-CN" altLang="en-US" dirty="0">
                <a:latin typeface="Times New Roman" panose="02020603050405020304" pitchFamily="18" charset="0"/>
                <a:ea typeface="楷体" panose="02010609060101010101" pitchFamily="49" charset="-122"/>
              </a:rPr>
              <a:t>。因此，选择这些临界点用于浮点检测器。</a:t>
            </a:r>
            <a:endParaRPr lang="en-US" altLang="zh-CN" dirty="0">
              <a:latin typeface="Times New Roman" panose="02020603050405020304" pitchFamily="18" charset="0"/>
              <a:ea typeface="楷体" panose="02010609060101010101" pitchFamily="49" charset="-122"/>
            </a:endParaRPr>
          </a:p>
        </p:txBody>
      </p:sp>
      <p:pic>
        <p:nvPicPr>
          <p:cNvPr id="12" name="图片 11">
            <a:extLst>
              <a:ext uri="{FF2B5EF4-FFF2-40B4-BE49-F238E27FC236}">
                <a16:creationId xmlns:a16="http://schemas.microsoft.com/office/drawing/2014/main" id="{98DEA1C1-39F6-0053-15F8-74D93E0CE1E0}"/>
              </a:ext>
            </a:extLst>
          </p:cNvPr>
          <p:cNvPicPr>
            <a:picLocks noChangeAspect="1"/>
          </p:cNvPicPr>
          <p:nvPr/>
        </p:nvPicPr>
        <p:blipFill>
          <a:blip r:embed="rId3"/>
          <a:stretch>
            <a:fillRect/>
          </a:stretch>
        </p:blipFill>
        <p:spPr>
          <a:xfrm>
            <a:off x="2150378" y="3313708"/>
            <a:ext cx="8024060" cy="3178613"/>
          </a:xfrm>
          <a:prstGeom prst="rect">
            <a:avLst/>
          </a:prstGeom>
        </p:spPr>
      </p:pic>
    </p:spTree>
    <p:extLst>
      <p:ext uri="{BB962C8B-B14F-4D97-AF65-F5344CB8AC3E}">
        <p14:creationId xmlns:p14="http://schemas.microsoft.com/office/powerpoint/2010/main" val="200385858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Atomic Detectors</a:t>
            </a:r>
          </a:p>
        </p:txBody>
      </p:sp>
      <p:sp>
        <p:nvSpPr>
          <p:cNvPr id="5" name="文本框 4">
            <a:extLst>
              <a:ext uri="{FF2B5EF4-FFF2-40B4-BE49-F238E27FC236}">
                <a16:creationId xmlns:a16="http://schemas.microsoft.com/office/drawing/2014/main" id="{EB99F337-14EB-0774-F488-CBC8EBDB67E2}"/>
              </a:ext>
            </a:extLst>
          </p:cNvPr>
          <p:cNvSpPr txBox="1"/>
          <p:nvPr/>
        </p:nvSpPr>
        <p:spPr>
          <a:xfrm>
            <a:off x="1173491" y="997447"/>
            <a:ext cx="6096000" cy="458459"/>
          </a:xfrm>
          <a:prstGeom prst="rect">
            <a:avLst/>
          </a:prstGeom>
          <a:noFill/>
        </p:spPr>
        <p:txBody>
          <a:bodyPr wrap="square">
            <a:spAutoFit/>
          </a:bodyPr>
          <a:lstStyle/>
          <a:p>
            <a:pPr>
              <a:lnSpc>
                <a:spcPct val="150000"/>
              </a:lnSpc>
            </a:pPr>
            <a:r>
              <a:rPr lang="en-US" altLang="zh-CN" b="1" dirty="0">
                <a:latin typeface="Times New Roman" panose="02020603050405020304" pitchFamily="18" charset="0"/>
                <a:ea typeface="楷体" panose="02010609060101010101" pitchFamily="49" charset="-122"/>
              </a:rPr>
              <a:t>A.</a:t>
            </a:r>
            <a:r>
              <a:rPr lang="zh-CN" altLang="en-US" b="1" dirty="0">
                <a:latin typeface="Times New Roman" panose="02020603050405020304" pitchFamily="18" charset="0"/>
                <a:ea typeface="楷体" panose="02010609060101010101" pitchFamily="49" charset="-122"/>
              </a:rPr>
              <a:t>浮点数检测器 </a:t>
            </a:r>
          </a:p>
        </p:txBody>
      </p:sp>
      <p:pic>
        <p:nvPicPr>
          <p:cNvPr id="2" name="图片 1">
            <a:extLst>
              <a:ext uri="{FF2B5EF4-FFF2-40B4-BE49-F238E27FC236}">
                <a16:creationId xmlns:a16="http://schemas.microsoft.com/office/drawing/2014/main" id="{F401567C-474A-8498-7445-A71082C0E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542" y="1828128"/>
            <a:ext cx="5237853" cy="1105770"/>
          </a:xfrm>
          <a:prstGeom prst="rect">
            <a:avLst/>
          </a:prstGeom>
        </p:spPr>
      </p:pic>
      <p:sp>
        <p:nvSpPr>
          <p:cNvPr id="3" name="矩形 2">
            <a:extLst>
              <a:ext uri="{FF2B5EF4-FFF2-40B4-BE49-F238E27FC236}">
                <a16:creationId xmlns:a16="http://schemas.microsoft.com/office/drawing/2014/main" id="{D14A17DB-E422-001A-88F2-93D312BC4ADE}"/>
              </a:ext>
            </a:extLst>
          </p:cNvPr>
          <p:cNvSpPr/>
          <p:nvPr/>
        </p:nvSpPr>
        <p:spPr>
          <a:xfrm>
            <a:off x="3960071" y="1675617"/>
            <a:ext cx="1213743" cy="1384709"/>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A3B9E36D-DC58-7756-646D-E2485FF06573}"/>
              </a:ext>
            </a:extLst>
          </p:cNvPr>
          <p:cNvSpPr txBox="1"/>
          <p:nvPr/>
        </p:nvSpPr>
        <p:spPr>
          <a:xfrm>
            <a:off x="573100" y="3270967"/>
            <a:ext cx="10820400" cy="870751"/>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对于给出的示例，浮点数检测器在所有三条消息中将字节</a:t>
            </a:r>
            <a:r>
              <a:rPr lang="en-US" altLang="zh-CN" dirty="0">
                <a:latin typeface="Times New Roman" panose="02020603050405020304" pitchFamily="18" charset="0"/>
                <a:ea typeface="楷体" panose="02010609060101010101" pitchFamily="49" charset="-122"/>
              </a:rPr>
              <a:t>4</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5</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6</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7</a:t>
            </a:r>
            <a:r>
              <a:rPr lang="zh-CN" altLang="en-US" dirty="0">
                <a:latin typeface="Times New Roman" panose="02020603050405020304" pitchFamily="18" charset="0"/>
                <a:ea typeface="楷体" panose="02010609060101010101" pitchFamily="49" charset="-122"/>
              </a:rPr>
              <a:t>识别为潜在的浮点数字段</a:t>
            </a:r>
            <a:r>
              <a:rPr lang="en-US" altLang="zh-CN" dirty="0">
                <a:latin typeface="Times New Roman" panose="02020603050405020304" pitchFamily="18" charset="0"/>
                <a:ea typeface="楷体" panose="02010609060101010101" pitchFamily="49" charset="-122"/>
              </a:rPr>
              <a:t>(0xA67AED05</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0xA67AF906</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0xA67B0504)</a:t>
            </a:r>
            <a:r>
              <a:rPr lang="zh-CN" altLang="en-US" dirty="0">
                <a:latin typeface="Times New Roman" panose="02020603050405020304" pitchFamily="18" charset="0"/>
                <a:ea typeface="楷体" panose="02010609060101010101" pitchFamily="49" charset="-122"/>
              </a:rPr>
              <a:t>，它们都是三个有效的规范化浮点值，聚集在−</a:t>
            </a:r>
            <a:r>
              <a:rPr lang="en-US" altLang="zh-CN" dirty="0">
                <a:latin typeface="Times New Roman" panose="02020603050405020304" pitchFamily="18" charset="0"/>
                <a:ea typeface="楷体" panose="02010609060101010101" pitchFamily="49" charset="-122"/>
              </a:rPr>
              <a:t>8.7X10</a:t>
            </a:r>
            <a:r>
              <a:rPr lang="en-US" altLang="zh-CN" baseline="30000" dirty="0">
                <a:latin typeface="Times New Roman" panose="02020603050405020304" pitchFamily="18" charset="0"/>
                <a:ea typeface="楷体" panose="02010609060101010101" pitchFamily="49" charset="-122"/>
              </a:rPr>
              <a:t>−16</a:t>
            </a:r>
            <a:r>
              <a:rPr lang="zh-CN" altLang="en-US" dirty="0">
                <a:latin typeface="Times New Roman" panose="02020603050405020304" pitchFamily="18" charset="0"/>
                <a:ea typeface="楷体" panose="02010609060101010101" pitchFamily="49" charset="-122"/>
              </a:rPr>
              <a:t>左右。</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06603943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Atomic Detectors</a:t>
            </a:r>
          </a:p>
        </p:txBody>
      </p:sp>
      <p:sp>
        <p:nvSpPr>
          <p:cNvPr id="5" name="文本框 4">
            <a:extLst>
              <a:ext uri="{FF2B5EF4-FFF2-40B4-BE49-F238E27FC236}">
                <a16:creationId xmlns:a16="http://schemas.microsoft.com/office/drawing/2014/main" id="{EB99F337-14EB-0774-F488-CBC8EBDB67E2}"/>
              </a:ext>
            </a:extLst>
          </p:cNvPr>
          <p:cNvSpPr txBox="1"/>
          <p:nvPr/>
        </p:nvSpPr>
        <p:spPr>
          <a:xfrm>
            <a:off x="1173491" y="997447"/>
            <a:ext cx="6096000" cy="458459"/>
          </a:xfrm>
          <a:prstGeom prst="rect">
            <a:avLst/>
          </a:prstGeom>
          <a:noFill/>
        </p:spPr>
        <p:txBody>
          <a:bodyPr wrap="square">
            <a:spAutoFit/>
          </a:bodyPr>
          <a:lstStyle/>
          <a:p>
            <a:pPr>
              <a:lnSpc>
                <a:spcPct val="150000"/>
              </a:lnSpc>
            </a:pPr>
            <a:r>
              <a:rPr lang="en-US" altLang="zh-CN" b="1" dirty="0">
                <a:latin typeface="Times New Roman" panose="02020603050405020304" pitchFamily="18" charset="0"/>
                <a:ea typeface="楷体" panose="02010609060101010101" pitchFamily="49" charset="-122"/>
              </a:rPr>
              <a:t>B.</a:t>
            </a:r>
            <a:r>
              <a:rPr lang="zh-CN" altLang="en-US" b="1" dirty="0">
                <a:latin typeface="Times New Roman" panose="02020603050405020304" pitchFamily="18" charset="0"/>
                <a:ea typeface="楷体" panose="02010609060101010101" pitchFamily="49" charset="-122"/>
              </a:rPr>
              <a:t>时间戳检测器 </a:t>
            </a:r>
          </a:p>
        </p:txBody>
      </p:sp>
      <p:sp>
        <p:nvSpPr>
          <p:cNvPr id="7" name="文本框 6">
            <a:extLst>
              <a:ext uri="{FF2B5EF4-FFF2-40B4-BE49-F238E27FC236}">
                <a16:creationId xmlns:a16="http://schemas.microsoft.com/office/drawing/2014/main" id="{244C0CAE-4DA8-33CF-7672-44C3BEA14482}"/>
              </a:ext>
            </a:extLst>
          </p:cNvPr>
          <p:cNvSpPr txBox="1"/>
          <p:nvPr/>
        </p:nvSpPr>
        <p:spPr>
          <a:xfrm>
            <a:off x="883089" y="1711083"/>
            <a:ext cx="9845110" cy="1701748"/>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 给定一个捕获的开始和结束日期时间，时间戳检测器根据它所支持的时间戳格式之一来解释切片值。如果根据特定的时间戳格式解释的所有片断值都在指定范围内，就推断出一个时间戳字段。如果有任何值不在这个范围内，就继续向后推进。公式</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中总结了这个检测器，其中</a:t>
            </a:r>
            <a:r>
              <a:rPr lang="en-US" altLang="zh-CN" dirty="0">
                <a:latin typeface="Times New Roman" panose="02020603050405020304" pitchFamily="18" charset="0"/>
                <a:ea typeface="楷体" panose="02010609060101010101" pitchFamily="49" charset="-122"/>
              </a:rPr>
              <a:t>X</a:t>
            </a:r>
            <a:r>
              <a:rPr lang="zh-CN" altLang="en-US" dirty="0">
                <a:latin typeface="Times New Roman" panose="02020603050405020304" pitchFamily="18" charset="0"/>
                <a:ea typeface="楷体" panose="02010609060101010101" pitchFamily="49" charset="-122"/>
              </a:rPr>
              <a:t>是所考虑的片断，而函数</a:t>
            </a:r>
            <a:r>
              <a:rPr lang="en-US" altLang="zh-CN" dirty="0">
                <a:latin typeface="Times New Roman" panose="02020603050405020304" pitchFamily="18" charset="0"/>
                <a:ea typeface="楷体" panose="02010609060101010101" pitchFamily="49" charset="-122"/>
              </a:rPr>
              <a:t>f</a:t>
            </a:r>
            <a:r>
              <a:rPr lang="zh-CN" altLang="en-US" dirty="0">
                <a:latin typeface="Times New Roman" panose="02020603050405020304" pitchFamily="18" charset="0"/>
                <a:ea typeface="楷体" panose="02010609060101010101" pitchFamily="49" charset="-122"/>
              </a:rPr>
              <a:t>根据特定的时间戳格式解释片断值</a:t>
            </a:r>
            <a:r>
              <a:rPr lang="en-US" altLang="zh-CN" dirty="0">
                <a:latin typeface="Times New Roman" panose="02020603050405020304" pitchFamily="18" charset="0"/>
                <a:ea typeface="楷体" panose="02010609060101010101" pitchFamily="49" charset="-122"/>
              </a:rPr>
              <a:t>x</a:t>
            </a:r>
            <a:r>
              <a:rPr lang="zh-CN" altLang="en-US" dirty="0">
                <a:latin typeface="Times New Roman" panose="02020603050405020304" pitchFamily="18" charset="0"/>
                <a:ea typeface="楷体" panose="02010609060101010101" pitchFamily="49" charset="-122"/>
              </a:rPr>
              <a:t>。</a:t>
            </a:r>
          </a:p>
        </p:txBody>
      </p:sp>
      <p:pic>
        <p:nvPicPr>
          <p:cNvPr id="9" name="图片 8">
            <a:extLst>
              <a:ext uri="{FF2B5EF4-FFF2-40B4-BE49-F238E27FC236}">
                <a16:creationId xmlns:a16="http://schemas.microsoft.com/office/drawing/2014/main" id="{AC782789-24FF-A5C8-AAD1-9030ED32D8DF}"/>
              </a:ext>
            </a:extLst>
          </p:cNvPr>
          <p:cNvPicPr>
            <a:picLocks noChangeAspect="1"/>
          </p:cNvPicPr>
          <p:nvPr/>
        </p:nvPicPr>
        <p:blipFill>
          <a:blip r:embed="rId3"/>
          <a:stretch>
            <a:fillRect/>
          </a:stretch>
        </p:blipFill>
        <p:spPr>
          <a:xfrm>
            <a:off x="2800006" y="3804426"/>
            <a:ext cx="6025929" cy="701754"/>
          </a:xfrm>
          <a:prstGeom prst="rect">
            <a:avLst/>
          </a:prstGeom>
        </p:spPr>
      </p:pic>
    </p:spTree>
    <p:extLst>
      <p:ext uri="{BB962C8B-B14F-4D97-AF65-F5344CB8AC3E}">
        <p14:creationId xmlns:p14="http://schemas.microsoft.com/office/powerpoint/2010/main" val="385482145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Atomic Detectors</a:t>
            </a:r>
          </a:p>
        </p:txBody>
      </p:sp>
      <p:sp>
        <p:nvSpPr>
          <p:cNvPr id="5" name="文本框 4">
            <a:extLst>
              <a:ext uri="{FF2B5EF4-FFF2-40B4-BE49-F238E27FC236}">
                <a16:creationId xmlns:a16="http://schemas.microsoft.com/office/drawing/2014/main" id="{EB99F337-14EB-0774-F488-CBC8EBDB67E2}"/>
              </a:ext>
            </a:extLst>
          </p:cNvPr>
          <p:cNvSpPr txBox="1"/>
          <p:nvPr/>
        </p:nvSpPr>
        <p:spPr>
          <a:xfrm>
            <a:off x="1173491" y="997447"/>
            <a:ext cx="6096000" cy="458459"/>
          </a:xfrm>
          <a:prstGeom prst="rect">
            <a:avLst/>
          </a:prstGeom>
          <a:noFill/>
        </p:spPr>
        <p:txBody>
          <a:bodyPr wrap="square">
            <a:spAutoFit/>
          </a:bodyPr>
          <a:lstStyle/>
          <a:p>
            <a:pPr>
              <a:lnSpc>
                <a:spcPct val="150000"/>
              </a:lnSpc>
            </a:pPr>
            <a:r>
              <a:rPr lang="en-US" altLang="zh-CN" b="1" dirty="0">
                <a:latin typeface="Times New Roman" panose="02020603050405020304" pitchFamily="18" charset="0"/>
                <a:ea typeface="楷体" panose="02010609060101010101" pitchFamily="49" charset="-122"/>
              </a:rPr>
              <a:t>B.</a:t>
            </a:r>
            <a:r>
              <a:rPr lang="zh-CN" altLang="en-US" b="1" dirty="0">
                <a:latin typeface="Times New Roman" panose="02020603050405020304" pitchFamily="18" charset="0"/>
                <a:ea typeface="楷体" panose="02010609060101010101" pitchFamily="49" charset="-122"/>
              </a:rPr>
              <a:t>时间戳检测器 </a:t>
            </a:r>
          </a:p>
        </p:txBody>
      </p:sp>
      <p:sp>
        <p:nvSpPr>
          <p:cNvPr id="7" name="文本框 6">
            <a:extLst>
              <a:ext uri="{FF2B5EF4-FFF2-40B4-BE49-F238E27FC236}">
                <a16:creationId xmlns:a16="http://schemas.microsoft.com/office/drawing/2014/main" id="{244C0CAE-4DA8-33CF-7672-44C3BEA14482}"/>
              </a:ext>
            </a:extLst>
          </p:cNvPr>
          <p:cNvSpPr txBox="1"/>
          <p:nvPr/>
        </p:nvSpPr>
        <p:spPr>
          <a:xfrm>
            <a:off x="883089" y="1711083"/>
            <a:ext cx="9845110" cy="870751"/>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 时间戳检测器的实现是模块化的，只需要一个格式纪元值和一个函数来提取以秒为单位的格式偏移。默认情况下，时间戳检测器有针对</a:t>
            </a:r>
            <a:r>
              <a:rPr lang="en-US" altLang="zh-CN" dirty="0">
                <a:latin typeface="Times New Roman" panose="02020603050405020304" pitchFamily="18" charset="0"/>
                <a:ea typeface="楷体" panose="02010609060101010101" pitchFamily="49" charset="-122"/>
              </a:rPr>
              <a:t>NTP</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Unix</a:t>
            </a:r>
            <a:r>
              <a:rPr lang="zh-CN" altLang="en-US" dirty="0">
                <a:latin typeface="Times New Roman" panose="02020603050405020304" pitchFamily="18" charset="0"/>
                <a:ea typeface="楷体" panose="02010609060101010101" pitchFamily="49" charset="-122"/>
              </a:rPr>
              <a:t>纪元时间戳格式的推理函数。</a:t>
            </a:r>
          </a:p>
        </p:txBody>
      </p:sp>
      <p:pic>
        <p:nvPicPr>
          <p:cNvPr id="2" name="图片 1">
            <a:extLst>
              <a:ext uri="{FF2B5EF4-FFF2-40B4-BE49-F238E27FC236}">
                <a16:creationId xmlns:a16="http://schemas.microsoft.com/office/drawing/2014/main" id="{49C26C2A-9B07-D15C-3CE4-B1023F688F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6965" y="2970975"/>
            <a:ext cx="5237853" cy="1105770"/>
          </a:xfrm>
          <a:prstGeom prst="rect">
            <a:avLst/>
          </a:prstGeom>
        </p:spPr>
      </p:pic>
      <p:sp>
        <p:nvSpPr>
          <p:cNvPr id="3" name="矩形 2">
            <a:extLst>
              <a:ext uri="{FF2B5EF4-FFF2-40B4-BE49-F238E27FC236}">
                <a16:creationId xmlns:a16="http://schemas.microsoft.com/office/drawing/2014/main" id="{FDEA957C-0474-3162-BA7A-F87CCE6BAC03}"/>
              </a:ext>
            </a:extLst>
          </p:cNvPr>
          <p:cNvSpPr/>
          <p:nvPr/>
        </p:nvSpPr>
        <p:spPr>
          <a:xfrm>
            <a:off x="4327623" y="2818464"/>
            <a:ext cx="1213743" cy="1384709"/>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8F4F3905-3294-C050-80E4-F520A81090DE}"/>
              </a:ext>
            </a:extLst>
          </p:cNvPr>
          <p:cNvSpPr txBox="1"/>
          <p:nvPr/>
        </p:nvSpPr>
        <p:spPr>
          <a:xfrm>
            <a:off x="1013735" y="4607345"/>
            <a:ext cx="9845110" cy="1286250"/>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 对于给出的示例，分析人员知道捕获网络跟踪的大致时间，并将其提供给</a:t>
            </a:r>
            <a:r>
              <a:rPr lang="en-US" altLang="zh-CN" dirty="0" err="1">
                <a:latin typeface="Times New Roman" panose="02020603050405020304" pitchFamily="18" charset="0"/>
                <a:ea typeface="楷体" panose="02010609060101010101" pitchFamily="49" charset="-122"/>
              </a:rPr>
              <a:t>BinaryInferno</a:t>
            </a:r>
            <a:r>
              <a:rPr lang="zh-CN" altLang="en-US" dirty="0">
                <a:latin typeface="Times New Roman" panose="02020603050405020304" pitchFamily="18" charset="0"/>
                <a:ea typeface="楷体" panose="02010609060101010101" pitchFamily="49" charset="-122"/>
              </a:rPr>
              <a:t>。检测器的</a:t>
            </a:r>
            <a:r>
              <a:rPr lang="en-US" altLang="zh-CN" dirty="0">
                <a:latin typeface="Times New Roman" panose="02020603050405020304" pitchFamily="18" charset="0"/>
                <a:ea typeface="楷体" panose="02010609060101010101" pitchFamily="49" charset="-122"/>
              </a:rPr>
              <a:t>Unix</a:t>
            </a:r>
            <a:r>
              <a:rPr lang="zh-CN" altLang="en-US" dirty="0">
                <a:latin typeface="Times New Roman" panose="02020603050405020304" pitchFamily="18" charset="0"/>
                <a:ea typeface="楷体" panose="02010609060101010101" pitchFamily="49" charset="-122"/>
              </a:rPr>
              <a:t>纪元推断函数将由字节</a:t>
            </a:r>
            <a:r>
              <a:rPr lang="en-US" altLang="zh-CN" dirty="0">
                <a:latin typeface="Times New Roman" panose="02020603050405020304" pitchFamily="18" charset="0"/>
                <a:ea typeface="楷体" panose="02010609060101010101" pitchFamily="49" charset="-122"/>
              </a:rPr>
              <a:t>3</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4</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5</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6</a:t>
            </a:r>
            <a:r>
              <a:rPr lang="zh-CN" altLang="en-US" dirty="0">
                <a:latin typeface="Times New Roman" panose="02020603050405020304" pitchFamily="18" charset="0"/>
                <a:ea typeface="楷体" panose="02010609060101010101" pitchFamily="49" charset="-122"/>
              </a:rPr>
              <a:t>组成的</a:t>
            </a:r>
            <a:r>
              <a:rPr lang="en-US" altLang="zh-CN" dirty="0">
                <a:latin typeface="Times New Roman" panose="02020603050405020304" pitchFamily="18" charset="0"/>
                <a:ea typeface="楷体" panose="02010609060101010101" pitchFamily="49" charset="-122"/>
              </a:rPr>
              <a:t>4</a:t>
            </a:r>
            <a:r>
              <a:rPr lang="zh-CN" altLang="en-US" dirty="0">
                <a:latin typeface="Times New Roman" panose="02020603050405020304" pitchFamily="18" charset="0"/>
                <a:ea typeface="楷体" panose="02010609060101010101" pitchFamily="49" charset="-122"/>
              </a:rPr>
              <a:t>片识别为有效的</a:t>
            </a:r>
            <a:r>
              <a:rPr lang="en-US" altLang="zh-CN" dirty="0">
                <a:latin typeface="Times New Roman" panose="02020603050405020304" pitchFamily="18" charset="0"/>
                <a:ea typeface="楷体" panose="02010609060101010101" pitchFamily="49" charset="-122"/>
              </a:rPr>
              <a:t>Unix</a:t>
            </a:r>
            <a:r>
              <a:rPr lang="zh-CN" altLang="en-US" dirty="0">
                <a:latin typeface="Times New Roman" panose="02020603050405020304" pitchFamily="18" charset="0"/>
                <a:ea typeface="楷体" panose="02010609060101010101" pitchFamily="49" charset="-122"/>
              </a:rPr>
              <a:t>纪元时间戳，其中所有值都在所提供的范围内，并为该片推断一个</a:t>
            </a:r>
            <a:r>
              <a:rPr lang="en-US" altLang="zh-CN" dirty="0">
                <a:latin typeface="Times New Roman" panose="02020603050405020304" pitchFamily="18" charset="0"/>
                <a:ea typeface="楷体" panose="02010609060101010101" pitchFamily="49" charset="-122"/>
              </a:rPr>
              <a:t>Unix</a:t>
            </a:r>
            <a:r>
              <a:rPr lang="zh-CN" altLang="en-US" dirty="0">
                <a:latin typeface="Times New Roman" panose="02020603050405020304" pitchFamily="18" charset="0"/>
                <a:ea typeface="楷体" panose="02010609060101010101" pitchFamily="49" charset="-122"/>
              </a:rPr>
              <a:t>时间戳字段。</a:t>
            </a:r>
          </a:p>
        </p:txBody>
      </p:sp>
    </p:spTree>
    <p:extLst>
      <p:ext uri="{BB962C8B-B14F-4D97-AF65-F5344CB8AC3E}">
        <p14:creationId xmlns:p14="http://schemas.microsoft.com/office/powerpoint/2010/main" val="64471706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Atomic Detectors</a:t>
            </a:r>
          </a:p>
        </p:txBody>
      </p:sp>
      <p:sp>
        <p:nvSpPr>
          <p:cNvPr id="5" name="文本框 4">
            <a:extLst>
              <a:ext uri="{FF2B5EF4-FFF2-40B4-BE49-F238E27FC236}">
                <a16:creationId xmlns:a16="http://schemas.microsoft.com/office/drawing/2014/main" id="{EB99F337-14EB-0774-F488-CBC8EBDB67E2}"/>
              </a:ext>
            </a:extLst>
          </p:cNvPr>
          <p:cNvSpPr txBox="1"/>
          <p:nvPr/>
        </p:nvSpPr>
        <p:spPr>
          <a:xfrm>
            <a:off x="1173491" y="997447"/>
            <a:ext cx="6096000" cy="458459"/>
          </a:xfrm>
          <a:prstGeom prst="rect">
            <a:avLst/>
          </a:prstGeom>
          <a:noFill/>
        </p:spPr>
        <p:txBody>
          <a:bodyPr wrap="square">
            <a:spAutoFit/>
          </a:bodyPr>
          <a:lstStyle/>
          <a:p>
            <a:pPr>
              <a:lnSpc>
                <a:spcPct val="150000"/>
              </a:lnSpc>
            </a:pPr>
            <a:r>
              <a:rPr lang="en-US" altLang="zh-CN" b="1" dirty="0">
                <a:latin typeface="Times New Roman" panose="02020603050405020304" pitchFamily="18" charset="0"/>
                <a:ea typeface="楷体" panose="02010609060101010101" pitchFamily="49" charset="-122"/>
              </a:rPr>
              <a:t>C.</a:t>
            </a:r>
            <a:r>
              <a:rPr lang="zh-CN" altLang="en-US" b="1" dirty="0">
                <a:latin typeface="Times New Roman" panose="02020603050405020304" pitchFamily="18" charset="0"/>
                <a:ea typeface="楷体" panose="02010609060101010101" pitchFamily="49" charset="-122"/>
              </a:rPr>
              <a:t>长度检测器 </a:t>
            </a:r>
          </a:p>
        </p:txBody>
      </p:sp>
      <p:sp>
        <p:nvSpPr>
          <p:cNvPr id="7" name="文本框 6">
            <a:extLst>
              <a:ext uri="{FF2B5EF4-FFF2-40B4-BE49-F238E27FC236}">
                <a16:creationId xmlns:a16="http://schemas.microsoft.com/office/drawing/2014/main" id="{244C0CAE-4DA8-33CF-7672-44C3BEA14482}"/>
              </a:ext>
            </a:extLst>
          </p:cNvPr>
          <p:cNvSpPr txBox="1"/>
          <p:nvPr/>
        </p:nvSpPr>
        <p:spPr>
          <a:xfrm>
            <a:off x="883089" y="1711083"/>
            <a:ext cx="9845110" cy="870751"/>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 如果每个片断值</a:t>
            </a:r>
            <a:r>
              <a:rPr lang="en-US" altLang="zh-CN" dirty="0">
                <a:latin typeface="Times New Roman" panose="02020603050405020304" pitchFamily="18" charset="0"/>
                <a:ea typeface="楷体" panose="02010609060101010101" pitchFamily="49" charset="-122"/>
              </a:rPr>
              <a:t>xi</a:t>
            </a:r>
            <a:r>
              <a:rPr lang="zh-CN" altLang="en-US" dirty="0">
                <a:latin typeface="Times New Roman" panose="02020603050405020304" pitchFamily="18" charset="0"/>
                <a:ea typeface="楷体" panose="02010609060101010101" pitchFamily="49" charset="-122"/>
              </a:rPr>
              <a:t>的无符号整数加上一些非负常数</a:t>
            </a:r>
            <a:r>
              <a:rPr lang="en-US" altLang="zh-CN" dirty="0">
                <a:latin typeface="Times New Roman" panose="02020603050405020304" pitchFamily="18" charset="0"/>
                <a:ea typeface="楷体" panose="02010609060101010101" pitchFamily="49" charset="-122"/>
              </a:rPr>
              <a:t>k</a:t>
            </a:r>
            <a:r>
              <a:rPr lang="zh-CN" altLang="en-US" dirty="0">
                <a:latin typeface="Times New Roman" panose="02020603050405020304" pitchFamily="18" charset="0"/>
                <a:ea typeface="楷体" panose="02010609060101010101" pitchFamily="49" charset="-122"/>
              </a:rPr>
              <a:t>等于相应的消息长度（</a:t>
            </a:r>
            <a:r>
              <a:rPr lang="en-US" altLang="zh-CN" dirty="0">
                <a:latin typeface="Times New Roman" panose="02020603050405020304" pitchFamily="18" charset="0"/>
                <a:ea typeface="楷体" panose="02010609060101010101" pitchFamily="49" charset="-122"/>
              </a:rPr>
              <a:t>Li</a:t>
            </a:r>
            <a:r>
              <a:rPr lang="zh-CN" altLang="en-US" dirty="0">
                <a:latin typeface="Times New Roman" panose="02020603050405020304" pitchFamily="18" charset="0"/>
                <a:ea typeface="楷体" panose="02010609060101010101" pitchFamily="49" charset="-122"/>
              </a:rPr>
              <a:t>），认为片断</a:t>
            </a:r>
            <a:r>
              <a:rPr lang="en-US" altLang="zh-CN" dirty="0">
                <a:latin typeface="Times New Roman" panose="02020603050405020304" pitchFamily="18" charset="0"/>
                <a:ea typeface="楷体" panose="02010609060101010101" pitchFamily="49" charset="-122"/>
              </a:rPr>
              <a:t>X</a:t>
            </a:r>
            <a:r>
              <a:rPr lang="zh-CN" altLang="en-US" dirty="0">
                <a:latin typeface="Times New Roman" panose="02020603050405020304" pitchFamily="18" charset="0"/>
                <a:ea typeface="楷体" panose="02010609060101010101" pitchFamily="49" charset="-122"/>
              </a:rPr>
              <a:t>可以准确地解释长度。其直觉是，</a:t>
            </a:r>
            <a:r>
              <a:rPr lang="en-US" altLang="zh-CN" dirty="0">
                <a:latin typeface="Times New Roman" panose="02020603050405020304" pitchFamily="18" charset="0"/>
                <a:ea typeface="楷体" panose="02010609060101010101" pitchFamily="49" charset="-122"/>
              </a:rPr>
              <a:t>X</a:t>
            </a:r>
            <a:r>
              <a:rPr lang="zh-CN" altLang="en-US" dirty="0">
                <a:latin typeface="Times New Roman" panose="02020603050405020304" pitchFamily="18" charset="0"/>
                <a:ea typeface="楷体" panose="02010609060101010101" pitchFamily="49" charset="-122"/>
              </a:rPr>
              <a:t>中的值与消息长度相对应，而</a:t>
            </a:r>
            <a:r>
              <a:rPr lang="en-US" altLang="zh-CN" dirty="0">
                <a:latin typeface="Times New Roman" panose="02020603050405020304" pitchFamily="18" charset="0"/>
                <a:ea typeface="楷体" panose="02010609060101010101" pitchFamily="49" charset="-122"/>
              </a:rPr>
              <a:t>k</a:t>
            </a:r>
            <a:r>
              <a:rPr lang="zh-CN" altLang="en-US" dirty="0">
                <a:latin typeface="Times New Roman" panose="02020603050405020304" pitchFamily="18" charset="0"/>
                <a:ea typeface="楷体" panose="02010609060101010101" pitchFamily="49" charset="-122"/>
              </a:rPr>
              <a:t>描述了一个固定的头大小。</a:t>
            </a:r>
          </a:p>
        </p:txBody>
      </p:sp>
      <p:pic>
        <p:nvPicPr>
          <p:cNvPr id="8" name="图片 7">
            <a:extLst>
              <a:ext uri="{FF2B5EF4-FFF2-40B4-BE49-F238E27FC236}">
                <a16:creationId xmlns:a16="http://schemas.microsoft.com/office/drawing/2014/main" id="{94F0C1F5-937D-CFAE-F61F-F31D25C6B8A8}"/>
              </a:ext>
            </a:extLst>
          </p:cNvPr>
          <p:cNvPicPr>
            <a:picLocks noChangeAspect="1"/>
          </p:cNvPicPr>
          <p:nvPr/>
        </p:nvPicPr>
        <p:blipFill>
          <a:blip r:embed="rId3"/>
          <a:stretch>
            <a:fillRect/>
          </a:stretch>
        </p:blipFill>
        <p:spPr>
          <a:xfrm>
            <a:off x="3578357" y="2825243"/>
            <a:ext cx="4469228" cy="632012"/>
          </a:xfrm>
          <a:prstGeom prst="rect">
            <a:avLst/>
          </a:prstGeom>
        </p:spPr>
      </p:pic>
      <p:sp>
        <p:nvSpPr>
          <p:cNvPr id="11" name="文本框 10">
            <a:extLst>
              <a:ext uri="{FF2B5EF4-FFF2-40B4-BE49-F238E27FC236}">
                <a16:creationId xmlns:a16="http://schemas.microsoft.com/office/drawing/2014/main" id="{0DEE81BD-9FC7-B85A-D34D-2F6201E05206}"/>
              </a:ext>
            </a:extLst>
          </p:cNvPr>
          <p:cNvSpPr txBox="1"/>
          <p:nvPr/>
        </p:nvSpPr>
        <p:spPr>
          <a:xfrm>
            <a:off x="883088" y="3625825"/>
            <a:ext cx="9845109" cy="1286250"/>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可以通过取切片值与消息长度之差的交集来计算这个值</a:t>
            </a:r>
            <a:r>
              <a:rPr lang="en-US" altLang="zh-CN" dirty="0">
                <a:latin typeface="Times New Roman" panose="02020603050405020304" pitchFamily="18" charset="0"/>
                <a:ea typeface="楷体" panose="02010609060101010101" pitchFamily="49" charset="-122"/>
              </a:rPr>
              <a:t>:∩</a:t>
            </a:r>
            <a:r>
              <a:rPr lang="en-US" altLang="zh-CN" baseline="-25000" dirty="0" err="1">
                <a:latin typeface="Times New Roman" panose="02020603050405020304" pitchFamily="18" charset="0"/>
                <a:ea typeface="楷体" panose="02010609060101010101" pitchFamily="49" charset="-122"/>
              </a:rPr>
              <a:t>xi∈X</a:t>
            </a:r>
            <a:r>
              <a:rPr lang="en-US" altLang="zh-CN" dirty="0">
                <a:latin typeface="Times New Roman" panose="02020603050405020304" pitchFamily="18" charset="0"/>
                <a:ea typeface="楷体" panose="02010609060101010101" pitchFamily="49" charset="-122"/>
              </a:rPr>
              <a:t>(x</a:t>
            </a:r>
            <a:r>
              <a:rPr lang="en-US" altLang="zh-CN" baseline="-25000" dirty="0">
                <a:latin typeface="Times New Roman" panose="02020603050405020304" pitchFamily="18" charset="0"/>
                <a:ea typeface="楷体" panose="02010609060101010101" pitchFamily="49" charset="-122"/>
              </a:rPr>
              <a:t>i</a:t>
            </a:r>
            <a:r>
              <a:rPr lang="en-US" altLang="zh-CN" dirty="0">
                <a:latin typeface="Times New Roman" panose="02020603050405020304" pitchFamily="18" charset="0"/>
                <a:ea typeface="楷体" panose="02010609060101010101" pitchFamily="49" charset="-122"/>
              </a:rPr>
              <a:t>−L</a:t>
            </a:r>
            <a:r>
              <a:rPr lang="en-US" altLang="zh-CN" baseline="-25000" dirty="0">
                <a:latin typeface="Times New Roman" panose="02020603050405020304" pitchFamily="18" charset="0"/>
                <a:ea typeface="楷体" panose="02010609060101010101" pitchFamily="49" charset="-122"/>
              </a:rPr>
              <a:t>i</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。如果结果集只有一个非负值</a:t>
            </a:r>
            <a:r>
              <a:rPr lang="en-US" altLang="zh-CN" dirty="0">
                <a:latin typeface="Times New Roman" panose="02020603050405020304" pitchFamily="18" charset="0"/>
                <a:ea typeface="楷体" panose="02010609060101010101" pitchFamily="49" charset="-122"/>
              </a:rPr>
              <a:t>k</a:t>
            </a:r>
            <a:r>
              <a:rPr lang="zh-CN" altLang="en-US" dirty="0">
                <a:latin typeface="Times New Roman" panose="02020603050405020304" pitchFamily="18" charset="0"/>
                <a:ea typeface="楷体" panose="02010609060101010101" pitchFamily="49" charset="-122"/>
              </a:rPr>
              <a:t>，那么推断</a:t>
            </a:r>
            <a:r>
              <a:rPr lang="en-US" altLang="zh-CN" dirty="0">
                <a:latin typeface="Times New Roman" panose="02020603050405020304" pitchFamily="18" charset="0"/>
                <a:ea typeface="楷体" panose="02010609060101010101" pitchFamily="49" charset="-122"/>
              </a:rPr>
              <a:t>k</a:t>
            </a:r>
            <a:r>
              <a:rPr lang="zh-CN" altLang="en-US" dirty="0">
                <a:latin typeface="Times New Roman" panose="02020603050405020304" pitchFamily="18" charset="0"/>
                <a:ea typeface="楷体" panose="02010609060101010101" pitchFamily="49" charset="-122"/>
              </a:rPr>
              <a:t>是所求常数。对于给出的示例，算法推断了两个可能的长度字段。字节</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2</a:t>
            </a:r>
            <a:r>
              <a:rPr lang="zh-CN" altLang="en-US" dirty="0">
                <a:latin typeface="Times New Roman" panose="02020603050405020304" pitchFamily="18" charset="0"/>
                <a:ea typeface="楷体" panose="02010609060101010101" pitchFamily="49" charset="-122"/>
              </a:rPr>
              <a:t>加在一起</a:t>
            </a:r>
            <a:r>
              <a:rPr lang="en-US" altLang="zh-CN" dirty="0">
                <a:latin typeface="Times New Roman" panose="02020603050405020304" pitchFamily="18" charset="0"/>
                <a:ea typeface="楷体" panose="02010609060101010101" pitchFamily="49" charset="-122"/>
              </a:rPr>
              <a:t>(0x000D</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0x000E</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0x0011)</a:t>
            </a:r>
            <a:r>
              <a:rPr lang="zh-CN" altLang="en-US" dirty="0">
                <a:latin typeface="Times New Roman" panose="02020603050405020304" pitchFamily="18" charset="0"/>
                <a:ea typeface="楷体" panose="02010609060101010101" pitchFamily="49" charset="-122"/>
              </a:rPr>
              <a:t>和单独的字节</a:t>
            </a:r>
            <a:r>
              <a:rPr lang="en-US" altLang="zh-CN" dirty="0">
                <a:latin typeface="Times New Roman" panose="02020603050405020304" pitchFamily="18" charset="0"/>
                <a:ea typeface="楷体" panose="02010609060101010101" pitchFamily="49" charset="-122"/>
              </a:rPr>
              <a:t>2</a:t>
            </a:r>
            <a:r>
              <a:rPr lang="zh-CN" altLang="en-US" dirty="0">
                <a:latin typeface="Times New Roman" panose="02020603050405020304" pitchFamily="18" charset="0"/>
                <a:ea typeface="楷体" panose="02010609060101010101" pitchFamily="49" charset="-122"/>
              </a:rPr>
              <a:t>与总体消息长度</a:t>
            </a:r>
            <a:r>
              <a:rPr lang="en-US" altLang="zh-CN" dirty="0">
                <a:latin typeface="Times New Roman" panose="02020603050405020304" pitchFamily="18" charset="0"/>
                <a:ea typeface="楷体" panose="02010609060101010101" pitchFamily="49" charset="-122"/>
              </a:rPr>
              <a:t>13</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14</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17</a:t>
            </a:r>
            <a:r>
              <a:rPr lang="zh-CN" altLang="en-US" dirty="0">
                <a:latin typeface="Times New Roman" panose="02020603050405020304" pitchFamily="18" charset="0"/>
                <a:ea typeface="楷体" panose="02010609060101010101" pitchFamily="49" charset="-122"/>
              </a:rPr>
              <a:t>一致。</a:t>
            </a:r>
          </a:p>
        </p:txBody>
      </p:sp>
      <p:pic>
        <p:nvPicPr>
          <p:cNvPr id="12" name="图片 11">
            <a:extLst>
              <a:ext uri="{FF2B5EF4-FFF2-40B4-BE49-F238E27FC236}">
                <a16:creationId xmlns:a16="http://schemas.microsoft.com/office/drawing/2014/main" id="{EF7434B7-D3B9-076B-AA01-7A898E8026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7073" y="5205488"/>
            <a:ext cx="5237853" cy="1105770"/>
          </a:xfrm>
          <a:prstGeom prst="rect">
            <a:avLst/>
          </a:prstGeom>
        </p:spPr>
      </p:pic>
      <p:sp>
        <p:nvSpPr>
          <p:cNvPr id="35" name="矩形 34">
            <a:extLst>
              <a:ext uri="{FF2B5EF4-FFF2-40B4-BE49-F238E27FC236}">
                <a16:creationId xmlns:a16="http://schemas.microsoft.com/office/drawing/2014/main" id="{571F0BA7-AB40-CFC1-5698-63063521FBA2}"/>
              </a:ext>
            </a:extLst>
          </p:cNvPr>
          <p:cNvSpPr/>
          <p:nvPr/>
        </p:nvSpPr>
        <p:spPr>
          <a:xfrm>
            <a:off x="3828132" y="5023462"/>
            <a:ext cx="627328" cy="1384709"/>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a:extLst>
              <a:ext uri="{FF2B5EF4-FFF2-40B4-BE49-F238E27FC236}">
                <a16:creationId xmlns:a16="http://schemas.microsoft.com/office/drawing/2014/main" id="{C003269B-C2A8-2E9A-4A87-C857D5990C5F}"/>
              </a:ext>
            </a:extLst>
          </p:cNvPr>
          <p:cNvSpPr/>
          <p:nvPr/>
        </p:nvSpPr>
        <p:spPr>
          <a:xfrm>
            <a:off x="4141796" y="4854443"/>
            <a:ext cx="313664" cy="1699675"/>
          </a:xfrm>
          <a:prstGeom prst="rect">
            <a:avLst/>
          </a:prstGeom>
          <a:no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217153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Field-Boundary Detector</a:t>
            </a:r>
          </a:p>
        </p:txBody>
      </p:sp>
      <p:sp>
        <p:nvSpPr>
          <p:cNvPr id="7" name="文本框 6">
            <a:extLst>
              <a:ext uri="{FF2B5EF4-FFF2-40B4-BE49-F238E27FC236}">
                <a16:creationId xmlns:a16="http://schemas.microsoft.com/office/drawing/2014/main" id="{244C0CAE-4DA8-33CF-7672-44C3BEA14482}"/>
              </a:ext>
            </a:extLst>
          </p:cNvPr>
          <p:cNvSpPr txBox="1"/>
          <p:nvPr/>
        </p:nvSpPr>
        <p:spPr>
          <a:xfrm>
            <a:off x="883089" y="1191129"/>
            <a:ext cx="9845110" cy="870751"/>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 字段边界检测器寻找相邻的</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字节片，这些片段在其香农熵上表现出明显的差异，计算公式为：</a:t>
            </a:r>
          </a:p>
        </p:txBody>
      </p:sp>
      <p:pic>
        <p:nvPicPr>
          <p:cNvPr id="3" name="图片 2">
            <a:extLst>
              <a:ext uri="{FF2B5EF4-FFF2-40B4-BE49-F238E27FC236}">
                <a16:creationId xmlns:a16="http://schemas.microsoft.com/office/drawing/2014/main" id="{A31D86DD-FF6A-6DF3-11AE-E3803EA549DC}"/>
              </a:ext>
            </a:extLst>
          </p:cNvPr>
          <p:cNvPicPr>
            <a:picLocks noChangeAspect="1"/>
          </p:cNvPicPr>
          <p:nvPr/>
        </p:nvPicPr>
        <p:blipFill>
          <a:blip r:embed="rId3"/>
          <a:stretch>
            <a:fillRect/>
          </a:stretch>
        </p:blipFill>
        <p:spPr>
          <a:xfrm>
            <a:off x="2825061" y="2061880"/>
            <a:ext cx="5054635" cy="537141"/>
          </a:xfrm>
          <a:prstGeom prst="rect">
            <a:avLst/>
          </a:prstGeom>
        </p:spPr>
      </p:pic>
      <p:sp>
        <p:nvSpPr>
          <p:cNvPr id="4" name="文本框 3">
            <a:extLst>
              <a:ext uri="{FF2B5EF4-FFF2-40B4-BE49-F238E27FC236}">
                <a16:creationId xmlns:a16="http://schemas.microsoft.com/office/drawing/2014/main" id="{DD51C7B3-9ECD-D39F-5E87-54977E7CFB9D}"/>
              </a:ext>
            </a:extLst>
          </p:cNvPr>
          <p:cNvSpPr txBox="1"/>
          <p:nvPr/>
        </p:nvSpPr>
        <p:spPr>
          <a:xfrm>
            <a:off x="916898" y="2887033"/>
            <a:ext cx="9845110" cy="2532745"/>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 其中</a:t>
            </a:r>
            <a:r>
              <a:rPr lang="en-US" altLang="zh-CN" dirty="0">
                <a:latin typeface="Times New Roman" panose="02020603050405020304" pitchFamily="18" charset="0"/>
                <a:ea typeface="楷体" panose="02010609060101010101" pitchFamily="49" charset="-122"/>
              </a:rPr>
              <a:t>M</a:t>
            </a:r>
            <a:r>
              <a:rPr lang="en-US" altLang="zh-CN" baseline="-25000" dirty="0">
                <a:latin typeface="Times New Roman" panose="02020603050405020304" pitchFamily="18" charset="0"/>
                <a:ea typeface="楷体" panose="02010609060101010101" pitchFamily="49" charset="-122"/>
              </a:rPr>
              <a:t>k</a:t>
            </a:r>
            <a:r>
              <a:rPr lang="zh-CN" altLang="en-US" dirty="0">
                <a:latin typeface="Times New Roman" panose="02020603050405020304" pitchFamily="18" charset="0"/>
                <a:ea typeface="楷体" panose="02010609060101010101" pitchFamily="49" charset="-122"/>
              </a:rPr>
              <a:t>是样本</a:t>
            </a:r>
            <a:r>
              <a:rPr lang="en-US" altLang="zh-CN" dirty="0">
                <a:latin typeface="Times New Roman" panose="02020603050405020304" pitchFamily="18" charset="0"/>
                <a:ea typeface="楷体" panose="02010609060101010101" pitchFamily="49" charset="-122"/>
              </a:rPr>
              <a:t>M</a:t>
            </a:r>
            <a:r>
              <a:rPr lang="zh-CN" altLang="en-US" dirty="0">
                <a:latin typeface="Times New Roman" panose="02020603050405020304" pitchFamily="18" charset="0"/>
                <a:ea typeface="楷体" panose="02010609060101010101" pitchFamily="49" charset="-122"/>
              </a:rPr>
              <a:t>中每条消息的第</a:t>
            </a:r>
            <a:r>
              <a:rPr lang="en-US" altLang="zh-CN" dirty="0">
                <a:latin typeface="Times New Roman" panose="02020603050405020304" pitchFamily="18" charset="0"/>
                <a:ea typeface="楷体" panose="02010609060101010101" pitchFamily="49" charset="-122"/>
              </a:rPr>
              <a:t>k</a:t>
            </a:r>
            <a:r>
              <a:rPr lang="zh-CN" altLang="en-US" dirty="0">
                <a:latin typeface="Times New Roman" panose="02020603050405020304" pitchFamily="18" charset="0"/>
                <a:ea typeface="楷体" panose="02010609060101010101" pitchFamily="49" charset="-122"/>
              </a:rPr>
              <a:t>个字节形成的集合，</a:t>
            </a:r>
            <a:r>
              <a:rPr lang="en-US" altLang="zh-CN" dirty="0">
                <a:latin typeface="Times New Roman" panose="02020603050405020304" pitchFamily="18" charset="0"/>
                <a:ea typeface="楷体" panose="02010609060101010101" pitchFamily="49" charset="-122"/>
              </a:rPr>
              <a:t>P(v)</a:t>
            </a:r>
            <a:r>
              <a:rPr lang="zh-CN" altLang="en-US" dirty="0">
                <a:latin typeface="Times New Roman" panose="02020603050405020304" pitchFamily="18" charset="0"/>
                <a:ea typeface="楷体" panose="02010609060101010101" pitchFamily="49" charset="-122"/>
              </a:rPr>
              <a:t>是</a:t>
            </a:r>
            <a:r>
              <a:rPr lang="en-US" altLang="zh-CN" dirty="0">
                <a:latin typeface="Times New Roman" panose="02020603050405020304" pitchFamily="18" charset="0"/>
                <a:ea typeface="楷体" panose="02010609060101010101" pitchFamily="49" charset="-122"/>
              </a:rPr>
              <a:t>v</a:t>
            </a:r>
            <a:r>
              <a:rPr lang="zh-CN" altLang="en-US" dirty="0">
                <a:latin typeface="Times New Roman" panose="02020603050405020304" pitchFamily="18" charset="0"/>
                <a:ea typeface="楷体" panose="02010609060101010101" pitchFamily="49" charset="-122"/>
              </a:rPr>
              <a:t>值在</a:t>
            </a:r>
            <a:r>
              <a:rPr lang="en-US" altLang="zh-CN" dirty="0">
                <a:latin typeface="Times New Roman" panose="02020603050405020304" pitchFamily="18" charset="0"/>
                <a:ea typeface="楷体" panose="02010609060101010101" pitchFamily="49" charset="-122"/>
              </a:rPr>
              <a:t>M</a:t>
            </a:r>
            <a:r>
              <a:rPr lang="en-US" altLang="zh-CN" baseline="-25000" dirty="0">
                <a:latin typeface="Times New Roman" panose="02020603050405020304" pitchFamily="18" charset="0"/>
                <a:ea typeface="楷体" panose="02010609060101010101" pitchFamily="49" charset="-122"/>
              </a:rPr>
              <a:t>k</a:t>
            </a:r>
            <a:r>
              <a:rPr lang="zh-CN" altLang="en-US" dirty="0">
                <a:latin typeface="Times New Roman" panose="02020603050405020304" pitchFamily="18" charset="0"/>
                <a:ea typeface="楷体" panose="02010609060101010101" pitchFamily="49" charset="-122"/>
              </a:rPr>
              <a:t>中出现的概率，计算方法是</a:t>
            </a:r>
            <a:r>
              <a:rPr lang="en-US" altLang="zh-CN" dirty="0">
                <a:latin typeface="Times New Roman" panose="02020603050405020304" pitchFamily="18" charset="0"/>
                <a:ea typeface="楷体" panose="02010609060101010101" pitchFamily="49" charset="-122"/>
              </a:rPr>
              <a:t>v</a:t>
            </a:r>
            <a:r>
              <a:rPr lang="zh-CN" altLang="en-US" dirty="0">
                <a:latin typeface="Times New Roman" panose="02020603050405020304" pitchFamily="18" charset="0"/>
                <a:ea typeface="楷体" panose="02010609060101010101" pitchFamily="49" charset="-122"/>
              </a:rPr>
              <a:t>在</a:t>
            </a:r>
            <a:r>
              <a:rPr lang="en-US" altLang="zh-CN" dirty="0">
                <a:latin typeface="Times New Roman" panose="02020603050405020304" pitchFamily="18" charset="0"/>
                <a:ea typeface="楷体" panose="02010609060101010101" pitchFamily="49" charset="-122"/>
              </a:rPr>
              <a:t>M</a:t>
            </a:r>
            <a:r>
              <a:rPr lang="en-US" altLang="zh-CN" baseline="-25000" dirty="0">
                <a:latin typeface="Times New Roman" panose="02020603050405020304" pitchFamily="18" charset="0"/>
                <a:ea typeface="楷体" panose="02010609060101010101" pitchFamily="49" charset="-122"/>
              </a:rPr>
              <a:t>k</a:t>
            </a:r>
            <a:r>
              <a:rPr lang="zh-CN" altLang="en-US" dirty="0">
                <a:latin typeface="Times New Roman" panose="02020603050405020304" pitchFamily="18" charset="0"/>
                <a:ea typeface="楷体" panose="02010609060101010101" pitchFamily="49" charset="-122"/>
              </a:rPr>
              <a:t>中出现的次数除以</a:t>
            </a:r>
            <a:r>
              <a:rPr lang="en-US" altLang="zh-CN" dirty="0">
                <a:latin typeface="Times New Roman" panose="02020603050405020304" pitchFamily="18" charset="0"/>
                <a:ea typeface="楷体" panose="02010609060101010101" pitchFamily="49" charset="-122"/>
              </a:rPr>
              <a:t>M</a:t>
            </a:r>
            <a:r>
              <a:rPr lang="en-US" altLang="zh-CN" baseline="-25000" dirty="0">
                <a:latin typeface="Times New Roman" panose="02020603050405020304" pitchFamily="18" charset="0"/>
                <a:ea typeface="楷体" panose="02010609060101010101" pitchFamily="49" charset="-122"/>
              </a:rPr>
              <a:t>k</a:t>
            </a:r>
            <a:r>
              <a:rPr lang="zh-CN" altLang="en-US" dirty="0">
                <a:latin typeface="Times New Roman" panose="02020603050405020304" pitchFamily="18" charset="0"/>
                <a:ea typeface="楷体" panose="02010609060101010101" pitchFamily="49" charset="-122"/>
              </a:rPr>
              <a:t>的大小。</a:t>
            </a:r>
            <a:endParaRPr lang="en-US" altLang="zh-CN" dirty="0">
              <a:latin typeface="Times New Roman" panose="02020603050405020304" pitchFamily="18" charset="0"/>
              <a:ea typeface="楷体" panose="02010609060101010101" pitchFamily="49" charset="-122"/>
            </a:endParaRPr>
          </a:p>
          <a:p>
            <a:pPr indent="457200">
              <a:lnSpc>
                <a:spcPct val="150000"/>
              </a:lnSpc>
            </a:pPr>
            <a:r>
              <a:rPr lang="zh-CN" altLang="en-US" dirty="0">
                <a:latin typeface="Times New Roman" panose="02020603050405020304" pitchFamily="18" charset="0"/>
                <a:ea typeface="楷体" panose="02010609060101010101" pitchFamily="49" charset="-122"/>
              </a:rPr>
              <a:t>当决定相邻片之间是否可能出现边界时，将字节顺序考虑在内。当为大端序的数据时，对于任何一对相邻的</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字节切片</a:t>
            </a:r>
            <a:r>
              <a:rPr lang="en-US" altLang="zh-CN" dirty="0">
                <a:latin typeface="Times New Roman" panose="02020603050405020304" pitchFamily="18" charset="0"/>
                <a:ea typeface="楷体" panose="02010609060101010101" pitchFamily="49" charset="-122"/>
              </a:rPr>
              <a:t>A</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B</a:t>
            </a:r>
            <a:r>
              <a:rPr lang="zh-CN" altLang="en-US" dirty="0">
                <a:latin typeface="Times New Roman" panose="02020603050405020304" pitchFamily="18" charset="0"/>
                <a:ea typeface="楷体" panose="02010609060101010101" pitchFamily="49" charset="-122"/>
              </a:rPr>
              <a:t>，如果</a:t>
            </a:r>
            <a:r>
              <a:rPr lang="en-US" altLang="zh-CN" dirty="0">
                <a:latin typeface="Times New Roman" panose="02020603050405020304" pitchFamily="18" charset="0"/>
                <a:ea typeface="楷体" panose="02010609060101010101" pitchFamily="49" charset="-122"/>
              </a:rPr>
              <a:t>H(A)−H(B)≥1.0</a:t>
            </a:r>
            <a:r>
              <a:rPr lang="zh-CN" altLang="en-US" dirty="0">
                <a:latin typeface="Times New Roman" panose="02020603050405020304" pitchFamily="18" charset="0"/>
                <a:ea typeface="楷体" panose="02010609060101010101" pitchFamily="49" charset="-122"/>
              </a:rPr>
              <a:t>，推断出字段边界，这反映了期望在大端序编码下的早期切片中有更多信息的直觉。对于小端序的数据，情况则相反，推断</a:t>
            </a:r>
            <a:r>
              <a:rPr lang="en-US" altLang="zh-CN" dirty="0">
                <a:latin typeface="Times New Roman" panose="02020603050405020304" pitchFamily="18" charset="0"/>
                <a:ea typeface="楷体" panose="02010609060101010101" pitchFamily="49" charset="-122"/>
              </a:rPr>
              <a:t>H(B)−H(A)≥1.0</a:t>
            </a:r>
            <a:r>
              <a:rPr lang="zh-CN" altLang="en-US" dirty="0">
                <a:latin typeface="Times New Roman" panose="02020603050405020304" pitchFamily="18" charset="0"/>
                <a:ea typeface="楷体" panose="02010609060101010101" pitchFamily="49" charset="-122"/>
              </a:rPr>
              <a:t>时存在边界。</a:t>
            </a:r>
          </a:p>
        </p:txBody>
      </p:sp>
    </p:spTree>
    <p:extLst>
      <p:ext uri="{BB962C8B-B14F-4D97-AF65-F5344CB8AC3E}">
        <p14:creationId xmlns:p14="http://schemas.microsoft.com/office/powerpoint/2010/main" val="55855546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Field-Boundary Detector</a:t>
            </a:r>
          </a:p>
        </p:txBody>
      </p:sp>
      <p:sp>
        <p:nvSpPr>
          <p:cNvPr id="7" name="文本框 6">
            <a:extLst>
              <a:ext uri="{FF2B5EF4-FFF2-40B4-BE49-F238E27FC236}">
                <a16:creationId xmlns:a16="http://schemas.microsoft.com/office/drawing/2014/main" id="{244C0CAE-4DA8-33CF-7672-44C3BEA14482}"/>
              </a:ext>
            </a:extLst>
          </p:cNvPr>
          <p:cNvSpPr txBox="1"/>
          <p:nvPr/>
        </p:nvSpPr>
        <p:spPr>
          <a:xfrm>
            <a:off x="883089" y="1191129"/>
            <a:ext cx="9963210" cy="870751"/>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对于字节</a:t>
            </a:r>
            <a:r>
              <a:rPr lang="en-US" altLang="zh-CN" dirty="0">
                <a:latin typeface="Times New Roman" panose="02020603050405020304" pitchFamily="18" charset="0"/>
                <a:ea typeface="楷体" panose="02010609060101010101" pitchFamily="49" charset="-122"/>
              </a:rPr>
              <a:t>2</a:t>
            </a:r>
            <a:r>
              <a:rPr lang="zh-CN" altLang="en-US" dirty="0">
                <a:latin typeface="Times New Roman" panose="02020603050405020304" pitchFamily="18" charset="0"/>
                <a:ea typeface="楷体" panose="02010609060101010101" pitchFamily="49" charset="-122"/>
              </a:rPr>
              <a:t>，香农熵计算为</a:t>
            </a:r>
            <a:r>
              <a:rPr lang="en-US" altLang="zh-CN" dirty="0">
                <a:latin typeface="Times New Roman" panose="02020603050405020304" pitchFamily="18" charset="0"/>
                <a:ea typeface="楷体" panose="02010609060101010101" pitchFamily="49" charset="-122"/>
              </a:rPr>
              <a:t>H([0x0D,0x0E,0x11])</a:t>
            </a:r>
            <a:r>
              <a:rPr lang="zh-CN" altLang="en-US" dirty="0">
                <a:latin typeface="Times New Roman" panose="02020603050405020304" pitchFamily="18" charset="0"/>
                <a:ea typeface="楷体" panose="02010609060101010101" pitchFamily="49" charset="-122"/>
              </a:rPr>
              <a:t>为</a:t>
            </a:r>
            <a:r>
              <a:rPr lang="en-US" altLang="zh-CN" dirty="0">
                <a:latin typeface="Times New Roman" panose="02020603050405020304" pitchFamily="18" charset="0"/>
                <a:ea typeface="楷体" panose="02010609060101010101" pitchFamily="49" charset="-122"/>
              </a:rPr>
              <a:t>1.584</a:t>
            </a:r>
            <a:r>
              <a:rPr lang="zh-CN" altLang="en-US" dirty="0">
                <a:latin typeface="Times New Roman" panose="02020603050405020304" pitchFamily="18" charset="0"/>
                <a:ea typeface="楷体" panose="02010609060101010101" pitchFamily="49" charset="-122"/>
              </a:rPr>
              <a:t>，对于字节</a:t>
            </a:r>
            <a:r>
              <a:rPr lang="en-US" altLang="zh-CN" dirty="0">
                <a:latin typeface="Times New Roman" panose="02020603050405020304" pitchFamily="18" charset="0"/>
                <a:ea typeface="楷体" panose="02010609060101010101" pitchFamily="49" charset="-122"/>
              </a:rPr>
              <a:t>3</a:t>
            </a:r>
            <a:r>
              <a:rPr lang="zh-CN" altLang="en-US" dirty="0">
                <a:latin typeface="Times New Roman" panose="02020603050405020304" pitchFamily="18" charset="0"/>
                <a:ea typeface="楷体" panose="02010609060101010101" pitchFamily="49" charset="-122"/>
              </a:rPr>
              <a:t>，它为</a:t>
            </a:r>
            <a:r>
              <a:rPr lang="en-US" altLang="zh-CN" dirty="0">
                <a:latin typeface="Times New Roman" panose="02020603050405020304" pitchFamily="18" charset="0"/>
                <a:ea typeface="楷体" panose="02010609060101010101" pitchFamily="49" charset="-122"/>
              </a:rPr>
              <a:t>H([0x60,0x60,0x60])</a:t>
            </a:r>
            <a:r>
              <a:rPr lang="zh-CN" altLang="en-US" dirty="0">
                <a:latin typeface="Times New Roman" panose="02020603050405020304" pitchFamily="18" charset="0"/>
                <a:ea typeface="楷体" panose="02010609060101010101" pitchFamily="49" charset="-122"/>
              </a:rPr>
              <a:t>，为</a:t>
            </a:r>
            <a:r>
              <a:rPr lang="en-US" altLang="zh-CN" dirty="0">
                <a:latin typeface="Times New Roman" panose="02020603050405020304" pitchFamily="18" charset="0"/>
                <a:ea typeface="楷体" panose="02010609060101010101" pitchFamily="49" charset="-122"/>
              </a:rPr>
              <a:t>0.0</a:t>
            </a:r>
            <a:r>
              <a:rPr lang="zh-CN" altLang="en-US" dirty="0">
                <a:latin typeface="Times New Roman" panose="02020603050405020304" pitchFamily="18" charset="0"/>
                <a:ea typeface="楷体" panose="02010609060101010101" pitchFamily="49" charset="-122"/>
              </a:rPr>
              <a:t>。它们的差值是</a:t>
            </a:r>
            <a:r>
              <a:rPr lang="en-US" altLang="zh-CN" dirty="0">
                <a:latin typeface="Times New Roman" panose="02020603050405020304" pitchFamily="18" charset="0"/>
                <a:ea typeface="楷体" panose="02010609060101010101" pitchFamily="49" charset="-122"/>
              </a:rPr>
              <a:t>1.584</a:t>
            </a:r>
            <a:r>
              <a:rPr lang="zh-CN" altLang="en-US" dirty="0">
                <a:latin typeface="Times New Roman" panose="02020603050405020304" pitchFamily="18" charset="0"/>
                <a:ea typeface="楷体" panose="02010609060101010101" pitchFamily="49" charset="-122"/>
              </a:rPr>
              <a:t>，远高于阈值。</a:t>
            </a:r>
          </a:p>
        </p:txBody>
      </p:sp>
      <p:pic>
        <p:nvPicPr>
          <p:cNvPr id="2" name="图片 1">
            <a:extLst>
              <a:ext uri="{FF2B5EF4-FFF2-40B4-BE49-F238E27FC236}">
                <a16:creationId xmlns:a16="http://schemas.microsoft.com/office/drawing/2014/main" id="{0C3F318F-2DB8-299C-137A-A8C3E738C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2311" y="3553314"/>
            <a:ext cx="5237853" cy="1105770"/>
          </a:xfrm>
          <a:prstGeom prst="rect">
            <a:avLst/>
          </a:prstGeom>
        </p:spPr>
      </p:pic>
      <p:pic>
        <p:nvPicPr>
          <p:cNvPr id="5" name="图片 4">
            <a:extLst>
              <a:ext uri="{FF2B5EF4-FFF2-40B4-BE49-F238E27FC236}">
                <a16:creationId xmlns:a16="http://schemas.microsoft.com/office/drawing/2014/main" id="{8872C15D-EC29-60F6-6360-C6260C1235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582" y="2608000"/>
            <a:ext cx="5074022" cy="3571464"/>
          </a:xfrm>
          <a:prstGeom prst="rect">
            <a:avLst/>
          </a:prstGeom>
        </p:spPr>
      </p:pic>
      <p:cxnSp>
        <p:nvCxnSpPr>
          <p:cNvPr id="8" name="直接连接符 7">
            <a:extLst>
              <a:ext uri="{FF2B5EF4-FFF2-40B4-BE49-F238E27FC236}">
                <a16:creationId xmlns:a16="http://schemas.microsoft.com/office/drawing/2014/main" id="{60E3F719-4B35-9D0C-FEC1-47E36857ECF6}"/>
              </a:ext>
            </a:extLst>
          </p:cNvPr>
          <p:cNvCxnSpPr/>
          <p:nvPr/>
        </p:nvCxnSpPr>
        <p:spPr>
          <a:xfrm>
            <a:off x="7144870" y="3263153"/>
            <a:ext cx="0" cy="1721223"/>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98021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Pattern-based Detector</a:t>
            </a:r>
          </a:p>
        </p:txBody>
      </p:sp>
      <p:sp>
        <p:nvSpPr>
          <p:cNvPr id="7" name="文本框 6">
            <a:extLst>
              <a:ext uri="{FF2B5EF4-FFF2-40B4-BE49-F238E27FC236}">
                <a16:creationId xmlns:a16="http://schemas.microsoft.com/office/drawing/2014/main" id="{084D0DFC-9B8E-3845-9A23-1B84F0EED0B2}"/>
              </a:ext>
            </a:extLst>
          </p:cNvPr>
          <p:cNvSpPr txBox="1"/>
          <p:nvPr/>
        </p:nvSpPr>
        <p:spPr>
          <a:xfrm>
            <a:off x="916898" y="1156001"/>
            <a:ext cx="9963210" cy="1286250"/>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一种常见的序列化模式是</a:t>
            </a:r>
            <a:r>
              <a:rPr lang="en-US" altLang="zh-CN" dirty="0">
                <a:latin typeface="Times New Roman" panose="02020603050405020304" pitchFamily="18" charset="0"/>
                <a:ea typeface="楷体" panose="02010609060101010101" pitchFamily="49" charset="-122"/>
              </a:rPr>
              <a:t>Length-Value(LV)</a:t>
            </a:r>
            <a:r>
              <a:rPr lang="zh-CN" altLang="en-US" dirty="0">
                <a:latin typeface="Times New Roman" panose="02020603050405020304" pitchFamily="18" charset="0"/>
                <a:ea typeface="楷体" panose="02010609060101010101" pitchFamily="49" charset="-122"/>
              </a:rPr>
              <a:t>模式，它通过在数据值前加上有关其大小的信息来描述数据值。另一种常见模式是</a:t>
            </a:r>
            <a:r>
              <a:rPr lang="en-US" altLang="zh-CN" dirty="0">
                <a:latin typeface="Times New Roman" panose="02020603050405020304" pitchFamily="18" charset="0"/>
                <a:ea typeface="楷体" panose="02010609060101010101" pitchFamily="49" charset="-122"/>
              </a:rPr>
              <a:t>Type-Length-Value(TLV)</a:t>
            </a:r>
            <a:r>
              <a:rPr lang="zh-CN" altLang="en-US" dirty="0">
                <a:latin typeface="Times New Roman" panose="02020603050405020304" pitchFamily="18" charset="0"/>
                <a:ea typeface="楷体" panose="02010609060101010101" pitchFamily="49" charset="-122"/>
              </a:rPr>
              <a:t>模式，它在长度</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值模式前面加上关于值的特定于协议的语义类型的信息。</a:t>
            </a:r>
          </a:p>
        </p:txBody>
      </p:sp>
      <p:pic>
        <p:nvPicPr>
          <p:cNvPr id="8" name="图片 7">
            <a:extLst>
              <a:ext uri="{FF2B5EF4-FFF2-40B4-BE49-F238E27FC236}">
                <a16:creationId xmlns:a16="http://schemas.microsoft.com/office/drawing/2014/main" id="{617C5F4D-6CA1-1967-CE77-82176863FC20}"/>
              </a:ext>
            </a:extLst>
          </p:cNvPr>
          <p:cNvPicPr>
            <a:picLocks noChangeAspect="1"/>
          </p:cNvPicPr>
          <p:nvPr/>
        </p:nvPicPr>
        <p:blipFill>
          <a:blip r:embed="rId3"/>
          <a:stretch>
            <a:fillRect/>
          </a:stretch>
        </p:blipFill>
        <p:spPr>
          <a:xfrm>
            <a:off x="855663" y="3213993"/>
            <a:ext cx="3914775" cy="2819400"/>
          </a:xfrm>
          <a:prstGeom prst="rect">
            <a:avLst/>
          </a:prstGeom>
        </p:spPr>
      </p:pic>
      <p:sp>
        <p:nvSpPr>
          <p:cNvPr id="11" name="文本框 10">
            <a:extLst>
              <a:ext uri="{FF2B5EF4-FFF2-40B4-BE49-F238E27FC236}">
                <a16:creationId xmlns:a16="http://schemas.microsoft.com/office/drawing/2014/main" id="{BB218130-B399-ECB3-DEA3-2A01C88A8F61}"/>
              </a:ext>
            </a:extLst>
          </p:cNvPr>
          <p:cNvSpPr txBox="1"/>
          <p:nvPr/>
        </p:nvSpPr>
        <p:spPr>
          <a:xfrm>
            <a:off x="5201093" y="3085150"/>
            <a:ext cx="6096000" cy="2532745"/>
          </a:xfrm>
          <a:prstGeom prst="rect">
            <a:avLst/>
          </a:prstGeom>
          <a:noFill/>
        </p:spPr>
        <p:txBody>
          <a:bodyPr wrap="square">
            <a:spAutoFit/>
          </a:bodyPr>
          <a:lstStyle/>
          <a:p>
            <a:pPr indent="457200">
              <a:lnSpc>
                <a:spcPct val="150000"/>
              </a:lnSpc>
            </a:pPr>
            <a:r>
              <a:rPr lang="zh-CN" altLang="en-US" b="1" dirty="0">
                <a:latin typeface="Times New Roman" panose="02020603050405020304" pitchFamily="18" charset="0"/>
                <a:ea typeface="楷体" panose="02010609060101010101" pitchFamily="49" charset="-122"/>
              </a:rPr>
              <a:t>模式定义：</a:t>
            </a:r>
            <a:endParaRPr lang="en-US" altLang="zh-CN" b="1" dirty="0">
              <a:latin typeface="Times New Roman" panose="02020603050405020304" pitchFamily="18" charset="0"/>
              <a:ea typeface="楷体" panose="02010609060101010101" pitchFamily="49" charset="-122"/>
            </a:endParaRPr>
          </a:p>
          <a:p>
            <a:pPr indent="457200">
              <a:lnSpc>
                <a:spcPct val="150000"/>
              </a:lnSpc>
            </a:pPr>
            <a:r>
              <a:rPr lang="zh-CN" altLang="en-US" dirty="0">
                <a:latin typeface="Times New Roman" panose="02020603050405020304" pitchFamily="18" charset="0"/>
                <a:ea typeface="楷体" panose="02010609060101010101" pitchFamily="49" charset="-122"/>
              </a:rPr>
              <a:t>使用</a:t>
            </a:r>
            <a:r>
              <a:rPr lang="en-US" altLang="zh-CN" dirty="0">
                <a:latin typeface="Times New Roman" panose="02020603050405020304" pitchFamily="18" charset="0"/>
                <a:ea typeface="楷体" panose="02010609060101010101" pitchFamily="49" charset="-122"/>
              </a:rPr>
              <a:t>EBNF</a:t>
            </a:r>
            <a:r>
              <a:rPr lang="zh-CN" altLang="en-US" dirty="0">
                <a:latin typeface="Times New Roman" panose="02020603050405020304" pitchFamily="18" charset="0"/>
                <a:ea typeface="楷体" panose="02010609060101010101" pitchFamily="49" charset="-122"/>
              </a:rPr>
              <a:t>范式中表示消息格式，语法包含一个表示</a:t>
            </a:r>
            <a:r>
              <a:rPr lang="en-US" altLang="zh-CN" dirty="0">
                <a:latin typeface="Times New Roman" panose="02020603050405020304" pitchFamily="18" charset="0"/>
                <a:ea typeface="楷体" panose="02010609060101010101" pitchFamily="49" charset="-122"/>
              </a:rPr>
              <a:t>8</a:t>
            </a:r>
            <a:r>
              <a:rPr lang="zh-CN" altLang="en-US" dirty="0">
                <a:latin typeface="Times New Roman" panose="02020603050405020304" pitchFamily="18" charset="0"/>
                <a:ea typeface="楷体" panose="02010609060101010101" pitchFamily="49" charset="-122"/>
              </a:rPr>
              <a:t>位二进制字符串的单个</a:t>
            </a:r>
            <a:r>
              <a:rPr lang="en-US" altLang="zh-CN" dirty="0">
                <a:latin typeface="Times New Roman" panose="02020603050405020304" pitchFamily="18" charset="0"/>
                <a:ea typeface="楷体" panose="02010609060101010101" pitchFamily="49" charset="-122"/>
              </a:rPr>
              <a:t>BYTE</a:t>
            </a:r>
            <a:r>
              <a:rPr lang="zh-CN" altLang="en-US" dirty="0">
                <a:latin typeface="Times New Roman" panose="02020603050405020304" pitchFamily="18" charset="0"/>
                <a:ea typeface="楷体" panose="02010609060101010101" pitchFamily="49" charset="-122"/>
              </a:rPr>
              <a:t>。使用整数上标来表示重复的次数，圆括号表示上标的范围。如果上标是一个较早的字段，则用方括号括起上标，以表明重复的次数取决于较早字段的值。</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30919714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Pattern-based Detector</a:t>
            </a:r>
          </a:p>
        </p:txBody>
      </p:sp>
      <p:sp>
        <p:nvSpPr>
          <p:cNvPr id="6" name="文本框 5">
            <a:extLst>
              <a:ext uri="{FF2B5EF4-FFF2-40B4-BE49-F238E27FC236}">
                <a16:creationId xmlns:a16="http://schemas.microsoft.com/office/drawing/2014/main" id="{F7FC13F7-71CC-BA1D-F1E2-C587D452B27C}"/>
              </a:ext>
            </a:extLst>
          </p:cNvPr>
          <p:cNvSpPr txBox="1"/>
          <p:nvPr/>
        </p:nvSpPr>
        <p:spPr>
          <a:xfrm>
            <a:off x="955129" y="1250415"/>
            <a:ext cx="9592234" cy="1286250"/>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语法的关键是</a:t>
            </a:r>
            <a:r>
              <a:rPr lang="en-US" altLang="zh-CN" dirty="0">
                <a:latin typeface="Times New Roman" panose="02020603050405020304" pitchFamily="18" charset="0"/>
                <a:ea typeface="楷体" panose="02010609060101010101" pitchFamily="49" charset="-122"/>
              </a:rPr>
              <a:t>⟨PATTERN⟩</a:t>
            </a:r>
            <a:r>
              <a:rPr lang="zh-CN" altLang="en-US" dirty="0">
                <a:latin typeface="Times New Roman" panose="02020603050405020304" pitchFamily="18" charset="0"/>
                <a:ea typeface="楷体" panose="02010609060101010101" pitchFamily="49" charset="-122"/>
              </a:rPr>
              <a:t>，它表示两种序列化模式</a:t>
            </a:r>
            <a:r>
              <a:rPr lang="en-US" altLang="zh-CN" dirty="0">
                <a:latin typeface="Times New Roman" panose="02020603050405020304" pitchFamily="18" charset="0"/>
                <a:ea typeface="楷体" panose="02010609060101010101" pitchFamily="49" charset="-122"/>
              </a:rPr>
              <a:t>: Length-Value(LV)</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Type-Length-Value(TLV) </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⟨T⟩</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⟨L⟩</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⟨Q⟩</a:t>
            </a:r>
            <a:r>
              <a:rPr lang="zh-CN" altLang="en-US" dirty="0">
                <a:latin typeface="Times New Roman" panose="02020603050405020304" pitchFamily="18" charset="0"/>
                <a:ea typeface="楷体" panose="02010609060101010101" pitchFamily="49" charset="-122"/>
              </a:rPr>
              <a:t>描述了序列化模式的类型、长度和数量。将这些元变量限制为字节字段，长度从</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字节到</a:t>
            </a:r>
            <a:r>
              <a:rPr lang="en-US" altLang="zh-CN" dirty="0">
                <a:latin typeface="Times New Roman" panose="02020603050405020304" pitchFamily="18" charset="0"/>
                <a:ea typeface="楷体" panose="02010609060101010101" pitchFamily="49" charset="-122"/>
              </a:rPr>
              <a:t>4</a:t>
            </a:r>
            <a:r>
              <a:rPr lang="zh-CN" altLang="en-US" dirty="0">
                <a:latin typeface="Times New Roman" panose="02020603050405020304" pitchFamily="18" charset="0"/>
                <a:ea typeface="楷体" panose="02010609060101010101" pitchFamily="49" charset="-122"/>
              </a:rPr>
              <a:t>字节。使用</a:t>
            </a:r>
            <a:r>
              <a:rPr lang="en-US" altLang="zh-CN" dirty="0">
                <a:latin typeface="Times New Roman" panose="02020603050405020304" pitchFamily="18" charset="0"/>
                <a:ea typeface="楷体" panose="02010609060101010101" pitchFamily="49" charset="-122"/>
              </a:rPr>
              <a:t>⟨V⟩</a:t>
            </a:r>
            <a:r>
              <a:rPr lang="zh-CN" altLang="en-US" dirty="0">
                <a:latin typeface="Times New Roman" panose="02020603050405020304" pitchFamily="18" charset="0"/>
                <a:ea typeface="楷体" panose="02010609060101010101" pitchFamily="49" charset="-122"/>
              </a:rPr>
              <a:t>来描述有效负载。</a:t>
            </a:r>
            <a:endParaRPr lang="en-US" altLang="zh-CN" dirty="0">
              <a:latin typeface="Times New Roman" panose="02020603050405020304" pitchFamily="18" charset="0"/>
              <a:ea typeface="楷体" panose="02010609060101010101" pitchFamily="49" charset="-122"/>
            </a:endParaRPr>
          </a:p>
        </p:txBody>
      </p:sp>
      <p:pic>
        <p:nvPicPr>
          <p:cNvPr id="2" name="图片 1">
            <a:extLst>
              <a:ext uri="{FF2B5EF4-FFF2-40B4-BE49-F238E27FC236}">
                <a16:creationId xmlns:a16="http://schemas.microsoft.com/office/drawing/2014/main" id="{45CD1746-0EF2-511B-F2DE-05682E79DF22}"/>
              </a:ext>
            </a:extLst>
          </p:cNvPr>
          <p:cNvPicPr>
            <a:picLocks noChangeAspect="1"/>
          </p:cNvPicPr>
          <p:nvPr/>
        </p:nvPicPr>
        <p:blipFill>
          <a:blip r:embed="rId3"/>
          <a:stretch>
            <a:fillRect/>
          </a:stretch>
        </p:blipFill>
        <p:spPr>
          <a:xfrm>
            <a:off x="1249260" y="2890657"/>
            <a:ext cx="3914775" cy="2819400"/>
          </a:xfrm>
          <a:prstGeom prst="rect">
            <a:avLst/>
          </a:prstGeom>
        </p:spPr>
      </p:pic>
      <p:sp>
        <p:nvSpPr>
          <p:cNvPr id="4" name="文本框 3">
            <a:extLst>
              <a:ext uri="{FF2B5EF4-FFF2-40B4-BE49-F238E27FC236}">
                <a16:creationId xmlns:a16="http://schemas.microsoft.com/office/drawing/2014/main" id="{83ECB547-5BC5-EC32-6B89-D1DE7BC70D1C}"/>
              </a:ext>
            </a:extLst>
          </p:cNvPr>
          <p:cNvSpPr txBox="1"/>
          <p:nvPr/>
        </p:nvSpPr>
        <p:spPr>
          <a:xfrm>
            <a:off x="5378822" y="3279422"/>
            <a:ext cx="6096000" cy="2117246"/>
          </a:xfrm>
          <a:prstGeom prst="rect">
            <a:avLst/>
          </a:prstGeom>
          <a:noFill/>
        </p:spPr>
        <p:txBody>
          <a:bodyPr wrap="square">
            <a:spAutoFit/>
          </a:bodyPr>
          <a:lstStyle/>
          <a:p>
            <a:pPr indent="457200">
              <a:lnSpc>
                <a:spcPct val="150000"/>
              </a:lnSpc>
            </a:pPr>
            <a:r>
              <a:rPr lang="en-US" altLang="zh-CN" dirty="0">
                <a:latin typeface="Times New Roman" panose="02020603050405020304" pitchFamily="18" charset="0"/>
                <a:ea typeface="楷体" panose="02010609060101010101" pitchFamily="49" charset="-122"/>
              </a:rPr>
              <a:t>⟨FIELD⟩</a:t>
            </a:r>
            <a:r>
              <a:rPr lang="zh-CN" altLang="en-US" dirty="0">
                <a:latin typeface="Times New Roman" panose="02020603050405020304" pitchFamily="18" charset="0"/>
                <a:ea typeface="楷体" panose="02010609060101010101" pitchFamily="49" charset="-122"/>
              </a:rPr>
              <a:t>表示一个字段的长度可以是变化的</a:t>
            </a:r>
            <a:r>
              <a:rPr lang="en-US" altLang="zh-CN" dirty="0">
                <a:latin typeface="Times New Roman" panose="02020603050405020304" pitchFamily="18" charset="0"/>
                <a:ea typeface="楷体" panose="02010609060101010101" pitchFamily="49" charset="-122"/>
              </a:rPr>
              <a:t>⟨VLFIELD⟩</a:t>
            </a:r>
            <a:r>
              <a:rPr lang="zh-CN" altLang="en-US" dirty="0">
                <a:latin typeface="Times New Roman" panose="02020603050405020304" pitchFamily="18" charset="0"/>
                <a:ea typeface="楷体" panose="02010609060101010101" pitchFamily="49" charset="-122"/>
              </a:rPr>
              <a:t>或固定宽度的</a:t>
            </a:r>
            <a:r>
              <a:rPr lang="en-US" altLang="zh-CN" dirty="0">
                <a:latin typeface="Times New Roman" panose="02020603050405020304" pitchFamily="18" charset="0"/>
                <a:ea typeface="楷体" panose="02010609060101010101" pitchFamily="49" charset="-122"/>
              </a:rPr>
              <a:t>BYTE</a:t>
            </a:r>
            <a:r>
              <a:rPr lang="en-US" altLang="zh-CN" baseline="30000" dirty="0">
                <a:latin typeface="Times New Roman" panose="02020603050405020304" pitchFamily="18" charset="0"/>
                <a:ea typeface="楷体" panose="02010609060101010101" pitchFamily="49" charset="-122"/>
              </a:rPr>
              <a:t>P</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⟨VLFIELD⟩</a:t>
            </a:r>
            <a:r>
              <a:rPr lang="zh-CN" altLang="en-US" dirty="0">
                <a:latin typeface="Times New Roman" panose="02020603050405020304" pitchFamily="18" charset="0"/>
                <a:ea typeface="楷体" panose="02010609060101010101" pitchFamily="49" charset="-122"/>
              </a:rPr>
              <a:t>可以是一个模式、一个数量由前面的值</a:t>
            </a:r>
            <a:r>
              <a:rPr lang="en-US" altLang="zh-CN" dirty="0">
                <a:latin typeface="Times New Roman" panose="02020603050405020304" pitchFamily="18" charset="0"/>
                <a:ea typeface="楷体" panose="02010609060101010101" pitchFamily="49" charset="-122"/>
              </a:rPr>
              <a:t>⟨Q⟩</a:t>
            </a:r>
            <a:r>
              <a:rPr lang="zh-CN" altLang="en-US" dirty="0">
                <a:latin typeface="Times New Roman" panose="02020603050405020304" pitchFamily="18" charset="0"/>
                <a:ea typeface="楷体" panose="02010609060101010101" pitchFamily="49" charset="-122"/>
              </a:rPr>
              <a:t>给出的模式的重复或一个数量由前面的值</a:t>
            </a:r>
            <a:r>
              <a:rPr lang="en-US" altLang="zh-CN" dirty="0">
                <a:latin typeface="Times New Roman" panose="02020603050405020304" pitchFamily="18" charset="0"/>
                <a:ea typeface="楷体" panose="02010609060101010101" pitchFamily="49" charset="-122"/>
              </a:rPr>
              <a:t>⟨Q⟩</a:t>
            </a:r>
            <a:r>
              <a:rPr lang="zh-CN" altLang="en-US" dirty="0">
                <a:latin typeface="Times New Roman" panose="02020603050405020304" pitchFamily="18" charset="0"/>
                <a:ea typeface="楷体" panose="02010609060101010101" pitchFamily="49" charset="-122"/>
              </a:rPr>
              <a:t>给出的</a:t>
            </a:r>
            <a:r>
              <a:rPr lang="en-US" altLang="zh-CN" dirty="0">
                <a:latin typeface="Times New Roman" panose="02020603050405020304" pitchFamily="18" charset="0"/>
                <a:ea typeface="楷体" panose="02010609060101010101" pitchFamily="49" charset="-122"/>
              </a:rPr>
              <a:t>2</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VV</a:t>
            </a:r>
            <a:r>
              <a:rPr lang="zh-CN" altLang="en-US" dirty="0">
                <a:latin typeface="Times New Roman" panose="02020603050405020304" pitchFamily="18" charset="0"/>
                <a:ea typeface="楷体" panose="02010609060101010101" pitchFamily="49" charset="-122"/>
              </a:rPr>
              <a:t>）到</a:t>
            </a:r>
            <a:r>
              <a:rPr lang="en-US" altLang="zh-CN" dirty="0">
                <a:latin typeface="Times New Roman" panose="02020603050405020304" pitchFamily="18" charset="0"/>
                <a:ea typeface="楷体" panose="02010609060101010101" pitchFamily="49" charset="-122"/>
              </a:rPr>
              <a:t>8</a:t>
            </a:r>
            <a:r>
              <a:rPr lang="zh-CN" altLang="en-US" dirty="0">
                <a:latin typeface="Times New Roman" panose="02020603050405020304" pitchFamily="18" charset="0"/>
                <a:ea typeface="楷体" panose="02010609060101010101" pitchFamily="49" charset="-122"/>
              </a:rPr>
              <a:t>字节（</a:t>
            </a:r>
            <a:r>
              <a:rPr lang="en-US" altLang="zh-CN" dirty="0">
                <a:latin typeface="Times New Roman" panose="02020603050405020304" pitchFamily="18" charset="0"/>
                <a:ea typeface="楷体" panose="02010609060101010101" pitchFamily="49" charset="-122"/>
              </a:rPr>
              <a:t>VVVVVVV</a:t>
            </a:r>
            <a:r>
              <a:rPr lang="zh-CN" altLang="en-US" dirty="0">
                <a:latin typeface="Times New Roman" panose="02020603050405020304" pitchFamily="18" charset="0"/>
                <a:ea typeface="楷体" panose="02010609060101010101" pitchFamily="49" charset="-122"/>
              </a:rPr>
              <a:t>）的重复。</a:t>
            </a:r>
            <a:r>
              <a:rPr lang="en-US" altLang="zh-CN" dirty="0">
                <a:latin typeface="Times New Roman" panose="02020603050405020304" pitchFamily="18" charset="0"/>
                <a:ea typeface="楷体" panose="02010609060101010101" pitchFamily="49" charset="-122"/>
              </a:rPr>
              <a:t>⟨FORMAT⟩</a:t>
            </a:r>
            <a:r>
              <a:rPr lang="zh-CN" altLang="en-US" dirty="0">
                <a:latin typeface="Times New Roman" panose="02020603050405020304" pitchFamily="18" charset="0"/>
                <a:ea typeface="楷体" panose="02010609060101010101" pitchFamily="49" charset="-122"/>
              </a:rPr>
              <a:t>连接字段。</a:t>
            </a:r>
          </a:p>
        </p:txBody>
      </p:sp>
    </p:spTree>
    <p:extLst>
      <p:ext uri="{BB962C8B-B14F-4D97-AF65-F5344CB8AC3E}">
        <p14:creationId xmlns:p14="http://schemas.microsoft.com/office/powerpoint/2010/main" val="153809568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8" y="865272"/>
            <a:ext cx="9039221" cy="586506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n"/>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Jared Chandler</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塔夫茨大学计算机科学系计算机专业在读博士，主要研究方向为软件逆向工程、网络安全、安全的形式化方法和理论、协议逆向工程等；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Chandler J</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Poster: A Monte Carlo Ensemble Approach to Automatically Identifying Keywords in Binary Message Formats[J]. NDSS 2023.</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Chandler J</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Wick A, Fisher K.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BinaryInferno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 Semantic-Driven Approach to Field Inference for Binary Message Formats[C]//Proceedings of the Symposium on Network and Distributed System Security NDSS 2023.</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[3]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Labell</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Chandler J</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Fisher K. Automatic Discovery and Synthesis of Checksum Algorithms from Binary Data Samples[C]//Proceedings of the 15th Workshop on Programming Languages and Analysis for Security. 2020.</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[4]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Chandler J</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Fisher K, Chapman E, et al. Invasion of the botnet snatchers: A case study in applied malware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cyberdeception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[J]. Proceedings of the 53rd Hawaii International Conference on System Sciences, 2020.</a:t>
            </a:r>
          </a:p>
        </p:txBody>
      </p:sp>
      <p:pic>
        <p:nvPicPr>
          <p:cNvPr id="5" name="图片 4">
            <a:extLst>
              <a:ext uri="{FF2B5EF4-FFF2-40B4-BE49-F238E27FC236}">
                <a16:creationId xmlns:a16="http://schemas.microsoft.com/office/drawing/2014/main" id="{8D56DCAA-463A-5C22-274C-EFF4C12112D8}"/>
              </a:ext>
            </a:extLst>
          </p:cNvPr>
          <p:cNvPicPr>
            <a:picLocks noChangeAspect="1"/>
          </p:cNvPicPr>
          <p:nvPr/>
        </p:nvPicPr>
        <p:blipFill>
          <a:blip r:embed="rId3"/>
          <a:stretch>
            <a:fillRect/>
          </a:stretch>
        </p:blipFill>
        <p:spPr>
          <a:xfrm>
            <a:off x="10346580" y="1166532"/>
            <a:ext cx="1646101" cy="2039471"/>
          </a:xfrm>
          <a:prstGeom prst="rect">
            <a:avLst/>
          </a:prstGeom>
        </p:spPr>
      </p:pic>
    </p:spTree>
    <p:extLst>
      <p:ext uri="{BB962C8B-B14F-4D97-AF65-F5344CB8AC3E}">
        <p14:creationId xmlns:p14="http://schemas.microsoft.com/office/powerpoint/2010/main" val="214104967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Pattern-based Detector</a:t>
            </a:r>
          </a:p>
        </p:txBody>
      </p:sp>
      <p:sp>
        <p:nvSpPr>
          <p:cNvPr id="3" name="文本框 2">
            <a:extLst>
              <a:ext uri="{FF2B5EF4-FFF2-40B4-BE49-F238E27FC236}">
                <a16:creationId xmlns:a16="http://schemas.microsoft.com/office/drawing/2014/main" id="{33BF2990-6C6B-B283-2F74-0BFC86C6C8FD}"/>
              </a:ext>
            </a:extLst>
          </p:cNvPr>
          <p:cNvSpPr txBox="1"/>
          <p:nvPr/>
        </p:nvSpPr>
        <p:spPr>
          <a:xfrm>
            <a:off x="798296" y="1230358"/>
            <a:ext cx="9962937" cy="3779240"/>
          </a:xfrm>
          <a:prstGeom prst="rect">
            <a:avLst/>
          </a:prstGeom>
          <a:noFill/>
        </p:spPr>
        <p:txBody>
          <a:bodyPr wrap="square">
            <a:spAutoFit/>
          </a:bodyPr>
          <a:lstStyle/>
          <a:p>
            <a:pPr indent="457200">
              <a:lnSpc>
                <a:spcPct val="150000"/>
              </a:lnSpc>
            </a:pPr>
            <a:r>
              <a:rPr lang="zh-CN" altLang="en-US" b="1" dirty="0">
                <a:latin typeface="Times New Roman" panose="02020603050405020304" pitchFamily="18" charset="0"/>
                <a:ea typeface="楷体" panose="02010609060101010101" pitchFamily="49" charset="-122"/>
              </a:rPr>
              <a:t>模式推理：</a:t>
            </a:r>
            <a:endParaRPr lang="en-US" altLang="zh-CN" b="1" dirty="0">
              <a:latin typeface="Times New Roman" panose="02020603050405020304" pitchFamily="18" charset="0"/>
              <a:ea typeface="楷体" panose="02010609060101010101" pitchFamily="49" charset="-122"/>
            </a:endParaRPr>
          </a:p>
          <a:p>
            <a:pPr indent="457200">
              <a:lnSpc>
                <a:spcPct val="150000"/>
              </a:lnSpc>
            </a:pPr>
            <a:r>
              <a:rPr lang="zh-CN" altLang="en-US" dirty="0">
                <a:latin typeface="Times New Roman" panose="02020603050405020304" pitchFamily="18" charset="0"/>
                <a:ea typeface="楷体" panose="02010609060101010101" pitchFamily="49" charset="-122"/>
              </a:rPr>
              <a:t>使用深度优先搜索方式进行。给定一组消息，根据从语法的</a:t>
            </a:r>
            <a:r>
              <a:rPr lang="en-US" altLang="zh-CN" dirty="0">
                <a:latin typeface="Times New Roman" panose="02020603050405020304" pitchFamily="18" charset="0"/>
                <a:ea typeface="楷体" panose="02010609060101010101" pitchFamily="49" charset="-122"/>
              </a:rPr>
              <a:t>⟨FORMAT⟩</a:t>
            </a:r>
            <a:r>
              <a:rPr lang="zh-CN" altLang="en-US" dirty="0">
                <a:latin typeface="Times New Roman" panose="02020603050405020304" pitchFamily="18" charset="0"/>
                <a:ea typeface="楷体" panose="02010609060101010101" pitchFamily="49" charset="-122"/>
              </a:rPr>
              <a:t>分支中抽取的格式字符串</a:t>
            </a:r>
            <a:r>
              <a:rPr lang="en-US" altLang="zh-CN" dirty="0">
                <a:latin typeface="Times New Roman" panose="02020603050405020304" pitchFamily="18" charset="0"/>
                <a:ea typeface="楷体" panose="02010609060101010101" pitchFamily="49" charset="-122"/>
              </a:rPr>
              <a:t>F</a:t>
            </a:r>
            <a:r>
              <a:rPr lang="zh-CN" altLang="en-US" dirty="0">
                <a:latin typeface="Times New Roman" panose="02020603050405020304" pitchFamily="18" charset="0"/>
                <a:ea typeface="楷体" panose="02010609060101010101" pitchFamily="49" charset="-122"/>
              </a:rPr>
              <a:t>来解释每个消息。首先根据</a:t>
            </a:r>
            <a:r>
              <a:rPr lang="en-US" altLang="zh-CN" dirty="0">
                <a:latin typeface="Times New Roman" panose="02020603050405020304" pitchFamily="18" charset="0"/>
                <a:ea typeface="楷体" panose="02010609060101010101" pitchFamily="49" charset="-122"/>
              </a:rPr>
              <a:t>F</a:t>
            </a:r>
            <a:r>
              <a:rPr lang="zh-CN" altLang="en-US" dirty="0">
                <a:latin typeface="Times New Roman" panose="02020603050405020304" pitchFamily="18" charset="0"/>
                <a:ea typeface="楷体" panose="02010609060101010101" pitchFamily="49" charset="-122"/>
              </a:rPr>
              <a:t>从起始偏移量对消息进行解释，并产生一个新的偏移量。如果产生的偏移量小于消息的字节长度，认为消息被解释了。如果每条消息都被解释了，就认为这是一个由</a:t>
            </a:r>
            <a:r>
              <a:rPr lang="en-US" altLang="zh-CN" dirty="0">
                <a:latin typeface="Times New Roman" panose="02020603050405020304" pitchFamily="18" charset="0"/>
                <a:ea typeface="楷体" panose="02010609060101010101" pitchFamily="49" charset="-122"/>
              </a:rPr>
              <a:t>F</a:t>
            </a:r>
            <a:r>
              <a:rPr lang="zh-CN" altLang="en-US" dirty="0">
                <a:latin typeface="Times New Roman" panose="02020603050405020304" pitchFamily="18" charset="0"/>
                <a:ea typeface="楷体" panose="02010609060101010101" pitchFamily="49" charset="-122"/>
              </a:rPr>
              <a:t>解释的消息集合。如果消息的集合无法解释，因为一个模式需要的字节数比某些消息的多，就尝试从</a:t>
            </a:r>
            <a:r>
              <a:rPr lang="en-US" altLang="zh-CN" dirty="0">
                <a:latin typeface="Times New Roman" panose="02020603050405020304" pitchFamily="18" charset="0"/>
                <a:ea typeface="楷体" panose="02010609060101010101" pitchFamily="49" charset="-122"/>
              </a:rPr>
              <a:t>⟨FORMAT⟩</a:t>
            </a:r>
            <a:r>
              <a:rPr lang="zh-CN" altLang="en-US" dirty="0">
                <a:latin typeface="Times New Roman" panose="02020603050405020304" pitchFamily="18" charset="0"/>
                <a:ea typeface="楷体" panose="02010609060101010101" pitchFamily="49" charset="-122"/>
              </a:rPr>
              <a:t>中抽取下一个格式字符串。</a:t>
            </a:r>
            <a:endParaRPr lang="en-US" altLang="zh-CN" dirty="0">
              <a:latin typeface="Times New Roman" panose="02020603050405020304" pitchFamily="18" charset="0"/>
              <a:ea typeface="楷体" panose="02010609060101010101" pitchFamily="49" charset="-122"/>
            </a:endParaRPr>
          </a:p>
          <a:p>
            <a:pPr indent="457200">
              <a:lnSpc>
                <a:spcPct val="150000"/>
              </a:lnSpc>
            </a:pPr>
            <a:r>
              <a:rPr lang="zh-CN" altLang="en-US" dirty="0">
                <a:latin typeface="Times New Roman" panose="02020603050405020304" pitchFamily="18" charset="0"/>
                <a:ea typeface="楷体" panose="02010609060101010101" pitchFamily="49" charset="-122"/>
              </a:rPr>
              <a:t>当找到一个与数据一致的格式来准确解释整个消息集的所有字节时，将该格式作为整个消息集的推断描述进行报告。如果已经用尽了语法中的所有格式字符串，没有找到一个可接受的解释，会报告没有找到一致的模式。</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06836566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Pattern-based Detector</a:t>
            </a:r>
          </a:p>
        </p:txBody>
      </p:sp>
      <p:sp>
        <p:nvSpPr>
          <p:cNvPr id="3" name="文本框 2">
            <a:extLst>
              <a:ext uri="{FF2B5EF4-FFF2-40B4-BE49-F238E27FC236}">
                <a16:creationId xmlns:a16="http://schemas.microsoft.com/office/drawing/2014/main" id="{33BF2990-6C6B-B283-2F74-0BFC86C6C8FD}"/>
              </a:ext>
            </a:extLst>
          </p:cNvPr>
          <p:cNvSpPr txBox="1"/>
          <p:nvPr/>
        </p:nvSpPr>
        <p:spPr>
          <a:xfrm>
            <a:off x="740423" y="1599474"/>
            <a:ext cx="9962937" cy="3366563"/>
          </a:xfrm>
          <a:prstGeom prst="rect">
            <a:avLst/>
          </a:prstGeom>
          <a:noFill/>
        </p:spPr>
        <p:txBody>
          <a:bodyPr wrap="square">
            <a:spAutoFit/>
          </a:bodyPr>
          <a:lstStyle/>
          <a:p>
            <a:pPr indent="457200">
              <a:lnSpc>
                <a:spcPct val="150000"/>
              </a:lnSpc>
            </a:pPr>
            <a:r>
              <a:rPr lang="zh-CN" altLang="en-US" b="1" dirty="0">
                <a:latin typeface="Times New Roman" panose="02020603050405020304" pitchFamily="18" charset="0"/>
                <a:ea typeface="楷体" panose="02010609060101010101" pitchFamily="49" charset="-122"/>
              </a:rPr>
              <a:t> 实现优化：</a:t>
            </a:r>
            <a:endParaRPr lang="en-US" altLang="zh-CN" b="1" dirty="0">
              <a:latin typeface="Times New Roman" panose="02020603050405020304" pitchFamily="18" charset="0"/>
              <a:ea typeface="楷体" panose="02010609060101010101" pitchFamily="49" charset="-122"/>
            </a:endParaRPr>
          </a:p>
          <a:p>
            <a:pPr indent="457200">
              <a:lnSpc>
                <a:spcPct val="150000"/>
              </a:lnSpc>
            </a:pPr>
            <a:r>
              <a:rPr lang="zh-CN" altLang="en-US" dirty="0">
                <a:latin typeface="Times New Roman" panose="02020603050405020304" pitchFamily="18" charset="0"/>
                <a:ea typeface="楷体" panose="02010609060101010101" pitchFamily="49" charset="-122"/>
              </a:rPr>
              <a:t>第一：在执行搜索时，避免在同一偏移处根据相同的模式重复解释同一消息。为了防止这种情况，对于每个模式、信息和起始偏移量，存储通过解释消息产生的结束偏移量，把这个预评估的集合称为</a:t>
            </a:r>
            <a:r>
              <a:rPr lang="en-US" altLang="zh-CN" dirty="0">
                <a:latin typeface="Times New Roman" panose="02020603050405020304" pitchFamily="18" charset="0"/>
                <a:ea typeface="楷体" panose="02010609060101010101" pitchFamily="49" charset="-122"/>
              </a:rPr>
              <a:t>MEMOS[</a:t>
            </a:r>
            <a:r>
              <a:rPr lang="zh-CN" altLang="en-US" dirty="0">
                <a:latin typeface="Times New Roman" panose="02020603050405020304" pitchFamily="18" charset="0"/>
                <a:ea typeface="楷体" panose="02010609060101010101" pitchFamily="49" charset="-122"/>
              </a:rPr>
              <a:t>模式，消息，偏移</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a:p>
            <a:pPr indent="457200">
              <a:lnSpc>
                <a:spcPct val="150000"/>
              </a:lnSpc>
            </a:pPr>
            <a:r>
              <a:rPr lang="zh-CN" altLang="en-US" dirty="0">
                <a:latin typeface="Times New Roman" panose="02020603050405020304" pitchFamily="18" charset="0"/>
                <a:ea typeface="楷体" panose="02010609060101010101" pitchFamily="49" charset="-122"/>
              </a:rPr>
              <a:t>第二：消息集合中的常值片段以某种规律性出现。为了避免虚假地推断出不存在的模式，如果格式字符串中控制重复次数的部分</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语法中</a:t>
            </a:r>
            <a:r>
              <a:rPr lang="en-US" altLang="zh-CN" dirty="0">
                <a:latin typeface="Times New Roman" panose="02020603050405020304" pitchFamily="18" charset="0"/>
                <a:ea typeface="楷体" panose="02010609060101010101" pitchFamily="49" charset="-122"/>
              </a:rPr>
              <a:t>⟨L⟩</a:t>
            </a:r>
            <a:r>
              <a:rPr lang="zh-CN" altLang="en-US" dirty="0">
                <a:latin typeface="Times New Roman" panose="02020603050405020304" pitchFamily="18" charset="0"/>
                <a:ea typeface="楷体" panose="02010609060101010101" pitchFamily="49" charset="-122"/>
              </a:rPr>
              <a:t>或</a:t>
            </a:r>
            <a:r>
              <a:rPr lang="en-US" altLang="zh-CN" dirty="0">
                <a:latin typeface="Times New Roman" panose="02020603050405020304" pitchFamily="18" charset="0"/>
                <a:ea typeface="楷体" panose="02010609060101010101" pitchFamily="49" charset="-122"/>
              </a:rPr>
              <a:t>⟨Q⟩)</a:t>
            </a:r>
            <a:r>
              <a:rPr lang="zh-CN" altLang="en-US" dirty="0">
                <a:latin typeface="Times New Roman" panose="02020603050405020304" pitchFamily="18" charset="0"/>
                <a:ea typeface="楷体" panose="02010609060101010101" pitchFamily="49" charset="-122"/>
              </a:rPr>
              <a:t>为常数，则跳过解释，允许搜索算法考虑语法中的下一个格式字符串。</a:t>
            </a:r>
            <a:endParaRPr lang="en-US" altLang="zh-CN" dirty="0">
              <a:latin typeface="Times New Roman" panose="02020603050405020304" pitchFamily="18" charset="0"/>
              <a:ea typeface="楷体" panose="02010609060101010101" pitchFamily="49" charset="-122"/>
            </a:endParaRPr>
          </a:p>
          <a:p>
            <a:pPr indent="457200">
              <a:lnSpc>
                <a:spcPct val="150000"/>
              </a:lnSpc>
            </a:pPr>
            <a:r>
              <a:rPr lang="zh-CN" altLang="en-US" dirty="0">
                <a:latin typeface="Times New Roman" panose="02020603050405020304" pitchFamily="18" charset="0"/>
                <a:ea typeface="楷体" panose="02010609060101010101" pitchFamily="49" charset="-122"/>
              </a:rPr>
              <a:t>第三：通过划分从语法中提取格式字符串的方式，可以在多个处理器上并行地进行搜索。</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51800056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Integration Algorithm</a:t>
            </a:r>
          </a:p>
        </p:txBody>
      </p:sp>
      <p:sp>
        <p:nvSpPr>
          <p:cNvPr id="3" name="文本框 2">
            <a:extLst>
              <a:ext uri="{FF2B5EF4-FFF2-40B4-BE49-F238E27FC236}">
                <a16:creationId xmlns:a16="http://schemas.microsoft.com/office/drawing/2014/main" id="{33BF2990-6C6B-B283-2F74-0BFC86C6C8FD}"/>
              </a:ext>
            </a:extLst>
          </p:cNvPr>
          <p:cNvSpPr txBox="1"/>
          <p:nvPr/>
        </p:nvSpPr>
        <p:spPr>
          <a:xfrm>
            <a:off x="740423" y="929810"/>
            <a:ext cx="9962937" cy="870751"/>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为了处理整合冲突情况，设计了一种基于图的算法，构造了一个有向无环图</a:t>
            </a:r>
            <a:r>
              <a:rPr lang="en-US" altLang="zh-CN" dirty="0">
                <a:latin typeface="Times New Roman" panose="02020603050405020304" pitchFamily="18" charset="0"/>
                <a:ea typeface="楷体" panose="02010609060101010101" pitchFamily="49" charset="-122"/>
              </a:rPr>
              <a:t>(DAG)</a:t>
            </a:r>
            <a:r>
              <a:rPr lang="zh-CN" altLang="en-US" dirty="0">
                <a:latin typeface="Times New Roman" panose="02020603050405020304" pitchFamily="18" charset="0"/>
                <a:ea typeface="楷体" panose="02010609060101010101" pitchFamily="49" charset="-122"/>
              </a:rPr>
              <a:t>，其节点</a:t>
            </a:r>
            <a:r>
              <a:rPr lang="en-US" altLang="zh-CN" dirty="0">
                <a:latin typeface="Times New Roman" panose="02020603050405020304" pitchFamily="18" charset="0"/>
                <a:ea typeface="楷体" panose="02010609060101010101" pitchFamily="49" charset="-122"/>
              </a:rPr>
              <a:t>(V)</a:t>
            </a:r>
            <a:r>
              <a:rPr lang="zh-CN" altLang="en-US" dirty="0">
                <a:latin typeface="Times New Roman" panose="02020603050405020304" pitchFamily="18" charset="0"/>
                <a:ea typeface="楷体" panose="02010609060101010101" pitchFamily="49" charset="-122"/>
              </a:rPr>
              <a:t>是推断的字段，其边</a:t>
            </a:r>
            <a:r>
              <a:rPr lang="en-US" altLang="zh-CN" dirty="0">
                <a:latin typeface="Times New Roman" panose="02020603050405020304" pitchFamily="18" charset="0"/>
                <a:ea typeface="楷体" panose="02010609060101010101" pitchFamily="49" charset="-122"/>
              </a:rPr>
              <a:t>(E)</a:t>
            </a:r>
            <a:r>
              <a:rPr lang="zh-CN" altLang="en-US" dirty="0">
                <a:latin typeface="Times New Roman" panose="02020603050405020304" pitchFamily="18" charset="0"/>
                <a:ea typeface="楷体" panose="02010609060101010101" pitchFamily="49" charset="-122"/>
              </a:rPr>
              <a:t>捕获相应字段之间的“严格优先”关系。</a:t>
            </a:r>
            <a:endParaRPr lang="en-US" altLang="zh-CN" dirty="0">
              <a:latin typeface="Times New Roman" panose="02020603050405020304" pitchFamily="18" charset="0"/>
              <a:ea typeface="楷体" panose="02010609060101010101" pitchFamily="49" charset="-122"/>
            </a:endParaRPr>
          </a:p>
        </p:txBody>
      </p:sp>
      <p:pic>
        <p:nvPicPr>
          <p:cNvPr id="4" name="图片 3">
            <a:extLst>
              <a:ext uri="{FF2B5EF4-FFF2-40B4-BE49-F238E27FC236}">
                <a16:creationId xmlns:a16="http://schemas.microsoft.com/office/drawing/2014/main" id="{CB56D669-BDDC-6D3B-C292-B107E8729C50}"/>
              </a:ext>
            </a:extLst>
          </p:cNvPr>
          <p:cNvPicPr>
            <a:picLocks noChangeAspect="1"/>
          </p:cNvPicPr>
          <p:nvPr/>
        </p:nvPicPr>
        <p:blipFill>
          <a:blip r:embed="rId3"/>
          <a:stretch>
            <a:fillRect/>
          </a:stretch>
        </p:blipFill>
        <p:spPr>
          <a:xfrm>
            <a:off x="572701" y="2132611"/>
            <a:ext cx="5523299" cy="4536522"/>
          </a:xfrm>
          <a:prstGeom prst="rect">
            <a:avLst/>
          </a:prstGeom>
        </p:spPr>
      </p:pic>
      <p:sp>
        <p:nvSpPr>
          <p:cNvPr id="7" name="文本框 6">
            <a:extLst>
              <a:ext uri="{FF2B5EF4-FFF2-40B4-BE49-F238E27FC236}">
                <a16:creationId xmlns:a16="http://schemas.microsoft.com/office/drawing/2014/main" id="{1E76C46D-A2EE-2084-CFFA-AB7421C5AA89}"/>
              </a:ext>
            </a:extLst>
          </p:cNvPr>
          <p:cNvSpPr txBox="1"/>
          <p:nvPr/>
        </p:nvSpPr>
        <p:spPr>
          <a:xfrm>
            <a:off x="6497167" y="2944771"/>
            <a:ext cx="5063143" cy="2532745"/>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从源到汇聚节点的</a:t>
            </a:r>
            <a:r>
              <a:rPr lang="en-US" altLang="zh-CN" dirty="0">
                <a:latin typeface="Times New Roman" panose="02020603050405020304" pitchFamily="18" charset="0"/>
                <a:ea typeface="楷体" panose="02010609060101010101" pitchFamily="49" charset="-122"/>
              </a:rPr>
              <a:t>DAG</a:t>
            </a:r>
            <a:r>
              <a:rPr lang="zh-CN" altLang="en-US" dirty="0">
                <a:latin typeface="Times New Roman" panose="02020603050405020304" pitchFamily="18" charset="0"/>
                <a:ea typeface="楷体" panose="02010609060101010101" pitchFamily="49" charset="-122"/>
              </a:rPr>
              <a:t>的每条路径都表示推断字段的无冲突序列。为了优先选择符合更好描述的路径，为每条边分配一个权重（覆盖消息中的字节数），有了这些权重，从源节点开始逐个节点递归的遍历图，寻找最佳无冲突描述就可以简化为返回具有最大权重的</a:t>
            </a:r>
            <a:r>
              <a:rPr lang="en-US" altLang="zh-CN" dirty="0">
                <a:latin typeface="Times New Roman" panose="02020603050405020304" pitchFamily="18" charset="0"/>
                <a:ea typeface="楷体" panose="02010609060101010101" pitchFamily="49" charset="-122"/>
              </a:rPr>
              <a:t>DAG</a:t>
            </a:r>
            <a:r>
              <a:rPr lang="zh-CN" altLang="en-US" dirty="0">
                <a:latin typeface="Times New Roman" panose="02020603050405020304" pitchFamily="18" charset="0"/>
                <a:ea typeface="楷体" panose="02010609060101010101" pitchFamily="49" charset="-122"/>
              </a:rPr>
              <a:t>路径。 </a:t>
            </a:r>
          </a:p>
        </p:txBody>
      </p:sp>
    </p:spTree>
    <p:extLst>
      <p:ext uri="{BB962C8B-B14F-4D97-AF65-F5344CB8AC3E}">
        <p14:creationId xmlns:p14="http://schemas.microsoft.com/office/powerpoint/2010/main" val="246342783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1086498"/>
            <a:ext cx="6097248" cy="427040"/>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实验设置</a:t>
            </a:r>
            <a:endParaRPr lang="en-US" altLang="zh-CN" sz="2000" b="1" dirty="0">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98B7B3FC-12AB-0E02-BF71-9508E85E6410}"/>
              </a:ext>
            </a:extLst>
          </p:cNvPr>
          <p:cNvSpPr txBox="1"/>
          <p:nvPr/>
        </p:nvSpPr>
        <p:spPr>
          <a:xfrm>
            <a:off x="1126455" y="1705309"/>
            <a:ext cx="9853888" cy="2948243"/>
          </a:xfrm>
          <a:prstGeom prst="rect">
            <a:avLst/>
          </a:prstGeom>
          <a:noFill/>
        </p:spPr>
        <p:txBody>
          <a:bodyPr wrap="square">
            <a:spAutoFit/>
          </a:bodyPr>
          <a:lstStyle/>
          <a:p>
            <a:pPr>
              <a:lnSpc>
                <a:spcPct val="150000"/>
              </a:lnSpc>
            </a:pPr>
            <a:r>
              <a:rPr lang="en-US" altLang="zh-CN" dirty="0">
                <a:latin typeface="Times New Roman" panose="02020603050405020304" pitchFamily="18" charset="0"/>
                <a:ea typeface="楷体" panose="02010609060101010101" pitchFamily="49" charset="-122"/>
              </a:rPr>
              <a:t>        </a:t>
            </a:r>
            <a:r>
              <a:rPr lang="zh-CN" altLang="en-US" sz="1800" dirty="0">
                <a:effectLst/>
                <a:latin typeface="Times New Roman" panose="02020603050405020304" pitchFamily="18" charset="0"/>
                <a:ea typeface="楷体" panose="02010609060101010101" pitchFamily="49" charset="-122"/>
              </a:rPr>
              <a:t>对比对象：五个最先进的协议逆向工程工具</a:t>
            </a:r>
            <a:r>
              <a:rPr lang="en-US" altLang="zh-CN" sz="1800" dirty="0" err="1">
                <a:effectLst/>
                <a:latin typeface="Times New Roman" panose="02020603050405020304" pitchFamily="18" charset="0"/>
                <a:ea typeface="楷体" panose="02010609060101010101" pitchFamily="49" charset="-122"/>
              </a:rPr>
              <a:t>Awre</a:t>
            </a:r>
            <a:r>
              <a:rPr lang="zh-CN" altLang="en-US" sz="1800" dirty="0">
                <a:effectLst/>
                <a:latin typeface="Times New Roman" panose="02020603050405020304" pitchFamily="18" charset="0"/>
                <a:ea typeface="楷体" panose="02010609060101010101" pitchFamily="49" charset="-122"/>
              </a:rPr>
              <a:t>，</a:t>
            </a:r>
            <a:r>
              <a:rPr lang="en-US" altLang="zh-CN" sz="1800" dirty="0" err="1">
                <a:effectLst/>
                <a:latin typeface="Times New Roman" panose="02020603050405020304" pitchFamily="18" charset="0"/>
                <a:ea typeface="楷体" panose="02010609060101010101" pitchFamily="49" charset="-122"/>
              </a:rPr>
              <a:t>FieldHunter</a:t>
            </a:r>
            <a:r>
              <a:rPr lang="zh-CN" altLang="en-US" sz="1800" dirty="0">
                <a:effectLst/>
                <a:latin typeface="Times New Roman" panose="02020603050405020304" pitchFamily="18" charset="0"/>
                <a:ea typeface="楷体" panose="02010609060101010101" pitchFamily="49" charset="-122"/>
              </a:rPr>
              <a:t>，</a:t>
            </a:r>
            <a:r>
              <a:rPr lang="en-US" altLang="zh-CN" sz="1800" dirty="0" err="1">
                <a:effectLst/>
                <a:latin typeface="Times New Roman" panose="02020603050405020304" pitchFamily="18" charset="0"/>
                <a:ea typeface="楷体" panose="02010609060101010101" pitchFamily="49" charset="-122"/>
              </a:rPr>
              <a:t>Nemesys</a:t>
            </a:r>
            <a:r>
              <a:rPr lang="zh-CN" altLang="en-US" sz="1800" dirty="0">
                <a:effectLst/>
                <a:latin typeface="Times New Roman" panose="02020603050405020304" pitchFamily="18" charset="0"/>
                <a:ea typeface="楷体" panose="02010609060101010101" pitchFamily="49" charset="-122"/>
              </a:rPr>
              <a:t>，</a:t>
            </a:r>
            <a:r>
              <a:rPr lang="en-US" altLang="zh-CN" sz="1800" dirty="0" err="1">
                <a:effectLst/>
                <a:latin typeface="Times New Roman" panose="02020603050405020304" pitchFamily="18" charset="0"/>
                <a:ea typeface="楷体" panose="02010609060101010101" pitchFamily="49" charset="-122"/>
              </a:rPr>
              <a:t>Netplier</a:t>
            </a:r>
            <a:r>
              <a:rPr lang="zh-CN" altLang="en-US" sz="1800" dirty="0">
                <a:effectLst/>
                <a:latin typeface="Times New Roman" panose="02020603050405020304" pitchFamily="18" charset="0"/>
                <a:ea typeface="楷体" panose="02010609060101010101" pitchFamily="49" charset="-122"/>
              </a:rPr>
              <a:t>，和</a:t>
            </a:r>
            <a:r>
              <a:rPr lang="en-US" altLang="zh-CN" sz="1800" dirty="0" err="1">
                <a:effectLst/>
                <a:latin typeface="Times New Roman" panose="02020603050405020304" pitchFamily="18" charset="0"/>
                <a:ea typeface="楷体" panose="02010609060101010101" pitchFamily="49" charset="-122"/>
              </a:rPr>
              <a:t>Netzob</a:t>
            </a:r>
            <a:r>
              <a:rPr lang="zh-CN" altLang="en-US" sz="1800" dirty="0">
                <a:effectLst/>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a:p>
            <a:pPr>
              <a:lnSpc>
                <a:spcPct val="150000"/>
              </a:lnSpc>
            </a:pP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对比协议：五个常见的二进制协议</a:t>
            </a:r>
            <a:r>
              <a:rPr lang="en-US" altLang="zh-CN"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bgp</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dhcp</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ntp</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smb</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smb2)</a:t>
            </a:r>
            <a:r>
              <a:rPr lang="zh-CN" altLang="en-US" dirty="0">
                <a:latin typeface="Times New Roman" panose="02020603050405020304" pitchFamily="18" charset="0"/>
                <a:ea typeface="楷体" panose="02010609060101010101" pitchFamily="49" charset="-122"/>
              </a:rPr>
              <a:t>，两个工业控制协议</a:t>
            </a:r>
            <a:r>
              <a:rPr lang="en-US" altLang="zh-CN" dirty="0">
                <a:latin typeface="Times New Roman" panose="02020603050405020304" pitchFamily="18" charset="0"/>
                <a:ea typeface="楷体" panose="02010609060101010101" pitchFamily="49" charset="-122"/>
              </a:rPr>
              <a:t>(dnp3</a:t>
            </a:r>
            <a:r>
              <a:rPr lang="zh-CN" altLang="en-US" dirty="0">
                <a:latin typeface="Times New Roman" panose="02020603050405020304" pitchFamily="18" charset="0"/>
                <a:ea typeface="楷体" panose="02010609060101010101" pitchFamily="49" charset="-122"/>
              </a:rPr>
              <a:t>和</a:t>
            </a:r>
            <a:r>
              <a:rPr lang="en-US" altLang="zh-CN" dirty="0" err="1">
                <a:latin typeface="Times New Roman" panose="02020603050405020304" pitchFamily="18" charset="0"/>
                <a:ea typeface="楷体" panose="02010609060101010101" pitchFamily="49" charset="-122"/>
              </a:rPr>
              <a:t>modbus</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，两个专用二进制协议</a:t>
            </a:r>
            <a:r>
              <a:rPr lang="en-US" altLang="zh-CN"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mavlink</a:t>
            </a:r>
            <a:r>
              <a:rPr lang="zh-CN" altLang="en-US" dirty="0">
                <a:latin typeface="Times New Roman" panose="02020603050405020304" pitchFamily="18" charset="0"/>
                <a:ea typeface="楷体" panose="02010609060101010101" pitchFamily="49" charset="-122"/>
              </a:rPr>
              <a:t>， </a:t>
            </a:r>
            <a:r>
              <a:rPr lang="en-US" altLang="zh-CN" dirty="0" err="1">
                <a:latin typeface="Times New Roman" panose="02020603050405020304" pitchFamily="18" charset="0"/>
                <a:ea typeface="楷体" panose="02010609060101010101" pitchFamily="49" charset="-122"/>
              </a:rPr>
              <a:t>mirai</a:t>
            </a:r>
            <a:r>
              <a:rPr lang="zh-CN" altLang="en-US" dirty="0">
                <a:latin typeface="Times New Roman" panose="02020603050405020304" pitchFamily="18" charset="0"/>
                <a:ea typeface="楷体" panose="02010609060101010101" pitchFamily="49" charset="-122"/>
              </a:rPr>
              <a:t>僵尸网络的命令和控制流量</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，以及一个作为逆向工程教程的一部分创建的协议。（各</a:t>
            </a:r>
            <a:r>
              <a:rPr lang="en-US" altLang="zh-CN" dirty="0">
                <a:latin typeface="Times New Roman" panose="02020603050405020304" pitchFamily="18" charset="0"/>
                <a:ea typeface="楷体" panose="02010609060101010101" pitchFamily="49" charset="-122"/>
              </a:rPr>
              <a:t>1000</a:t>
            </a:r>
            <a:r>
              <a:rPr lang="zh-CN" altLang="en-US" dirty="0">
                <a:latin typeface="Times New Roman" panose="02020603050405020304" pitchFamily="18" charset="0"/>
                <a:ea typeface="楷体" panose="02010609060101010101" pitchFamily="49" charset="-122"/>
              </a:rPr>
              <a:t>条）</a:t>
            </a:r>
            <a:endParaRPr lang="en-US" altLang="zh-CN" dirty="0">
              <a:latin typeface="Times New Roman" panose="02020603050405020304" pitchFamily="18" charset="0"/>
              <a:ea typeface="楷体" panose="02010609060101010101" pitchFamily="49" charset="-122"/>
            </a:endParaRPr>
          </a:p>
          <a:p>
            <a:pPr>
              <a:lnSpc>
                <a:spcPct val="150000"/>
              </a:lnSpc>
            </a:pP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在一台配备</a:t>
            </a:r>
            <a:r>
              <a:rPr lang="en-US" altLang="zh-CN" dirty="0">
                <a:latin typeface="Times New Roman" panose="02020603050405020304" pitchFamily="18" charset="0"/>
                <a:ea typeface="楷体" panose="02010609060101010101" pitchFamily="49" charset="-122"/>
              </a:rPr>
              <a:t>40</a:t>
            </a:r>
            <a:r>
              <a:rPr lang="zh-CN" altLang="en-US" dirty="0">
                <a:latin typeface="Times New Roman" panose="02020603050405020304" pitchFamily="18" charset="0"/>
                <a:ea typeface="楷体" panose="02010609060101010101" pitchFamily="49" charset="-122"/>
              </a:rPr>
              <a:t>个</a:t>
            </a:r>
            <a:r>
              <a:rPr lang="en-US" altLang="zh-CN" dirty="0">
                <a:latin typeface="Times New Roman" panose="02020603050405020304" pitchFamily="18" charset="0"/>
                <a:ea typeface="楷体" panose="02010609060101010101" pitchFamily="49" charset="-122"/>
              </a:rPr>
              <a:t>CPU</a:t>
            </a:r>
            <a:r>
              <a:rPr lang="zh-CN" altLang="en-US" dirty="0">
                <a:latin typeface="Times New Roman" panose="02020603050405020304" pitchFamily="18" charset="0"/>
                <a:ea typeface="楷体" panose="02010609060101010101" pitchFamily="49" charset="-122"/>
              </a:rPr>
              <a:t>核</a:t>
            </a:r>
            <a:r>
              <a:rPr lang="en-US" altLang="zh-CN"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Intel®Xeon®Gold</a:t>
            </a:r>
            <a:r>
              <a:rPr lang="en-US" altLang="zh-CN" dirty="0">
                <a:latin typeface="Times New Roman" panose="02020603050405020304" pitchFamily="18" charset="0"/>
                <a:ea typeface="楷体" panose="02010609060101010101" pitchFamily="49" charset="-122"/>
              </a:rPr>
              <a:t> 6140 CPU @ 2.30GHz)</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128GB</a:t>
            </a:r>
            <a:r>
              <a:rPr lang="zh-CN" altLang="en-US" dirty="0">
                <a:latin typeface="Times New Roman" panose="02020603050405020304" pitchFamily="18" charset="0"/>
                <a:ea typeface="楷体" panose="02010609060101010101" pitchFamily="49" charset="-122"/>
              </a:rPr>
              <a:t>内存的</a:t>
            </a:r>
            <a:r>
              <a:rPr lang="en-US" altLang="zh-CN" dirty="0">
                <a:latin typeface="Times New Roman" panose="02020603050405020304" pitchFamily="18" charset="0"/>
                <a:ea typeface="楷体" panose="02010609060101010101" pitchFamily="49" charset="-122"/>
              </a:rPr>
              <a:t>Linux</a:t>
            </a:r>
            <a:r>
              <a:rPr lang="zh-CN" altLang="en-US" dirty="0">
                <a:latin typeface="Times New Roman" panose="02020603050405020304" pitchFamily="18" charset="0"/>
                <a:ea typeface="楷体" panose="02010609060101010101" pitchFamily="49" charset="-122"/>
              </a:rPr>
              <a:t>服务器上运行所有实验，允许每个工具在每个样本上最多</a:t>
            </a:r>
            <a:r>
              <a:rPr lang="en-US" altLang="zh-CN" dirty="0">
                <a:latin typeface="Times New Roman" panose="02020603050405020304" pitchFamily="18" charset="0"/>
                <a:ea typeface="楷体" panose="02010609060101010101" pitchFamily="49" charset="-122"/>
              </a:rPr>
              <a:t>60</a:t>
            </a:r>
            <a:r>
              <a:rPr lang="zh-CN" altLang="en-US" dirty="0">
                <a:latin typeface="Times New Roman" panose="02020603050405020304" pitchFamily="18" charset="0"/>
                <a:ea typeface="楷体" panose="02010609060101010101" pitchFamily="49" charset="-122"/>
              </a:rPr>
              <a:t>分钟的执行时间。</a:t>
            </a:r>
          </a:p>
        </p:txBody>
      </p:sp>
    </p:spTree>
    <p:extLst>
      <p:ext uri="{BB962C8B-B14F-4D97-AF65-F5344CB8AC3E}">
        <p14:creationId xmlns:p14="http://schemas.microsoft.com/office/powerpoint/2010/main" val="3445634067"/>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1086498"/>
            <a:ext cx="6097248" cy="427040"/>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评估指标</a:t>
            </a:r>
            <a:endParaRPr lang="en-US" altLang="zh-CN" sz="2000" b="1" dirty="0">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98B7B3FC-12AB-0E02-BF71-9508E85E6410}"/>
              </a:ext>
            </a:extLst>
          </p:cNvPr>
          <p:cNvSpPr txBox="1"/>
          <p:nvPr/>
        </p:nvSpPr>
        <p:spPr>
          <a:xfrm>
            <a:off x="1126455" y="1705309"/>
            <a:ext cx="9853888" cy="455253"/>
          </a:xfrm>
          <a:prstGeom prst="rect">
            <a:avLst/>
          </a:prstGeom>
          <a:noFill/>
        </p:spPr>
        <p:txBody>
          <a:bodyPr wrap="square">
            <a:spAutoFit/>
          </a:bodyPr>
          <a:lstStyle/>
          <a:p>
            <a:pPr>
              <a:lnSpc>
                <a:spcPct val="150000"/>
              </a:lnSpc>
            </a:pP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使用精确度、召回率、假阳性率和</a:t>
            </a:r>
            <a:r>
              <a:rPr lang="en-US" altLang="zh-CN" dirty="0">
                <a:latin typeface="Times New Roman" panose="02020603050405020304" pitchFamily="18" charset="0"/>
                <a:ea typeface="楷体" panose="02010609060101010101" pitchFamily="49" charset="-122"/>
              </a:rPr>
              <a:t>F1</a:t>
            </a:r>
            <a:r>
              <a:rPr lang="zh-CN" altLang="en-US" dirty="0">
                <a:latin typeface="Times New Roman" panose="02020603050405020304" pitchFamily="18" charset="0"/>
                <a:ea typeface="楷体" panose="02010609060101010101" pitchFamily="49" charset="-122"/>
              </a:rPr>
              <a:t>分数作为评估指标。</a:t>
            </a:r>
            <a:endParaRPr lang="en-US" altLang="zh-CN" dirty="0">
              <a:latin typeface="Times New Roman" panose="02020603050405020304" pitchFamily="18" charset="0"/>
              <a:ea typeface="楷体" panose="02010609060101010101" pitchFamily="49" charset="-122"/>
            </a:endParaRPr>
          </a:p>
        </p:txBody>
      </p:sp>
      <p:pic>
        <p:nvPicPr>
          <p:cNvPr id="5" name="图片 4">
            <a:extLst>
              <a:ext uri="{FF2B5EF4-FFF2-40B4-BE49-F238E27FC236}">
                <a16:creationId xmlns:a16="http://schemas.microsoft.com/office/drawing/2014/main" id="{854B7C91-A8D3-B82B-C06F-8BFA142314C6}"/>
              </a:ext>
            </a:extLst>
          </p:cNvPr>
          <p:cNvPicPr>
            <a:picLocks noChangeAspect="1"/>
          </p:cNvPicPr>
          <p:nvPr/>
        </p:nvPicPr>
        <p:blipFill>
          <a:blip r:embed="rId3"/>
          <a:stretch>
            <a:fillRect/>
          </a:stretch>
        </p:blipFill>
        <p:spPr>
          <a:xfrm>
            <a:off x="1126455" y="2976389"/>
            <a:ext cx="4295775" cy="971550"/>
          </a:xfrm>
          <a:prstGeom prst="rect">
            <a:avLst/>
          </a:prstGeom>
        </p:spPr>
      </p:pic>
      <p:pic>
        <p:nvPicPr>
          <p:cNvPr id="7" name="图片 6">
            <a:extLst>
              <a:ext uri="{FF2B5EF4-FFF2-40B4-BE49-F238E27FC236}">
                <a16:creationId xmlns:a16="http://schemas.microsoft.com/office/drawing/2014/main" id="{F5625A83-C3C1-8B8D-7B3C-6AEE58968B1E}"/>
              </a:ext>
            </a:extLst>
          </p:cNvPr>
          <p:cNvPicPr>
            <a:picLocks noChangeAspect="1"/>
          </p:cNvPicPr>
          <p:nvPr/>
        </p:nvPicPr>
        <p:blipFill>
          <a:blip r:embed="rId4"/>
          <a:stretch>
            <a:fillRect/>
          </a:stretch>
        </p:blipFill>
        <p:spPr>
          <a:xfrm>
            <a:off x="6248006" y="2704806"/>
            <a:ext cx="4324350" cy="1533525"/>
          </a:xfrm>
          <a:prstGeom prst="rect">
            <a:avLst/>
          </a:prstGeom>
        </p:spPr>
      </p:pic>
      <p:sp>
        <p:nvSpPr>
          <p:cNvPr id="10" name="文本框 9">
            <a:extLst>
              <a:ext uri="{FF2B5EF4-FFF2-40B4-BE49-F238E27FC236}">
                <a16:creationId xmlns:a16="http://schemas.microsoft.com/office/drawing/2014/main" id="{582F42AB-6B25-4AF2-5BFB-82FD23E0A53D}"/>
              </a:ext>
            </a:extLst>
          </p:cNvPr>
          <p:cNvSpPr txBox="1"/>
          <p:nvPr/>
        </p:nvSpPr>
        <p:spPr>
          <a:xfrm>
            <a:off x="1509722" y="4588719"/>
            <a:ext cx="8524735" cy="870751"/>
          </a:xfrm>
          <a:prstGeom prst="rect">
            <a:avLst/>
          </a:prstGeom>
          <a:noFill/>
        </p:spPr>
        <p:txBody>
          <a:bodyPr wrap="square">
            <a:spAutoFit/>
          </a:bodyPr>
          <a:lstStyle/>
          <a:p>
            <a:pPr indent="457200">
              <a:lnSpc>
                <a:spcPct val="150000"/>
              </a:lnSpc>
            </a:pPr>
            <a:r>
              <a:rPr lang="en-US" altLang="zh-CN" dirty="0">
                <a:latin typeface="Times New Roman" panose="02020603050405020304" pitchFamily="18" charset="0"/>
                <a:ea typeface="楷体" panose="02010609060101010101" pitchFamily="49" charset="-122"/>
              </a:rPr>
              <a:t>F1</a:t>
            </a:r>
            <a:r>
              <a:rPr lang="zh-CN" altLang="en-US" dirty="0">
                <a:latin typeface="Times New Roman" panose="02020603050405020304" pitchFamily="18" charset="0"/>
                <a:ea typeface="楷体" panose="02010609060101010101" pitchFamily="49" charset="-122"/>
              </a:rPr>
              <a:t>分数为精确度和召回率的调和平均值，精确度和召回率平衡为一个指标，用于比较不同工具的整体准确度。 </a:t>
            </a:r>
          </a:p>
        </p:txBody>
      </p:sp>
    </p:spTree>
    <p:extLst>
      <p:ext uri="{BB962C8B-B14F-4D97-AF65-F5344CB8AC3E}">
        <p14:creationId xmlns:p14="http://schemas.microsoft.com/office/powerpoint/2010/main" val="3121944841"/>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1086498"/>
            <a:ext cx="6097248" cy="427040"/>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实验结果</a:t>
            </a:r>
            <a:endParaRPr lang="en-US" altLang="zh-CN" sz="2000" b="1"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D8B8955D-6584-E917-3E36-85F7AED2AA1C}"/>
              </a:ext>
            </a:extLst>
          </p:cNvPr>
          <p:cNvPicPr>
            <a:picLocks noChangeAspect="1"/>
          </p:cNvPicPr>
          <p:nvPr/>
        </p:nvPicPr>
        <p:blipFill>
          <a:blip r:embed="rId3"/>
          <a:stretch>
            <a:fillRect/>
          </a:stretch>
        </p:blipFill>
        <p:spPr>
          <a:xfrm>
            <a:off x="857592" y="1522822"/>
            <a:ext cx="4505325" cy="4495800"/>
          </a:xfrm>
          <a:prstGeom prst="rect">
            <a:avLst/>
          </a:prstGeom>
        </p:spPr>
      </p:pic>
      <p:sp>
        <p:nvSpPr>
          <p:cNvPr id="10" name="文本框 9">
            <a:extLst>
              <a:ext uri="{FF2B5EF4-FFF2-40B4-BE49-F238E27FC236}">
                <a16:creationId xmlns:a16="http://schemas.microsoft.com/office/drawing/2014/main" id="{4BAB1D00-AD7B-DB13-2B27-E2926AB814EB}"/>
              </a:ext>
            </a:extLst>
          </p:cNvPr>
          <p:cNvSpPr txBox="1"/>
          <p:nvPr/>
        </p:nvSpPr>
        <p:spPr>
          <a:xfrm>
            <a:off x="5668728" y="2632419"/>
            <a:ext cx="6096000" cy="1701748"/>
          </a:xfrm>
          <a:prstGeom prst="rect">
            <a:avLst/>
          </a:prstGeom>
          <a:noFill/>
        </p:spPr>
        <p:txBody>
          <a:bodyPr wrap="square">
            <a:spAutoFit/>
          </a:bodyPr>
          <a:lstStyle/>
          <a:p>
            <a:pPr indent="457200">
              <a:lnSpc>
                <a:spcPct val="150000"/>
              </a:lnSpc>
            </a:pPr>
            <a:r>
              <a:rPr lang="en-US" altLang="zh-CN" dirty="0">
                <a:latin typeface="Times New Roman" panose="02020603050405020304" pitchFamily="18" charset="0"/>
                <a:ea typeface="楷体" panose="02010609060101010101" pitchFamily="49" charset="-122"/>
              </a:rPr>
              <a:t>BI</a:t>
            </a:r>
            <a:r>
              <a:rPr lang="zh-CN" altLang="en-US" dirty="0">
                <a:latin typeface="Times New Roman" panose="02020603050405020304" pitchFamily="18" charset="0"/>
                <a:ea typeface="楷体" panose="02010609060101010101" pitchFamily="49" charset="-122"/>
              </a:rPr>
              <a:t>在所有样本量中的平均精度和</a:t>
            </a:r>
            <a:r>
              <a:rPr lang="en-US" altLang="zh-CN" dirty="0">
                <a:latin typeface="Times New Roman" panose="02020603050405020304" pitchFamily="18" charset="0"/>
                <a:ea typeface="楷体" panose="02010609060101010101" pitchFamily="49" charset="-122"/>
              </a:rPr>
              <a:t>F1</a:t>
            </a:r>
            <a:r>
              <a:rPr lang="zh-CN" altLang="en-US" dirty="0">
                <a:latin typeface="Times New Roman" panose="02020603050405020304" pitchFamily="18" charset="0"/>
                <a:ea typeface="楷体" panose="02010609060101010101" pitchFamily="49" charset="-122"/>
              </a:rPr>
              <a:t>得分都明显优于</a:t>
            </a:r>
            <a:r>
              <a:rPr lang="en-US" altLang="zh-CN" dirty="0" err="1">
                <a:latin typeface="Times New Roman" panose="02020603050405020304" pitchFamily="18" charset="0"/>
                <a:ea typeface="楷体" panose="02010609060101010101" pitchFamily="49" charset="-122"/>
              </a:rPr>
              <a:t>Awre</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Nemesys</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Netplier</a:t>
            </a:r>
            <a:r>
              <a:rPr lang="zh-CN" altLang="en-US" dirty="0">
                <a:latin typeface="Times New Roman" panose="02020603050405020304" pitchFamily="18" charset="0"/>
                <a:ea typeface="楷体" panose="02010609060101010101" pitchFamily="49" charset="-122"/>
              </a:rPr>
              <a:t>和</a:t>
            </a:r>
            <a:r>
              <a:rPr lang="en-US" altLang="zh-CN" dirty="0" err="1">
                <a:latin typeface="Times New Roman" panose="02020603050405020304" pitchFamily="18" charset="0"/>
                <a:ea typeface="楷体" panose="02010609060101010101" pitchFamily="49" charset="-122"/>
              </a:rPr>
              <a:t>Netzob</a:t>
            </a:r>
            <a:r>
              <a:rPr lang="zh-CN" altLang="en-US" dirty="0">
                <a:latin typeface="Times New Roman" panose="02020603050405020304" pitchFamily="18" charset="0"/>
                <a:ea typeface="楷体" panose="02010609060101010101" pitchFamily="49" charset="-122"/>
              </a:rPr>
              <a:t>。有先验知识的</a:t>
            </a:r>
            <a:r>
              <a:rPr lang="en-US" altLang="zh-CN" dirty="0">
                <a:latin typeface="Times New Roman" panose="02020603050405020304" pitchFamily="18" charset="0"/>
                <a:ea typeface="楷体" panose="02010609060101010101" pitchFamily="49" charset="-122"/>
              </a:rPr>
              <a:t>BI+</a:t>
            </a:r>
            <a:r>
              <a:rPr lang="zh-CN" altLang="en-US" dirty="0">
                <a:latin typeface="Times New Roman" panose="02020603050405020304" pitchFamily="18" charset="0"/>
                <a:ea typeface="楷体" panose="02010609060101010101" pitchFamily="49" charset="-122"/>
              </a:rPr>
              <a:t>有最高的精确度和最低的假阳性率，但即使没有先验，</a:t>
            </a:r>
            <a:r>
              <a:rPr lang="en-US" altLang="zh-CN" dirty="0">
                <a:latin typeface="Times New Roman" panose="02020603050405020304" pitchFamily="18" charset="0"/>
                <a:ea typeface="楷体" panose="02010609060101010101" pitchFamily="49" charset="-122"/>
              </a:rPr>
              <a:t>BI</a:t>
            </a:r>
            <a:r>
              <a:rPr lang="zh-CN" altLang="en-US" dirty="0">
                <a:latin typeface="Times New Roman" panose="02020603050405020304" pitchFamily="18" charset="0"/>
                <a:ea typeface="楷体" panose="02010609060101010101" pitchFamily="49" charset="-122"/>
              </a:rPr>
              <a:t>的假阳性率也超过了</a:t>
            </a:r>
            <a:r>
              <a:rPr lang="en-US" altLang="zh-CN" dirty="0" err="1">
                <a:latin typeface="Times New Roman" panose="02020603050405020304" pitchFamily="18" charset="0"/>
                <a:ea typeface="楷体" panose="02010609060101010101" pitchFamily="49" charset="-122"/>
              </a:rPr>
              <a:t>Nemesys</a:t>
            </a:r>
            <a:r>
              <a:rPr lang="zh-CN" altLang="en-US" dirty="0">
                <a:latin typeface="Times New Roman" panose="02020603050405020304" pitchFamily="18" charset="0"/>
                <a:ea typeface="楷体" panose="02010609060101010101" pitchFamily="49" charset="-122"/>
              </a:rPr>
              <a:t>和</a:t>
            </a:r>
            <a:r>
              <a:rPr lang="en-US" altLang="zh-CN" dirty="0" err="1">
                <a:latin typeface="Times New Roman" panose="02020603050405020304" pitchFamily="18" charset="0"/>
                <a:ea typeface="楷体" panose="02010609060101010101" pitchFamily="49" charset="-122"/>
              </a:rPr>
              <a:t>Netplier</a:t>
            </a:r>
            <a:r>
              <a:rPr lang="zh-CN" altLang="en-US" dirty="0">
                <a:latin typeface="Times New Roman" panose="02020603050405020304" pitchFamily="18" charset="0"/>
                <a:ea typeface="楷体" panose="02010609060101010101" pitchFamily="49" charset="-122"/>
              </a:rPr>
              <a:t>，与</a:t>
            </a:r>
            <a:r>
              <a:rPr lang="en-US" altLang="zh-CN" dirty="0" err="1">
                <a:latin typeface="Times New Roman" panose="02020603050405020304" pitchFamily="18" charset="0"/>
                <a:ea typeface="楷体" panose="02010609060101010101" pitchFamily="49" charset="-122"/>
              </a:rPr>
              <a:t>Awre</a:t>
            </a:r>
            <a:r>
              <a:rPr lang="zh-CN" altLang="en-US" dirty="0">
                <a:latin typeface="Times New Roman" panose="02020603050405020304" pitchFamily="18" charset="0"/>
                <a:ea typeface="楷体" panose="02010609060101010101" pitchFamily="49" charset="-122"/>
              </a:rPr>
              <a:t>并列。</a:t>
            </a:r>
          </a:p>
        </p:txBody>
      </p:sp>
    </p:spTree>
    <p:extLst>
      <p:ext uri="{BB962C8B-B14F-4D97-AF65-F5344CB8AC3E}">
        <p14:creationId xmlns:p14="http://schemas.microsoft.com/office/powerpoint/2010/main" val="121772519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1086498"/>
            <a:ext cx="6097248" cy="427040"/>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实验结果</a:t>
            </a:r>
            <a:endParaRPr lang="en-US" altLang="zh-CN" sz="2000" b="1" dirty="0">
              <a:latin typeface="楷体" panose="02010609060101010101" pitchFamily="49" charset="-122"/>
              <a:ea typeface="楷体" panose="02010609060101010101" pitchFamily="49" charset="-122"/>
            </a:endParaRPr>
          </a:p>
        </p:txBody>
      </p:sp>
      <p:pic>
        <p:nvPicPr>
          <p:cNvPr id="5" name="图片 4">
            <a:extLst>
              <a:ext uri="{FF2B5EF4-FFF2-40B4-BE49-F238E27FC236}">
                <a16:creationId xmlns:a16="http://schemas.microsoft.com/office/drawing/2014/main" id="{C2A65165-34E5-58E6-9E56-CF977BDE16B1}"/>
              </a:ext>
            </a:extLst>
          </p:cNvPr>
          <p:cNvPicPr>
            <a:picLocks noChangeAspect="1"/>
          </p:cNvPicPr>
          <p:nvPr/>
        </p:nvPicPr>
        <p:blipFill>
          <a:blip r:embed="rId3"/>
          <a:stretch>
            <a:fillRect/>
          </a:stretch>
        </p:blipFill>
        <p:spPr>
          <a:xfrm>
            <a:off x="4194772" y="0"/>
            <a:ext cx="3802455" cy="6858000"/>
          </a:xfrm>
          <a:prstGeom prst="rect">
            <a:avLst/>
          </a:prstGeom>
        </p:spPr>
      </p:pic>
    </p:spTree>
    <p:extLst>
      <p:ext uri="{BB962C8B-B14F-4D97-AF65-F5344CB8AC3E}">
        <p14:creationId xmlns:p14="http://schemas.microsoft.com/office/powerpoint/2010/main" val="242039561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1086498"/>
            <a:ext cx="6097248" cy="427040"/>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封装有效载荷测试</a:t>
            </a:r>
            <a:endParaRPr lang="en-US" altLang="zh-CN" sz="2000" b="1" dirty="0">
              <a:latin typeface="楷体" panose="02010609060101010101" pitchFamily="49" charset="-122"/>
              <a:ea typeface="楷体" panose="02010609060101010101" pitchFamily="49" charset="-122"/>
            </a:endParaRPr>
          </a:p>
        </p:txBody>
      </p:sp>
      <p:sp>
        <p:nvSpPr>
          <p:cNvPr id="6" name="文本框 5">
            <a:extLst>
              <a:ext uri="{FF2B5EF4-FFF2-40B4-BE49-F238E27FC236}">
                <a16:creationId xmlns:a16="http://schemas.microsoft.com/office/drawing/2014/main" id="{189BA7F1-5329-4D79-F518-43F7129F4029}"/>
              </a:ext>
            </a:extLst>
          </p:cNvPr>
          <p:cNvSpPr txBox="1"/>
          <p:nvPr/>
        </p:nvSpPr>
        <p:spPr>
          <a:xfrm>
            <a:off x="1048871" y="1520483"/>
            <a:ext cx="8776446" cy="870751"/>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为了测试</a:t>
            </a:r>
            <a:r>
              <a:rPr lang="en-US" altLang="zh-CN" dirty="0" err="1">
                <a:latin typeface="Times New Roman" panose="02020603050405020304" pitchFamily="18" charset="0"/>
                <a:ea typeface="楷体" panose="02010609060101010101" pitchFamily="49" charset="-122"/>
              </a:rPr>
              <a:t>BinaryInferno</a:t>
            </a:r>
            <a:r>
              <a:rPr lang="zh-CN" altLang="en-US" dirty="0">
                <a:latin typeface="Times New Roman" panose="02020603050405020304" pitchFamily="18" charset="0"/>
                <a:ea typeface="楷体" panose="02010609060101010101" pitchFamily="49" charset="-122"/>
              </a:rPr>
              <a:t>是否可以通过对每个分支进行推理来区分具有联合的格式，在</a:t>
            </a:r>
            <a:r>
              <a:rPr lang="en-US" altLang="zh-CN" dirty="0" err="1">
                <a:latin typeface="Times New Roman" panose="02020603050405020304" pitchFamily="18" charset="0"/>
                <a:ea typeface="楷体" panose="02010609060101010101" pitchFamily="49" charset="-122"/>
              </a:rPr>
              <a:t>bgp</a:t>
            </a:r>
            <a:r>
              <a:rPr lang="zh-CN" altLang="en-US" dirty="0">
                <a:latin typeface="Times New Roman" panose="02020603050405020304" pitchFamily="18" charset="0"/>
                <a:ea typeface="楷体" panose="02010609060101010101" pitchFamily="49" charset="-122"/>
              </a:rPr>
              <a:t>和</a:t>
            </a:r>
            <a:r>
              <a:rPr lang="en-US" altLang="zh-CN" dirty="0" err="1">
                <a:latin typeface="Times New Roman" panose="02020603050405020304" pitchFamily="18" charset="0"/>
                <a:ea typeface="楷体" panose="02010609060101010101" pitchFamily="49" charset="-122"/>
              </a:rPr>
              <a:t>mavlink</a:t>
            </a:r>
            <a:r>
              <a:rPr lang="zh-CN" altLang="en-US" dirty="0">
                <a:latin typeface="Times New Roman" panose="02020603050405020304" pitchFamily="18" charset="0"/>
                <a:ea typeface="楷体" panose="02010609060101010101" pitchFamily="49" charset="-122"/>
              </a:rPr>
              <a:t>两个协议上进行了实验。</a:t>
            </a:r>
            <a:endParaRPr lang="en-US" altLang="zh-CN" dirty="0">
              <a:latin typeface="Times New Roman" panose="02020603050405020304" pitchFamily="18" charset="0"/>
              <a:ea typeface="楷体" panose="02010609060101010101" pitchFamily="49" charset="-122"/>
            </a:endParaRPr>
          </a:p>
        </p:txBody>
      </p:sp>
      <p:pic>
        <p:nvPicPr>
          <p:cNvPr id="8" name="图片 7">
            <a:extLst>
              <a:ext uri="{FF2B5EF4-FFF2-40B4-BE49-F238E27FC236}">
                <a16:creationId xmlns:a16="http://schemas.microsoft.com/office/drawing/2014/main" id="{3B75F1F4-8AA4-F0B5-B1EE-F85F0BC19692}"/>
              </a:ext>
            </a:extLst>
          </p:cNvPr>
          <p:cNvPicPr>
            <a:picLocks noChangeAspect="1"/>
          </p:cNvPicPr>
          <p:nvPr/>
        </p:nvPicPr>
        <p:blipFill>
          <a:blip r:embed="rId3"/>
          <a:stretch>
            <a:fillRect/>
          </a:stretch>
        </p:blipFill>
        <p:spPr>
          <a:xfrm>
            <a:off x="3610169" y="2678930"/>
            <a:ext cx="4572000" cy="1981200"/>
          </a:xfrm>
          <a:prstGeom prst="rect">
            <a:avLst/>
          </a:prstGeom>
        </p:spPr>
      </p:pic>
      <p:sp>
        <p:nvSpPr>
          <p:cNvPr id="10" name="文本框 9">
            <a:extLst>
              <a:ext uri="{FF2B5EF4-FFF2-40B4-BE49-F238E27FC236}">
                <a16:creationId xmlns:a16="http://schemas.microsoft.com/office/drawing/2014/main" id="{74A71AD7-095C-83F5-EE0B-C93EEF857533}"/>
              </a:ext>
            </a:extLst>
          </p:cNvPr>
          <p:cNvSpPr txBox="1"/>
          <p:nvPr/>
        </p:nvSpPr>
        <p:spPr>
          <a:xfrm>
            <a:off x="1666009" y="4834453"/>
            <a:ext cx="8460320" cy="1286250"/>
          </a:xfrm>
          <a:prstGeom prst="rect">
            <a:avLst/>
          </a:prstGeom>
          <a:noFill/>
        </p:spPr>
        <p:txBody>
          <a:bodyPr wrap="square">
            <a:spAutoFit/>
          </a:bodyPr>
          <a:lstStyle/>
          <a:p>
            <a:pPr indent="457200">
              <a:lnSpc>
                <a:spcPct val="150000"/>
              </a:lnSpc>
            </a:pPr>
            <a:r>
              <a:rPr lang="en-US" altLang="zh-CN" dirty="0" err="1">
                <a:latin typeface="Times New Roman" panose="02020603050405020304" pitchFamily="18" charset="0"/>
                <a:ea typeface="楷体" panose="02010609060101010101" pitchFamily="49" charset="-122"/>
              </a:rPr>
              <a:t>BinaryInferno</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有或没有先验</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在所有指标上都优于</a:t>
            </a:r>
            <a:r>
              <a:rPr lang="en-US" altLang="zh-CN" dirty="0" err="1">
                <a:latin typeface="Times New Roman" panose="02020603050405020304" pitchFamily="18" charset="0"/>
                <a:ea typeface="楷体" panose="02010609060101010101" pitchFamily="49" charset="-122"/>
              </a:rPr>
              <a:t>Awre</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Nemesys</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Netplier</a:t>
            </a:r>
            <a:r>
              <a:rPr lang="zh-CN" altLang="en-US" dirty="0">
                <a:latin typeface="Times New Roman" panose="02020603050405020304" pitchFamily="18" charset="0"/>
                <a:ea typeface="楷体" panose="02010609060101010101" pitchFamily="49" charset="-122"/>
              </a:rPr>
              <a:t>和</a:t>
            </a:r>
            <a:r>
              <a:rPr lang="en-US" altLang="zh-CN" dirty="0" err="1">
                <a:latin typeface="Times New Roman" panose="02020603050405020304" pitchFamily="18" charset="0"/>
                <a:ea typeface="楷体" panose="02010609060101010101" pitchFamily="49" charset="-122"/>
              </a:rPr>
              <a:t>Netzob</a:t>
            </a:r>
            <a:r>
              <a:rPr lang="zh-CN" altLang="en-US" dirty="0">
                <a:latin typeface="Times New Roman" panose="02020603050405020304" pitchFamily="18" charset="0"/>
                <a:ea typeface="楷体" panose="02010609060101010101" pitchFamily="49" charset="-122"/>
              </a:rPr>
              <a:t>，唯一的例外是</a:t>
            </a:r>
            <a:r>
              <a:rPr lang="en-US" altLang="zh-CN" dirty="0" err="1">
                <a:latin typeface="Times New Roman" panose="02020603050405020304" pitchFamily="18" charset="0"/>
                <a:ea typeface="楷体" panose="02010609060101010101" pitchFamily="49" charset="-122"/>
              </a:rPr>
              <a:t>Netplier</a:t>
            </a:r>
            <a:r>
              <a:rPr lang="zh-CN" altLang="en-US" dirty="0">
                <a:latin typeface="Times New Roman" panose="02020603050405020304" pitchFamily="18" charset="0"/>
                <a:ea typeface="楷体" panose="02010609060101010101" pitchFamily="49" charset="-122"/>
              </a:rPr>
              <a:t>的平均召回率为</a:t>
            </a:r>
            <a:r>
              <a:rPr lang="en-US" altLang="zh-CN" dirty="0">
                <a:latin typeface="Times New Roman" panose="02020603050405020304" pitchFamily="18" charset="0"/>
                <a:ea typeface="楷体" panose="02010609060101010101" pitchFamily="49" charset="-122"/>
              </a:rPr>
              <a:t>0.78</a:t>
            </a:r>
            <a:r>
              <a:rPr lang="zh-CN" altLang="en-US" dirty="0">
                <a:latin typeface="Times New Roman" panose="02020603050405020304" pitchFamily="18" charset="0"/>
                <a:ea typeface="楷体" panose="02010609060101010101" pitchFamily="49" charset="-122"/>
              </a:rPr>
              <a:t>，这是由于</a:t>
            </a:r>
            <a:r>
              <a:rPr lang="en-US" altLang="zh-CN" dirty="0" err="1">
                <a:latin typeface="Times New Roman" panose="02020603050405020304" pitchFamily="18" charset="0"/>
                <a:ea typeface="楷体" panose="02010609060101010101" pitchFamily="49" charset="-122"/>
              </a:rPr>
              <a:t>Netplier</a:t>
            </a:r>
            <a:r>
              <a:rPr lang="zh-CN" altLang="en-US" dirty="0">
                <a:latin typeface="Times New Roman" panose="02020603050405020304" pitchFamily="18" charset="0"/>
                <a:ea typeface="楷体" panose="02010609060101010101" pitchFamily="49" charset="-122"/>
              </a:rPr>
              <a:t>倾向于将消息划分为</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字节字段。 </a:t>
            </a:r>
          </a:p>
        </p:txBody>
      </p:sp>
    </p:spTree>
    <p:extLst>
      <p:ext uri="{BB962C8B-B14F-4D97-AF65-F5344CB8AC3E}">
        <p14:creationId xmlns:p14="http://schemas.microsoft.com/office/powerpoint/2010/main" val="4027348370"/>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1086498"/>
            <a:ext cx="6097248" cy="427040"/>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序列化模式测试</a:t>
            </a:r>
            <a:endParaRPr lang="en-US" altLang="zh-CN" sz="2000" b="1" dirty="0">
              <a:latin typeface="楷体" panose="02010609060101010101" pitchFamily="49" charset="-122"/>
              <a:ea typeface="楷体" panose="02010609060101010101" pitchFamily="49" charset="-122"/>
            </a:endParaRPr>
          </a:p>
        </p:txBody>
      </p:sp>
      <p:pic>
        <p:nvPicPr>
          <p:cNvPr id="6" name="图片 5">
            <a:extLst>
              <a:ext uri="{FF2B5EF4-FFF2-40B4-BE49-F238E27FC236}">
                <a16:creationId xmlns:a16="http://schemas.microsoft.com/office/drawing/2014/main" id="{E1D4D4A4-76E5-A826-CF95-C7B18069A588}"/>
              </a:ext>
            </a:extLst>
          </p:cNvPr>
          <p:cNvPicPr>
            <a:picLocks noChangeAspect="1"/>
          </p:cNvPicPr>
          <p:nvPr/>
        </p:nvPicPr>
        <p:blipFill>
          <a:blip r:embed="rId3"/>
          <a:stretch>
            <a:fillRect/>
          </a:stretch>
        </p:blipFill>
        <p:spPr>
          <a:xfrm>
            <a:off x="3031934" y="3238554"/>
            <a:ext cx="4572000" cy="1314450"/>
          </a:xfrm>
          <a:prstGeom prst="rect">
            <a:avLst/>
          </a:prstGeom>
        </p:spPr>
      </p:pic>
      <p:sp>
        <p:nvSpPr>
          <p:cNvPr id="8" name="文本框 7">
            <a:extLst>
              <a:ext uri="{FF2B5EF4-FFF2-40B4-BE49-F238E27FC236}">
                <a16:creationId xmlns:a16="http://schemas.microsoft.com/office/drawing/2014/main" id="{7CA64984-AB88-F6BF-7505-A7C33104E1C3}"/>
              </a:ext>
            </a:extLst>
          </p:cNvPr>
          <p:cNvSpPr txBox="1"/>
          <p:nvPr/>
        </p:nvSpPr>
        <p:spPr>
          <a:xfrm>
            <a:off x="1216006" y="1841347"/>
            <a:ext cx="8338761" cy="1286250"/>
          </a:xfrm>
          <a:prstGeom prst="rect">
            <a:avLst/>
          </a:prstGeom>
          <a:noFill/>
        </p:spPr>
        <p:txBody>
          <a:bodyPr wrap="square">
            <a:spAutoFit/>
          </a:bodyPr>
          <a:lstStyle/>
          <a:p>
            <a:pPr>
              <a:lnSpc>
                <a:spcPct val="150000"/>
              </a:lnSpc>
            </a:pPr>
            <a:r>
              <a:rPr lang="zh-CN" altLang="en-US" dirty="0">
                <a:latin typeface="Times New Roman" panose="02020603050405020304" pitchFamily="18" charset="0"/>
                <a:ea typeface="楷体" panose="02010609060101010101" pitchFamily="49" charset="-122"/>
              </a:rPr>
              <a:t>        对于</a:t>
            </a:r>
            <a:r>
              <a:rPr lang="en-US" altLang="zh-CN" dirty="0">
                <a:latin typeface="Times New Roman" panose="02020603050405020304" pitchFamily="18" charset="0"/>
                <a:ea typeface="楷体" panose="02010609060101010101" pitchFamily="49" charset="-122"/>
              </a:rPr>
              <a:t>1000</a:t>
            </a:r>
            <a:r>
              <a:rPr lang="zh-CN" altLang="en-US" dirty="0">
                <a:latin typeface="Times New Roman" panose="02020603050405020304" pitchFamily="18" charset="0"/>
                <a:ea typeface="楷体" panose="02010609060101010101" pitchFamily="49" charset="-122"/>
              </a:rPr>
              <a:t>条和</a:t>
            </a:r>
            <a:r>
              <a:rPr lang="en-US" altLang="zh-CN" dirty="0">
                <a:latin typeface="Times New Roman" panose="02020603050405020304" pitchFamily="18" charset="0"/>
                <a:ea typeface="楷体" panose="02010609060101010101" pitchFamily="49" charset="-122"/>
              </a:rPr>
              <a:t>500</a:t>
            </a:r>
            <a:r>
              <a:rPr lang="zh-CN" altLang="en-US" dirty="0">
                <a:latin typeface="Times New Roman" panose="02020603050405020304" pitchFamily="18" charset="0"/>
                <a:ea typeface="楷体" panose="02010609060101010101" pitchFamily="49" charset="-122"/>
              </a:rPr>
              <a:t>条消息的样本，</a:t>
            </a:r>
            <a:r>
              <a:rPr lang="en-US" altLang="zh-CN" dirty="0" err="1">
                <a:latin typeface="Times New Roman" panose="02020603050405020304" pitchFamily="18" charset="0"/>
                <a:ea typeface="楷体" panose="02010609060101010101" pitchFamily="49" charset="-122"/>
              </a:rPr>
              <a:t>BinaryInferno</a:t>
            </a:r>
            <a:r>
              <a:rPr lang="zh-CN" altLang="en-US" dirty="0">
                <a:latin typeface="Times New Roman" panose="02020603050405020304" pitchFamily="18" charset="0"/>
                <a:ea typeface="楷体" panose="02010609060101010101" pitchFamily="49" charset="-122"/>
              </a:rPr>
              <a:t>正确地推断出每个实例中使用的确切序列化模式。对于</a:t>
            </a:r>
            <a:r>
              <a:rPr lang="en-US" altLang="zh-CN" dirty="0">
                <a:latin typeface="Times New Roman" panose="02020603050405020304" pitchFamily="18" charset="0"/>
                <a:ea typeface="楷体" panose="02010609060101010101" pitchFamily="49" charset="-122"/>
              </a:rPr>
              <a:t>100</a:t>
            </a:r>
            <a:r>
              <a:rPr lang="zh-CN" altLang="en-US" dirty="0">
                <a:latin typeface="Times New Roman" panose="02020603050405020304" pitchFamily="18" charset="0"/>
                <a:ea typeface="楷体" panose="02010609060101010101" pitchFamily="49" charset="-122"/>
              </a:rPr>
              <a:t>条消息的样本，</a:t>
            </a:r>
            <a:r>
              <a:rPr lang="en-US" altLang="zh-CN" dirty="0" err="1">
                <a:latin typeface="Times New Roman" panose="02020603050405020304" pitchFamily="18" charset="0"/>
                <a:ea typeface="楷体" panose="02010609060101010101" pitchFamily="49" charset="-122"/>
              </a:rPr>
              <a:t>BinaryInferno</a:t>
            </a:r>
            <a:r>
              <a:rPr lang="zh-CN" altLang="en-US" dirty="0">
                <a:latin typeface="Times New Roman" panose="02020603050405020304" pitchFamily="18" charset="0"/>
                <a:ea typeface="楷体" panose="02010609060101010101" pitchFamily="49" charset="-122"/>
              </a:rPr>
              <a:t>无法识别</a:t>
            </a:r>
            <a:r>
              <a:rPr lang="en-US" altLang="zh-CN" dirty="0" err="1">
                <a:latin typeface="Times New Roman" panose="02020603050405020304" pitchFamily="18" charset="0"/>
                <a:ea typeface="楷体" panose="02010609060101010101" pitchFamily="49" charset="-122"/>
              </a:rPr>
              <a:t>dhcp</a:t>
            </a:r>
            <a:r>
              <a:rPr lang="zh-CN" altLang="en-US" dirty="0">
                <a:latin typeface="Times New Roman" panose="02020603050405020304" pitchFamily="18" charset="0"/>
                <a:ea typeface="楷体" panose="02010609060101010101" pitchFamily="49" charset="-122"/>
              </a:rPr>
              <a:t>的模式，并识别了</a:t>
            </a:r>
            <a:r>
              <a:rPr lang="en-US" altLang="zh-CN" dirty="0">
                <a:latin typeface="Times New Roman" panose="02020603050405020304" pitchFamily="18" charset="0"/>
                <a:ea typeface="楷体" panose="02010609060101010101" pitchFamily="49" charset="-122"/>
              </a:rPr>
              <a:t>tutorial</a:t>
            </a:r>
            <a:r>
              <a:rPr lang="zh-CN" altLang="en-US" dirty="0">
                <a:latin typeface="Times New Roman" panose="02020603050405020304" pitchFamily="18" charset="0"/>
                <a:ea typeface="楷体" panose="02010609060101010101" pitchFamily="49" charset="-122"/>
              </a:rPr>
              <a:t>中的前</a:t>
            </a:r>
            <a:r>
              <a:rPr lang="en-US" altLang="zh-CN" dirty="0">
                <a:latin typeface="Times New Roman" panose="02020603050405020304" pitchFamily="18" charset="0"/>
                <a:ea typeface="楷体" panose="02010609060101010101" pitchFamily="49" charset="-122"/>
              </a:rPr>
              <a:t>3</a:t>
            </a:r>
            <a:r>
              <a:rPr lang="zh-CN" altLang="en-US" dirty="0">
                <a:latin typeface="Times New Roman" panose="02020603050405020304" pitchFamily="18" charset="0"/>
                <a:ea typeface="楷体" panose="02010609060101010101" pitchFamily="49" charset="-122"/>
              </a:rPr>
              <a:t>个字节模式。</a:t>
            </a:r>
          </a:p>
        </p:txBody>
      </p:sp>
      <p:sp>
        <p:nvSpPr>
          <p:cNvPr id="10" name="文本框 9">
            <a:extLst>
              <a:ext uri="{FF2B5EF4-FFF2-40B4-BE49-F238E27FC236}">
                <a16:creationId xmlns:a16="http://schemas.microsoft.com/office/drawing/2014/main" id="{A38882D8-ED34-7091-3BBB-95FD142ABE65}"/>
              </a:ext>
            </a:extLst>
          </p:cNvPr>
          <p:cNvSpPr txBox="1"/>
          <p:nvPr/>
        </p:nvSpPr>
        <p:spPr>
          <a:xfrm>
            <a:off x="2455608" y="4713464"/>
            <a:ext cx="6096000" cy="873957"/>
          </a:xfrm>
          <a:prstGeom prst="rect">
            <a:avLst/>
          </a:prstGeom>
          <a:noFill/>
        </p:spPr>
        <p:txBody>
          <a:bodyPr wrap="square">
            <a:spAutoFit/>
          </a:bodyPr>
          <a:lstStyle/>
          <a:p>
            <a:pPr>
              <a:lnSpc>
                <a:spcPct val="150000"/>
              </a:lnSpc>
            </a:pPr>
            <a:r>
              <a:rPr lang="en-US" altLang="zh-CN" dirty="0">
                <a:latin typeface="Times New Roman" panose="02020603050405020304" pitchFamily="18" charset="0"/>
                <a:ea typeface="楷体" panose="02010609060101010101" pitchFamily="49" charset="-122"/>
              </a:rPr>
              <a:t>Y</a:t>
            </a:r>
            <a:r>
              <a:rPr lang="zh-CN" altLang="en-US" dirty="0">
                <a:latin typeface="Times New Roman" panose="02020603050405020304" pitchFamily="18" charset="0"/>
                <a:ea typeface="楷体" panose="02010609060101010101" pitchFamily="49" charset="-122"/>
              </a:rPr>
              <a:t>表示基于真实值的序列化模式被</a:t>
            </a:r>
            <a:r>
              <a:rPr lang="en-US" altLang="zh-CN" dirty="0" err="1">
                <a:latin typeface="Times New Roman" panose="02020603050405020304" pitchFamily="18" charset="0"/>
                <a:ea typeface="楷体" panose="02010609060101010101" pitchFamily="49" charset="-122"/>
              </a:rPr>
              <a:t>BinaryInferno</a:t>
            </a:r>
            <a:r>
              <a:rPr lang="zh-CN" altLang="en-US" dirty="0">
                <a:latin typeface="Times New Roman" panose="02020603050405020304" pitchFamily="18" charset="0"/>
                <a:ea typeface="楷体" panose="02010609060101010101" pitchFamily="49" charset="-122"/>
              </a:rPr>
              <a:t>推断为最有可能的模式</a:t>
            </a:r>
            <a:r>
              <a:rPr lang="en-US" altLang="zh-CN" dirty="0">
                <a:latin typeface="Times New Roman" panose="02020603050405020304" pitchFamily="18" charset="0"/>
                <a:ea typeface="楷体" panose="02010609060101010101" pitchFamily="49" charset="-122"/>
              </a:rPr>
              <a:t>;N</a:t>
            </a:r>
            <a:r>
              <a:rPr lang="zh-CN" altLang="en-US" dirty="0">
                <a:latin typeface="Times New Roman" panose="02020603050405020304" pitchFamily="18" charset="0"/>
                <a:ea typeface="楷体" panose="02010609060101010101" pitchFamily="49" charset="-122"/>
              </a:rPr>
              <a:t>表示不是</a:t>
            </a:r>
            <a:r>
              <a:rPr lang="en-US" altLang="zh-CN" dirty="0">
                <a:latin typeface="Times New Roman" panose="02020603050405020304" pitchFamily="18" charset="0"/>
                <a:ea typeface="楷体" panose="02010609060101010101" pitchFamily="49" charset="-122"/>
              </a:rPr>
              <a:t>;P</a:t>
            </a:r>
            <a:r>
              <a:rPr lang="zh-CN" altLang="en-US" dirty="0">
                <a:latin typeface="Times New Roman" panose="02020603050405020304" pitchFamily="18" charset="0"/>
                <a:ea typeface="楷体" panose="02010609060101010101" pitchFamily="49" charset="-122"/>
              </a:rPr>
              <a:t>表示模式被部分识别。</a:t>
            </a:r>
          </a:p>
        </p:txBody>
      </p:sp>
    </p:spTree>
    <p:extLst>
      <p:ext uri="{BB962C8B-B14F-4D97-AF65-F5344CB8AC3E}">
        <p14:creationId xmlns:p14="http://schemas.microsoft.com/office/powerpoint/2010/main" val="3839515883"/>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1086498"/>
            <a:ext cx="6097248" cy="427040"/>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无边界随机数据测试</a:t>
            </a:r>
            <a:endParaRPr lang="en-US" altLang="zh-CN" sz="2000" b="1" dirty="0">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7CA64984-AB88-F6BF-7505-A7C33104E1C3}"/>
              </a:ext>
            </a:extLst>
          </p:cNvPr>
          <p:cNvSpPr txBox="1"/>
          <p:nvPr/>
        </p:nvSpPr>
        <p:spPr>
          <a:xfrm>
            <a:off x="1189521" y="1823417"/>
            <a:ext cx="9817773" cy="2117246"/>
          </a:xfrm>
          <a:prstGeom prst="rect">
            <a:avLst/>
          </a:prstGeom>
          <a:noFill/>
        </p:spPr>
        <p:txBody>
          <a:bodyPr wrap="square">
            <a:spAutoFit/>
          </a:bodyPr>
          <a:lstStyle/>
          <a:p>
            <a:pPr>
              <a:lnSpc>
                <a:spcPct val="150000"/>
              </a:lnSpc>
            </a:pPr>
            <a:r>
              <a:rPr lang="zh-CN" altLang="en-US" dirty="0">
                <a:latin typeface="Times New Roman" panose="02020603050405020304" pitchFamily="18" charset="0"/>
                <a:ea typeface="楷体" panose="02010609060101010101" pitchFamily="49" charset="-122"/>
              </a:rPr>
              <a:t>        为了评估每个工具在没有结构的数据上的假阳性率，对这些数据不应推断出边界。创建了</a:t>
            </a:r>
            <a:r>
              <a:rPr lang="en-US" altLang="zh-CN" dirty="0">
                <a:latin typeface="Times New Roman" panose="02020603050405020304" pitchFamily="18" charset="0"/>
                <a:ea typeface="楷体" panose="02010609060101010101" pitchFamily="49" charset="-122"/>
              </a:rPr>
              <a:t>20</a:t>
            </a:r>
            <a:r>
              <a:rPr lang="zh-CN" altLang="en-US" dirty="0">
                <a:latin typeface="Times New Roman" panose="02020603050405020304" pitchFamily="18" charset="0"/>
                <a:ea typeface="楷体" panose="02010609060101010101" pitchFamily="49" charset="-122"/>
              </a:rPr>
              <a:t>个样本</a:t>
            </a:r>
            <a:r>
              <a:rPr lang="en-US" altLang="zh-CN" dirty="0">
                <a:latin typeface="Times New Roman" panose="02020603050405020304" pitchFamily="18" charset="0"/>
                <a:ea typeface="楷体" panose="02010609060101010101" pitchFamily="49" charset="-122"/>
              </a:rPr>
              <a:t>:10</a:t>
            </a:r>
            <a:r>
              <a:rPr lang="zh-CN" altLang="en-US" dirty="0">
                <a:latin typeface="Times New Roman" panose="02020603050405020304" pitchFamily="18" charset="0"/>
                <a:ea typeface="楷体" panose="02010609060101010101" pitchFamily="49" charset="-122"/>
              </a:rPr>
              <a:t>个具有变长消息，</a:t>
            </a:r>
            <a:r>
              <a:rPr lang="en-US" altLang="zh-CN" dirty="0">
                <a:latin typeface="Times New Roman" panose="02020603050405020304" pitchFamily="18" charset="0"/>
                <a:ea typeface="楷体" panose="02010609060101010101" pitchFamily="49" charset="-122"/>
              </a:rPr>
              <a:t>10</a:t>
            </a:r>
            <a:r>
              <a:rPr lang="zh-CN" altLang="en-US" dirty="0">
                <a:latin typeface="Times New Roman" panose="02020603050405020304" pitchFamily="18" charset="0"/>
                <a:ea typeface="楷体" panose="02010609060101010101" pitchFamily="49" charset="-122"/>
              </a:rPr>
              <a:t>个具有固定宽度消息，每个示例包含</a:t>
            </a:r>
            <a:r>
              <a:rPr lang="en-US" altLang="zh-CN" dirty="0">
                <a:latin typeface="Times New Roman" panose="02020603050405020304" pitchFamily="18" charset="0"/>
                <a:ea typeface="楷体" panose="02010609060101010101" pitchFamily="49" charset="-122"/>
              </a:rPr>
              <a:t>100</a:t>
            </a:r>
            <a:r>
              <a:rPr lang="zh-CN" altLang="en-US" dirty="0">
                <a:latin typeface="Times New Roman" panose="02020603050405020304" pitchFamily="18" charset="0"/>
                <a:ea typeface="楷体" panose="02010609060101010101" pitchFamily="49" charset="-122"/>
              </a:rPr>
              <a:t>个均匀分布的随机字节值的消息。当给定随机数据时，</a:t>
            </a:r>
            <a:r>
              <a:rPr lang="en-US" altLang="zh-CN" dirty="0" err="1">
                <a:latin typeface="Times New Roman" panose="02020603050405020304" pitchFamily="18" charset="0"/>
                <a:ea typeface="楷体" panose="02010609060101010101" pitchFamily="49" charset="-122"/>
              </a:rPr>
              <a:t>BinaryInferno</a:t>
            </a:r>
            <a:r>
              <a:rPr lang="zh-CN" altLang="en-US" dirty="0">
                <a:latin typeface="Times New Roman" panose="02020603050405020304" pitchFamily="18" charset="0"/>
                <a:ea typeface="楷体" panose="02010609060101010101" pitchFamily="49" charset="-122"/>
              </a:rPr>
              <a:t>正确地推断没有字段边界，平均</a:t>
            </a:r>
            <a:r>
              <a:rPr lang="en-US" altLang="zh-CN" dirty="0">
                <a:latin typeface="Times New Roman" panose="02020603050405020304" pitchFamily="18" charset="0"/>
                <a:ea typeface="楷体" panose="02010609060101010101" pitchFamily="49" charset="-122"/>
              </a:rPr>
              <a:t>FPR</a:t>
            </a:r>
            <a:r>
              <a:rPr lang="zh-CN" altLang="en-US" dirty="0">
                <a:latin typeface="Times New Roman" panose="02020603050405020304" pitchFamily="18" charset="0"/>
                <a:ea typeface="楷体" panose="02010609060101010101" pitchFamily="49" charset="-122"/>
              </a:rPr>
              <a:t>为</a:t>
            </a:r>
            <a:r>
              <a:rPr lang="en-US" altLang="zh-CN" dirty="0">
                <a:latin typeface="Times New Roman" panose="02020603050405020304" pitchFamily="18" charset="0"/>
                <a:ea typeface="楷体" panose="02010609060101010101" pitchFamily="49" charset="-122"/>
              </a:rPr>
              <a:t>0.0</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FieldHunter</a:t>
            </a:r>
            <a:r>
              <a:rPr lang="zh-CN" altLang="en-US" dirty="0">
                <a:latin typeface="Times New Roman" panose="02020603050405020304" pitchFamily="18" charset="0"/>
                <a:ea typeface="楷体" panose="02010609060101010101" pitchFamily="49" charset="-122"/>
              </a:rPr>
              <a:t>的</a:t>
            </a:r>
            <a:r>
              <a:rPr lang="en-US" altLang="zh-CN" dirty="0">
                <a:latin typeface="Times New Roman" panose="02020603050405020304" pitchFamily="18" charset="0"/>
                <a:ea typeface="楷体" panose="02010609060101010101" pitchFamily="49" charset="-122"/>
              </a:rPr>
              <a:t>FPR</a:t>
            </a:r>
            <a:r>
              <a:rPr lang="zh-CN" altLang="en-US" dirty="0">
                <a:latin typeface="Times New Roman" panose="02020603050405020304" pitchFamily="18" charset="0"/>
                <a:ea typeface="楷体" panose="02010609060101010101" pitchFamily="49" charset="-122"/>
              </a:rPr>
              <a:t>为</a:t>
            </a:r>
            <a:r>
              <a:rPr lang="en-US" altLang="zh-CN" dirty="0">
                <a:latin typeface="Times New Roman" panose="02020603050405020304" pitchFamily="18" charset="0"/>
                <a:ea typeface="楷体" panose="02010609060101010101" pitchFamily="49" charset="-122"/>
              </a:rPr>
              <a:t>0.0</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Netzob</a:t>
            </a:r>
            <a:r>
              <a:rPr lang="zh-CN" altLang="en-US" dirty="0">
                <a:latin typeface="Times New Roman" panose="02020603050405020304" pitchFamily="18" charset="0"/>
                <a:ea typeface="楷体" panose="02010609060101010101" pitchFamily="49" charset="-122"/>
              </a:rPr>
              <a:t>的</a:t>
            </a:r>
            <a:r>
              <a:rPr lang="en-US" altLang="zh-CN" dirty="0">
                <a:latin typeface="Times New Roman" panose="02020603050405020304" pitchFamily="18" charset="0"/>
                <a:ea typeface="楷体" panose="02010609060101010101" pitchFamily="49" charset="-122"/>
              </a:rPr>
              <a:t>FPR</a:t>
            </a:r>
            <a:r>
              <a:rPr lang="zh-CN" altLang="en-US" dirty="0">
                <a:latin typeface="Times New Roman" panose="02020603050405020304" pitchFamily="18" charset="0"/>
                <a:ea typeface="楷体" panose="02010609060101010101" pitchFamily="49" charset="-122"/>
              </a:rPr>
              <a:t>为</a:t>
            </a:r>
            <a:r>
              <a:rPr lang="en-US" altLang="zh-CN" dirty="0">
                <a:latin typeface="Times New Roman" panose="02020603050405020304" pitchFamily="18" charset="0"/>
                <a:ea typeface="楷体" panose="02010609060101010101" pitchFamily="49" charset="-122"/>
              </a:rPr>
              <a:t>0.01</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Awre</a:t>
            </a:r>
            <a:r>
              <a:rPr lang="zh-CN" altLang="en-US" dirty="0">
                <a:latin typeface="Times New Roman" panose="02020603050405020304" pitchFamily="18" charset="0"/>
                <a:ea typeface="楷体" panose="02010609060101010101" pitchFamily="49" charset="-122"/>
              </a:rPr>
              <a:t>的</a:t>
            </a:r>
            <a:r>
              <a:rPr lang="en-US" altLang="zh-CN" dirty="0">
                <a:latin typeface="Times New Roman" panose="02020603050405020304" pitchFamily="18" charset="0"/>
                <a:ea typeface="楷体" panose="02010609060101010101" pitchFamily="49" charset="-122"/>
              </a:rPr>
              <a:t>FPR</a:t>
            </a:r>
            <a:r>
              <a:rPr lang="zh-CN" altLang="en-US" dirty="0">
                <a:latin typeface="Times New Roman" panose="02020603050405020304" pitchFamily="18" charset="0"/>
                <a:ea typeface="楷体" panose="02010609060101010101" pitchFamily="49" charset="-122"/>
              </a:rPr>
              <a:t>为</a:t>
            </a:r>
            <a:r>
              <a:rPr lang="en-US" altLang="zh-CN" dirty="0">
                <a:latin typeface="Times New Roman" panose="02020603050405020304" pitchFamily="18" charset="0"/>
                <a:ea typeface="楷体" panose="02010609060101010101" pitchFamily="49" charset="-122"/>
              </a:rPr>
              <a:t>0.02</a:t>
            </a:r>
            <a:r>
              <a:rPr lang="zh-CN" altLang="en-US" dirty="0">
                <a:latin typeface="Times New Roman" panose="02020603050405020304" pitchFamily="18" charset="0"/>
                <a:ea typeface="楷体" panose="02010609060101010101" pitchFamily="49" charset="-122"/>
              </a:rPr>
              <a:t>，而</a:t>
            </a:r>
            <a:r>
              <a:rPr lang="en-US" altLang="zh-CN" dirty="0" err="1">
                <a:latin typeface="Times New Roman" panose="02020603050405020304" pitchFamily="18" charset="0"/>
                <a:ea typeface="楷体" panose="02010609060101010101" pitchFamily="49" charset="-122"/>
              </a:rPr>
              <a:t>FieldHunter</a:t>
            </a:r>
            <a:r>
              <a:rPr lang="zh-CN" altLang="en-US" dirty="0">
                <a:latin typeface="Times New Roman" panose="02020603050405020304" pitchFamily="18" charset="0"/>
                <a:ea typeface="楷体" panose="02010609060101010101" pitchFamily="49" charset="-122"/>
              </a:rPr>
              <a:t>对任何随机样本都没有推断出字段边界。</a:t>
            </a:r>
            <a:r>
              <a:rPr lang="en-US" altLang="zh-CN" dirty="0" err="1">
                <a:latin typeface="Times New Roman" panose="02020603050405020304" pitchFamily="18" charset="0"/>
                <a:ea typeface="楷体" panose="02010609060101010101" pitchFamily="49" charset="-122"/>
              </a:rPr>
              <a:t>Nemesys</a:t>
            </a:r>
            <a:r>
              <a:rPr lang="zh-CN" altLang="en-US" dirty="0">
                <a:latin typeface="Times New Roman" panose="02020603050405020304" pitchFamily="18" charset="0"/>
                <a:ea typeface="楷体" panose="02010609060101010101" pitchFamily="49" charset="-122"/>
              </a:rPr>
              <a:t>的平均</a:t>
            </a:r>
            <a:r>
              <a:rPr lang="en-US" altLang="zh-CN" dirty="0">
                <a:latin typeface="Times New Roman" panose="02020603050405020304" pitchFamily="18" charset="0"/>
                <a:ea typeface="楷体" panose="02010609060101010101" pitchFamily="49" charset="-122"/>
              </a:rPr>
              <a:t>FPR</a:t>
            </a:r>
            <a:r>
              <a:rPr lang="zh-CN" altLang="en-US" dirty="0">
                <a:latin typeface="Times New Roman" panose="02020603050405020304" pitchFamily="18" charset="0"/>
                <a:ea typeface="楷体" panose="02010609060101010101" pitchFamily="49" charset="-122"/>
              </a:rPr>
              <a:t>为</a:t>
            </a:r>
            <a:r>
              <a:rPr lang="en-US" altLang="zh-CN" dirty="0">
                <a:latin typeface="Times New Roman" panose="02020603050405020304" pitchFamily="18" charset="0"/>
                <a:ea typeface="楷体" panose="02010609060101010101" pitchFamily="49" charset="-122"/>
              </a:rPr>
              <a:t>0.40</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Netplier</a:t>
            </a:r>
            <a:r>
              <a:rPr lang="zh-CN" altLang="en-US" dirty="0">
                <a:latin typeface="Times New Roman" panose="02020603050405020304" pitchFamily="18" charset="0"/>
                <a:ea typeface="楷体" panose="02010609060101010101" pitchFamily="49" charset="-122"/>
              </a:rPr>
              <a:t>的平均</a:t>
            </a:r>
            <a:r>
              <a:rPr lang="en-US" altLang="zh-CN" dirty="0">
                <a:latin typeface="Times New Roman" panose="02020603050405020304" pitchFamily="18" charset="0"/>
                <a:ea typeface="楷体" panose="02010609060101010101" pitchFamily="49" charset="-122"/>
              </a:rPr>
              <a:t>FPR</a:t>
            </a:r>
            <a:r>
              <a:rPr lang="zh-CN" altLang="en-US" dirty="0">
                <a:latin typeface="Times New Roman" panose="02020603050405020304" pitchFamily="18" charset="0"/>
                <a:ea typeface="楷体" panose="02010609060101010101" pitchFamily="49" charset="-122"/>
              </a:rPr>
              <a:t>为</a:t>
            </a:r>
            <a:r>
              <a:rPr lang="en-US" altLang="zh-CN" dirty="0">
                <a:latin typeface="Times New Roman" panose="02020603050405020304" pitchFamily="18" charset="0"/>
                <a:ea typeface="楷体" panose="02010609060101010101" pitchFamily="49" charset="-122"/>
              </a:rPr>
              <a:t>0.45</a:t>
            </a:r>
            <a:r>
              <a:rPr lang="zh-CN" altLang="en-US" dirty="0">
                <a:latin typeface="Times New Roman" panose="02020603050405020304" pitchFamily="18" charset="0"/>
                <a:ea typeface="楷体" panose="02010609060101010101" pitchFamily="49" charset="-122"/>
              </a:rPr>
              <a:t>。</a:t>
            </a:r>
          </a:p>
        </p:txBody>
      </p:sp>
    </p:spTree>
    <p:extLst>
      <p:ext uri="{BB962C8B-B14F-4D97-AF65-F5344CB8AC3E}">
        <p14:creationId xmlns:p14="http://schemas.microsoft.com/office/powerpoint/2010/main" val="115075314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9" y="934305"/>
            <a:ext cx="8725456" cy="5034070"/>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Adam Wick</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2006</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年毕业于犹他大学获计算机科学博士学位，现在为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Fastly</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公司首席软件工程师，主要工作方向为网络安全、网络架构、操作系统、软件开发等；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 Chandler J,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Wick A</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Fisher K.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BinaryInferno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 Semantic-Driven Approach to Field Inference for Binary Message Formats[C]//Proceedings of the Symposium on Network and Distributed System Security NDSS 2023.</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 PAUL H, EDDY W, BRENT C, CHRIS P, VALENTIN R, KARL S, ANDREI S, AARON T,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ADAM W</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MATTHEW Y, STEVE Z, et al. A type system for extracting functional specifications from memory-safe imperative programs[J]. Proc. ACM Program. Lang., 2021, 5(OOPSLA): 1-29.</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[3] Chandler J, Fisher K, Chapman E, Eric D,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Adam Wick</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Invasion of the botnet snatchers: A case study in applied malware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cyberdeception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[J]. Proceedings of the 53rd Hawaii International Conference on System Sciences, 2020.</a:t>
            </a:r>
          </a:p>
        </p:txBody>
      </p:sp>
      <p:pic>
        <p:nvPicPr>
          <p:cNvPr id="6" name="图片 5">
            <a:extLst>
              <a:ext uri="{FF2B5EF4-FFF2-40B4-BE49-F238E27FC236}">
                <a16:creationId xmlns:a16="http://schemas.microsoft.com/office/drawing/2014/main" id="{E3C838B0-A9AA-5654-C8DD-518BC070D1F8}"/>
              </a:ext>
            </a:extLst>
          </p:cNvPr>
          <p:cNvPicPr>
            <a:picLocks noChangeAspect="1"/>
          </p:cNvPicPr>
          <p:nvPr/>
        </p:nvPicPr>
        <p:blipFill>
          <a:blip r:embed="rId3"/>
          <a:stretch>
            <a:fillRect/>
          </a:stretch>
        </p:blipFill>
        <p:spPr>
          <a:xfrm>
            <a:off x="9762565" y="1041882"/>
            <a:ext cx="2076450" cy="2219325"/>
          </a:xfrm>
          <a:prstGeom prst="rect">
            <a:avLst/>
          </a:prstGeom>
        </p:spPr>
      </p:pic>
    </p:spTree>
    <p:extLst>
      <p:ext uri="{BB962C8B-B14F-4D97-AF65-F5344CB8AC3E}">
        <p14:creationId xmlns:p14="http://schemas.microsoft.com/office/powerpoint/2010/main" val="2742577532"/>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1086498"/>
            <a:ext cx="6097248" cy="427040"/>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执行时间测试</a:t>
            </a:r>
            <a:endParaRPr lang="en-US" altLang="zh-CN" sz="2000" b="1" dirty="0">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7CA64984-AB88-F6BF-7505-A7C33104E1C3}"/>
              </a:ext>
            </a:extLst>
          </p:cNvPr>
          <p:cNvSpPr txBox="1"/>
          <p:nvPr/>
        </p:nvSpPr>
        <p:spPr>
          <a:xfrm>
            <a:off x="1331417" y="4436761"/>
            <a:ext cx="8734817" cy="1701748"/>
          </a:xfrm>
          <a:prstGeom prst="rect">
            <a:avLst/>
          </a:prstGeom>
          <a:noFill/>
        </p:spPr>
        <p:txBody>
          <a:bodyPr wrap="square">
            <a:spAutoFit/>
          </a:bodyPr>
          <a:lstStyle/>
          <a:p>
            <a:pPr>
              <a:lnSpc>
                <a:spcPct val="150000"/>
              </a:lnSpc>
            </a:pPr>
            <a:r>
              <a:rPr lang="zh-CN" altLang="en-US" dirty="0">
                <a:latin typeface="Times New Roman" panose="02020603050405020304" pitchFamily="18" charset="0"/>
                <a:ea typeface="楷体" panose="02010609060101010101" pitchFamily="49" charset="-122"/>
              </a:rPr>
              <a:t>        为了描述</a:t>
            </a:r>
            <a:r>
              <a:rPr lang="en-US" altLang="zh-CN" dirty="0" err="1">
                <a:latin typeface="Times New Roman" panose="02020603050405020304" pitchFamily="18" charset="0"/>
                <a:ea typeface="楷体" panose="02010609060101010101" pitchFamily="49" charset="-122"/>
              </a:rPr>
              <a:t>BinaryInferno</a:t>
            </a:r>
            <a:r>
              <a:rPr lang="zh-CN" altLang="en-US" dirty="0">
                <a:latin typeface="Times New Roman" panose="02020603050405020304" pitchFamily="18" charset="0"/>
                <a:ea typeface="楷体" panose="02010609060101010101" pitchFamily="49" charset="-122"/>
              </a:rPr>
              <a:t>和相关工具执行字段推断所花费的时间，记录了评估的执行时间。</a:t>
            </a:r>
            <a:r>
              <a:rPr lang="en-US" altLang="zh-CN" dirty="0" err="1">
                <a:latin typeface="Times New Roman" panose="02020603050405020304" pitchFamily="18" charset="0"/>
                <a:ea typeface="楷体" panose="02010609060101010101" pitchFamily="49" charset="-122"/>
              </a:rPr>
              <a:t>Netzob</a:t>
            </a:r>
            <a:r>
              <a:rPr lang="zh-CN" altLang="en-US" dirty="0">
                <a:latin typeface="Times New Roman" panose="02020603050405020304" pitchFamily="18" charset="0"/>
                <a:ea typeface="楷体" panose="02010609060101010101" pitchFamily="49" charset="-122"/>
              </a:rPr>
              <a:t>的多序列比对方法在</a:t>
            </a:r>
            <a:r>
              <a:rPr lang="en-US" altLang="zh-CN" dirty="0" err="1">
                <a:latin typeface="Times New Roman" panose="02020603050405020304" pitchFamily="18" charset="0"/>
                <a:ea typeface="楷体" panose="02010609060101010101" pitchFamily="49" charset="-122"/>
              </a:rPr>
              <a:t>dhcp</a:t>
            </a:r>
            <a:r>
              <a:rPr lang="zh-CN" altLang="en-US" dirty="0">
                <a:latin typeface="Times New Roman" panose="02020603050405020304" pitchFamily="18" charset="0"/>
                <a:ea typeface="楷体" panose="02010609060101010101" pitchFamily="49" charset="-122"/>
              </a:rPr>
              <a:t>和</a:t>
            </a:r>
            <a:r>
              <a:rPr lang="en-US" altLang="zh-CN" dirty="0" err="1">
                <a:latin typeface="Times New Roman" panose="02020603050405020304" pitchFamily="18" charset="0"/>
                <a:ea typeface="楷体" panose="02010609060101010101" pitchFamily="49" charset="-122"/>
              </a:rPr>
              <a:t>smb</a:t>
            </a:r>
            <a:r>
              <a:rPr lang="zh-CN" altLang="en-US" dirty="0">
                <a:latin typeface="Times New Roman" panose="02020603050405020304" pitchFamily="18" charset="0"/>
                <a:ea typeface="楷体" panose="02010609060101010101" pitchFamily="49" charset="-122"/>
              </a:rPr>
              <a:t>两个样本上</a:t>
            </a:r>
            <a:r>
              <a:rPr lang="en-US" altLang="zh-CN" dirty="0">
                <a:latin typeface="Times New Roman" panose="02020603050405020304" pitchFamily="18" charset="0"/>
                <a:ea typeface="楷体" panose="02010609060101010101" pitchFamily="49" charset="-122"/>
              </a:rPr>
              <a:t>60</a:t>
            </a:r>
            <a:r>
              <a:rPr lang="zh-CN" altLang="en-US" dirty="0">
                <a:latin typeface="Times New Roman" panose="02020603050405020304" pitchFamily="18" charset="0"/>
                <a:ea typeface="楷体" panose="02010609060101010101" pitchFamily="49" charset="-122"/>
              </a:rPr>
              <a:t>分钟后超时。</a:t>
            </a:r>
            <a:r>
              <a:rPr lang="en-US" altLang="zh-CN" dirty="0" err="1">
                <a:latin typeface="Times New Roman" panose="02020603050405020304" pitchFamily="18" charset="0"/>
                <a:ea typeface="楷体" panose="02010609060101010101" pitchFamily="49" charset="-122"/>
              </a:rPr>
              <a:t>BinaryInferno</a:t>
            </a:r>
            <a:r>
              <a:rPr lang="en-US" altLang="zh-CN" dirty="0">
                <a:latin typeface="Times New Roman" panose="02020603050405020304" pitchFamily="18" charset="0"/>
                <a:ea typeface="楷体" panose="02010609060101010101" pitchFamily="49" charset="-122"/>
              </a:rPr>
              <a:t>, </a:t>
            </a:r>
            <a:r>
              <a:rPr lang="en-US" altLang="zh-CN" dirty="0" err="1">
                <a:latin typeface="Times New Roman" panose="02020603050405020304" pitchFamily="18" charset="0"/>
                <a:ea typeface="楷体" panose="02010609060101010101" pitchFamily="49" charset="-122"/>
              </a:rPr>
              <a:t>Netplier</a:t>
            </a:r>
            <a:r>
              <a:rPr lang="zh-CN" altLang="en-US" dirty="0">
                <a:latin typeface="Times New Roman" panose="02020603050405020304" pitchFamily="18" charset="0"/>
                <a:ea typeface="楷体" panose="02010609060101010101" pitchFamily="49" charset="-122"/>
              </a:rPr>
              <a:t>和</a:t>
            </a:r>
            <a:r>
              <a:rPr lang="en-US" altLang="zh-CN" dirty="0" err="1">
                <a:latin typeface="Times New Roman" panose="02020603050405020304" pitchFamily="18" charset="0"/>
                <a:ea typeface="楷体" panose="02010609060101010101" pitchFamily="49" charset="-122"/>
              </a:rPr>
              <a:t>Netzob</a:t>
            </a:r>
            <a:r>
              <a:rPr lang="zh-CN" altLang="en-US" dirty="0">
                <a:latin typeface="Times New Roman" panose="02020603050405020304" pitchFamily="18" charset="0"/>
                <a:ea typeface="楷体" panose="02010609060101010101" pitchFamily="49" charset="-122"/>
              </a:rPr>
              <a:t>的长消息样本需要更多的时间。但所有这些时间都比分析师手动逆向工程格式所花费的时间短。</a:t>
            </a:r>
          </a:p>
        </p:txBody>
      </p:sp>
      <p:pic>
        <p:nvPicPr>
          <p:cNvPr id="5" name="图片 4">
            <a:extLst>
              <a:ext uri="{FF2B5EF4-FFF2-40B4-BE49-F238E27FC236}">
                <a16:creationId xmlns:a16="http://schemas.microsoft.com/office/drawing/2014/main" id="{E11C49A9-C128-0D47-A785-5256AD83F841}"/>
              </a:ext>
            </a:extLst>
          </p:cNvPr>
          <p:cNvPicPr>
            <a:picLocks noChangeAspect="1"/>
          </p:cNvPicPr>
          <p:nvPr/>
        </p:nvPicPr>
        <p:blipFill>
          <a:blip r:embed="rId3"/>
          <a:stretch>
            <a:fillRect/>
          </a:stretch>
        </p:blipFill>
        <p:spPr>
          <a:xfrm>
            <a:off x="2448776" y="1699235"/>
            <a:ext cx="5539569" cy="2581900"/>
          </a:xfrm>
          <a:prstGeom prst="rect">
            <a:avLst/>
          </a:prstGeom>
        </p:spPr>
      </p:pic>
    </p:spTree>
    <p:extLst>
      <p:ext uri="{BB962C8B-B14F-4D97-AF65-F5344CB8AC3E}">
        <p14:creationId xmlns:p14="http://schemas.microsoft.com/office/powerpoint/2010/main" val="64978081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Limitation</a:t>
            </a:r>
          </a:p>
        </p:txBody>
      </p:sp>
      <p:sp>
        <p:nvSpPr>
          <p:cNvPr id="4" name="文本框 3">
            <a:extLst>
              <a:ext uri="{FF2B5EF4-FFF2-40B4-BE49-F238E27FC236}">
                <a16:creationId xmlns:a16="http://schemas.microsoft.com/office/drawing/2014/main" id="{E26E50F2-BBF7-6D24-E851-E91956AA5AE6}"/>
              </a:ext>
            </a:extLst>
          </p:cNvPr>
          <p:cNvSpPr txBox="1"/>
          <p:nvPr/>
        </p:nvSpPr>
        <p:spPr>
          <a:xfrm>
            <a:off x="1196946" y="1202641"/>
            <a:ext cx="8734817" cy="3366563"/>
          </a:xfrm>
          <a:prstGeom prst="rect">
            <a:avLst/>
          </a:prstGeom>
          <a:noFill/>
        </p:spPr>
        <p:txBody>
          <a:bodyPr wrap="square">
            <a:spAutoFit/>
          </a:bodyPr>
          <a:lstStyle/>
          <a:p>
            <a:pPr>
              <a:lnSpc>
                <a:spcPct val="150000"/>
              </a:lnSpc>
            </a:pP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1. </a:t>
            </a:r>
            <a:r>
              <a:rPr lang="en-US" altLang="zh-CN" dirty="0" err="1">
                <a:latin typeface="Times New Roman" panose="02020603050405020304" pitchFamily="18" charset="0"/>
                <a:ea typeface="楷体" panose="02010609060101010101" pitchFamily="49" charset="-122"/>
              </a:rPr>
              <a:t>BinaryInferno</a:t>
            </a:r>
            <a:r>
              <a:rPr lang="zh-CN" altLang="en-US" dirty="0">
                <a:latin typeface="Times New Roman" panose="02020603050405020304" pitchFamily="18" charset="0"/>
                <a:ea typeface="楷体" panose="02010609060101010101" pitchFamily="49" charset="-122"/>
              </a:rPr>
              <a:t>只对样本消息中常见的偏移对齐的字段和有效载荷区域进行推断，而没有触及联合类型或可选字段。</a:t>
            </a:r>
            <a:endParaRPr lang="en-US" altLang="zh-CN" dirty="0">
              <a:latin typeface="Times New Roman" panose="02020603050405020304" pitchFamily="18" charset="0"/>
              <a:ea typeface="楷体" panose="02010609060101010101" pitchFamily="49" charset="-122"/>
            </a:endParaRPr>
          </a:p>
          <a:p>
            <a:pPr>
              <a:lnSpc>
                <a:spcPct val="150000"/>
              </a:lnSpc>
            </a:pPr>
            <a:r>
              <a:rPr lang="en-US" altLang="zh-CN" dirty="0">
                <a:latin typeface="Times New Roman" panose="02020603050405020304" pitchFamily="18" charset="0"/>
                <a:ea typeface="楷体" panose="02010609060101010101" pitchFamily="49" charset="-122"/>
              </a:rPr>
              <a:t>        2.</a:t>
            </a:r>
            <a:r>
              <a:rPr lang="zh-CN" altLang="en-US" dirty="0">
                <a:latin typeface="Times New Roman" panose="02020603050405020304" pitchFamily="18" charset="0"/>
                <a:ea typeface="楷体" panose="02010609060101010101" pitchFamily="49" charset="-122"/>
              </a:rPr>
              <a:t> 该方法在字节级上操作，但有些数据格式在位级上描述数据，粒度较粗。</a:t>
            </a:r>
            <a:endParaRPr lang="en-US" altLang="zh-CN" dirty="0">
              <a:latin typeface="Times New Roman" panose="02020603050405020304" pitchFamily="18" charset="0"/>
              <a:ea typeface="楷体" panose="02010609060101010101" pitchFamily="49" charset="-122"/>
            </a:endParaRPr>
          </a:p>
          <a:p>
            <a:pPr>
              <a:lnSpc>
                <a:spcPct val="150000"/>
              </a:lnSpc>
            </a:pPr>
            <a:r>
              <a:rPr lang="en-US" altLang="zh-CN" dirty="0">
                <a:latin typeface="Times New Roman" panose="02020603050405020304" pitchFamily="18" charset="0"/>
                <a:ea typeface="楷体" panose="02010609060101010101" pitchFamily="49" charset="-122"/>
              </a:rPr>
              <a:t>        3.</a:t>
            </a:r>
            <a:r>
              <a:rPr lang="zh-CN" altLang="en-US" dirty="0">
                <a:latin typeface="Times New Roman" panose="02020603050405020304" pitchFamily="18" charset="0"/>
                <a:ea typeface="楷体" panose="02010609060101010101" pitchFamily="49" charset="-122"/>
              </a:rPr>
              <a:t>只进行了浮点数、长度字段、时间戳字段的识别，无法对协议中包含的其他字段语义进行识别。</a:t>
            </a:r>
            <a:endParaRPr lang="en-US" altLang="zh-CN" dirty="0">
              <a:latin typeface="Times New Roman" panose="02020603050405020304" pitchFamily="18" charset="0"/>
              <a:ea typeface="楷体" panose="02010609060101010101" pitchFamily="49" charset="-122"/>
            </a:endParaRPr>
          </a:p>
          <a:p>
            <a:pPr>
              <a:lnSpc>
                <a:spcPct val="150000"/>
              </a:lnSpc>
            </a:pPr>
            <a:r>
              <a:rPr lang="en-US" altLang="zh-CN" dirty="0">
                <a:latin typeface="Times New Roman" panose="02020603050405020304" pitchFamily="18" charset="0"/>
                <a:ea typeface="楷体" panose="02010609060101010101" pitchFamily="49" charset="-122"/>
              </a:rPr>
              <a:t>        4.</a:t>
            </a:r>
            <a:r>
              <a:rPr lang="zh-CN" altLang="en-US" dirty="0">
                <a:latin typeface="Times New Roman" panose="02020603050405020304" pitchFamily="18" charset="0"/>
                <a:ea typeface="楷体" panose="02010609060101010101" pitchFamily="49" charset="-122"/>
              </a:rPr>
              <a:t>模式检测器仅限于语法中描述的模式，对于不符合这些模式的有效负载无法检测。</a:t>
            </a:r>
            <a:endParaRPr lang="en-US" altLang="zh-CN" dirty="0">
              <a:latin typeface="Times New Roman" panose="02020603050405020304" pitchFamily="18" charset="0"/>
              <a:ea typeface="楷体" panose="02010609060101010101" pitchFamily="49" charset="-122"/>
            </a:endParaRPr>
          </a:p>
          <a:p>
            <a:pPr>
              <a:lnSpc>
                <a:spcPct val="150000"/>
              </a:lnSpc>
            </a:pPr>
            <a:r>
              <a:rPr lang="en-US" altLang="zh-CN" dirty="0">
                <a:latin typeface="Times New Roman" panose="02020603050405020304" pitchFamily="18" charset="0"/>
                <a:ea typeface="楷体" panose="02010609060101010101" pitchFamily="49" charset="-122"/>
              </a:rPr>
              <a:t>        5.</a:t>
            </a:r>
            <a:r>
              <a:rPr lang="zh-CN" altLang="en-US" dirty="0">
                <a:latin typeface="Times New Roman" panose="02020603050405020304" pitchFamily="18" charset="0"/>
                <a:ea typeface="楷体" panose="02010609060101010101" pitchFamily="49" charset="-122"/>
              </a:rPr>
              <a:t>该方法不能容忍样本中存在噪声或损坏。</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869541471"/>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2023C5A-002A-4D55-B6D9-BA77213D77D2}"/>
              </a:ext>
            </a:extLst>
          </p:cNvPr>
          <p:cNvSpPr/>
          <p:nvPr/>
        </p:nvSpPr>
        <p:spPr>
          <a:xfrm>
            <a:off x="-134502" y="-320527"/>
            <a:ext cx="8365503" cy="7453192"/>
          </a:xfrm>
          <a:prstGeom prst="rect">
            <a:avLst/>
          </a:prstGeom>
          <a:blipFill dpi="0" rotWithShape="1">
            <a:blip r:embed="rId3">
              <a:alphaModFix amt="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文本框 156"/>
          <p:cNvSpPr txBox="1"/>
          <p:nvPr/>
        </p:nvSpPr>
        <p:spPr>
          <a:xfrm>
            <a:off x="1374404" y="3164289"/>
            <a:ext cx="4650357" cy="707886"/>
          </a:xfrm>
          <a:prstGeom prst="rect">
            <a:avLst/>
          </a:prstGeom>
          <a:noFill/>
        </p:spPr>
        <p:txBody>
          <a:bodyPr wrap="square" rtlCol="0">
            <a:spAutoFit/>
          </a:bodyPr>
          <a:lstStyle/>
          <a:p>
            <a:pPr algn="dist"/>
            <a:r>
              <a:rPr lang="zh-CN" altLang="en-US" sz="4000" dirty="0">
                <a:latin typeface="微软雅黑" panose="020B0503020204020204" pitchFamily="34" charset="-122"/>
                <a:ea typeface="微软雅黑" panose="020B0503020204020204" pitchFamily="34" charset="-122"/>
              </a:rPr>
              <a:t>感谢大家观看</a:t>
            </a:r>
          </a:p>
        </p:txBody>
      </p:sp>
      <p:grpSp>
        <p:nvGrpSpPr>
          <p:cNvPr id="4" name="组合 3">
            <a:extLst>
              <a:ext uri="{FF2B5EF4-FFF2-40B4-BE49-F238E27FC236}">
                <a16:creationId xmlns:a16="http://schemas.microsoft.com/office/drawing/2014/main" id="{6492F762-B648-4C6A-BCCD-DE814C95A84A}"/>
              </a:ext>
            </a:extLst>
          </p:cNvPr>
          <p:cNvGrpSpPr/>
          <p:nvPr/>
        </p:nvGrpSpPr>
        <p:grpSpPr>
          <a:xfrm rot="9911845">
            <a:off x="916795" y="1933944"/>
            <a:ext cx="694476" cy="565057"/>
            <a:chOff x="189132" y="3432549"/>
            <a:chExt cx="990433" cy="805861"/>
          </a:xfrm>
        </p:grpSpPr>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B3B54D5C-DF23-4320-80C7-D5FDCC31C73E}"/>
              </a:ext>
            </a:extLst>
          </p:cNvPr>
          <p:cNvGrpSpPr/>
          <p:nvPr/>
        </p:nvGrpSpPr>
        <p:grpSpPr>
          <a:xfrm rot="5669900">
            <a:off x="540212" y="4862505"/>
            <a:ext cx="376265" cy="418620"/>
            <a:chOff x="957640" y="2513007"/>
            <a:chExt cx="376265" cy="418620"/>
          </a:xfrm>
        </p:grpSpPr>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图片包含 户外艺术系列&#10;&#10;已生成高可信度的说明">
            <a:extLst>
              <a:ext uri="{FF2B5EF4-FFF2-40B4-BE49-F238E27FC236}">
                <a16:creationId xmlns:a16="http://schemas.microsoft.com/office/drawing/2014/main" id="{ABA7B7BC-2EA9-4B48-9EC2-D10CCCF9364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2564080">
            <a:off x="8555080" y="1919788"/>
            <a:ext cx="4319990" cy="5083530"/>
          </a:xfrm>
          <a:prstGeom prst="rect">
            <a:avLst/>
          </a:prstGeom>
        </p:spPr>
      </p:pic>
      <p:pic>
        <p:nvPicPr>
          <p:cNvPr id="122" name="图片 121" descr="图片包含 户外艺术系列&#10;&#10;已生成高可信度的说明">
            <a:extLst>
              <a:ext uri="{FF2B5EF4-FFF2-40B4-BE49-F238E27FC236}">
                <a16:creationId xmlns:a16="http://schemas.microsoft.com/office/drawing/2014/main" id="{3EA6A347-BDFB-419C-B6F7-63BF6CC4CAFC}"/>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4326105">
            <a:off x="7395909" y="402917"/>
            <a:ext cx="3388883" cy="4281584"/>
          </a:xfrm>
          <a:prstGeom prst="rect">
            <a:avLst/>
          </a:prstGeom>
        </p:spPr>
      </p:pic>
      <p:cxnSp>
        <p:nvCxnSpPr>
          <p:cNvPr id="7" name="直接连接符 6">
            <a:extLst>
              <a:ext uri="{FF2B5EF4-FFF2-40B4-BE49-F238E27FC236}">
                <a16:creationId xmlns:a16="http://schemas.microsoft.com/office/drawing/2014/main" id="{6A700B99-6065-4865-8C68-803D5763C6AA}"/>
              </a:ext>
            </a:extLst>
          </p:cNvPr>
          <p:cNvCxnSpPr/>
          <p:nvPr/>
        </p:nvCxnSpPr>
        <p:spPr>
          <a:xfrm>
            <a:off x="1494922" y="3939564"/>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6523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8" y="934306"/>
            <a:ext cx="9090303" cy="5772734"/>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Kathleen Fisher</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DARPA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信息创新办公室主任，也是塔夫茨大学计算机科学的兼职教授。主要研究方向为推进编程语言的理论和实践、致力于特定领域的编程语言开发等；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 Verbatim++: verified, optimized, and semantically rich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lexing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with derivatives.</a:t>
            </a:r>
            <a:r>
              <a:rPr lang="de-DE" altLang="zh-CN" sz="1600" dirty="0">
                <a:latin typeface="Times New Roman" panose="02020603050405020304" pitchFamily="18" charset="0"/>
                <a:ea typeface="楷体" panose="02010609060101010101" pitchFamily="49" charset="-122"/>
                <a:cs typeface="Times New Roman" panose="02020603050405020304" pitchFamily="18" charset="0"/>
              </a:rPr>
              <a:t> Derek Egolf, Sam Lasser, </a:t>
            </a:r>
            <a:r>
              <a:rPr lang="de-DE" altLang="zh-CN" sz="1600" b="1" dirty="0">
                <a:latin typeface="Times New Roman" panose="02020603050405020304" pitchFamily="18" charset="0"/>
                <a:ea typeface="楷体" panose="02010609060101010101" pitchFamily="49" charset="-122"/>
                <a:cs typeface="Times New Roman" panose="02020603050405020304" pitchFamily="18" charset="0"/>
              </a:rPr>
              <a:t>Kathleen Fisher</a:t>
            </a:r>
            <a:r>
              <a:rPr lang="de-DE"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CPP 2022: Proceedings of the 11th ACM SIGPLAN International Conference on Certified Programs and Proofs.</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 CoStar: a verified ALL(*) parser. Sam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Lasser</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Chris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Casinghino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Kathleen Fisher</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Cody Roux. PLDI 2021: Proceedings of the 42nd ACM SIGPLAN International Conference on Programming Language Design and Implementation.</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[3]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Labell</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 Chandler J,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Fisher K</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Automatic Discovery and Synthesis of Checksum Algorithms from Binary Data Samples[C]//Proceedings of the 15th Workshop on Programming Languages and Analysis for Security. 2020.</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[4] Synthesizing symmetric lenses. Anders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Miltner</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Solomon Maina,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Kathleen Fisher</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Benjamin C. Pierce, David Walker, Steve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Zdancewic</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Proceedings of the ACM on Programming Languages, Issue ICFP.</a:t>
            </a:r>
          </a:p>
        </p:txBody>
      </p:sp>
      <p:pic>
        <p:nvPicPr>
          <p:cNvPr id="9" name="图片 8">
            <a:extLst>
              <a:ext uri="{FF2B5EF4-FFF2-40B4-BE49-F238E27FC236}">
                <a16:creationId xmlns:a16="http://schemas.microsoft.com/office/drawing/2014/main" id="{D92AFA88-BDDD-C256-5533-7CB2747039D2}"/>
              </a:ext>
            </a:extLst>
          </p:cNvPr>
          <p:cNvPicPr>
            <a:picLocks noChangeAspect="1"/>
          </p:cNvPicPr>
          <p:nvPr/>
        </p:nvPicPr>
        <p:blipFill>
          <a:blip r:embed="rId3"/>
          <a:stretch>
            <a:fillRect/>
          </a:stretch>
        </p:blipFill>
        <p:spPr>
          <a:xfrm>
            <a:off x="10237694" y="1042910"/>
            <a:ext cx="1714024" cy="2081738"/>
          </a:xfrm>
          <a:prstGeom prst="rect">
            <a:avLst/>
          </a:prstGeom>
        </p:spPr>
      </p:pic>
    </p:spTree>
    <p:extLst>
      <p:ext uri="{BB962C8B-B14F-4D97-AF65-F5344CB8AC3E}">
        <p14:creationId xmlns:p14="http://schemas.microsoft.com/office/powerpoint/2010/main" val="206741330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Motivation and Challenge</a:t>
            </a:r>
          </a:p>
        </p:txBody>
      </p:sp>
      <p:sp>
        <p:nvSpPr>
          <p:cNvPr id="37" name="文本框 36">
            <a:extLst>
              <a:ext uri="{FF2B5EF4-FFF2-40B4-BE49-F238E27FC236}">
                <a16:creationId xmlns:a16="http://schemas.microsoft.com/office/drawing/2014/main" id="{C0FF9D55-91AA-045D-3F07-F7A0ADBD323D}"/>
              </a:ext>
            </a:extLst>
          </p:cNvPr>
          <p:cNvSpPr txBox="1"/>
          <p:nvPr/>
        </p:nvSpPr>
        <p:spPr>
          <a:xfrm>
            <a:off x="959265" y="1517825"/>
            <a:ext cx="9954751" cy="2531527"/>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为了推断二进制协议中不同字段的语义，需要克服以下挑战：</a:t>
            </a:r>
            <a:endParaRPr lang="en-US" altLang="zh-CN" dirty="0">
              <a:latin typeface="Times New Roman" panose="02020603050405020304" pitchFamily="18" charset="0"/>
              <a:ea typeface="楷体" panose="02010609060101010101" pitchFamily="49" charset="-122"/>
            </a:endParaRPr>
          </a:p>
          <a:p>
            <a:pPr indent="457200">
              <a:lnSpc>
                <a:spcPct val="150000"/>
              </a:lnSpc>
            </a:pPr>
            <a:endParaRPr lang="en-US" altLang="zh-CN" dirty="0">
              <a:latin typeface="Times New Roman" panose="02020603050405020304" pitchFamily="18" charset="0"/>
              <a:ea typeface="楷体" panose="02010609060101010101" pitchFamily="49" charset="-122"/>
            </a:endParaRPr>
          </a:p>
          <a:p>
            <a:pPr indent="457200">
              <a:lnSpc>
                <a:spcPct val="150000"/>
              </a:lnSpc>
            </a:pPr>
            <a:r>
              <a:rPr lang="zh-CN" altLang="en-US" dirty="0">
                <a:latin typeface="Times New Roman" panose="02020603050405020304" pitchFamily="18" charset="0"/>
                <a:ea typeface="楷体" panose="02010609060101010101" pitchFamily="49" charset="-122"/>
              </a:rPr>
              <a:t>二进制协议中的数据所具有的不明确性质使得协议逆向工程变得非常困难。相同的四个字节序列可以解释为整数、浮点数、字符串、时间戳等，甚至还可以解释为几个较小的字段。字段推断问题涉及到字段边界和相应语义的推断，没有精确自动解决字段推理问题的方法，只能依靠非常耗时的人工手动进行逆向分析。</a:t>
            </a:r>
            <a:endParaRPr lang="zh-CN" altLang="en-US" dirty="0"/>
          </a:p>
        </p:txBody>
      </p:sp>
    </p:spTree>
    <p:extLst>
      <p:ext uri="{BB962C8B-B14F-4D97-AF65-F5344CB8AC3E}">
        <p14:creationId xmlns:p14="http://schemas.microsoft.com/office/powerpoint/2010/main" val="159077279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755572"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Contribution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0A390E50-2986-6CCD-6B6B-1ECF82773502}"/>
              </a:ext>
            </a:extLst>
          </p:cNvPr>
          <p:cNvSpPr txBox="1"/>
          <p:nvPr/>
        </p:nvSpPr>
        <p:spPr>
          <a:xfrm>
            <a:off x="959266" y="1356460"/>
            <a:ext cx="10228688" cy="4610236"/>
          </a:xfrm>
          <a:prstGeom prst="rect">
            <a:avLst/>
          </a:prstGeom>
          <a:noFill/>
        </p:spPr>
        <p:txBody>
          <a:bodyPr wrap="square">
            <a:spAutoFit/>
          </a:bodyPr>
          <a:lstStyle/>
          <a:p>
            <a:pPr marL="342900" indent="-342900">
              <a:lnSpc>
                <a:spcPct val="150000"/>
              </a:lnSpc>
              <a:buAutoNum type="arabicPeriod"/>
            </a:pPr>
            <a:r>
              <a:rPr lang="zh-CN" altLang="en-US" dirty="0">
                <a:latin typeface="Times New Roman" panose="02020603050405020304" pitchFamily="18" charset="0"/>
                <a:ea typeface="楷体" panose="02010609060101010101" pitchFamily="49" charset="-122"/>
              </a:rPr>
              <a:t>引入了使用语义驱动方法来解决字段推断问题的思想。特点是使用专用检测器来独立识别具有特定语义类型的消息部分。</a:t>
            </a:r>
            <a:endParaRPr lang="en-US" altLang="zh-CN" dirty="0">
              <a:latin typeface="Times New Roman" panose="02020603050405020304" pitchFamily="18" charset="0"/>
              <a:ea typeface="楷体" panose="02010609060101010101" pitchFamily="49" charset="-122"/>
            </a:endParaRPr>
          </a:p>
          <a:p>
            <a:pPr marL="342900" indent="-342900">
              <a:lnSpc>
                <a:spcPct val="150000"/>
              </a:lnSpc>
              <a:buAutoNum type="arabicPeriod"/>
            </a:pPr>
            <a:r>
              <a:rPr lang="zh-CN" altLang="en-US" dirty="0">
                <a:latin typeface="Times New Roman" panose="02020603050405020304" pitchFamily="18" charset="0"/>
                <a:ea typeface="楷体" panose="02010609060101010101" pitchFamily="49" charset="-122"/>
              </a:rPr>
              <a:t>提出了一种基于香农熵的字段边界检测器，这种检测器的优点是它通常可以在不知道语义内容的情况下区分字段，为未知的字段类型识别字段边界。</a:t>
            </a:r>
            <a:endParaRPr lang="en-US" altLang="zh-CN" dirty="0">
              <a:latin typeface="Times New Roman" panose="02020603050405020304" pitchFamily="18" charset="0"/>
              <a:ea typeface="楷体" panose="02010609060101010101" pitchFamily="49" charset="-122"/>
            </a:endParaRPr>
          </a:p>
          <a:p>
            <a:pPr marL="342900" indent="-342900">
              <a:lnSpc>
                <a:spcPct val="150000"/>
              </a:lnSpc>
              <a:buAutoNum type="arabicPeriod"/>
            </a:pPr>
            <a:r>
              <a:rPr lang="zh-CN" altLang="en-US" dirty="0">
                <a:latin typeface="Times New Roman" panose="02020603050405020304" pitchFamily="18" charset="0"/>
                <a:ea typeface="楷体" panose="02010609060101010101" pitchFamily="49" charset="-122"/>
              </a:rPr>
              <a:t>描述了一种基于搜索的方法来推断变长数据的常见序列化模式，将序列化模式组合到数据中，生成精确的、语义上有意义的描述。</a:t>
            </a:r>
            <a:endParaRPr lang="en-US" altLang="zh-CN" dirty="0">
              <a:latin typeface="Times New Roman" panose="02020603050405020304" pitchFamily="18" charset="0"/>
              <a:ea typeface="楷体" panose="02010609060101010101" pitchFamily="49" charset="-122"/>
            </a:endParaRPr>
          </a:p>
          <a:p>
            <a:pPr marL="342900" indent="-342900">
              <a:lnSpc>
                <a:spcPct val="150000"/>
              </a:lnSpc>
              <a:buAutoNum type="arabicPeriod"/>
            </a:pPr>
            <a:r>
              <a:rPr lang="zh-CN" altLang="en-US" dirty="0">
                <a:latin typeface="Times New Roman" panose="02020603050405020304" pitchFamily="18" charset="0"/>
                <a:ea typeface="楷体" panose="02010609060101010101" pitchFamily="49" charset="-122"/>
              </a:rPr>
              <a:t>介绍了一种用于协调部分描述集合以找到最佳总体描述的集成算法。</a:t>
            </a:r>
            <a:endParaRPr lang="en-US" altLang="zh-CN" dirty="0">
              <a:latin typeface="Times New Roman" panose="02020603050405020304" pitchFamily="18" charset="0"/>
              <a:ea typeface="楷体" panose="02010609060101010101" pitchFamily="49" charset="-122"/>
            </a:endParaRPr>
          </a:p>
          <a:p>
            <a:pPr marL="342900" indent="-342900">
              <a:lnSpc>
                <a:spcPct val="150000"/>
              </a:lnSpc>
              <a:buAutoNum type="arabicPeriod"/>
            </a:pPr>
            <a:r>
              <a:rPr lang="zh-CN" altLang="en-US" dirty="0">
                <a:latin typeface="Times New Roman" panose="02020603050405020304" pitchFamily="18" charset="0"/>
                <a:ea typeface="楷体" panose="02010609060101010101" pitchFamily="49" charset="-122"/>
              </a:rPr>
              <a:t>在</a:t>
            </a:r>
            <a:r>
              <a:rPr lang="en-US" altLang="zh-CN" dirty="0">
                <a:latin typeface="Times New Roman" panose="02020603050405020304" pitchFamily="18" charset="0"/>
                <a:ea typeface="楷体" panose="02010609060101010101" pitchFamily="49" charset="-122"/>
              </a:rPr>
              <a:t>10</a:t>
            </a:r>
            <a:r>
              <a:rPr lang="zh-CN" altLang="en-US" dirty="0">
                <a:latin typeface="Times New Roman" panose="02020603050405020304" pitchFamily="18" charset="0"/>
                <a:ea typeface="楷体" panose="02010609060101010101" pitchFamily="49" charset="-122"/>
              </a:rPr>
              <a:t>个现存的二进制协议上评估了</a:t>
            </a:r>
            <a:r>
              <a:rPr lang="en-US" altLang="zh-CN" dirty="0" err="1">
                <a:latin typeface="Times New Roman" panose="02020603050405020304" pitchFamily="18" charset="0"/>
                <a:ea typeface="楷体" panose="02010609060101010101" pitchFamily="49" charset="-122"/>
              </a:rPr>
              <a:t>BinaryInferno</a:t>
            </a:r>
            <a:r>
              <a:rPr lang="zh-CN" altLang="en-US" dirty="0">
                <a:latin typeface="Times New Roman" panose="02020603050405020304" pitchFamily="18" charset="0"/>
                <a:ea typeface="楷体" panose="02010609060101010101" pitchFamily="49" charset="-122"/>
              </a:rPr>
              <a:t>，并将</a:t>
            </a:r>
            <a:r>
              <a:rPr lang="en-US" altLang="zh-CN" dirty="0" err="1">
                <a:latin typeface="Times New Roman" panose="02020603050405020304" pitchFamily="18" charset="0"/>
                <a:ea typeface="楷体" panose="02010609060101010101" pitchFamily="49" charset="-122"/>
              </a:rPr>
              <a:t>BinaryInferno</a:t>
            </a:r>
            <a:r>
              <a:rPr lang="zh-CN" altLang="en-US" dirty="0">
                <a:latin typeface="Times New Roman" panose="02020603050405020304" pitchFamily="18" charset="0"/>
                <a:ea typeface="楷体" panose="02010609060101010101" pitchFamily="49" charset="-122"/>
              </a:rPr>
              <a:t>与五个最先进的协议逆向工程工具进行比较</a:t>
            </a:r>
            <a:r>
              <a:rPr lang="en-US" altLang="zh-CN"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Awre</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FieldHunter</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Nemesys</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Netplier</a:t>
            </a:r>
            <a:r>
              <a:rPr lang="zh-CN" altLang="en-US" dirty="0">
                <a:latin typeface="Times New Roman" panose="02020603050405020304" pitchFamily="18" charset="0"/>
                <a:ea typeface="楷体" panose="02010609060101010101" pitchFamily="49" charset="-122"/>
              </a:rPr>
              <a:t>和</a:t>
            </a:r>
            <a:r>
              <a:rPr lang="en-US" altLang="zh-CN" dirty="0" err="1">
                <a:latin typeface="Times New Roman" panose="02020603050405020304" pitchFamily="18" charset="0"/>
                <a:ea typeface="楷体" panose="02010609060101010101" pitchFamily="49" charset="-122"/>
              </a:rPr>
              <a:t>Netzob</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a:p>
            <a:pPr marL="342900" indent="-342900">
              <a:lnSpc>
                <a:spcPct val="150000"/>
              </a:lnSpc>
              <a:buAutoNum type="arabicPeriod"/>
            </a:pPr>
            <a:r>
              <a:rPr lang="zh-CN" altLang="en-US" dirty="0">
                <a:latin typeface="Times New Roman" panose="02020603050405020304" pitchFamily="18" charset="0"/>
                <a:ea typeface="楷体" panose="02010609060101010101" pitchFamily="49" charset="-122"/>
              </a:rPr>
              <a:t>评估了</a:t>
            </a:r>
            <a:r>
              <a:rPr lang="en-US" altLang="zh-CN" dirty="0" err="1">
                <a:latin typeface="Times New Roman" panose="02020603050405020304" pitchFamily="18" charset="0"/>
                <a:ea typeface="楷体" panose="02010609060101010101" pitchFamily="49" charset="-122"/>
              </a:rPr>
              <a:t>BinaryInferno</a:t>
            </a:r>
            <a:r>
              <a:rPr lang="zh-CN" altLang="en-US" dirty="0">
                <a:latin typeface="Times New Roman" panose="02020603050405020304" pitchFamily="18" charset="0"/>
                <a:ea typeface="楷体" panose="02010609060101010101" pitchFamily="49" charset="-122"/>
              </a:rPr>
              <a:t>的假阳性率，以及在没有字段边界的均匀随机数据上的表现，结果表明</a:t>
            </a:r>
            <a:r>
              <a:rPr lang="en-US" altLang="zh-CN" dirty="0" err="1">
                <a:latin typeface="Times New Roman" panose="02020603050405020304" pitchFamily="18" charset="0"/>
                <a:ea typeface="楷体" panose="02010609060101010101" pitchFamily="49" charset="-122"/>
              </a:rPr>
              <a:t>BinaryInferno</a:t>
            </a:r>
            <a:r>
              <a:rPr lang="zh-CN" altLang="en-US" dirty="0">
                <a:latin typeface="Times New Roman" panose="02020603050405020304" pitchFamily="18" charset="0"/>
                <a:ea typeface="楷体" panose="02010609060101010101" pitchFamily="49" charset="-122"/>
              </a:rPr>
              <a:t>完美地拒绝随机数据。</a:t>
            </a:r>
          </a:p>
        </p:txBody>
      </p:sp>
    </p:spTree>
    <p:extLst>
      <p:ext uri="{BB962C8B-B14F-4D97-AF65-F5344CB8AC3E}">
        <p14:creationId xmlns:p14="http://schemas.microsoft.com/office/powerpoint/2010/main" val="415107148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 name="文本框 8">
            <a:extLst>
              <a:ext uri="{FF2B5EF4-FFF2-40B4-BE49-F238E27FC236}">
                <a16:creationId xmlns:a16="http://schemas.microsoft.com/office/drawing/2014/main" id="{32BF5BFC-A70E-622A-C4B0-17548A8F81B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Example</a:t>
            </a:r>
          </a:p>
        </p:txBody>
      </p:sp>
      <p:pic>
        <p:nvPicPr>
          <p:cNvPr id="3" name="图片 2">
            <a:extLst>
              <a:ext uri="{FF2B5EF4-FFF2-40B4-BE49-F238E27FC236}">
                <a16:creationId xmlns:a16="http://schemas.microsoft.com/office/drawing/2014/main" id="{06AA10D1-E6E9-7CD5-0313-3EB9A7B79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18" y="2370341"/>
            <a:ext cx="5565146" cy="2288026"/>
          </a:xfrm>
          <a:prstGeom prst="rect">
            <a:avLst/>
          </a:prstGeom>
        </p:spPr>
      </p:pic>
      <p:pic>
        <p:nvPicPr>
          <p:cNvPr id="7" name="图片 6">
            <a:extLst>
              <a:ext uri="{FF2B5EF4-FFF2-40B4-BE49-F238E27FC236}">
                <a16:creationId xmlns:a16="http://schemas.microsoft.com/office/drawing/2014/main" id="{D93573DC-F155-3BDE-5949-FFD3E0DEFC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6815" y="1065879"/>
            <a:ext cx="5237853" cy="1105770"/>
          </a:xfrm>
          <a:prstGeom prst="rect">
            <a:avLst/>
          </a:prstGeom>
        </p:spPr>
      </p:pic>
      <p:pic>
        <p:nvPicPr>
          <p:cNvPr id="11" name="图片 10">
            <a:extLst>
              <a:ext uri="{FF2B5EF4-FFF2-40B4-BE49-F238E27FC236}">
                <a16:creationId xmlns:a16="http://schemas.microsoft.com/office/drawing/2014/main" id="{64813323-F49B-0E4F-C002-6F10DFB48A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8730" y="2628127"/>
            <a:ext cx="5074022" cy="3571464"/>
          </a:xfrm>
          <a:prstGeom prst="rect">
            <a:avLst/>
          </a:prstGeom>
        </p:spPr>
      </p:pic>
    </p:spTree>
    <p:extLst>
      <p:ext uri="{BB962C8B-B14F-4D97-AF65-F5344CB8AC3E}">
        <p14:creationId xmlns:p14="http://schemas.microsoft.com/office/powerpoint/2010/main" val="112691290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 name="文本框 8">
            <a:extLst>
              <a:ext uri="{FF2B5EF4-FFF2-40B4-BE49-F238E27FC236}">
                <a16:creationId xmlns:a16="http://schemas.microsoft.com/office/drawing/2014/main" id="{32BF5BFC-A70E-622A-C4B0-17548A8F81B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Overall Approach</a:t>
            </a:r>
          </a:p>
        </p:txBody>
      </p:sp>
      <p:sp>
        <p:nvSpPr>
          <p:cNvPr id="4" name="文本框 3">
            <a:extLst>
              <a:ext uri="{FF2B5EF4-FFF2-40B4-BE49-F238E27FC236}">
                <a16:creationId xmlns:a16="http://schemas.microsoft.com/office/drawing/2014/main" id="{3C922880-E141-BD88-C39A-E454CBF3FD85}"/>
              </a:ext>
            </a:extLst>
          </p:cNvPr>
          <p:cNvSpPr txBox="1"/>
          <p:nvPr/>
        </p:nvSpPr>
        <p:spPr>
          <a:xfrm>
            <a:off x="685800" y="1477154"/>
            <a:ext cx="10820400" cy="2948243"/>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创建了一个检测器集合，每个检测器专门用于特定类型的数据。包括用于识别基本字段</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如浮点数、时间戳、长度等</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的原子检测器；字段边界探测器，利用熵的变化来确定一个字段在哪里结束，另一个字段在哪里开始；以及基于模式的检测器，该检测器使用迭代深化搜索，由常见的序列化模式引导来推断变长字段。</a:t>
            </a:r>
            <a:endParaRPr lang="en-US" altLang="zh-CN" dirty="0">
              <a:latin typeface="Times New Roman" panose="02020603050405020304" pitchFamily="18" charset="0"/>
              <a:ea typeface="楷体" panose="02010609060101010101" pitchFamily="49" charset="-122"/>
            </a:endParaRPr>
          </a:p>
          <a:p>
            <a:pPr indent="457200">
              <a:lnSpc>
                <a:spcPct val="150000"/>
              </a:lnSpc>
            </a:pPr>
            <a:r>
              <a:rPr lang="zh-CN" altLang="en-US" dirty="0">
                <a:latin typeface="Times New Roman" panose="02020603050405020304" pitchFamily="18" charset="0"/>
                <a:ea typeface="楷体" panose="02010609060101010101" pitchFamily="49" charset="-122"/>
              </a:rPr>
              <a:t>一旦各个检测器返回了它们的发现，会自动将结果整合到一个单一的描述中，尽可能准确地描述样本。整合结果的关键挑战是解决冲突，即不同的检测器对消息中的特定字节提出相互冲突的声明。本文使用一种整合算法来解决这种冲突。</a:t>
            </a:r>
          </a:p>
        </p:txBody>
      </p:sp>
    </p:spTree>
    <p:extLst>
      <p:ext uri="{BB962C8B-B14F-4D97-AF65-F5344CB8AC3E}">
        <p14:creationId xmlns:p14="http://schemas.microsoft.com/office/powerpoint/2010/main" val="142389445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Atomic Detectors</a:t>
            </a:r>
          </a:p>
        </p:txBody>
      </p:sp>
      <p:sp>
        <p:nvSpPr>
          <p:cNvPr id="5" name="文本框 4">
            <a:extLst>
              <a:ext uri="{FF2B5EF4-FFF2-40B4-BE49-F238E27FC236}">
                <a16:creationId xmlns:a16="http://schemas.microsoft.com/office/drawing/2014/main" id="{EB99F337-14EB-0774-F488-CBC8EBDB67E2}"/>
              </a:ext>
            </a:extLst>
          </p:cNvPr>
          <p:cNvSpPr txBox="1"/>
          <p:nvPr/>
        </p:nvSpPr>
        <p:spPr>
          <a:xfrm>
            <a:off x="1173491" y="997447"/>
            <a:ext cx="6096000" cy="458459"/>
          </a:xfrm>
          <a:prstGeom prst="rect">
            <a:avLst/>
          </a:prstGeom>
          <a:noFill/>
        </p:spPr>
        <p:txBody>
          <a:bodyPr wrap="square">
            <a:spAutoFit/>
          </a:bodyPr>
          <a:lstStyle/>
          <a:p>
            <a:pPr>
              <a:lnSpc>
                <a:spcPct val="150000"/>
              </a:lnSpc>
            </a:pPr>
            <a:r>
              <a:rPr lang="en-US" altLang="zh-CN" b="1" dirty="0">
                <a:latin typeface="Times New Roman" panose="02020603050405020304" pitchFamily="18" charset="0"/>
                <a:ea typeface="楷体" panose="02010609060101010101" pitchFamily="49" charset="-122"/>
              </a:rPr>
              <a:t>A.</a:t>
            </a:r>
            <a:r>
              <a:rPr lang="zh-CN" altLang="en-US" b="1" dirty="0">
                <a:latin typeface="Times New Roman" panose="02020603050405020304" pitchFamily="18" charset="0"/>
                <a:ea typeface="楷体" panose="02010609060101010101" pitchFamily="49" charset="-122"/>
              </a:rPr>
              <a:t>浮点数检测器 </a:t>
            </a:r>
          </a:p>
        </p:txBody>
      </p:sp>
      <p:sp>
        <p:nvSpPr>
          <p:cNvPr id="7" name="文本框 6">
            <a:extLst>
              <a:ext uri="{FF2B5EF4-FFF2-40B4-BE49-F238E27FC236}">
                <a16:creationId xmlns:a16="http://schemas.microsoft.com/office/drawing/2014/main" id="{818F28BA-FDCB-A2BD-FD10-96B7C22E0670}"/>
              </a:ext>
            </a:extLst>
          </p:cNvPr>
          <p:cNvSpPr txBox="1"/>
          <p:nvPr/>
        </p:nvSpPr>
        <p:spPr>
          <a:xfrm>
            <a:off x="685800" y="1477154"/>
            <a:ext cx="10820400" cy="1286250"/>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利用</a:t>
            </a:r>
            <a:r>
              <a:rPr lang="en-US" altLang="zh-CN" dirty="0">
                <a:latin typeface="Times New Roman" panose="02020603050405020304" pitchFamily="18" charset="0"/>
                <a:ea typeface="楷体" panose="02010609060101010101" pitchFamily="49" charset="-122"/>
              </a:rPr>
              <a:t>IEEE 754</a:t>
            </a:r>
            <a:r>
              <a:rPr lang="zh-CN" altLang="en-US" dirty="0">
                <a:latin typeface="Times New Roman" panose="02020603050405020304" pitchFamily="18" charset="0"/>
                <a:ea typeface="楷体" panose="02010609060101010101" pitchFamily="49" charset="-122"/>
              </a:rPr>
              <a:t>浮点数表示的分布特征，使用基于启发式的方法设计浮点数检测器。</a:t>
            </a:r>
            <a:r>
              <a:rPr lang="en-US" altLang="zh-CN" dirty="0">
                <a:latin typeface="Times New Roman" panose="02020603050405020304" pitchFamily="18" charset="0"/>
                <a:ea typeface="楷体" panose="02010609060101010101" pitchFamily="49" charset="-122"/>
              </a:rPr>
              <a:t>IEEE 754</a:t>
            </a:r>
            <a:r>
              <a:rPr lang="zh-CN" altLang="en-US" dirty="0">
                <a:latin typeface="Times New Roman" panose="02020603050405020304" pitchFamily="18" charset="0"/>
                <a:ea typeface="楷体" panose="02010609060101010101" pitchFamily="49" charset="-122"/>
              </a:rPr>
              <a:t>浮点由三个区域组成</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一个单符号位、一个</a:t>
            </a:r>
            <a:r>
              <a:rPr lang="en-US" altLang="zh-CN" dirty="0">
                <a:latin typeface="Times New Roman" panose="02020603050405020304" pitchFamily="18" charset="0"/>
                <a:ea typeface="楷体" panose="02010609060101010101" pitchFamily="49" charset="-122"/>
              </a:rPr>
              <a:t>8</a:t>
            </a:r>
            <a:r>
              <a:rPr lang="zh-CN" altLang="en-US" dirty="0">
                <a:latin typeface="Times New Roman" panose="02020603050405020304" pitchFamily="18" charset="0"/>
                <a:ea typeface="楷体" panose="02010609060101010101" pitchFamily="49" charset="-122"/>
              </a:rPr>
              <a:t>位二进制编码的指数和一个</a:t>
            </a:r>
            <a:r>
              <a:rPr lang="en-US" altLang="zh-CN" dirty="0">
                <a:latin typeface="Times New Roman" panose="02020603050405020304" pitchFamily="18" charset="0"/>
                <a:ea typeface="楷体" panose="02010609060101010101" pitchFamily="49" charset="-122"/>
              </a:rPr>
              <a:t>23</a:t>
            </a:r>
            <a:r>
              <a:rPr lang="zh-CN" altLang="en-US" dirty="0">
                <a:latin typeface="Times New Roman" panose="02020603050405020304" pitchFamily="18" charset="0"/>
                <a:ea typeface="楷体" panose="02010609060101010101" pitchFamily="49" charset="-122"/>
              </a:rPr>
              <a:t>位二进制编码的有效数。一个实数值大约用一个浮点数表示，其形式如下</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符号</a:t>
            </a:r>
            <a:r>
              <a:rPr lang="en-US" altLang="zh-CN" dirty="0">
                <a:latin typeface="Times New Roman" panose="02020603050405020304" pitchFamily="18" charset="0"/>
                <a:ea typeface="楷体" panose="02010609060101010101" pitchFamily="49" charset="-122"/>
              </a:rPr>
              <a:t>× 2</a:t>
            </a:r>
            <a:r>
              <a:rPr lang="zh-CN" altLang="en-US" baseline="30000" dirty="0">
                <a:latin typeface="Times New Roman" panose="02020603050405020304" pitchFamily="18" charset="0"/>
                <a:ea typeface="楷体" panose="02010609060101010101" pitchFamily="49" charset="-122"/>
              </a:rPr>
              <a:t>指数</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有效数。</a:t>
            </a:r>
          </a:p>
        </p:txBody>
      </p:sp>
      <p:pic>
        <p:nvPicPr>
          <p:cNvPr id="9" name="图片 8">
            <a:extLst>
              <a:ext uri="{FF2B5EF4-FFF2-40B4-BE49-F238E27FC236}">
                <a16:creationId xmlns:a16="http://schemas.microsoft.com/office/drawing/2014/main" id="{CCF802A2-C825-85F2-7C67-1AE324ED2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032" y="3086750"/>
            <a:ext cx="6439878" cy="1664545"/>
          </a:xfrm>
          <a:prstGeom prst="rect">
            <a:avLst/>
          </a:prstGeom>
        </p:spPr>
      </p:pic>
    </p:spTree>
    <p:extLst>
      <p:ext uri="{BB962C8B-B14F-4D97-AF65-F5344CB8AC3E}">
        <p14:creationId xmlns:p14="http://schemas.microsoft.com/office/powerpoint/2010/main" val="2149698708"/>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FOLDER" val="C:\Users\Administrator\Desktop\点与线\"/>
  <p:tag name="ISPRING_PRESENTATION_PATH" val="C:\Users\Administrator\Desktop\点与线.pptx"/>
  <p:tag name="ISPRING_PROJECT_FOLDER_UPDATED" val="1"/>
  <p:tag name="ISPRING_UUID" val="{9E835B18-4CBE-4158-BA05-AC18079C87BA}"/>
  <p:tag name="ISPRING_SCREEN_RECS_UPDATED" val="C:\Users\Administrator\Desktop\点与线\"/>
  <p:tag name="ISPRING_PRESENTATION_TITLE" val="点与线"/>
  <p:tag name="ISPRING_ULTRA_SCORM_COURSE_ID" val="EB056CF6-F6FB-419C-8F15-BF4BD319FD02"/>
  <p:tag name="ISPRING_SCORM_RATE_SLIDES" val="1"/>
  <p:tag name="ISPRINGONLINEFOLDERID" val="0"/>
  <p:tag name="ISPRINGONLINEFOLDERPATH" val="Content List"/>
  <p:tag name="ISPRINGCLOUDFOLDERID" val="0"/>
  <p:tag name="ISPRINGCLOUDFOLDERPATH" val="Repository"/>
  <p:tag name="ISPRING_OUTPUT_FOLDER" val="C:\Users\Administrator\Desktop\变色龙文件\点与线"/>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JVexIH9LMokMwAAAgWgAAFwAAAHVuaXZlcnNhbC91bml2ZXJzYWwucG5n7Xx7VFNX/q/Wju20KO10HIQCqS+sL56likDSDi1URVERoxKIFJQqkgghQAhJ2rEFLWBExAR5ZFrfBJIiQkggiS2VAAHiK0TNy0pCkGOCJCYh73uCtlpnutb93Tu/de+61z9YIfuc/f189/f9PftkH9m8KW7OGz5vzJgxY866zz7ZOmPGnwJmzJj1+euzwZHiDV5vgh8zMVvj/j6DMeT7APzyaubHGz+eMaOF/KY97U/g9z8f/GwnZsaMud3uv5kC9IWMGTN2tq375ONthalaeTZZm4lTElITUz9K/Whxw+Wt+5MIWy07kyLIu8peDV+15B+fZdd9sm1fXeyXX8fX/vVswF/e/jYZ/v2ft316pm3h1l3vbvvTq2d3n7orY19jM5Q/JBjMSoGvYOBUjbpNUsy7EYffKx88dQe/6TKp6Q5RcvUcxDUl8EJ3TfZc9SRNdW9QupzmmSCLM+Zeyu85cPSOP4sbET/aPz7kHptRsOBd1Xgu1X6dTNymeMs9ci9wT1mXb4BL6bKR1HOmb9LFfNhXYHkbNX2ZemkdD3gNNvUxbon7+xVCb4CFMe4W3YwvbRnUqI8tCRdcfTT7OpyfRjQBA4cfvTU/IOFY2niaweYJfo16tSA0njgWAykqSyBZb5ZUJ6/pCTaeJ1nPow2DaGJrlzaio09jtohITr0J6dRThMCENIToMhCsRxKKv+8KpCCx8sVkvATJiqJoLZewYwaEfv7ErYkwN/E8kLhzQGQfuBrkuBHEjfib/acg+09XqxKguIucaG66R6LrIc3RKpwZMQtBdEwJYETcnQ1B3G0KZ/0jUAiPh2JPF6MkuCYm0UinsKLNaaHK1hZIloEYCHuMX23mAhqeXwBJpyHq9OxmMzoyXiEwuC2AoRkq6XMgdWEH7XaRy64ea+PW3WkBhx6d3BKafs90qeAGVvAz0KFLV3/ovY8OHFXv6M7gwczdqQrkiNKkBzgT36ErjouxpcHxr4BijdQoSvp6H7XEfu1xAmZrheFx0t6pFhQF0Ds5qMiTxapFEJxB37siTILFkWw5EvoFff7sck/io0MUVp9gcE9W3k5Ks83fKtMJI8PjRx2IBpZkxTKSpoCo0V/yGGSvRAexifLVkmbpqKRLfzCFwrxjIgJJNeyEkmvG/YNarNTWpLkTPeRkj+qbtSMqLczeDSs25OgnXWaXU4m22XOlssxolG96R/RwcM1Es2MGm4dup2jw+x0WkbnP6i/EDGj1BJ5/EJ+haVAyZUQHVN0O5HxOCEoiVwlXsOXWqWRcdb7xdo48LMM2Hxcopi1yG5hOJiTnxjmP07Z8XvGxt7k9Zjj/8gA267MdsPWnWt4zD0qBfDYq8n2GVK3dAYlEZ17ZwRocUaVrHEZf/eTwDFwvJpnF9RT4BBjQy0azWjOakmmAz4PQ5WpOsc57LPSe2mo/BYBSi+SPclxWpAtQ23CRZiXvlRBJs2AnZBFFzYmiIVioTn8YGqnJGcaksO7chW5XDGlOaWptmQcGBENY9mD+rX4sW2vtwqRAFRwn1DeLOiC4TSSPSuw4kdri7NuDi1R6AkSLj4YHcLrqF2CilcYOy1o1EWiR2ICcYXM60bNRwF4P6qaFpZTiyo23LVO4hw88+tKbDO+ZRlaCojho1uVRB5CjBoqzl35ieHNbT7nHDCEnmyF679jbuyv+tKHnaxkKv1MhGqthSdIZQK4t/CPV5LB2oVkK267Dj2E6E0AxmEPtzfC1e4ulR7/21uUSShqWpA/5aHNdHjGAubjPyC7G86N0Vs8BVchwtmSkyWzIR5HqBXegkn5TSztaUBbEmxq9TRVKMP1SacgHw+9xuA8ZfhjqgFlb9M3nxEGaA8GDqIe/nM9GByajNfgv5IETmhCDo9XRemziKoLnv2g4Ykv0UJK+y9SdEZh8WnX87Q/IBFDlFbVsh1MU7F4nTKeOY4d9dADp11ZS6vE6ng2ddc0nbPiHypzdkR8E4khytCuHxRJlt5vlfL6vVWYiYyhHw+NRAjbX8UVHDx/RXr0lSJJ5baCQKkg5lBYoytY3djscoX/XwmJVTilLApoiSr8GLxXcJenYJJUWZCvLZjoubBdNQn3BtfyTxYMbsngN7GLQeGnG8kIAv1gZg4uUNE/UG6mVZsMaKdwnTtcZ62yWnSuqo6ugtokRRLurqFm6SgroiQyR1NIB8HCBOB17pQgLy3/FHVsBhbOiz/4nEnfrsvQ4VKvfY72JI7JiU9pT183zfkVCWEhmB0pJMu3rLZDgUMZDZEQ1EAb11cuGsye6l82tAuZVSaWqrOMfhzLzEORqod5WLxBJvVdICtkqKFsX0K3aCMlE23bYRI7GtFAy37V6ieHbPseeAi21W1UUqXzNe0RPDER2y03ibyqZBSg+iqVIHR6J5cGHJWyrU0irQiBBxZiUkkqBwuXU2Pv2SKJj9FHDmEFDf7bezjLPcgf/Ye6cKssGkBBzbf9Yi9/r7TGfzv5S+0VLanabf3rFXG+PXKmxRT8/68wOSQpozSG5BBAHGTOwQJTNJUE25VAH3qu2NTGRPb1doaExKbO7ECxncy9WKgtgibS5tQgK0uDElvQZ+4Ux/uByLCjlUToY+l5nOz00uIy6FBY3SOAfYNBEk4Yk9xqEkuAaoF35Luiyg5JollAKcG7DdEV1xRtZSpIlfEIDpIBrakzLdd0GHFGCKKI/3tHAIHc2jBTxLDKJYSe5Zeg1d5ghyvqCa1p2V7ySbBESe4501QMS8rqe/IdCrPfMYax0weLTm2cfwsp95g87hrFsEujlUDKfm51xbQe5SsrUFIPeFSSYf07ftnMRcgnN7Jz3LaCED/zAiu3GpihSJVetd2NLurC4Ep4xh05ucUQnHxrxiUK7jVBU4GJrnIBlVK9NVzvKK4GRTRBNoO+ImWSLrp1o6eLHshE83mt6k9VAm2gzRtdrKMDwo44DkNXduxXIbpTZwSLV0bcpJTni9LiCkgM0tD9eHsBSQmc/iRkZVBXKL516P8/icK/U/5Vu1Z9D46MPEF1gHfBl6ZVg3D88Ej1rlSS3GBYExze8132re9QMAb8Wvu5RNZ3Vr3sHuIuGL0+HubPRjBlxmdRX3Z9Hh4L/7P70rU/7i/tzzdruxe7Pg3kTVgPMZXhzug5ID/2fnVWybrqoGPuvwc7n2vVCLybPOn4VYPKJC9ZFvJkboDpwYagcmM6eM5qDiJNlXjD7L56QwbePP76Z+6Gq/MLQ0SPTs79wiJEO8ek///24InXo8PhD6nw36JcnF29MyhT8PA10efG+xrWRAdPc/XPJukTxnZCQacKr1p1q/I3OuhvbsPnx06x/tOH4ucbW9M+n2d11/IOker93ptd47fiZiy8h/mMQZwWnJal47X2LhsYvFOEVmAdHljZ0FJo7lYSt+rphgxAziBnGbfuN6I0HlK8mLp5vWC64knhSc6AuivwMfK2jATdakzuF91WxgUnmM4ybE38lHbBx9DLPB994pRY+Prnpu2ecbeLvf4Svk10uP14qSzDDn63rvJI4hpfJzoSvVzwmcpTP47QvUm53CiVB3Mc3TidzMVx9/wqK6GzR0Rx5+2nVRt152/Pg6Mjh7PpdYkw5cBmyhImH+Z1/Htyxm1Xnvnhx/4muIUde1/MwjdcDNzWPR8RKkk5njOU9E/+Dx/TYzjVtjZr5cHHF8e9uXnwOjemjvX+rsSF928Y/mmNjhK0v2fQ7JvZfLkukFx1t0XL+aBK9tvwPgM7UHv2DK76hf4DD+rf3j2T/W+jCd9fW/xuhKP4rpNOjDANhavU79Zue2XM9UfyF1/ntRt9FfqGbxv9g0Uer/i14T3tt+R9c4QF/MCdWjO1Z928ZGGk8l7P1fOJzlocMv3v1YlK0YGz8D6akjzf+wZSOTeI1F38nAzTs9ioRzGU/ndxl4D766U01aIntkKXYtc88Ms+aLeAIrm+8+yLvoKGPjJ1rfgFLmZgQbWxvmcip1BA/836BUrRZhlGPmdf0YiQjyOcnZTG5+ZOqqoST3cplQszQ7y+T47ynwJrFTJl1b1k/Jnx9Q8L/y/Hzgc7as5qXM3kD7FQHY8baJKmddoQhS8yBppjzn9cAp7MBr2OXFfBtcrQBlF1qFxhqyCjsLnWE8lPvv9IK7x8p09BIzutL0KsgmugJsFeRWk4hwqGjegTz5nNhtjNrTpU09PaeY8IvCr6Vq1+fGggTIaKMtxLJCnyWdyay8JdvhKxOeLxPQELrs4XpGPup8TTHw8ygIBE9wDCi8B7L3Ynip0ZQwRrvuLQ59L4aCnAcF1jcQOYOWSrfPyuFRu7st+FSgQ8v4v0tayy+w1hbboo/Gk87IZDNbbUJ5NBR665mPVuF2SVh5mDaHLLPCdFY1nMWVLBnPlgvlu9jR53eqRIfqoRv3Xs4+ZCiVQTFW+YD1vDg0aTDEySXLYiZzOQhJHsuC23sQLNIytYuJ7+L65IFgHRzo5X2U1+hi/wtt3EwPgrW0x4lkRUkp66rESDU6U0zQ0R75JmEAQS/X7BTosnJlVtzJqOYRl+Mw2o34MZQ9OdU1b+mvYTXXL4HiKsL61V/KIV77B1LljCHb58E+7O55xANArA5fKgdowgGtZJHrAbRctagIFltFT+OyiX0/Mgo/4Et2h8t0Go6CUTpdx/syUOI9hGa2yWaSQwtSufErMMxbMI82/NKD/12z2fC4PZqoeSHjp72bADKlh//Kphy1n4qJJDpPxDMIjV55Elto+2WcLU1/JVzYPuzOpsmxDYIimT0XTGqIvHnDROmkbPGuuHDHHTKSXI12G0tpQEckrG4kclEPed4BRKfG5zGX1ZOaKoPS2cGho43D1+hSEfnHcHVGXfYbJ8yNrCJ3Ppcef77MijlAQ6RSY2XQuRDhHZa3C7RvmgXAbhU3GT8dpBbfqqkb+SZg9yQV1ce8LkKUh6REruE5KC42R2OqZMfBzIbEMw1Mic1r58cw4SvHLUCc6vkhs8kfgGGFgloZADPWKcf73cYkLTEfswd547CfoLeV5/VI3KQT8LN17XP62Yt2E872mHOOiRrJIWRzPwo3jI5Hv7W3pUDNnZKfzBFyjSDLXAu3xFcswAzhwiPJufJ00KbITOV0AmxKSRsZSyUqCKyoWpHFE07Rf04P9oVFctAkqu3YGxt1+W/W86Wg5HWpD0P6aiqkFWHEBkHpLzcEHMffYbEKP1l1UhKDwebgmKVXD1BbiPAyJ1+b4ZZ1R8CSZVyQ6+jfaJAPanvsMEx57SYuzCXQxLMSk7fo+LIMqvJVZoaQM+Gx1x4Xi0vS8OXEC9ADIOtkfOLomNnWJSw73+jb9QLg5D2sThY0Qcff3YjQXjn2LOLux+fDSI8uI9X2hSnl/39eGCg6Ou6OeKaHL//tS7tv9zmMdRCpFN/tYBnqC+TIEmO44q776K7JkclAcjzrkmYM86C7ToiIugwXnyXjU+a/M6TMHZfQtRKAhuI1get1SJ0n6ZOxLWeOgidBrryfkwtSmHmuxxlFCSRbT+1CQp2hJRZiphJhZln1mdtJmSv8XwqFzGTaLw+cC5mbUbdwIrF9Bbdgn76UjrzbTLsiWj7fzgnrYYYnPe9+DuIBDPRxiJ1+o75X0ogjCeqJd8Kap/GGFQ/uRuOVDaDjcN3vqP+HPuOAqPx/uTeX2M1DxRyNXJELXPNWs2atBtEFGSYP/LXtLvClZppDD9qh1+gf3yU1kvugCNXP7sKGCXIIH7P5DXXCplk8pug4u/sdycLnzTbq+TZcMcasw1cWW75yHn7GjPuiRU1x9h+LR5S+qVSsHtqEwqROHV1HMV+xqG2YKNjl7CQkExXSHuzlGmaYDI4KWdthSlK6zBLYQqHPoYVGQC+E6DA7tuFfLtQwomCTv3omZrqxZYnSZJyCf6tHNQd4oBjRO3QCjov2t+tszH9yEFPxMbZh0uSvpMQlTOpA6uSVQ0E05041lTfPYpQYWgwR3FUS7VBIqZUcFuopYGli5BlAJJANoZt3q+yUrCd682THEXhSAWLUBF2NylGljGng+aya4RCFrmWhSQYxeB/6hFmyCTZNUWGpOyiAIY1KUD63q/tdyU809gNmgnPN+PR0PMxKuV9GclRGOX9xDk29r9fcz2wO6Okc8+c6qzXu3TBNVKmoFDftzSIiR+tyVR0rWTuGmCyo/ipSQyyuAgmWsHkIECOjJPteoSnVg1alFAyxZ0goCN+2tjOXCM/esyWFsosRxBGw2hs3/npc0qzbg9oJVggRA9wVkri+nvZgcpdzG8Ri8Y4UZBFhAm8slO8YqkBnYPi50fxnng2wNmzGDFLlQmz3YmjOM900YRhgefAjCcdpi81H9od+xOiAclcLhHs50Kk8NxUbGcnyjYi88bQZ+rWtndnxPY41FlUxKyM2D5sbe9H1O+CtYKfyo8s46OCkN0Z0B6TvllbyOZG0dA6luttfW0v/yqblx+l+BW8Gb6BMZmjLLqaXnIx0TtAgtnlSlUlsYQCWedGKUTjvFYK3Tb3oKRldq9x/Gdj+g1pWq5tf9949bdAdTnNrlqqzLV8EL/34YA0OevgALmE+SOGeylUohytPp6MW6I1id4nL31qFqis95pir172+9tpjjaJct42P0CyIkIi6BzPr5aeBJF+8uJtnouWtM3u9Tju/cqi0/fyqeVJxvnwOcduBu+sJneiKJV6qLOirxdzwdmkL3xq6oBpzdyqBw6w3FNLs840oVgNhuFsIRmjHBV0pEd+NDqPvAzGIJSnXcJfVTlNuKTR/DMDe2xS+bZY+bhoBdnzN+ZuS12v7dmqQLqcGYqhHyishDQqwvXhqLVFR0cVSNz7RrypNqStLTevk6GdUWOWTLGIlyMpmnkn6PvfQpAn3VtJqygJ3SqTuBLP3qhjkQbKz+1zId+GffJ7qHVZMiEpAp+sACvxH3MqiFnzNwD54t5CUF27yCFyHUPqWbC6DRIg+aJjF4VJigvt3lPSj3XZd2B3wV7hBZKlHlWWru1SQQpzfIBG12o9K7cUuDKrBWVPwpH8THkSUF0J9l+31FSwCicGKo8ey/qivItL4Fu3PNhHbVJB93H5d/m0YUMTCr6TTKhF2fp/dAR7A0lH9qU05By07e+XoW34LY5O8s1gXBJgkgs6te91FuswtBWuAX3h0wdutSchYsXR8qyfpa7Cgrvkb71fo28JjbY9bKWQW/06tjrfHGR3HbedMTr3u4j9Ai6oZuNt1jLmtqbZLGCXq0FlUuYPvM4uueLgWzr8ViXGdo8rvykvr8aVO75wOyazSarBNcH3M0K3K8Tve0Ocj0qFsNYo/6f50CxNmYv1HHQHP71oJfm1p0WYI9/LtYBaupJJbXbKcq2/3qx0wqK6jWplV9PvRvlWuKvRV07lmrkTq1zPXUE6T4eIx3qMxeOJtOWuh7l3n14QPJgFmfooghNiGJH9atg3cqwDmdDEoyiEyIv36Bu9KOi88GmjUpcKxqvcgyNFDSSn5fkLXU4LzKVRj/U8jIFYN1s0lJt7njbUqdPB7noFMAkieP2a4wlgYreqYbBHYC6naHqwv5YUKWL3jm+Z+9mn+lkNMW6l8610/X9D5ZEyvcs8na7hYCy+T3KKXH+uqylGa/BRSiDlN2rNDJeR75RcdbelZW7VkQMr8zap8ZHKEUvqxDMgrHpe0vEh/gM89zemxHuoJ/xjp/+/N8bxqLrR3TvNuW8KJW1r0fwnwfw0EBq/3nPRtHgO5qWUrHuQljHN4VGGMHhZPREGpqvA1KIHZ8umNzFvnoc5HpSBlc4GMiok8+mNAKOkj0nQZqGLlgoFosOL6je4NC47rYxcrFrkJYLaDjxAugCSY+wk4VdmUGHxe2fYb8IcN4U5i7vXzT5uPwXP576z50ofpo95I+LEREsxUi0yamAuC6tcZ8E0wDeOcryQxZPXz8J/Q/2wOwOMcIukoQ0Z7+OWpkZYqpnF6tz51UNnjY488aMOv8DzExG/LozlHWCYkKnnVdlyLSYlT7j7+FdLTK6A1FRjG6NM23EcyLVhXdiUHmr59zaB0Ga57U7h/YIqf5b7qYCwhWBb30ewhBHr4Rt9ngqOo10REHZYJaGXVHlQvOHDm6nSzDUItTi1EhjOhuNk5au894au2Xth4PUqM8ZS1NW1NVT9Ia7JOKknfkbOshgI9bBuCftJvbeGwwCj0T4bOl73Wr9HCRtlQ0NHTYCAb9gvcJD/kbkNwcwdmKKaJQ7DbcuarMPxuHJj4yCCpdgEVGfcGDk1TaSwCSvPp8YDcfSwhaPzyoB5lVJ4UKB3Qvus9T3dWqP3juHgGhuatC0SrbnUWE5hT5jEVFwXHRUUPVctQjsRBbB+rtPzS+37yD2/yvhaWuhppan6GN2YPrwsvc9aCTRrVywM61JdKl8BxHUnllAd71VJkeE8ldP7Y9aeGfU9Pg9OCM09Vmhjv1ngE8Q6XVz96wJjSvs8Fnj/xbxn8c5F/U4BI+z7jC/6/rlzzhE2insqdGSPjr9Kov6QHrUpMJncCUHrfVkQZJFvcveItZXX/1bNxHcIsGoyWX8zorl+AWGv7F0zQIZnflJu/FZg/LbXbqvMWnlEC4a9USeQlGoJN6d0j+SfAZVCzhpAnFYVdTm+YPujI2+p2NvJbC4SRZPGM6FVR5Oc8aP4fXOO1aPqPph2uzgJdiy4ZjK9okq6JcP1Rp/2n5f8ZiTq+AzhR9SWXO4bYSy503Z8X0UJAMU9DP9JpQ0/fC6KHL6LoafahPpCqaZOcJtMubHsBOy8pZWtEuXy4tqVh3LEa/Y9k+zWG/tOwM0oQZ92RSXrOW8kk7LquvafiP/f8tzo8idl/HWsd8DZ0spfdTAdazqVDt1p8+L6dIu/yFz07DE8HahYreiYGl3Nx1n2L78Xpf59KPq/v2u7BXYm3DKSDe3SXuVPebnu36fZq0i57o7Fq3BAjY9Q3rQohsxT255bcjLo6FdvJsAIk7cSE2ZmLn8xrhIepkNWlHrc61LhufRnsVUtPv4o+PdDSXPmX8GNPzc1aeRPBxs4z8V8ceHbJC3TET6EMNqGcMDvbv00o8NqYvEHa6yqpbCdTh5G8cLMkj7DXmox9eXoy9GXo//p0fzaNH06xHb77DiH6zIpnVJp19T9MnQqi+9QrSYZVguFzONko7sYpKCRxkmU3rIyAeZ4XEvu5Lpg9lLXoxtOfeL1Z2FpvLGnLDi+gQXmvITi++9QSCio8WJCtWTibPmR5KxrnQ9651/k2Jd7L5II2OMjagxbp2k9MNHqt4gFmTgm4KKfLwD3d73ercJFZlDtQS41H2FXI51qNVPiJ+PA0qVpQcyV9nqlpV64Bc31yZmDx8FYwuytxhZMLYIG6NcAesfmjkCRYEAtJbcyhHvYqGgK1nLcNpojSUcTwOjHmZJpoAW4WscICs0idKX/PoB9Oj9AJF3QrSo6O0I8CJzRvueV9XCDJZyy51pZOcHbyLPJJ1KJ5fb38xVDeyxTy1hKYnnv/I7ZN8vPSyFeSFaCJRxCmnO4clhTBf96dETtBFqGNVyVE+BJZ4aiNSZcuWxvSoNNxVanM4T6/PAiBYvxWzjfDg9P/TpN3yUfVVJlc1FVl1NTOpq+C1JLPEr3zcF6m0JVzYILPQPc8iNAjuRwDYueFioi2NCwvbsRtITZ3Q5siwLZjjyklUrJrECRYZ0FKye5co6efT5kV3ilUaPQAt8AujA9hbIg6JCCU8xdGJKeHqicWwhA8ZZJbdeuHO5fciu+FAezuSvbaQliEzvJfIfHJTzE4hTMXeaIc//Kcr0+mF0NhK5h5OTKNcu9Fxu+FXqcwPF9AsIQKJdfv1bTigq7o8i0mZK6VUk0ZQv2WWrkNE4u9KjSaANL+8q/kppZoJIBjuMg5ZfgdFURDDZc3xKCPh9uXwXEnZXcpkJGhuirDPnh8QzIPCSzceAwu8FlLVguIR8FWz4SM3cFaydzYEAKOC2FYn5Ijaa1AcnYIM15vOPfukAoM1XmLMSWXKGnvn2bu/VgCsWGFvA9CrxfhbPlPm+E+aKUSH3xdu+ZEoNwBOXi9mFtCB6q9qscOZRcS25pjO3rvUAVCF9nO4oyDg+o2UQ8rqHbWtcumrj9b/GOC+DPVR90n6CfgnEKjyrPxJejL0dfjv73jy7sXqwB0PYK/pYXC04wu+VF7J6hWfL7hxFksBxWH55ZRylmFjwXs3jGZjROvLiOXUzWPF8ThxspJAvFi2+p5e+c63NlZJVSavGn/Xd0EdjPXE6lCz9Ud7n5uTFvBs+hRWPOQS19CVBr/Uni1t/ggGNglB0Mvkh4trqY0PiG1d1nTM8Q5vZNi+0u/Ddm1i4Gc3FY/H7kS0L/3xJyl2LT20I/vRmEiDLLMJRU95aQBCF37z2UuTfNvCZwInyg+xkumYHT9Bt4fYbbCig/1YjTGPB1z7bV/Y6D1YJfaDzUoqqidKs2BHHzIuJTMw/jxy+eDxR0yZbq80v6Cy5FkWvLD0ulmSeKtW2SQKXC7N4Qup5Mzvw996zauVXeGvebeXETjjP7DgtXrMTU2jnZkW/sVSWfVjurD7OVSZJmIYtc35Inz+Ry7xLrOvZTBwQ7ma+nzFKZTN57WeRO/yCWnBjdLiLgbYmM55zJnbOlpPTQWXJsKpYKjx/Nt1TqCN4G/fIBBG2B+2E3NqXnGsL88zsJXRGBo1osDmWwG0RIxdLu3dDUQNGIipMEjdVVkSttcFH0rM8ZyaIlaKa7eOCPOk5Im8kUcltJX3ktDh8tkGVGC/4FHCxQupNLOhz0+fTQAMbMoPQUHauEW14rnQxetBtVhcTQEPz+H2rIlBY03uKzPFFXS2btiklDVdmaGT5JYf4o0kCUOTn9i/D47aJodboWpjC1n9/1e5PQXkvLrTgg8V5C16//2aPQ2xwKHdVyw19lzDyYjMXpWh3YNoVIcERcZCd4Lwh7nwHfxpiZh7cZJ+mCHZAgikbLTWS+wHZvcM13KEehAduvpbuuDVonNY7dHdlzvqR31QuEainkTRG1g3BV1W4kpv655uO8pIpvbbm1UaLiAa1WYuiXvCdBJ0PQLhmE8iw8lmaAVetqvwAJeXmmSjjW3gQ0fpVTUQJUly47fd9ntRn2Fx4X5diBVWzytulDTBTNvKNZeV37qQhIpnypmVnSFzWcf2BAO6zphAQkNgA+6wwRqNJrWsyAQUqmnt/xgkjOdWf0tJfn4pd1K4vwyB52ea63duEhuUlwRTK/BjDBFjZ8d1COtn0r0KpxXcaJ9Tpat8nhUYqzG3dIBcnqnHZRuFm0B7cJMFmw0QI7xx8Dy9/7iRw2dPEFx+ocJNljNTv/I07aqQ1mO4W3bAwO4vwLbq89lpZrQ9bzxrV2+AVj4fZ/8e6u/XmyVBS1uPgFR5XnUYtNdzKD4gTG8d7wj1KxuCKnRRMURHa7PHHA9vOL95vmVd2UMrv0/WppVvmALSFq8me1dO3gC4o0R8dDwSjilQBGATVTmH/h1oOkF3jqCa6B/KKYWzVZgS4e0RfVp77g+Db/APd7ZWWZoPPrtY/vZjG9AxK6nj0ZW+AN9nHfdWcYIeyLgaK3LLcSE1KccejQz0at2s0Xb9L/1WRdX250VvSWH5WSVugbhYlOocw7wPDG+vr8F5BjStbVF7zMDy8J/R8gdMajqo7pekxz3jyt3Pdg6ct3m15CvIR4CfES4iXES4iXEC8hXkK8hHgJ8RLiJcRLiP85CK7TCpDPvbauCB+x6Bn9IL5df5VMfHw67p2vFzsu18157mIs0nqDEsgzcyeiTy1c/OC+Pr73zuZ6b0naf8/5Bb87NsFp5pOmD2g6GP8f+53NXJ8AvqF+AmG/DnFcv4p2DKNTiu/NgnQUWh+cT9jUAG9ANmQ2oI246Vms9s4tbXeiAvX2EU/nPU/U5VXqdraIQzLeJpdFuWyyYVRUPNEBIPlT7rc29H0NjVHKqIlxg5u3e6hi9QpkxB2vFnls+9lilFjTVS2NQnXewarMj9fSXBvlhVT7lACWCv0xkaJJIUBZxiMJxfe3YuUK9/lMKcUWIZIoVZP0S0m507/nuREH1VeyUkQO3IOzFIX9Lsl6k0YUYqVKigyFl28nioa1PMsgmqfmYC1YEpJpDcv1gqRz5K/Bpn40Gbqata70fC/XIuwY/ftoT/eRVJVe38ivKtGbxKUw+y96g6I/u9HWcMiuUBjfdIELgzLo6IYCo0UWO7uBZqmhsX3xjYC5oVjfx0o5uSWMkvlqGc3GpnXasaRIXRzP5L3YEO76Bjn1zWpBXzkJMC8kOjUkZ/+WCLOQyUajWAwhraycwEZxuVz02WnmTnemQCVRROdKjVXr0PUT+DfWkgn13dcNoPg6ILivfg4TRSU6/dR122i27Vga5rhypLM4ZKCitG98XXRgo0iz2Ts39C21xCNanN0euj/p9JbUBSy/Q/odElwUKghp1vZS4G/uLR+Q2iYDF+URmfr8HpUR314yiO2043Yw/zl4jUXAjoicD0UnR0ZzxbTKGFgstNSYX9BZPASIDIQ5VYLCs0Zs6jyt2xxkZPvj7caCKkwiQZcsJgxtJDLpIsdbJX2zmiE4ru4YNS0rMjDl6ooA8lL+Upuy06PQgoXN12iN+3vKS7PmD1xhod4BRDGxfAcdYiCa8fgngIoh2s0H+Vn/lKXmS3QG8VcboLHGFlaUW0OdFBL+Byu+L6IR6moeh2oCSMouOgl9Ixi3IWtxI0Pav+JGO3MHPcMjmdk/4kziF2RRZeQ8HB6mu8pxXPJv5Tg+sKcYM1XtkBEOq7ZBmb1NSTZ/Z70Ncq+LAUEabbLS8fRZ4NLO2ndMRLg6j+PFkt10jiiin5wHB03UOwC9r+ITMTbZlvbFivRtjNXr/eFGvHnT3CrxSGma3tpI5ibJNdBtEDw4KcmhmHCk4mzABeiHoIumrNW4bm84a/U5kGSOgJMevUbaTJyD+ukp78n6ETZcHnA6w5nNH1f+TUVUC1pY6Y9MSuqAGhC0pdvQ8Si1CYj7Lt1hI7MPRA/fcLxbJadVSonlgEJX7x8As14np9otNJfl6gpmV+6j+XDCQ1BGT5fXiApbD4oR9ENdv3vXTj+xUNNkXetmJZNkyiRtJ/oxAL93A8wpZo70ApQm5QwF11zPcdSewHt3DpPyMu54xsrIxfVh15qVtfbUpsmQbiQRGerLnCycU23BzimU2lQ57YeQPVe0BNPIveHHmapj5EoYZTUucOJWsMX9ozAvpO2uxJ/Acp2BOUdggejIi1ATaMR9SaIlSZS4aek/jHyc9UMS4YBb1Y+MTJLjfRfRefEi729u89rp9FCJ/m5s65jbrVq1R7XzkCjJBIvtbIL8oqj1J3dWMbHEbWuH32IzhPM7GEL6XyVqqWtq0GeVRNsOGsInA2pL27sOvS01xb+UWB416hPJNCA4OY/bGycEvTNN43Qm1LqJ31HcWXRVtRRm6RMCuTgzrFgsUDTqMNXFdVGUbSkksXrLtFRt7vifcrRdnM2kW29PH47n6tltNB8Det8MMekT8wCr3ZGHT3FumpLyHVK0LfKG6cNkS+dIUfn40uv6HexAvo5Zuw1ZBtKqiqIUH5UKhzEDmkqzAadyrGeIJEFoNP9opWBQbYnUmaD40uJVJ6V2fFXJunuKJCW5pYR/4tAPnI2quC4WwWmgBcV1jqejtWhStW+v92y4FBi2AZL10yJt0rOb9b6cBflbp8Uq7eev2uHwU3EY+yswlsg7SeqJ0psjqolTbKKDi3KZG42J+KzHnUfGgZYkeealu0cPWSL1pktaJc2sttr9IrJd/jWVoc3MOLi5QA+seays/SD+FTPDShxwSVv758Ple9mNjh93gkLSZps5JpbUueuJmi87aV1aSYDrEG5szc4nrEyV8afK9BOQ1ZXDO/7mvZhFaU7LtRXwyg8DS3XD/6S2k1tZqVMthPDPdbX6ApAeKOpToMHWNOktzUKGT4DEWI2lFSsseJXPXvOsh1ZrPrIzRiWKNYY/mB/wFR5OgDHgH4/e05awjK5HTbk/jP7Q7KQ1TwuKL25jMInNT/zUKXhT78pXYypiSGc6p7XJyvFyzdNdhlwdps93v23Wkwk11AiFkh0UTk4299uDkX9nvJ3nKvgBaOQFgKYZIB3WFPcGewNAB4rv8ukB46SldQth49qn6qLbPTdgHZcc10dvOfi7pi2qNa8ZoCNXTP+f2Oc67L/2qXuiTls7BRvP2uWBs3Y2/RgSNNBrlP6ysnvXQ3Sr//n9kT3N8J0MfnLzLzoeMbSZI1qsxgxihBqK131EeLxOSi7LKt8ohe9GySXB3mLJmXTqAbv7DL4g948phbC3ktkrJUnmmQpQYYgk18TgdgbSdXiikZPyRBI3npMKVu3RGMjcBnkXzNwfNvLxsltJza6DQp+h4QvU0NvqpRPtpKW7KJm7pXd5PrlzTlnCzRtvwpYOX3wikWUiPEFhiWL6BLBomQ+RD1sdb+sQfC4qJN7pMj2NMetjBfY0gnvnn2iEk4z3VxNHVivuw4lqeKBzSGmJpLBCNv/UBHKq9bxOb3KFrBMbn3jfBgmHZ23bOv2/pNI1OeC68hD5KU5MX04nzwGrlHchU1de6+eTZJ/c5X2eW4F2M/3mzuHPWC5b+qmeNuMbP9lT9jvmm518BOEdsSQDXO3iZlG649ZuRQKQ1apQKpiXHJk3b5iUEsSwxMwo7bPfucAL8OtWDbH4Dm0Z32x2KtRTVNgFuEWudMiFUlU7O8G440oCmE+Azdzxs2o8oDZZ2jjQ6YSQ+eCuEmXLOjsdiQMA0pob+XUDTByJZHuSGbLdL9+qlTDUQuzp20RqubHgJwep2rZ25K6pmiJxRI4lNTL7QB9at4smMM0jPwjoVlk9L462Sz/Od31+0uYTYMg8bT2V51EViftUFeS8H3QyPWMJa5DQKHiF+L2VKHNSzrNc6Yl95ruNVhL+JOgBSeaLTa7VqDYuisv/TeEH+HstEEoX3/kanUN4YowAiwiw+vmHEPDx2Jb9VASspH54B0Vf8H3UsIKDbIKvPwc4bylA9gRu9u5CNVrlV+ZulQmDCI0aBaqYn6q0skyCwuY1JRME18BAYYNVtKwQrNcCSZ/gI6NSBUprMgm4r7TXkjCTNJeBNBpisPFdNgrskkiceyVJGbR6CwHWY3K1cfbXDZhv+yj1WWbPv8KfJNjczUxy8rOoLGnzW8pKYjU/ESpBE6mMmIL5v+P9M+erYJLnYLbeTNOqve/mWqy2dAWv30T0Hh9WZ12O3GY03m7UhfUZ7pKi9Yvk7GLu3RAJU5QWxOqTLEZPIAda/ZeSWKmUZuZEdtzdJaS/6TO/txaBjcm7FvJdlfKE7OjRSqXM9Qji7D7bxeU7Ia4RUvEk2Xkdtrw0aBMyvGdyu9gs3AgaR2X3wQrSMlfQJp7gpBGd3qR3bI8eemLI9b6MiCY6sBWLe6KOjaqsViYn5UnO/glpv4o8QfKMKBBLPgcvsm2tMFurPivHb+J2sGUT6EzNfFuBS6emn2k/nX5y1HGsWtjO6hMmuUZB0aI7/cil+w+PNDdOUGov8CAUOz8JUL7BbiynAGqgftoe2J5PMl2KLaQgSd7+JKmpyc4xcj+/rK51HPgBLGzqCPYRSBB/rmQPqER931Jl6JrY8IyrznySg+ky6vPreM+hsPT9P3s4pRDtJhwsaBVft0FLf746wiLC158bN4kFs8HadoMoyhBvMVdikghz2httdXQ7vMMTDBlXg9lp1GJq44KjrEYeEgUac9dTPiG/lVruABVIcDcdYv5qS8dF3mx3tSCG8/TV+qyD75T0VYzHsQ1otra0CdHOrYCoiV1JMb7oJAJf9nOIM2455DTolw2vgSYjF/JDdji4Kt8kmstdXj++IyK22+3o/mD25Lv8yXfVJPuo0tFJMo8ermaZJRoY0eBOYWjvzsLibU9JfuIcPDKO1wemaJRtj6LchyIKQpwNmDcaRQS33thCPlpRSI3qWUHQdWNTox+zRQRd7td3PMlVfAfLZbrKt1Ncl3y5a7LdpxgIWBUHu8Tu43X5diL7iI24j+Qf+YxfR1/Cie2kuAgvy+p5dBF+BeuiDh+oxyMIilLOZLClI/CeJAXj+hE29ZoXX7+Cv3XusWrZh+aL/m9OXbRL3zFPwrbiBmrtnX97Qqxjwiut6yajdVW9YUXcxMinwav9AyACWMZqy08EIx3JtbMClGaeuTpGpe/k2zoprL5sDG28xd0X+h/v2nzfV9AHoDZo1g6NYjhkrx9lhdRyW9FZEWGNShzj7WOY2Dgat8MAEE/Yz7se01Kdh7MYYevdvar91sjld1MEG1lnS50W5c8fd6tiJu+XBaUWPzoE6Zq2soUUNWccOt3nDvxxc/yjJ3Fz6pPuGOI+eLhiteJ95nQT3OF5Z7HSOAJxdXRNz7oHzagqllx10eAbp5tlwbFVoSlzqx64X6lM/vVo44xDCG5E/DmIYyxu+nRAYeQ0bd+FtentAlp+zqRrJqF6UVvNP7FF7vF1n276hPH33f/4H1BLAwQUAAIACADJVexIOF/j5UwAAABrAAAAGwAAAHVuaXZlcnNhbC91bml2ZXJzYWwucG5nLnhtbLOxr8jNUShLLSrOzM+zVTLUM1Cyt+PlsikoSi3LTC1XqACKAQUhQEmh0lbJxAjBLc9MKckAqjAwNEMIZqRmpmeU2CqZmyFU6gPNBABQSwECAAAUAAIACABDlFdHDcAxHsABAADaAwAADwAAAAAAAAABAAAAAAAAAAAAbm9uZS9wbGF5ZXIueG1sUEsBAgAAFAACAAgARJRXRyO0Tvv7AgAAsAgAABQAAAAAAAAAAQAAAAAA7QEAAHVuaXZlcnNhbC9wbGF5ZXIueG1sUEsBAgAAFAACAAgAyVXsSB/SzKJDMAAAIFoAABcAAAAAAAAAAAAAAAAAGgUAAHVuaXZlcnNhbC91bml2ZXJzYWwucG5nUEsBAgAAFAACAAgAyVXsSDhf4+VMAAAAawAAABsAAAAAAAAAAQAAAAAAkjUAAHVuaXZlcnNhbC91bml2ZXJzYWwucG5nLnhtbFBLBQYAAAAABAAEAA0BAAAXNg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CEC">
            <a:alpha val="68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22620</TotalTime>
  <Words>3713</Words>
  <Application>Microsoft Office PowerPoint</Application>
  <PresentationFormat>宽屏</PresentationFormat>
  <Paragraphs>161</Paragraphs>
  <Slides>32</Slides>
  <Notes>32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Titillium</vt:lpstr>
      <vt:lpstr>等线</vt:lpstr>
      <vt:lpstr>楷体</vt:lpstr>
      <vt:lpstr>微软雅黑</vt:lpstr>
      <vt:lpstr>Arial</vt:lpstr>
      <vt:lpstr>Arial Black</vt:lpstr>
      <vt:lpstr>Calibri</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灰色简洁点线科技</dc:title>
  <dc:creator>第一PPT</dc:creator>
  <cp:keywords>www.1ppt.com</cp:keywords>
  <dc:description>第一PPT，www.1ppt.com</dc:description>
  <cp:lastModifiedBy>yyh-pc</cp:lastModifiedBy>
  <cp:revision>282</cp:revision>
  <dcterms:created xsi:type="dcterms:W3CDTF">2018-08-24T09:58:24Z</dcterms:created>
  <dcterms:modified xsi:type="dcterms:W3CDTF">2023-04-14T10:20:53Z</dcterms:modified>
</cp:coreProperties>
</file>