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0" r:id="rId2"/>
    <p:sldId id="464" r:id="rId3"/>
    <p:sldId id="544" r:id="rId4"/>
    <p:sldId id="469" r:id="rId5"/>
    <p:sldId id="543" r:id="rId6"/>
    <p:sldId id="537" r:id="rId7"/>
    <p:sldId id="539" r:id="rId8"/>
    <p:sldId id="545" r:id="rId9"/>
    <p:sldId id="547" r:id="rId10"/>
    <p:sldId id="546" r:id="rId11"/>
    <p:sldId id="548" r:id="rId12"/>
    <p:sldId id="549" r:id="rId13"/>
    <p:sldId id="550" r:id="rId14"/>
    <p:sldId id="551" r:id="rId15"/>
    <p:sldId id="552" r:id="rId16"/>
    <p:sldId id="553" r:id="rId17"/>
    <p:sldId id="555" r:id="rId18"/>
    <p:sldId id="32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8" autoAdjust="0"/>
    <p:restoredTop sz="85505" autoAdjust="0"/>
  </p:normalViewPr>
  <p:slideViewPr>
    <p:cSldViewPr snapToGrid="0" showGuides="1">
      <p:cViewPr varScale="1">
        <p:scale>
          <a:sx n="77" d="100"/>
          <a:sy n="77" d="100"/>
        </p:scale>
        <p:origin x="1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使用遗传算法的模糊测试方法（目的为提升代码覆盖率的）</a:t>
            </a:r>
            <a:endParaRPr lang="en-US" altLang="zh-CN" dirty="0"/>
          </a:p>
          <a:p>
            <a:r>
              <a:rPr lang="zh-CN" altLang="en-US" dirty="0"/>
              <a:t>本文也使用了图中的方法来生成测试种子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7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模糊测试能覆盖本例中的大多数代码，但很难执行到</a:t>
            </a:r>
            <a:r>
              <a:rPr lang="en-US" altLang="zh-CN" dirty="0"/>
              <a:t>Bug()</a:t>
            </a:r>
          </a:p>
          <a:p>
            <a:r>
              <a:rPr lang="zh-CN" altLang="en-US" dirty="0"/>
              <a:t>本例中，状态实际上就是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2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7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4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0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4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8075" y="-297596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502593" y="1875211"/>
            <a:ext cx="1060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StateFuzz: System Call-Based State-Aware Linux Driver Fuzz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05024" y="1231878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5697286" y="3758929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5058719" y="3938471"/>
            <a:ext cx="207456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USENIX 2022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3DD6EC-E60B-4468-8BDB-BB3532C0506C}"/>
              </a:ext>
            </a:extLst>
          </p:cNvPr>
          <p:cNvSpPr txBox="1"/>
          <p:nvPr/>
        </p:nvSpPr>
        <p:spPr>
          <a:xfrm>
            <a:off x="8835593" y="5622135"/>
            <a:ext cx="172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卫子涵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2022.12.31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D807DE-0D43-843A-26F4-F605135F8F0B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3394A-4F02-8F7A-187E-37218764CDF0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B550E-1EDC-2A05-C8AF-906372010501}"/>
              </a:ext>
            </a:extLst>
          </p:cNvPr>
          <p:cNvSpPr txBox="1"/>
          <p:nvPr/>
        </p:nvSpPr>
        <p:spPr>
          <a:xfrm>
            <a:off x="1163919" y="1280206"/>
            <a:ext cx="9298103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如何识别并跟踪这些状态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作者使用了两个状态变量的不同的值形成的连线作为状态边缘覆盖（模仿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AFL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的做法），如：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D2B655-538F-64CD-4800-6CAF1EB0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55" y="2369977"/>
            <a:ext cx="437142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0A2B46-B033-DE05-E3F9-0C0E081B5A7C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23EA8-994D-1497-63FE-052B2C6D2E4B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B77AEE-3816-6575-EC2F-3D5D6E59CE73}"/>
              </a:ext>
            </a:extLst>
          </p:cNvPr>
          <p:cNvSpPr txBox="1"/>
          <p:nvPr/>
        </p:nvSpPr>
        <p:spPr>
          <a:xfrm>
            <a:off x="1163919" y="1280206"/>
            <a:ext cx="9298103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如何识别并跟踪这些状态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如果考虑两个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int32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变量做组成的连线，则其有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2^64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种边缘需要覆盖，显然存在边缘爆炸的问题。作者采用将变量用值域划分的方式缓解边缘爆炸的问题，如：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65B46-EC2A-DFB9-F431-88B2D873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43" y="2795056"/>
            <a:ext cx="488571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02E9B4-D459-7024-DAE2-93801809E834}"/>
              </a:ext>
            </a:extLst>
          </p:cNvPr>
          <p:cNvSpPr txBox="1"/>
          <p:nvPr/>
        </p:nvSpPr>
        <p:spPr>
          <a:xfrm>
            <a:off x="1163919" y="1280206"/>
            <a:ext cx="9298103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问题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3</a:t>
            </a: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：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如何用程序状态信息指导模糊测试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作者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使用了一种三维的方法来促使程序找到更多状态，对于模糊测试生成的种子，符合以下条件即可加入种子库进行变异再利用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执行到了新的代码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状态变量出现了新的值域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状态变量出现了新的最大值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最小值</a:t>
            </a:r>
            <a:endParaRPr lang="zh-CN" altLang="zh-CN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38FB2E-AA47-D104-09D8-F0AE4161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40" y="2152240"/>
            <a:ext cx="2405019" cy="34455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86C01-9532-CA7F-1EA6-A38E1EC61053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0A2D13-9062-D7BC-1CFF-34DBDE82CED3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1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9998D1-B354-E9C5-474B-55D91063FB46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9CA7C0-5EEA-1AFD-9498-F6542612A8FE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75FA0-6F58-A274-45B6-1D1F35972485}"/>
              </a:ext>
            </a:extLst>
          </p:cNvPr>
          <p:cNvSpPr txBox="1"/>
          <p:nvPr/>
        </p:nvSpPr>
        <p:spPr>
          <a:xfrm>
            <a:off x="1163919" y="1280206"/>
            <a:ext cx="929810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Evaluation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，文章提出了以下几个评测的指标：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State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的引入是否是有意义的？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StateFuzz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是否能达到更高的代码覆盖率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StateFuzz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是否能够发现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内核中的漏洞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32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1FE59-9563-A23F-034A-D3118B28BE69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Evaluation (1/3)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E1B78B-4723-0E12-2A99-BB36678DF1DB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AD65E1-1404-79C7-AC9C-0BF4398B157A}"/>
              </a:ext>
            </a:extLst>
          </p:cNvPr>
          <p:cNvSpPr txBox="1"/>
          <p:nvPr/>
        </p:nvSpPr>
        <p:spPr>
          <a:xfrm>
            <a:off x="371439" y="1333546"/>
            <a:ext cx="929810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Statistics of state-variables: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About 3 value-ranges for every state-variable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320E38-5E57-5B68-8F23-F45779E0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7" y="2230024"/>
            <a:ext cx="7238095" cy="13523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197D61-C3ED-F994-7135-4AF19B546F1A}"/>
              </a:ext>
            </a:extLst>
          </p:cNvPr>
          <p:cNvSpPr txBox="1"/>
          <p:nvPr/>
        </p:nvSpPr>
        <p:spPr>
          <a:xfrm>
            <a:off x="371439" y="3605311"/>
            <a:ext cx="929810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Semantic of state-variables: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By analyzing variable names in the AST.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A5A734-6682-B888-00DB-0B002698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7" y="4452864"/>
            <a:ext cx="8190271" cy="28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B6EAA6-5A9B-C9EC-2F30-C47A635A2CA8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Evaluation (1/3)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3477960-CC7E-5E13-8614-D2A4889EF262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4FC58-BE02-0647-AE44-F167FD36B09F}"/>
              </a:ext>
            </a:extLst>
          </p:cNvPr>
          <p:cNvSpPr txBox="1"/>
          <p:nvPr/>
        </p:nvSpPr>
        <p:spPr>
          <a:xfrm>
            <a:off x="371439" y="1333546"/>
            <a:ext cx="929810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False positives and False Negatives: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Recall of recognizing program actions: 99%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(Very high)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Recall of recognizing state-variables: 90%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Precision of recognizing state-variables: 40%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DC31C-D98D-390A-8E34-D3A1E20E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34" y="3170913"/>
            <a:ext cx="9545393" cy="27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CC6902-D0C2-91A8-3241-AC8D8BD20F32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Evaluation (2/3)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D08E0D-A80B-D5EC-F5A4-84D27D2A9EAB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1286D5-0171-4E31-9F3E-17E2DEEBD6CA}"/>
              </a:ext>
            </a:extLst>
          </p:cNvPr>
          <p:cNvSpPr txBox="1"/>
          <p:nvPr/>
        </p:nvSpPr>
        <p:spPr>
          <a:xfrm>
            <a:off x="371439" y="1333546"/>
            <a:ext cx="929810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Can StateFuzz achieve higher coverage?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For state coverage: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StateFuzz achieves 32% higher value-range coverage than Syzkaller in Linux-4.19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For code coverage: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StateFuzz achieves 19% higher code coverage than Syzkaller in Linux-4.19</a:t>
            </a:r>
          </a:p>
        </p:txBody>
      </p:sp>
    </p:spTree>
    <p:extLst>
      <p:ext uri="{BB962C8B-B14F-4D97-AF65-F5344CB8AC3E}">
        <p14:creationId xmlns:p14="http://schemas.microsoft.com/office/powerpoint/2010/main" val="31806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217A4F-F428-B28F-4656-9EA4AAC206EB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Evaluation (3/3)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373427-DF88-AF3E-AD2C-DE4A496FC5A3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7C08C-F183-1F80-7137-E5C18023B844}"/>
              </a:ext>
            </a:extLst>
          </p:cNvPr>
          <p:cNvSpPr txBox="1"/>
          <p:nvPr/>
        </p:nvSpPr>
        <p:spPr>
          <a:xfrm>
            <a:off x="371439" y="1333546"/>
            <a:ext cx="929810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Can StateFuzz fine the vulnerability in Linux kernel?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As a result,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StateFuzz found 20 vulnerabilities, which include 14 CVEs + ~20000 Bug bounty from google and Qualcomm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853B54-5FA3-8DA9-CB00-C731619E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53" y="2726530"/>
            <a:ext cx="10376152" cy="36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5" y="3164289"/>
            <a:ext cx="390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8555080" y="1919788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7395909" y="402917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cxnSpLocks/>
            <a:stCxn id="8" idx="1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cxnSpLocks/>
            <a:stCxn id="8" idx="3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7" name="直接连接符 516"/>
          <p:cNvCxnSpPr>
            <a:cxnSpLocks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cxnSpLocks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3D82492E-42FF-4990-9EE8-455821D33A30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77ECED-4B5C-41EA-8534-CEE54F4CCE52}"/>
              </a:ext>
            </a:extLst>
          </p:cNvPr>
          <p:cNvSpPr txBox="1"/>
          <p:nvPr/>
        </p:nvSpPr>
        <p:spPr>
          <a:xfrm>
            <a:off x="767557" y="250092"/>
            <a:ext cx="20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Author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AF6B36-4970-4AF7-80E3-76BEFDBB5480}"/>
              </a:ext>
            </a:extLst>
          </p:cNvPr>
          <p:cNvSpPr txBox="1"/>
          <p:nvPr/>
        </p:nvSpPr>
        <p:spPr>
          <a:xfrm>
            <a:off x="1037108" y="999743"/>
            <a:ext cx="9013797" cy="387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BoDong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Zhao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清华大学网络科学与网络空间研究院成员，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2017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级博士生，主要研究方向为软件模糊测试、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内核安全等；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发表会议：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[1][StateFuzz: System Call-Based State-Aware Linux Driver Fuzzing]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[2][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PrIntFuzz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Fuzzing Linux Drivers via Automated Virtual Device Simulation]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[3][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NSFuzz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Towards Efficient and State-Aware Network Service Fuzzing]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[4][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RAProducer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efficiently diagnose and reproduce data race bugs for binaries via trace analysis]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[5][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GreyOne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Data-Flow Sensitive Fuzzing]</a:t>
            </a:r>
          </a:p>
        </p:txBody>
      </p:sp>
    </p:spTree>
    <p:extLst>
      <p:ext uri="{BB962C8B-B14F-4D97-AF65-F5344CB8AC3E}">
        <p14:creationId xmlns:p14="http://schemas.microsoft.com/office/powerpoint/2010/main" val="21410496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42F02A-FF41-45EE-664F-2B849894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61" y="1175699"/>
            <a:ext cx="7967019" cy="333126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F48DCE-E795-417B-28B2-4598B03FFA3C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C8786A-F9FD-B448-775A-A5DB52FC5A94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0B4E47-FC69-73B4-2C42-6376E95EF4C0}"/>
              </a:ext>
            </a:extLst>
          </p:cNvPr>
          <p:cNvSpPr/>
          <p:nvPr/>
        </p:nvSpPr>
        <p:spPr>
          <a:xfrm>
            <a:off x="1829461" y="4617720"/>
            <a:ext cx="7436459" cy="6629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 Coverage Guided Fuzzing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椭圆 112">
            <a:extLst>
              <a:ext uri="{FF2B5EF4-FFF2-40B4-BE49-F238E27FC236}">
                <a16:creationId xmlns:a16="http://schemas.microsoft.com/office/drawing/2014/main" id="{895BF3D2-9FDE-4823-8168-1663E79B4794}"/>
              </a:ext>
            </a:extLst>
          </p:cNvPr>
          <p:cNvSpPr/>
          <p:nvPr/>
        </p:nvSpPr>
        <p:spPr>
          <a:xfrm rot="3126863">
            <a:off x="9296430" y="5477773"/>
            <a:ext cx="202251" cy="20225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019D7E2-3AD4-408E-BE5E-3D4B0B84B778}"/>
              </a:ext>
            </a:extLst>
          </p:cNvPr>
          <p:cNvSpPr/>
          <p:nvPr/>
        </p:nvSpPr>
        <p:spPr>
          <a:xfrm rot="3126863">
            <a:off x="9504632" y="7091234"/>
            <a:ext cx="354128" cy="3541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/>
          <p:nvPr/>
        </p:nvCxnSpPr>
        <p:spPr>
          <a:xfrm rot="4922515" flipH="1" flipV="1">
            <a:off x="1500407" y="5692234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306271" y="5834503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394107" y="7432813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1907546" y="5936464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4922515">
            <a:off x="2986029" y="6478252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 rot="4922515">
            <a:off x="1218599" y="7276415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cxnSpLocks/>
          </p:cNvCxnSpPr>
          <p:nvPr/>
        </p:nvCxnSpPr>
        <p:spPr>
          <a:xfrm>
            <a:off x="332047" y="6974453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 rot="4922515">
            <a:off x="2668680" y="7539188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4922515">
            <a:off x="921960" y="6039561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92986F4-0716-4962-AEE8-D58524B3ED8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A094132-30F0-4BD9-AFDF-B600A808689B}"/>
              </a:ext>
            </a:extLst>
          </p:cNvPr>
          <p:cNvSpPr txBox="1"/>
          <p:nvPr/>
        </p:nvSpPr>
        <p:spPr>
          <a:xfrm>
            <a:off x="767556" y="250092"/>
            <a:ext cx="345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C43521-EC49-F97C-0FE3-517BA206B76C}"/>
              </a:ext>
            </a:extLst>
          </p:cNvPr>
          <p:cNvSpPr txBox="1"/>
          <p:nvPr/>
        </p:nvSpPr>
        <p:spPr>
          <a:xfrm>
            <a:off x="1135484" y="941784"/>
            <a:ext cx="9298103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本文的主要贡献如下：</a:t>
            </a:r>
            <a:endParaRPr lang="en-US" altLang="zh-CN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贡献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本文提供了一种基于状态模型的模糊测试方案，用于对多状态程序的模糊测试，如：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内核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贡献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提出了一种基于静态分析和符号执行的状态识别样例程序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贡献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实现了模糊测试工具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StateFuzz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原型，其拥有较低的漏检率和较高的代码覆盖率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428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6E2D34-2726-862B-F742-9FACB23C84C5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What is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state?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3A97D9-B67A-F17A-8C05-17AF4AAAB19D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BB9F4-1889-988E-2A00-E6601F29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1" y="1166529"/>
            <a:ext cx="10599420" cy="4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A4C305-B3B7-46CE-A688-DDD203B2E371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F876A-85FF-4636-A0CB-A6BF045D49A5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Current Problems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FF9D55-91AA-045D-3F07-F7A0ADBD323D}"/>
              </a:ext>
            </a:extLst>
          </p:cNvPr>
          <p:cNvSpPr txBox="1"/>
          <p:nvPr/>
        </p:nvSpPr>
        <p:spPr>
          <a:xfrm>
            <a:off x="1050006" y="1057973"/>
            <a:ext cx="929810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：如何定义程序状态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：如何识别并跟踪这些状态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：如何用程序状态信息指导模糊测试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1971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A4C305-B3B7-46CE-A688-DDD203B2E371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F876A-85FF-4636-A0CB-A6BF045D49A5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FF9D55-91AA-045D-3F07-F7A0ADBD323D}"/>
              </a:ext>
            </a:extLst>
          </p:cNvPr>
          <p:cNvSpPr txBox="1"/>
          <p:nvPr/>
        </p:nvSpPr>
        <p:spPr>
          <a:xfrm>
            <a:off x="1173491" y="1600246"/>
            <a:ext cx="9298103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：如何定义程序状态</a:t>
            </a:r>
            <a:endParaRPr lang="en-US" altLang="zh-CN" b="1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文对于状态的定义为：内存中所有单元和寄存器的值的集合为一个状态，但这样显然会带来状态爆炸的问题，所以不能直接采用原始的定义来完成模糊测试。文章中仅将一些重要的变量作为指示当前状态的指标，且将一个变量的不同值域分为不同状态，而不是离散的将每个取值定义为一个状态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例如：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D5067-886F-62B4-7748-9B25282F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91" y="4426364"/>
            <a:ext cx="9408215" cy="11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8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A4C305-B3B7-46CE-A688-DDD203B2E371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F876A-85FF-4636-A0CB-A6BF045D49A5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FF9D55-91AA-045D-3F07-F7A0ADBD323D}"/>
              </a:ext>
            </a:extLst>
          </p:cNvPr>
          <p:cNvSpPr txBox="1"/>
          <p:nvPr/>
        </p:nvSpPr>
        <p:spPr>
          <a:xfrm>
            <a:off x="1173491" y="1600246"/>
            <a:ext cx="9298103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问题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如何识别并跟踪这些状态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本文通过符号执行等方式寻找能够作为状态值的变量，这些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变量的变量名往往比较特殊，又或者具有以下属性：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变量能够被写入</a:t>
            </a:r>
            <a:endParaRPr lang="en-US" altLang="zh-CN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变量能够被读取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某段代码中会根据变量的值进入不同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的程序分支或改变内存的访问权限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具有较长的生命周期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6881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0C92A1-ABAD-D4C4-159B-975156BDBD56}"/>
              </a:ext>
            </a:extLst>
          </p:cNvPr>
          <p:cNvSpPr/>
          <p:nvPr/>
        </p:nvSpPr>
        <p:spPr>
          <a:xfrm>
            <a:off x="767557" y="271524"/>
            <a:ext cx="90035" cy="61286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33D38-30CA-B562-8472-92988E513D96}"/>
              </a:ext>
            </a:extLst>
          </p:cNvPr>
          <p:cNvSpPr txBox="1"/>
          <p:nvPr/>
        </p:nvSpPr>
        <p:spPr>
          <a:xfrm>
            <a:off x="786216" y="250092"/>
            <a:ext cx="50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14C940-E06C-2CF6-F094-EF36A9AC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42" y="1153120"/>
            <a:ext cx="7344116" cy="42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7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804</Words>
  <Application>Microsoft Office PowerPoint</Application>
  <PresentationFormat>宽屏</PresentationFormat>
  <Paragraphs>88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Titillium</vt:lpstr>
      <vt:lpstr>等线</vt:lpstr>
      <vt:lpstr>楷体</vt:lpstr>
      <vt:lpstr>微软雅黑</vt:lpstr>
      <vt:lpstr>Arial</vt:lpstr>
      <vt:lpstr>Arial Black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C YD</cp:lastModifiedBy>
  <cp:revision>139</cp:revision>
  <dcterms:created xsi:type="dcterms:W3CDTF">2018-08-24T09:58:24Z</dcterms:created>
  <dcterms:modified xsi:type="dcterms:W3CDTF">2022-12-30T23:58:15Z</dcterms:modified>
</cp:coreProperties>
</file>