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7" r:id="rId2"/>
    <p:sldId id="258" r:id="rId3"/>
    <p:sldId id="265" r:id="rId4"/>
    <p:sldId id="376"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pos="415" userDrawn="1">
          <p15:clr>
            <a:srgbClr val="A4A3A4"/>
          </p15:clr>
        </p15:guide>
        <p15:guide id="6" orient="horz" pos="1457" userDrawn="1">
          <p15:clr>
            <a:srgbClr val="A4A3A4"/>
          </p15:clr>
        </p15:guide>
        <p15:guide id="7" pos="7265" userDrawn="1">
          <p15:clr>
            <a:srgbClr val="A4A3A4"/>
          </p15:clr>
        </p15:guide>
        <p15:guide id="8" pos="892" userDrawn="1">
          <p15:clr>
            <a:srgbClr val="A4A3A4"/>
          </p15:clr>
        </p15:guide>
        <p15:guide id="9" pos="6788" userDrawn="1">
          <p15:clr>
            <a:srgbClr val="A4A3A4"/>
          </p15:clr>
        </p15:guide>
        <p15:guide id="10" orient="horz" pos="527" userDrawn="1">
          <p15:clr>
            <a:srgbClr val="A4A3A4"/>
          </p15:clr>
        </p15:guide>
        <p15:guide id="11" orient="horz" pos="16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C89"/>
    <a:srgbClr val="F6F7F7"/>
    <a:srgbClr val="FFFFFF"/>
    <a:srgbClr val="4E81C0"/>
    <a:srgbClr val="313D51"/>
    <a:srgbClr val="433D3C"/>
    <a:srgbClr val="C00000"/>
    <a:srgbClr val="F0F2F4"/>
    <a:srgbClr val="0B2C4F"/>
    <a:srgbClr val="213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70839" autoAdjust="0"/>
  </p:normalViewPr>
  <p:slideViewPr>
    <p:cSldViewPr snapToGrid="0">
      <p:cViewPr varScale="1">
        <p:scale>
          <a:sx n="58" d="100"/>
          <a:sy n="58" d="100"/>
        </p:scale>
        <p:origin x="1656" y="58"/>
      </p:cViewPr>
      <p:guideLst>
        <p:guide pos="3840"/>
        <p:guide pos="415"/>
        <p:guide orient="horz" pos="1457"/>
        <p:guide pos="7265"/>
        <p:guide pos="892"/>
        <p:guide pos="6788"/>
        <p:guide orient="horz" pos="527"/>
        <p:guide orient="horz" pos="1684"/>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defRPr>
            </a:lvl1pPr>
          </a:lstStyle>
          <a:p>
            <a:fld id="{3ABB2E5B-1A0B-4F0A-9547-4FB8D13F2C5F}" type="datetimeFigureOut">
              <a:rPr lang="zh-CN" altLang="en-US" smtClean="0"/>
              <a:pPr/>
              <a:t>2023/1/8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defRPr>
            </a:lvl1pPr>
          </a:lstStyle>
          <a:p>
            <a:fld id="{59E3CF89-91F4-45FB-A589-58532703FCA1}" type="slidenum">
              <a:rPr lang="zh-CN" altLang="en-US" smtClean="0"/>
              <a:pPr/>
              <a:t>‹#›</a:t>
            </a:fld>
            <a:endParaRPr lang="zh-CN" altLang="en-US" dirty="0"/>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mn-ea"/>
        <a:cs typeface="+mn-cs"/>
      </a:defRPr>
    </a:lvl1pPr>
    <a:lvl2pPr marL="457200" algn="l" defTabSz="914400" rtl="0" eaLnBrk="1" latinLnBrk="0" hangingPunct="1">
      <a:defRPr sz="1200" kern="1200">
        <a:solidFill>
          <a:schemeClr val="tx1"/>
        </a:solidFill>
        <a:latin typeface="微软雅黑" panose="020B0503020204020204" pitchFamily="34" charset="-122"/>
        <a:ea typeface="+mn-ea"/>
        <a:cs typeface="+mn-cs"/>
      </a:defRPr>
    </a:lvl2pPr>
    <a:lvl3pPr marL="914400" algn="l" defTabSz="914400" rtl="0" eaLnBrk="1" latinLnBrk="0" hangingPunct="1">
      <a:defRPr sz="1200" kern="1200">
        <a:solidFill>
          <a:schemeClr val="tx1"/>
        </a:solidFill>
        <a:latin typeface="微软雅黑" panose="020B0503020204020204" pitchFamily="34" charset="-122"/>
        <a:ea typeface="+mn-ea"/>
        <a:cs typeface="+mn-cs"/>
      </a:defRPr>
    </a:lvl3pPr>
    <a:lvl4pPr marL="1371600" algn="l" defTabSz="914400" rtl="0" eaLnBrk="1" latinLnBrk="0" hangingPunct="1">
      <a:defRPr sz="1200" kern="1200">
        <a:solidFill>
          <a:schemeClr val="tx1"/>
        </a:solidFill>
        <a:latin typeface="微软雅黑" panose="020B0503020204020204" pitchFamily="34" charset="-122"/>
        <a:ea typeface="+mn-ea"/>
        <a:cs typeface="+mn-cs"/>
      </a:defRPr>
    </a:lvl4pPr>
    <a:lvl5pPr marL="1828800" algn="l" defTabSz="914400" rtl="0" eaLnBrk="1" latinLnBrk="0" hangingPunct="1">
      <a:defRPr sz="1200" kern="1200">
        <a:solidFill>
          <a:schemeClr val="tx1"/>
        </a:solidFill>
        <a:latin typeface="微软雅黑" panose="020B0503020204020204"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这篇文章是</a:t>
            </a:r>
            <a:r>
              <a:rPr lang="en-US" altLang="zh-CN" dirty="0"/>
              <a:t>2020</a:t>
            </a:r>
            <a:r>
              <a:rPr lang="zh-CN" altLang="en-US" dirty="0"/>
              <a:t>年投的</a:t>
            </a:r>
            <a:r>
              <a:rPr lang="en-US" altLang="zh-CN" dirty="0"/>
              <a:t>TDSC</a:t>
            </a:r>
            <a:r>
              <a:rPr lang="zh-CN" altLang="en-US" dirty="0"/>
              <a:t>，</a:t>
            </a:r>
            <a:r>
              <a:rPr lang="en-US" altLang="zh-CN" dirty="0"/>
              <a:t>2022</a:t>
            </a:r>
            <a:r>
              <a:rPr lang="zh-CN" altLang="en-US" dirty="0"/>
              <a:t>年见刊</a:t>
            </a:r>
          </a:p>
        </p:txBody>
      </p:sp>
      <p:sp>
        <p:nvSpPr>
          <p:cNvPr id="4" name="灯片编号占位符 3"/>
          <p:cNvSpPr>
            <a:spLocks noGrp="1"/>
          </p:cNvSpPr>
          <p:nvPr>
            <p:ph type="sldNum" sz="quarter" idx="5"/>
          </p:nvPr>
        </p:nvSpPr>
        <p:spPr/>
        <p:txBody>
          <a:bodyPr/>
          <a:lstStyle/>
          <a:p>
            <a:fld id="{59E3CF89-91F4-45FB-A589-58532703FCA1}" type="slidenum">
              <a:rPr lang="zh-CN" altLang="en-US" smtClean="0"/>
              <a:pPr/>
              <a:t>1</a:t>
            </a:fld>
            <a:endParaRPr lang="zh-CN" altLang="en-US" dirty="0"/>
          </a:p>
        </p:txBody>
      </p:sp>
    </p:spTree>
    <p:extLst>
      <p:ext uri="{BB962C8B-B14F-4D97-AF65-F5344CB8AC3E}">
        <p14:creationId xmlns:p14="http://schemas.microsoft.com/office/powerpoint/2010/main" val="3497013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200" b="1" dirty="0">
                <a:solidFill>
                  <a:srgbClr val="313D51"/>
                </a:solidFill>
                <a:ea typeface="+mn-ea"/>
                <a:cs typeface="+mn-ea"/>
                <a:sym typeface="+mn-lt"/>
              </a:rPr>
              <a:t>基于</a:t>
            </a:r>
            <a:r>
              <a:rPr lang="en-US" altLang="zh-CN" sz="1200" b="1" dirty="0" err="1">
                <a:solidFill>
                  <a:srgbClr val="313D51"/>
                </a:solidFill>
                <a:ea typeface="+mn-ea"/>
                <a:cs typeface="+mn-ea"/>
                <a:sym typeface="+mn-lt"/>
              </a:rPr>
              <a:t>advgan</a:t>
            </a:r>
            <a:r>
              <a:rPr lang="zh-CN" altLang="en-US" sz="1200" b="1" dirty="0">
                <a:solidFill>
                  <a:srgbClr val="313D51"/>
                </a:solidFill>
                <a:ea typeface="+mn-ea"/>
                <a:cs typeface="+mn-ea"/>
                <a:sym typeface="+mn-lt"/>
              </a:rPr>
              <a:t>重新设计了生成器和判别器的损失函数来实现</a:t>
            </a:r>
            <a:r>
              <a:rPr lang="en-US" altLang="zh-CN" sz="1200" b="1" dirty="0">
                <a:solidFill>
                  <a:srgbClr val="313D51"/>
                </a:solidFill>
                <a:ea typeface="+mn-ea"/>
                <a:cs typeface="+mn-ea"/>
                <a:sym typeface="+mn-lt"/>
              </a:rPr>
              <a:t>ICS</a:t>
            </a:r>
            <a:r>
              <a:rPr lang="zh-CN" altLang="en-US" sz="1200" b="1" dirty="0">
                <a:solidFill>
                  <a:srgbClr val="313D51"/>
                </a:solidFill>
                <a:ea typeface="+mn-ea"/>
                <a:cs typeface="+mn-ea"/>
                <a:sym typeface="+mn-lt"/>
              </a:rPr>
              <a:t>对抗样本的生成。然后替代检测器对生成器的反馈会体现在损失函数上。</a:t>
            </a: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4274189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200" b="1" dirty="0">
                <a:solidFill>
                  <a:srgbClr val="313D51"/>
                </a:solidFill>
                <a:ea typeface="+mn-ea"/>
                <a:cs typeface="+mn-ea"/>
                <a:sym typeface="+mn-lt"/>
              </a:rPr>
              <a:t>训练过程中最大化</a:t>
            </a:r>
            <a:r>
              <a:rPr lang="en-US" altLang="zh-CN" sz="1200" b="1" dirty="0">
                <a:solidFill>
                  <a:srgbClr val="313D51"/>
                </a:solidFill>
                <a:ea typeface="+mn-ea"/>
                <a:cs typeface="+mn-ea"/>
                <a:sym typeface="+mn-lt"/>
              </a:rPr>
              <a:t>D</a:t>
            </a:r>
            <a:r>
              <a:rPr lang="zh-CN" altLang="en-US" sz="1200" b="1" dirty="0">
                <a:solidFill>
                  <a:srgbClr val="313D51"/>
                </a:solidFill>
                <a:ea typeface="+mn-ea"/>
                <a:cs typeface="+mn-ea"/>
                <a:sym typeface="+mn-lt"/>
              </a:rPr>
              <a:t>的</a:t>
            </a:r>
            <a:r>
              <a:rPr lang="en-US" altLang="zh-CN" sz="1200" b="1" dirty="0">
                <a:solidFill>
                  <a:srgbClr val="313D51"/>
                </a:solidFill>
                <a:ea typeface="+mn-ea"/>
                <a:cs typeface="+mn-ea"/>
                <a:sym typeface="+mn-lt"/>
              </a:rPr>
              <a:t>loss</a:t>
            </a:r>
            <a:r>
              <a:rPr lang="zh-CN" altLang="en-US" sz="1200" b="1" dirty="0">
                <a:solidFill>
                  <a:srgbClr val="313D51"/>
                </a:solidFill>
                <a:ea typeface="+mn-ea"/>
                <a:cs typeface="+mn-ea"/>
                <a:sym typeface="+mn-lt"/>
              </a:rPr>
              <a:t>，使</a:t>
            </a:r>
            <a:r>
              <a:rPr lang="en-US" altLang="zh-CN" sz="1200" b="1" dirty="0">
                <a:solidFill>
                  <a:srgbClr val="313D51"/>
                </a:solidFill>
                <a:ea typeface="+mn-ea"/>
                <a:cs typeface="+mn-ea"/>
                <a:sym typeface="+mn-lt"/>
              </a:rPr>
              <a:t>D</a:t>
            </a:r>
            <a:r>
              <a:rPr lang="zh-CN" altLang="en-US" sz="1200" b="1" dirty="0">
                <a:solidFill>
                  <a:srgbClr val="313D51"/>
                </a:solidFill>
                <a:ea typeface="+mn-ea"/>
                <a:cs typeface="+mn-ea"/>
                <a:sym typeface="+mn-lt"/>
              </a:rPr>
              <a:t>的判别能力增强，最小化</a:t>
            </a:r>
            <a:r>
              <a:rPr lang="en-US" altLang="zh-CN" sz="1200" b="1" dirty="0">
                <a:solidFill>
                  <a:srgbClr val="313D51"/>
                </a:solidFill>
                <a:ea typeface="+mn-ea"/>
                <a:cs typeface="+mn-ea"/>
                <a:sym typeface="+mn-lt"/>
              </a:rPr>
              <a:t>G</a:t>
            </a:r>
            <a:r>
              <a:rPr lang="zh-CN" altLang="en-US" sz="1200" b="1" dirty="0">
                <a:solidFill>
                  <a:srgbClr val="313D51"/>
                </a:solidFill>
                <a:ea typeface="+mn-ea"/>
                <a:cs typeface="+mn-ea"/>
                <a:sym typeface="+mn-lt"/>
              </a:rPr>
              <a:t>的</a:t>
            </a:r>
            <a:r>
              <a:rPr lang="en-US" altLang="zh-CN" sz="1200" b="1" dirty="0">
                <a:solidFill>
                  <a:srgbClr val="313D51"/>
                </a:solidFill>
                <a:ea typeface="+mn-ea"/>
                <a:cs typeface="+mn-ea"/>
                <a:sym typeface="+mn-lt"/>
              </a:rPr>
              <a:t>loss</a:t>
            </a:r>
            <a:r>
              <a:rPr lang="zh-CN" altLang="en-US" sz="1200" b="1" dirty="0">
                <a:solidFill>
                  <a:srgbClr val="313D51"/>
                </a:solidFill>
                <a:ea typeface="+mn-ea"/>
                <a:cs typeface="+mn-ea"/>
                <a:sym typeface="+mn-lt"/>
              </a:rPr>
              <a:t>，生成能够躲避检测器，与正常数据</a:t>
            </a:r>
            <a:r>
              <a:rPr lang="en-US" altLang="zh-CN" sz="1200" b="1" dirty="0">
                <a:solidFill>
                  <a:srgbClr val="313D51"/>
                </a:solidFill>
                <a:ea typeface="+mn-ea"/>
                <a:cs typeface="+mn-ea"/>
                <a:sym typeface="+mn-lt"/>
              </a:rPr>
              <a:t>x</a:t>
            </a:r>
            <a:r>
              <a:rPr lang="zh-CN" altLang="en-US" sz="1200" b="1" dirty="0">
                <a:solidFill>
                  <a:srgbClr val="313D51"/>
                </a:solidFill>
                <a:ea typeface="+mn-ea"/>
                <a:cs typeface="+mn-ea"/>
                <a:sym typeface="+mn-lt"/>
              </a:rPr>
              <a:t>保持相同的分布</a:t>
            </a: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1200" b="1" dirty="0">
                <a:solidFill>
                  <a:srgbClr val="313D51"/>
                </a:solidFill>
                <a:ea typeface="+mn-ea"/>
                <a:cs typeface="+mn-ea"/>
                <a:sym typeface="+mn-lt"/>
              </a:rPr>
              <a:t>(f</a:t>
            </a:r>
            <a:r>
              <a:rPr lang="zh-CN" altLang="en-US" sz="1200" b="1" dirty="0">
                <a:solidFill>
                  <a:srgbClr val="313D51"/>
                </a:solidFill>
                <a:ea typeface="+mn-ea"/>
                <a:cs typeface="+mn-ea"/>
                <a:sym typeface="+mn-lt"/>
              </a:rPr>
              <a:t>表示 如交叉熵损失</a:t>
            </a:r>
            <a:r>
              <a:rPr lang="en-US" altLang="zh-CN" sz="1200" b="1" dirty="0">
                <a:solidFill>
                  <a:srgbClr val="313D51"/>
                </a:solidFill>
                <a:ea typeface="+mn-ea"/>
                <a:cs typeface="+mn-ea"/>
                <a:sym typeface="+mn-lt"/>
              </a:rPr>
              <a:t>),</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287045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200" b="1" dirty="0">
                <a:solidFill>
                  <a:srgbClr val="313D51"/>
                </a:solidFill>
                <a:ea typeface="+mn-ea"/>
                <a:cs typeface="+mn-ea"/>
                <a:sym typeface="+mn-lt"/>
              </a:rPr>
              <a:t>实现基于</a:t>
            </a:r>
            <a:r>
              <a:rPr lang="en-US" altLang="zh-CN" sz="1200" b="1" dirty="0">
                <a:solidFill>
                  <a:srgbClr val="313D51"/>
                </a:solidFill>
                <a:ea typeface="+mn-ea"/>
                <a:cs typeface="+mn-ea"/>
                <a:sym typeface="+mn-lt"/>
              </a:rPr>
              <a:t>STL</a:t>
            </a:r>
            <a:r>
              <a:rPr lang="zh-CN" altLang="en-US" sz="1200" b="1" dirty="0">
                <a:solidFill>
                  <a:srgbClr val="313D51"/>
                </a:solidFill>
                <a:ea typeface="+mn-ea"/>
                <a:cs typeface="+mn-ea"/>
                <a:sym typeface="+mn-lt"/>
              </a:rPr>
              <a:t>编程语言的分布式</a:t>
            </a:r>
            <a:r>
              <a:rPr lang="en-US" altLang="zh-CN" sz="1200" b="1" dirty="0">
                <a:solidFill>
                  <a:srgbClr val="313D51"/>
                </a:solidFill>
                <a:ea typeface="+mn-ea"/>
                <a:cs typeface="+mn-ea"/>
                <a:sym typeface="+mn-lt"/>
              </a:rPr>
              <a:t>PI</a:t>
            </a:r>
            <a:r>
              <a:rPr lang="zh-CN" altLang="en-US" sz="1200" b="1" dirty="0">
                <a:solidFill>
                  <a:srgbClr val="313D51"/>
                </a:solidFill>
                <a:ea typeface="+mn-ea"/>
                <a:cs typeface="+mn-ea"/>
                <a:sym typeface="+mn-lt"/>
              </a:rPr>
              <a:t>控制算法。</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3622133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后期，对于生成的对抗样本，采用独热编码和归一化的反向变换，直接应用于实际攻击。</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66861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刚才提到三类攻击的</a:t>
            </a:r>
            <a:r>
              <a:rPr lang="en-US" altLang="zh-CN" dirty="0"/>
              <a:t>payload</a:t>
            </a:r>
            <a:r>
              <a:rPr lang="zh-CN" altLang="en-US" dirty="0"/>
              <a:t>不不能改变。对于攻击</a:t>
            </a:r>
            <a:r>
              <a:rPr lang="en-US" altLang="zh-CN" dirty="0"/>
              <a:t>2</a:t>
            </a:r>
            <a:r>
              <a:rPr lang="zh-CN" altLang="en-US" dirty="0"/>
              <a:t>和攻击</a:t>
            </a:r>
            <a:r>
              <a:rPr lang="en-US" altLang="zh-CN" dirty="0"/>
              <a:t>3</a:t>
            </a:r>
            <a:r>
              <a:rPr lang="zh-CN" altLang="en-US" dirty="0"/>
              <a:t>，攻击者可以修改数据域中的</a:t>
            </a:r>
            <a:r>
              <a:rPr lang="en-US" altLang="zh-CN" dirty="0"/>
              <a:t>4</a:t>
            </a:r>
            <a:r>
              <a:rPr lang="zh-CN" altLang="en-US" dirty="0"/>
              <a:t>个特征来规避</a:t>
            </a:r>
            <a:r>
              <a:rPr lang="en-US" altLang="zh-CN" dirty="0"/>
              <a:t>IDS</a:t>
            </a:r>
            <a:r>
              <a:rPr lang="zh-CN" altLang="en-US" dirty="0"/>
              <a:t>：</a:t>
            </a:r>
            <a:r>
              <a:rPr lang="en-US" altLang="zh-CN" dirty="0"/>
              <a:t>output1</a:t>
            </a:r>
            <a:r>
              <a:rPr lang="zh-CN" altLang="en-US" dirty="0"/>
              <a:t>，</a:t>
            </a:r>
            <a:r>
              <a:rPr lang="en-US" altLang="zh-CN" dirty="0"/>
              <a:t>output2</a:t>
            </a:r>
            <a:r>
              <a:rPr lang="zh-CN" altLang="en-US" dirty="0"/>
              <a:t>，</a:t>
            </a:r>
            <a:r>
              <a:rPr lang="en-US" altLang="zh-CN" dirty="0"/>
              <a:t>stat1</a:t>
            </a:r>
            <a:r>
              <a:rPr lang="zh-CN" altLang="en-US" dirty="0"/>
              <a:t>，</a:t>
            </a:r>
            <a:r>
              <a:rPr lang="en-US" altLang="zh-CN" dirty="0"/>
              <a:t>stat2</a:t>
            </a:r>
            <a:r>
              <a:rPr lang="zh-CN" altLang="en-US" dirty="0"/>
              <a:t>。即对于侦察和函数代码攻击，只能改变</a:t>
            </a:r>
            <a:r>
              <a:rPr lang="en-US" altLang="zh-CN" dirty="0"/>
              <a:t>data filed</a:t>
            </a:r>
            <a:r>
              <a:rPr lang="zh-CN" altLang="en-US" dirty="0"/>
              <a:t>。对于攻击</a:t>
            </a:r>
            <a:r>
              <a:rPr lang="en-US" altLang="zh-CN" dirty="0"/>
              <a:t>1</a:t>
            </a:r>
            <a:r>
              <a:rPr lang="zh-CN" altLang="en-US" dirty="0"/>
              <a:t>，攻击者只能修改两个状态变量</a:t>
            </a:r>
            <a:r>
              <a:rPr lang="en-US" altLang="zh-CN" dirty="0"/>
              <a:t>stat1</a:t>
            </a:r>
            <a:r>
              <a:rPr lang="zh-CN" altLang="en-US" dirty="0"/>
              <a:t>，</a:t>
            </a:r>
            <a:r>
              <a:rPr lang="en-US" altLang="zh-CN" dirty="0"/>
              <a:t>stat2</a:t>
            </a:r>
            <a:r>
              <a:rPr lang="zh-CN" altLang="en-US" dirty="0"/>
              <a:t>。</a:t>
            </a: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，因为输出数据也是恶意负载的一部分：</a:t>
            </a: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第一类注入攻击</a:t>
            </a:r>
            <a:r>
              <a:rPr lang="en-US" altLang="zh-CN" dirty="0"/>
              <a:t>payload</a:t>
            </a:r>
            <a:r>
              <a:rPr lang="zh-CN" altLang="en-US" dirty="0"/>
              <a:t>是数据域，所以输入输出不能动，只能改变</a:t>
            </a:r>
            <a:r>
              <a:rPr lang="en-US" altLang="zh-CN" dirty="0"/>
              <a:t>stat1,2</a:t>
            </a: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第二类第三类程序码攻击</a:t>
            </a:r>
            <a:r>
              <a:rPr lang="en-US" altLang="zh-CN" dirty="0"/>
              <a:t>payload</a:t>
            </a:r>
            <a:r>
              <a:rPr lang="zh-CN" altLang="en-US" dirty="0"/>
              <a:t>是</a:t>
            </a:r>
            <a:r>
              <a:rPr lang="en-US" altLang="zh-CN" dirty="0"/>
              <a:t>function code</a:t>
            </a:r>
            <a:r>
              <a:rPr lang="zh-CN" altLang="en-US" dirty="0"/>
              <a:t>，包含在</a:t>
            </a:r>
            <a:r>
              <a:rPr lang="en-US" altLang="zh-CN" dirty="0"/>
              <a:t>input</a:t>
            </a:r>
            <a:r>
              <a:rPr lang="zh-CN" altLang="en-US" dirty="0"/>
              <a:t>中，所以可以改变的是</a:t>
            </a:r>
            <a:r>
              <a:rPr lang="en-US" altLang="zh-CN" dirty="0"/>
              <a:t>output</a:t>
            </a:r>
            <a:r>
              <a:rPr lang="zh-CN" altLang="en-US" dirty="0"/>
              <a:t>和</a:t>
            </a:r>
            <a:r>
              <a:rPr lang="en-US" altLang="zh-CN" dirty="0"/>
              <a:t>stat</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369365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然后在正式开始训练之前，对集成检测器和代替分类器进行了预训练，都是与训练数据同分布的数据。最终它们的精准率，召回率，</a:t>
            </a:r>
            <a:r>
              <a:rPr lang="en-US" altLang="zh-CN" dirty="0"/>
              <a:t>f1</a:t>
            </a:r>
            <a:r>
              <a:rPr lang="zh-CN" altLang="en-US" dirty="0"/>
              <a:t>值数据都很好</a:t>
            </a: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本文还对训练好的集成检测器与其他四种方法作了对比，效果是最好的。</a:t>
            </a: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论文中还将集成检测模型与目前的几种方法做了比较，显示出它的优越性</a:t>
            </a:r>
            <a:endParaRPr lang="en-US" altLang="zh-CN" dirty="0"/>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lang="en-US" altLang="zh-CN" dirty="0"/>
              <a:t>Precision score</a:t>
            </a:r>
            <a:r>
              <a:rPr lang="zh-CN" altLang="en-US" dirty="0"/>
              <a:t>精确度，用于衡量模型在预测为正实际为正占所有预测为正样本计数比例的能力。   </a:t>
            </a:r>
            <a:r>
              <a:rPr lang="en-US" altLang="zh-CN" dirty="0"/>
              <a:t>(TP/TP+FP)</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lang="zh-CN" altLang="en-US" dirty="0"/>
              <a:t> </a:t>
            </a:r>
            <a:r>
              <a:rPr lang="en-US" altLang="zh-CN" dirty="0"/>
              <a:t>- Recall Score</a:t>
            </a:r>
            <a:r>
              <a:rPr lang="zh-CN" altLang="en-US" dirty="0"/>
              <a:t>召回率，用于衡量模型性能，表示预测为正实际为正占所有实际为正样本计数比例的能力</a:t>
            </a:r>
            <a:r>
              <a:rPr lang="en-US" altLang="zh-CN" dirty="0"/>
              <a:t>(TP/TP+FN)</a:t>
            </a:r>
            <a:r>
              <a:rPr lang="zh-CN" altLang="en-US" dirty="0"/>
              <a:t>。    </a:t>
            </a:r>
            <a:endParaRPr lang="en-US" altLang="zh-CN" dirty="0"/>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dirty="0"/>
              <a:t>- F1-Score(f1</a:t>
            </a:r>
            <a:r>
              <a:rPr lang="zh-CN" altLang="en-US" dirty="0"/>
              <a:t>值</a:t>
            </a:r>
            <a:r>
              <a:rPr lang="en-US" altLang="zh-CN" dirty="0"/>
              <a:t>)</a:t>
            </a:r>
            <a:r>
              <a:rPr lang="zh-CN" altLang="en-US" dirty="0"/>
              <a:t>是精度和召回率分数的调和平均值，在选择精度或召回率分数可能导致模型分别给出高误报和漏报的情况下用作指标。</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113310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65137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生成损失略有下降，证明生成的实例与初始实例距离不太远。判别器</a:t>
            </a:r>
            <a:r>
              <a:rPr lang="en-US" altLang="zh-CN" dirty="0"/>
              <a:t>D</a:t>
            </a:r>
            <a:r>
              <a:rPr lang="zh-CN" altLang="en-US" dirty="0"/>
              <a:t>的损失不断增大，表明</a:t>
            </a:r>
            <a:r>
              <a:rPr lang="en-US" altLang="zh-CN" dirty="0"/>
              <a:t>D</a:t>
            </a:r>
            <a:r>
              <a:rPr lang="zh-CN" altLang="en-US" dirty="0"/>
              <a:t>越来越无法区分攻击样本和正常样本。</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测试了侦察攻击对</a:t>
            </a:r>
            <a:r>
              <a:rPr lang="en-US" altLang="zh-CN" b="0" dirty="0"/>
              <a:t>IDS</a:t>
            </a:r>
            <a:r>
              <a:rPr lang="zh-CN" altLang="en-US" b="0" dirty="0"/>
              <a:t>的规避率，达到了</a:t>
            </a:r>
            <a:r>
              <a:rPr lang="en-US" altLang="zh-CN" b="0" dirty="0"/>
              <a:t>100 %</a:t>
            </a:r>
            <a:r>
              <a:rPr lang="zh-CN" altLang="en-US" b="1" dirty="0"/>
              <a:t>。</a:t>
            </a:r>
            <a:r>
              <a:rPr lang="zh-CN" altLang="en-US" dirty="0"/>
              <a:t>计算时间大大缩短。经过仔细计算发现，</a:t>
            </a:r>
            <a:r>
              <a:rPr lang="en-US" altLang="zh-CN" dirty="0" err="1"/>
              <a:t>GAN.attack</a:t>
            </a:r>
            <a:r>
              <a:rPr lang="zh-CN" altLang="en-US" dirty="0"/>
              <a:t>攻击处理每万条数据的速度比</a:t>
            </a:r>
            <a:r>
              <a:rPr lang="en-US" altLang="zh-CN" dirty="0" err="1"/>
              <a:t>Opt</a:t>
            </a:r>
            <a:r>
              <a:rPr lang="en-US" altLang="zh-CN" dirty="0"/>
              <a:t> .attack</a:t>
            </a:r>
            <a:r>
              <a:rPr lang="zh-CN" altLang="en-US" dirty="0"/>
              <a:t>快近</a:t>
            </a:r>
            <a:r>
              <a:rPr lang="en-US" altLang="zh-CN" dirty="0"/>
              <a:t>10</a:t>
            </a:r>
            <a:r>
              <a:rPr lang="zh-CN" altLang="en-US" dirty="0"/>
              <a:t>倍。因此，当数据量较大时，</a:t>
            </a:r>
            <a:r>
              <a:rPr lang="en-US" altLang="zh-CN" dirty="0"/>
              <a:t>GAN</a:t>
            </a:r>
            <a:r>
              <a:rPr lang="zh-CN" altLang="en-US" dirty="0"/>
              <a:t>攻击表现更好。但是，由于这种攻击不够灵活，</a:t>
            </a:r>
            <a:r>
              <a:rPr lang="zh-CN" altLang="en-US" b="0" dirty="0"/>
              <a:t>特别是在</a:t>
            </a:r>
            <a:r>
              <a:rPr lang="en-US" altLang="zh-CN" b="0" dirty="0"/>
              <a:t>ICS</a:t>
            </a:r>
            <a:r>
              <a:rPr lang="zh-CN" altLang="en-US" b="0" dirty="0"/>
              <a:t>中存在很多不可改变的特征时</a:t>
            </a:r>
            <a:r>
              <a:rPr lang="zh-CN" altLang="en-US" b="1" dirty="0"/>
              <a:t>，</a:t>
            </a:r>
            <a:r>
              <a:rPr lang="zh-CN" altLang="en-US" dirty="0"/>
              <a:t>当数据量不太大时，</a:t>
            </a:r>
            <a:r>
              <a:rPr lang="en-US" altLang="zh-CN" dirty="0" err="1"/>
              <a:t>Opt</a:t>
            </a:r>
            <a:r>
              <a:rPr lang="en-US" altLang="zh-CN" dirty="0"/>
              <a:t> .</a:t>
            </a:r>
            <a:r>
              <a:rPr lang="zh-CN" altLang="en-US" dirty="0"/>
              <a:t>攻击是更好的选择。</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1568834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313D51"/>
                </a:solidFill>
                <a:ea typeface="+mn-ea"/>
                <a:cs typeface="+mn-ea"/>
                <a:sym typeface="+mn-lt"/>
              </a:rPr>
              <a:t>就是把样本随意变换一下是可以被</a:t>
            </a:r>
            <a:r>
              <a:rPr lang="en-US" altLang="zh-CN" sz="1200" b="1" dirty="0">
                <a:solidFill>
                  <a:srgbClr val="313D51"/>
                </a:solidFill>
                <a:ea typeface="+mn-ea"/>
                <a:cs typeface="+mn-ea"/>
                <a:sym typeface="+mn-lt"/>
              </a:rPr>
              <a:t>IDS</a:t>
            </a:r>
            <a:r>
              <a:rPr lang="zh-CN" altLang="en-US" sz="1200" b="1" dirty="0">
                <a:solidFill>
                  <a:srgbClr val="313D51"/>
                </a:solidFill>
                <a:ea typeface="+mn-ea"/>
                <a:cs typeface="+mn-ea"/>
                <a:sym typeface="+mn-lt"/>
              </a:rPr>
              <a:t>检测出是恶意的，证明这个</a:t>
            </a:r>
            <a:r>
              <a:rPr lang="en-US" altLang="zh-CN" sz="1200" b="1" dirty="0">
                <a:solidFill>
                  <a:srgbClr val="313D51"/>
                </a:solidFill>
                <a:ea typeface="+mn-ea"/>
                <a:cs typeface="+mn-ea"/>
                <a:sym typeface="+mn-lt"/>
              </a:rPr>
              <a:t>IDS</a:t>
            </a:r>
            <a:r>
              <a:rPr lang="zh-CN" altLang="en-US" sz="1200" b="1" dirty="0">
                <a:solidFill>
                  <a:srgbClr val="313D51"/>
                </a:solidFill>
                <a:ea typeface="+mn-ea"/>
                <a:cs typeface="+mn-ea"/>
                <a:sym typeface="+mn-lt"/>
              </a:rPr>
              <a:t>一定程度上没有出现过拟合的情况。</a:t>
            </a: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1259550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313D51"/>
                </a:solidFill>
                <a:ea typeface="+mn-ea"/>
                <a:cs typeface="+mn-ea"/>
                <a:sym typeface="+mn-lt"/>
              </a:rPr>
              <a:t>站在</a:t>
            </a:r>
            <a:r>
              <a:rPr lang="en-US" altLang="zh-CN" sz="1200" b="1" dirty="0">
                <a:solidFill>
                  <a:srgbClr val="313D51"/>
                </a:solidFill>
                <a:ea typeface="+mn-ea"/>
                <a:cs typeface="+mn-ea"/>
                <a:sym typeface="+mn-lt"/>
              </a:rPr>
              <a:t>IDS</a:t>
            </a:r>
            <a:r>
              <a:rPr lang="zh-CN" altLang="en-US" sz="1200" b="1" dirty="0">
                <a:solidFill>
                  <a:srgbClr val="313D51"/>
                </a:solidFill>
                <a:ea typeface="+mn-ea"/>
                <a:cs typeface="+mn-ea"/>
                <a:sym typeface="+mn-lt"/>
              </a:rPr>
              <a:t>的一方，讨论防御对抗攻击的方法，可以在初始训练过程中加入生成对抗样本来进行对抗训练。</a:t>
            </a: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313D51"/>
                </a:solidFill>
                <a:ea typeface="+mn-ea"/>
                <a:cs typeface="+mn-ea"/>
                <a:sym typeface="+mn-lt"/>
              </a:rPr>
              <a:t>总的来说，这篇论文实验量还是很大的，除了两个模型的训练，还有检测器的对比</a:t>
            </a:r>
            <a:r>
              <a:rPr lang="zh-CN" altLang="en-US" sz="1200" b="0" dirty="0">
                <a:solidFill>
                  <a:schemeClr val="tx1"/>
                </a:solidFill>
                <a:ea typeface="+mn-ea"/>
                <a:cs typeface="+mn-cs"/>
                <a:sym typeface="+mn-lt"/>
              </a:rPr>
              <a:t>，</a:t>
            </a:r>
            <a:r>
              <a:rPr lang="en-US" altLang="zh-CN" sz="1200" b="1" dirty="0">
                <a:solidFill>
                  <a:srgbClr val="313D51"/>
                </a:solidFill>
                <a:ea typeface="+mn-ea"/>
                <a:cs typeface="+mn-ea"/>
                <a:sym typeface="+mn-lt"/>
              </a:rPr>
              <a:t>baseline</a:t>
            </a:r>
            <a:r>
              <a:rPr lang="zh-CN" altLang="en-US" sz="1200" b="1" dirty="0">
                <a:solidFill>
                  <a:srgbClr val="313D51"/>
                </a:solidFill>
                <a:ea typeface="+mn-ea"/>
                <a:cs typeface="+mn-ea"/>
                <a:sym typeface="+mn-lt"/>
              </a:rPr>
              <a:t>攻击等。最后还站在防御方的角度用对抗训练来防御对抗攻击，角度转换的很好。</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19</a:t>
            </a:fld>
            <a:endParaRPr lang="zh-CN" altLang="en-US"/>
          </a:p>
        </p:txBody>
      </p:sp>
    </p:spTree>
    <p:extLst>
      <p:ext uri="{BB962C8B-B14F-4D97-AF65-F5344CB8AC3E}">
        <p14:creationId xmlns:p14="http://schemas.microsoft.com/office/powerpoint/2010/main" val="37283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二作是一个博士，剩下的两个教授，一个博士，一个研究生</a:t>
            </a:r>
            <a:endParaRPr lang="en-US" altLang="zh-CN" dirty="0"/>
          </a:p>
          <a:p>
            <a:endParaRPr lang="en-US" altLang="zh-CN" dirty="0"/>
          </a:p>
          <a:p>
            <a:r>
              <a:rPr lang="zh-CN" altLang="en-US" b="0" i="0" dirty="0">
                <a:solidFill>
                  <a:srgbClr val="333333"/>
                </a:solidFill>
                <a:effectLst/>
                <a:latin typeface="Helvetica Neue"/>
              </a:rPr>
              <a:t>现任</a:t>
            </a:r>
            <a:r>
              <a:rPr lang="zh-CN" altLang="en-US" b="0" i="0" u="none" strike="noStrike" dirty="0">
                <a:solidFill>
                  <a:srgbClr val="136EC2"/>
                </a:solidFill>
                <a:effectLst/>
                <a:latin typeface="Helvetica Neue"/>
              </a:rPr>
              <a:t>浙江工业大学</a:t>
            </a:r>
            <a:r>
              <a:rPr lang="zh-CN" altLang="en-US" b="0" i="0" dirty="0">
                <a:solidFill>
                  <a:srgbClr val="333333"/>
                </a:solidFill>
                <a:effectLst/>
                <a:latin typeface="Helvetica Neue"/>
              </a:rPr>
              <a:t>副校长</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2</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3</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这里隐形攻击可以这么理解，就是这个对抗样本既保留了攻击性。又不会被攻击目标的</a:t>
            </a:r>
            <a:r>
              <a:rPr lang="en-US" altLang="zh-CN" dirty="0"/>
              <a:t>IDS</a:t>
            </a:r>
            <a:r>
              <a:rPr lang="zh-CN" altLang="en-US" dirty="0"/>
              <a:t>检测出是恶意的。</a:t>
            </a:r>
            <a:endParaRPr lang="en-US" altLang="zh-CN" dirty="0"/>
          </a:p>
          <a:p>
            <a:endParaRPr lang="en-US" altLang="zh-CN" dirty="0"/>
          </a:p>
          <a:p>
            <a:r>
              <a:rPr lang="en-US" altLang="zh-CN" dirty="0"/>
              <a:t>opt</a:t>
            </a:r>
            <a:r>
              <a:rPr lang="zh-CN" altLang="en-US" dirty="0"/>
              <a:t>通过最优解的迭代来解决问题，</a:t>
            </a:r>
            <a:r>
              <a:rPr lang="en-US" altLang="zh-CN" dirty="0" err="1"/>
              <a:t>gan</a:t>
            </a:r>
            <a:r>
              <a:rPr lang="en-US" altLang="zh-CN" dirty="0"/>
              <a:t> attack</a:t>
            </a:r>
            <a:r>
              <a:rPr lang="zh-CN" altLang="en-US" dirty="0"/>
              <a:t>通过</a:t>
            </a:r>
            <a:r>
              <a:rPr lang="en-US" altLang="zh-CN" dirty="0" err="1"/>
              <a:t>gan</a:t>
            </a:r>
            <a:r>
              <a:rPr lang="zh-CN" altLang="en-US" dirty="0"/>
              <a:t>网络来解决问题。</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244130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在这里有两个概念需要提前说明。分别是替代检测器和集成检测器。在模型的训练阶段，无论是</a:t>
            </a:r>
            <a:r>
              <a:rPr lang="en-US" altLang="zh-CN" dirty="0" err="1"/>
              <a:t>opt.attack</a:t>
            </a:r>
            <a:r>
              <a:rPr lang="zh-CN" altLang="en-US" dirty="0"/>
              <a:t>中的迭代过程，还是</a:t>
            </a:r>
            <a:r>
              <a:rPr lang="en-US" altLang="zh-CN" dirty="0" err="1"/>
              <a:t>gan.attack</a:t>
            </a:r>
            <a:r>
              <a:rPr lang="zh-CN" altLang="en-US" dirty="0"/>
              <a:t>中的博弈过程，都需要一个检测器。来监督此时生成的对抗样本对</a:t>
            </a:r>
            <a:r>
              <a:rPr lang="en-US" altLang="zh-CN" dirty="0"/>
              <a:t>IDS</a:t>
            </a:r>
            <a:r>
              <a:rPr lang="zh-CN" altLang="en-US" dirty="0"/>
              <a:t>的逃避能力，这个检测器就是替代检测器。在半实物</a:t>
            </a:r>
            <a:r>
              <a:rPr lang="en-US" altLang="zh-CN" dirty="0"/>
              <a:t>ICS</a:t>
            </a:r>
            <a:r>
              <a:rPr lang="zh-CN" altLang="en-US" dirty="0"/>
              <a:t>测试平台中，需要测试生成的对抗样本能否成功逃避入侵检测系统，即实际应用中不被检测出是恶意样本，此时应用的就是集成检测器。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所以如果能欺骗替代分类器的生成对抗样本，仍能欺骗集成检测器，就证明了对抗样本的可迁移性。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313D51"/>
                </a:solidFill>
                <a:ea typeface="+mn-ea"/>
                <a:cs typeface="+mn-ea"/>
                <a:sym typeface="+mn-lt"/>
              </a:rPr>
              <a:t>MLP</a:t>
            </a:r>
            <a:r>
              <a:rPr lang="zh-CN" altLang="en-US" sz="1200" b="1" dirty="0">
                <a:solidFill>
                  <a:srgbClr val="313D51"/>
                </a:solidFill>
                <a:ea typeface="+mn-ea"/>
                <a:cs typeface="+mn-ea"/>
                <a:sym typeface="+mn-lt"/>
              </a:rPr>
              <a:t>多层感知机，随机森林、</a:t>
            </a:r>
            <a:r>
              <a:rPr lang="en-US" altLang="zh-CN" sz="1200" b="1" dirty="0">
                <a:solidFill>
                  <a:srgbClr val="313D51"/>
                </a:solidFill>
                <a:ea typeface="+mn-ea"/>
                <a:cs typeface="+mn-ea"/>
                <a:sym typeface="+mn-lt"/>
              </a:rPr>
              <a:t>Extra Trees</a:t>
            </a:r>
            <a:r>
              <a:rPr lang="zh-CN" altLang="en-US" sz="1200" b="1" dirty="0">
                <a:solidFill>
                  <a:srgbClr val="313D51"/>
                </a:solidFill>
                <a:ea typeface="+mn-ea"/>
                <a:cs typeface="+mn-ea"/>
                <a:sym typeface="+mn-lt"/>
              </a:rPr>
              <a:t>、</a:t>
            </a:r>
            <a:r>
              <a:rPr lang="en-US" altLang="zh-CN" sz="1200" b="1" dirty="0">
                <a:solidFill>
                  <a:srgbClr val="313D51"/>
                </a:solidFill>
                <a:ea typeface="+mn-ea"/>
                <a:cs typeface="+mn-ea"/>
                <a:sym typeface="+mn-lt"/>
              </a:rPr>
              <a:t>GBDT(</a:t>
            </a:r>
            <a:r>
              <a:rPr lang="zh-CN" altLang="en-US" sz="1200" b="1" dirty="0">
                <a:solidFill>
                  <a:srgbClr val="313D51"/>
                </a:solidFill>
                <a:ea typeface="+mn-ea"/>
                <a:cs typeface="+mn-ea"/>
                <a:sym typeface="+mn-lt"/>
              </a:rPr>
              <a:t>梯度提升决策树</a:t>
            </a:r>
            <a:r>
              <a:rPr lang="en-US" altLang="zh-CN" sz="1200" b="1" dirty="0">
                <a:solidFill>
                  <a:srgbClr val="313D51"/>
                </a:solidFill>
                <a:ea typeface="+mn-ea"/>
                <a:cs typeface="+mn-ea"/>
                <a:sym typeface="+mn-lt"/>
              </a:rPr>
              <a:t>)</a:t>
            </a:r>
            <a:r>
              <a:rPr lang="zh-CN" altLang="en-US" sz="1200" b="1" dirty="0">
                <a:solidFill>
                  <a:srgbClr val="313D51"/>
                </a:solidFill>
                <a:ea typeface="+mn-ea"/>
                <a:cs typeface="+mn-ea"/>
                <a:sym typeface="+mn-lt"/>
              </a:rPr>
              <a:t>和</a:t>
            </a:r>
            <a:r>
              <a:rPr lang="en-US" altLang="zh-CN" sz="1200" b="1" dirty="0">
                <a:solidFill>
                  <a:srgbClr val="313D51"/>
                </a:solidFill>
                <a:ea typeface="+mn-ea"/>
                <a:cs typeface="+mn-ea"/>
                <a:sym typeface="+mn-lt"/>
              </a:rPr>
              <a:t>AdaBoost</a:t>
            </a:r>
            <a:r>
              <a:rPr lang="zh-CN" altLang="en-US" sz="1200" b="1" dirty="0">
                <a:solidFill>
                  <a:srgbClr val="313D51"/>
                </a:solidFill>
                <a:ea typeface="+mn-ea"/>
                <a:cs typeface="+mn-ea"/>
                <a:sym typeface="+mn-lt"/>
              </a:rPr>
              <a:t>（自适应增强）</a:t>
            </a:r>
            <a:r>
              <a:rPr lang="en-US" altLang="zh-CN" sz="1200" b="1" dirty="0">
                <a:solidFill>
                  <a:srgbClr val="313D51"/>
                </a:solidFill>
                <a:ea typeface="+mn-ea"/>
                <a:cs typeface="+mn-ea"/>
                <a:sym typeface="+mn-lt"/>
              </a:rPr>
              <a:t>)</a:t>
            </a:r>
            <a:r>
              <a:rPr lang="zh-CN" altLang="en-US" sz="1200" b="1" dirty="0">
                <a:solidFill>
                  <a:srgbClr val="313D51"/>
                </a:solidFill>
                <a:ea typeface="+mn-ea"/>
                <a:cs typeface="+mn-ea"/>
                <a:sym typeface="+mn-lt"/>
              </a:rPr>
              <a:t>。然后将它们的输出作为</a:t>
            </a:r>
            <a:r>
              <a:rPr lang="en-US" altLang="zh-CN" sz="1200" b="1" dirty="0" err="1">
                <a:solidFill>
                  <a:srgbClr val="313D51"/>
                </a:solidFill>
                <a:ea typeface="+mn-ea"/>
                <a:cs typeface="+mn-ea"/>
                <a:sym typeface="+mn-lt"/>
              </a:rPr>
              <a:t>XGBoost</a:t>
            </a:r>
            <a:r>
              <a:rPr lang="zh-CN" altLang="en-US" sz="1200" b="1" dirty="0">
                <a:solidFill>
                  <a:srgbClr val="313D51"/>
                </a:solidFill>
                <a:ea typeface="+mn-ea"/>
                <a:cs typeface="+mn-ea"/>
                <a:sym typeface="+mn-lt"/>
              </a:rPr>
              <a:t>的新特征进行最终决策</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305247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还有其他攻击如</a:t>
            </a:r>
            <a:r>
              <a:rPr lang="en-US" altLang="zh-CN" dirty="0"/>
              <a:t>DoS</a:t>
            </a:r>
            <a:r>
              <a:rPr lang="zh-CN" altLang="en-US" dirty="0"/>
              <a:t>攻击、设备攻击、重放攻击等。只关注上述三类攻击的原因是这三类方法面向基于</a:t>
            </a:r>
            <a:r>
              <a:rPr lang="en-US" altLang="zh-CN" dirty="0"/>
              <a:t>ML</a:t>
            </a:r>
            <a:r>
              <a:rPr lang="zh-CN" altLang="en-US" dirty="0"/>
              <a:t>的</a:t>
            </a:r>
            <a:r>
              <a:rPr lang="en-US" altLang="zh-CN" dirty="0"/>
              <a:t>IDS</a:t>
            </a:r>
            <a:r>
              <a:rPr lang="zh-CN" altLang="en-US" dirty="0"/>
              <a:t>不仅检测成本低而且准确率高。</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123174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为使对抗样本仍保留攻击效果，要保持恶意负载</a:t>
            </a:r>
            <a:r>
              <a:rPr lang="en-US" altLang="zh-CN" dirty="0"/>
              <a:t>payload</a:t>
            </a:r>
            <a:r>
              <a:rPr lang="zh-CN" altLang="en-US" dirty="0"/>
              <a:t>提取出来，就是在改变原始样本时，不能改变</a:t>
            </a:r>
            <a:r>
              <a:rPr lang="en-US" altLang="zh-CN" dirty="0"/>
              <a:t>payload</a:t>
            </a:r>
            <a:r>
              <a:rPr lang="zh-CN" altLang="en-US" dirty="0"/>
              <a:t>。三种类型的攻击会预留不同的恶意载荷</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注入攻击通过注入恶意参数或命令，</a:t>
            </a:r>
            <a:r>
              <a:rPr lang="en-US" altLang="zh-CN" dirty="0"/>
              <a:t>payload</a:t>
            </a:r>
            <a:r>
              <a:rPr lang="zh-CN" altLang="en-US" dirty="0"/>
              <a:t>就是</a:t>
            </a:r>
            <a:r>
              <a:rPr lang="en-US" altLang="zh-CN" dirty="0"/>
              <a:t>data field</a:t>
            </a:r>
            <a:r>
              <a:rPr lang="zh-CN" altLang="en-US" dirty="0"/>
              <a:t>数据区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程序码攻击向恶意功能码使其在运行时突然停止，</a:t>
            </a:r>
            <a:r>
              <a:rPr lang="en-US" altLang="zh-CN" dirty="0"/>
              <a:t>payload</a:t>
            </a:r>
            <a:r>
              <a:rPr lang="zh-CN" altLang="en-US" dirty="0"/>
              <a:t>为程序码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侦查攻击模仿正常系统上传存储在</a:t>
            </a:r>
            <a:r>
              <a:rPr lang="en-US" altLang="zh-CN" dirty="0"/>
              <a:t>PLC</a:t>
            </a:r>
            <a:r>
              <a:rPr lang="zh-CN" altLang="en-US" dirty="0"/>
              <a:t>中的运行程序来获取生产过程信息，因此恶意负载为功能码。</a:t>
            </a:r>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333732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20000"/>
              </a:lnSpc>
            </a:pPr>
            <a:r>
              <a:rPr lang="zh-CN" altLang="en-US" sz="1200" b="1" dirty="0">
                <a:solidFill>
                  <a:srgbClr val="313D51"/>
                </a:solidFill>
                <a:ea typeface="+mn-ea"/>
                <a:cs typeface="+mn-ea"/>
                <a:sym typeface="+mn-lt"/>
              </a:rPr>
              <a:t>下方的</a:t>
            </a:r>
            <a:r>
              <a:rPr lang="en-US" altLang="zh-CN" sz="1200" b="1" dirty="0">
                <a:solidFill>
                  <a:srgbClr val="313D51"/>
                </a:solidFill>
                <a:ea typeface="+mn-ea"/>
                <a:cs typeface="+mn-ea"/>
                <a:sym typeface="+mn-lt"/>
              </a:rPr>
              <a:t>intrusion</a:t>
            </a:r>
            <a:r>
              <a:rPr lang="zh-CN" altLang="en-US" sz="1200" b="1" dirty="0">
                <a:solidFill>
                  <a:srgbClr val="313D51"/>
                </a:solidFill>
                <a:ea typeface="+mn-ea"/>
                <a:cs typeface="+mn-ea"/>
                <a:sym typeface="+mn-lt"/>
              </a:rPr>
              <a:t>是测试用的集成检测器，</a:t>
            </a:r>
            <a:r>
              <a:rPr lang="en-US" altLang="zh-CN" sz="1200" b="1" dirty="0">
                <a:solidFill>
                  <a:srgbClr val="313D51"/>
                </a:solidFill>
                <a:ea typeface="+mn-ea"/>
                <a:cs typeface="+mn-ea"/>
                <a:sym typeface="+mn-lt"/>
              </a:rPr>
              <a:t>ICS</a:t>
            </a:r>
            <a:r>
              <a:rPr lang="zh-CN" altLang="en-US" sz="1200" b="1" dirty="0">
                <a:solidFill>
                  <a:srgbClr val="313D51"/>
                </a:solidFill>
                <a:ea typeface="+mn-ea"/>
                <a:cs typeface="+mn-ea"/>
                <a:sym typeface="+mn-lt"/>
              </a:rPr>
              <a:t>就是搭建的半实物测试平台</a:t>
            </a:r>
            <a:endParaRPr lang="en-US" altLang="zh-CN" sz="1200" b="1" dirty="0">
              <a:solidFill>
                <a:srgbClr val="313D51"/>
              </a:solidFill>
              <a:ea typeface="+mn-ea"/>
              <a:cs typeface="+mn-ea"/>
              <a:sym typeface="+mn-lt"/>
            </a:endParaRPr>
          </a:p>
          <a:p>
            <a:pPr algn="l">
              <a:lnSpc>
                <a:spcPct val="120000"/>
              </a:lnSpc>
            </a:pPr>
            <a:r>
              <a:rPr lang="en-US" altLang="zh-CN" sz="1200" b="1" dirty="0">
                <a:solidFill>
                  <a:srgbClr val="313D51"/>
                </a:solidFill>
                <a:ea typeface="+mn-ea"/>
                <a:cs typeface="+mn-ea"/>
                <a:sym typeface="+mn-lt"/>
              </a:rPr>
              <a:t>(</a:t>
            </a:r>
            <a:r>
              <a:rPr lang="en-US" altLang="zh-CN" sz="1200" b="1" dirty="0" err="1">
                <a:solidFill>
                  <a:srgbClr val="313D51"/>
                </a:solidFill>
                <a:ea typeface="+mn-ea"/>
                <a:cs typeface="+mn-ea"/>
                <a:sym typeface="+mn-lt"/>
              </a:rPr>
              <a:t>scipy</a:t>
            </a:r>
            <a:r>
              <a:rPr lang="zh-CN" altLang="en-US" sz="1200" b="1" dirty="0">
                <a:solidFill>
                  <a:srgbClr val="313D51"/>
                </a:solidFill>
                <a:ea typeface="+mn-ea"/>
                <a:cs typeface="+mn-ea"/>
                <a:sym typeface="+mn-lt"/>
              </a:rPr>
              <a:t>库里</a:t>
            </a:r>
            <a:r>
              <a:rPr lang="en-US" altLang="zh-CN" sz="1200" b="1" dirty="0">
                <a:solidFill>
                  <a:srgbClr val="313D51"/>
                </a:solidFill>
                <a:ea typeface="+mn-ea"/>
                <a:cs typeface="+mn-ea"/>
                <a:sym typeface="+mn-lt"/>
              </a:rPr>
              <a:t>minimize</a:t>
            </a:r>
            <a:r>
              <a:rPr lang="zh-CN" altLang="en-US" sz="1200" b="1" dirty="0">
                <a:solidFill>
                  <a:srgbClr val="313D51"/>
                </a:solidFill>
                <a:ea typeface="+mn-ea"/>
                <a:cs typeface="+mn-ea"/>
                <a:sym typeface="+mn-lt"/>
              </a:rPr>
              <a:t>有这种方法</a:t>
            </a:r>
            <a:r>
              <a:rPr lang="en-US" altLang="zh-CN" sz="1200" b="1" dirty="0">
                <a:solidFill>
                  <a:srgbClr val="313D51"/>
                </a:solidFill>
                <a:ea typeface="+mn-ea"/>
                <a:cs typeface="+mn-ea"/>
                <a:sym typeface="+mn-lt"/>
              </a:rPr>
              <a:t>)</a:t>
            </a:r>
          </a:p>
          <a:p>
            <a:pPr algn="l">
              <a:lnSpc>
                <a:spcPct val="120000"/>
              </a:lnSpc>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701978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1200" b="0" dirty="0">
                <a:solidFill>
                  <a:srgbClr val="313D51"/>
                </a:solidFill>
                <a:ea typeface="+mn-ea"/>
                <a:cs typeface="+mn-ea"/>
                <a:sym typeface="+mn-lt"/>
              </a:rPr>
              <a:t>任务就是式</a:t>
            </a:r>
            <a:r>
              <a:rPr lang="en-US" altLang="zh-CN" sz="1200" b="0" dirty="0">
                <a:solidFill>
                  <a:srgbClr val="313D51"/>
                </a:solidFill>
                <a:ea typeface="+mn-ea"/>
                <a:cs typeface="+mn-ea"/>
                <a:sym typeface="+mn-lt"/>
              </a:rPr>
              <a:t>1</a:t>
            </a:r>
            <a:r>
              <a:rPr lang="zh-CN" altLang="en-US" dirty="0"/>
              <a:t>找到</a:t>
            </a:r>
            <a:r>
              <a:rPr lang="en-US" altLang="zh-CN" dirty="0"/>
              <a:t>x*</a:t>
            </a:r>
            <a:r>
              <a:rPr lang="zh-CN" altLang="en-US" dirty="0"/>
              <a:t>使得</a:t>
            </a:r>
            <a:r>
              <a:rPr lang="en-US" altLang="zh-CN" dirty="0"/>
              <a:t>p(</a:t>
            </a:r>
            <a:r>
              <a:rPr lang="en-US" altLang="zh-CN" dirty="0" err="1"/>
              <a:t>x_mal</a:t>
            </a:r>
            <a:r>
              <a:rPr lang="en-US" altLang="zh-CN" dirty="0"/>
              <a:t>)</a:t>
            </a:r>
            <a:r>
              <a:rPr lang="zh-CN" altLang="en-US" dirty="0"/>
              <a:t>最小，就是最小化</a:t>
            </a:r>
            <a:r>
              <a:rPr lang="en-US" altLang="zh-CN" dirty="0"/>
              <a:t>x</a:t>
            </a:r>
            <a:r>
              <a:rPr lang="zh-CN" altLang="en-US" dirty="0"/>
              <a:t>分类为恶性的概率，样本间距离不能过大，式</a:t>
            </a:r>
            <a:r>
              <a:rPr lang="en-US" altLang="zh-CN" dirty="0"/>
              <a:t>2</a:t>
            </a:r>
            <a:r>
              <a:rPr lang="zh-CN" altLang="en-US" dirty="0"/>
              <a:t>不能改变的特征迭代中必须相等，式</a:t>
            </a:r>
            <a:r>
              <a:rPr lang="en-US" altLang="zh-CN" dirty="0"/>
              <a:t>3</a:t>
            </a:r>
            <a:r>
              <a:rPr lang="zh-CN" altLang="en-US" dirty="0"/>
              <a:t>可以改变的必须在一定范围</a:t>
            </a:r>
            <a:r>
              <a:rPr lang="en-US" altLang="zh-CN" dirty="0"/>
              <a:t>V</a:t>
            </a:r>
            <a:r>
              <a:rPr lang="zh-CN" altLang="en-US" dirty="0"/>
              <a:t>内</a:t>
            </a:r>
          </a:p>
          <a:p>
            <a:pPr algn="l">
              <a:lnSpc>
                <a:spcPct val="120000"/>
              </a:lnSpc>
            </a:pPr>
            <a:endParaRPr lang="en-US" altLang="zh-CN" sz="1200" b="1" dirty="0">
              <a:solidFill>
                <a:srgbClr val="313D51"/>
              </a:solidFill>
              <a:ea typeface="+mn-ea"/>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Opt</a:t>
            </a:r>
            <a:r>
              <a:rPr lang="en-US" altLang="zh-CN" dirty="0"/>
              <a:t> .</a:t>
            </a:r>
            <a:r>
              <a:rPr lang="zh-CN" altLang="en-US" dirty="0"/>
              <a:t>攻击的算法对每个恶意实例都要运行，它的复杂度随着输入数量的增加而增加。所需的内存是变量个数的二次方。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还有一个问题是生成新样本的模式过于单一，因为它一直用迭代的固定方式，一旦捕获到一些对抗样本，其他样本就无法对分类器保持隐蔽性。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因此，使用</a:t>
            </a:r>
            <a:r>
              <a:rPr lang="en-US" altLang="zh-CN" dirty="0" err="1"/>
              <a:t>ganattack</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当结果不再发生变化时，步长逐渐减小到足够小的值，算法结束。</a:t>
            </a:r>
            <a:r>
              <a:rPr lang="en-US" altLang="zh-CN" dirty="0"/>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857816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862653C-248C-4E0A-B3F6-D91DD2A186CF}"/>
              </a:ext>
            </a:extLst>
          </p:cNvPr>
          <p:cNvGrpSpPr/>
          <p:nvPr userDrawn="1"/>
        </p:nvGrpSpPr>
        <p:grpSpPr>
          <a:xfrm>
            <a:off x="0" y="-1"/>
            <a:ext cx="12192000" cy="6858001"/>
            <a:chOff x="0" y="-1"/>
            <a:chExt cx="12192000" cy="6858001"/>
          </a:xfrm>
        </p:grpSpPr>
        <p:pic>
          <p:nvPicPr>
            <p:cNvPr id="8" name="图片 7">
              <a:extLst>
                <a:ext uri="{FF2B5EF4-FFF2-40B4-BE49-F238E27FC236}">
                  <a16:creationId xmlns:a16="http://schemas.microsoft.com/office/drawing/2014/main" id="{C063B960-916E-4A2D-8E96-53CDFA47A6F0}"/>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4255" t="7890" r="2901" b="7890"/>
            <a:stretch/>
          </p:blipFill>
          <p:spPr>
            <a:xfrm>
              <a:off x="0" y="0"/>
              <a:ext cx="12192000" cy="6858000"/>
            </a:xfrm>
            <a:prstGeom prst="rect">
              <a:avLst/>
            </a:prstGeom>
          </p:spPr>
        </p:pic>
        <p:sp>
          <p:nvSpPr>
            <p:cNvPr id="10" name="矩形 9">
              <a:extLst>
                <a:ext uri="{FF2B5EF4-FFF2-40B4-BE49-F238E27FC236}">
                  <a16:creationId xmlns:a16="http://schemas.microsoft.com/office/drawing/2014/main" id="{060B5A70-D23E-4DF9-B52D-B2F3B272B955}"/>
                </a:ext>
              </a:extLst>
            </p:cNvPr>
            <p:cNvSpPr/>
            <p:nvPr/>
          </p:nvSpPr>
          <p:spPr>
            <a:xfrm>
              <a:off x="2425700" y="-1"/>
              <a:ext cx="3670300" cy="6858001"/>
            </a:xfrm>
            <a:prstGeom prst="rect">
              <a:avLst/>
            </a:prstGeom>
            <a:gradFill flip="none" rotWithShape="1">
              <a:gsLst>
                <a:gs pos="0">
                  <a:srgbClr val="F6F7F7"/>
                </a:gs>
                <a:gs pos="97345">
                  <a:schemeClr val="bg1">
                    <a:alpha val="0"/>
                  </a:schemeClr>
                </a:gs>
                <a:gs pos="82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grpSp>
      <p:sp>
        <p:nvSpPr>
          <p:cNvPr id="11" name="矩形 10">
            <a:extLst>
              <a:ext uri="{FF2B5EF4-FFF2-40B4-BE49-F238E27FC236}">
                <a16:creationId xmlns:a16="http://schemas.microsoft.com/office/drawing/2014/main" id="{2B3E842A-0DB3-43F8-8587-9D005160EDD7}"/>
              </a:ext>
            </a:extLst>
          </p:cNvPr>
          <p:cNvSpPr/>
          <p:nvPr userDrawn="1"/>
        </p:nvSpPr>
        <p:spPr>
          <a:xfrm flipH="1">
            <a:off x="4962521" y="6750606"/>
            <a:ext cx="2266954" cy="10739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spTree>
    <p:extLst>
      <p:ext uri="{BB962C8B-B14F-4D97-AF65-F5344CB8AC3E}">
        <p14:creationId xmlns:p14="http://schemas.microsoft.com/office/powerpoint/2010/main" val="334257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50"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A8D26317-B866-421D-B0C0-40200D2D7C54}"/>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4255" t="7890" r="2901" b="2300"/>
          <a:stretch/>
        </p:blipFill>
        <p:spPr>
          <a:xfrm>
            <a:off x="0" y="0"/>
            <a:ext cx="12192000" cy="7313228"/>
          </a:xfrm>
          <a:prstGeom prst="rect">
            <a:avLst/>
          </a:prstGeom>
        </p:spPr>
      </p:pic>
      <p:sp>
        <p:nvSpPr>
          <p:cNvPr id="26" name="矩形 25">
            <a:extLst>
              <a:ext uri="{FF2B5EF4-FFF2-40B4-BE49-F238E27FC236}">
                <a16:creationId xmlns:a16="http://schemas.microsoft.com/office/drawing/2014/main" id="{FD640264-7FDC-4C1F-8B8F-A87771B3F0BA}"/>
              </a:ext>
            </a:extLst>
          </p:cNvPr>
          <p:cNvSpPr/>
          <p:nvPr/>
        </p:nvSpPr>
        <p:spPr>
          <a:xfrm>
            <a:off x="2425700" y="-1"/>
            <a:ext cx="3670300" cy="6286501"/>
          </a:xfrm>
          <a:prstGeom prst="rect">
            <a:avLst/>
          </a:prstGeom>
          <a:gradFill flip="none" rotWithShape="1">
            <a:gsLst>
              <a:gs pos="0">
                <a:srgbClr val="F6F7F7"/>
              </a:gs>
              <a:gs pos="97345">
                <a:schemeClr val="bg1">
                  <a:alpha val="0"/>
                </a:schemeClr>
              </a:gs>
              <a:gs pos="63000">
                <a:schemeClr val="bg1"/>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ndParaRPr>
          </a:p>
        </p:txBody>
      </p:sp>
      <p:sp>
        <p:nvSpPr>
          <p:cNvPr id="5" name="文本框 4"/>
          <p:cNvSpPr txBox="1"/>
          <p:nvPr/>
        </p:nvSpPr>
        <p:spPr>
          <a:xfrm>
            <a:off x="653143" y="1217396"/>
            <a:ext cx="10692881" cy="2185214"/>
          </a:xfrm>
          <a:prstGeom prst="rect">
            <a:avLst/>
          </a:prstGeom>
          <a:noFill/>
        </p:spPr>
        <p:txBody>
          <a:bodyPr wrap="square" rtlCol="0">
            <a:spAutoFit/>
            <a:scene3d>
              <a:camera prst="orthographicFront"/>
              <a:lightRig rig="threePt" dir="t"/>
            </a:scene3d>
            <a:sp3d contourW="12700"/>
          </a:bodyPr>
          <a:lstStyle/>
          <a:p>
            <a:pPr algn="ctr">
              <a:defRPr/>
            </a:pPr>
            <a:r>
              <a:rPr lang="en-US" altLang="zh-CN" sz="2400" b="1" dirty="0">
                <a:solidFill>
                  <a:srgbClr val="244C89"/>
                </a:solidFill>
                <a:latin typeface="微软雅黑" panose="020B0503020204020204" pitchFamily="34" charset="-122"/>
                <a:ea typeface="微软雅黑" panose="020B0503020204020204" pitchFamily="34" charset="-122"/>
                <a:cs typeface="+mn-ea"/>
                <a:sym typeface="+mn-lt"/>
              </a:rPr>
              <a:t>Generating Adversarial Examples Against Machine Learning-Based Intrusion Detector in Industrial Control Systems</a:t>
            </a:r>
          </a:p>
          <a:p>
            <a:pPr algn="ctr">
              <a:defRPr/>
            </a:pPr>
            <a:r>
              <a:rPr lang="zh-CN" altLang="en-US" sz="2400" b="1" dirty="0">
                <a:solidFill>
                  <a:srgbClr val="244C89"/>
                </a:solidFill>
                <a:latin typeface="微软雅黑" panose="020B0503020204020204" pitchFamily="34" charset="-122"/>
                <a:ea typeface="微软雅黑" panose="020B0503020204020204" pitchFamily="34" charset="-122"/>
                <a:cs typeface="+mn-ea"/>
                <a:sym typeface="+mn-lt"/>
              </a:rPr>
              <a:t>工业控制系统中面向基于机器学习的入侵检测器的对抗样本生成</a:t>
            </a:r>
            <a:endParaRPr lang="en-US" altLang="zh-CN" sz="2400" b="1" dirty="0">
              <a:solidFill>
                <a:srgbClr val="244C89"/>
              </a:solidFill>
              <a:latin typeface="微软雅黑" panose="020B0503020204020204" pitchFamily="34" charset="-122"/>
              <a:ea typeface="微软雅黑" panose="020B0503020204020204" pitchFamily="34" charset="-122"/>
              <a:cs typeface="+mn-ea"/>
              <a:sym typeface="+mn-lt"/>
            </a:endParaRPr>
          </a:p>
          <a:p>
            <a:pPr algn="ctr">
              <a:defRPr/>
            </a:pPr>
            <a:endParaRPr lang="en-US" altLang="zh-CN" sz="2400" b="1" dirty="0">
              <a:solidFill>
                <a:srgbClr val="244C89"/>
              </a:solidFill>
              <a:latin typeface="微软雅黑" panose="020B0503020204020204" pitchFamily="34" charset="-122"/>
              <a:ea typeface="微软雅黑" panose="020B0503020204020204" pitchFamily="34" charset="-122"/>
              <a:cs typeface="+mn-ea"/>
              <a:sym typeface="+mn-lt"/>
            </a:endParaRPr>
          </a:p>
          <a:p>
            <a:pPr algn="ctr">
              <a:defRPr/>
            </a:pPr>
            <a:r>
              <a:rPr lang="en-US" altLang="zh-CN" sz="1600" dirty="0">
                <a:solidFill>
                  <a:srgbClr val="006699"/>
                </a:solidFill>
                <a:latin typeface="Arial" panose="020B0604020202020204" pitchFamily="34" charset="0"/>
              </a:rPr>
              <a:t> from </a:t>
            </a:r>
            <a:r>
              <a:rPr lang="en-US" altLang="zh-CN" sz="1600" b="0" i="0" u="none" strike="noStrike" dirty="0">
                <a:solidFill>
                  <a:srgbClr val="006699"/>
                </a:solidFill>
                <a:effectLst/>
                <a:latin typeface="Arial" panose="020B0604020202020204" pitchFamily="34" charset="0"/>
              </a:rPr>
              <a:t>IEEE Transactions on Dependable and Secure Computing(TDSC) </a:t>
            </a:r>
            <a:r>
              <a:rPr lang="en-US" altLang="zh-CN" sz="1600" b="0" i="0" dirty="0">
                <a:solidFill>
                  <a:srgbClr val="333333"/>
                </a:solidFill>
                <a:effectLst/>
                <a:latin typeface="Arial" panose="020B0604020202020204" pitchFamily="34" charset="0"/>
              </a:rPr>
              <a:t> </a:t>
            </a:r>
            <a:endParaRPr lang="en-US" altLang="zh-CN" sz="1600" b="1" dirty="0">
              <a:solidFill>
                <a:srgbClr val="244C89"/>
              </a:solidFill>
              <a:latin typeface="微软雅黑" panose="020B0503020204020204" pitchFamily="34" charset="-122"/>
              <a:ea typeface="微软雅黑" panose="020B0503020204020204" pitchFamily="34" charset="-122"/>
              <a:cs typeface="+mn-ea"/>
              <a:sym typeface="+mn-lt"/>
            </a:endParaRPr>
          </a:p>
          <a:p>
            <a:pPr algn="ctr">
              <a:defRPr/>
            </a:pPr>
            <a:endParaRPr lang="zh-CN" altLang="en-US" sz="2400" b="1" dirty="0">
              <a:solidFill>
                <a:srgbClr val="244C89"/>
              </a:solidFill>
              <a:latin typeface="微软雅黑" panose="020B0503020204020204" pitchFamily="34" charset="-122"/>
              <a:ea typeface="微软雅黑" panose="020B0503020204020204" pitchFamily="34" charset="-122"/>
              <a:cs typeface="+mn-ea"/>
              <a:sym typeface="+mn-lt"/>
            </a:endParaRPr>
          </a:p>
        </p:txBody>
      </p:sp>
      <p:sp>
        <p:nvSpPr>
          <p:cNvPr id="6" name="PA_圆角矩形 31"/>
          <p:cNvSpPr/>
          <p:nvPr>
            <p:custDataLst>
              <p:tags r:id="rId1"/>
            </p:custDataLst>
          </p:nvPr>
        </p:nvSpPr>
        <p:spPr>
          <a:xfrm>
            <a:off x="5151986" y="3881395"/>
            <a:ext cx="1695193" cy="313163"/>
          </a:xfrm>
          <a:prstGeom prst="roundRect">
            <a:avLst>
              <a:gd name="adj" fmla="val 5000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chemeClr val="bg1"/>
                </a:solidFill>
                <a:latin typeface="微软雅黑" panose="020B0503020204020204" pitchFamily="34" charset="-122"/>
                <a:cs typeface="+mn-ea"/>
                <a:sym typeface="+mn-lt"/>
              </a:rPr>
              <a:t>宋思静 </a:t>
            </a:r>
            <a:r>
              <a:rPr lang="en-US" altLang="zh-CN" sz="1067" dirty="0">
                <a:solidFill>
                  <a:schemeClr val="bg1"/>
                </a:solidFill>
                <a:latin typeface="微软雅黑" panose="020B0503020204020204" pitchFamily="34" charset="-122"/>
                <a:cs typeface="+mn-ea"/>
                <a:sym typeface="+mn-lt"/>
              </a:rPr>
              <a:t>2023.1.7</a:t>
            </a:r>
            <a:endParaRPr lang="zh-CN" altLang="en-US" sz="1067" dirty="0">
              <a:solidFill>
                <a:schemeClr val="bg1"/>
              </a:solidFill>
              <a:latin typeface="微软雅黑" panose="020B0503020204020204" pitchFamily="34" charset="-122"/>
              <a:cs typeface="+mn-ea"/>
              <a:sym typeface="+mn-lt"/>
            </a:endParaRPr>
          </a:p>
        </p:txBody>
      </p:sp>
      <p:grpSp>
        <p:nvGrpSpPr>
          <p:cNvPr id="18" name="组合 17">
            <a:extLst>
              <a:ext uri="{FF2B5EF4-FFF2-40B4-BE49-F238E27FC236}">
                <a16:creationId xmlns:a16="http://schemas.microsoft.com/office/drawing/2014/main" id="{DB9AC784-8EDF-4FDA-9130-F608D06B7F7C}"/>
              </a:ext>
            </a:extLst>
          </p:cNvPr>
          <p:cNvGrpSpPr/>
          <p:nvPr/>
        </p:nvGrpSpPr>
        <p:grpSpPr>
          <a:xfrm>
            <a:off x="-133745" y="4363964"/>
            <a:ext cx="12459490" cy="3845071"/>
            <a:chOff x="-133745" y="4009642"/>
            <a:chExt cx="12459490" cy="3845071"/>
          </a:xfrm>
        </p:grpSpPr>
        <p:sp>
          <p:nvSpPr>
            <p:cNvPr id="19" name="任意多边形: 形状 18">
              <a:extLst>
                <a:ext uri="{FF2B5EF4-FFF2-40B4-BE49-F238E27FC236}">
                  <a16:creationId xmlns:a16="http://schemas.microsoft.com/office/drawing/2014/main" id="{DF19DD58-7076-41DE-A2B8-27D0AA51FE03}"/>
                </a:ext>
              </a:extLst>
            </p:cNvPr>
            <p:cNvSpPr/>
            <p:nvPr/>
          </p:nvSpPr>
          <p:spPr>
            <a:xfrm>
              <a:off x="-133745" y="4009642"/>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12700" cap="flat" cmpd="sng" algn="ctr">
              <a:solidFill>
                <a:srgbClr val="244C89"/>
              </a:solidFill>
              <a:prstDash val="solid"/>
              <a:miter lim="800000"/>
              <a:extLst>
                <a:ext uri="{C807C97D-BFC1-408E-A445-0C87EB9F89A2}">
                  <ask:lineSketchStyleProps xmlns:ask="http://schemas.microsoft.com/office/drawing/2018/sketchyshapes" sd="1219033472">
                    <a:custGeom>
                      <a:avLst/>
                      <a:gdLst>
                        <a:gd name="connsiteX0" fmla="*/ 4011197 w 12459490"/>
                        <a:gd name="connsiteY0" fmla="*/ 99 h 2918944"/>
                        <a:gd name="connsiteX1" fmla="*/ 4487364 w 12459490"/>
                        <a:gd name="connsiteY1" fmla="*/ 12000 h 2918944"/>
                        <a:gd name="connsiteX2" fmla="*/ 6229745 w 12459490"/>
                        <a:gd name="connsiteY2" fmla="*/ 888058 h 2918944"/>
                        <a:gd name="connsiteX3" fmla="*/ 7972126 w 12459490"/>
                        <a:gd name="connsiteY3" fmla="*/ 12000 h 2918944"/>
                        <a:gd name="connsiteX4" fmla="*/ 12455118 w 12459490"/>
                        <a:gd name="connsiteY4" fmla="*/ 363070 h 2918944"/>
                        <a:gd name="connsiteX5" fmla="*/ 12459490 w 12459490"/>
                        <a:gd name="connsiteY5" fmla="*/ 363624 h 2918944"/>
                        <a:gd name="connsiteX6" fmla="*/ 12459490 w 12459490"/>
                        <a:gd name="connsiteY6" fmla="*/ 2918943 h 2918944"/>
                        <a:gd name="connsiteX7" fmla="*/ 0 w 12459490"/>
                        <a:gd name="connsiteY7" fmla="*/ 2918943 h 2918944"/>
                        <a:gd name="connsiteX8" fmla="*/ 0 w 12459490"/>
                        <a:gd name="connsiteY8" fmla="*/ 363760 h 2918944"/>
                        <a:gd name="connsiteX9" fmla="*/ 570913 w 12459490"/>
                        <a:gd name="connsiteY9" fmla="*/ 292882 h 2918944"/>
                        <a:gd name="connsiteX10" fmla="*/ 4011197 w 12459490"/>
                        <a:gd name="connsiteY10" fmla="*/ 99 h 291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59490" h="2918944" extrusionOk="0">
                          <a:moveTo>
                            <a:pt x="4011197" y="99"/>
                          </a:moveTo>
                          <a:cubicBezTo>
                            <a:pt x="4170782" y="-7881"/>
                            <a:pt x="4337074" y="4836"/>
                            <a:pt x="4487364" y="12000"/>
                          </a:cubicBezTo>
                          <a:cubicBezTo>
                            <a:pt x="5678816" y="88987"/>
                            <a:pt x="5890087" y="487338"/>
                            <a:pt x="6229745" y="888058"/>
                          </a:cubicBezTo>
                          <a:cubicBezTo>
                            <a:pt x="6487083" y="516419"/>
                            <a:pt x="6804350" y="99654"/>
                            <a:pt x="7972126" y="12000"/>
                          </a:cubicBezTo>
                          <a:cubicBezTo>
                            <a:pt x="8908819" y="-95618"/>
                            <a:pt x="10920770" y="254881"/>
                            <a:pt x="12455118" y="363070"/>
                          </a:cubicBezTo>
                          <a:cubicBezTo>
                            <a:pt x="12456278" y="363548"/>
                            <a:pt x="12457531" y="363712"/>
                            <a:pt x="12459490" y="363624"/>
                          </a:cubicBezTo>
                          <a:cubicBezTo>
                            <a:pt x="12547129" y="1636601"/>
                            <a:pt x="12386811" y="2428549"/>
                            <a:pt x="12459490" y="2918943"/>
                          </a:cubicBezTo>
                          <a:cubicBezTo>
                            <a:pt x="7634668" y="2870712"/>
                            <a:pt x="1525244" y="3003398"/>
                            <a:pt x="0" y="2918943"/>
                          </a:cubicBezTo>
                          <a:cubicBezTo>
                            <a:pt x="-38581" y="2114943"/>
                            <a:pt x="63341" y="1098990"/>
                            <a:pt x="0" y="363760"/>
                          </a:cubicBezTo>
                          <a:cubicBezTo>
                            <a:pt x="131605" y="335462"/>
                            <a:pt x="473377" y="336960"/>
                            <a:pt x="570913" y="292882"/>
                          </a:cubicBezTo>
                          <a:cubicBezTo>
                            <a:pt x="1944170" y="224378"/>
                            <a:pt x="3119675" y="83326"/>
                            <a:pt x="4011197" y="99"/>
                          </a:cubicBezTo>
                          <a:close/>
                        </a:path>
                      </a:pathLst>
                    </a:custGeom>
                    <ask:type>
                      <ask:lineSketchNon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sp>
          <p:nvSpPr>
            <p:cNvPr id="20" name="任意多边形: 形状 19">
              <a:extLst>
                <a:ext uri="{FF2B5EF4-FFF2-40B4-BE49-F238E27FC236}">
                  <a16:creationId xmlns:a16="http://schemas.microsoft.com/office/drawing/2014/main" id="{E5F23ADB-3869-42B1-8A2C-464DD2FE4325}"/>
                </a:ext>
              </a:extLst>
            </p:cNvPr>
            <p:cNvSpPr/>
            <p:nvPr/>
          </p:nvSpPr>
          <p:spPr>
            <a:xfrm>
              <a:off x="-133745" y="4394283"/>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solidFill>
              <a:srgbClr val="244C89"/>
            </a:solidFill>
            <a:ln w="38100" cap="flat" cmpd="sng" algn="ctr">
              <a:noFill/>
              <a:prstDash val="solid"/>
              <a:miter lim="800000"/>
            </a:ln>
            <a:effectLst>
              <a:outerShdw blurRad="635000" dist="381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sp>
          <p:nvSpPr>
            <p:cNvPr id="21" name="任意多边形: 形状 20">
              <a:extLst>
                <a:ext uri="{FF2B5EF4-FFF2-40B4-BE49-F238E27FC236}">
                  <a16:creationId xmlns:a16="http://schemas.microsoft.com/office/drawing/2014/main" id="{30E0B07A-B6CD-47A0-B00C-4C1091F2CB79}"/>
                </a:ext>
              </a:extLst>
            </p:cNvPr>
            <p:cNvSpPr/>
            <p:nvPr/>
          </p:nvSpPr>
          <p:spPr>
            <a:xfrm>
              <a:off x="-133745" y="4935769"/>
              <a:ext cx="12459490" cy="2918944"/>
            </a:xfrm>
            <a:custGeom>
              <a:avLst/>
              <a:gdLst>
                <a:gd name="connsiteX0" fmla="*/ 3925082 w 12192000"/>
                <a:gd name="connsiteY0" fmla="*/ 97 h 2856278"/>
                <a:gd name="connsiteX1" fmla="*/ 4391026 w 12192000"/>
                <a:gd name="connsiteY1" fmla="*/ 11743 h 2856278"/>
                <a:gd name="connsiteX2" fmla="*/ 6096000 w 12192000"/>
                <a:gd name="connsiteY2" fmla="*/ 868993 h 2856278"/>
                <a:gd name="connsiteX3" fmla="*/ 7800975 w 12192000"/>
                <a:gd name="connsiteY3" fmla="*/ 11743 h 2856278"/>
                <a:gd name="connsiteX4" fmla="*/ 12187722 w 12192000"/>
                <a:gd name="connsiteY4" fmla="*/ 355276 h 2856278"/>
                <a:gd name="connsiteX5" fmla="*/ 12192000 w 12192000"/>
                <a:gd name="connsiteY5" fmla="*/ 355818 h 2856278"/>
                <a:gd name="connsiteX6" fmla="*/ 12192000 w 12192000"/>
                <a:gd name="connsiteY6" fmla="*/ 2856278 h 2856278"/>
                <a:gd name="connsiteX7" fmla="*/ 0 w 12192000"/>
                <a:gd name="connsiteY7" fmla="*/ 2856278 h 2856278"/>
                <a:gd name="connsiteX8" fmla="*/ 0 w 12192000"/>
                <a:gd name="connsiteY8" fmla="*/ 355951 h 2856278"/>
                <a:gd name="connsiteX9" fmla="*/ 558657 w 12192000"/>
                <a:gd name="connsiteY9" fmla="*/ 286595 h 2856278"/>
                <a:gd name="connsiteX10" fmla="*/ 3925082 w 12192000"/>
                <a:gd name="connsiteY10" fmla="*/ 97 h 28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856278">
                  <a:moveTo>
                    <a:pt x="3925082" y="97"/>
                  </a:moveTo>
                  <a:cubicBezTo>
                    <a:pt x="4092675" y="-659"/>
                    <a:pt x="4248547" y="3012"/>
                    <a:pt x="4391026" y="11743"/>
                  </a:cubicBezTo>
                  <a:cubicBezTo>
                    <a:pt x="5530851" y="81593"/>
                    <a:pt x="5813425" y="475293"/>
                    <a:pt x="6096000" y="868993"/>
                  </a:cubicBezTo>
                  <a:cubicBezTo>
                    <a:pt x="6378575" y="475293"/>
                    <a:pt x="6661150" y="81593"/>
                    <a:pt x="7800975" y="11743"/>
                  </a:cubicBezTo>
                  <a:cubicBezTo>
                    <a:pt x="8798322" y="-49376"/>
                    <a:pt x="10452002" y="137453"/>
                    <a:pt x="12187722" y="355276"/>
                  </a:cubicBezTo>
                  <a:lnTo>
                    <a:pt x="12192000" y="355818"/>
                  </a:lnTo>
                  <a:lnTo>
                    <a:pt x="12192000" y="2856278"/>
                  </a:lnTo>
                  <a:lnTo>
                    <a:pt x="0" y="2856278"/>
                  </a:lnTo>
                  <a:lnTo>
                    <a:pt x="0" y="355951"/>
                  </a:lnTo>
                  <a:lnTo>
                    <a:pt x="558657" y="286595"/>
                  </a:lnTo>
                  <a:cubicBezTo>
                    <a:pt x="1842318" y="130078"/>
                    <a:pt x="3045220" y="4069"/>
                    <a:pt x="3925082" y="97"/>
                  </a:cubicBezTo>
                  <a:close/>
                </a:path>
              </a:pathLst>
            </a:custGeom>
            <a:noFill/>
            <a:ln w="38100" cap="flat" cmpd="sng" algn="ctr">
              <a:solidFill>
                <a:schemeClr val="bg1"/>
              </a:solidFill>
              <a:prstDash val="solid"/>
              <a:miter lim="800000"/>
              <a:extLst>
                <a:ext uri="{C807C97D-BFC1-408E-A445-0C87EB9F89A2}">
                  <ask:lineSketchStyleProps xmlns:ask="http://schemas.microsoft.com/office/drawing/2018/sketchyshapes" sd="1219033472">
                    <a:custGeom>
                      <a:avLst/>
                      <a:gdLst>
                        <a:gd name="connsiteX0" fmla="*/ 4011197 w 12459490"/>
                        <a:gd name="connsiteY0" fmla="*/ 99 h 2918944"/>
                        <a:gd name="connsiteX1" fmla="*/ 4487364 w 12459490"/>
                        <a:gd name="connsiteY1" fmla="*/ 12000 h 2918944"/>
                        <a:gd name="connsiteX2" fmla="*/ 6229745 w 12459490"/>
                        <a:gd name="connsiteY2" fmla="*/ 888058 h 2918944"/>
                        <a:gd name="connsiteX3" fmla="*/ 7972126 w 12459490"/>
                        <a:gd name="connsiteY3" fmla="*/ 12000 h 2918944"/>
                        <a:gd name="connsiteX4" fmla="*/ 12455118 w 12459490"/>
                        <a:gd name="connsiteY4" fmla="*/ 363070 h 2918944"/>
                        <a:gd name="connsiteX5" fmla="*/ 12459490 w 12459490"/>
                        <a:gd name="connsiteY5" fmla="*/ 363624 h 2918944"/>
                        <a:gd name="connsiteX6" fmla="*/ 12459490 w 12459490"/>
                        <a:gd name="connsiteY6" fmla="*/ 2918943 h 2918944"/>
                        <a:gd name="connsiteX7" fmla="*/ 0 w 12459490"/>
                        <a:gd name="connsiteY7" fmla="*/ 2918943 h 2918944"/>
                        <a:gd name="connsiteX8" fmla="*/ 0 w 12459490"/>
                        <a:gd name="connsiteY8" fmla="*/ 363760 h 2918944"/>
                        <a:gd name="connsiteX9" fmla="*/ 570913 w 12459490"/>
                        <a:gd name="connsiteY9" fmla="*/ 292882 h 2918944"/>
                        <a:gd name="connsiteX10" fmla="*/ 4011197 w 12459490"/>
                        <a:gd name="connsiteY10" fmla="*/ 99 h 2918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59490" h="2918944" extrusionOk="0">
                          <a:moveTo>
                            <a:pt x="4011197" y="99"/>
                          </a:moveTo>
                          <a:cubicBezTo>
                            <a:pt x="4170782" y="-7881"/>
                            <a:pt x="4337074" y="4836"/>
                            <a:pt x="4487364" y="12000"/>
                          </a:cubicBezTo>
                          <a:cubicBezTo>
                            <a:pt x="5678816" y="88987"/>
                            <a:pt x="5890087" y="487338"/>
                            <a:pt x="6229745" y="888058"/>
                          </a:cubicBezTo>
                          <a:cubicBezTo>
                            <a:pt x="6487083" y="516419"/>
                            <a:pt x="6804350" y="99654"/>
                            <a:pt x="7972126" y="12000"/>
                          </a:cubicBezTo>
                          <a:cubicBezTo>
                            <a:pt x="8908819" y="-95618"/>
                            <a:pt x="10920770" y="254881"/>
                            <a:pt x="12455118" y="363070"/>
                          </a:cubicBezTo>
                          <a:cubicBezTo>
                            <a:pt x="12456278" y="363548"/>
                            <a:pt x="12457531" y="363712"/>
                            <a:pt x="12459490" y="363624"/>
                          </a:cubicBezTo>
                          <a:cubicBezTo>
                            <a:pt x="12547129" y="1636601"/>
                            <a:pt x="12386811" y="2428549"/>
                            <a:pt x="12459490" y="2918943"/>
                          </a:cubicBezTo>
                          <a:cubicBezTo>
                            <a:pt x="7634668" y="2870712"/>
                            <a:pt x="1525244" y="3003398"/>
                            <a:pt x="0" y="2918943"/>
                          </a:cubicBezTo>
                          <a:cubicBezTo>
                            <a:pt x="-38581" y="2114943"/>
                            <a:pt x="63341" y="1098990"/>
                            <a:pt x="0" y="363760"/>
                          </a:cubicBezTo>
                          <a:cubicBezTo>
                            <a:pt x="131605" y="335462"/>
                            <a:pt x="473377" y="336960"/>
                            <a:pt x="570913" y="292882"/>
                          </a:cubicBezTo>
                          <a:cubicBezTo>
                            <a:pt x="1944170" y="224378"/>
                            <a:pt x="3119675" y="83326"/>
                            <a:pt x="4011197" y="99"/>
                          </a:cubicBezTo>
                          <a:close/>
                        </a:path>
                      </a:pathLst>
                    </a:custGeom>
                    <ask:type>
                      <ask:lineSketchNone/>
                    </ask:type>
                  </ask:lineSketchStyleProps>
                </a:ext>
              </a:extLs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微软雅黑" panose="020B0503020204020204" pitchFamily="34" charset="-122"/>
                <a:cs typeface="+mn-ea"/>
                <a:sym typeface="+mn-lt"/>
              </a:endParaRPr>
            </a:p>
          </p:txBody>
        </p:sp>
      </p:grpSp>
    </p:spTree>
    <p:extLst>
      <p:ext uri="{BB962C8B-B14F-4D97-AF65-F5344CB8AC3E}">
        <p14:creationId xmlns:p14="http://schemas.microsoft.com/office/powerpoint/2010/main" val="3110985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
            </a:r>
            <a:r>
              <a:rPr lang="en-US" altLang="zh-CN" sz="2400" b="1" dirty="0" err="1">
                <a:solidFill>
                  <a:srgbClr val="313D51"/>
                </a:solidFill>
                <a:latin typeface="微软雅黑" panose="020B0503020204020204" pitchFamily="34" charset="-122"/>
                <a:ea typeface="+mn-ea"/>
                <a:cs typeface="+mn-ea"/>
                <a:sym typeface="+mn-lt"/>
              </a:rPr>
              <a:t>Gan.attack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pic>
        <p:nvPicPr>
          <p:cNvPr id="5122" name="Picture 2">
            <a:extLst>
              <a:ext uri="{FF2B5EF4-FFF2-40B4-BE49-F238E27FC236}">
                <a16:creationId xmlns:a16="http://schemas.microsoft.com/office/drawing/2014/main" id="{374B0C18-2B90-84D9-3C5B-D4094F1082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778"/>
          <a:stretch/>
        </p:blipFill>
        <p:spPr bwMode="auto">
          <a:xfrm>
            <a:off x="2924174" y="1141093"/>
            <a:ext cx="5925186" cy="2757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8">
            <a:extLst>
              <a:ext uri="{FF2B5EF4-FFF2-40B4-BE49-F238E27FC236}">
                <a16:creationId xmlns:a16="http://schemas.microsoft.com/office/drawing/2014/main" id="{5F25C05C-DCA5-40E9-4476-E7A3B19A1F7F}"/>
              </a:ext>
            </a:extLst>
          </p:cNvPr>
          <p:cNvSpPr txBox="1"/>
          <p:nvPr/>
        </p:nvSpPr>
        <p:spPr>
          <a:xfrm>
            <a:off x="1235075" y="4270106"/>
            <a:ext cx="9735466" cy="211711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just">
              <a:lnSpc>
                <a:spcPct val="120000"/>
              </a:lnSpc>
            </a:pPr>
            <a:r>
              <a:rPr lang="zh-CN" altLang="en-US" sz="2000" b="1" dirty="0">
                <a:solidFill>
                  <a:srgbClr val="313D51"/>
                </a:solidFill>
                <a:ea typeface="+mn-ea"/>
                <a:cs typeface="+mn-ea"/>
                <a:sym typeface="+mn-lt"/>
              </a:rPr>
              <a:t>生成器的输入是</a:t>
            </a:r>
            <a:r>
              <a:rPr lang="en-US" altLang="zh-CN" sz="2000" b="1" dirty="0">
                <a:solidFill>
                  <a:srgbClr val="313D51"/>
                </a:solidFill>
                <a:ea typeface="+mn-ea"/>
                <a:cs typeface="+mn-ea"/>
                <a:sym typeface="+mn-lt"/>
              </a:rPr>
              <a:t>IDS</a:t>
            </a:r>
            <a:r>
              <a:rPr lang="zh-CN" altLang="en-US" sz="2000" b="1" dirty="0">
                <a:solidFill>
                  <a:srgbClr val="313D51"/>
                </a:solidFill>
                <a:ea typeface="+mn-ea"/>
                <a:cs typeface="+mn-ea"/>
                <a:sym typeface="+mn-lt"/>
              </a:rPr>
              <a:t>能够检测到的初始恶意实例。输出结果是可以规避</a:t>
            </a:r>
            <a:r>
              <a:rPr lang="en-US" altLang="zh-CN" sz="2000" b="1" dirty="0">
                <a:solidFill>
                  <a:srgbClr val="313D51"/>
                </a:solidFill>
                <a:ea typeface="+mn-ea"/>
                <a:cs typeface="+mn-ea"/>
                <a:sym typeface="+mn-lt"/>
              </a:rPr>
              <a:t>IDS</a:t>
            </a:r>
            <a:r>
              <a:rPr lang="zh-CN" altLang="en-US" sz="2000" b="1" dirty="0">
                <a:solidFill>
                  <a:srgbClr val="313D51"/>
                </a:solidFill>
                <a:ea typeface="+mn-ea"/>
                <a:cs typeface="+mn-ea"/>
                <a:sym typeface="+mn-lt"/>
              </a:rPr>
              <a:t>的对抗样本。</a:t>
            </a:r>
            <a:endParaRPr lang="en-US" altLang="zh-CN" sz="2000" b="1" dirty="0">
              <a:solidFill>
                <a:srgbClr val="313D51"/>
              </a:solidFill>
              <a:ea typeface="+mn-ea"/>
              <a:cs typeface="+mn-ea"/>
              <a:sym typeface="+mn-lt"/>
            </a:endParaRPr>
          </a:p>
          <a:p>
            <a:pPr algn="just">
              <a:lnSpc>
                <a:spcPct val="120000"/>
              </a:lnSpc>
            </a:pPr>
            <a:r>
              <a:rPr lang="zh-CN" altLang="en-US" sz="2000" b="1" dirty="0">
                <a:solidFill>
                  <a:srgbClr val="313D51"/>
                </a:solidFill>
                <a:ea typeface="+mn-ea"/>
                <a:cs typeface="+mn-ea"/>
                <a:sym typeface="+mn-lt"/>
              </a:rPr>
              <a:t>判别器用来分辨正常样本和对抗样本。替代检测器检测对抗样本。</a:t>
            </a:r>
            <a:endParaRPr lang="en-US" altLang="zh-CN" sz="2000" b="1" dirty="0">
              <a:solidFill>
                <a:srgbClr val="313D51"/>
              </a:solidFill>
              <a:ea typeface="+mn-ea"/>
              <a:cs typeface="+mn-ea"/>
              <a:sym typeface="+mn-lt"/>
            </a:endParaRPr>
          </a:p>
          <a:p>
            <a:pPr algn="just">
              <a:lnSpc>
                <a:spcPct val="120000"/>
              </a:lnSpc>
            </a:pPr>
            <a:endParaRPr lang="en-US" altLang="zh-CN" sz="2000" b="1" dirty="0">
              <a:solidFill>
                <a:srgbClr val="313D51"/>
              </a:solidFill>
              <a:ea typeface="+mn-ea"/>
              <a:cs typeface="+mn-ea"/>
              <a:sym typeface="+mn-lt"/>
            </a:endParaRPr>
          </a:p>
          <a:p>
            <a:pPr algn="just">
              <a:lnSpc>
                <a:spcPct val="120000"/>
              </a:lnSpc>
            </a:pPr>
            <a:r>
              <a:rPr lang="zh-CN" altLang="en-US" sz="2000" b="1" dirty="0">
                <a:solidFill>
                  <a:srgbClr val="313D51"/>
                </a:solidFill>
                <a:ea typeface="+mn-ea"/>
                <a:cs typeface="+mn-ea"/>
                <a:sym typeface="+mn-lt"/>
              </a:rPr>
              <a:t>为了保持对</a:t>
            </a:r>
            <a:r>
              <a:rPr lang="en-US" altLang="zh-CN" sz="2000" b="1" dirty="0">
                <a:solidFill>
                  <a:srgbClr val="313D51"/>
                </a:solidFill>
                <a:ea typeface="+mn-ea"/>
                <a:cs typeface="+mn-ea"/>
                <a:sym typeface="+mn-lt"/>
              </a:rPr>
              <a:t>ICS</a:t>
            </a:r>
            <a:r>
              <a:rPr lang="zh-CN" altLang="en-US" sz="2000" b="1" dirty="0">
                <a:solidFill>
                  <a:srgbClr val="313D51"/>
                </a:solidFill>
                <a:ea typeface="+mn-ea"/>
                <a:cs typeface="+mn-ea"/>
                <a:sym typeface="+mn-lt"/>
              </a:rPr>
              <a:t>的攻击效果，从生成器的输入中删除其</a:t>
            </a:r>
            <a:r>
              <a:rPr lang="en-US" altLang="zh-CN" sz="2000" b="1" dirty="0">
                <a:solidFill>
                  <a:srgbClr val="313D51"/>
                </a:solidFill>
                <a:ea typeface="+mn-ea"/>
                <a:cs typeface="+mn-ea"/>
                <a:sym typeface="+mn-lt"/>
              </a:rPr>
              <a:t>payload(split)</a:t>
            </a:r>
          </a:p>
          <a:p>
            <a:pPr algn="just">
              <a:lnSpc>
                <a:spcPct val="120000"/>
              </a:lnSpc>
            </a:pPr>
            <a:r>
              <a:rPr lang="zh-CN" altLang="en-US" sz="2000" b="1" dirty="0">
                <a:solidFill>
                  <a:srgbClr val="313D51"/>
                </a:solidFill>
                <a:ea typeface="+mn-ea"/>
                <a:cs typeface="+mn-ea"/>
                <a:sym typeface="+mn-lt"/>
              </a:rPr>
              <a:t>在判别器和替代检测器进行鉴别时，把</a:t>
            </a:r>
            <a:r>
              <a:rPr lang="en-US" altLang="zh-CN" sz="2000" b="1" dirty="0">
                <a:solidFill>
                  <a:srgbClr val="313D51"/>
                </a:solidFill>
                <a:ea typeface="+mn-ea"/>
                <a:cs typeface="+mn-ea"/>
                <a:sym typeface="+mn-lt"/>
              </a:rPr>
              <a:t>payload</a:t>
            </a:r>
            <a:r>
              <a:rPr lang="zh-CN" altLang="en-US" sz="2000" b="1" dirty="0">
                <a:solidFill>
                  <a:srgbClr val="313D51"/>
                </a:solidFill>
                <a:ea typeface="+mn-ea"/>
                <a:cs typeface="+mn-ea"/>
                <a:sym typeface="+mn-lt"/>
              </a:rPr>
              <a:t>拼接回对抗样本</a:t>
            </a:r>
            <a:r>
              <a:rPr lang="en-US" altLang="zh-CN" sz="2000" b="1" dirty="0">
                <a:solidFill>
                  <a:srgbClr val="313D51"/>
                </a:solidFill>
                <a:ea typeface="+mn-ea"/>
                <a:cs typeface="+mn-ea"/>
                <a:sym typeface="+mn-lt"/>
              </a:rPr>
              <a:t>(</a:t>
            </a:r>
            <a:r>
              <a:rPr lang="en-US" altLang="zh-CN" sz="2000" b="1" dirty="0" err="1">
                <a:solidFill>
                  <a:srgbClr val="313D51"/>
                </a:solidFill>
                <a:ea typeface="+mn-ea"/>
                <a:cs typeface="+mn-ea"/>
                <a:sym typeface="+mn-lt"/>
              </a:rPr>
              <a:t>concat</a:t>
            </a:r>
            <a:r>
              <a:rPr lang="en-US" altLang="zh-CN" sz="2000" b="1" dirty="0">
                <a:solidFill>
                  <a:srgbClr val="313D51"/>
                </a:solidFill>
                <a:ea typeface="+mn-ea"/>
                <a:cs typeface="+mn-ea"/>
                <a:sym typeface="+mn-lt"/>
              </a:rPr>
              <a:t>)</a:t>
            </a:r>
            <a:endParaRPr lang="en-US" altLang="zh-CN" sz="1600" b="1" dirty="0">
              <a:solidFill>
                <a:srgbClr val="313D51"/>
              </a:solidFill>
              <a:ea typeface="+mn-ea"/>
              <a:cs typeface="+mn-ea"/>
              <a:sym typeface="+mn-lt"/>
            </a:endParaRPr>
          </a:p>
          <a:p>
            <a:pPr algn="just">
              <a:lnSpc>
                <a:spcPct val="120000"/>
              </a:lnSpc>
            </a:pPr>
            <a:endParaRPr lang="zh-CN" altLang="en-US" sz="1600" b="1" dirty="0">
              <a:solidFill>
                <a:srgbClr val="313D51"/>
              </a:solidFill>
              <a:ea typeface="+mn-ea"/>
              <a:cs typeface="+mn-ea"/>
              <a:sym typeface="+mn-lt"/>
            </a:endParaRPr>
          </a:p>
        </p:txBody>
      </p:sp>
    </p:spTree>
    <p:extLst>
      <p:ext uri="{BB962C8B-B14F-4D97-AF65-F5344CB8AC3E}">
        <p14:creationId xmlns:p14="http://schemas.microsoft.com/office/powerpoint/2010/main" val="438713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
            </a:r>
            <a:r>
              <a:rPr lang="en-US" altLang="zh-CN" sz="2400" b="1" dirty="0" err="1">
                <a:solidFill>
                  <a:srgbClr val="313D51"/>
                </a:solidFill>
                <a:latin typeface="微软雅黑" panose="020B0503020204020204" pitchFamily="34" charset="-122"/>
                <a:ea typeface="+mn-ea"/>
                <a:cs typeface="+mn-ea"/>
                <a:sym typeface="+mn-lt"/>
              </a:rPr>
              <a:t>Gan.attack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1078923" y="3531549"/>
            <a:ext cx="10034152" cy="329583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just">
              <a:lnSpc>
                <a:spcPct val="120000"/>
              </a:lnSpc>
            </a:pPr>
            <a:r>
              <a:rPr lang="en-US" altLang="zh-CN" sz="1800" b="1" dirty="0" err="1">
                <a:solidFill>
                  <a:srgbClr val="313D51"/>
                </a:solidFill>
                <a:ea typeface="+mn-ea"/>
                <a:cs typeface="+mn-ea"/>
                <a:sym typeface="+mn-lt"/>
              </a:rPr>
              <a:t>x,z</a:t>
            </a:r>
            <a:r>
              <a:rPr lang="zh-CN" altLang="en-US" sz="1800" b="1" dirty="0">
                <a:solidFill>
                  <a:srgbClr val="313D51"/>
                </a:solidFill>
                <a:ea typeface="+mn-ea"/>
                <a:cs typeface="+mn-ea"/>
                <a:sym typeface="+mn-lt"/>
              </a:rPr>
              <a:t>分别是正常通信包流量和原始恶意流量</a:t>
            </a:r>
            <a:r>
              <a:rPr lang="en-US" altLang="zh-CN" sz="1800" b="1" dirty="0">
                <a:solidFill>
                  <a:srgbClr val="313D51"/>
                </a:solidFill>
                <a:ea typeface="+mn-ea"/>
                <a:cs typeface="+mn-ea"/>
                <a:sym typeface="+mn-lt"/>
              </a:rPr>
              <a:t>,G(z)</a:t>
            </a:r>
            <a:r>
              <a:rPr lang="zh-CN" altLang="en-US" sz="1800" b="1" dirty="0">
                <a:solidFill>
                  <a:srgbClr val="313D51"/>
                </a:solidFill>
                <a:ea typeface="+mn-ea"/>
                <a:cs typeface="+mn-ea"/>
                <a:sym typeface="+mn-lt"/>
              </a:rPr>
              <a:t>生成对抗样本：</a:t>
            </a:r>
            <a:endParaRPr lang="en-US" altLang="zh-CN" sz="1800" b="1" dirty="0">
              <a:solidFill>
                <a:srgbClr val="313D51"/>
              </a:solidFill>
              <a:ea typeface="+mn-ea"/>
              <a:cs typeface="+mn-ea"/>
              <a:sym typeface="+mn-lt"/>
            </a:endParaRPr>
          </a:p>
          <a:p>
            <a:pPr algn="just">
              <a:lnSpc>
                <a:spcPct val="120000"/>
              </a:lnSpc>
            </a:pPr>
            <a:r>
              <a:rPr lang="zh-CN" altLang="en-US" sz="1800" b="1" dirty="0">
                <a:solidFill>
                  <a:srgbClr val="313D51"/>
                </a:solidFill>
                <a:ea typeface="+mn-ea"/>
                <a:cs typeface="+mn-ea"/>
                <a:sym typeface="+mn-lt"/>
              </a:rPr>
              <a:t>判别器损失函数</a:t>
            </a:r>
            <a:r>
              <a:rPr lang="en-US" altLang="zh-CN" sz="1800" b="1" dirty="0">
                <a:solidFill>
                  <a:srgbClr val="313D51"/>
                </a:solidFill>
                <a:ea typeface="+mn-ea"/>
                <a:cs typeface="+mn-ea"/>
                <a:sym typeface="+mn-lt"/>
              </a:rPr>
              <a:t>(max)</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marL="285750" indent="-285750" algn="just">
              <a:lnSpc>
                <a:spcPct val="120000"/>
              </a:lnSpc>
              <a:buFont typeface="Arial" panose="020B0604020202020204" pitchFamily="34" charset="0"/>
              <a:buChar char="•"/>
            </a:pPr>
            <a:r>
              <a:rPr lang="zh-CN" altLang="en-US" sz="1800" b="1" dirty="0">
                <a:solidFill>
                  <a:srgbClr val="313D51"/>
                </a:solidFill>
                <a:ea typeface="+mn-ea"/>
                <a:cs typeface="+mn-ea"/>
                <a:sym typeface="+mn-lt"/>
              </a:rPr>
              <a:t>第一项；帮助</a:t>
            </a:r>
            <a:r>
              <a:rPr lang="en-US" altLang="zh-CN" sz="1800" b="1" dirty="0">
                <a:solidFill>
                  <a:srgbClr val="313D51"/>
                </a:solidFill>
                <a:ea typeface="+mn-ea"/>
                <a:cs typeface="+mn-ea"/>
                <a:sym typeface="+mn-lt"/>
              </a:rPr>
              <a:t>D</a:t>
            </a:r>
            <a:r>
              <a:rPr lang="zh-CN" altLang="en-US" sz="1800" b="1" dirty="0">
                <a:solidFill>
                  <a:srgbClr val="313D51"/>
                </a:solidFill>
                <a:ea typeface="+mn-ea"/>
                <a:cs typeface="+mn-ea"/>
                <a:sym typeface="+mn-lt"/>
              </a:rPr>
              <a:t>发现数据是否来自正常流量采样</a:t>
            </a:r>
            <a:r>
              <a:rPr lang="en-US" altLang="zh-CN" sz="1800" b="1" dirty="0" err="1">
                <a:solidFill>
                  <a:srgbClr val="313D51"/>
                </a:solidFill>
                <a:ea typeface="+mn-ea"/>
                <a:cs typeface="+mn-ea"/>
                <a:sym typeface="+mn-lt"/>
              </a:rPr>
              <a:t>Pdata</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marL="285750" indent="-285750" algn="just">
              <a:lnSpc>
                <a:spcPct val="120000"/>
              </a:lnSpc>
              <a:buFont typeface="Arial" panose="020B0604020202020204" pitchFamily="34" charset="0"/>
              <a:buChar char="•"/>
            </a:pPr>
            <a:r>
              <a:rPr lang="zh-CN" altLang="en-US" sz="1800" b="1" dirty="0">
                <a:solidFill>
                  <a:srgbClr val="313D51"/>
                </a:solidFill>
                <a:ea typeface="+mn-ea"/>
                <a:cs typeface="+mn-ea"/>
                <a:sym typeface="+mn-lt"/>
              </a:rPr>
              <a:t>第二项：当生成的样本不能欺骗</a:t>
            </a:r>
            <a:r>
              <a:rPr lang="en-US" altLang="zh-CN" sz="1800" b="1" dirty="0">
                <a:solidFill>
                  <a:srgbClr val="313D51"/>
                </a:solidFill>
                <a:ea typeface="+mn-ea"/>
                <a:cs typeface="+mn-ea"/>
                <a:sym typeface="+mn-lt"/>
              </a:rPr>
              <a:t>D</a:t>
            </a:r>
            <a:r>
              <a:rPr lang="zh-CN" altLang="en-US" sz="1800" b="1" dirty="0">
                <a:solidFill>
                  <a:srgbClr val="313D51"/>
                </a:solidFill>
                <a:ea typeface="+mn-ea"/>
                <a:cs typeface="+mn-ea"/>
                <a:sym typeface="+mn-lt"/>
              </a:rPr>
              <a:t>时，该值较大。即</a:t>
            </a:r>
            <a:r>
              <a:rPr lang="en-US" altLang="zh-CN" sz="1800" b="1" dirty="0">
                <a:solidFill>
                  <a:srgbClr val="313D51"/>
                </a:solidFill>
                <a:ea typeface="+mn-ea"/>
                <a:cs typeface="+mn-ea"/>
                <a:sym typeface="+mn-lt"/>
              </a:rPr>
              <a:t>G(z)</a:t>
            </a:r>
            <a:r>
              <a:rPr lang="zh-CN" altLang="en-US" sz="1800" b="1" dirty="0">
                <a:solidFill>
                  <a:srgbClr val="313D51"/>
                </a:solidFill>
                <a:ea typeface="+mn-ea"/>
                <a:cs typeface="+mn-ea"/>
                <a:sym typeface="+mn-lt"/>
              </a:rPr>
              <a:t>与</a:t>
            </a:r>
            <a:r>
              <a:rPr lang="en-US" altLang="zh-CN" sz="1800" b="1" dirty="0">
                <a:solidFill>
                  <a:srgbClr val="313D51"/>
                </a:solidFill>
                <a:ea typeface="+mn-ea"/>
                <a:cs typeface="+mn-ea"/>
                <a:sym typeface="+mn-lt"/>
              </a:rPr>
              <a:t>z</a:t>
            </a:r>
            <a:r>
              <a:rPr lang="zh-CN" altLang="en-US" sz="1800" b="1" dirty="0">
                <a:solidFill>
                  <a:srgbClr val="313D51"/>
                </a:solidFill>
                <a:ea typeface="+mn-ea"/>
                <a:cs typeface="+mn-ea"/>
                <a:sym typeface="+mn-lt"/>
              </a:rPr>
              <a:t>不太相像时，该值较大。</a:t>
            </a:r>
            <a:endParaRPr lang="en-US" altLang="zh-CN" sz="1800" b="1" dirty="0">
              <a:solidFill>
                <a:srgbClr val="313D51"/>
              </a:solidFill>
              <a:ea typeface="+mn-ea"/>
              <a:cs typeface="+mn-ea"/>
              <a:sym typeface="+mn-lt"/>
            </a:endParaRPr>
          </a:p>
          <a:p>
            <a:pPr algn="just">
              <a:lnSpc>
                <a:spcPct val="120000"/>
              </a:lnSpc>
            </a:pPr>
            <a:r>
              <a:rPr lang="zh-CN" altLang="en-US" sz="1800" b="1" dirty="0">
                <a:solidFill>
                  <a:srgbClr val="313D51"/>
                </a:solidFill>
                <a:ea typeface="+mn-ea"/>
                <a:cs typeface="+mn-ea"/>
                <a:sym typeface="+mn-lt"/>
              </a:rPr>
              <a:t>生成器损失函数</a:t>
            </a:r>
            <a:r>
              <a:rPr lang="en-US" altLang="zh-CN" sz="1800" b="1" dirty="0">
                <a:solidFill>
                  <a:srgbClr val="313D51"/>
                </a:solidFill>
                <a:ea typeface="+mn-ea"/>
                <a:cs typeface="+mn-ea"/>
                <a:sym typeface="+mn-lt"/>
              </a:rPr>
              <a:t>(min)</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marL="285750" indent="-285750" algn="just">
              <a:lnSpc>
                <a:spcPct val="120000"/>
              </a:lnSpc>
              <a:buFont typeface="Arial" panose="020B0604020202020204" pitchFamily="34" charset="0"/>
              <a:buChar char="•"/>
            </a:pPr>
            <a:r>
              <a:rPr lang="zh-CN" altLang="en-US" sz="1800" b="1" dirty="0">
                <a:solidFill>
                  <a:srgbClr val="313D51"/>
                </a:solidFill>
                <a:ea typeface="+mn-ea"/>
                <a:cs typeface="+mn-ea"/>
                <a:sym typeface="+mn-lt"/>
              </a:rPr>
              <a:t>第一项：确保生成的样本与正常数据相似。</a:t>
            </a:r>
            <a:endParaRPr lang="en-US" altLang="zh-CN" sz="1800" b="1" dirty="0">
              <a:solidFill>
                <a:srgbClr val="313D51"/>
              </a:solidFill>
              <a:ea typeface="+mn-ea"/>
              <a:cs typeface="+mn-ea"/>
              <a:sym typeface="+mn-lt"/>
            </a:endParaRPr>
          </a:p>
          <a:p>
            <a:pPr marL="285750" indent="-285750" algn="just">
              <a:lnSpc>
                <a:spcPct val="120000"/>
              </a:lnSpc>
              <a:buFont typeface="Arial" panose="020B0604020202020204" pitchFamily="34" charset="0"/>
              <a:buChar char="•"/>
            </a:pPr>
            <a:r>
              <a:rPr lang="zh-CN" altLang="en-US" sz="1800" b="1" dirty="0">
                <a:solidFill>
                  <a:srgbClr val="313D51"/>
                </a:solidFill>
                <a:ea typeface="+mn-ea"/>
                <a:cs typeface="+mn-ea"/>
                <a:sym typeface="+mn-lt"/>
              </a:rPr>
              <a:t>第二项：表示生成的对抗攻击数据</a:t>
            </a:r>
            <a:r>
              <a:rPr lang="en-US" altLang="zh-CN" sz="1800" b="1" dirty="0">
                <a:solidFill>
                  <a:srgbClr val="313D51"/>
                </a:solidFill>
                <a:ea typeface="+mn-ea"/>
                <a:cs typeface="+mn-ea"/>
                <a:sym typeface="+mn-lt"/>
              </a:rPr>
              <a:t>G(z)</a:t>
            </a:r>
            <a:r>
              <a:rPr lang="zh-CN" altLang="en-US" sz="1800" b="1" dirty="0">
                <a:solidFill>
                  <a:srgbClr val="313D51"/>
                </a:solidFill>
                <a:ea typeface="+mn-ea"/>
                <a:cs typeface="+mn-ea"/>
                <a:sym typeface="+mn-lt"/>
              </a:rPr>
              <a:t>被替代分类器分类为目标类</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良性</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的损失。</a:t>
            </a:r>
            <a:r>
              <a:rPr lang="en-US" altLang="zh-CN" sz="1800" b="1" dirty="0">
                <a:solidFill>
                  <a:srgbClr val="313D51"/>
                </a:solidFill>
                <a:ea typeface="+mn-ea"/>
                <a:cs typeface="+mn-ea"/>
                <a:sym typeface="+mn-lt"/>
              </a:rPr>
              <a:t>y*</a:t>
            </a:r>
            <a:r>
              <a:rPr lang="zh-CN" altLang="en-US" sz="1800" b="1" dirty="0">
                <a:solidFill>
                  <a:srgbClr val="313D51"/>
                </a:solidFill>
                <a:ea typeface="+mn-ea"/>
                <a:cs typeface="+mn-ea"/>
                <a:sym typeface="+mn-lt"/>
              </a:rPr>
              <a:t>表示生成样本的目标类，因为我们想要生成能够逃避检测器并被分类为正常的样本。默认为</a:t>
            </a:r>
            <a:r>
              <a:rPr lang="en-US" altLang="zh-CN" sz="1800" b="1" dirty="0">
                <a:solidFill>
                  <a:srgbClr val="313D51"/>
                </a:solidFill>
                <a:ea typeface="+mn-ea"/>
                <a:cs typeface="+mn-ea"/>
                <a:sym typeface="+mn-lt"/>
              </a:rPr>
              <a:t>0</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marL="285750" indent="-285750" algn="just">
              <a:lnSpc>
                <a:spcPct val="120000"/>
              </a:lnSpc>
              <a:buFont typeface="Arial" panose="020B0604020202020204" pitchFamily="34" charset="0"/>
              <a:buChar char="•"/>
            </a:pPr>
            <a:r>
              <a:rPr lang="zh-CN" altLang="en-US" sz="1800" b="1" dirty="0">
                <a:solidFill>
                  <a:srgbClr val="313D51"/>
                </a:solidFill>
                <a:ea typeface="+mn-ea"/>
                <a:cs typeface="+mn-ea"/>
                <a:sym typeface="+mn-lt"/>
              </a:rPr>
              <a:t>第三项：限制特征变化在适当的范围或集合内，不能偏离太多。</a:t>
            </a:r>
            <a:endParaRPr lang="en-US" altLang="zh-CN" sz="1800" b="1" dirty="0">
              <a:solidFill>
                <a:srgbClr val="313D51"/>
              </a:solidFill>
              <a:ea typeface="+mn-ea"/>
              <a:cs typeface="+mn-ea"/>
              <a:sym typeface="+mn-lt"/>
            </a:endParaRPr>
          </a:p>
          <a:p>
            <a:pPr algn="just">
              <a:lnSpc>
                <a:spcPct val="120000"/>
              </a:lnSpc>
            </a:pPr>
            <a:endParaRPr lang="zh-CN" altLang="en-US" sz="1800" b="1" dirty="0">
              <a:solidFill>
                <a:srgbClr val="313D51"/>
              </a:solidFill>
              <a:ea typeface="+mn-ea"/>
              <a:cs typeface="+mn-ea"/>
              <a:sym typeface="+mn-lt"/>
            </a:endParaRPr>
          </a:p>
        </p:txBody>
      </p:sp>
      <p:pic>
        <p:nvPicPr>
          <p:cNvPr id="6146" name="Picture 2">
            <a:extLst>
              <a:ext uri="{FF2B5EF4-FFF2-40B4-BE49-F238E27FC236}">
                <a16:creationId xmlns:a16="http://schemas.microsoft.com/office/drawing/2014/main" id="{485BAA33-ED02-2EB4-C92D-AE6405470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2" y="1259527"/>
            <a:ext cx="86010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0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Design: Platform Setup</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946943" y="3584689"/>
            <a:ext cx="10034152" cy="2960426"/>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just">
              <a:lnSpc>
                <a:spcPct val="120000"/>
              </a:lnSpc>
            </a:pPr>
            <a:r>
              <a:rPr lang="zh-CN" altLang="en-US" sz="1800" b="1" dirty="0">
                <a:solidFill>
                  <a:srgbClr val="313D51"/>
                </a:solidFill>
                <a:ea typeface="+mn-ea"/>
                <a:cs typeface="+mn-ea"/>
                <a:sym typeface="+mn-lt"/>
              </a:rPr>
              <a:t>建立一个包含真实控制器</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硬件设备</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和虚拟控制对象</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水箱</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的半实物</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测试平台。平台由控制器、</a:t>
            </a:r>
            <a:r>
              <a:rPr lang="en-US" altLang="zh-CN" sz="1800" b="1" dirty="0">
                <a:solidFill>
                  <a:srgbClr val="313D51"/>
                </a:solidFill>
                <a:ea typeface="+mn-ea"/>
                <a:cs typeface="+mn-ea"/>
                <a:sym typeface="+mn-lt"/>
              </a:rPr>
              <a:t>HMI</a:t>
            </a:r>
            <a:r>
              <a:rPr lang="zh-CN" altLang="en-US" sz="1800" b="1" dirty="0">
                <a:solidFill>
                  <a:srgbClr val="313D51"/>
                </a:solidFill>
                <a:ea typeface="+mn-ea"/>
                <a:cs typeface="+mn-ea"/>
                <a:sym typeface="+mn-lt"/>
              </a:rPr>
              <a:t>、工作站和仿真控制对象</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水箱</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组成。本平台采用西门子</a:t>
            </a:r>
            <a:r>
              <a:rPr lang="en-US" altLang="zh-CN" sz="1800" b="1" dirty="0">
                <a:solidFill>
                  <a:srgbClr val="313D51"/>
                </a:solidFill>
                <a:ea typeface="+mn-ea"/>
                <a:cs typeface="+mn-ea"/>
                <a:sym typeface="+mn-lt"/>
              </a:rPr>
              <a:t>S7 - 300 PLC</a:t>
            </a:r>
            <a:r>
              <a:rPr lang="zh-CN" altLang="en-US" sz="1800" b="1" dirty="0">
                <a:solidFill>
                  <a:srgbClr val="313D51"/>
                </a:solidFill>
                <a:ea typeface="+mn-ea"/>
                <a:cs typeface="+mn-ea"/>
                <a:sym typeface="+mn-lt"/>
              </a:rPr>
              <a:t>、</a:t>
            </a:r>
            <a:r>
              <a:rPr lang="en-US" altLang="zh-CN" sz="1800" b="1" dirty="0" err="1">
                <a:solidFill>
                  <a:srgbClr val="313D51"/>
                </a:solidFill>
                <a:ea typeface="+mn-ea"/>
                <a:cs typeface="+mn-ea"/>
                <a:sym typeface="+mn-lt"/>
              </a:rPr>
              <a:t>TPLink</a:t>
            </a:r>
            <a:r>
              <a:rPr lang="en-US" altLang="zh-CN" sz="1800" b="1" dirty="0">
                <a:solidFill>
                  <a:srgbClr val="313D51"/>
                </a:solidFill>
                <a:ea typeface="+mn-ea"/>
                <a:cs typeface="+mn-ea"/>
                <a:sym typeface="+mn-lt"/>
              </a:rPr>
              <a:t> TL - SF2005</a:t>
            </a:r>
            <a:r>
              <a:rPr lang="zh-CN" altLang="en-US" sz="1800" b="1" dirty="0">
                <a:solidFill>
                  <a:srgbClr val="313D51"/>
                </a:solidFill>
                <a:ea typeface="+mn-ea"/>
                <a:cs typeface="+mn-ea"/>
                <a:sym typeface="+mn-lt"/>
              </a:rPr>
              <a:t>交换机和</a:t>
            </a:r>
            <a:r>
              <a:rPr lang="en-US" altLang="zh-CN" sz="1800" b="1" dirty="0">
                <a:solidFill>
                  <a:srgbClr val="313D51"/>
                </a:solidFill>
                <a:ea typeface="+mn-ea"/>
                <a:cs typeface="+mn-ea"/>
                <a:sym typeface="+mn-lt"/>
              </a:rPr>
              <a:t>ThinkPad</a:t>
            </a:r>
            <a:r>
              <a:rPr lang="zh-CN" altLang="en-US" sz="1800" b="1" dirty="0">
                <a:solidFill>
                  <a:srgbClr val="313D51"/>
                </a:solidFill>
                <a:ea typeface="+mn-ea"/>
                <a:cs typeface="+mn-ea"/>
                <a:sym typeface="+mn-lt"/>
              </a:rPr>
              <a:t>工作站。采集了水箱系统在稳定状态下运行时的数据。同时在此平台上使用</a:t>
            </a:r>
            <a:r>
              <a:rPr lang="en-US" altLang="zh-CN" sz="1800" b="1" dirty="0">
                <a:solidFill>
                  <a:srgbClr val="313D51"/>
                </a:solidFill>
                <a:ea typeface="+mn-ea"/>
                <a:cs typeface="+mn-ea"/>
                <a:sym typeface="+mn-lt"/>
              </a:rPr>
              <a:t>snap7</a:t>
            </a:r>
            <a:r>
              <a:rPr lang="zh-CN" altLang="en-US" sz="1800" b="1" dirty="0">
                <a:solidFill>
                  <a:srgbClr val="313D51"/>
                </a:solidFill>
                <a:ea typeface="+mn-ea"/>
                <a:cs typeface="+mn-ea"/>
                <a:sym typeface="+mn-lt"/>
              </a:rPr>
              <a:t>等开源工具实现三种攻击，收集了攻击的数据。这些收集的数据作为数据集（包括正常数据和三类攻击数据）</a:t>
            </a:r>
            <a:endParaRPr lang="en-US" altLang="zh-CN" sz="1800" b="1" dirty="0">
              <a:solidFill>
                <a:srgbClr val="313D51"/>
              </a:solidFill>
              <a:ea typeface="+mn-ea"/>
              <a:cs typeface="+mn-ea"/>
              <a:sym typeface="+mn-lt"/>
            </a:endParaRPr>
          </a:p>
          <a:p>
            <a:pPr algn="just">
              <a:lnSpc>
                <a:spcPct val="120000"/>
              </a:lnSpc>
            </a:pPr>
            <a:endParaRPr lang="en-US" altLang="zh-CN" sz="1800" b="1" dirty="0">
              <a:solidFill>
                <a:srgbClr val="313D51"/>
              </a:solidFill>
              <a:ea typeface="+mn-ea"/>
              <a:cs typeface="+mn-ea"/>
              <a:sym typeface="+mn-lt"/>
            </a:endParaRPr>
          </a:p>
          <a:p>
            <a:pPr algn="just">
              <a:lnSpc>
                <a:spcPct val="120000"/>
              </a:lnSpc>
            </a:pPr>
            <a:r>
              <a:rPr lang="zh-CN" altLang="en-US" sz="1800" b="1" dirty="0">
                <a:solidFill>
                  <a:srgbClr val="313D51"/>
                </a:solidFill>
                <a:ea typeface="+mn-ea"/>
                <a:cs typeface="+mn-ea"/>
                <a:sym typeface="+mn-lt"/>
              </a:rPr>
              <a:t>该平台通过两个泵控制仿真的四容水箱的液位。液位是</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中典型的控制对象。</a:t>
            </a:r>
            <a:endParaRPr lang="en-US" altLang="zh-CN" sz="1800" b="1" dirty="0">
              <a:solidFill>
                <a:srgbClr val="313D51"/>
              </a:solidFill>
              <a:ea typeface="+mn-ea"/>
              <a:cs typeface="+mn-ea"/>
              <a:sym typeface="+mn-lt"/>
            </a:endParaRPr>
          </a:p>
          <a:p>
            <a:pPr algn="just">
              <a:lnSpc>
                <a:spcPct val="120000"/>
              </a:lnSpc>
            </a:pPr>
            <a:r>
              <a:rPr lang="zh-CN" altLang="en-US" sz="1800" b="1" dirty="0">
                <a:solidFill>
                  <a:srgbClr val="313D51"/>
                </a:solidFill>
                <a:ea typeface="+mn-ea"/>
                <a:cs typeface="+mn-ea"/>
                <a:sym typeface="+mn-lt"/>
              </a:rPr>
              <a:t>该模型有</a:t>
            </a: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个输入</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施加给泵的电压</a:t>
            </a:r>
            <a:r>
              <a:rPr lang="en-US" altLang="zh-CN" sz="1800" b="1" dirty="0">
                <a:solidFill>
                  <a:srgbClr val="313D51"/>
                </a:solidFill>
                <a:ea typeface="+mn-ea"/>
                <a:cs typeface="+mn-ea"/>
                <a:sym typeface="+mn-lt"/>
              </a:rPr>
              <a:t>: input1 , input2)</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个输出</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两个液位</a:t>
            </a:r>
            <a:r>
              <a:rPr lang="en-US" altLang="zh-CN" sz="1800" b="1" dirty="0">
                <a:solidFill>
                  <a:srgbClr val="313D51"/>
                </a:solidFill>
                <a:ea typeface="+mn-ea"/>
                <a:cs typeface="+mn-ea"/>
                <a:sym typeface="+mn-lt"/>
              </a:rPr>
              <a:t>: output1 , output2)</a:t>
            </a:r>
            <a:r>
              <a:rPr lang="zh-CN" altLang="en-US" sz="1800" b="1" dirty="0">
                <a:solidFill>
                  <a:srgbClr val="313D51"/>
                </a:solidFill>
                <a:ea typeface="+mn-ea"/>
                <a:cs typeface="+mn-ea"/>
                <a:sym typeface="+mn-lt"/>
              </a:rPr>
              <a:t>和</a:t>
            </a: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个状态变量</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控制器状态</a:t>
            </a:r>
            <a:r>
              <a:rPr lang="en-US" altLang="zh-CN" sz="1800" b="1" dirty="0">
                <a:solidFill>
                  <a:srgbClr val="313D51"/>
                </a:solidFill>
                <a:ea typeface="+mn-ea"/>
                <a:cs typeface="+mn-ea"/>
                <a:sym typeface="+mn-lt"/>
              </a:rPr>
              <a:t>: stat1 , stat2)</a:t>
            </a:r>
            <a:r>
              <a:rPr lang="zh-CN" altLang="en-US" sz="1800" b="1" dirty="0">
                <a:solidFill>
                  <a:srgbClr val="313D51"/>
                </a:solidFill>
                <a:ea typeface="+mn-ea"/>
                <a:cs typeface="+mn-ea"/>
                <a:sym typeface="+mn-lt"/>
              </a:rPr>
              <a:t>。</a:t>
            </a:r>
          </a:p>
        </p:txBody>
      </p:sp>
      <p:pic>
        <p:nvPicPr>
          <p:cNvPr id="7170" name="Picture 2">
            <a:extLst>
              <a:ext uri="{FF2B5EF4-FFF2-40B4-BE49-F238E27FC236}">
                <a16:creationId xmlns:a16="http://schemas.microsoft.com/office/drawing/2014/main" id="{230A1B97-2B60-AA7F-C30E-3CE4A731E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830" y="1003358"/>
            <a:ext cx="8576627" cy="2425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9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Design: Dataset</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7121925" y="1180559"/>
            <a:ext cx="3952524" cy="4957832"/>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特征提取：</a:t>
            </a:r>
            <a:br>
              <a:rPr lang="en-US" altLang="zh-CN" sz="1800" b="1" dirty="0">
                <a:solidFill>
                  <a:srgbClr val="313D51"/>
                </a:solidFill>
                <a:ea typeface="+mn-ea"/>
                <a:cs typeface="+mn-ea"/>
                <a:sym typeface="+mn-lt"/>
              </a:rPr>
            </a:br>
            <a:r>
              <a:rPr lang="zh-CN" altLang="en-US" sz="1800" b="1" dirty="0">
                <a:solidFill>
                  <a:srgbClr val="313D51"/>
                </a:solidFill>
                <a:ea typeface="+mn-ea"/>
                <a:cs typeface="+mn-ea"/>
                <a:sym typeface="+mn-lt"/>
              </a:rPr>
              <a:t>通过仔细分析原始网络数据中的不同字段，选择了一些重要的字段作为特征，得到了</a:t>
            </a:r>
            <a:r>
              <a:rPr lang="en-US" altLang="zh-CN" sz="1800" b="1" dirty="0">
                <a:solidFill>
                  <a:srgbClr val="313D51"/>
                </a:solidFill>
                <a:ea typeface="+mn-ea"/>
                <a:cs typeface="+mn-ea"/>
                <a:sym typeface="+mn-lt"/>
              </a:rPr>
              <a:t>12</a:t>
            </a:r>
            <a:r>
              <a:rPr lang="zh-CN" altLang="en-US" sz="1800" b="1" dirty="0">
                <a:solidFill>
                  <a:srgbClr val="313D51"/>
                </a:solidFill>
                <a:ea typeface="+mn-ea"/>
                <a:cs typeface="+mn-ea"/>
                <a:sym typeface="+mn-lt"/>
              </a:rPr>
              <a:t>维向量。</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标记为</a:t>
            </a:r>
            <a:r>
              <a:rPr lang="en-US" altLang="zh-CN" sz="1800" b="1" dirty="0">
                <a:solidFill>
                  <a:srgbClr val="313D51"/>
                </a:solidFill>
                <a:ea typeface="+mn-ea"/>
                <a:cs typeface="+mn-ea"/>
                <a:sym typeface="+mn-lt"/>
              </a:rPr>
              <a:t>N</a:t>
            </a:r>
            <a:r>
              <a:rPr lang="zh-CN" altLang="en-US" sz="1800" b="1" dirty="0">
                <a:solidFill>
                  <a:srgbClr val="313D51"/>
                </a:solidFill>
                <a:ea typeface="+mn-ea"/>
                <a:cs typeface="+mn-ea"/>
                <a:sym typeface="+mn-lt"/>
              </a:rPr>
              <a:t>的特征涉及到网络协议的控制网络数据包的约束，不能改变。</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标记为</a:t>
            </a:r>
            <a:r>
              <a:rPr lang="en-US" altLang="zh-CN" sz="1800" b="1" dirty="0">
                <a:solidFill>
                  <a:srgbClr val="313D51"/>
                </a:solidFill>
                <a:ea typeface="+mn-ea"/>
                <a:cs typeface="+mn-ea"/>
                <a:sym typeface="+mn-lt"/>
              </a:rPr>
              <a:t>Y</a:t>
            </a:r>
            <a:r>
              <a:rPr lang="zh-CN" altLang="en-US" sz="1800" b="1" dirty="0">
                <a:solidFill>
                  <a:srgbClr val="313D51"/>
                </a:solidFill>
                <a:ea typeface="+mn-ea"/>
                <a:cs typeface="+mn-ea"/>
                <a:sym typeface="+mn-lt"/>
              </a:rPr>
              <a:t>的特征可以进行变化。</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数据集预处理：</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独热编码</a:t>
            </a:r>
            <a:r>
              <a:rPr lang="en-US" altLang="zh-CN" sz="1800" b="1" dirty="0">
                <a:solidFill>
                  <a:srgbClr val="313D51"/>
                </a:solidFill>
                <a:ea typeface="+mn-ea"/>
                <a:cs typeface="+mn-ea"/>
                <a:sym typeface="+mn-lt"/>
              </a:rPr>
              <a:t>(one-hot)</a:t>
            </a:r>
            <a:r>
              <a:rPr lang="zh-CN" altLang="en-US" sz="1800" b="1" dirty="0">
                <a:solidFill>
                  <a:srgbClr val="313D51"/>
                </a:solidFill>
                <a:ea typeface="+mn-ea"/>
                <a:cs typeface="+mn-ea"/>
                <a:sym typeface="+mn-lt"/>
              </a:rPr>
              <a:t>和最大最小归一化</a:t>
            </a:r>
            <a:endParaRPr lang="en-US" altLang="zh-CN" sz="1800" b="1" dirty="0">
              <a:solidFill>
                <a:srgbClr val="313D51"/>
              </a:solidFill>
              <a:ea typeface="+mn-ea"/>
              <a:cs typeface="+mn-ea"/>
              <a:sym typeface="+mn-lt"/>
            </a:endParaRPr>
          </a:p>
          <a:p>
            <a:pPr algn="l">
              <a:lnSpc>
                <a:spcPct val="120000"/>
              </a:lnSpc>
            </a:pPr>
            <a:endParaRPr lang="zh-CN" altLang="en-US" sz="1800" b="1" dirty="0">
              <a:solidFill>
                <a:srgbClr val="313D51"/>
              </a:solidFill>
              <a:ea typeface="+mn-ea"/>
              <a:cs typeface="+mn-ea"/>
              <a:sym typeface="+mn-lt"/>
            </a:endParaRPr>
          </a:p>
        </p:txBody>
      </p:sp>
      <p:pic>
        <p:nvPicPr>
          <p:cNvPr id="8194" name="Picture 2">
            <a:extLst>
              <a:ext uri="{FF2B5EF4-FFF2-40B4-BE49-F238E27FC236}">
                <a16:creationId xmlns:a16="http://schemas.microsoft.com/office/drawing/2014/main" id="{87945926-40DF-24AF-DE67-1F3D18688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96" y="1435100"/>
            <a:ext cx="63627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22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Design: Dataset</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3363145" y="3369678"/>
            <a:ext cx="7001901" cy="362823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ea typeface="+mn-ea"/>
                <a:cs typeface="+mn-ea"/>
                <a:sym typeface="+mn-lt"/>
              </a:rPr>
              <a:t>12</a:t>
            </a:r>
            <a:r>
              <a:rPr lang="zh-CN" altLang="en-US" sz="1800" b="1" dirty="0">
                <a:solidFill>
                  <a:srgbClr val="313D51"/>
                </a:solidFill>
                <a:ea typeface="+mn-ea"/>
                <a:cs typeface="+mn-ea"/>
                <a:sym typeface="+mn-lt"/>
              </a:rPr>
              <a:t>个特征向量中可改变特征：</a:t>
            </a:r>
            <a:endParaRPr lang="en-US" altLang="zh-CN" sz="1800" b="1" dirty="0">
              <a:solidFill>
                <a:srgbClr val="313D51"/>
              </a:solidFill>
              <a:ea typeface="+mn-ea"/>
              <a:cs typeface="+mn-ea"/>
              <a:sym typeface="+mn-lt"/>
            </a:endParaRPr>
          </a:p>
          <a:p>
            <a:pPr algn="l">
              <a:lnSpc>
                <a:spcPct val="120000"/>
              </a:lnSpc>
            </a:pP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个输入</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施加给泵的电压</a:t>
            </a:r>
            <a:r>
              <a:rPr lang="en-US" altLang="zh-CN" sz="1800" b="1" dirty="0">
                <a:solidFill>
                  <a:srgbClr val="313D51"/>
                </a:solidFill>
                <a:ea typeface="+mn-ea"/>
                <a:cs typeface="+mn-ea"/>
                <a:sym typeface="+mn-lt"/>
              </a:rPr>
              <a:t>: input1 , input2)</a:t>
            </a:r>
            <a:r>
              <a:rPr lang="zh-CN" altLang="en-US" sz="1800" b="1" dirty="0">
                <a:solidFill>
                  <a:srgbClr val="313D51"/>
                </a:solidFill>
                <a:ea typeface="+mn-ea"/>
                <a:cs typeface="+mn-ea"/>
                <a:sym typeface="+mn-lt"/>
              </a:rPr>
              <a:t> </a:t>
            </a:r>
            <a:endParaRPr lang="en-US" altLang="zh-CN" sz="1800" b="1" dirty="0">
              <a:solidFill>
                <a:srgbClr val="313D51"/>
              </a:solidFill>
              <a:ea typeface="+mn-ea"/>
              <a:cs typeface="+mn-ea"/>
              <a:sym typeface="+mn-lt"/>
            </a:endParaRPr>
          </a:p>
          <a:p>
            <a:pPr algn="l">
              <a:lnSpc>
                <a:spcPct val="120000"/>
              </a:lnSpc>
            </a:pP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个输出</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两个液位</a:t>
            </a:r>
            <a:r>
              <a:rPr lang="en-US" altLang="zh-CN" sz="1800" b="1" dirty="0">
                <a:solidFill>
                  <a:srgbClr val="313D51"/>
                </a:solidFill>
                <a:ea typeface="+mn-ea"/>
                <a:cs typeface="+mn-ea"/>
                <a:sym typeface="+mn-lt"/>
              </a:rPr>
              <a:t>: output1 , output2)</a:t>
            </a:r>
            <a:r>
              <a:rPr lang="zh-CN" altLang="en-US" sz="1800" b="1" dirty="0">
                <a:solidFill>
                  <a:srgbClr val="313D51"/>
                </a:solidFill>
                <a:ea typeface="+mn-ea"/>
                <a:cs typeface="+mn-ea"/>
                <a:sym typeface="+mn-lt"/>
              </a:rPr>
              <a:t> </a:t>
            </a:r>
            <a:endParaRPr lang="en-US" altLang="zh-CN" sz="1800" b="1" dirty="0">
              <a:solidFill>
                <a:srgbClr val="313D51"/>
              </a:solidFill>
              <a:ea typeface="+mn-ea"/>
              <a:cs typeface="+mn-ea"/>
              <a:sym typeface="+mn-lt"/>
            </a:endParaRPr>
          </a:p>
          <a:p>
            <a:pPr algn="l">
              <a:lnSpc>
                <a:spcPct val="120000"/>
              </a:lnSpc>
            </a:pP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个状态变量</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控制器状态</a:t>
            </a:r>
            <a:r>
              <a:rPr lang="en-US" altLang="zh-CN" sz="1800" b="1" dirty="0">
                <a:solidFill>
                  <a:srgbClr val="313D51"/>
                </a:solidFill>
                <a:ea typeface="+mn-ea"/>
                <a:cs typeface="+mn-ea"/>
                <a:sym typeface="+mn-lt"/>
              </a:rPr>
              <a:t>: stat1 , stat2)</a:t>
            </a: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物理攻击效果：</a:t>
            </a:r>
            <a:endParaRPr lang="en-US" altLang="zh-CN" sz="1800" b="1" dirty="0">
              <a:solidFill>
                <a:srgbClr val="313D51"/>
              </a:solidFill>
              <a:ea typeface="+mn-ea"/>
              <a:cs typeface="+mn-ea"/>
              <a:sym typeface="+mn-lt"/>
            </a:endParaRPr>
          </a:p>
          <a:p>
            <a:pPr marL="342900" indent="-342900" algn="l">
              <a:lnSpc>
                <a:spcPct val="120000"/>
              </a:lnSpc>
              <a:buAutoNum type="arabicPeriod"/>
            </a:pPr>
            <a:r>
              <a:rPr lang="en-US" altLang="zh-CN" sz="1800" b="1" dirty="0">
                <a:solidFill>
                  <a:srgbClr val="313D51"/>
                </a:solidFill>
                <a:ea typeface="+mn-ea"/>
                <a:cs typeface="+mn-ea"/>
                <a:sym typeface="+mn-lt"/>
              </a:rPr>
              <a:t>' output1 '</a:t>
            </a:r>
            <a:r>
              <a:rPr lang="zh-CN" altLang="en-US" sz="1800" b="1" dirty="0">
                <a:solidFill>
                  <a:srgbClr val="313D51"/>
                </a:solidFill>
                <a:ea typeface="+mn-ea"/>
                <a:cs typeface="+mn-ea"/>
                <a:sym typeface="+mn-lt"/>
              </a:rPr>
              <a:t>和</a:t>
            </a:r>
            <a:r>
              <a:rPr lang="en-US" altLang="zh-CN" sz="1800" b="1" dirty="0">
                <a:solidFill>
                  <a:srgbClr val="313D51"/>
                </a:solidFill>
                <a:ea typeface="+mn-ea"/>
                <a:cs typeface="+mn-ea"/>
                <a:sym typeface="+mn-lt"/>
              </a:rPr>
              <a:t>' output2 '</a:t>
            </a:r>
            <a:r>
              <a:rPr lang="zh-CN" altLang="en-US" sz="1800" b="1" dirty="0">
                <a:solidFill>
                  <a:srgbClr val="313D51"/>
                </a:solidFill>
                <a:ea typeface="+mn-ea"/>
                <a:cs typeface="+mn-ea"/>
                <a:sym typeface="+mn-lt"/>
              </a:rPr>
              <a:t>突然增大，液面激增。</a:t>
            </a:r>
            <a:endParaRPr lang="en-US" altLang="zh-CN" sz="1800" b="1" dirty="0">
              <a:solidFill>
                <a:srgbClr val="313D51"/>
              </a:solidFill>
              <a:ea typeface="+mn-ea"/>
              <a:cs typeface="+mn-ea"/>
              <a:sym typeface="+mn-lt"/>
            </a:endParaRPr>
          </a:p>
          <a:p>
            <a:pPr marL="342900" indent="-342900" algn="l">
              <a:lnSpc>
                <a:spcPct val="120000"/>
              </a:lnSpc>
              <a:buAutoNum type="arabicPeriod"/>
            </a:pPr>
            <a:r>
              <a:rPr lang="en-US" altLang="zh-CN" sz="1800" b="1" dirty="0">
                <a:solidFill>
                  <a:srgbClr val="313D51"/>
                </a:solidFill>
                <a:ea typeface="+mn-ea"/>
                <a:cs typeface="+mn-ea"/>
                <a:sym typeface="+mn-lt"/>
              </a:rPr>
              <a:t>PLC</a:t>
            </a:r>
            <a:r>
              <a:rPr lang="zh-CN" altLang="en-US" sz="1800" b="1" dirty="0">
                <a:solidFill>
                  <a:srgbClr val="313D51"/>
                </a:solidFill>
                <a:ea typeface="+mn-ea"/>
                <a:cs typeface="+mn-ea"/>
                <a:sym typeface="+mn-lt"/>
              </a:rPr>
              <a:t>被恶意生成的数据包远程关闭。</a:t>
            </a:r>
            <a:endParaRPr lang="en-US" altLang="zh-CN" sz="1800" b="1" dirty="0">
              <a:solidFill>
                <a:srgbClr val="313D51"/>
              </a:solidFill>
              <a:ea typeface="+mn-ea"/>
              <a:cs typeface="+mn-ea"/>
              <a:sym typeface="+mn-lt"/>
            </a:endParaRPr>
          </a:p>
          <a:p>
            <a:pPr marL="342900" indent="-342900" algn="l">
              <a:lnSpc>
                <a:spcPct val="120000"/>
              </a:lnSpc>
              <a:buAutoNum type="arabicPeriod"/>
            </a:pPr>
            <a:r>
              <a:rPr lang="zh-CN" altLang="en-US" sz="1800" b="1" dirty="0">
                <a:solidFill>
                  <a:srgbClr val="313D51"/>
                </a:solidFill>
                <a:ea typeface="+mn-ea"/>
                <a:cs typeface="+mn-ea"/>
                <a:sym typeface="+mn-lt"/>
              </a:rPr>
              <a:t>能从控制网络流中窃取数据包。</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endParaRPr lang="zh-CN" altLang="en-US" sz="1800" b="1" dirty="0">
              <a:solidFill>
                <a:srgbClr val="313D51"/>
              </a:solidFill>
              <a:ea typeface="+mn-ea"/>
              <a:cs typeface="+mn-ea"/>
              <a:sym typeface="+mn-lt"/>
            </a:endParaRPr>
          </a:p>
        </p:txBody>
      </p:sp>
      <p:pic>
        <p:nvPicPr>
          <p:cNvPr id="9218" name="Picture 2">
            <a:extLst>
              <a:ext uri="{FF2B5EF4-FFF2-40B4-BE49-F238E27FC236}">
                <a16:creationId xmlns:a16="http://schemas.microsoft.com/office/drawing/2014/main" id="{EEC76F09-7CDE-4FD2-2264-8FFCD0289B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270"/>
          <a:stretch/>
        </p:blipFill>
        <p:spPr bwMode="auto">
          <a:xfrm>
            <a:off x="1103068" y="924365"/>
            <a:ext cx="10950299" cy="2355456"/>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78DE118-FFF6-8DB7-08AA-55DAAF42912B}"/>
              </a:ext>
            </a:extLst>
          </p:cNvPr>
          <p:cNvSpPr/>
          <p:nvPr/>
        </p:nvSpPr>
        <p:spPr>
          <a:xfrm>
            <a:off x="946943" y="1518339"/>
            <a:ext cx="422792" cy="381991"/>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solidFill>
                  <a:schemeClr val="bg1"/>
                </a:solidFill>
                <a:latin typeface="微软雅黑" panose="020B0503020204020204" pitchFamily="34" charset="-122"/>
                <a:cs typeface="+mn-ea"/>
                <a:sym typeface="+mn-lt"/>
              </a:rPr>
              <a:t>1</a:t>
            </a:r>
            <a:endParaRPr lang="zh-CN" altLang="en-US" sz="1400" dirty="0">
              <a:solidFill>
                <a:schemeClr val="bg1"/>
              </a:solidFill>
              <a:latin typeface="微软雅黑" panose="020B0503020204020204" pitchFamily="34" charset="-122"/>
              <a:cs typeface="+mn-ea"/>
              <a:sym typeface="+mn-lt"/>
            </a:endParaRPr>
          </a:p>
        </p:txBody>
      </p:sp>
      <p:sp>
        <p:nvSpPr>
          <p:cNvPr id="3" name="椭圆 2">
            <a:extLst>
              <a:ext uri="{FF2B5EF4-FFF2-40B4-BE49-F238E27FC236}">
                <a16:creationId xmlns:a16="http://schemas.microsoft.com/office/drawing/2014/main" id="{C786669A-D136-7E9F-67CE-BE9A9CA6D27E}"/>
              </a:ext>
            </a:extLst>
          </p:cNvPr>
          <p:cNvSpPr/>
          <p:nvPr/>
        </p:nvSpPr>
        <p:spPr>
          <a:xfrm>
            <a:off x="948602" y="2125075"/>
            <a:ext cx="422792" cy="381991"/>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solidFill>
                  <a:schemeClr val="bg1"/>
                </a:solidFill>
                <a:latin typeface="微软雅黑" panose="020B0503020204020204" pitchFamily="34" charset="-122"/>
                <a:cs typeface="+mn-ea"/>
                <a:sym typeface="+mn-lt"/>
              </a:rPr>
              <a:t>2</a:t>
            </a:r>
            <a:endParaRPr lang="zh-CN" altLang="en-US" sz="1400" dirty="0">
              <a:solidFill>
                <a:schemeClr val="bg1"/>
              </a:solidFill>
              <a:latin typeface="微软雅黑" panose="020B0503020204020204" pitchFamily="34" charset="-122"/>
              <a:cs typeface="+mn-ea"/>
              <a:sym typeface="+mn-lt"/>
            </a:endParaRPr>
          </a:p>
        </p:txBody>
      </p:sp>
      <p:sp>
        <p:nvSpPr>
          <p:cNvPr id="5" name="椭圆 4">
            <a:extLst>
              <a:ext uri="{FF2B5EF4-FFF2-40B4-BE49-F238E27FC236}">
                <a16:creationId xmlns:a16="http://schemas.microsoft.com/office/drawing/2014/main" id="{7EB6C407-D630-A1F2-0352-8E09E766C824}"/>
              </a:ext>
            </a:extLst>
          </p:cNvPr>
          <p:cNvSpPr/>
          <p:nvPr/>
        </p:nvSpPr>
        <p:spPr>
          <a:xfrm>
            <a:off x="934918" y="2683711"/>
            <a:ext cx="422792" cy="381991"/>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solidFill>
                  <a:schemeClr val="bg1"/>
                </a:solidFill>
                <a:latin typeface="微软雅黑" panose="020B0503020204020204" pitchFamily="34" charset="-122"/>
                <a:cs typeface="+mn-ea"/>
                <a:sym typeface="+mn-lt"/>
              </a:rPr>
              <a:t>3</a:t>
            </a:r>
            <a:endParaRPr lang="zh-CN" altLang="en-US" sz="1400" dirty="0">
              <a:solidFill>
                <a:schemeClr val="bg1"/>
              </a:solidFill>
              <a:latin typeface="微软雅黑" panose="020B0503020204020204" pitchFamily="34" charset="-122"/>
              <a:cs typeface="+mn-ea"/>
              <a:sym typeface="+mn-lt"/>
            </a:endParaRPr>
          </a:p>
        </p:txBody>
      </p:sp>
    </p:spTree>
    <p:extLst>
      <p:ext uri="{BB962C8B-B14F-4D97-AF65-F5344CB8AC3E}">
        <p14:creationId xmlns:p14="http://schemas.microsoft.com/office/powerpoint/2010/main" val="679935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Design: Detector</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946943" y="2858922"/>
            <a:ext cx="10031070" cy="329282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ea typeface="+mn-ea"/>
                <a:cs typeface="+mn-ea"/>
                <a:sym typeface="+mn-lt"/>
              </a:rPr>
              <a:t>对集成检测器进行预训练：</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在第一阶段，将四种典型的决策树模型应用于数据：随机森林，</a:t>
            </a:r>
            <a:r>
              <a:rPr lang="en-US" altLang="zh-CN" sz="1800" b="1" dirty="0">
                <a:solidFill>
                  <a:srgbClr val="313D51"/>
                </a:solidFill>
                <a:ea typeface="+mn-ea"/>
                <a:cs typeface="+mn-ea"/>
                <a:sym typeface="+mn-lt"/>
              </a:rPr>
              <a:t>Extra Trees</a:t>
            </a:r>
            <a:r>
              <a:rPr lang="zh-CN" altLang="en-US" sz="1800" b="1" dirty="0">
                <a:solidFill>
                  <a:srgbClr val="313D51"/>
                </a:solidFill>
                <a:ea typeface="+mn-ea"/>
                <a:cs typeface="+mn-ea"/>
                <a:sym typeface="+mn-lt"/>
              </a:rPr>
              <a:t>、</a:t>
            </a:r>
            <a:r>
              <a:rPr lang="en-US" altLang="zh-CN" sz="1800" b="1" dirty="0" err="1">
                <a:solidFill>
                  <a:srgbClr val="313D51"/>
                </a:solidFill>
                <a:ea typeface="+mn-ea"/>
                <a:cs typeface="+mn-ea"/>
                <a:sym typeface="+mn-lt"/>
              </a:rPr>
              <a:t>Adaboost</a:t>
            </a:r>
            <a:r>
              <a:rPr lang="zh-CN" altLang="en-US" sz="1800" b="1" dirty="0">
                <a:solidFill>
                  <a:srgbClr val="313D51"/>
                </a:solidFill>
                <a:ea typeface="+mn-ea"/>
                <a:cs typeface="+mn-ea"/>
                <a:sym typeface="+mn-lt"/>
              </a:rPr>
              <a:t>和</a:t>
            </a:r>
            <a:r>
              <a:rPr lang="en-US" altLang="zh-CN" sz="1800" b="1" dirty="0">
                <a:solidFill>
                  <a:srgbClr val="313D51"/>
                </a:solidFill>
                <a:ea typeface="+mn-ea"/>
                <a:cs typeface="+mn-ea"/>
                <a:sym typeface="+mn-lt"/>
              </a:rPr>
              <a:t>GBDT</a:t>
            </a:r>
            <a:r>
              <a:rPr lang="zh-CN" altLang="en-US" sz="1800" b="1" dirty="0">
                <a:solidFill>
                  <a:srgbClr val="313D51"/>
                </a:solidFill>
                <a:ea typeface="+mn-ea"/>
                <a:cs typeface="+mn-ea"/>
                <a:sym typeface="+mn-lt"/>
              </a:rPr>
              <a:t>通过</a:t>
            </a:r>
            <a:r>
              <a:rPr lang="en-US" altLang="zh-CN" sz="1800" b="1" dirty="0">
                <a:solidFill>
                  <a:srgbClr val="313D51"/>
                </a:solidFill>
                <a:ea typeface="+mn-ea"/>
                <a:cs typeface="+mn-ea"/>
                <a:sym typeface="+mn-lt"/>
              </a:rPr>
              <a:t>k</a:t>
            </a:r>
            <a:r>
              <a:rPr lang="zh-CN" altLang="en-US" sz="1800" b="1" dirty="0">
                <a:solidFill>
                  <a:srgbClr val="313D51"/>
                </a:solidFill>
                <a:ea typeface="+mn-ea"/>
                <a:cs typeface="+mn-ea"/>
                <a:sym typeface="+mn-lt"/>
              </a:rPr>
              <a:t>折交叉验证。</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在第二阶段，将第一阶段预测的标签作为新的特征进行预测，使用</a:t>
            </a:r>
            <a:r>
              <a:rPr lang="en-US" altLang="zh-CN" sz="1800" b="1" dirty="0" err="1">
                <a:solidFill>
                  <a:srgbClr val="313D51"/>
                </a:solidFill>
                <a:ea typeface="+mn-ea"/>
                <a:cs typeface="+mn-ea"/>
                <a:sym typeface="+mn-lt"/>
              </a:rPr>
              <a:t>XGBoost</a:t>
            </a:r>
            <a:r>
              <a:rPr lang="zh-CN" altLang="en-US" sz="1800" b="1" dirty="0">
                <a:solidFill>
                  <a:srgbClr val="313D51"/>
                </a:solidFill>
                <a:ea typeface="+mn-ea"/>
                <a:cs typeface="+mn-ea"/>
                <a:sym typeface="+mn-lt"/>
              </a:rPr>
              <a:t>作为第二级分类器从新特征中学习并做出最终决策。</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集成检测器模型在区分攻击数据和良性数据方面具有较高的性能。平均</a:t>
            </a:r>
            <a:r>
              <a:rPr lang="en-US" altLang="zh-CN" sz="1800" b="1" dirty="0">
                <a:solidFill>
                  <a:srgbClr val="313D51"/>
                </a:solidFill>
                <a:ea typeface="+mn-ea"/>
                <a:cs typeface="+mn-ea"/>
                <a:sym typeface="+mn-lt"/>
              </a:rPr>
              <a:t>F1</a:t>
            </a:r>
            <a:r>
              <a:rPr lang="zh-CN" altLang="en-US" sz="1800" b="1" dirty="0">
                <a:solidFill>
                  <a:srgbClr val="313D51"/>
                </a:solidFill>
                <a:ea typeface="+mn-ea"/>
                <a:cs typeface="+mn-ea"/>
                <a:sym typeface="+mn-lt"/>
              </a:rPr>
              <a:t>值为</a:t>
            </a:r>
            <a:r>
              <a:rPr lang="en-US" altLang="zh-CN" sz="1800" b="1" dirty="0">
                <a:solidFill>
                  <a:srgbClr val="313D51"/>
                </a:solidFill>
                <a:ea typeface="+mn-ea"/>
                <a:cs typeface="+mn-ea"/>
                <a:sym typeface="+mn-lt"/>
              </a:rPr>
              <a:t>0.99</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对替代分类器进行预训练：</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选择与实际</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的训练数据同分布的数据，训练过程结束后，替代分类器的平均精度为</a:t>
            </a:r>
            <a:r>
              <a:rPr lang="en-US" altLang="zh-CN" sz="1800" b="1" dirty="0">
                <a:solidFill>
                  <a:srgbClr val="313D51"/>
                </a:solidFill>
                <a:ea typeface="+mn-ea"/>
                <a:cs typeface="+mn-ea"/>
                <a:sym typeface="+mn-lt"/>
              </a:rPr>
              <a:t>0.9844</a:t>
            </a:r>
            <a:r>
              <a:rPr lang="zh-CN" altLang="en-US" sz="1800" b="1" dirty="0">
                <a:solidFill>
                  <a:srgbClr val="313D51"/>
                </a:solidFill>
                <a:ea typeface="+mn-ea"/>
                <a:cs typeface="+mn-ea"/>
                <a:sym typeface="+mn-lt"/>
              </a:rPr>
              <a:t>，平均</a:t>
            </a:r>
            <a:r>
              <a:rPr lang="en-US" altLang="zh-CN" sz="1800" b="1" dirty="0">
                <a:solidFill>
                  <a:srgbClr val="313D51"/>
                </a:solidFill>
                <a:ea typeface="+mn-ea"/>
                <a:cs typeface="+mn-ea"/>
                <a:sym typeface="+mn-lt"/>
              </a:rPr>
              <a:t>F1</a:t>
            </a:r>
            <a:r>
              <a:rPr lang="zh-CN" altLang="en-US" sz="1800" b="1" dirty="0">
                <a:solidFill>
                  <a:srgbClr val="313D51"/>
                </a:solidFill>
                <a:ea typeface="+mn-ea"/>
                <a:cs typeface="+mn-ea"/>
                <a:sym typeface="+mn-lt"/>
              </a:rPr>
              <a:t>值为</a:t>
            </a:r>
            <a:r>
              <a:rPr lang="en-US" altLang="zh-CN" sz="1800" b="1" dirty="0">
                <a:solidFill>
                  <a:srgbClr val="313D51"/>
                </a:solidFill>
                <a:ea typeface="+mn-ea"/>
                <a:cs typeface="+mn-ea"/>
                <a:sym typeface="+mn-lt"/>
              </a:rPr>
              <a:t>0.9838</a:t>
            </a:r>
            <a:r>
              <a:rPr lang="zh-CN" altLang="en-US" sz="1800" b="1" dirty="0">
                <a:solidFill>
                  <a:srgbClr val="313D51"/>
                </a:solidFill>
                <a:ea typeface="+mn-ea"/>
                <a:cs typeface="+mn-ea"/>
                <a:sym typeface="+mn-lt"/>
              </a:rPr>
              <a:t>。</a:t>
            </a:r>
          </a:p>
        </p:txBody>
      </p:sp>
      <p:pic>
        <p:nvPicPr>
          <p:cNvPr id="10242" name="Picture 2">
            <a:extLst>
              <a:ext uri="{FF2B5EF4-FFF2-40B4-BE49-F238E27FC236}">
                <a16:creationId xmlns:a16="http://schemas.microsoft.com/office/drawing/2014/main" id="{6AA6E365-A5C3-9CA3-EC28-3D1D0F7367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781" r="20334"/>
          <a:stretch/>
        </p:blipFill>
        <p:spPr bwMode="auto">
          <a:xfrm>
            <a:off x="2200311" y="959369"/>
            <a:ext cx="3895689" cy="136932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90D168-5A36-2125-FA91-22BE63D32804}"/>
              </a:ext>
            </a:extLst>
          </p:cNvPr>
          <p:cNvPicPr>
            <a:picLocks noChangeAspect="1"/>
          </p:cNvPicPr>
          <p:nvPr/>
        </p:nvPicPr>
        <p:blipFill>
          <a:blip r:embed="rId4"/>
          <a:stretch>
            <a:fillRect/>
          </a:stretch>
        </p:blipFill>
        <p:spPr>
          <a:xfrm>
            <a:off x="6854577" y="378890"/>
            <a:ext cx="3452146" cy="2363913"/>
          </a:xfrm>
          <a:prstGeom prst="rect">
            <a:avLst/>
          </a:prstGeom>
        </p:spPr>
      </p:pic>
    </p:spTree>
    <p:extLst>
      <p:ext uri="{BB962C8B-B14F-4D97-AF65-F5344CB8AC3E}">
        <p14:creationId xmlns:p14="http://schemas.microsoft.com/office/powerpoint/2010/main" val="2270131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Evaluation: </a:t>
            </a:r>
            <a:r>
              <a:rPr lang="en-US" altLang="zh-CN" sz="2400" b="1" dirty="0" err="1">
                <a:solidFill>
                  <a:srgbClr val="313D51"/>
                </a:solidFill>
                <a:latin typeface="微软雅黑" panose="020B0503020204020204" pitchFamily="34" charset="-122"/>
                <a:ea typeface="+mn-ea"/>
                <a:cs typeface="+mn-ea"/>
                <a:sym typeface="+mn-lt"/>
              </a:rPr>
              <a:t>Opt.attack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790819" y="4278833"/>
            <a:ext cx="10517647" cy="163083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ea typeface="+mn-ea"/>
                <a:cs typeface="+mn-ea"/>
                <a:sym typeface="+mn-lt"/>
              </a:rPr>
              <a:t>把生成的对抗样本通过数值特征</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独热编码</a:t>
            </a:r>
            <a:r>
              <a:rPr lang="en-US" altLang="zh-CN" sz="1800" b="1" dirty="0">
                <a:solidFill>
                  <a:srgbClr val="313D51"/>
                </a:solidFill>
                <a:ea typeface="+mn-ea"/>
                <a:cs typeface="+mn-ea"/>
                <a:sym typeface="+mn-lt"/>
              </a:rPr>
              <a:t>one-hot</a:t>
            </a:r>
            <a:r>
              <a:rPr lang="zh-CN" altLang="en-US" sz="1800" b="1" dirty="0">
                <a:solidFill>
                  <a:srgbClr val="313D51"/>
                </a:solidFill>
                <a:ea typeface="+mn-ea"/>
                <a:cs typeface="+mn-ea"/>
                <a:sym typeface="+mn-lt"/>
              </a:rPr>
              <a:t>和最大最小归一化</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的反向变换，在水箱平台上测试生成的实例。从攻击效果来看，由于恶意负载被保留，它们都在物理平台上取得了实际效果。从集成检测器方面来看，注入攻击成功率为</a:t>
            </a:r>
            <a:r>
              <a:rPr lang="en-US" altLang="zh-CN" sz="1800" b="1" dirty="0">
                <a:solidFill>
                  <a:srgbClr val="313D51"/>
                </a:solidFill>
                <a:ea typeface="+mn-ea"/>
                <a:cs typeface="+mn-ea"/>
                <a:sym typeface="+mn-lt"/>
              </a:rPr>
              <a:t>0.20958</a:t>
            </a:r>
            <a:r>
              <a:rPr lang="zh-CN" altLang="en-US" sz="1800" b="1" dirty="0">
                <a:solidFill>
                  <a:srgbClr val="313D51"/>
                </a:solidFill>
                <a:ea typeface="+mn-ea"/>
                <a:cs typeface="+mn-ea"/>
                <a:sym typeface="+mn-lt"/>
              </a:rPr>
              <a:t>，函数码攻击成功率为</a:t>
            </a:r>
            <a:r>
              <a:rPr lang="en-US" altLang="zh-CN" sz="1800" b="1" dirty="0">
                <a:solidFill>
                  <a:srgbClr val="313D51"/>
                </a:solidFill>
                <a:ea typeface="+mn-ea"/>
                <a:cs typeface="+mn-ea"/>
                <a:sym typeface="+mn-lt"/>
              </a:rPr>
              <a:t>0.81201</a:t>
            </a:r>
            <a:r>
              <a:rPr lang="zh-CN" altLang="en-US" sz="1800" b="1" dirty="0">
                <a:solidFill>
                  <a:srgbClr val="313D51"/>
                </a:solidFill>
                <a:ea typeface="+mn-ea"/>
                <a:cs typeface="+mn-ea"/>
                <a:sym typeface="+mn-lt"/>
              </a:rPr>
              <a:t>，侦察攻击成功率为</a:t>
            </a:r>
            <a:r>
              <a:rPr lang="en-US" altLang="zh-CN" sz="1800" b="1" dirty="0">
                <a:solidFill>
                  <a:srgbClr val="313D51"/>
                </a:solidFill>
                <a:ea typeface="+mn-ea"/>
                <a:cs typeface="+mn-ea"/>
                <a:sym typeface="+mn-lt"/>
              </a:rPr>
              <a:t>1</a:t>
            </a:r>
            <a:r>
              <a:rPr lang="zh-CN" altLang="en-US" sz="1800" b="1" dirty="0">
                <a:solidFill>
                  <a:srgbClr val="313D51"/>
                </a:solidFill>
                <a:ea typeface="+mn-ea"/>
                <a:cs typeface="+mn-ea"/>
                <a:sym typeface="+mn-lt"/>
              </a:rPr>
              <a:t>。</a:t>
            </a:r>
          </a:p>
          <a:p>
            <a:pPr algn="l">
              <a:lnSpc>
                <a:spcPct val="120000"/>
              </a:lnSpc>
            </a:pPr>
            <a:r>
              <a:rPr lang="zh-CN" altLang="en-US" sz="1800" b="1" dirty="0">
                <a:solidFill>
                  <a:srgbClr val="313D51"/>
                </a:solidFill>
                <a:ea typeface="+mn-ea"/>
                <a:cs typeface="+mn-ea"/>
                <a:sym typeface="+mn-lt"/>
              </a:rPr>
              <a:t>特别是对于注入攻击，由于只有</a:t>
            </a:r>
            <a:r>
              <a:rPr lang="en-US" altLang="zh-CN" sz="1800" b="1" dirty="0">
                <a:solidFill>
                  <a:srgbClr val="313D51"/>
                </a:solidFill>
                <a:ea typeface="+mn-ea"/>
                <a:cs typeface="+mn-ea"/>
                <a:sym typeface="+mn-lt"/>
              </a:rPr>
              <a:t>2</a:t>
            </a:r>
            <a:r>
              <a:rPr lang="zh-CN" altLang="en-US" sz="1800" b="1" dirty="0">
                <a:solidFill>
                  <a:srgbClr val="313D51"/>
                </a:solidFill>
                <a:ea typeface="+mn-ea"/>
                <a:cs typeface="+mn-ea"/>
                <a:sym typeface="+mn-lt"/>
              </a:rPr>
              <a:t>个可改变特征，生成的实例只有一小部分能够成功规避</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。因此，对于</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中的攻击者而言，发动隐形注入攻击的难度更大。</a:t>
            </a:r>
          </a:p>
        </p:txBody>
      </p:sp>
      <p:pic>
        <p:nvPicPr>
          <p:cNvPr id="11266" name="Picture 2">
            <a:extLst>
              <a:ext uri="{FF2B5EF4-FFF2-40B4-BE49-F238E27FC236}">
                <a16:creationId xmlns:a16="http://schemas.microsoft.com/office/drawing/2014/main" id="{49F86577-AB94-5283-0CA7-AF791D87B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232" y="924365"/>
            <a:ext cx="6593536" cy="319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1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Evaluation: </a:t>
            </a:r>
            <a:r>
              <a:rPr lang="en-US" altLang="zh-CN" sz="2400" b="1" dirty="0" err="1">
                <a:solidFill>
                  <a:srgbClr val="313D51"/>
                </a:solidFill>
                <a:latin typeface="微软雅黑" panose="020B0503020204020204" pitchFamily="34" charset="-122"/>
                <a:ea typeface="+mn-ea"/>
                <a:cs typeface="+mn-ea"/>
                <a:sym typeface="+mn-lt"/>
              </a:rPr>
              <a:t>Gan.attack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790819" y="4278833"/>
            <a:ext cx="10517647" cy="229562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生成损失略有下降，证明生成的实例与初始实例距离不太远。判别器</a:t>
            </a:r>
            <a:r>
              <a:rPr lang="en-US" altLang="zh-CN" sz="1800" b="1" dirty="0">
                <a:solidFill>
                  <a:srgbClr val="313D51"/>
                </a:solidFill>
                <a:ea typeface="+mn-ea"/>
                <a:cs typeface="+mn-ea"/>
                <a:sym typeface="+mn-lt"/>
              </a:rPr>
              <a:t>D</a:t>
            </a:r>
            <a:r>
              <a:rPr lang="zh-CN" altLang="en-US" sz="1800" b="1" dirty="0">
                <a:solidFill>
                  <a:srgbClr val="313D51"/>
                </a:solidFill>
                <a:ea typeface="+mn-ea"/>
                <a:cs typeface="+mn-ea"/>
                <a:sym typeface="+mn-lt"/>
              </a:rPr>
              <a:t>的损失不断增大，表明</a:t>
            </a:r>
            <a:r>
              <a:rPr lang="en-US" altLang="zh-CN" sz="1800" b="1" dirty="0">
                <a:solidFill>
                  <a:srgbClr val="313D51"/>
                </a:solidFill>
                <a:ea typeface="+mn-ea"/>
                <a:cs typeface="+mn-ea"/>
                <a:sym typeface="+mn-lt"/>
              </a:rPr>
              <a:t>D</a:t>
            </a:r>
            <a:r>
              <a:rPr lang="zh-CN" altLang="en-US" sz="1800" b="1" dirty="0">
                <a:solidFill>
                  <a:srgbClr val="313D51"/>
                </a:solidFill>
                <a:ea typeface="+mn-ea"/>
                <a:cs typeface="+mn-ea"/>
                <a:sym typeface="+mn-lt"/>
              </a:rPr>
              <a:t>区分攻击样本和正常样本的能力越来越强。</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只测试了侦察攻击对</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的规避率，达到了</a:t>
            </a:r>
            <a:r>
              <a:rPr lang="en-US" altLang="zh-CN" sz="1800" b="1" dirty="0">
                <a:solidFill>
                  <a:srgbClr val="313D51"/>
                </a:solidFill>
                <a:ea typeface="+mn-ea"/>
                <a:cs typeface="+mn-ea"/>
                <a:sym typeface="+mn-lt"/>
              </a:rPr>
              <a:t>100 %</a:t>
            </a:r>
            <a:r>
              <a:rPr lang="zh-CN" altLang="en-US" sz="1800" b="1" dirty="0">
                <a:solidFill>
                  <a:srgbClr val="313D51"/>
                </a:solidFill>
                <a:ea typeface="+mn-ea"/>
                <a:cs typeface="+mn-ea"/>
                <a:sym typeface="+mn-lt"/>
              </a:rPr>
              <a:t>。</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计算时间大大缩短。经过仔细计算发现，</a:t>
            </a:r>
            <a:r>
              <a:rPr lang="en-US" altLang="zh-CN" sz="1800" b="1" dirty="0" err="1">
                <a:solidFill>
                  <a:srgbClr val="313D51"/>
                </a:solidFill>
                <a:ea typeface="+mn-ea"/>
                <a:cs typeface="+mn-ea"/>
                <a:sym typeface="+mn-lt"/>
              </a:rPr>
              <a:t>GAN.attack</a:t>
            </a:r>
            <a:r>
              <a:rPr lang="zh-CN" altLang="en-US" sz="1800" b="1" dirty="0">
                <a:solidFill>
                  <a:srgbClr val="313D51"/>
                </a:solidFill>
                <a:ea typeface="+mn-ea"/>
                <a:cs typeface="+mn-ea"/>
                <a:sym typeface="+mn-lt"/>
              </a:rPr>
              <a:t>攻击处理每万条数据的速度比</a:t>
            </a:r>
            <a:r>
              <a:rPr lang="en-US" altLang="zh-CN" sz="1800" b="1" dirty="0" err="1">
                <a:solidFill>
                  <a:srgbClr val="313D51"/>
                </a:solidFill>
                <a:ea typeface="+mn-ea"/>
                <a:cs typeface="+mn-ea"/>
                <a:sym typeface="+mn-lt"/>
              </a:rPr>
              <a:t>Opt</a:t>
            </a:r>
            <a:r>
              <a:rPr lang="en-US" altLang="zh-CN" sz="1800" b="1" dirty="0">
                <a:solidFill>
                  <a:srgbClr val="313D51"/>
                </a:solidFill>
                <a:ea typeface="+mn-ea"/>
                <a:cs typeface="+mn-ea"/>
                <a:sym typeface="+mn-lt"/>
              </a:rPr>
              <a:t> .attack</a:t>
            </a:r>
            <a:r>
              <a:rPr lang="zh-CN" altLang="en-US" sz="1800" b="1" dirty="0">
                <a:solidFill>
                  <a:srgbClr val="313D51"/>
                </a:solidFill>
                <a:ea typeface="+mn-ea"/>
                <a:cs typeface="+mn-ea"/>
                <a:sym typeface="+mn-lt"/>
              </a:rPr>
              <a:t>快近</a:t>
            </a:r>
            <a:r>
              <a:rPr lang="en-US" altLang="zh-CN" sz="1800" b="1" dirty="0">
                <a:solidFill>
                  <a:srgbClr val="313D51"/>
                </a:solidFill>
                <a:ea typeface="+mn-ea"/>
                <a:cs typeface="+mn-ea"/>
                <a:sym typeface="+mn-lt"/>
              </a:rPr>
              <a:t>10</a:t>
            </a:r>
            <a:r>
              <a:rPr lang="zh-CN" altLang="en-US" sz="1800" b="1" dirty="0">
                <a:solidFill>
                  <a:srgbClr val="313D51"/>
                </a:solidFill>
                <a:ea typeface="+mn-ea"/>
                <a:cs typeface="+mn-ea"/>
                <a:sym typeface="+mn-lt"/>
              </a:rPr>
              <a:t>倍。</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因此，当数据量较大时，</a:t>
            </a:r>
            <a:r>
              <a:rPr lang="en-US" altLang="zh-CN" sz="1800" b="1" dirty="0" err="1">
                <a:solidFill>
                  <a:srgbClr val="313D51"/>
                </a:solidFill>
                <a:ea typeface="+mn-ea"/>
                <a:cs typeface="+mn-ea"/>
                <a:sym typeface="+mn-lt"/>
              </a:rPr>
              <a:t>GAN.attack</a:t>
            </a:r>
            <a:r>
              <a:rPr lang="zh-CN" altLang="en-US" sz="1800" b="1" dirty="0">
                <a:solidFill>
                  <a:srgbClr val="313D51"/>
                </a:solidFill>
                <a:ea typeface="+mn-ea"/>
                <a:cs typeface="+mn-ea"/>
                <a:sym typeface="+mn-lt"/>
              </a:rPr>
              <a:t>表现更好。但是，由于这种攻击不够灵活，特别是在</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中存在很多不可改变的特征时，当数据量不太大时，</a:t>
            </a:r>
            <a:r>
              <a:rPr lang="en-US" altLang="zh-CN" sz="1800" b="1" dirty="0" err="1">
                <a:solidFill>
                  <a:srgbClr val="313D51"/>
                </a:solidFill>
                <a:ea typeface="+mn-ea"/>
                <a:cs typeface="+mn-ea"/>
                <a:sym typeface="+mn-lt"/>
              </a:rPr>
              <a:t>Opt.attack</a:t>
            </a:r>
            <a:r>
              <a:rPr lang="zh-CN" altLang="en-US" sz="1800" b="1" dirty="0">
                <a:solidFill>
                  <a:srgbClr val="313D51"/>
                </a:solidFill>
                <a:ea typeface="+mn-ea"/>
                <a:cs typeface="+mn-ea"/>
                <a:sym typeface="+mn-lt"/>
              </a:rPr>
              <a:t>是更好的选择。</a:t>
            </a:r>
          </a:p>
        </p:txBody>
      </p:sp>
      <p:pic>
        <p:nvPicPr>
          <p:cNvPr id="2" name="图片 1">
            <a:extLst>
              <a:ext uri="{FF2B5EF4-FFF2-40B4-BE49-F238E27FC236}">
                <a16:creationId xmlns:a16="http://schemas.microsoft.com/office/drawing/2014/main" id="{3AF8A9BD-D21A-3D6C-0319-BD13A9847AD7}"/>
              </a:ext>
            </a:extLst>
          </p:cNvPr>
          <p:cNvPicPr>
            <a:picLocks noChangeAspect="1"/>
          </p:cNvPicPr>
          <p:nvPr/>
        </p:nvPicPr>
        <p:blipFill>
          <a:blip r:embed="rId3"/>
          <a:stretch>
            <a:fillRect/>
          </a:stretch>
        </p:blipFill>
        <p:spPr>
          <a:xfrm>
            <a:off x="3126402" y="884265"/>
            <a:ext cx="5591955" cy="3191320"/>
          </a:xfrm>
          <a:prstGeom prst="rect">
            <a:avLst/>
          </a:prstGeom>
        </p:spPr>
      </p:pic>
    </p:spTree>
    <p:extLst>
      <p:ext uri="{BB962C8B-B14F-4D97-AF65-F5344CB8AC3E}">
        <p14:creationId xmlns:p14="http://schemas.microsoft.com/office/powerpoint/2010/main" val="2643465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3" y="264177"/>
            <a:ext cx="8163761"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Evaluation: Comparing with baseline 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837176" y="1269415"/>
            <a:ext cx="10517647" cy="229562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为了验证方法对于针对</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的基于</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的</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是有效的，而不是由于过拟合或其他因素造成的，即集成检测器由于预训练过拟合，无法识别出对抗样本。在水箱模型上测试了一个</a:t>
            </a:r>
            <a:r>
              <a:rPr lang="en-US" altLang="zh-CN" sz="1800" b="1" dirty="0">
                <a:solidFill>
                  <a:srgbClr val="313D51"/>
                </a:solidFill>
                <a:ea typeface="+mn-ea"/>
                <a:cs typeface="+mn-ea"/>
                <a:sym typeface="+mn-lt"/>
              </a:rPr>
              <a:t>baseline</a:t>
            </a:r>
            <a:r>
              <a:rPr lang="zh-CN" altLang="en-US" sz="1800" b="1" dirty="0">
                <a:solidFill>
                  <a:srgbClr val="313D51"/>
                </a:solidFill>
                <a:ea typeface="+mn-ea"/>
                <a:cs typeface="+mn-ea"/>
                <a:sym typeface="+mn-lt"/>
              </a:rPr>
              <a:t>攻击。以攻击</a:t>
            </a:r>
            <a:r>
              <a:rPr lang="en-US" altLang="zh-CN" sz="1800" b="1" dirty="0">
                <a:solidFill>
                  <a:srgbClr val="313D51"/>
                </a:solidFill>
                <a:ea typeface="+mn-ea"/>
                <a:cs typeface="+mn-ea"/>
                <a:sym typeface="+mn-lt"/>
              </a:rPr>
              <a:t>3 (</a:t>
            </a:r>
            <a:r>
              <a:rPr lang="zh-CN" altLang="en-US" sz="1800" b="1" dirty="0">
                <a:solidFill>
                  <a:srgbClr val="313D51"/>
                </a:solidFill>
                <a:ea typeface="+mn-ea"/>
                <a:cs typeface="+mn-ea"/>
                <a:sym typeface="+mn-lt"/>
              </a:rPr>
              <a:t>侦察攻击</a:t>
            </a:r>
            <a:r>
              <a:rPr lang="en-US" altLang="zh-CN" sz="1800" b="1" dirty="0">
                <a:solidFill>
                  <a:srgbClr val="313D51"/>
                </a:solidFill>
                <a:ea typeface="+mn-ea"/>
                <a:cs typeface="+mn-ea"/>
                <a:sym typeface="+mn-lt"/>
              </a:rPr>
              <a:t>)</a:t>
            </a:r>
            <a:r>
              <a:rPr lang="zh-CN" altLang="en-US" sz="1800" b="1" dirty="0">
                <a:solidFill>
                  <a:srgbClr val="313D51"/>
                </a:solidFill>
                <a:ea typeface="+mn-ea"/>
                <a:cs typeface="+mn-ea"/>
                <a:sym typeface="+mn-lt"/>
              </a:rPr>
              <a:t>为例，首先分析生成的对抗样本。计算可改变字段的均值，然后基于小范围内的均值生成随机值。将固定值和随机值连接起来，在入侵检测器上测试可以发现，攻击者逃避分类器的概率很低。</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还在其他工业协议上进行了测试，如工业环境中常用的</a:t>
            </a:r>
            <a:r>
              <a:rPr lang="en-US" altLang="zh-CN" sz="1800" b="1" dirty="0">
                <a:solidFill>
                  <a:srgbClr val="313D51"/>
                </a:solidFill>
                <a:ea typeface="+mn-ea"/>
                <a:cs typeface="+mn-ea"/>
                <a:sym typeface="+mn-lt"/>
              </a:rPr>
              <a:t>Modbus</a:t>
            </a:r>
            <a:r>
              <a:rPr lang="zh-CN" altLang="en-US" sz="1800" b="1" dirty="0">
                <a:solidFill>
                  <a:srgbClr val="313D51"/>
                </a:solidFill>
                <a:ea typeface="+mn-ea"/>
                <a:cs typeface="+mn-ea"/>
                <a:sym typeface="+mn-lt"/>
              </a:rPr>
              <a:t>和</a:t>
            </a:r>
            <a:r>
              <a:rPr lang="en-US" altLang="zh-CN" sz="1800" b="1" dirty="0">
                <a:solidFill>
                  <a:srgbClr val="313D51"/>
                </a:solidFill>
                <a:ea typeface="+mn-ea"/>
                <a:cs typeface="+mn-ea"/>
                <a:sym typeface="+mn-lt"/>
              </a:rPr>
              <a:t>IEC104</a:t>
            </a:r>
            <a:r>
              <a:rPr lang="zh-CN" altLang="en-US" sz="1800" b="1" dirty="0">
                <a:solidFill>
                  <a:srgbClr val="313D51"/>
                </a:solidFill>
                <a:ea typeface="+mn-ea"/>
                <a:cs typeface="+mn-ea"/>
                <a:sym typeface="+mn-lt"/>
              </a:rPr>
              <a:t>。</a:t>
            </a:r>
            <a:r>
              <a:rPr lang="en-US" altLang="zh-CN" sz="1800" b="1" dirty="0">
                <a:solidFill>
                  <a:srgbClr val="313D51"/>
                </a:solidFill>
                <a:ea typeface="+mn-ea"/>
                <a:cs typeface="+mn-ea"/>
                <a:sym typeface="+mn-lt"/>
              </a:rPr>
              <a:t>Modbus</a:t>
            </a:r>
            <a:r>
              <a:rPr lang="zh-CN" altLang="en-US" sz="1800" b="1" dirty="0">
                <a:solidFill>
                  <a:srgbClr val="313D51"/>
                </a:solidFill>
                <a:ea typeface="+mn-ea"/>
                <a:cs typeface="+mn-ea"/>
                <a:sym typeface="+mn-lt"/>
              </a:rPr>
              <a:t>在数据层面对算法进行测试，</a:t>
            </a:r>
            <a:r>
              <a:rPr lang="en-US" altLang="zh-CN" sz="1800" b="1" dirty="0">
                <a:solidFill>
                  <a:srgbClr val="313D51"/>
                </a:solidFill>
                <a:ea typeface="+mn-ea"/>
                <a:cs typeface="+mn-ea"/>
                <a:sym typeface="+mn-lt"/>
              </a:rPr>
              <a:t>IEC 104</a:t>
            </a:r>
            <a:r>
              <a:rPr lang="zh-CN" altLang="en-US" sz="1800" b="1" dirty="0">
                <a:solidFill>
                  <a:srgbClr val="313D51"/>
                </a:solidFill>
                <a:ea typeface="+mn-ea"/>
                <a:cs typeface="+mn-ea"/>
                <a:sym typeface="+mn-lt"/>
              </a:rPr>
              <a:t>数据来自于实验室建立的蜜罐。</a:t>
            </a:r>
          </a:p>
        </p:txBody>
      </p:sp>
      <p:pic>
        <p:nvPicPr>
          <p:cNvPr id="12290" name="Picture 2">
            <a:extLst>
              <a:ext uri="{FF2B5EF4-FFF2-40B4-BE49-F238E27FC236}">
                <a16:creationId xmlns:a16="http://schemas.microsoft.com/office/drawing/2014/main" id="{7C64F259-E91C-4BAA-638A-C41CD5EC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76" y="4146452"/>
            <a:ext cx="1029652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75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3" y="264177"/>
            <a:ext cx="8163761"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Defending against adversarial attacks</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4" name="TextBox 28">
            <a:extLst>
              <a:ext uri="{FF2B5EF4-FFF2-40B4-BE49-F238E27FC236}">
                <a16:creationId xmlns:a16="http://schemas.microsoft.com/office/drawing/2014/main" id="{5F25C05C-DCA5-40E9-4476-E7A3B19A1F7F}"/>
              </a:ext>
            </a:extLst>
          </p:cNvPr>
          <p:cNvSpPr txBox="1"/>
          <p:nvPr/>
        </p:nvSpPr>
        <p:spPr>
          <a:xfrm>
            <a:off x="837176" y="1016317"/>
            <a:ext cx="10517647" cy="362522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ea typeface="+mn-ea"/>
                <a:cs typeface="+mn-ea"/>
                <a:sym typeface="+mn-lt"/>
              </a:rPr>
              <a:t>防御对抗攻击的方法，可以在初始训练过程中加入生成对抗样本来进行对抗训练。</a:t>
            </a:r>
            <a:endParaRPr lang="en-US" altLang="zh-CN" sz="1800" b="1" dirty="0">
              <a:solidFill>
                <a:srgbClr val="313D51"/>
              </a:solidFill>
              <a:ea typeface="+mn-ea"/>
              <a:cs typeface="+mn-ea"/>
              <a:sym typeface="+mn-lt"/>
            </a:endParaRPr>
          </a:p>
          <a:p>
            <a:pPr algn="l">
              <a:lnSpc>
                <a:spcPct val="120000"/>
              </a:lnSpc>
            </a:pP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分别添加①</a:t>
            </a:r>
            <a:r>
              <a:rPr lang="en-US" altLang="zh-CN" sz="1800" b="1" dirty="0">
                <a:solidFill>
                  <a:srgbClr val="313D51"/>
                </a:solidFill>
                <a:ea typeface="+mn-ea"/>
                <a:cs typeface="+mn-ea"/>
                <a:sym typeface="+mn-lt"/>
              </a:rPr>
              <a:t>10 %</a:t>
            </a:r>
            <a:r>
              <a:rPr lang="zh-CN" altLang="en-US" sz="1800" b="1" dirty="0">
                <a:solidFill>
                  <a:srgbClr val="313D51"/>
                </a:solidFill>
                <a:ea typeface="+mn-ea"/>
                <a:cs typeface="+mn-ea"/>
                <a:sym typeface="+mn-lt"/>
              </a:rPr>
              <a:t>的</a:t>
            </a:r>
            <a:r>
              <a:rPr lang="en-US" altLang="zh-CN" sz="1800" b="1" dirty="0" err="1">
                <a:solidFill>
                  <a:srgbClr val="313D51"/>
                </a:solidFill>
                <a:ea typeface="+mn-ea"/>
                <a:cs typeface="+mn-ea"/>
                <a:sym typeface="+mn-lt"/>
              </a:rPr>
              <a:t>Opt.attack</a:t>
            </a:r>
            <a:r>
              <a:rPr lang="zh-CN" altLang="en-US" sz="1800" b="1" dirty="0">
                <a:solidFill>
                  <a:srgbClr val="313D51"/>
                </a:solidFill>
                <a:ea typeface="+mn-ea"/>
                <a:cs typeface="+mn-ea"/>
                <a:sym typeface="+mn-lt"/>
              </a:rPr>
              <a:t>②</a:t>
            </a:r>
            <a:r>
              <a:rPr lang="en-US" altLang="zh-CN" sz="1800" b="1" dirty="0">
                <a:solidFill>
                  <a:srgbClr val="313D51"/>
                </a:solidFill>
                <a:ea typeface="+mn-ea"/>
                <a:cs typeface="+mn-ea"/>
                <a:sym typeface="+mn-lt"/>
              </a:rPr>
              <a:t>10%</a:t>
            </a:r>
            <a:r>
              <a:rPr lang="zh-CN" altLang="en-US" sz="1800" b="1" dirty="0">
                <a:solidFill>
                  <a:srgbClr val="313D51"/>
                </a:solidFill>
                <a:ea typeface="+mn-ea"/>
                <a:cs typeface="+mn-ea"/>
                <a:sym typeface="+mn-lt"/>
              </a:rPr>
              <a:t>的</a:t>
            </a:r>
            <a:r>
              <a:rPr lang="en-US" altLang="zh-CN" sz="1800" b="1" dirty="0" err="1">
                <a:solidFill>
                  <a:srgbClr val="313D51"/>
                </a:solidFill>
                <a:ea typeface="+mn-ea"/>
                <a:cs typeface="+mn-ea"/>
                <a:sym typeface="+mn-lt"/>
              </a:rPr>
              <a:t>GAN.attack</a:t>
            </a:r>
            <a:r>
              <a:rPr lang="zh-CN" altLang="en-US" sz="1800" b="1" dirty="0">
                <a:solidFill>
                  <a:srgbClr val="313D51"/>
                </a:solidFill>
                <a:ea typeface="+mn-ea"/>
                <a:cs typeface="+mn-ea"/>
                <a:sym typeface="+mn-lt"/>
              </a:rPr>
              <a:t>以及③两种攻击生成的样本重新训练替代检测器，以提高其鲁棒性。</a:t>
            </a:r>
            <a:endParaRPr lang="en-US" altLang="zh-CN" sz="1800" b="1" dirty="0">
              <a:solidFill>
                <a:srgbClr val="313D51"/>
              </a:solidFill>
              <a:ea typeface="+mn-ea"/>
              <a:cs typeface="+mn-ea"/>
              <a:sym typeface="+mn-lt"/>
            </a:endParaRPr>
          </a:p>
          <a:p>
            <a:pPr algn="l">
              <a:lnSpc>
                <a:spcPct val="120000"/>
              </a:lnSpc>
            </a:pPr>
            <a:r>
              <a:rPr lang="zh-CN" altLang="en-US" sz="1800" b="1" dirty="0">
                <a:solidFill>
                  <a:srgbClr val="313D51"/>
                </a:solidFill>
                <a:ea typeface="+mn-ea"/>
                <a:cs typeface="+mn-ea"/>
                <a:sym typeface="+mn-lt"/>
              </a:rPr>
              <a:t>结果表明：</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①在训练数据中添加</a:t>
            </a:r>
            <a:r>
              <a:rPr lang="en-US" altLang="zh-CN" sz="1800" b="1" dirty="0">
                <a:solidFill>
                  <a:srgbClr val="313D51"/>
                </a:solidFill>
                <a:ea typeface="+mn-ea"/>
                <a:cs typeface="+mn-ea"/>
                <a:sym typeface="+mn-lt"/>
              </a:rPr>
              <a:t>10 %</a:t>
            </a:r>
            <a:r>
              <a:rPr lang="zh-CN" altLang="en-US" sz="1800" b="1" dirty="0">
                <a:solidFill>
                  <a:srgbClr val="313D51"/>
                </a:solidFill>
                <a:ea typeface="+mn-ea"/>
                <a:cs typeface="+mn-ea"/>
                <a:sym typeface="+mn-lt"/>
              </a:rPr>
              <a:t>的</a:t>
            </a:r>
            <a:r>
              <a:rPr lang="en-US" altLang="zh-CN" sz="1800" b="1" dirty="0" err="1">
                <a:solidFill>
                  <a:srgbClr val="313D51"/>
                </a:solidFill>
                <a:ea typeface="+mn-ea"/>
                <a:cs typeface="+mn-ea"/>
                <a:sym typeface="+mn-lt"/>
              </a:rPr>
              <a:t>Opt.attack</a:t>
            </a:r>
            <a:r>
              <a:rPr lang="zh-CN" altLang="en-US" sz="1800" b="1" dirty="0">
                <a:solidFill>
                  <a:srgbClr val="313D51"/>
                </a:solidFill>
                <a:ea typeface="+mn-ea"/>
                <a:cs typeface="+mn-ea"/>
                <a:sym typeface="+mn-lt"/>
              </a:rPr>
              <a:t>生成的样本无法检测出</a:t>
            </a:r>
            <a:r>
              <a:rPr lang="en-US" altLang="zh-CN" sz="1800" b="1" dirty="0">
                <a:solidFill>
                  <a:srgbClr val="313D51"/>
                </a:solidFill>
                <a:ea typeface="+mn-ea"/>
                <a:cs typeface="+mn-ea"/>
                <a:sym typeface="+mn-lt"/>
              </a:rPr>
              <a:t>GAN</a:t>
            </a:r>
            <a:r>
              <a:rPr lang="zh-CN" altLang="en-US" sz="1800" b="1" dirty="0">
                <a:solidFill>
                  <a:srgbClr val="313D51"/>
                </a:solidFill>
                <a:ea typeface="+mn-ea"/>
                <a:cs typeface="+mn-ea"/>
                <a:sym typeface="+mn-lt"/>
              </a:rPr>
              <a:t>生成的任何类型的攻击样本</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②在训练数据中添加</a:t>
            </a:r>
            <a:r>
              <a:rPr lang="en-US" altLang="zh-CN" sz="1800" b="1" dirty="0">
                <a:solidFill>
                  <a:srgbClr val="313D51"/>
                </a:solidFill>
                <a:ea typeface="+mn-ea"/>
                <a:cs typeface="+mn-ea"/>
                <a:sym typeface="+mn-lt"/>
              </a:rPr>
              <a:t>10 %</a:t>
            </a:r>
            <a:r>
              <a:rPr lang="zh-CN" altLang="en-US" sz="1800" b="1" dirty="0">
                <a:solidFill>
                  <a:srgbClr val="313D51"/>
                </a:solidFill>
                <a:ea typeface="+mn-ea"/>
                <a:cs typeface="+mn-ea"/>
                <a:sym typeface="+mn-lt"/>
              </a:rPr>
              <a:t>的</a:t>
            </a:r>
            <a:r>
              <a:rPr lang="en-US" altLang="zh-CN" sz="1800" b="1" dirty="0">
                <a:solidFill>
                  <a:srgbClr val="313D51"/>
                </a:solidFill>
                <a:ea typeface="+mn-ea"/>
                <a:cs typeface="+mn-ea"/>
                <a:sym typeface="+mn-lt"/>
              </a:rPr>
              <a:t>GAN</a:t>
            </a:r>
            <a:r>
              <a:rPr lang="zh-CN" altLang="en-US" sz="1800" b="1" dirty="0">
                <a:solidFill>
                  <a:srgbClr val="313D51"/>
                </a:solidFill>
                <a:ea typeface="+mn-ea"/>
                <a:cs typeface="+mn-ea"/>
                <a:sym typeface="+mn-lt"/>
              </a:rPr>
              <a:t>生成的样本可以成功检测出</a:t>
            </a:r>
            <a:r>
              <a:rPr lang="en-US" altLang="zh-CN" sz="1800" b="1" dirty="0" err="1">
                <a:solidFill>
                  <a:srgbClr val="313D51"/>
                </a:solidFill>
                <a:ea typeface="+mn-ea"/>
                <a:cs typeface="+mn-ea"/>
                <a:sym typeface="+mn-lt"/>
              </a:rPr>
              <a:t>Opt</a:t>
            </a:r>
            <a:r>
              <a:rPr lang="en-US" altLang="zh-CN" sz="1800" b="1" dirty="0">
                <a:solidFill>
                  <a:srgbClr val="313D51"/>
                </a:solidFill>
                <a:ea typeface="+mn-ea"/>
                <a:cs typeface="+mn-ea"/>
                <a:sym typeface="+mn-lt"/>
              </a:rPr>
              <a:t> .attack</a:t>
            </a:r>
            <a:r>
              <a:rPr lang="zh-CN" altLang="en-US" sz="1800" b="1" dirty="0">
                <a:solidFill>
                  <a:srgbClr val="313D51"/>
                </a:solidFill>
                <a:ea typeface="+mn-ea"/>
                <a:cs typeface="+mn-ea"/>
                <a:sym typeface="+mn-lt"/>
              </a:rPr>
              <a:t>方法生成的函数代码和注入攻击样本。基于此，作者猜想</a:t>
            </a:r>
            <a:r>
              <a:rPr lang="en-US" altLang="zh-CN" sz="1800" b="1" dirty="0">
                <a:solidFill>
                  <a:srgbClr val="313D51"/>
                </a:solidFill>
                <a:ea typeface="+mn-ea"/>
                <a:cs typeface="+mn-ea"/>
                <a:sym typeface="+mn-lt"/>
              </a:rPr>
              <a:t>GAN</a:t>
            </a:r>
            <a:r>
              <a:rPr lang="zh-CN" altLang="en-US" sz="1800" b="1" dirty="0">
                <a:solidFill>
                  <a:srgbClr val="313D51"/>
                </a:solidFill>
                <a:ea typeface="+mn-ea"/>
                <a:cs typeface="+mn-ea"/>
                <a:sym typeface="+mn-lt"/>
              </a:rPr>
              <a:t>攻击比最优解攻击能够产生更多样的对抗样本，因为</a:t>
            </a:r>
            <a:r>
              <a:rPr lang="en-US" altLang="zh-CN" sz="1800" b="1" dirty="0" err="1">
                <a:solidFill>
                  <a:srgbClr val="313D51"/>
                </a:solidFill>
                <a:ea typeface="+mn-ea"/>
                <a:cs typeface="+mn-ea"/>
                <a:sym typeface="+mn-lt"/>
              </a:rPr>
              <a:t>Opt</a:t>
            </a:r>
            <a:r>
              <a:rPr lang="en-US" altLang="zh-CN" sz="1800" b="1" dirty="0">
                <a:solidFill>
                  <a:srgbClr val="313D51"/>
                </a:solidFill>
                <a:ea typeface="+mn-ea"/>
                <a:cs typeface="+mn-ea"/>
                <a:sym typeface="+mn-lt"/>
              </a:rPr>
              <a:t> .attack</a:t>
            </a:r>
            <a:r>
              <a:rPr lang="zh-CN" altLang="en-US" sz="1800" b="1" dirty="0">
                <a:solidFill>
                  <a:srgbClr val="313D51"/>
                </a:solidFill>
                <a:ea typeface="+mn-ea"/>
                <a:cs typeface="+mn-ea"/>
                <a:sym typeface="+mn-lt"/>
              </a:rPr>
              <a:t>总是以固定和单一的方式产生样本。相反，</a:t>
            </a:r>
            <a:r>
              <a:rPr lang="en-US" altLang="zh-CN" sz="1800" b="1" dirty="0">
                <a:solidFill>
                  <a:srgbClr val="313D51"/>
                </a:solidFill>
                <a:ea typeface="+mn-ea"/>
                <a:cs typeface="+mn-ea"/>
                <a:sym typeface="+mn-lt"/>
              </a:rPr>
              <a:t>GAN</a:t>
            </a:r>
            <a:r>
              <a:rPr lang="zh-CN" altLang="en-US" sz="1800" b="1" dirty="0">
                <a:solidFill>
                  <a:srgbClr val="313D51"/>
                </a:solidFill>
                <a:ea typeface="+mn-ea"/>
                <a:cs typeface="+mn-ea"/>
                <a:sym typeface="+mn-lt"/>
              </a:rPr>
              <a:t>作为深度网络可以灵活地生成对抗样本，生成的样本更难被检测。除此之外，发现侦察攻击更容易产生新的突变来逃避检测。</a:t>
            </a:r>
            <a:endParaRPr lang="en-US" altLang="zh-CN" sz="18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800" b="1" dirty="0">
                <a:solidFill>
                  <a:srgbClr val="313D51"/>
                </a:solidFill>
                <a:ea typeface="+mn-ea"/>
                <a:cs typeface="+mn-ea"/>
                <a:sym typeface="+mn-lt"/>
              </a:rPr>
              <a:t>③将两种方法生成的</a:t>
            </a:r>
            <a:r>
              <a:rPr lang="en-US" altLang="zh-CN" sz="1800" b="1" dirty="0">
                <a:solidFill>
                  <a:srgbClr val="313D51"/>
                </a:solidFill>
                <a:ea typeface="+mn-ea"/>
                <a:cs typeface="+mn-ea"/>
                <a:sym typeface="+mn-lt"/>
              </a:rPr>
              <a:t>10 %</a:t>
            </a:r>
            <a:r>
              <a:rPr lang="zh-CN" altLang="en-US" sz="1800" b="1" dirty="0">
                <a:solidFill>
                  <a:srgbClr val="313D51"/>
                </a:solidFill>
                <a:ea typeface="+mn-ea"/>
                <a:cs typeface="+mn-ea"/>
                <a:sym typeface="+mn-lt"/>
              </a:rPr>
              <a:t>攻击样本加入检测器的训练数据中，可以得到接近</a:t>
            </a:r>
            <a:r>
              <a:rPr lang="en-US" altLang="zh-CN" sz="1800" b="1" dirty="0">
                <a:solidFill>
                  <a:srgbClr val="313D51"/>
                </a:solidFill>
                <a:ea typeface="+mn-ea"/>
                <a:cs typeface="+mn-ea"/>
                <a:sym typeface="+mn-lt"/>
              </a:rPr>
              <a:t>100 %</a:t>
            </a:r>
            <a:r>
              <a:rPr lang="zh-CN" altLang="en-US" sz="1800" b="1" dirty="0">
                <a:solidFill>
                  <a:srgbClr val="313D51"/>
                </a:solidFill>
                <a:ea typeface="+mn-ea"/>
                <a:cs typeface="+mn-ea"/>
                <a:sym typeface="+mn-lt"/>
              </a:rPr>
              <a:t>的真阳性检测率。</a:t>
            </a:r>
          </a:p>
        </p:txBody>
      </p:sp>
      <p:pic>
        <p:nvPicPr>
          <p:cNvPr id="14338" name="Picture 2">
            <a:extLst>
              <a:ext uri="{FF2B5EF4-FFF2-40B4-BE49-F238E27FC236}">
                <a16:creationId xmlns:a16="http://schemas.microsoft.com/office/drawing/2014/main" id="{0185B542-27BA-7C2F-FA98-B546F19668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718"/>
          <a:stretch/>
        </p:blipFill>
        <p:spPr bwMode="auto">
          <a:xfrm>
            <a:off x="2089953" y="4895723"/>
            <a:ext cx="7734300" cy="161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1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3F52219-53A3-410B-9B88-F33896D67DEB}"/>
              </a:ext>
            </a:extLst>
          </p:cNvPr>
          <p:cNvGrpSpPr/>
          <p:nvPr/>
        </p:nvGrpSpPr>
        <p:grpSpPr>
          <a:xfrm>
            <a:off x="658813" y="258246"/>
            <a:ext cx="576262" cy="576262"/>
            <a:chOff x="416756" y="345952"/>
            <a:chExt cx="576262" cy="576262"/>
          </a:xfrm>
        </p:grpSpPr>
        <p:sp>
          <p:nvSpPr>
            <p:cNvPr id="28" name="圆角矩形 10">
              <a:extLst>
                <a:ext uri="{FF2B5EF4-FFF2-40B4-BE49-F238E27FC236}">
                  <a16:creationId xmlns:a16="http://schemas.microsoft.com/office/drawing/2014/main" id="{AA2348C3-7B14-4D54-B989-42BB46D913D6}"/>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9" name="Freeform 27">
              <a:extLst>
                <a:ext uri="{FF2B5EF4-FFF2-40B4-BE49-F238E27FC236}">
                  <a16:creationId xmlns:a16="http://schemas.microsoft.com/office/drawing/2014/main" id="{7E1C9057-2B18-4688-9A1A-761534859F3B}"/>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30" name="TextBox 59">
            <a:extLst>
              <a:ext uri="{FF2B5EF4-FFF2-40B4-BE49-F238E27FC236}">
                <a16:creationId xmlns:a16="http://schemas.microsoft.com/office/drawing/2014/main" id="{B4D4233B-6B46-4028-9EFD-ADD550BE24D9}"/>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Author Team</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9" name="组合 8">
            <a:extLst>
              <a:ext uri="{FF2B5EF4-FFF2-40B4-BE49-F238E27FC236}">
                <a16:creationId xmlns:a16="http://schemas.microsoft.com/office/drawing/2014/main" id="{B6C9437C-D23B-4711-9625-2537E54CBD5F}"/>
              </a:ext>
            </a:extLst>
          </p:cNvPr>
          <p:cNvGrpSpPr/>
          <p:nvPr/>
        </p:nvGrpSpPr>
        <p:grpSpPr>
          <a:xfrm>
            <a:off x="1421503" y="801950"/>
            <a:ext cx="4171536" cy="45719"/>
            <a:chOff x="6956001" y="1968700"/>
            <a:chExt cx="4171536" cy="45719"/>
          </a:xfrm>
        </p:grpSpPr>
        <p:cxnSp>
          <p:nvCxnSpPr>
            <p:cNvPr id="31" name="直接连接符 30">
              <a:extLst>
                <a:ext uri="{FF2B5EF4-FFF2-40B4-BE49-F238E27FC236}">
                  <a16:creationId xmlns:a16="http://schemas.microsoft.com/office/drawing/2014/main" id="{ECFCA1EB-4ACF-4CB5-B2CB-CDEE9AF25F45}"/>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2" name="矩形 31">
              <a:extLst>
                <a:ext uri="{FF2B5EF4-FFF2-40B4-BE49-F238E27FC236}">
                  <a16:creationId xmlns:a16="http://schemas.microsoft.com/office/drawing/2014/main" id="{5D802F7F-65D3-4873-9BDD-15A97AD773A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36" name="TextBox 28">
            <a:extLst>
              <a:ext uri="{FF2B5EF4-FFF2-40B4-BE49-F238E27FC236}">
                <a16:creationId xmlns:a16="http://schemas.microsoft.com/office/drawing/2014/main" id="{E02B72A1-3FFA-46D8-9E2A-C207A6EC05BE}"/>
              </a:ext>
            </a:extLst>
          </p:cNvPr>
          <p:cNvSpPr txBox="1"/>
          <p:nvPr/>
        </p:nvSpPr>
        <p:spPr>
          <a:xfrm>
            <a:off x="3090478" y="1294229"/>
            <a:ext cx="2377251" cy="174509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一作：陈积明，浙江大学控制科学与工程学院教授，博士生导师。研究领域包括网络优化与控制，数据智能与工业互联网，控制系统安全等。</a:t>
            </a:r>
          </a:p>
        </p:txBody>
      </p:sp>
      <p:pic>
        <p:nvPicPr>
          <p:cNvPr id="2" name="图片 1">
            <a:extLst>
              <a:ext uri="{FF2B5EF4-FFF2-40B4-BE49-F238E27FC236}">
                <a16:creationId xmlns:a16="http://schemas.microsoft.com/office/drawing/2014/main" id="{47FD6C47-7173-9BDE-8502-BD3A12CC5E17}"/>
              </a:ext>
            </a:extLst>
          </p:cNvPr>
          <p:cNvPicPr>
            <a:picLocks noChangeAspect="1"/>
          </p:cNvPicPr>
          <p:nvPr/>
        </p:nvPicPr>
        <p:blipFill>
          <a:blip r:embed="rId3"/>
          <a:stretch>
            <a:fillRect/>
          </a:stretch>
        </p:blipFill>
        <p:spPr>
          <a:xfrm>
            <a:off x="1006392" y="955153"/>
            <a:ext cx="1802687" cy="2222614"/>
          </a:xfrm>
          <a:prstGeom prst="rect">
            <a:avLst/>
          </a:prstGeom>
        </p:spPr>
      </p:pic>
      <p:sp>
        <p:nvSpPr>
          <p:cNvPr id="15" name="TextBox 28">
            <a:extLst>
              <a:ext uri="{FF2B5EF4-FFF2-40B4-BE49-F238E27FC236}">
                <a16:creationId xmlns:a16="http://schemas.microsoft.com/office/drawing/2014/main" id="{716563AA-DF1A-DDEE-678D-629B5461B759}"/>
              </a:ext>
            </a:extLst>
          </p:cNvPr>
          <p:cNvSpPr txBox="1"/>
          <p:nvPr/>
        </p:nvSpPr>
        <p:spPr>
          <a:xfrm>
            <a:off x="1006392" y="3628746"/>
            <a:ext cx="4834571" cy="56323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二作</a:t>
            </a:r>
            <a:r>
              <a:rPr lang="zh-CN" altLang="en-US" sz="1600" b="1">
                <a:solidFill>
                  <a:srgbClr val="313D51"/>
                </a:solidFill>
                <a:ea typeface="+mn-ea"/>
                <a:cs typeface="+mn-ea"/>
                <a:sym typeface="+mn-lt"/>
              </a:rPr>
              <a:t>：高向珊</a:t>
            </a:r>
            <a:r>
              <a:rPr lang="zh-CN" altLang="en-US" sz="1600" b="1" dirty="0">
                <a:solidFill>
                  <a:srgbClr val="313D51"/>
                </a:solidFill>
                <a:ea typeface="+mn-ea"/>
                <a:cs typeface="+mn-ea"/>
                <a:sym typeface="+mn-lt"/>
              </a:rPr>
              <a:t>，工业控制技术国家重点实验室博士，研究领域包括控制系统安全和机器学习等。</a:t>
            </a:r>
          </a:p>
        </p:txBody>
      </p:sp>
      <p:sp>
        <p:nvSpPr>
          <p:cNvPr id="16" name="TextBox 28">
            <a:extLst>
              <a:ext uri="{FF2B5EF4-FFF2-40B4-BE49-F238E27FC236}">
                <a16:creationId xmlns:a16="http://schemas.microsoft.com/office/drawing/2014/main" id="{26346A83-7468-427B-2F65-005957C7EF29}"/>
              </a:ext>
            </a:extLst>
          </p:cNvPr>
          <p:cNvSpPr txBox="1"/>
          <p:nvPr/>
        </p:nvSpPr>
        <p:spPr>
          <a:xfrm>
            <a:off x="1006392" y="4783649"/>
            <a:ext cx="4741266" cy="56323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三作：邓瑞龙 浙江大学控制科学与工程学院教授，研究领域包括网络安全、智能电网、通信网络等。</a:t>
            </a:r>
          </a:p>
        </p:txBody>
      </p:sp>
      <p:sp>
        <p:nvSpPr>
          <p:cNvPr id="17" name="TextBox 28">
            <a:extLst>
              <a:ext uri="{FF2B5EF4-FFF2-40B4-BE49-F238E27FC236}">
                <a16:creationId xmlns:a16="http://schemas.microsoft.com/office/drawing/2014/main" id="{E9F89E0B-78CC-D1BD-C0C9-70F7B2C8F302}"/>
              </a:ext>
            </a:extLst>
          </p:cNvPr>
          <p:cNvSpPr txBox="1"/>
          <p:nvPr/>
        </p:nvSpPr>
        <p:spPr>
          <a:xfrm>
            <a:off x="6458577" y="2045073"/>
            <a:ext cx="4934101" cy="56323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四作：何洋，工业控制技术国家重点实验室硕士，研究领域包括控制系统安全和机器学习等。</a:t>
            </a:r>
          </a:p>
        </p:txBody>
      </p:sp>
      <p:sp>
        <p:nvSpPr>
          <p:cNvPr id="18" name="TextBox 28">
            <a:extLst>
              <a:ext uri="{FF2B5EF4-FFF2-40B4-BE49-F238E27FC236}">
                <a16:creationId xmlns:a16="http://schemas.microsoft.com/office/drawing/2014/main" id="{FC9F7235-EEEF-9253-02E1-C287D8E11137}"/>
              </a:ext>
            </a:extLst>
          </p:cNvPr>
          <p:cNvSpPr txBox="1"/>
          <p:nvPr/>
        </p:nvSpPr>
        <p:spPr>
          <a:xfrm>
            <a:off x="6458577" y="3579635"/>
            <a:ext cx="4934101" cy="56323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五作：方崇荣，工业控制技术国家重点实验室博士，研究领域包括网络物理系统安全等。</a:t>
            </a:r>
          </a:p>
        </p:txBody>
      </p:sp>
      <p:sp>
        <p:nvSpPr>
          <p:cNvPr id="19" name="TextBox 28">
            <a:extLst>
              <a:ext uri="{FF2B5EF4-FFF2-40B4-BE49-F238E27FC236}">
                <a16:creationId xmlns:a16="http://schemas.microsoft.com/office/drawing/2014/main" id="{6436069D-A31C-8D12-33D8-76E67378757D}"/>
              </a:ext>
            </a:extLst>
          </p:cNvPr>
          <p:cNvSpPr txBox="1"/>
          <p:nvPr/>
        </p:nvSpPr>
        <p:spPr>
          <a:xfrm>
            <a:off x="6458576" y="4783648"/>
            <a:ext cx="4934101" cy="858697"/>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六作：彭程，浙江大学控制科学与工程学院教授研究领域包括网络传感和控制、网络物理系统和控制系统安全等。</a:t>
            </a:r>
          </a:p>
        </p:txBody>
      </p:sp>
      <p:pic>
        <p:nvPicPr>
          <p:cNvPr id="20" name="图片 19">
            <a:extLst>
              <a:ext uri="{FF2B5EF4-FFF2-40B4-BE49-F238E27FC236}">
                <a16:creationId xmlns:a16="http://schemas.microsoft.com/office/drawing/2014/main" id="{A655D4D1-F3BB-9970-2C0B-F2D28A7264D1}"/>
              </a:ext>
            </a:extLst>
          </p:cNvPr>
          <p:cNvPicPr>
            <a:picLocks noChangeAspect="1"/>
          </p:cNvPicPr>
          <p:nvPr/>
        </p:nvPicPr>
        <p:blipFill rotWithShape="1">
          <a:blip r:embed="rId4"/>
          <a:srcRect r="20785"/>
          <a:stretch/>
        </p:blipFill>
        <p:spPr>
          <a:xfrm>
            <a:off x="4693679" y="0"/>
            <a:ext cx="7006909" cy="6858000"/>
          </a:xfrm>
          <a:prstGeom prst="rect">
            <a:avLst/>
          </a:prstGeom>
          <a:effectLst>
            <a:innerShdw blurRad="63500" dist="50800" dir="13500000">
              <a:prstClr val="black">
                <a:alpha val="50000"/>
              </a:prstClr>
            </a:innerShdw>
          </a:effectLst>
        </p:spPr>
      </p:pic>
      <p:pic>
        <p:nvPicPr>
          <p:cNvPr id="21" name="图片 20">
            <a:extLst>
              <a:ext uri="{FF2B5EF4-FFF2-40B4-BE49-F238E27FC236}">
                <a16:creationId xmlns:a16="http://schemas.microsoft.com/office/drawing/2014/main" id="{9CE93D69-80E9-D42E-1BB2-8E3C9342176F}"/>
              </a:ext>
            </a:extLst>
          </p:cNvPr>
          <p:cNvPicPr>
            <a:picLocks noChangeAspect="1"/>
          </p:cNvPicPr>
          <p:nvPr/>
        </p:nvPicPr>
        <p:blipFill rotWithShape="1">
          <a:blip r:embed="rId5"/>
          <a:srcRect l="2653" r="21490"/>
          <a:stretch/>
        </p:blipFill>
        <p:spPr>
          <a:xfrm>
            <a:off x="4874654" y="1692943"/>
            <a:ext cx="7081936" cy="3372321"/>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889917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1436488" y="1223289"/>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latin typeface="微软雅黑" panose="020B0503020204020204" pitchFamily="34" charset="-122"/>
                <a:cs typeface="+mn-ea"/>
                <a:sym typeface="+mn-lt"/>
              </a:rPr>
              <a:t>01</a:t>
            </a:r>
            <a:endParaRPr lang="zh-CN" altLang="en-US" sz="2400" dirty="0">
              <a:solidFill>
                <a:schemeClr val="bg1"/>
              </a:solidFill>
              <a:latin typeface="微软雅黑" panose="020B0503020204020204" pitchFamily="34" charset="-122"/>
              <a:cs typeface="+mn-ea"/>
              <a:sym typeface="+mn-lt"/>
            </a:endParaRPr>
          </a:p>
        </p:txBody>
      </p:sp>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Motivation</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2" name="TextBox 28">
            <a:extLst>
              <a:ext uri="{FF2B5EF4-FFF2-40B4-BE49-F238E27FC236}">
                <a16:creationId xmlns:a16="http://schemas.microsoft.com/office/drawing/2014/main" id="{11B81D6C-2050-588C-76C8-AE43F033EA37}"/>
              </a:ext>
            </a:extLst>
          </p:cNvPr>
          <p:cNvSpPr txBox="1"/>
          <p:nvPr/>
        </p:nvSpPr>
        <p:spPr>
          <a:xfrm>
            <a:off x="2690888" y="1359967"/>
            <a:ext cx="8201641" cy="301236"/>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ea typeface="+mn-ea"/>
                <a:cs typeface="+mn-ea"/>
                <a:sym typeface="+mn-lt"/>
              </a:rPr>
              <a:t>基于</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的</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能够实现高检测精度和低误报，建立基于</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的</a:t>
            </a:r>
            <a:r>
              <a:rPr lang="en-US" altLang="zh-CN" sz="1800" b="1" dirty="0">
                <a:solidFill>
                  <a:srgbClr val="313D51"/>
                </a:solidFill>
                <a:ea typeface="+mn-ea"/>
                <a:cs typeface="+mn-ea"/>
                <a:sym typeface="+mn-lt"/>
              </a:rPr>
              <a:t>IDS</a:t>
            </a:r>
            <a:r>
              <a:rPr lang="zh-CN" altLang="en-US" sz="1800" b="1" dirty="0">
                <a:solidFill>
                  <a:srgbClr val="313D51"/>
                </a:solidFill>
                <a:ea typeface="+mn-ea"/>
                <a:cs typeface="+mn-ea"/>
                <a:sym typeface="+mn-lt"/>
              </a:rPr>
              <a:t>已成为必然趋势。</a:t>
            </a:r>
          </a:p>
        </p:txBody>
      </p:sp>
      <p:sp>
        <p:nvSpPr>
          <p:cNvPr id="3" name="TextBox 28">
            <a:extLst>
              <a:ext uri="{FF2B5EF4-FFF2-40B4-BE49-F238E27FC236}">
                <a16:creationId xmlns:a16="http://schemas.microsoft.com/office/drawing/2014/main" id="{8719212B-95A9-D1AF-EBA2-9825CEFC5714}"/>
              </a:ext>
            </a:extLst>
          </p:cNvPr>
          <p:cNvSpPr txBox="1"/>
          <p:nvPr/>
        </p:nvSpPr>
        <p:spPr>
          <a:xfrm>
            <a:off x="2659564" y="2647769"/>
            <a:ext cx="8033300" cy="1298432"/>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模型在测试时很容易被对抗样本欺骗。敌手可以对测试样本进行轻微的修改，使得</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模型产生不同于之前输出的结果。逃避攻击可行性的原因分为两个方面：</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模型的线性或非线性的特征和正则化不足导致的过拟合。这给基于</a:t>
            </a:r>
            <a:r>
              <a:rPr lang="en-US" altLang="zh-CN" sz="1800" b="1" dirty="0">
                <a:solidFill>
                  <a:srgbClr val="313D51"/>
                </a:solidFill>
                <a:ea typeface="+mn-ea"/>
                <a:cs typeface="+mn-ea"/>
                <a:sym typeface="+mn-lt"/>
              </a:rPr>
              <a:t>ML</a:t>
            </a:r>
            <a:r>
              <a:rPr lang="zh-CN" altLang="en-US" sz="1800" b="1" dirty="0">
                <a:solidFill>
                  <a:srgbClr val="313D51"/>
                </a:solidFill>
                <a:ea typeface="+mn-ea"/>
                <a:cs typeface="+mn-ea"/>
                <a:sym typeface="+mn-lt"/>
              </a:rPr>
              <a:t>的系统带来了潜在的威胁，特别是对于具有挑战性的关键场合，如</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a:t>
            </a:r>
          </a:p>
        </p:txBody>
      </p:sp>
      <p:sp>
        <p:nvSpPr>
          <p:cNvPr id="4" name="TextBox 28">
            <a:extLst>
              <a:ext uri="{FF2B5EF4-FFF2-40B4-BE49-F238E27FC236}">
                <a16:creationId xmlns:a16="http://schemas.microsoft.com/office/drawing/2014/main" id="{98B99C7B-7A92-FE01-1E1B-D07BB46B454D}"/>
              </a:ext>
            </a:extLst>
          </p:cNvPr>
          <p:cNvSpPr txBox="1"/>
          <p:nvPr/>
        </p:nvSpPr>
        <p:spPr>
          <a:xfrm>
            <a:off x="2690888" y="4600369"/>
            <a:ext cx="8033300" cy="633635"/>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ea typeface="+mn-ea"/>
                <a:cs typeface="+mn-ea"/>
                <a:sym typeface="+mn-lt"/>
              </a:rPr>
              <a:t>对抗生成工作在计算机视觉和恶意软件检测领域已由研究。</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中的通信协议和合法的数据范围等具体要求使得现有文献中的攻击生成方法并不适用于</a:t>
            </a:r>
            <a:r>
              <a:rPr lang="en-US" altLang="zh-CN" sz="1800" b="1" dirty="0">
                <a:solidFill>
                  <a:srgbClr val="313D51"/>
                </a:solidFill>
                <a:ea typeface="+mn-ea"/>
                <a:cs typeface="+mn-ea"/>
                <a:sym typeface="+mn-lt"/>
              </a:rPr>
              <a:t>ICS</a:t>
            </a:r>
            <a:r>
              <a:rPr lang="zh-CN" altLang="en-US" sz="1800" b="1" dirty="0">
                <a:solidFill>
                  <a:srgbClr val="313D51"/>
                </a:solidFill>
                <a:ea typeface="+mn-ea"/>
                <a:cs typeface="+mn-ea"/>
                <a:sym typeface="+mn-lt"/>
              </a:rPr>
              <a:t>。</a:t>
            </a:r>
          </a:p>
        </p:txBody>
      </p:sp>
      <p:sp>
        <p:nvSpPr>
          <p:cNvPr id="6" name="椭圆 5">
            <a:extLst>
              <a:ext uri="{FF2B5EF4-FFF2-40B4-BE49-F238E27FC236}">
                <a16:creationId xmlns:a16="http://schemas.microsoft.com/office/drawing/2014/main" id="{07E4688D-E7A3-C4FF-6F3A-BC624AE302B7}"/>
              </a:ext>
            </a:extLst>
          </p:cNvPr>
          <p:cNvSpPr/>
          <p:nvPr/>
        </p:nvSpPr>
        <p:spPr>
          <a:xfrm>
            <a:off x="1467812" y="4535881"/>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latin typeface="微软雅黑" panose="020B0503020204020204" pitchFamily="34" charset="-122"/>
                <a:cs typeface="+mn-ea"/>
                <a:sym typeface="+mn-lt"/>
              </a:rPr>
              <a:t>03</a:t>
            </a:r>
            <a:endParaRPr lang="zh-CN" altLang="en-US" sz="2400" dirty="0">
              <a:solidFill>
                <a:schemeClr val="bg1"/>
              </a:solidFill>
              <a:latin typeface="微软雅黑" panose="020B0503020204020204" pitchFamily="34" charset="-122"/>
              <a:cs typeface="+mn-ea"/>
              <a:sym typeface="+mn-lt"/>
            </a:endParaRPr>
          </a:p>
        </p:txBody>
      </p:sp>
      <p:sp>
        <p:nvSpPr>
          <p:cNvPr id="8" name="椭圆 7">
            <a:extLst>
              <a:ext uri="{FF2B5EF4-FFF2-40B4-BE49-F238E27FC236}">
                <a16:creationId xmlns:a16="http://schemas.microsoft.com/office/drawing/2014/main" id="{015DACDA-C105-0A20-95FD-210940B6AB67}"/>
              </a:ext>
            </a:extLst>
          </p:cNvPr>
          <p:cNvSpPr/>
          <p:nvPr/>
        </p:nvSpPr>
        <p:spPr>
          <a:xfrm>
            <a:off x="1436488" y="2671955"/>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400" dirty="0">
                <a:solidFill>
                  <a:schemeClr val="bg1"/>
                </a:solidFill>
                <a:latin typeface="微软雅黑" panose="020B0503020204020204" pitchFamily="34" charset="-122"/>
                <a:cs typeface="+mn-ea"/>
                <a:sym typeface="+mn-lt"/>
              </a:rPr>
              <a:t>02</a:t>
            </a:r>
            <a:endParaRPr lang="zh-CN" altLang="en-US" sz="2400" dirty="0">
              <a:solidFill>
                <a:schemeClr val="bg1"/>
              </a:solidFill>
              <a:latin typeface="微软雅黑" panose="020B0503020204020204" pitchFamily="34" charset="-122"/>
              <a:cs typeface="+mn-ea"/>
              <a:sym typeface="+mn-lt"/>
            </a:endParaRPr>
          </a:p>
        </p:txBody>
      </p:sp>
    </p:spTree>
    <p:extLst>
      <p:ext uri="{BB962C8B-B14F-4D97-AF65-F5344CB8AC3E}">
        <p14:creationId xmlns:p14="http://schemas.microsoft.com/office/powerpoint/2010/main" val="1013580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Challenge</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2" name="TextBox 28">
            <a:extLst>
              <a:ext uri="{FF2B5EF4-FFF2-40B4-BE49-F238E27FC236}">
                <a16:creationId xmlns:a16="http://schemas.microsoft.com/office/drawing/2014/main" id="{11B81D6C-2050-588C-76C8-AE43F033EA37}"/>
              </a:ext>
            </a:extLst>
          </p:cNvPr>
          <p:cNvSpPr txBox="1"/>
          <p:nvPr/>
        </p:nvSpPr>
        <p:spPr>
          <a:xfrm>
            <a:off x="1103068" y="1016899"/>
            <a:ext cx="10080381" cy="6475234"/>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600" b="1" dirty="0">
                <a:solidFill>
                  <a:srgbClr val="313D51"/>
                </a:solidFill>
                <a:ea typeface="+mn-ea"/>
                <a:cs typeface="+mn-ea"/>
                <a:sym typeface="+mn-lt"/>
              </a:rPr>
              <a:t>□本文的目标是研究针对</a:t>
            </a:r>
            <a:r>
              <a:rPr lang="en-US" altLang="zh-CN" sz="1600" b="1" dirty="0">
                <a:solidFill>
                  <a:srgbClr val="313D51"/>
                </a:solidFill>
                <a:ea typeface="+mn-ea"/>
                <a:cs typeface="+mn-ea"/>
                <a:sym typeface="+mn-lt"/>
              </a:rPr>
              <a:t>IDS</a:t>
            </a:r>
            <a:r>
              <a:rPr lang="zh-CN" altLang="en-US" sz="1600" b="1" dirty="0">
                <a:solidFill>
                  <a:srgbClr val="313D51"/>
                </a:solidFill>
                <a:ea typeface="+mn-ea"/>
                <a:cs typeface="+mn-ea"/>
                <a:sym typeface="+mn-lt"/>
              </a:rPr>
              <a:t>的隐形网络攻击的可能性，生成对抗攻击，揭露基于</a:t>
            </a:r>
            <a:r>
              <a:rPr lang="en-US" altLang="zh-CN" sz="1600" b="1" dirty="0">
                <a:solidFill>
                  <a:srgbClr val="313D51"/>
                </a:solidFill>
                <a:ea typeface="+mn-ea"/>
                <a:cs typeface="+mn-ea"/>
                <a:sym typeface="+mn-lt"/>
              </a:rPr>
              <a:t>ML</a:t>
            </a:r>
            <a:r>
              <a:rPr lang="zh-CN" altLang="en-US" sz="1600" b="1" dirty="0">
                <a:solidFill>
                  <a:srgbClr val="313D51"/>
                </a:solidFill>
                <a:ea typeface="+mn-ea"/>
                <a:cs typeface="+mn-ea"/>
                <a:sym typeface="+mn-lt"/>
              </a:rPr>
              <a:t>的入侵检测器容易被对抗样本欺骗的事实。</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r>
              <a:rPr lang="zh-CN" altLang="en-US" sz="1600" b="1" dirty="0">
                <a:solidFill>
                  <a:srgbClr val="313D51"/>
                </a:solidFill>
                <a:ea typeface="+mn-ea"/>
                <a:cs typeface="+mn-ea"/>
                <a:sym typeface="+mn-lt"/>
              </a:rPr>
              <a:t>□本文面向灵活性和数据量提出两种策略</a:t>
            </a:r>
            <a:r>
              <a:rPr lang="en-US" altLang="zh-CN" sz="1600" b="1" dirty="0" err="1">
                <a:solidFill>
                  <a:srgbClr val="313D51"/>
                </a:solidFill>
                <a:ea typeface="+mn-ea"/>
                <a:cs typeface="+mn-ea"/>
                <a:sym typeface="+mn-lt"/>
              </a:rPr>
              <a:t>Opt.attack</a:t>
            </a:r>
            <a:r>
              <a:rPr lang="zh-CN" altLang="en-US" sz="1600" b="1" dirty="0">
                <a:solidFill>
                  <a:srgbClr val="313D51"/>
                </a:solidFill>
                <a:ea typeface="+mn-ea"/>
                <a:cs typeface="+mn-ea"/>
                <a:sym typeface="+mn-lt"/>
              </a:rPr>
              <a:t>和</a:t>
            </a:r>
            <a:r>
              <a:rPr lang="en-US" altLang="zh-CN" sz="1600" b="1" dirty="0" err="1">
                <a:solidFill>
                  <a:srgbClr val="313D51"/>
                </a:solidFill>
                <a:ea typeface="+mn-ea"/>
                <a:cs typeface="+mn-ea"/>
                <a:sym typeface="+mn-lt"/>
              </a:rPr>
              <a:t>Gan.attack</a:t>
            </a:r>
            <a:r>
              <a:rPr lang="zh-CN" altLang="en-US" sz="1600" b="1" dirty="0">
                <a:solidFill>
                  <a:srgbClr val="313D51"/>
                </a:solidFill>
                <a:ea typeface="+mn-ea"/>
                <a:cs typeface="+mn-ea"/>
                <a:sym typeface="+mn-lt"/>
              </a:rPr>
              <a:t>，其中前者适用于量小和更灵活的样本，而后者为量大和不太灵活的样本。</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r>
              <a:rPr lang="zh-CN" altLang="en-US" sz="1600" b="1" dirty="0">
                <a:solidFill>
                  <a:srgbClr val="313D51"/>
                </a:solidFill>
                <a:ea typeface="+mn-ea"/>
                <a:cs typeface="+mn-ea"/>
                <a:sym typeface="+mn-lt"/>
              </a:rPr>
              <a:t>□本文通过对抗训练提高检测器的鲁棒性。</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r>
              <a:rPr lang="zh-CN" altLang="en-US" sz="1600" b="1" dirty="0">
                <a:solidFill>
                  <a:srgbClr val="313D51"/>
                </a:solidFill>
                <a:ea typeface="+mn-ea"/>
                <a:cs typeface="+mn-ea"/>
                <a:sym typeface="+mn-lt"/>
              </a:rPr>
              <a:t>□建立了一个包含真实控制器</a:t>
            </a:r>
            <a:r>
              <a:rPr lang="en-US" altLang="zh-CN" sz="1600" b="1" dirty="0">
                <a:solidFill>
                  <a:srgbClr val="313D51"/>
                </a:solidFill>
                <a:ea typeface="+mn-ea"/>
                <a:cs typeface="+mn-ea"/>
                <a:sym typeface="+mn-lt"/>
              </a:rPr>
              <a:t>(</a:t>
            </a:r>
            <a:r>
              <a:rPr lang="zh-CN" altLang="en-US" sz="1600" b="1" dirty="0">
                <a:solidFill>
                  <a:srgbClr val="313D51"/>
                </a:solidFill>
                <a:ea typeface="+mn-ea"/>
                <a:cs typeface="+mn-ea"/>
                <a:sym typeface="+mn-lt"/>
              </a:rPr>
              <a:t>硬件设备</a:t>
            </a:r>
            <a:r>
              <a:rPr lang="en-US" altLang="zh-CN" sz="1600" b="1" dirty="0">
                <a:solidFill>
                  <a:srgbClr val="313D51"/>
                </a:solidFill>
                <a:ea typeface="+mn-ea"/>
                <a:cs typeface="+mn-ea"/>
                <a:sym typeface="+mn-lt"/>
              </a:rPr>
              <a:t>)</a:t>
            </a:r>
            <a:r>
              <a:rPr lang="zh-CN" altLang="en-US" sz="1600" b="1" dirty="0">
                <a:solidFill>
                  <a:srgbClr val="313D51"/>
                </a:solidFill>
                <a:ea typeface="+mn-ea"/>
                <a:cs typeface="+mn-ea"/>
                <a:sym typeface="+mn-lt"/>
              </a:rPr>
              <a:t>和虚拟控制对象</a:t>
            </a:r>
            <a:r>
              <a:rPr lang="en-US" altLang="zh-CN" sz="1600" b="1" dirty="0">
                <a:solidFill>
                  <a:srgbClr val="313D51"/>
                </a:solidFill>
                <a:ea typeface="+mn-ea"/>
                <a:cs typeface="+mn-ea"/>
                <a:sym typeface="+mn-lt"/>
              </a:rPr>
              <a:t>(</a:t>
            </a:r>
            <a:r>
              <a:rPr lang="zh-CN" altLang="en-US" sz="1600" b="1" dirty="0">
                <a:solidFill>
                  <a:srgbClr val="313D51"/>
                </a:solidFill>
                <a:ea typeface="+mn-ea"/>
                <a:cs typeface="+mn-ea"/>
                <a:sym typeface="+mn-lt"/>
              </a:rPr>
              <a:t>水箱</a:t>
            </a:r>
            <a:r>
              <a:rPr lang="en-US" altLang="zh-CN" sz="1600" b="1" dirty="0">
                <a:solidFill>
                  <a:srgbClr val="313D51"/>
                </a:solidFill>
                <a:ea typeface="+mn-ea"/>
                <a:cs typeface="+mn-ea"/>
                <a:sym typeface="+mn-lt"/>
              </a:rPr>
              <a:t>)</a:t>
            </a:r>
            <a:r>
              <a:rPr lang="zh-CN" altLang="en-US" sz="1600" b="1" dirty="0">
                <a:solidFill>
                  <a:srgbClr val="313D51"/>
                </a:solidFill>
                <a:ea typeface="+mn-ea"/>
                <a:cs typeface="+mn-ea"/>
                <a:sym typeface="+mn-lt"/>
              </a:rPr>
              <a:t>的半实物</a:t>
            </a:r>
            <a:r>
              <a:rPr lang="en-US" altLang="zh-CN" sz="1600" b="1" dirty="0">
                <a:solidFill>
                  <a:srgbClr val="313D51"/>
                </a:solidFill>
                <a:ea typeface="+mn-ea"/>
                <a:cs typeface="+mn-ea"/>
                <a:sym typeface="+mn-lt"/>
              </a:rPr>
              <a:t>ICS</a:t>
            </a:r>
            <a:r>
              <a:rPr lang="zh-CN" altLang="en-US" sz="1600" b="1" dirty="0">
                <a:solidFill>
                  <a:srgbClr val="313D51"/>
                </a:solidFill>
                <a:ea typeface="+mn-ea"/>
                <a:cs typeface="+mn-ea"/>
                <a:sym typeface="+mn-lt"/>
              </a:rPr>
              <a:t>测试平台。</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r>
              <a:rPr lang="zh-CN" altLang="en-US" sz="1600" b="1" dirty="0">
                <a:solidFill>
                  <a:srgbClr val="313D51"/>
                </a:solidFill>
                <a:ea typeface="+mn-ea"/>
                <a:cs typeface="+mn-ea"/>
                <a:sym typeface="+mn-lt"/>
              </a:rPr>
              <a:t>□在</a:t>
            </a:r>
            <a:r>
              <a:rPr lang="en-US" altLang="zh-CN" sz="1600" b="1" dirty="0">
                <a:solidFill>
                  <a:srgbClr val="313D51"/>
                </a:solidFill>
                <a:ea typeface="+mn-ea"/>
                <a:cs typeface="+mn-ea"/>
                <a:sym typeface="+mn-lt"/>
              </a:rPr>
              <a:t>ICS</a:t>
            </a:r>
            <a:r>
              <a:rPr lang="zh-CN" altLang="en-US" sz="1600" b="1" dirty="0">
                <a:solidFill>
                  <a:srgbClr val="313D51"/>
                </a:solidFill>
                <a:ea typeface="+mn-ea"/>
                <a:cs typeface="+mn-ea"/>
                <a:sym typeface="+mn-lt"/>
              </a:rPr>
              <a:t>场景下进行对抗生成有三项挑战：</a:t>
            </a:r>
            <a:endParaRPr lang="en-US" altLang="zh-CN" sz="16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600" b="1" dirty="0">
                <a:solidFill>
                  <a:srgbClr val="313D51"/>
                </a:solidFill>
                <a:ea typeface="+mn-ea"/>
                <a:cs typeface="+mn-ea"/>
                <a:sym typeface="+mn-lt"/>
              </a:rPr>
              <a:t>第一，解决具有连续、离散和固定变量的问题。</a:t>
            </a:r>
            <a:r>
              <a:rPr lang="en-US" altLang="zh-CN" sz="1600" b="1" dirty="0">
                <a:solidFill>
                  <a:srgbClr val="313D51"/>
                </a:solidFill>
                <a:ea typeface="+mn-ea"/>
                <a:cs typeface="+mn-ea"/>
                <a:sym typeface="+mn-lt"/>
              </a:rPr>
              <a:t>ICS</a:t>
            </a:r>
            <a:r>
              <a:rPr lang="zh-CN" altLang="en-US" sz="1600" b="1" dirty="0">
                <a:solidFill>
                  <a:srgbClr val="313D51"/>
                </a:solidFill>
                <a:ea typeface="+mn-ea"/>
                <a:cs typeface="+mn-ea"/>
                <a:sym typeface="+mn-lt"/>
              </a:rPr>
              <a:t>中的通信协议和合法的数据范围等限制了对数据的修改。例如，一些特征</a:t>
            </a:r>
            <a:r>
              <a:rPr lang="en-US" altLang="zh-CN" sz="1600" b="1" dirty="0">
                <a:solidFill>
                  <a:srgbClr val="313D51"/>
                </a:solidFill>
                <a:ea typeface="+mn-ea"/>
                <a:cs typeface="+mn-ea"/>
                <a:sym typeface="+mn-lt"/>
              </a:rPr>
              <a:t>( O1 )</a:t>
            </a:r>
            <a:r>
              <a:rPr lang="zh-CN" altLang="en-US" sz="1600" b="1" dirty="0">
                <a:solidFill>
                  <a:srgbClr val="313D51"/>
                </a:solidFill>
                <a:ea typeface="+mn-ea"/>
                <a:cs typeface="+mn-ea"/>
                <a:sym typeface="+mn-lt"/>
              </a:rPr>
              <a:t>，如源</a:t>
            </a:r>
            <a:r>
              <a:rPr lang="en-US" altLang="zh-CN" sz="1600" b="1" dirty="0" err="1">
                <a:solidFill>
                  <a:srgbClr val="313D51"/>
                </a:solidFill>
                <a:ea typeface="+mn-ea"/>
                <a:cs typeface="+mn-ea"/>
                <a:sym typeface="+mn-lt"/>
              </a:rPr>
              <a:t>ip</a:t>
            </a:r>
            <a:r>
              <a:rPr lang="zh-CN" altLang="en-US" sz="1600" b="1" dirty="0">
                <a:solidFill>
                  <a:srgbClr val="313D51"/>
                </a:solidFill>
                <a:ea typeface="+mn-ea"/>
                <a:cs typeface="+mn-ea"/>
                <a:sym typeface="+mn-lt"/>
              </a:rPr>
              <a:t>，目的地</a:t>
            </a:r>
            <a:r>
              <a:rPr lang="en-US" altLang="zh-CN" sz="1600" b="1" dirty="0" err="1">
                <a:solidFill>
                  <a:srgbClr val="313D51"/>
                </a:solidFill>
                <a:ea typeface="+mn-ea"/>
                <a:cs typeface="+mn-ea"/>
                <a:sym typeface="+mn-lt"/>
              </a:rPr>
              <a:t>ip</a:t>
            </a:r>
            <a:r>
              <a:rPr lang="zh-CN" altLang="en-US" sz="1600" b="1" dirty="0">
                <a:solidFill>
                  <a:srgbClr val="313D51"/>
                </a:solidFill>
                <a:ea typeface="+mn-ea"/>
                <a:cs typeface="+mn-ea"/>
                <a:sym typeface="+mn-lt"/>
              </a:rPr>
              <a:t>等不能被修改，某些特征</a:t>
            </a:r>
            <a:r>
              <a:rPr lang="en-US" altLang="zh-CN" sz="1600" b="1" dirty="0">
                <a:solidFill>
                  <a:srgbClr val="313D51"/>
                </a:solidFill>
                <a:ea typeface="+mn-ea"/>
                <a:cs typeface="+mn-ea"/>
                <a:sym typeface="+mn-lt"/>
              </a:rPr>
              <a:t>( O2 )</a:t>
            </a:r>
            <a:r>
              <a:rPr lang="zh-CN" altLang="en-US" sz="1600" b="1" dirty="0">
                <a:solidFill>
                  <a:srgbClr val="313D51"/>
                </a:solidFill>
                <a:ea typeface="+mn-ea"/>
                <a:cs typeface="+mn-ea"/>
                <a:sym typeface="+mn-lt"/>
              </a:rPr>
              <a:t>只能在特定的区域间</a:t>
            </a:r>
            <a:r>
              <a:rPr lang="en-US" altLang="zh-CN" sz="1600" b="1" dirty="0">
                <a:solidFill>
                  <a:srgbClr val="313D51"/>
                </a:solidFill>
                <a:ea typeface="+mn-ea"/>
                <a:cs typeface="+mn-ea"/>
                <a:sym typeface="+mn-lt"/>
              </a:rPr>
              <a:t>( V )</a:t>
            </a:r>
            <a:r>
              <a:rPr lang="zh-CN" altLang="en-US" sz="1600" b="1" dirty="0">
                <a:solidFill>
                  <a:srgbClr val="313D51"/>
                </a:solidFill>
                <a:ea typeface="+mn-ea"/>
                <a:cs typeface="+mn-ea"/>
                <a:sym typeface="+mn-lt"/>
              </a:rPr>
              <a:t>中取值。如函数码，其值必须为整数且在规定集合中。规定功能码列表</a:t>
            </a:r>
            <a:r>
              <a:rPr lang="en-US" altLang="zh-CN" sz="1600" b="1" dirty="0">
                <a:solidFill>
                  <a:srgbClr val="313D51"/>
                </a:solidFill>
                <a:ea typeface="+mn-ea"/>
                <a:cs typeface="+mn-ea"/>
                <a:sym typeface="+mn-lt"/>
              </a:rPr>
              <a:t>( [ 3,7 ... ])</a:t>
            </a:r>
            <a:r>
              <a:rPr lang="zh-CN" altLang="en-US" sz="1600" b="1" dirty="0">
                <a:solidFill>
                  <a:srgbClr val="313D51"/>
                </a:solidFill>
                <a:ea typeface="+mn-ea"/>
                <a:cs typeface="+mn-ea"/>
                <a:sym typeface="+mn-lt"/>
              </a:rPr>
              <a:t>。即使</a:t>
            </a:r>
            <a:r>
              <a:rPr lang="en-US" altLang="zh-CN" sz="1600" b="1" dirty="0">
                <a:solidFill>
                  <a:srgbClr val="313D51"/>
                </a:solidFill>
                <a:ea typeface="+mn-ea"/>
                <a:cs typeface="+mn-ea"/>
                <a:sym typeface="+mn-lt"/>
              </a:rPr>
              <a:t>1</a:t>
            </a:r>
            <a:r>
              <a:rPr lang="zh-CN" altLang="en-US" sz="1600" b="1" dirty="0">
                <a:solidFill>
                  <a:srgbClr val="313D51"/>
                </a:solidFill>
                <a:ea typeface="+mn-ea"/>
                <a:cs typeface="+mn-ea"/>
                <a:sym typeface="+mn-lt"/>
              </a:rPr>
              <a:t>是整数，它也不是有效的函数码。</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600" b="1" dirty="0">
                <a:solidFill>
                  <a:srgbClr val="313D51"/>
                </a:solidFill>
                <a:ea typeface="+mn-ea"/>
                <a:cs typeface="+mn-ea"/>
                <a:sym typeface="+mn-lt"/>
              </a:rPr>
              <a:t>第二，生成的数据也可以转换为合法的网络数据。它必须符合协议格式并与实际物理意义相对应。</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marL="285750" indent="-285750" algn="l">
              <a:lnSpc>
                <a:spcPct val="120000"/>
              </a:lnSpc>
              <a:buFont typeface="Arial" panose="020B0604020202020204" pitchFamily="34" charset="0"/>
              <a:buChar char="•"/>
            </a:pPr>
            <a:r>
              <a:rPr lang="zh-CN" altLang="en-US" sz="1600" b="1" dirty="0">
                <a:solidFill>
                  <a:srgbClr val="313D51"/>
                </a:solidFill>
                <a:ea typeface="+mn-ea"/>
                <a:cs typeface="+mn-ea"/>
                <a:sym typeface="+mn-lt"/>
              </a:rPr>
              <a:t>第三，对抗样本被即可以被</a:t>
            </a:r>
            <a:r>
              <a:rPr lang="en-US" altLang="zh-CN" sz="1600" b="1" dirty="0">
                <a:solidFill>
                  <a:srgbClr val="313D51"/>
                </a:solidFill>
                <a:ea typeface="+mn-ea"/>
                <a:cs typeface="+mn-ea"/>
                <a:sym typeface="+mn-lt"/>
              </a:rPr>
              <a:t>IDS</a:t>
            </a:r>
            <a:r>
              <a:rPr lang="zh-CN" altLang="en-US" sz="1600" b="1" dirty="0">
                <a:solidFill>
                  <a:srgbClr val="313D51"/>
                </a:solidFill>
                <a:ea typeface="+mn-ea"/>
                <a:cs typeface="+mn-ea"/>
                <a:sym typeface="+mn-lt"/>
              </a:rPr>
              <a:t>分类为良性，又保持与原始攻击样本相同的攻击效果。</a:t>
            </a: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zh-CN" altLang="en-US" sz="1600" b="1" dirty="0">
              <a:solidFill>
                <a:srgbClr val="313D51"/>
              </a:solidFill>
              <a:ea typeface="+mn-ea"/>
              <a:cs typeface="+mn-ea"/>
              <a:sym typeface="+mn-lt"/>
            </a:endParaRPr>
          </a:p>
        </p:txBody>
      </p:sp>
    </p:spTree>
    <p:extLst>
      <p:ext uri="{BB962C8B-B14F-4D97-AF65-F5344CB8AC3E}">
        <p14:creationId xmlns:p14="http://schemas.microsoft.com/office/powerpoint/2010/main" val="3450668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Block-box</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2" name="TextBox 28">
            <a:extLst>
              <a:ext uri="{FF2B5EF4-FFF2-40B4-BE49-F238E27FC236}">
                <a16:creationId xmlns:a16="http://schemas.microsoft.com/office/drawing/2014/main" id="{11B81D6C-2050-588C-76C8-AE43F033EA37}"/>
              </a:ext>
            </a:extLst>
          </p:cNvPr>
          <p:cNvSpPr txBox="1"/>
          <p:nvPr/>
        </p:nvSpPr>
        <p:spPr>
          <a:xfrm>
            <a:off x="1103068" y="1299121"/>
            <a:ext cx="10080381" cy="573657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313D51"/>
                </a:solidFill>
                <a:ea typeface="+mn-ea"/>
                <a:cs typeface="+mn-ea"/>
                <a:sym typeface="+mn-lt"/>
              </a:rPr>
              <a:t>根据攻击者的先验知识，攻击分为白盒攻击和黑盒攻击。</a:t>
            </a:r>
            <a:endParaRPr lang="en-US" altLang="zh-CN" sz="2000" b="1" dirty="0">
              <a:solidFill>
                <a:srgbClr val="313D51"/>
              </a:solidFill>
              <a:ea typeface="+mn-ea"/>
              <a:cs typeface="+mn-ea"/>
              <a:sym typeface="+mn-lt"/>
            </a:endParaRPr>
          </a:p>
          <a:p>
            <a:pPr marL="342900" indent="-342900" algn="l">
              <a:lnSpc>
                <a:spcPct val="120000"/>
              </a:lnSpc>
              <a:buFont typeface="Arial" panose="020B0604020202020204" pitchFamily="34" charset="0"/>
              <a:buChar char="•"/>
            </a:pPr>
            <a:r>
              <a:rPr lang="zh-CN" altLang="en-US" sz="2000" b="1" dirty="0">
                <a:solidFill>
                  <a:srgbClr val="313D51"/>
                </a:solidFill>
                <a:ea typeface="+mn-ea"/>
                <a:cs typeface="+mn-ea"/>
                <a:sym typeface="+mn-lt"/>
              </a:rPr>
              <a:t>对于白盒攻击者，需要获取与检测器相同的训练数据，并处理特征选择、检测算法和参数。</a:t>
            </a:r>
            <a:endParaRPr lang="en-US" altLang="zh-CN" sz="2000" b="1" dirty="0">
              <a:solidFill>
                <a:srgbClr val="313D51"/>
              </a:solidFill>
              <a:ea typeface="+mn-ea"/>
              <a:cs typeface="+mn-ea"/>
              <a:sym typeface="+mn-lt"/>
            </a:endParaRPr>
          </a:p>
          <a:p>
            <a:pPr marL="342900" indent="-342900" algn="l">
              <a:lnSpc>
                <a:spcPct val="120000"/>
              </a:lnSpc>
              <a:buFont typeface="Arial" panose="020B0604020202020204" pitchFamily="34" charset="0"/>
              <a:buChar char="•"/>
            </a:pPr>
            <a:r>
              <a:rPr lang="zh-CN" altLang="en-US" sz="2000" b="1" dirty="0">
                <a:solidFill>
                  <a:srgbClr val="313D51"/>
                </a:solidFill>
                <a:ea typeface="+mn-ea"/>
                <a:cs typeface="+mn-ea"/>
                <a:sym typeface="+mn-lt"/>
              </a:rPr>
              <a:t>对于黑盒攻击者来说，他们知道特征选择和含义、控制过程，以及与真实检测器的训练数据平均分布的数据，不知道检测算法和参数。</a:t>
            </a: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由于黑盒攻击在现实中更为普遍，本实验采取黑盒攻击。</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黑盒攻击策略依赖于对抗样本的可迁移性，即由本地学习模型生成的对抗样本会混淆其他模型。</a:t>
            </a:r>
            <a:endParaRPr lang="en-US" altLang="zh-CN" sz="2000" b="1" dirty="0">
              <a:solidFill>
                <a:srgbClr val="313D51"/>
              </a:solidFill>
              <a:ea typeface="+mn-ea"/>
              <a:cs typeface="+mn-ea"/>
              <a:sym typeface="+mn-lt"/>
            </a:endParaRPr>
          </a:p>
          <a:p>
            <a:pPr marL="342900" indent="-342900" algn="l">
              <a:lnSpc>
                <a:spcPct val="120000"/>
              </a:lnSpc>
              <a:buFont typeface="Arial" panose="020B0604020202020204" pitchFamily="34" charset="0"/>
              <a:buChar char="•"/>
            </a:pPr>
            <a:r>
              <a:rPr lang="zh-CN" altLang="en-US" sz="2000" b="1" dirty="0">
                <a:solidFill>
                  <a:srgbClr val="313D51"/>
                </a:solidFill>
                <a:ea typeface="+mn-ea"/>
                <a:cs typeface="+mn-ea"/>
                <a:sym typeface="+mn-lt"/>
              </a:rPr>
              <a:t>训练用的替代检测器</a:t>
            </a:r>
            <a:r>
              <a:rPr lang="en-US" altLang="zh-CN" sz="2000" b="1" dirty="0">
                <a:solidFill>
                  <a:srgbClr val="313D51"/>
                </a:solidFill>
                <a:ea typeface="+mn-ea"/>
                <a:cs typeface="+mn-ea"/>
                <a:sym typeface="+mn-lt"/>
              </a:rPr>
              <a:t>(substitute/surrogated detector)</a:t>
            </a:r>
            <a:r>
              <a:rPr lang="zh-CN" altLang="en-US" sz="2000" b="1" dirty="0">
                <a:solidFill>
                  <a:srgbClr val="313D51"/>
                </a:solidFill>
                <a:ea typeface="+mn-ea"/>
                <a:cs typeface="+mn-ea"/>
                <a:sym typeface="+mn-lt"/>
              </a:rPr>
              <a:t>：</a:t>
            </a:r>
            <a:r>
              <a:rPr lang="en-US" altLang="zh-CN" sz="2000" b="1" dirty="0">
                <a:solidFill>
                  <a:srgbClr val="313D51"/>
                </a:solidFill>
                <a:ea typeface="+mn-ea"/>
                <a:cs typeface="+mn-ea"/>
                <a:sym typeface="+mn-lt"/>
              </a:rPr>
              <a:t>MLP</a:t>
            </a:r>
          </a:p>
          <a:p>
            <a:pPr marL="342900" indent="-342900" algn="l">
              <a:lnSpc>
                <a:spcPct val="120000"/>
              </a:lnSpc>
              <a:buFont typeface="Arial" panose="020B0604020202020204" pitchFamily="34" charset="0"/>
              <a:buChar char="•"/>
            </a:pPr>
            <a:r>
              <a:rPr lang="zh-CN" altLang="en-US" sz="2000" b="1" dirty="0">
                <a:solidFill>
                  <a:srgbClr val="313D51"/>
                </a:solidFill>
                <a:ea typeface="+mn-ea"/>
                <a:cs typeface="+mn-ea"/>
                <a:sym typeface="+mn-lt"/>
              </a:rPr>
              <a:t>测试用的集成检测器</a:t>
            </a:r>
            <a:r>
              <a:rPr lang="en-US" altLang="zh-CN" sz="2000" b="1" dirty="0">
                <a:solidFill>
                  <a:srgbClr val="313D51"/>
                </a:solidFill>
                <a:ea typeface="+mn-ea"/>
                <a:cs typeface="+mn-ea"/>
                <a:sym typeface="+mn-lt"/>
              </a:rPr>
              <a:t>(ensemble/stacking detector)</a:t>
            </a:r>
            <a:r>
              <a:rPr lang="zh-CN" altLang="en-US" sz="2000" b="1" dirty="0">
                <a:solidFill>
                  <a:srgbClr val="313D51"/>
                </a:solidFill>
                <a:ea typeface="+mn-ea"/>
                <a:cs typeface="+mn-ea"/>
                <a:sym typeface="+mn-lt"/>
              </a:rPr>
              <a:t>：五种决策树组成：随机森林、</a:t>
            </a:r>
            <a:r>
              <a:rPr lang="en-US" altLang="zh-CN" sz="2000" b="1" dirty="0">
                <a:solidFill>
                  <a:srgbClr val="313D51"/>
                </a:solidFill>
                <a:ea typeface="+mn-ea"/>
                <a:cs typeface="+mn-ea"/>
                <a:sym typeface="+mn-lt"/>
              </a:rPr>
              <a:t>Extra Trees</a:t>
            </a:r>
            <a:r>
              <a:rPr lang="zh-CN" altLang="en-US" sz="2000" b="1" dirty="0">
                <a:solidFill>
                  <a:srgbClr val="313D51"/>
                </a:solidFill>
                <a:ea typeface="+mn-ea"/>
                <a:cs typeface="+mn-ea"/>
                <a:sym typeface="+mn-lt"/>
              </a:rPr>
              <a:t>、</a:t>
            </a:r>
            <a:r>
              <a:rPr lang="en-US" altLang="zh-CN" sz="2000" b="1" dirty="0">
                <a:solidFill>
                  <a:srgbClr val="313D51"/>
                </a:solidFill>
                <a:ea typeface="+mn-ea"/>
                <a:cs typeface="+mn-ea"/>
                <a:sym typeface="+mn-lt"/>
              </a:rPr>
              <a:t>GBDT</a:t>
            </a:r>
            <a:r>
              <a:rPr lang="zh-CN" altLang="en-US" sz="2000" b="1" dirty="0">
                <a:solidFill>
                  <a:srgbClr val="313D51"/>
                </a:solidFill>
                <a:ea typeface="+mn-ea"/>
                <a:cs typeface="+mn-ea"/>
                <a:sym typeface="+mn-lt"/>
              </a:rPr>
              <a:t>、</a:t>
            </a:r>
            <a:r>
              <a:rPr lang="en-US" altLang="zh-CN" sz="2000" b="1" dirty="0">
                <a:solidFill>
                  <a:srgbClr val="313D51"/>
                </a:solidFill>
                <a:ea typeface="+mn-ea"/>
                <a:cs typeface="+mn-ea"/>
                <a:sym typeface="+mn-lt"/>
              </a:rPr>
              <a:t>AdaBoost</a:t>
            </a:r>
            <a:r>
              <a:rPr lang="zh-CN" altLang="en-US" sz="2000" b="1" dirty="0">
                <a:solidFill>
                  <a:srgbClr val="313D51"/>
                </a:solidFill>
                <a:ea typeface="+mn-ea"/>
                <a:cs typeface="+mn-ea"/>
                <a:sym typeface="+mn-lt"/>
              </a:rPr>
              <a:t>和</a:t>
            </a:r>
            <a:r>
              <a:rPr lang="en-US" altLang="zh-CN" sz="2000" b="1" dirty="0" err="1">
                <a:solidFill>
                  <a:srgbClr val="313D51"/>
                </a:solidFill>
                <a:ea typeface="+mn-ea"/>
                <a:cs typeface="+mn-ea"/>
                <a:sym typeface="+mn-lt"/>
              </a:rPr>
              <a:t>XGBoost</a:t>
            </a:r>
            <a:r>
              <a:rPr lang="zh-CN" altLang="en-US" sz="2000" b="1" dirty="0">
                <a:solidFill>
                  <a:srgbClr val="313D51"/>
                </a:solidFill>
                <a:ea typeface="+mn-ea"/>
                <a:cs typeface="+mn-ea"/>
                <a:sym typeface="+mn-lt"/>
              </a:rPr>
              <a:t>。</a:t>
            </a: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通过测试能够逃避替代分类器检测器生成对抗样本，是否仍然能够欺骗的集成检测器来验证这一点。</a:t>
            </a:r>
            <a:endParaRPr lang="en-US" altLang="zh-CN" sz="20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zh-CN" altLang="en-US" sz="1600" b="1" dirty="0">
              <a:solidFill>
                <a:srgbClr val="313D51"/>
              </a:solidFill>
              <a:ea typeface="+mn-ea"/>
              <a:cs typeface="+mn-ea"/>
              <a:sym typeface="+mn-lt"/>
            </a:endParaRPr>
          </a:p>
        </p:txBody>
      </p:sp>
    </p:spTree>
    <p:extLst>
      <p:ext uri="{BB962C8B-B14F-4D97-AF65-F5344CB8AC3E}">
        <p14:creationId xmlns:p14="http://schemas.microsoft.com/office/powerpoint/2010/main" val="40988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2940050" cy="50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ATTACKS</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pic>
        <p:nvPicPr>
          <p:cNvPr id="1026" name="Picture 2">
            <a:extLst>
              <a:ext uri="{FF2B5EF4-FFF2-40B4-BE49-F238E27FC236}">
                <a16:creationId xmlns:a16="http://schemas.microsoft.com/office/drawing/2014/main" id="{F0701665-2E3F-35F9-A45F-37415579C5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25"/>
          <a:stretch/>
        </p:blipFill>
        <p:spPr bwMode="auto">
          <a:xfrm>
            <a:off x="545996" y="1743445"/>
            <a:ext cx="5047043" cy="33711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8">
            <a:extLst>
              <a:ext uri="{FF2B5EF4-FFF2-40B4-BE49-F238E27FC236}">
                <a16:creationId xmlns:a16="http://schemas.microsoft.com/office/drawing/2014/main" id="{11B81D6C-2050-588C-76C8-AE43F033EA37}"/>
              </a:ext>
            </a:extLst>
          </p:cNvPr>
          <p:cNvSpPr txBox="1"/>
          <p:nvPr/>
        </p:nvSpPr>
        <p:spPr>
          <a:xfrm>
            <a:off x="5397967" y="912439"/>
            <a:ext cx="6440465" cy="640136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313D51"/>
                </a:solidFill>
                <a:ea typeface="+mn-ea"/>
                <a:cs typeface="+mn-ea"/>
                <a:sym typeface="+mn-lt"/>
              </a:rPr>
              <a:t>注入攻击</a:t>
            </a:r>
            <a:r>
              <a:rPr lang="en-US" altLang="zh-CN" sz="2000" b="1" dirty="0">
                <a:solidFill>
                  <a:srgbClr val="313D51"/>
                </a:solidFill>
                <a:ea typeface="+mn-ea"/>
                <a:cs typeface="+mn-ea"/>
                <a:sym typeface="+mn-lt"/>
              </a:rPr>
              <a:t>(Injection Attack)</a:t>
            </a:r>
            <a:r>
              <a:rPr lang="zh-CN" altLang="en-US" sz="2000" b="1" dirty="0">
                <a:solidFill>
                  <a:srgbClr val="313D51"/>
                </a:solidFill>
                <a:ea typeface="+mn-ea"/>
                <a:cs typeface="+mn-ea"/>
                <a:sym typeface="+mn-lt"/>
              </a:rPr>
              <a:t>：将错误的字段数据下载到控制设备。通过恶意更改指定寄存器的值，控制器会向执行器发送恶意命令，造成严重后果。</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程序码攻击</a:t>
            </a:r>
            <a:r>
              <a:rPr lang="en-US" altLang="zh-CN" sz="2000" b="1" dirty="0">
                <a:solidFill>
                  <a:srgbClr val="313D51"/>
                </a:solidFill>
                <a:ea typeface="+mn-ea"/>
                <a:cs typeface="+mn-ea"/>
                <a:sym typeface="+mn-lt"/>
              </a:rPr>
              <a:t>(Function code attack)</a:t>
            </a:r>
            <a:r>
              <a:rPr lang="zh-CN" altLang="en-US" sz="2000" b="1" dirty="0">
                <a:solidFill>
                  <a:srgbClr val="313D51"/>
                </a:solidFill>
                <a:ea typeface="+mn-ea"/>
                <a:cs typeface="+mn-ea"/>
                <a:sym typeface="+mn-lt"/>
              </a:rPr>
              <a:t>：通过含有恶意功能码的通信数据包误导控制设备。实验中</a:t>
            </a:r>
            <a:r>
              <a:rPr lang="en-US" altLang="zh-CN" sz="2000" b="1" dirty="0">
                <a:solidFill>
                  <a:srgbClr val="313D51"/>
                </a:solidFill>
                <a:ea typeface="+mn-ea"/>
                <a:cs typeface="+mn-ea"/>
                <a:sym typeface="+mn-lt"/>
              </a:rPr>
              <a:t>S7</a:t>
            </a:r>
            <a:r>
              <a:rPr lang="zh-CN" altLang="en-US" sz="2000" b="1" dirty="0">
                <a:solidFill>
                  <a:srgbClr val="313D51"/>
                </a:solidFill>
                <a:ea typeface="+mn-ea"/>
                <a:cs typeface="+mn-ea"/>
                <a:sym typeface="+mn-lt"/>
              </a:rPr>
              <a:t>协议中有一个特定的字段表示功能代码，把它改为</a:t>
            </a:r>
            <a:r>
              <a:rPr lang="en-US" altLang="zh-CN" sz="2000" b="1" dirty="0">
                <a:solidFill>
                  <a:srgbClr val="313D51"/>
                </a:solidFill>
                <a:ea typeface="+mn-ea"/>
                <a:cs typeface="+mn-ea"/>
                <a:sym typeface="+mn-lt"/>
              </a:rPr>
              <a:t>0x29</a:t>
            </a:r>
            <a:r>
              <a:rPr lang="zh-CN" altLang="en-US" sz="2000" b="1" dirty="0">
                <a:solidFill>
                  <a:srgbClr val="313D51"/>
                </a:solidFill>
                <a:ea typeface="+mn-ea"/>
                <a:cs typeface="+mn-ea"/>
                <a:sym typeface="+mn-lt"/>
              </a:rPr>
              <a:t>，可以实现西门子系列</a:t>
            </a:r>
            <a:r>
              <a:rPr lang="en-US" altLang="zh-CN" sz="2000" b="1" dirty="0">
                <a:solidFill>
                  <a:srgbClr val="313D51"/>
                </a:solidFill>
                <a:ea typeface="+mn-ea"/>
                <a:cs typeface="+mn-ea"/>
                <a:sym typeface="+mn-lt"/>
              </a:rPr>
              <a:t>PLC</a:t>
            </a:r>
            <a:r>
              <a:rPr lang="zh-CN" altLang="en-US" sz="2000" b="1" dirty="0">
                <a:solidFill>
                  <a:srgbClr val="313D51"/>
                </a:solidFill>
                <a:ea typeface="+mn-ea"/>
                <a:cs typeface="+mn-ea"/>
                <a:sym typeface="+mn-lt"/>
              </a:rPr>
              <a:t>的突然启停。</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侦察攻击</a:t>
            </a:r>
            <a:r>
              <a:rPr lang="en-US" altLang="zh-CN" sz="2000" b="1" dirty="0">
                <a:solidFill>
                  <a:srgbClr val="313D51"/>
                </a:solidFill>
                <a:ea typeface="+mn-ea"/>
                <a:cs typeface="+mn-ea"/>
                <a:sym typeface="+mn-lt"/>
              </a:rPr>
              <a:t>(Reconnaissance attack)</a:t>
            </a:r>
            <a:r>
              <a:rPr lang="zh-CN" altLang="en-US" sz="2000" b="1" dirty="0">
                <a:solidFill>
                  <a:srgbClr val="313D51"/>
                </a:solidFill>
                <a:ea typeface="+mn-ea"/>
                <a:cs typeface="+mn-ea"/>
                <a:sym typeface="+mn-lt"/>
              </a:rPr>
              <a:t>：窃取工作站与控制设备之间的通信数据，或者扫描控制网络获取控制设备的信息，为进一步的攻击做准备。除了向控制系统注入大量数据包外，侦察攻击对物理设备或进程没有直接影响。</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zh-CN" altLang="en-US" sz="1600" b="1" dirty="0">
              <a:solidFill>
                <a:srgbClr val="313D51"/>
              </a:solidFill>
              <a:ea typeface="+mn-ea"/>
              <a:cs typeface="+mn-ea"/>
              <a:sym typeface="+mn-lt"/>
            </a:endParaRPr>
          </a:p>
        </p:txBody>
      </p:sp>
    </p:spTree>
    <p:extLst>
      <p:ext uri="{BB962C8B-B14F-4D97-AF65-F5344CB8AC3E}">
        <p14:creationId xmlns:p14="http://schemas.microsoft.com/office/powerpoint/2010/main" val="250142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ATTACKS</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2" name="TextBox 28">
            <a:extLst>
              <a:ext uri="{FF2B5EF4-FFF2-40B4-BE49-F238E27FC236}">
                <a16:creationId xmlns:a16="http://schemas.microsoft.com/office/drawing/2014/main" id="{11B81D6C-2050-588C-76C8-AE43F033EA37}"/>
              </a:ext>
            </a:extLst>
          </p:cNvPr>
          <p:cNvSpPr txBox="1"/>
          <p:nvPr/>
        </p:nvSpPr>
        <p:spPr>
          <a:xfrm>
            <a:off x="658813" y="1192855"/>
            <a:ext cx="6440465" cy="6401368"/>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2000" b="1" dirty="0">
                <a:solidFill>
                  <a:srgbClr val="313D51"/>
                </a:solidFill>
                <a:ea typeface="+mn-ea"/>
                <a:cs typeface="+mn-ea"/>
                <a:sym typeface="+mn-lt"/>
              </a:rPr>
              <a:t>注入攻击</a:t>
            </a:r>
            <a:r>
              <a:rPr lang="en-US" altLang="zh-CN" sz="2000" b="1" dirty="0">
                <a:solidFill>
                  <a:srgbClr val="313D51"/>
                </a:solidFill>
                <a:ea typeface="+mn-ea"/>
                <a:cs typeface="+mn-ea"/>
                <a:sym typeface="+mn-lt"/>
              </a:rPr>
              <a:t>(Injection Attack)</a:t>
            </a:r>
            <a:r>
              <a:rPr lang="zh-CN" altLang="en-US" sz="2000" b="1" dirty="0">
                <a:solidFill>
                  <a:srgbClr val="313D51"/>
                </a:solidFill>
                <a:ea typeface="+mn-ea"/>
                <a:cs typeface="+mn-ea"/>
                <a:sym typeface="+mn-lt"/>
              </a:rPr>
              <a:t>：将错误的字段数据下载到控制设备。通过恶意更改指定寄存器的值，控制器会向执行器发送恶意命令，造成严重后果。</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程序码攻击</a:t>
            </a:r>
            <a:r>
              <a:rPr lang="en-US" altLang="zh-CN" sz="2000" b="1" dirty="0">
                <a:solidFill>
                  <a:srgbClr val="313D51"/>
                </a:solidFill>
                <a:ea typeface="+mn-ea"/>
                <a:cs typeface="+mn-ea"/>
                <a:sym typeface="+mn-lt"/>
              </a:rPr>
              <a:t>(Function code attack)</a:t>
            </a:r>
            <a:r>
              <a:rPr lang="zh-CN" altLang="en-US" sz="2000" b="1" dirty="0">
                <a:solidFill>
                  <a:srgbClr val="313D51"/>
                </a:solidFill>
                <a:ea typeface="+mn-ea"/>
                <a:cs typeface="+mn-ea"/>
                <a:sym typeface="+mn-lt"/>
              </a:rPr>
              <a:t>：通过含有恶意功能码的通信数据包误导控制设备。实验中</a:t>
            </a:r>
            <a:r>
              <a:rPr lang="en-US" altLang="zh-CN" sz="2000" b="1" dirty="0">
                <a:solidFill>
                  <a:srgbClr val="313D51"/>
                </a:solidFill>
                <a:ea typeface="+mn-ea"/>
                <a:cs typeface="+mn-ea"/>
                <a:sym typeface="+mn-lt"/>
              </a:rPr>
              <a:t>S7</a:t>
            </a:r>
            <a:r>
              <a:rPr lang="zh-CN" altLang="en-US" sz="2000" b="1" dirty="0">
                <a:solidFill>
                  <a:srgbClr val="313D51"/>
                </a:solidFill>
                <a:ea typeface="+mn-ea"/>
                <a:cs typeface="+mn-ea"/>
                <a:sym typeface="+mn-lt"/>
              </a:rPr>
              <a:t>协议中有一个特定的字段表示功能代码，把它改为</a:t>
            </a:r>
            <a:r>
              <a:rPr lang="en-US" altLang="zh-CN" sz="2000" b="1" dirty="0">
                <a:solidFill>
                  <a:srgbClr val="313D51"/>
                </a:solidFill>
                <a:ea typeface="+mn-ea"/>
                <a:cs typeface="+mn-ea"/>
                <a:sym typeface="+mn-lt"/>
              </a:rPr>
              <a:t>0x29</a:t>
            </a:r>
            <a:r>
              <a:rPr lang="zh-CN" altLang="en-US" sz="2000" b="1" dirty="0">
                <a:solidFill>
                  <a:srgbClr val="313D51"/>
                </a:solidFill>
                <a:ea typeface="+mn-ea"/>
                <a:cs typeface="+mn-ea"/>
                <a:sym typeface="+mn-lt"/>
              </a:rPr>
              <a:t>，可以实现西门子系列</a:t>
            </a:r>
            <a:r>
              <a:rPr lang="en-US" altLang="zh-CN" sz="2000" b="1" dirty="0">
                <a:solidFill>
                  <a:srgbClr val="313D51"/>
                </a:solidFill>
                <a:ea typeface="+mn-ea"/>
                <a:cs typeface="+mn-ea"/>
                <a:sym typeface="+mn-lt"/>
              </a:rPr>
              <a:t>PLC</a:t>
            </a:r>
            <a:r>
              <a:rPr lang="zh-CN" altLang="en-US" sz="2000" b="1" dirty="0">
                <a:solidFill>
                  <a:srgbClr val="313D51"/>
                </a:solidFill>
                <a:ea typeface="+mn-ea"/>
                <a:cs typeface="+mn-ea"/>
                <a:sym typeface="+mn-lt"/>
              </a:rPr>
              <a:t>的突然启停。</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r>
              <a:rPr lang="zh-CN" altLang="en-US" sz="2000" b="1" dirty="0">
                <a:solidFill>
                  <a:srgbClr val="313D51"/>
                </a:solidFill>
                <a:ea typeface="+mn-ea"/>
                <a:cs typeface="+mn-ea"/>
                <a:sym typeface="+mn-lt"/>
              </a:rPr>
              <a:t>侦察攻击</a:t>
            </a:r>
            <a:r>
              <a:rPr lang="en-US" altLang="zh-CN" sz="2000" b="1" dirty="0">
                <a:solidFill>
                  <a:srgbClr val="313D51"/>
                </a:solidFill>
                <a:ea typeface="+mn-ea"/>
                <a:cs typeface="+mn-ea"/>
                <a:sym typeface="+mn-lt"/>
              </a:rPr>
              <a:t>(Reconnaissance attack)</a:t>
            </a:r>
            <a:r>
              <a:rPr lang="zh-CN" altLang="en-US" sz="2000" b="1" dirty="0">
                <a:solidFill>
                  <a:srgbClr val="313D51"/>
                </a:solidFill>
                <a:ea typeface="+mn-ea"/>
                <a:cs typeface="+mn-ea"/>
                <a:sym typeface="+mn-lt"/>
              </a:rPr>
              <a:t>：窃取工作站与控制设备之间的通信数据，或者扫描控制网络获取控制设备的信息，为进一步的攻击做准备。除了向控制系统注入大量数据包外，侦察攻击对物理设备或进程没有直接影响</a:t>
            </a: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endParaRPr lang="en-US" altLang="zh-CN" sz="20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en-US" altLang="zh-CN" sz="1600" b="1" dirty="0">
              <a:solidFill>
                <a:srgbClr val="313D51"/>
              </a:solidFill>
              <a:ea typeface="+mn-ea"/>
              <a:cs typeface="+mn-ea"/>
              <a:sym typeface="+mn-lt"/>
            </a:endParaRPr>
          </a:p>
          <a:p>
            <a:pPr algn="l">
              <a:lnSpc>
                <a:spcPct val="120000"/>
              </a:lnSpc>
            </a:pPr>
            <a:endParaRPr lang="zh-CN" altLang="en-US" sz="1600" b="1" dirty="0">
              <a:solidFill>
                <a:srgbClr val="313D51"/>
              </a:solidFill>
              <a:ea typeface="+mn-ea"/>
              <a:cs typeface="+mn-ea"/>
              <a:sym typeface="+mn-lt"/>
            </a:endParaRPr>
          </a:p>
        </p:txBody>
      </p:sp>
      <p:sp>
        <p:nvSpPr>
          <p:cNvPr id="3" name="TextBox 28">
            <a:extLst>
              <a:ext uri="{FF2B5EF4-FFF2-40B4-BE49-F238E27FC236}">
                <a16:creationId xmlns:a16="http://schemas.microsoft.com/office/drawing/2014/main" id="{4DD9F4DA-11A2-A721-EFFD-D51C514FB0A7}"/>
              </a:ext>
            </a:extLst>
          </p:cNvPr>
          <p:cNvSpPr txBox="1"/>
          <p:nvPr/>
        </p:nvSpPr>
        <p:spPr>
          <a:xfrm>
            <a:off x="7933458" y="1385775"/>
            <a:ext cx="3599729"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2000" b="1" dirty="0">
                <a:solidFill>
                  <a:srgbClr val="313D51"/>
                </a:solidFill>
                <a:ea typeface="+mn-ea"/>
                <a:cs typeface="+mn-ea"/>
                <a:sym typeface="+mn-lt"/>
              </a:rPr>
              <a:t>Payload: data field</a:t>
            </a:r>
          </a:p>
        </p:txBody>
      </p:sp>
      <p:sp>
        <p:nvSpPr>
          <p:cNvPr id="4" name="TextBox 28">
            <a:extLst>
              <a:ext uri="{FF2B5EF4-FFF2-40B4-BE49-F238E27FC236}">
                <a16:creationId xmlns:a16="http://schemas.microsoft.com/office/drawing/2014/main" id="{4DD213F4-32D2-8599-655E-24BE022C9A22}"/>
              </a:ext>
            </a:extLst>
          </p:cNvPr>
          <p:cNvSpPr txBox="1"/>
          <p:nvPr/>
        </p:nvSpPr>
        <p:spPr>
          <a:xfrm>
            <a:off x="7933455" y="2995276"/>
            <a:ext cx="3599729"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2000" b="1" dirty="0">
                <a:solidFill>
                  <a:srgbClr val="313D51"/>
                </a:solidFill>
                <a:ea typeface="+mn-ea"/>
                <a:cs typeface="+mn-ea"/>
                <a:sym typeface="+mn-lt"/>
              </a:rPr>
              <a:t>Payload: function code</a:t>
            </a:r>
          </a:p>
        </p:txBody>
      </p:sp>
      <p:sp>
        <p:nvSpPr>
          <p:cNvPr id="5" name="TextBox 28">
            <a:extLst>
              <a:ext uri="{FF2B5EF4-FFF2-40B4-BE49-F238E27FC236}">
                <a16:creationId xmlns:a16="http://schemas.microsoft.com/office/drawing/2014/main" id="{2EF710AE-A983-0FEA-1302-152235810116}"/>
              </a:ext>
            </a:extLst>
          </p:cNvPr>
          <p:cNvSpPr txBox="1"/>
          <p:nvPr/>
        </p:nvSpPr>
        <p:spPr>
          <a:xfrm>
            <a:off x="7933454" y="4604777"/>
            <a:ext cx="3599729" cy="338041"/>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2000" b="1" dirty="0">
                <a:solidFill>
                  <a:srgbClr val="313D51"/>
                </a:solidFill>
                <a:ea typeface="+mn-ea"/>
                <a:cs typeface="+mn-ea"/>
                <a:sym typeface="+mn-lt"/>
              </a:rPr>
              <a:t>Payload: function code</a:t>
            </a:r>
          </a:p>
        </p:txBody>
      </p:sp>
    </p:spTree>
    <p:extLst>
      <p:ext uri="{BB962C8B-B14F-4D97-AF65-F5344CB8AC3E}">
        <p14:creationId xmlns:p14="http://schemas.microsoft.com/office/powerpoint/2010/main" val="4012503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
            </a:r>
            <a:r>
              <a:rPr lang="en-US" altLang="zh-CN" sz="2400" b="1" dirty="0" err="1">
                <a:solidFill>
                  <a:srgbClr val="313D51"/>
                </a:solidFill>
                <a:latin typeface="微软雅黑" panose="020B0503020204020204" pitchFamily="34" charset="-122"/>
                <a:ea typeface="+mn-ea"/>
                <a:cs typeface="+mn-ea"/>
                <a:sym typeface="+mn-lt"/>
              </a:rPr>
              <a:t>Opt.attack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sp>
        <p:nvSpPr>
          <p:cNvPr id="2" name="TextBox 28">
            <a:extLst>
              <a:ext uri="{FF2B5EF4-FFF2-40B4-BE49-F238E27FC236}">
                <a16:creationId xmlns:a16="http://schemas.microsoft.com/office/drawing/2014/main" id="{11B81D6C-2050-588C-76C8-AE43F033EA37}"/>
              </a:ext>
            </a:extLst>
          </p:cNvPr>
          <p:cNvSpPr txBox="1"/>
          <p:nvPr/>
        </p:nvSpPr>
        <p:spPr>
          <a:xfrm>
            <a:off x="617574" y="4382130"/>
            <a:ext cx="10853066" cy="2043252"/>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just">
              <a:lnSpc>
                <a:spcPct val="120000"/>
              </a:lnSpc>
            </a:pPr>
            <a:r>
              <a:rPr lang="zh-CN" altLang="en-US" sz="2000" b="1" dirty="0">
                <a:solidFill>
                  <a:srgbClr val="313D51"/>
                </a:solidFill>
                <a:ea typeface="+mn-ea"/>
                <a:cs typeface="+mn-ea"/>
                <a:sym typeface="+mn-lt"/>
              </a:rPr>
              <a:t>本文通过构造一个最优问题来生成逃避攻击，在迭代计算和处理中，不断提高恶意样本被分类为良性的概率</a:t>
            </a:r>
            <a:r>
              <a:rPr lang="en-US" altLang="zh-CN" sz="2000" b="1" dirty="0">
                <a:solidFill>
                  <a:srgbClr val="313D51"/>
                </a:solidFill>
                <a:ea typeface="+mn-ea"/>
                <a:cs typeface="+mn-ea"/>
                <a:sym typeface="+mn-lt"/>
              </a:rPr>
              <a:t>(</a:t>
            </a:r>
            <a:r>
              <a:rPr lang="zh-CN" altLang="en-US" sz="2000" b="1" dirty="0">
                <a:solidFill>
                  <a:srgbClr val="313D51"/>
                </a:solidFill>
                <a:ea typeface="+mn-ea"/>
                <a:cs typeface="+mn-ea"/>
                <a:sym typeface="+mn-lt"/>
              </a:rPr>
              <a:t>替代检测器给出</a:t>
            </a:r>
            <a:r>
              <a:rPr lang="en-US" altLang="zh-CN" sz="2000" b="1" dirty="0">
                <a:solidFill>
                  <a:srgbClr val="313D51"/>
                </a:solidFill>
                <a:ea typeface="+mn-ea"/>
                <a:cs typeface="+mn-ea"/>
                <a:sym typeface="+mn-lt"/>
              </a:rPr>
              <a:t>)</a:t>
            </a:r>
            <a:r>
              <a:rPr lang="zh-CN" altLang="en-US" sz="2000" b="1" dirty="0">
                <a:solidFill>
                  <a:srgbClr val="313D51"/>
                </a:solidFill>
                <a:ea typeface="+mn-ea"/>
                <a:cs typeface="+mn-ea"/>
                <a:sym typeface="+mn-lt"/>
              </a:rPr>
              <a:t>，最终得到逃避概率最大的对抗样本。</a:t>
            </a:r>
            <a:endParaRPr lang="en-US" altLang="zh-CN" sz="2000" b="1" dirty="0">
              <a:solidFill>
                <a:srgbClr val="313D51"/>
              </a:solidFill>
              <a:ea typeface="+mn-ea"/>
              <a:cs typeface="+mn-ea"/>
              <a:sym typeface="+mn-lt"/>
            </a:endParaRPr>
          </a:p>
          <a:p>
            <a:pPr algn="just">
              <a:lnSpc>
                <a:spcPct val="120000"/>
              </a:lnSpc>
            </a:pPr>
            <a:endParaRPr lang="en-US" altLang="zh-CN" sz="2000" b="1" dirty="0">
              <a:solidFill>
                <a:srgbClr val="313D51"/>
              </a:solidFill>
              <a:ea typeface="+mn-ea"/>
              <a:cs typeface="+mn-ea"/>
              <a:sym typeface="+mn-lt"/>
            </a:endParaRPr>
          </a:p>
          <a:p>
            <a:pPr algn="just">
              <a:lnSpc>
                <a:spcPct val="120000"/>
              </a:lnSpc>
            </a:pPr>
            <a:r>
              <a:rPr lang="zh-CN" altLang="en-US" sz="2000" b="1" dirty="0">
                <a:solidFill>
                  <a:srgbClr val="313D51"/>
                </a:solidFill>
                <a:ea typeface="+mn-ea"/>
                <a:cs typeface="+mn-ea"/>
                <a:sym typeface="+mn-lt"/>
              </a:rPr>
              <a:t>优化方法是线性逼近约束优化 </a:t>
            </a:r>
            <a:r>
              <a:rPr lang="en-US" altLang="zh-CN" sz="2000" b="1" dirty="0">
                <a:solidFill>
                  <a:srgbClr val="313D51"/>
                </a:solidFill>
                <a:ea typeface="+mn-ea"/>
                <a:cs typeface="+mn-ea"/>
                <a:sym typeface="+mn-lt"/>
              </a:rPr>
              <a:t>(COBYLA)</a:t>
            </a:r>
            <a:r>
              <a:rPr lang="zh-CN" altLang="en-US" sz="2000" b="1" dirty="0">
                <a:solidFill>
                  <a:srgbClr val="313D51"/>
                </a:solidFill>
                <a:ea typeface="+mn-ea"/>
                <a:cs typeface="+mn-ea"/>
                <a:sym typeface="+mn-lt"/>
              </a:rPr>
              <a:t>。严格来说，最终结果仅在近似线性优化问题下最优。 </a:t>
            </a:r>
            <a:endParaRPr lang="en-US" altLang="zh-CN" sz="1600" b="1" dirty="0">
              <a:solidFill>
                <a:srgbClr val="313D51"/>
              </a:solidFill>
              <a:ea typeface="+mn-ea"/>
              <a:cs typeface="+mn-ea"/>
              <a:sym typeface="+mn-lt"/>
            </a:endParaRPr>
          </a:p>
          <a:p>
            <a:pPr algn="just">
              <a:lnSpc>
                <a:spcPct val="120000"/>
              </a:lnSpc>
            </a:pPr>
            <a:endParaRPr lang="en-US" altLang="zh-CN" sz="1600" b="1" dirty="0">
              <a:solidFill>
                <a:srgbClr val="313D51"/>
              </a:solidFill>
              <a:ea typeface="+mn-ea"/>
              <a:cs typeface="+mn-ea"/>
              <a:sym typeface="+mn-lt"/>
            </a:endParaRPr>
          </a:p>
          <a:p>
            <a:pPr algn="just">
              <a:lnSpc>
                <a:spcPct val="120000"/>
              </a:lnSpc>
            </a:pPr>
            <a:endParaRPr lang="zh-CN" altLang="en-US" sz="1600" b="1" dirty="0">
              <a:solidFill>
                <a:srgbClr val="313D51"/>
              </a:solidFill>
              <a:ea typeface="+mn-ea"/>
              <a:cs typeface="+mn-ea"/>
              <a:sym typeface="+mn-lt"/>
            </a:endParaRPr>
          </a:p>
        </p:txBody>
      </p:sp>
      <p:pic>
        <p:nvPicPr>
          <p:cNvPr id="2050" name="Picture 2">
            <a:extLst>
              <a:ext uri="{FF2B5EF4-FFF2-40B4-BE49-F238E27FC236}">
                <a16:creationId xmlns:a16="http://schemas.microsoft.com/office/drawing/2014/main" id="{99A3D3F5-8B46-D5E2-90B6-F4C093812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010" y="1042035"/>
            <a:ext cx="6954987" cy="32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32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7D4785EC-32FD-4C0A-9896-61F58499415F}"/>
              </a:ext>
            </a:extLst>
          </p:cNvPr>
          <p:cNvGrpSpPr/>
          <p:nvPr/>
        </p:nvGrpSpPr>
        <p:grpSpPr>
          <a:xfrm>
            <a:off x="658813" y="258246"/>
            <a:ext cx="576262" cy="576262"/>
            <a:chOff x="416756" y="345952"/>
            <a:chExt cx="576262" cy="576262"/>
          </a:xfrm>
        </p:grpSpPr>
        <p:sp>
          <p:nvSpPr>
            <p:cNvPr id="21" name="圆角矩形 10">
              <a:extLst>
                <a:ext uri="{FF2B5EF4-FFF2-40B4-BE49-F238E27FC236}">
                  <a16:creationId xmlns:a16="http://schemas.microsoft.com/office/drawing/2014/main" id="{64FCD2B6-A1A0-45AA-B010-2765DBE4C6A0}"/>
                </a:ext>
              </a:extLst>
            </p:cNvPr>
            <p:cNvSpPr>
              <a:spLocks noChangeArrowheads="1"/>
            </p:cNvSpPr>
            <p:nvPr/>
          </p:nvSpPr>
          <p:spPr bwMode="auto">
            <a:xfrm>
              <a:off x="416756" y="345952"/>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微软雅黑" panose="020B0503020204020204" pitchFamily="34" charset="-122"/>
                <a:ea typeface="+mn-ea"/>
                <a:cs typeface="+mn-ea"/>
                <a:sym typeface="+mn-lt"/>
              </a:endParaRPr>
            </a:p>
          </p:txBody>
        </p:sp>
        <p:sp>
          <p:nvSpPr>
            <p:cNvPr id="24" name="Freeform 27">
              <a:extLst>
                <a:ext uri="{FF2B5EF4-FFF2-40B4-BE49-F238E27FC236}">
                  <a16:creationId xmlns:a16="http://schemas.microsoft.com/office/drawing/2014/main" id="{9D86FCD3-EC3A-499B-B979-83FE5985DB64}"/>
                </a:ext>
              </a:extLst>
            </p:cNvPr>
            <p:cNvSpPr>
              <a:spLocks noEditPoints="1"/>
            </p:cNvSpPr>
            <p:nvPr/>
          </p:nvSpPr>
          <p:spPr bwMode="auto">
            <a:xfrm>
              <a:off x="548762" y="466597"/>
              <a:ext cx="312249" cy="334972"/>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微软雅黑" panose="020B0503020204020204" pitchFamily="34" charset="-122"/>
                <a:cs typeface="+mn-ea"/>
                <a:sym typeface="+mn-lt"/>
              </a:endParaRPr>
            </a:p>
          </p:txBody>
        </p:sp>
      </p:grpSp>
      <p:sp>
        <p:nvSpPr>
          <p:cNvPr id="25" name="TextBox 59">
            <a:extLst>
              <a:ext uri="{FF2B5EF4-FFF2-40B4-BE49-F238E27FC236}">
                <a16:creationId xmlns:a16="http://schemas.microsoft.com/office/drawing/2014/main" id="{75B5EFE7-4639-41B2-97AF-3ED1E6B8A824}"/>
              </a:ext>
            </a:extLst>
          </p:cNvPr>
          <p:cNvSpPr txBox="1">
            <a:spLocks noChangeArrowheads="1"/>
          </p:cNvSpPr>
          <p:nvPr/>
        </p:nvSpPr>
        <p:spPr bwMode="auto">
          <a:xfrm>
            <a:off x="1339054" y="264177"/>
            <a:ext cx="5525042"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en-US" altLang="zh-CN" sz="2400" b="1" dirty="0">
                <a:solidFill>
                  <a:srgbClr val="313D51"/>
                </a:solidFill>
                <a:latin typeface="微软雅黑" panose="020B0503020204020204" pitchFamily="34" charset="-122"/>
                <a:ea typeface="+mn-ea"/>
                <a:cs typeface="+mn-ea"/>
                <a:sym typeface="+mn-lt"/>
              </a:rPr>
              <a:t>Model: </a:t>
            </a:r>
            <a:r>
              <a:rPr lang="en-US" altLang="zh-CN" sz="2400" b="1" dirty="0" err="1">
                <a:solidFill>
                  <a:srgbClr val="313D51"/>
                </a:solidFill>
                <a:latin typeface="微软雅黑" panose="020B0503020204020204" pitchFamily="34" charset="-122"/>
                <a:ea typeface="+mn-ea"/>
                <a:cs typeface="+mn-ea"/>
                <a:sym typeface="+mn-lt"/>
              </a:rPr>
              <a:t>Opt.attack</a:t>
            </a:r>
            <a:endParaRPr lang="zh-CN" altLang="en-US" sz="2400" b="1" dirty="0">
              <a:solidFill>
                <a:srgbClr val="313D51"/>
              </a:solidFill>
              <a:latin typeface="微软雅黑" panose="020B0503020204020204" pitchFamily="34" charset="-122"/>
              <a:ea typeface="+mn-ea"/>
              <a:cs typeface="+mn-ea"/>
              <a:sym typeface="+mn-lt"/>
            </a:endParaRPr>
          </a:p>
        </p:txBody>
      </p:sp>
      <p:grpSp>
        <p:nvGrpSpPr>
          <p:cNvPr id="27" name="组合 26">
            <a:extLst>
              <a:ext uri="{FF2B5EF4-FFF2-40B4-BE49-F238E27FC236}">
                <a16:creationId xmlns:a16="http://schemas.microsoft.com/office/drawing/2014/main" id="{C742D605-9A60-4B60-B63C-D96B3A951984}"/>
              </a:ext>
            </a:extLst>
          </p:cNvPr>
          <p:cNvGrpSpPr/>
          <p:nvPr/>
        </p:nvGrpSpPr>
        <p:grpSpPr>
          <a:xfrm>
            <a:off x="1421503" y="801950"/>
            <a:ext cx="4171536" cy="45719"/>
            <a:chOff x="6956001" y="1968700"/>
            <a:chExt cx="4171536" cy="45719"/>
          </a:xfrm>
        </p:grpSpPr>
        <p:cxnSp>
          <p:nvCxnSpPr>
            <p:cNvPr id="30" name="直接连接符 29">
              <a:extLst>
                <a:ext uri="{FF2B5EF4-FFF2-40B4-BE49-F238E27FC236}">
                  <a16:creationId xmlns:a16="http://schemas.microsoft.com/office/drawing/2014/main" id="{7019FE38-E5E9-4B04-9CC9-26F9F9E3B4F3}"/>
                </a:ext>
              </a:extLst>
            </p:cNvPr>
            <p:cNvCxnSpPr/>
            <p:nvPr/>
          </p:nvCxnSpPr>
          <p:spPr>
            <a:xfrm flipH="1">
              <a:off x="6970986" y="2009999"/>
              <a:ext cx="4156551" cy="0"/>
            </a:xfrm>
            <a:prstGeom prst="line">
              <a:avLst/>
            </a:prstGeom>
            <a:noFill/>
            <a:ln w="19050" cap="flat" cmpd="sng" algn="ctr">
              <a:solidFill>
                <a:sysClr val="window" lastClr="FFFFFF">
                  <a:lumMod val="75000"/>
                </a:sysClr>
              </a:solidFill>
              <a:prstDash val="solid"/>
              <a:miter lim="800000"/>
            </a:ln>
            <a:effectLst/>
          </p:spPr>
        </p:cxnSp>
        <p:sp>
          <p:nvSpPr>
            <p:cNvPr id="33" name="矩形 32">
              <a:extLst>
                <a:ext uri="{FF2B5EF4-FFF2-40B4-BE49-F238E27FC236}">
                  <a16:creationId xmlns:a16="http://schemas.microsoft.com/office/drawing/2014/main" id="{1369A385-E77F-46EC-94F7-580BFEFE031D}"/>
                </a:ext>
              </a:extLst>
            </p:cNvPr>
            <p:cNvSpPr/>
            <p:nvPr/>
          </p:nvSpPr>
          <p:spPr>
            <a:xfrm flipH="1">
              <a:off x="6956001" y="1968700"/>
              <a:ext cx="950535" cy="45719"/>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dirty="0">
                <a:solidFill>
                  <a:srgbClr val="313D51"/>
                </a:solidFill>
                <a:latin typeface="微软雅黑" panose="020B0503020204020204" pitchFamily="34" charset="-122"/>
                <a:cs typeface="+mn-ea"/>
                <a:sym typeface="+mn-lt"/>
              </a:endParaRPr>
            </a:p>
          </p:txBody>
        </p:sp>
      </p:grpSp>
      <p:pic>
        <p:nvPicPr>
          <p:cNvPr id="4098" name="Picture 2">
            <a:extLst>
              <a:ext uri="{FF2B5EF4-FFF2-40B4-BE49-F238E27FC236}">
                <a16:creationId xmlns:a16="http://schemas.microsoft.com/office/drawing/2014/main" id="{D69909F6-2E96-5E06-E2EB-4A80297CA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815" y="0"/>
            <a:ext cx="6346520" cy="684456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8A29488-8626-B8D5-7CFB-319131ADB30B}"/>
              </a:ext>
            </a:extLst>
          </p:cNvPr>
          <p:cNvPicPr>
            <a:picLocks noChangeAspect="1"/>
          </p:cNvPicPr>
          <p:nvPr/>
        </p:nvPicPr>
        <p:blipFill>
          <a:blip r:embed="rId4"/>
          <a:stretch>
            <a:fillRect/>
          </a:stretch>
        </p:blipFill>
        <p:spPr>
          <a:xfrm>
            <a:off x="316025" y="4321009"/>
            <a:ext cx="5391902" cy="2381582"/>
          </a:xfrm>
          <a:prstGeom prst="rect">
            <a:avLst/>
          </a:prstGeom>
        </p:spPr>
      </p:pic>
      <p:sp>
        <p:nvSpPr>
          <p:cNvPr id="2" name="TextBox 28">
            <a:extLst>
              <a:ext uri="{FF2B5EF4-FFF2-40B4-BE49-F238E27FC236}">
                <a16:creationId xmlns:a16="http://schemas.microsoft.com/office/drawing/2014/main" id="{11B81D6C-2050-588C-76C8-AE43F033EA37}"/>
              </a:ext>
            </a:extLst>
          </p:cNvPr>
          <p:cNvSpPr txBox="1"/>
          <p:nvPr/>
        </p:nvSpPr>
        <p:spPr>
          <a:xfrm>
            <a:off x="658814" y="843055"/>
            <a:ext cx="5278889" cy="3289362"/>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en-US" altLang="zh-CN" sz="2000" b="1" dirty="0">
                <a:solidFill>
                  <a:srgbClr val="313D51"/>
                </a:solidFill>
                <a:ea typeface="+mn-ea"/>
                <a:cs typeface="+mn-ea"/>
                <a:sym typeface="+mn-lt"/>
              </a:rPr>
              <a:t>x0</a:t>
            </a:r>
            <a:r>
              <a:rPr lang="zh-CN" altLang="en-US" sz="2000" b="1" dirty="0">
                <a:solidFill>
                  <a:srgbClr val="313D51"/>
                </a:solidFill>
                <a:ea typeface="+mn-ea"/>
                <a:cs typeface="+mn-ea"/>
                <a:sym typeface="+mn-lt"/>
              </a:rPr>
              <a:t>是原恶意样本</a:t>
            </a:r>
            <a:r>
              <a:rPr lang="en-US" altLang="zh-CN" sz="2000" b="1" dirty="0">
                <a:solidFill>
                  <a:srgbClr val="313D51"/>
                </a:solidFill>
                <a:ea typeface="+mn-ea"/>
                <a:cs typeface="+mn-ea"/>
                <a:sym typeface="+mn-lt"/>
              </a:rPr>
              <a:t>(</a:t>
            </a:r>
            <a:r>
              <a:rPr lang="zh-CN" altLang="en-US" sz="2000" b="1" dirty="0">
                <a:solidFill>
                  <a:srgbClr val="313D51"/>
                </a:solidFill>
                <a:ea typeface="+mn-ea"/>
                <a:cs typeface="+mn-ea"/>
                <a:sym typeface="+mn-lt"/>
              </a:rPr>
              <a:t>可被</a:t>
            </a:r>
            <a:r>
              <a:rPr lang="en-US" altLang="zh-CN" sz="2000" b="1" dirty="0">
                <a:solidFill>
                  <a:srgbClr val="313D51"/>
                </a:solidFill>
                <a:ea typeface="+mn-ea"/>
                <a:cs typeface="+mn-ea"/>
                <a:sym typeface="+mn-lt"/>
              </a:rPr>
              <a:t>f^</a:t>
            </a:r>
            <a:r>
              <a:rPr lang="zh-CN" altLang="en-US" sz="2000" b="1" dirty="0">
                <a:solidFill>
                  <a:srgbClr val="313D51"/>
                </a:solidFill>
                <a:ea typeface="+mn-ea"/>
                <a:cs typeface="+mn-ea"/>
                <a:sym typeface="+mn-lt"/>
              </a:rPr>
              <a:t>检测出</a:t>
            </a:r>
            <a:r>
              <a:rPr lang="en-US" altLang="zh-CN" sz="2000" b="1" dirty="0">
                <a:solidFill>
                  <a:srgbClr val="313D51"/>
                </a:solidFill>
                <a:ea typeface="+mn-ea"/>
                <a:cs typeface="+mn-ea"/>
                <a:sym typeface="+mn-lt"/>
              </a:rPr>
              <a:t>)</a:t>
            </a:r>
          </a:p>
          <a:p>
            <a:pPr algn="l">
              <a:lnSpc>
                <a:spcPct val="120000"/>
              </a:lnSpc>
            </a:pPr>
            <a:r>
              <a:rPr lang="en-US" altLang="zh-CN" sz="2000" b="1" dirty="0">
                <a:solidFill>
                  <a:srgbClr val="313D51"/>
                </a:solidFill>
                <a:ea typeface="+mn-ea"/>
                <a:cs typeface="+mn-ea"/>
                <a:sym typeface="+mn-lt"/>
              </a:rPr>
              <a:t>f^</a:t>
            </a:r>
            <a:r>
              <a:rPr lang="zh-CN" altLang="en-US" sz="2000" b="1" dirty="0">
                <a:solidFill>
                  <a:srgbClr val="313D51"/>
                </a:solidFill>
                <a:ea typeface="+mn-ea"/>
                <a:cs typeface="+mn-ea"/>
                <a:sym typeface="+mn-lt"/>
              </a:rPr>
              <a:t>是替代检测器</a:t>
            </a:r>
            <a:endParaRPr lang="en-US" altLang="zh-CN" sz="2000" b="1" dirty="0">
              <a:solidFill>
                <a:srgbClr val="313D51"/>
              </a:solidFill>
              <a:ea typeface="+mn-ea"/>
              <a:cs typeface="+mn-ea"/>
              <a:sym typeface="+mn-lt"/>
            </a:endParaRPr>
          </a:p>
          <a:p>
            <a:pPr algn="l">
              <a:lnSpc>
                <a:spcPct val="120000"/>
              </a:lnSpc>
            </a:pPr>
            <a:r>
              <a:rPr lang="en-US" altLang="zh-CN" sz="2000" b="1" dirty="0">
                <a:solidFill>
                  <a:srgbClr val="313D51"/>
                </a:solidFill>
                <a:ea typeface="+mn-ea"/>
                <a:cs typeface="+mn-ea"/>
                <a:sym typeface="+mn-lt"/>
              </a:rPr>
              <a:t>x*</a:t>
            </a:r>
            <a:r>
              <a:rPr lang="zh-CN" altLang="en-US" sz="2000" b="1" dirty="0">
                <a:solidFill>
                  <a:srgbClr val="313D51"/>
                </a:solidFill>
                <a:ea typeface="+mn-ea"/>
                <a:cs typeface="+mn-ea"/>
                <a:sym typeface="+mn-lt"/>
              </a:rPr>
              <a:t>是生成的最终不会被</a:t>
            </a:r>
            <a:r>
              <a:rPr lang="en-US" altLang="zh-CN" sz="2000" b="1" dirty="0">
                <a:solidFill>
                  <a:srgbClr val="313D51"/>
                </a:solidFill>
                <a:ea typeface="+mn-ea"/>
                <a:cs typeface="+mn-ea"/>
                <a:sym typeface="+mn-lt"/>
              </a:rPr>
              <a:t>f^</a:t>
            </a:r>
            <a:r>
              <a:rPr lang="zh-CN" altLang="en-US" sz="2000" b="1" dirty="0">
                <a:solidFill>
                  <a:srgbClr val="313D51"/>
                </a:solidFill>
                <a:ea typeface="+mn-ea"/>
                <a:cs typeface="+mn-ea"/>
                <a:sym typeface="+mn-lt"/>
              </a:rPr>
              <a:t>检测出的对抗恶意样本</a:t>
            </a:r>
            <a:endParaRPr lang="en-US" altLang="zh-CN" sz="2000" b="1" dirty="0">
              <a:solidFill>
                <a:srgbClr val="313D51"/>
              </a:solidFill>
              <a:ea typeface="+mn-ea"/>
              <a:cs typeface="+mn-ea"/>
              <a:sym typeface="+mn-lt"/>
            </a:endParaRPr>
          </a:p>
          <a:p>
            <a:pPr algn="l">
              <a:lnSpc>
                <a:spcPct val="120000"/>
              </a:lnSpc>
            </a:pPr>
            <a:r>
              <a:rPr lang="en-US" altLang="zh-CN" sz="2000" b="1" dirty="0">
                <a:solidFill>
                  <a:srgbClr val="313D51"/>
                </a:solidFill>
                <a:ea typeface="+mn-ea"/>
                <a:cs typeface="+mn-ea"/>
                <a:sym typeface="+mn-lt"/>
              </a:rPr>
              <a:t>x(mal)</a:t>
            </a:r>
            <a:r>
              <a:rPr lang="zh-CN" altLang="en-US" sz="2000" b="1" dirty="0">
                <a:solidFill>
                  <a:srgbClr val="313D51"/>
                </a:solidFill>
                <a:ea typeface="+mn-ea"/>
                <a:cs typeface="+mn-ea"/>
                <a:sym typeface="+mn-lt"/>
              </a:rPr>
              <a:t>是迭代过程中的对抗样本</a:t>
            </a:r>
            <a:endParaRPr lang="en-US" altLang="zh-CN" sz="2000" b="1" dirty="0">
              <a:solidFill>
                <a:srgbClr val="313D51"/>
              </a:solidFill>
              <a:ea typeface="+mn-ea"/>
              <a:cs typeface="+mn-ea"/>
              <a:sym typeface="+mn-lt"/>
            </a:endParaRPr>
          </a:p>
          <a:p>
            <a:pPr algn="l">
              <a:lnSpc>
                <a:spcPct val="120000"/>
              </a:lnSpc>
            </a:pPr>
            <a:r>
              <a:rPr lang="en-US" altLang="zh-CN" sz="2000" b="1" dirty="0">
                <a:solidFill>
                  <a:srgbClr val="313D51"/>
                </a:solidFill>
                <a:ea typeface="+mn-ea"/>
                <a:cs typeface="+mn-ea"/>
                <a:sym typeface="+mn-lt"/>
              </a:rPr>
              <a:t>d</a:t>
            </a:r>
            <a:r>
              <a:rPr lang="zh-CN" altLang="en-US" sz="2000" b="1" dirty="0">
                <a:solidFill>
                  <a:srgbClr val="313D51"/>
                </a:solidFill>
                <a:ea typeface="+mn-ea"/>
                <a:cs typeface="+mn-ea"/>
                <a:sym typeface="+mn-lt"/>
              </a:rPr>
              <a:t>是</a:t>
            </a:r>
            <a:r>
              <a:rPr lang="en-US" altLang="zh-CN" sz="2000" b="1" dirty="0">
                <a:solidFill>
                  <a:srgbClr val="313D51"/>
                </a:solidFill>
                <a:ea typeface="+mn-ea"/>
                <a:cs typeface="+mn-ea"/>
                <a:sym typeface="+mn-lt"/>
              </a:rPr>
              <a:t>x(mal)</a:t>
            </a:r>
            <a:r>
              <a:rPr lang="zh-CN" altLang="en-US" sz="2000" b="1" dirty="0">
                <a:solidFill>
                  <a:srgbClr val="313D51"/>
                </a:solidFill>
                <a:ea typeface="+mn-ea"/>
                <a:cs typeface="+mn-ea"/>
                <a:sym typeface="+mn-lt"/>
              </a:rPr>
              <a:t>与</a:t>
            </a:r>
            <a:r>
              <a:rPr lang="en-US" altLang="zh-CN" sz="2000" b="1" dirty="0">
                <a:solidFill>
                  <a:srgbClr val="313D51"/>
                </a:solidFill>
                <a:ea typeface="+mn-ea"/>
                <a:cs typeface="+mn-ea"/>
                <a:sym typeface="+mn-lt"/>
              </a:rPr>
              <a:t>x</a:t>
            </a:r>
            <a:r>
              <a:rPr lang="zh-CN" altLang="en-US" sz="2000" b="1" dirty="0">
                <a:solidFill>
                  <a:srgbClr val="313D51"/>
                </a:solidFill>
                <a:ea typeface="+mn-ea"/>
                <a:cs typeface="+mn-ea"/>
                <a:sym typeface="+mn-lt"/>
              </a:rPr>
              <a:t>之间的欧几里得距离</a:t>
            </a:r>
            <a:endParaRPr lang="en-US" altLang="zh-CN" sz="2000" b="1" dirty="0">
              <a:solidFill>
                <a:srgbClr val="313D51"/>
              </a:solidFill>
              <a:ea typeface="+mn-ea"/>
              <a:cs typeface="+mn-ea"/>
              <a:sym typeface="+mn-lt"/>
            </a:endParaRPr>
          </a:p>
          <a:p>
            <a:pPr algn="l">
              <a:lnSpc>
                <a:spcPct val="120000"/>
              </a:lnSpc>
            </a:pPr>
            <a:r>
              <a:rPr lang="en-US" altLang="zh-CN" sz="2000" b="1" dirty="0">
                <a:solidFill>
                  <a:srgbClr val="313D51"/>
                </a:solidFill>
                <a:ea typeface="+mn-ea"/>
                <a:cs typeface="+mn-ea"/>
                <a:sym typeface="+mn-lt"/>
              </a:rPr>
              <a:t>d*max</a:t>
            </a:r>
            <a:r>
              <a:rPr lang="zh-CN" altLang="en-US" sz="2000" b="1" dirty="0">
                <a:solidFill>
                  <a:srgbClr val="313D51"/>
                </a:solidFill>
                <a:ea typeface="+mn-ea"/>
                <a:cs typeface="+mn-ea"/>
                <a:sym typeface="+mn-lt"/>
              </a:rPr>
              <a:t>是最大距离阈值（根据实验选取，确保不要太偏离于原始数据）</a:t>
            </a:r>
            <a:endParaRPr lang="en-US" altLang="zh-CN" sz="2000" b="1" dirty="0">
              <a:solidFill>
                <a:srgbClr val="313D51"/>
              </a:solidFill>
              <a:ea typeface="+mn-ea"/>
              <a:cs typeface="+mn-ea"/>
              <a:sym typeface="+mn-lt"/>
            </a:endParaRPr>
          </a:p>
          <a:p>
            <a:pPr algn="l">
              <a:lnSpc>
                <a:spcPct val="120000"/>
              </a:lnSpc>
            </a:pPr>
            <a:r>
              <a:rPr lang="en-US" altLang="zh-CN" sz="2000" b="1" dirty="0">
                <a:solidFill>
                  <a:srgbClr val="313D51"/>
                </a:solidFill>
                <a:ea typeface="+mn-ea"/>
                <a:cs typeface="+mn-ea"/>
                <a:sym typeface="+mn-lt"/>
              </a:rPr>
              <a:t>p(x)</a:t>
            </a:r>
            <a:r>
              <a:rPr lang="zh-CN" altLang="en-US" sz="2000" b="1" dirty="0">
                <a:solidFill>
                  <a:srgbClr val="313D51"/>
                </a:solidFill>
                <a:ea typeface="+mn-ea"/>
                <a:cs typeface="+mn-ea"/>
                <a:sym typeface="+mn-lt"/>
              </a:rPr>
              <a:t>是样本</a:t>
            </a:r>
            <a:r>
              <a:rPr lang="en-US" altLang="zh-CN" sz="2000" b="1" dirty="0">
                <a:solidFill>
                  <a:srgbClr val="313D51"/>
                </a:solidFill>
                <a:ea typeface="+mn-ea"/>
                <a:cs typeface="+mn-ea"/>
                <a:sym typeface="+mn-lt"/>
              </a:rPr>
              <a:t>x</a:t>
            </a:r>
            <a:r>
              <a:rPr lang="zh-CN" altLang="en-US" sz="2000" b="1" dirty="0">
                <a:solidFill>
                  <a:srgbClr val="313D51"/>
                </a:solidFill>
                <a:ea typeface="+mn-ea"/>
                <a:cs typeface="+mn-ea"/>
                <a:sym typeface="+mn-lt"/>
              </a:rPr>
              <a:t>被替代分类器分类为恶意的概率</a:t>
            </a:r>
            <a:endParaRPr lang="en-US" altLang="zh-CN" sz="2000" b="1" dirty="0">
              <a:solidFill>
                <a:srgbClr val="313D51"/>
              </a:solidFill>
              <a:ea typeface="+mn-ea"/>
              <a:cs typeface="+mn-ea"/>
              <a:sym typeface="+mn-lt"/>
            </a:endParaRPr>
          </a:p>
        </p:txBody>
      </p:sp>
    </p:spTree>
    <p:extLst>
      <p:ext uri="{BB962C8B-B14F-4D97-AF65-F5344CB8AC3E}">
        <p14:creationId xmlns:p14="http://schemas.microsoft.com/office/powerpoint/2010/main" val="4010990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51PPT模板网   www.51pptmoban.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3876</Words>
  <Application>Microsoft Office PowerPoint</Application>
  <PresentationFormat>宽屏</PresentationFormat>
  <Paragraphs>227</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Helvetica Neue</vt:lpstr>
      <vt:lpstr>微软雅黑</vt:lpstr>
      <vt:lpstr>Arial</vt:lpstr>
      <vt:lpstr>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翻开的书学术蓝简约实用毕业答辩开题报告ppt模板</dc:title>
  <dc:creator>51PPT模板网</dc:creator>
  <cp:keywords>www.51pptmoban.com</cp:keywords>
  <dc:description>www.51pptmoban.com</dc:description>
  <cp:lastModifiedBy>宋 思静</cp:lastModifiedBy>
  <cp:revision>13</cp:revision>
  <dcterms:created xsi:type="dcterms:W3CDTF">2021-05-12T03:31:37Z</dcterms:created>
  <dcterms:modified xsi:type="dcterms:W3CDTF">2023-01-08T12:46:18Z</dcterms:modified>
</cp:coreProperties>
</file>