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448" r:id="rId5"/>
    <p:sldId id="2462" r:id="rId6"/>
    <p:sldId id="259" r:id="rId7"/>
    <p:sldId id="2467" r:id="rId8"/>
    <p:sldId id="2466" r:id="rId9"/>
    <p:sldId id="2465" r:id="rId10"/>
    <p:sldId id="2468" r:id="rId11"/>
    <p:sldId id="2469" r:id="rId12"/>
    <p:sldId id="2470" r:id="rId13"/>
    <p:sldId id="2471" r:id="rId14"/>
    <p:sldId id="2472" r:id="rId15"/>
    <p:sldId id="243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11" autoAdjust="0"/>
  </p:normalViewPr>
  <p:slideViewPr>
    <p:cSldViewPr snapToGrid="0">
      <p:cViewPr>
        <p:scale>
          <a:sx n="75" d="100"/>
          <a:sy n="75" d="100"/>
        </p:scale>
        <p:origin x="250" y="144"/>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2/27/2021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2/27/2021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GBI stands for Global Bikes International</a:t>
            </a:r>
          </a:p>
          <a:p>
            <a:pPr marL="171450" indent="-171450">
              <a:buFont typeface="Arial" panose="020B0604020202020204" pitchFamily="34" charset="0"/>
              <a:buChar char="•"/>
            </a:pPr>
            <a:r>
              <a:rPr lang="en-CA" dirty="0"/>
              <a:t>GBI manufactures bicycles and bicycle accessories. </a:t>
            </a:r>
          </a:p>
          <a:p>
            <a:pPr marL="171450" indent="-171450">
              <a:buFont typeface="Arial" panose="020B0604020202020204" pitchFamily="34" charset="0"/>
              <a:buChar char="•"/>
            </a:pPr>
            <a:r>
              <a:rPr lang="en-CA" dirty="0"/>
              <a:t>They manufacture in Germany and they sell to bicycle retailers in Germany and in the United States.</a:t>
            </a: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772753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On the left side of the diagram, it shows all of the source objects and source tables (sales transactions). It also shows the two look up tables.</a:t>
            </a:r>
          </a:p>
          <a:p>
            <a:pPr marL="171450" indent="-171450">
              <a:buFont typeface="Arial" panose="020B0604020202020204" pitchFamily="34" charset="0"/>
              <a:buChar char="•"/>
            </a:pPr>
            <a:r>
              <a:rPr lang="en-CA" dirty="0"/>
              <a:t>On the right side of the diagram, it shows the target (how many target object were there.</a:t>
            </a:r>
          </a:p>
          <a:p>
            <a:pPr marL="171450" indent="-171450">
              <a:buFont typeface="Arial" panose="020B0604020202020204" pitchFamily="34" charset="0"/>
              <a:buChar char="•"/>
            </a:pPr>
            <a:r>
              <a:rPr lang="en-CA" dirty="0"/>
              <a:t>This diagram shows the interactions, joins, transformations (like any filters that were applied) between the two sides.</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50369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90000"/>
              </a:lnSpc>
            </a:pPr>
            <a:r>
              <a:rPr lang="en-US" sz="1200" cap="none" spc="0" dirty="0"/>
              <a:t>The image on the left shows the object navigator and it shows the age constraint created. This specific age constraint is “age &gt; 21” with the condition of </a:t>
            </a:r>
            <a:r>
              <a:rPr lang="en-US" sz="1200" cap="none" spc="0" dirty="0" err="1"/>
              <a:t>SRC_CUSTOMER.Age</a:t>
            </a:r>
            <a:r>
              <a:rPr lang="en-US" sz="1200" cap="none" spc="0" dirty="0"/>
              <a:t> &gt; 21. Which means customers with the age over 21.</a:t>
            </a:r>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155052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90000"/>
              </a:lnSpc>
            </a:pPr>
            <a:r>
              <a:rPr lang="en-US" sz="1200" cap="none" spc="0" dirty="0"/>
              <a:t>The image on the right shows the object navigator and it shows </a:t>
            </a:r>
            <a:r>
              <a:rPr lang="en-US" b="0" i="0" dirty="0">
                <a:solidFill>
                  <a:srgbClr val="494C4E"/>
                </a:solidFill>
                <a:effectLst/>
                <a:latin typeface="Lato"/>
              </a:rPr>
              <a:t>the execution of the </a:t>
            </a:r>
            <a:r>
              <a:rPr lang="en-US" b="0" i="0" dirty="0" err="1">
                <a:solidFill>
                  <a:srgbClr val="494C4E"/>
                </a:solidFill>
                <a:effectLst/>
                <a:latin typeface="Lato"/>
              </a:rPr>
              <a:t>src_city</a:t>
            </a:r>
            <a:r>
              <a:rPr lang="en-US" b="0" i="0" dirty="0">
                <a:solidFill>
                  <a:srgbClr val="494C4E"/>
                </a:solidFill>
                <a:effectLst/>
                <a:latin typeface="Lato"/>
              </a:rPr>
              <a:t> reference.</a:t>
            </a:r>
            <a:endParaRPr lang="en-US" sz="1200" cap="none" spc="0"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2909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lnSpc>
                <a:spcPct val="90000"/>
              </a:lnSpc>
              <a:buFont typeface="Arial" panose="020B0604020202020204" pitchFamily="34" charset="0"/>
              <a:buChar char="•"/>
            </a:pPr>
            <a:r>
              <a:rPr lang="en-US" sz="1200" cap="none" spc="0" dirty="0"/>
              <a:t>The image on the right </a:t>
            </a:r>
            <a:r>
              <a:rPr lang="en-US" b="0" i="0" dirty="0">
                <a:solidFill>
                  <a:srgbClr val="494C4E"/>
                </a:solidFill>
                <a:effectLst/>
                <a:latin typeface="Lato"/>
              </a:rPr>
              <a:t>shows the package created in the object navigator.</a:t>
            </a:r>
          </a:p>
          <a:p>
            <a:pPr marL="171450" indent="-171450" algn="l">
              <a:lnSpc>
                <a:spcPct val="90000"/>
              </a:lnSpc>
              <a:buFont typeface="Arial" panose="020B0604020202020204" pitchFamily="34" charset="0"/>
              <a:buChar char="•"/>
            </a:pPr>
            <a:r>
              <a:rPr lang="en-US" sz="1200" cap="none" spc="0" dirty="0"/>
              <a:t>Packages are used in generating scenarios for production. They represent data integration workflow. They can perform tasks such as starting a reverse-engineering process on a datastore or a model, sending an email to an administrator, downloading a file and unzipping it, defining the order in which mappings must be executed, and defining loops to iterate over execution commands with changing parameter.</a:t>
            </a:r>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122857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90000"/>
              </a:lnSpc>
              <a:buFont typeface="Arial" panose="020B0604020202020204" pitchFamily="34" charset="0"/>
              <a:buNone/>
            </a:pPr>
            <a:r>
              <a:rPr lang="en-US" sz="1200" cap="none" spc="0" dirty="0"/>
              <a:t>The image on the right shows </a:t>
            </a:r>
            <a:r>
              <a:rPr lang="en-US" b="0" i="0" dirty="0">
                <a:solidFill>
                  <a:srgbClr val="494C4E"/>
                </a:solidFill>
                <a:effectLst/>
                <a:latin typeface="Lato"/>
              </a:rPr>
              <a:t>the stepwise diagram for the sales administration package that I have created.</a:t>
            </a:r>
            <a:endParaRPr lang="en-US" sz="1200" cap="none" spc="0"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250372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90000"/>
              </a:lnSpc>
            </a:pPr>
            <a:r>
              <a:rPr lang="en-US" sz="1200" cap="none" spc="0" dirty="0"/>
              <a:t>The image on the left shows the </a:t>
            </a:r>
            <a:r>
              <a:rPr lang="en-CA" b="0" i="0" dirty="0">
                <a:solidFill>
                  <a:srgbClr val="494C4E"/>
                </a:solidFill>
                <a:effectLst/>
                <a:latin typeface="Lato"/>
              </a:rPr>
              <a:t>sales admin package session log. The overall execution was successful, but upon going in depth, one can see in the right image that there were errors determined. The left image shows the TRG_CUSTOMER table and one of the rows with the error.</a:t>
            </a:r>
            <a:endParaRPr lang="en-US" sz="1200" cap="none" spc="0"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353444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90000"/>
              </a:lnSpc>
            </a:pPr>
            <a:r>
              <a:rPr lang="en-US" sz="1200" cap="none" spc="0" dirty="0"/>
              <a:t>The image on the right shows </a:t>
            </a:r>
            <a:r>
              <a:rPr lang="en-US" b="0" i="0" dirty="0">
                <a:solidFill>
                  <a:srgbClr val="494C4E"/>
                </a:solidFill>
                <a:effectLst/>
                <a:latin typeface="Lato"/>
              </a:rPr>
              <a:t>the session log of the Load operation for Sales Administration.</a:t>
            </a:r>
            <a:endParaRPr lang="en-US" sz="1200" cap="none" spc="0"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130916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2400" dirty="0"/>
              <a:t>ODI12C Data Integrity Controls, Automation and Deployment</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PRESENTATION BY JAMIE LU</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512343" y="3608511"/>
            <a:ext cx="5167313" cy="518795"/>
          </a:xfrm>
        </p:spPr>
        <p:txBody>
          <a:bodyPr/>
          <a:lstStyle/>
          <a:p>
            <a:r>
              <a:rPr lang="en-US" sz="1400" dirty="0"/>
              <a:t>Assignment 2 - Dbas 3018 data movement and integration</a:t>
            </a:r>
          </a:p>
        </p:txBody>
      </p:sp>
    </p:spTree>
    <p:extLst>
      <p:ext uri="{BB962C8B-B14F-4D97-AF65-F5344CB8AC3E}">
        <p14:creationId xmlns:p14="http://schemas.microsoft.com/office/powerpoint/2010/main" val="392783230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BF868F5-C78C-4367-8805-3F77285DB1C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lnSpc>
                <a:spcPct val="90000"/>
              </a:lnSpc>
            </a:pPr>
            <a:r>
              <a:rPr lang="en-US" sz="5400">
                <a:solidFill>
                  <a:srgbClr val="FFFFFF"/>
                </a:solidFill>
              </a:rPr>
              <a:t>Figure 7-1</a:t>
            </a:r>
          </a:p>
        </p:txBody>
      </p:sp>
      <p:cxnSp>
        <p:nvCxnSpPr>
          <p:cNvPr id="62" name="Straight Connector 6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Graphical user interface, text, application&#10;&#10;Description automatically generated">
            <a:extLst>
              <a:ext uri="{FF2B5EF4-FFF2-40B4-BE49-F238E27FC236}">
                <a16:creationId xmlns:a16="http://schemas.microsoft.com/office/drawing/2014/main" id="{03373E4A-4E09-4EAC-9E21-3A890AFE75CB}"/>
              </a:ext>
            </a:extLst>
          </p:cNvPr>
          <p:cNvPicPr>
            <a:picLocks noChangeAspect="1"/>
          </p:cNvPicPr>
          <p:nvPr/>
        </p:nvPicPr>
        <p:blipFill>
          <a:blip r:embed="rId3"/>
          <a:stretch>
            <a:fillRect/>
          </a:stretch>
        </p:blipFill>
        <p:spPr>
          <a:xfrm>
            <a:off x="1185633" y="2426818"/>
            <a:ext cx="3747784" cy="3997637"/>
          </a:xfrm>
          <a:prstGeom prst="rect">
            <a:avLst/>
          </a:prstGeom>
        </p:spPr>
      </p:pic>
      <p:cxnSp>
        <p:nvCxnSpPr>
          <p:cNvPr id="64" name="Straight Connector 6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text, application, email&#10;&#10;Description automatically generated">
            <a:extLst>
              <a:ext uri="{FF2B5EF4-FFF2-40B4-BE49-F238E27FC236}">
                <a16:creationId xmlns:a16="http://schemas.microsoft.com/office/drawing/2014/main" id="{EB2DA63D-A2BA-472C-A57C-45735BD92E10}"/>
              </a:ext>
            </a:extLst>
          </p:cNvPr>
          <p:cNvPicPr>
            <a:picLocks noChangeAspect="1"/>
          </p:cNvPicPr>
          <p:nvPr/>
        </p:nvPicPr>
        <p:blipFill>
          <a:blip r:embed="rId4"/>
          <a:stretch>
            <a:fillRect/>
          </a:stretch>
        </p:blipFill>
        <p:spPr>
          <a:xfrm>
            <a:off x="6445073" y="3764107"/>
            <a:ext cx="5455917" cy="1323059"/>
          </a:xfrm>
          <a:prstGeom prst="rect">
            <a:avLst/>
          </a:prstGeom>
        </p:spPr>
      </p:pic>
      <p:sp>
        <p:nvSpPr>
          <p:cNvPr id="5" name="Slide Number Placeholder 4">
            <a:extLst>
              <a:ext uri="{FF2B5EF4-FFF2-40B4-BE49-F238E27FC236}">
                <a16:creationId xmlns:a16="http://schemas.microsoft.com/office/drawing/2014/main" id="{CF62140E-38D6-4861-87EA-E59382E64FAC}"/>
              </a:ext>
            </a:extLst>
          </p:cNvPr>
          <p:cNvSpPr>
            <a:spLocks noGrp="1"/>
          </p:cNvSpPr>
          <p:nvPr>
            <p:ph type="sldNum" sz="quarter" idx="12"/>
          </p:nvPr>
        </p:nvSpPr>
        <p:spPr>
          <a:xfrm>
            <a:off x="8603343" y="6522430"/>
            <a:ext cx="2743200" cy="347472"/>
          </a:xfrm>
          <a:prstGeom prst="ellipse">
            <a:avLst/>
          </a:prstGeom>
        </p:spPr>
        <p:txBody>
          <a:bodyPr vert="horz" lIns="91440" tIns="45720" rIns="91440" bIns="45720" rtlCol="0" anchor="ctr">
            <a:normAutofit/>
          </a:bodyPr>
          <a:lstStyle/>
          <a:p>
            <a:pPr>
              <a:lnSpc>
                <a:spcPct val="90000"/>
              </a:lnSpc>
              <a:spcAft>
                <a:spcPts val="600"/>
              </a:spcAft>
            </a:pPr>
            <a:fld id="{8C2E478F-E849-4A8C-AF1F-CBCC78A7CBFA}" type="slidenum">
              <a:rPr lang="en-US" sz="1100">
                <a:solidFill>
                  <a:srgbClr val="898989"/>
                </a:solidFill>
              </a:rPr>
              <a:pPr>
                <a:lnSpc>
                  <a:spcPct val="90000"/>
                </a:lnSpc>
                <a:spcAft>
                  <a:spcPts val="600"/>
                </a:spcAft>
              </a:pPr>
              <a:t>10</a:t>
            </a:fld>
            <a:endParaRPr lang="en-US" sz="1100">
              <a:solidFill>
                <a:srgbClr val="898989"/>
              </a:solidFill>
            </a:endParaRPr>
          </a:p>
        </p:txBody>
      </p:sp>
    </p:spTree>
    <p:extLst>
      <p:ext uri="{BB962C8B-B14F-4D97-AF65-F5344CB8AC3E}">
        <p14:creationId xmlns:p14="http://schemas.microsoft.com/office/powerpoint/2010/main" val="420949255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4"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5" name="Rectangle 64">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ABF868F5-C78C-4367-8805-3F77285DB1C4}"/>
              </a:ext>
            </a:extLst>
          </p:cNvPr>
          <p:cNvSpPr>
            <a:spLocks noGrp="1"/>
          </p:cNvSpPr>
          <p:nvPr>
            <p:ph type="title"/>
          </p:nvPr>
        </p:nvSpPr>
        <p:spPr>
          <a:xfrm>
            <a:off x="895415" y="2075504"/>
            <a:ext cx="3654569" cy="2042725"/>
          </a:xfrm>
        </p:spPr>
        <p:txBody>
          <a:bodyPr vert="horz" lIns="91440" tIns="45720" rIns="91440" bIns="45720" rtlCol="0" anchor="b">
            <a:normAutofit/>
          </a:bodyPr>
          <a:lstStyle/>
          <a:p>
            <a:pPr algn="ctr">
              <a:lnSpc>
                <a:spcPct val="90000"/>
              </a:lnSpc>
            </a:pPr>
            <a:r>
              <a:rPr lang="en-US" sz="4800" kern="1200" dirty="0">
                <a:solidFill>
                  <a:srgbClr val="FFFFFE"/>
                </a:solidFill>
                <a:latin typeface="+mj-lt"/>
                <a:ea typeface="+mj-ea"/>
                <a:cs typeface="+mj-cs"/>
              </a:rPr>
              <a:t>Figure 8-3</a:t>
            </a:r>
          </a:p>
        </p:txBody>
      </p:sp>
      <p:sp>
        <p:nvSpPr>
          <p:cNvPr id="5" name="Slide Number Placeholder 4">
            <a:extLst>
              <a:ext uri="{FF2B5EF4-FFF2-40B4-BE49-F238E27FC236}">
                <a16:creationId xmlns:a16="http://schemas.microsoft.com/office/drawing/2014/main" id="{CF62140E-38D6-4861-87EA-E59382E64FAC}"/>
              </a:ext>
            </a:extLst>
          </p:cNvPr>
          <p:cNvSpPr>
            <a:spLocks noGrp="1"/>
          </p:cNvSpPr>
          <p:nvPr>
            <p:ph type="sldNum" sz="quarter" idx="12"/>
          </p:nvPr>
        </p:nvSpPr>
        <p:spPr>
          <a:xfrm>
            <a:off x="3719434" y="320040"/>
            <a:ext cx="914400" cy="320040"/>
          </a:xfrm>
          <a:prstGeom prst="ellipse">
            <a:avLst/>
          </a:prstGeom>
        </p:spPr>
        <p:txBody>
          <a:bodyPr vert="horz" lIns="91440" tIns="45720" rIns="91440" bIns="45720" rtlCol="0" anchor="ctr">
            <a:normAutofit/>
          </a:bodyPr>
          <a:lstStyle/>
          <a:p>
            <a:pPr>
              <a:lnSpc>
                <a:spcPct val="90000"/>
              </a:lnSpc>
              <a:spcAft>
                <a:spcPts val="600"/>
              </a:spcAft>
            </a:pPr>
            <a:fld id="{8C2E478F-E849-4A8C-AF1F-CBCC78A7CBFA}" type="slidenum">
              <a:rPr lang="en-US" sz="900"/>
              <a:pPr>
                <a:lnSpc>
                  <a:spcPct val="90000"/>
                </a:lnSpc>
                <a:spcAft>
                  <a:spcPts val="600"/>
                </a:spcAft>
              </a:pPr>
              <a:t>11</a:t>
            </a:fld>
            <a:endParaRPr lang="en-US" sz="900"/>
          </a:p>
        </p:txBody>
      </p:sp>
      <p:sp>
        <p:nvSpPr>
          <p:cNvPr id="69" name="Rectangle 68">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FB6C76B7-DEDB-44B5-98FF-251AA0376F33}"/>
              </a:ext>
            </a:extLst>
          </p:cNvPr>
          <p:cNvPicPr>
            <a:picLocks noChangeAspect="1"/>
          </p:cNvPicPr>
          <p:nvPr/>
        </p:nvPicPr>
        <p:blipFill>
          <a:blip r:embed="rId3"/>
          <a:stretch>
            <a:fillRect/>
          </a:stretch>
        </p:blipFill>
        <p:spPr>
          <a:xfrm>
            <a:off x="5757262" y="801835"/>
            <a:ext cx="6120318" cy="5263473"/>
          </a:xfrm>
          <a:prstGeom prst="rect">
            <a:avLst/>
          </a:prstGeom>
          <a:ln w="9525">
            <a:noFill/>
          </a:ln>
        </p:spPr>
      </p:pic>
    </p:spTree>
    <p:extLst>
      <p:ext uri="{BB962C8B-B14F-4D97-AF65-F5344CB8AC3E}">
        <p14:creationId xmlns:p14="http://schemas.microsoft.com/office/powerpoint/2010/main" val="36412866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r>
              <a:rPr lang="en-US" dirty="0"/>
              <a:t>Jamie Lu</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r>
              <a:rPr lang="en-US" dirty="0"/>
              <a:t>W0441213</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p:txBody>
          <a:bodyPr>
            <a:normAutofit/>
          </a:bodyPr>
          <a:lstStyle/>
          <a:p>
            <a:r>
              <a:rPr lang="en-US" dirty="0"/>
              <a:t>w0441213@nscc.ca</a:t>
            </a:r>
          </a:p>
        </p:txBody>
      </p:sp>
    </p:spTree>
    <p:extLst>
      <p:ext uri="{BB962C8B-B14F-4D97-AF65-F5344CB8AC3E}">
        <p14:creationId xmlns:p14="http://schemas.microsoft.com/office/powerpoint/2010/main" val="92772757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7068819" y="980237"/>
            <a:ext cx="4846320" cy="1098637"/>
          </a:xfrm>
        </p:spPr>
        <p:txBody>
          <a:bodyPr/>
          <a:lstStyle/>
          <a:p>
            <a:r>
              <a:rPr lang="en-US" sz="4400"/>
              <a:t>TABLE OF CONTENTS</a:t>
            </a:r>
            <a:endParaRPr lang="en-US" sz="4400"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a:t>GBI SCENARIO</a:t>
            </a:r>
          </a:p>
          <a:p>
            <a:r>
              <a:rPr lang="en-US"/>
              <a:t>DATA MODEL</a:t>
            </a:r>
          </a:p>
          <a:p>
            <a:r>
              <a:rPr lang="en-US"/>
              <a:t>FIG 5-1</a:t>
            </a:r>
          </a:p>
          <a:p>
            <a:r>
              <a:rPr lang="en-US"/>
              <a:t>FIG 5-9</a:t>
            </a:r>
          </a:p>
          <a:p>
            <a:r>
              <a:rPr lang="en-US"/>
              <a:t>FIG 6-1</a:t>
            </a:r>
          </a:p>
          <a:p>
            <a:r>
              <a:rPr lang="en-US"/>
              <a:t>FIG 7-1</a:t>
            </a:r>
          </a:p>
          <a:p>
            <a:r>
              <a:rPr lang="en-US"/>
              <a:t>FIG 8-3</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pic>
        <p:nvPicPr>
          <p:cNvPr id="12" name="Picture Placeholder 12" descr="close up of computer on top of table against a brick wall">
            <a:extLst>
              <a:ext uri="{FF2B5EF4-FFF2-40B4-BE49-F238E27FC236}">
                <a16:creationId xmlns:a16="http://schemas.microsoft.com/office/drawing/2014/main" id="{2BF55BD3-EDAE-4BFF-88B9-959E77CED97C}"/>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5285" t="358" r="35099" b="-358"/>
          <a:stretch/>
        </p:blipFill>
        <p:spPr>
          <a:xfrm>
            <a:off x="0" y="0"/>
            <a:ext cx="6096000" cy="6858000"/>
          </a:xfrm>
        </p:spPr>
      </p:pic>
    </p:spTree>
    <p:extLst>
      <p:ext uri="{BB962C8B-B14F-4D97-AF65-F5344CB8AC3E}">
        <p14:creationId xmlns:p14="http://schemas.microsoft.com/office/powerpoint/2010/main" val="16490989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1496275"/>
            <a:ext cx="4646246" cy="3521927"/>
          </a:xfrm>
        </p:spPr>
        <p:txBody>
          <a:bodyPr>
            <a:normAutofit/>
          </a:bodyPr>
          <a:lstStyle/>
          <a:p>
            <a:pPr marL="0" indent="0">
              <a:lnSpc>
                <a:spcPct val="100000"/>
              </a:lnSpc>
              <a:buNone/>
            </a:pPr>
            <a:r>
              <a:rPr lang="en-US" sz="1600" dirty="0">
                <a:cs typeface="Biome Light" panose="020B0303030204020804" pitchFamily="34" charset="0"/>
              </a:rPr>
              <a:t>This assignment goes through and executes the steps  shown in Chapter 5-8 of the </a:t>
            </a:r>
            <a:r>
              <a:rPr lang="en-US" dirty="0"/>
              <a:t>Getting Started Guide on my Oracle Data Integrator 12C server virtual machine.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pic>
        <p:nvPicPr>
          <p:cNvPr id="11" name="Picture Placeholder 7" descr="close up of computer code">
            <a:extLst>
              <a:ext uri="{FF2B5EF4-FFF2-40B4-BE49-F238E27FC236}">
                <a16:creationId xmlns:a16="http://schemas.microsoft.com/office/drawing/2014/main" id="{38507904-73BC-4365-86D7-21350F69957E}"/>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630" r="23630"/>
          <a:stretch/>
        </p:blipFill>
        <p:spPr>
          <a:xfrm>
            <a:off x="0" y="0"/>
            <a:ext cx="5416550" cy="6846888"/>
          </a:xfrm>
        </p:spPr>
      </p:pic>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iagram&#10;&#10;Description automatically generated">
            <a:extLst>
              <a:ext uri="{FF2B5EF4-FFF2-40B4-BE49-F238E27FC236}">
                <a16:creationId xmlns:a16="http://schemas.microsoft.com/office/drawing/2014/main" id="{711DB23E-B53B-45E4-829B-3130BCCF6874}"/>
              </a:ext>
            </a:extLst>
          </p:cNvPr>
          <p:cNvPicPr>
            <a:picLocks noChangeAspect="1"/>
          </p:cNvPicPr>
          <p:nvPr/>
        </p:nvPicPr>
        <p:blipFill rotWithShape="1">
          <a:blip r:embed="rId3"/>
          <a:srcRect t="511"/>
          <a:stretch/>
        </p:blipFill>
        <p:spPr>
          <a:xfrm>
            <a:off x="5848350" y="2172816"/>
            <a:ext cx="6109970" cy="2917344"/>
          </a:xfrm>
          <a:prstGeom prst="rect">
            <a:avLst/>
          </a:prstGeom>
        </p:spPr>
      </p:pic>
      <p:sp>
        <p:nvSpPr>
          <p:cNvPr id="31" name="Freeform: Shape 3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456D637E-4DA8-4401-8FD0-EC6638C5621C}"/>
              </a:ext>
            </a:extLst>
          </p:cNvPr>
          <p:cNvSpPr>
            <a:spLocks noGrp="1"/>
          </p:cNvSpPr>
          <p:nvPr>
            <p:ph type="title"/>
          </p:nvPr>
        </p:nvSpPr>
        <p:spPr>
          <a:xfrm>
            <a:off x="804672" y="338328"/>
            <a:ext cx="3877056" cy="2249424"/>
          </a:xfrm>
        </p:spPr>
        <p:txBody>
          <a:bodyPr vert="horz" lIns="91440" tIns="45720" rIns="91440" bIns="45720" rtlCol="0" anchor="b">
            <a:normAutofit/>
          </a:bodyPr>
          <a:lstStyle/>
          <a:p>
            <a:pPr>
              <a:lnSpc>
                <a:spcPct val="90000"/>
              </a:lnSpc>
            </a:pPr>
            <a:r>
              <a:rPr lang="en-US" sz="5400" kern="1200">
                <a:solidFill>
                  <a:schemeClr val="tx1"/>
                </a:solidFill>
                <a:latin typeface="+mj-lt"/>
                <a:ea typeface="+mj-ea"/>
                <a:cs typeface="+mj-cs"/>
              </a:rPr>
              <a:t>Gbi scenario</a:t>
            </a:r>
          </a:p>
        </p:txBody>
      </p:sp>
      <p:sp>
        <p:nvSpPr>
          <p:cNvPr id="5" name="Slide Number Placeholder 4">
            <a:extLst>
              <a:ext uri="{FF2B5EF4-FFF2-40B4-BE49-F238E27FC236}">
                <a16:creationId xmlns:a16="http://schemas.microsoft.com/office/drawing/2014/main" id="{9C8F38AD-21ED-403C-A19F-98601D866FD3}"/>
              </a:ext>
            </a:extLst>
          </p:cNvPr>
          <p:cNvSpPr>
            <a:spLocks noGrp="1"/>
          </p:cNvSpPr>
          <p:nvPr>
            <p:ph type="sldNum" sz="quarter" idx="12"/>
          </p:nvPr>
        </p:nvSpPr>
        <p:spPr>
          <a:xfrm>
            <a:off x="10925174" y="6356350"/>
            <a:ext cx="428625" cy="365125"/>
          </a:xfrm>
        </p:spPr>
        <p:txBody>
          <a:bodyPr vert="horz" lIns="91440" tIns="45720" rIns="91440" bIns="45720" rtlCol="0" anchor="ctr">
            <a:normAutofit/>
          </a:bodyPr>
          <a:lstStyle/>
          <a:p>
            <a:pPr>
              <a:spcAft>
                <a:spcPts val="600"/>
              </a:spcAft>
            </a:pPr>
            <a:fld id="{8C2E478F-E849-4A8C-AF1F-CBCC78A7CBFA}" type="slidenum">
              <a:rPr lang="en-US">
                <a:solidFill>
                  <a:schemeClr val="bg1">
                    <a:alpha val="80000"/>
                  </a:schemeClr>
                </a:solidFill>
              </a:rPr>
              <a:pPr>
                <a:spcAft>
                  <a:spcPts val="600"/>
                </a:spcAft>
              </a:pPr>
              <a:t>4</a:t>
            </a:fld>
            <a:endParaRPr lang="en-US">
              <a:solidFill>
                <a:schemeClr val="bg1">
                  <a:alpha val="80000"/>
                </a:schemeClr>
              </a:solidFill>
            </a:endParaRPr>
          </a:p>
        </p:txBody>
      </p:sp>
    </p:spTree>
    <p:extLst>
      <p:ext uri="{BB962C8B-B14F-4D97-AF65-F5344CB8AC3E}">
        <p14:creationId xmlns:p14="http://schemas.microsoft.com/office/powerpoint/2010/main" val="2500070658"/>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56D637E-4DA8-4401-8FD0-EC6638C5621C}"/>
              </a:ext>
            </a:extLst>
          </p:cNvPr>
          <p:cNvSpPr>
            <a:spLocks noGrp="1"/>
          </p:cNvSpPr>
          <p:nvPr>
            <p:ph type="title"/>
          </p:nvPr>
        </p:nvSpPr>
        <p:spPr>
          <a:xfrm>
            <a:off x="699723" y="1622066"/>
            <a:ext cx="3554226" cy="2663688"/>
          </a:xfrm>
        </p:spPr>
        <p:txBody>
          <a:bodyPr vert="horz" lIns="91440" tIns="45720" rIns="91440" bIns="45720" rtlCol="0" anchor="b">
            <a:normAutofit/>
          </a:bodyPr>
          <a:lstStyle/>
          <a:p>
            <a:pPr>
              <a:lnSpc>
                <a:spcPct val="90000"/>
              </a:lnSpc>
            </a:pPr>
            <a:r>
              <a:rPr lang="en-US" sz="4400" kern="1200">
                <a:solidFill>
                  <a:schemeClr val="bg1"/>
                </a:solidFill>
                <a:latin typeface="+mj-lt"/>
                <a:ea typeface="+mj-ea"/>
                <a:cs typeface="+mj-cs"/>
              </a:rPr>
              <a:t>Data model</a:t>
            </a:r>
          </a:p>
        </p:txBody>
      </p:sp>
      <p:grpSp>
        <p:nvGrpSpPr>
          <p:cNvPr id="45" name="Group 4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4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9" name="Picture 8" descr="Graphical user interface, application&#10;&#10;Description automatically generated">
            <a:extLst>
              <a:ext uri="{FF2B5EF4-FFF2-40B4-BE49-F238E27FC236}">
                <a16:creationId xmlns:a16="http://schemas.microsoft.com/office/drawing/2014/main" id="{5BB3AE8A-07C3-4097-8141-BEEDF2849439}"/>
              </a:ext>
            </a:extLst>
          </p:cNvPr>
          <p:cNvPicPr>
            <a:picLocks noChangeAspect="1"/>
          </p:cNvPicPr>
          <p:nvPr/>
        </p:nvPicPr>
        <p:blipFill>
          <a:blip r:embed="rId3"/>
          <a:stretch>
            <a:fillRect/>
          </a:stretch>
        </p:blipFill>
        <p:spPr>
          <a:xfrm>
            <a:off x="5599129" y="373639"/>
            <a:ext cx="5903649" cy="5387081"/>
          </a:xfrm>
          <a:prstGeom prst="rect">
            <a:avLst/>
          </a:prstGeom>
        </p:spPr>
      </p:pic>
      <p:sp>
        <p:nvSpPr>
          <p:cNvPr id="5" name="Slide Number Placeholder 4">
            <a:extLst>
              <a:ext uri="{FF2B5EF4-FFF2-40B4-BE49-F238E27FC236}">
                <a16:creationId xmlns:a16="http://schemas.microsoft.com/office/drawing/2014/main" id="{9C8F38AD-21ED-403C-A19F-98601D866FD3}"/>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8C2E478F-E849-4A8C-AF1F-CBCC78A7CBFA}" type="slidenum">
              <a:rPr lang="en-US">
                <a:solidFill>
                  <a:schemeClr val="bg1"/>
                </a:solidFill>
              </a:rPr>
              <a:pPr algn="ctr">
                <a:spcAft>
                  <a:spcPts val="600"/>
                </a:spcAft>
              </a:pPr>
              <a:t>5</a:t>
            </a:fld>
            <a:endParaRPr lang="en-US">
              <a:solidFill>
                <a:schemeClr val="bg1"/>
              </a:solidFill>
            </a:endParaRPr>
          </a:p>
        </p:txBody>
      </p:sp>
    </p:spTree>
    <p:extLst>
      <p:ext uri="{BB962C8B-B14F-4D97-AF65-F5344CB8AC3E}">
        <p14:creationId xmlns:p14="http://schemas.microsoft.com/office/powerpoint/2010/main" val="84564658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ABF868F5-C78C-4367-8805-3F77285DB1C4}"/>
              </a:ext>
            </a:extLst>
          </p:cNvPr>
          <p:cNvSpPr>
            <a:spLocks noGrp="1"/>
          </p:cNvSpPr>
          <p:nvPr>
            <p:ph type="title"/>
          </p:nvPr>
        </p:nvSpPr>
        <p:spPr>
          <a:xfrm>
            <a:off x="6209383" y="1371600"/>
            <a:ext cx="3473097" cy="2824480"/>
          </a:xfrm>
        </p:spPr>
        <p:txBody>
          <a:bodyPr vert="horz" lIns="91440" tIns="45720" rIns="91440" bIns="45720" rtlCol="0" anchor="b">
            <a:normAutofit/>
          </a:bodyPr>
          <a:lstStyle/>
          <a:p>
            <a:pPr>
              <a:lnSpc>
                <a:spcPct val="90000"/>
              </a:lnSpc>
            </a:pPr>
            <a:r>
              <a:rPr lang="en-US" sz="4000" kern="1200" dirty="0">
                <a:solidFill>
                  <a:schemeClr val="bg1"/>
                </a:solidFill>
                <a:latin typeface="+mj-lt"/>
                <a:ea typeface="+mj-ea"/>
                <a:cs typeface="+mj-cs"/>
              </a:rPr>
              <a:t>Figure 5-1</a:t>
            </a:r>
          </a:p>
        </p:txBody>
      </p:sp>
      <p:sp>
        <p:nvSpPr>
          <p:cNvPr id="5" name="Slide Number Placeholder 4">
            <a:extLst>
              <a:ext uri="{FF2B5EF4-FFF2-40B4-BE49-F238E27FC236}">
                <a16:creationId xmlns:a16="http://schemas.microsoft.com/office/drawing/2014/main" id="{CF62140E-38D6-4861-87EA-E59382E64FAC}"/>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8C2E478F-E849-4A8C-AF1F-CBCC78A7CBFA}" type="slidenum">
              <a:rPr lang="en-US" smtClean="0">
                <a:solidFill>
                  <a:schemeClr val="bg1"/>
                </a:solidFill>
              </a:rPr>
              <a:pPr algn="ctr">
                <a:spcAft>
                  <a:spcPts val="600"/>
                </a:spcAft>
              </a:pPr>
              <a:t>6</a:t>
            </a:fld>
            <a:endParaRPr lang="en-US">
              <a:solidFill>
                <a:schemeClr val="bg1"/>
              </a:solidFill>
            </a:endParaRPr>
          </a:p>
        </p:txBody>
      </p:sp>
      <p:pic>
        <p:nvPicPr>
          <p:cNvPr id="17" name="Picture 16" descr="Graphical user interface, application&#10;&#10;Description automatically generated">
            <a:extLst>
              <a:ext uri="{FF2B5EF4-FFF2-40B4-BE49-F238E27FC236}">
                <a16:creationId xmlns:a16="http://schemas.microsoft.com/office/drawing/2014/main" id="{D6DDBB6A-EDEA-4EE4-B2CB-8EBDD12768E2}"/>
              </a:ext>
            </a:extLst>
          </p:cNvPr>
          <p:cNvPicPr>
            <a:picLocks noChangeAspect="1"/>
          </p:cNvPicPr>
          <p:nvPr/>
        </p:nvPicPr>
        <p:blipFill>
          <a:blip r:embed="rId3"/>
          <a:stretch>
            <a:fillRect/>
          </a:stretch>
        </p:blipFill>
        <p:spPr>
          <a:xfrm>
            <a:off x="1476147" y="172579"/>
            <a:ext cx="2731414" cy="6512842"/>
          </a:xfrm>
          <a:prstGeom prst="rect">
            <a:avLst/>
          </a:prstGeom>
        </p:spPr>
      </p:pic>
      <p:sp>
        <p:nvSpPr>
          <p:cNvPr id="19" name="Oval 18">
            <a:extLst>
              <a:ext uri="{FF2B5EF4-FFF2-40B4-BE49-F238E27FC236}">
                <a16:creationId xmlns:a16="http://schemas.microsoft.com/office/drawing/2014/main" id="{A10EC4FD-5DD0-4A66-BE85-42A06FEE9956}"/>
              </a:ext>
            </a:extLst>
          </p:cNvPr>
          <p:cNvSpPr/>
          <p:nvPr/>
        </p:nvSpPr>
        <p:spPr>
          <a:xfrm>
            <a:off x="2062480" y="2829560"/>
            <a:ext cx="767080" cy="1117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5" name="Straight Arrow Connector 24">
            <a:extLst>
              <a:ext uri="{FF2B5EF4-FFF2-40B4-BE49-F238E27FC236}">
                <a16:creationId xmlns:a16="http://schemas.microsoft.com/office/drawing/2014/main" id="{01760010-A13D-4E0C-9D1E-69DD41977C9D}"/>
              </a:ext>
            </a:extLst>
          </p:cNvPr>
          <p:cNvCxnSpPr>
            <a:cxnSpLocks/>
          </p:cNvCxnSpPr>
          <p:nvPr/>
        </p:nvCxnSpPr>
        <p:spPr>
          <a:xfrm flipH="1">
            <a:off x="2829560" y="2783840"/>
            <a:ext cx="2298085" cy="111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6247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66012E2-2E5E-4208-B59C-DA4FC44DC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35" y="0"/>
            <a:ext cx="12220634"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6" name="Picture 35">
            <a:extLst>
              <a:ext uri="{FF2B5EF4-FFF2-40B4-BE49-F238E27FC236}">
                <a16:creationId xmlns:a16="http://schemas.microsoft.com/office/drawing/2014/main" id="{05F94A0D-DB2E-4487-BA31-9105C14D95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636" y="0"/>
            <a:ext cx="12220636" cy="6858000"/>
          </a:xfrm>
          <a:prstGeom prst="rect">
            <a:avLst/>
          </a:prstGeom>
        </p:spPr>
      </p:pic>
      <p:sp>
        <p:nvSpPr>
          <p:cNvPr id="3" name="Title 2">
            <a:extLst>
              <a:ext uri="{FF2B5EF4-FFF2-40B4-BE49-F238E27FC236}">
                <a16:creationId xmlns:a16="http://schemas.microsoft.com/office/drawing/2014/main" id="{ABF868F5-C78C-4367-8805-3F77285DB1C4}"/>
              </a:ext>
            </a:extLst>
          </p:cNvPr>
          <p:cNvSpPr>
            <a:spLocks noGrp="1"/>
          </p:cNvSpPr>
          <p:nvPr>
            <p:ph type="title"/>
          </p:nvPr>
        </p:nvSpPr>
        <p:spPr>
          <a:xfrm>
            <a:off x="726057" y="3121701"/>
            <a:ext cx="3658053" cy="2160162"/>
          </a:xfrm>
        </p:spPr>
        <p:txBody>
          <a:bodyPr vert="horz" lIns="91440" tIns="45720" rIns="91440" bIns="45720" rtlCol="0" anchor="t">
            <a:normAutofit/>
          </a:bodyPr>
          <a:lstStyle/>
          <a:p>
            <a:pPr>
              <a:lnSpc>
                <a:spcPct val="90000"/>
              </a:lnSpc>
            </a:pPr>
            <a:r>
              <a:rPr lang="en-US" sz="4400" kern="1200">
                <a:solidFill>
                  <a:srgbClr val="FFFFFF"/>
                </a:solidFill>
                <a:latin typeface="+mj-lt"/>
                <a:ea typeface="+mj-ea"/>
                <a:cs typeface="+mj-cs"/>
              </a:rPr>
              <a:t>Figure 5-9</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498CC8A1-60A1-45BD-8318-0A161AC0BB72}"/>
              </a:ext>
            </a:extLst>
          </p:cNvPr>
          <p:cNvPicPr>
            <a:picLocks noChangeAspect="1"/>
          </p:cNvPicPr>
          <p:nvPr/>
        </p:nvPicPr>
        <p:blipFill>
          <a:blip r:embed="rId4"/>
          <a:stretch>
            <a:fillRect/>
          </a:stretch>
        </p:blipFill>
        <p:spPr>
          <a:xfrm>
            <a:off x="6370721" y="1122358"/>
            <a:ext cx="5031847" cy="4604140"/>
          </a:xfrm>
          <a:prstGeom prst="rect">
            <a:avLst/>
          </a:prstGeom>
        </p:spPr>
      </p:pic>
      <p:sp>
        <p:nvSpPr>
          <p:cNvPr id="5" name="Slide Number Placeholder 4">
            <a:extLst>
              <a:ext uri="{FF2B5EF4-FFF2-40B4-BE49-F238E27FC236}">
                <a16:creationId xmlns:a16="http://schemas.microsoft.com/office/drawing/2014/main" id="{CF62140E-38D6-4861-87EA-E59382E64FAC}"/>
              </a:ext>
            </a:extLst>
          </p:cNvPr>
          <p:cNvSpPr>
            <a:spLocks noGrp="1"/>
          </p:cNvSpPr>
          <p:nvPr>
            <p:ph type="sldNum" sz="quarter" idx="12"/>
          </p:nvPr>
        </p:nvSpPr>
        <p:spPr>
          <a:xfrm>
            <a:off x="10824589" y="6223702"/>
            <a:ext cx="572069" cy="314067"/>
          </a:xfrm>
          <a:prstGeom prst="ellipse">
            <a:avLst/>
          </a:prstGeom>
        </p:spPr>
        <p:txBody>
          <a:bodyPr vert="horz" lIns="91440" tIns="45720" rIns="91440" bIns="45720" rtlCol="0" anchor="ctr">
            <a:normAutofit/>
          </a:bodyPr>
          <a:lstStyle/>
          <a:p>
            <a:pPr>
              <a:lnSpc>
                <a:spcPct val="90000"/>
              </a:lnSpc>
              <a:spcAft>
                <a:spcPts val="600"/>
              </a:spcAft>
            </a:pPr>
            <a:fld id="{8C2E478F-E849-4A8C-AF1F-CBCC78A7CBFA}" type="slidenum">
              <a:rPr lang="en-US" sz="900">
                <a:solidFill>
                  <a:srgbClr val="898989"/>
                </a:solidFill>
              </a:rPr>
              <a:pPr>
                <a:lnSpc>
                  <a:spcPct val="90000"/>
                </a:lnSpc>
                <a:spcAft>
                  <a:spcPts val="600"/>
                </a:spcAft>
              </a:pPr>
              <a:t>7</a:t>
            </a:fld>
            <a:endParaRPr lang="en-US" sz="900">
              <a:solidFill>
                <a:srgbClr val="898989"/>
              </a:solidFill>
            </a:endParaRPr>
          </a:p>
        </p:txBody>
      </p:sp>
    </p:spTree>
    <p:extLst>
      <p:ext uri="{BB962C8B-B14F-4D97-AF65-F5344CB8AC3E}">
        <p14:creationId xmlns:p14="http://schemas.microsoft.com/office/powerpoint/2010/main" val="66981466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51" name="Freeform: Shape 50">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2">
            <a:extLst>
              <a:ext uri="{FF2B5EF4-FFF2-40B4-BE49-F238E27FC236}">
                <a16:creationId xmlns:a16="http://schemas.microsoft.com/office/drawing/2014/main" id="{ABF868F5-C78C-4367-8805-3F77285DB1C4}"/>
              </a:ext>
            </a:extLst>
          </p:cNvPr>
          <p:cNvSpPr>
            <a:spLocks noGrp="1"/>
          </p:cNvSpPr>
          <p:nvPr>
            <p:ph type="title"/>
          </p:nvPr>
        </p:nvSpPr>
        <p:spPr>
          <a:xfrm>
            <a:off x="804672" y="3121701"/>
            <a:ext cx="3658053" cy="1786515"/>
          </a:xfrm>
        </p:spPr>
        <p:txBody>
          <a:bodyPr vert="horz" lIns="91440" tIns="45720" rIns="91440" bIns="45720" rtlCol="0" anchor="t">
            <a:normAutofit/>
          </a:bodyPr>
          <a:lstStyle/>
          <a:p>
            <a:pPr>
              <a:lnSpc>
                <a:spcPct val="90000"/>
              </a:lnSpc>
            </a:pPr>
            <a:r>
              <a:rPr lang="en-US" sz="4000" kern="1200">
                <a:solidFill>
                  <a:schemeClr val="tx2"/>
                </a:solidFill>
                <a:latin typeface="+mj-lt"/>
                <a:ea typeface="+mj-ea"/>
                <a:cs typeface="+mj-cs"/>
              </a:rPr>
              <a:t>Figure 6-1</a:t>
            </a:r>
          </a:p>
        </p:txBody>
      </p:sp>
      <p:pic>
        <p:nvPicPr>
          <p:cNvPr id="7" name="Picture 6" descr="Graphical user interface&#10;&#10;Description automatically generated with medium confidence">
            <a:extLst>
              <a:ext uri="{FF2B5EF4-FFF2-40B4-BE49-F238E27FC236}">
                <a16:creationId xmlns:a16="http://schemas.microsoft.com/office/drawing/2014/main" id="{CCDCEC83-D53A-4AD6-9122-C49A1D9ECC3B}"/>
              </a:ext>
            </a:extLst>
          </p:cNvPr>
          <p:cNvPicPr>
            <a:picLocks noChangeAspect="1"/>
          </p:cNvPicPr>
          <p:nvPr/>
        </p:nvPicPr>
        <p:blipFill>
          <a:blip r:embed="rId3"/>
          <a:stretch>
            <a:fillRect/>
          </a:stretch>
        </p:blipFill>
        <p:spPr>
          <a:xfrm>
            <a:off x="6856138" y="743798"/>
            <a:ext cx="4075606" cy="5362640"/>
          </a:xfrm>
          <a:prstGeom prst="rect">
            <a:avLst/>
          </a:prstGeom>
          <a:ln w="9525">
            <a:noFill/>
          </a:ln>
        </p:spPr>
      </p:pic>
      <p:sp>
        <p:nvSpPr>
          <p:cNvPr id="5" name="Slide Number Placeholder 4">
            <a:extLst>
              <a:ext uri="{FF2B5EF4-FFF2-40B4-BE49-F238E27FC236}">
                <a16:creationId xmlns:a16="http://schemas.microsoft.com/office/drawing/2014/main" id="{CF62140E-38D6-4861-87EA-E59382E64FAC}"/>
              </a:ext>
            </a:extLst>
          </p:cNvPr>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a:lnSpc>
                <a:spcPct val="90000"/>
              </a:lnSpc>
              <a:spcAft>
                <a:spcPts val="600"/>
              </a:spcAft>
            </a:pPr>
            <a:fld id="{8C2E478F-E849-4A8C-AF1F-CBCC78A7CBFA}"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2035940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63" name="Freeform: Shape 62">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2">
            <a:extLst>
              <a:ext uri="{FF2B5EF4-FFF2-40B4-BE49-F238E27FC236}">
                <a16:creationId xmlns:a16="http://schemas.microsoft.com/office/drawing/2014/main" id="{ABF868F5-C78C-4367-8805-3F77285DB1C4}"/>
              </a:ext>
            </a:extLst>
          </p:cNvPr>
          <p:cNvSpPr>
            <a:spLocks noGrp="1"/>
          </p:cNvSpPr>
          <p:nvPr>
            <p:ph type="title"/>
          </p:nvPr>
        </p:nvSpPr>
        <p:spPr>
          <a:xfrm>
            <a:off x="804672" y="3121701"/>
            <a:ext cx="3658053" cy="1786515"/>
          </a:xfrm>
        </p:spPr>
        <p:txBody>
          <a:bodyPr vert="horz" lIns="91440" tIns="45720" rIns="91440" bIns="45720" rtlCol="0" anchor="t">
            <a:normAutofit/>
          </a:bodyPr>
          <a:lstStyle/>
          <a:p>
            <a:pPr>
              <a:lnSpc>
                <a:spcPct val="90000"/>
              </a:lnSpc>
            </a:pPr>
            <a:r>
              <a:rPr lang="en-US" sz="4000" kern="1200" dirty="0">
                <a:solidFill>
                  <a:schemeClr val="tx2"/>
                </a:solidFill>
                <a:latin typeface="+mj-lt"/>
                <a:ea typeface="+mj-ea"/>
                <a:cs typeface="+mj-cs"/>
              </a:rPr>
              <a:t>Figure 6-1</a:t>
            </a:r>
          </a:p>
        </p:txBody>
      </p:sp>
      <p:pic>
        <p:nvPicPr>
          <p:cNvPr id="6" name="Picture 5">
            <a:extLst>
              <a:ext uri="{FF2B5EF4-FFF2-40B4-BE49-F238E27FC236}">
                <a16:creationId xmlns:a16="http://schemas.microsoft.com/office/drawing/2014/main" id="{20669800-619A-43E2-A4C6-8AE0D3014C5B}"/>
              </a:ext>
            </a:extLst>
          </p:cNvPr>
          <p:cNvPicPr>
            <a:picLocks noChangeAspect="1"/>
          </p:cNvPicPr>
          <p:nvPr/>
        </p:nvPicPr>
        <p:blipFill>
          <a:blip r:embed="rId3"/>
          <a:stretch>
            <a:fillRect/>
          </a:stretch>
        </p:blipFill>
        <p:spPr>
          <a:xfrm>
            <a:off x="6379341" y="1514022"/>
            <a:ext cx="5029200" cy="3822191"/>
          </a:xfrm>
          <a:prstGeom prst="rect">
            <a:avLst/>
          </a:prstGeom>
          <a:ln w="9525">
            <a:noFill/>
          </a:ln>
        </p:spPr>
      </p:pic>
      <p:sp>
        <p:nvSpPr>
          <p:cNvPr id="5" name="Slide Number Placeholder 4">
            <a:extLst>
              <a:ext uri="{FF2B5EF4-FFF2-40B4-BE49-F238E27FC236}">
                <a16:creationId xmlns:a16="http://schemas.microsoft.com/office/drawing/2014/main" id="{CF62140E-38D6-4861-87EA-E59382E64FAC}"/>
              </a:ext>
            </a:extLst>
          </p:cNvPr>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a:lnSpc>
                <a:spcPct val="90000"/>
              </a:lnSpc>
              <a:spcAft>
                <a:spcPts val="600"/>
              </a:spcAft>
            </a:pPr>
            <a:fld id="{8C2E478F-E849-4A8C-AF1F-CBCC78A7CBFA}" type="slidenum">
              <a:rPr lang="en-US" smtClean="0"/>
              <a:pPr>
                <a:lnSpc>
                  <a:spcPct val="90000"/>
                </a:lnSpc>
                <a:spcAft>
                  <a:spcPts val="600"/>
                </a:spcAft>
              </a:pPr>
              <a:t>9</a:t>
            </a:fld>
            <a:endParaRPr lang="en-US"/>
          </a:p>
        </p:txBody>
      </p:sp>
    </p:spTree>
    <p:extLst>
      <p:ext uri="{BB962C8B-B14F-4D97-AF65-F5344CB8AC3E}">
        <p14:creationId xmlns:p14="http://schemas.microsoft.com/office/powerpoint/2010/main" val="11628787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195</TotalTime>
  <Words>458</Words>
  <Application>Microsoft Office PowerPoint</Application>
  <PresentationFormat>Widescreen</PresentationFormat>
  <Paragraphs>57</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Lato</vt:lpstr>
      <vt:lpstr>Wingdings</vt:lpstr>
      <vt:lpstr>Office Theme</vt:lpstr>
      <vt:lpstr>ODI12C Data Integrity Controls, Automation and Deployment</vt:lpstr>
      <vt:lpstr>TABLE OF CONTENTS</vt:lpstr>
      <vt:lpstr>INTRODUCTION</vt:lpstr>
      <vt:lpstr>Gbi scenario</vt:lpstr>
      <vt:lpstr>Data model</vt:lpstr>
      <vt:lpstr>Figure 5-1</vt:lpstr>
      <vt:lpstr>Figure 5-9</vt:lpstr>
      <vt:lpstr>Figure 6-1</vt:lpstr>
      <vt:lpstr>Figure 6-1</vt:lpstr>
      <vt:lpstr>Figure 7-1</vt:lpstr>
      <vt:lpstr>Figure 8-3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ODI12C Data Integrity Controls, Automation and Deployment</dc:title>
  <dc:creator>Ernestyne</dc:creator>
  <cp:lastModifiedBy>Ernestyne</cp:lastModifiedBy>
  <cp:revision>13</cp:revision>
  <dcterms:created xsi:type="dcterms:W3CDTF">2021-02-27T21:20:57Z</dcterms:created>
  <dcterms:modified xsi:type="dcterms:W3CDTF">2021-02-28T00:36:52Z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