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94660"/>
  </p:normalViewPr>
  <p:slideViewPr>
    <p:cSldViewPr snapToGrid="0">
      <p:cViewPr varScale="1">
        <p:scale>
          <a:sx n="87" d="100"/>
          <a:sy n="87" d="100"/>
        </p:scale>
        <p:origin x="57"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32FC-4F80-1598-262E-D96C48D2D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FBD049-1258-6F3A-F0C5-5CDE0C446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E15A05-BCF2-1EF2-0F47-C1B3EEB001AF}"/>
              </a:ext>
            </a:extLst>
          </p:cNvPr>
          <p:cNvSpPr>
            <a:spLocks noGrp="1"/>
          </p:cNvSpPr>
          <p:nvPr>
            <p:ph type="dt" sz="half" idx="10"/>
          </p:nvPr>
        </p:nvSpPr>
        <p:spPr/>
        <p:txBody>
          <a:bodyPr/>
          <a:lstStyle/>
          <a:p>
            <a:fld id="{9BE06643-C82C-4347-AA85-C33ABF4D0165}" type="datetimeFigureOut">
              <a:rPr lang="en-US" smtClean="0"/>
              <a:t>5/4/2025</a:t>
            </a:fld>
            <a:endParaRPr lang="en-US"/>
          </a:p>
        </p:txBody>
      </p:sp>
      <p:sp>
        <p:nvSpPr>
          <p:cNvPr id="5" name="Footer Placeholder 4">
            <a:extLst>
              <a:ext uri="{FF2B5EF4-FFF2-40B4-BE49-F238E27FC236}">
                <a16:creationId xmlns:a16="http://schemas.microsoft.com/office/drawing/2014/main" id="{F2F13428-6E38-DD57-DD41-8DDA132DD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FF313-AC5D-D8C2-A86F-037A55E5C0EE}"/>
              </a:ext>
            </a:extLst>
          </p:cNvPr>
          <p:cNvSpPr>
            <a:spLocks noGrp="1"/>
          </p:cNvSpPr>
          <p:nvPr>
            <p:ph type="sldNum" sz="quarter" idx="12"/>
          </p:nvPr>
        </p:nvSpPr>
        <p:spPr/>
        <p:txBody>
          <a:bodyPr/>
          <a:lstStyle/>
          <a:p>
            <a:fld id="{F24C97AA-C6C6-4C3A-8DEC-505C9A8290DF}" type="slidenum">
              <a:rPr lang="en-US" smtClean="0"/>
              <a:t>‹#›</a:t>
            </a:fld>
            <a:endParaRPr lang="en-US"/>
          </a:p>
        </p:txBody>
      </p:sp>
    </p:spTree>
    <p:extLst>
      <p:ext uri="{BB962C8B-B14F-4D97-AF65-F5344CB8AC3E}">
        <p14:creationId xmlns:p14="http://schemas.microsoft.com/office/powerpoint/2010/main" val="211097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84F4-CF4B-47AE-4E8C-1C3721871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D426D-7470-B3D6-B92D-4DF03B9D76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9591E-458E-3CEA-C974-1C77FBA991C4}"/>
              </a:ext>
            </a:extLst>
          </p:cNvPr>
          <p:cNvSpPr>
            <a:spLocks noGrp="1"/>
          </p:cNvSpPr>
          <p:nvPr>
            <p:ph type="dt" sz="half" idx="10"/>
          </p:nvPr>
        </p:nvSpPr>
        <p:spPr/>
        <p:txBody>
          <a:bodyPr/>
          <a:lstStyle/>
          <a:p>
            <a:fld id="{9BE06643-C82C-4347-AA85-C33ABF4D0165}" type="datetimeFigureOut">
              <a:rPr lang="en-US" smtClean="0"/>
              <a:t>5/4/2025</a:t>
            </a:fld>
            <a:endParaRPr lang="en-US"/>
          </a:p>
        </p:txBody>
      </p:sp>
      <p:sp>
        <p:nvSpPr>
          <p:cNvPr id="5" name="Footer Placeholder 4">
            <a:extLst>
              <a:ext uri="{FF2B5EF4-FFF2-40B4-BE49-F238E27FC236}">
                <a16:creationId xmlns:a16="http://schemas.microsoft.com/office/drawing/2014/main" id="{2B58F48F-C9AE-3D27-B872-98B278795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AF716-9335-18AE-E2BA-0D55135C6828}"/>
              </a:ext>
            </a:extLst>
          </p:cNvPr>
          <p:cNvSpPr>
            <a:spLocks noGrp="1"/>
          </p:cNvSpPr>
          <p:nvPr>
            <p:ph type="sldNum" sz="quarter" idx="12"/>
          </p:nvPr>
        </p:nvSpPr>
        <p:spPr/>
        <p:txBody>
          <a:bodyPr/>
          <a:lstStyle/>
          <a:p>
            <a:fld id="{F24C97AA-C6C6-4C3A-8DEC-505C9A8290DF}" type="slidenum">
              <a:rPr lang="en-US" smtClean="0"/>
              <a:t>‹#›</a:t>
            </a:fld>
            <a:endParaRPr lang="en-US"/>
          </a:p>
        </p:txBody>
      </p:sp>
    </p:spTree>
    <p:extLst>
      <p:ext uri="{BB962C8B-B14F-4D97-AF65-F5344CB8AC3E}">
        <p14:creationId xmlns:p14="http://schemas.microsoft.com/office/powerpoint/2010/main" val="2996421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D1B94-F063-896E-EC88-8637A41CCB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7AC2A4-6FBF-0896-2A40-E650CC5B3D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1C493-3A69-A359-D669-246F3AC0CE11}"/>
              </a:ext>
            </a:extLst>
          </p:cNvPr>
          <p:cNvSpPr>
            <a:spLocks noGrp="1"/>
          </p:cNvSpPr>
          <p:nvPr>
            <p:ph type="dt" sz="half" idx="10"/>
          </p:nvPr>
        </p:nvSpPr>
        <p:spPr/>
        <p:txBody>
          <a:bodyPr/>
          <a:lstStyle/>
          <a:p>
            <a:fld id="{9BE06643-C82C-4347-AA85-C33ABF4D0165}" type="datetimeFigureOut">
              <a:rPr lang="en-US" smtClean="0"/>
              <a:t>5/4/2025</a:t>
            </a:fld>
            <a:endParaRPr lang="en-US"/>
          </a:p>
        </p:txBody>
      </p:sp>
      <p:sp>
        <p:nvSpPr>
          <p:cNvPr id="5" name="Footer Placeholder 4">
            <a:extLst>
              <a:ext uri="{FF2B5EF4-FFF2-40B4-BE49-F238E27FC236}">
                <a16:creationId xmlns:a16="http://schemas.microsoft.com/office/drawing/2014/main" id="{F961D326-B654-20E6-064E-C27CFD32E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8A308-5701-AFBE-1DD7-6D771C94BEDF}"/>
              </a:ext>
            </a:extLst>
          </p:cNvPr>
          <p:cNvSpPr>
            <a:spLocks noGrp="1"/>
          </p:cNvSpPr>
          <p:nvPr>
            <p:ph type="sldNum" sz="quarter" idx="12"/>
          </p:nvPr>
        </p:nvSpPr>
        <p:spPr/>
        <p:txBody>
          <a:bodyPr/>
          <a:lstStyle/>
          <a:p>
            <a:fld id="{F24C97AA-C6C6-4C3A-8DEC-505C9A8290DF}" type="slidenum">
              <a:rPr lang="en-US" smtClean="0"/>
              <a:t>‹#›</a:t>
            </a:fld>
            <a:endParaRPr lang="en-US"/>
          </a:p>
        </p:txBody>
      </p:sp>
    </p:spTree>
    <p:extLst>
      <p:ext uri="{BB962C8B-B14F-4D97-AF65-F5344CB8AC3E}">
        <p14:creationId xmlns:p14="http://schemas.microsoft.com/office/powerpoint/2010/main" val="91327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555B-5628-1941-FC13-DE401C92C4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35E24-7D42-A18F-AB6A-77E4894866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5D3BC-CF43-23A1-F260-09DEF63BEBD0}"/>
              </a:ext>
            </a:extLst>
          </p:cNvPr>
          <p:cNvSpPr>
            <a:spLocks noGrp="1"/>
          </p:cNvSpPr>
          <p:nvPr>
            <p:ph type="dt" sz="half" idx="10"/>
          </p:nvPr>
        </p:nvSpPr>
        <p:spPr/>
        <p:txBody>
          <a:bodyPr/>
          <a:lstStyle/>
          <a:p>
            <a:fld id="{9BE06643-C82C-4347-AA85-C33ABF4D0165}" type="datetimeFigureOut">
              <a:rPr lang="en-US" smtClean="0"/>
              <a:t>5/4/2025</a:t>
            </a:fld>
            <a:endParaRPr lang="en-US"/>
          </a:p>
        </p:txBody>
      </p:sp>
      <p:sp>
        <p:nvSpPr>
          <p:cNvPr id="5" name="Footer Placeholder 4">
            <a:extLst>
              <a:ext uri="{FF2B5EF4-FFF2-40B4-BE49-F238E27FC236}">
                <a16:creationId xmlns:a16="http://schemas.microsoft.com/office/drawing/2014/main" id="{3DCDFC58-A179-6A7F-DB4D-76088B2D5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A2E8E-3C89-8AFC-3F0B-2B12157F4031}"/>
              </a:ext>
            </a:extLst>
          </p:cNvPr>
          <p:cNvSpPr>
            <a:spLocks noGrp="1"/>
          </p:cNvSpPr>
          <p:nvPr>
            <p:ph type="sldNum" sz="quarter" idx="12"/>
          </p:nvPr>
        </p:nvSpPr>
        <p:spPr/>
        <p:txBody>
          <a:bodyPr/>
          <a:lstStyle/>
          <a:p>
            <a:fld id="{F24C97AA-C6C6-4C3A-8DEC-505C9A8290DF}" type="slidenum">
              <a:rPr lang="en-US" smtClean="0"/>
              <a:t>‹#›</a:t>
            </a:fld>
            <a:endParaRPr lang="en-US"/>
          </a:p>
        </p:txBody>
      </p:sp>
    </p:spTree>
    <p:extLst>
      <p:ext uri="{BB962C8B-B14F-4D97-AF65-F5344CB8AC3E}">
        <p14:creationId xmlns:p14="http://schemas.microsoft.com/office/powerpoint/2010/main" val="295683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1730-911C-0AB3-D1C5-9A52C37A86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4DDD76-2A7A-B9CA-3BBF-145471A875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7CF8CC-77C5-6AD1-7471-1028F9293B8F}"/>
              </a:ext>
            </a:extLst>
          </p:cNvPr>
          <p:cNvSpPr>
            <a:spLocks noGrp="1"/>
          </p:cNvSpPr>
          <p:nvPr>
            <p:ph type="dt" sz="half" idx="10"/>
          </p:nvPr>
        </p:nvSpPr>
        <p:spPr/>
        <p:txBody>
          <a:bodyPr/>
          <a:lstStyle/>
          <a:p>
            <a:fld id="{9BE06643-C82C-4347-AA85-C33ABF4D0165}" type="datetimeFigureOut">
              <a:rPr lang="en-US" smtClean="0"/>
              <a:t>5/4/2025</a:t>
            </a:fld>
            <a:endParaRPr lang="en-US"/>
          </a:p>
        </p:txBody>
      </p:sp>
      <p:sp>
        <p:nvSpPr>
          <p:cNvPr id="5" name="Footer Placeholder 4">
            <a:extLst>
              <a:ext uri="{FF2B5EF4-FFF2-40B4-BE49-F238E27FC236}">
                <a16:creationId xmlns:a16="http://schemas.microsoft.com/office/drawing/2014/main" id="{EB77962A-27FC-2D95-5591-408E46E54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E2514-9B22-672D-0DF0-AC94BFD5DDB2}"/>
              </a:ext>
            </a:extLst>
          </p:cNvPr>
          <p:cNvSpPr>
            <a:spLocks noGrp="1"/>
          </p:cNvSpPr>
          <p:nvPr>
            <p:ph type="sldNum" sz="quarter" idx="12"/>
          </p:nvPr>
        </p:nvSpPr>
        <p:spPr/>
        <p:txBody>
          <a:bodyPr/>
          <a:lstStyle/>
          <a:p>
            <a:fld id="{F24C97AA-C6C6-4C3A-8DEC-505C9A8290DF}" type="slidenum">
              <a:rPr lang="en-US" smtClean="0"/>
              <a:t>‹#›</a:t>
            </a:fld>
            <a:endParaRPr lang="en-US"/>
          </a:p>
        </p:txBody>
      </p:sp>
    </p:spTree>
    <p:extLst>
      <p:ext uri="{BB962C8B-B14F-4D97-AF65-F5344CB8AC3E}">
        <p14:creationId xmlns:p14="http://schemas.microsoft.com/office/powerpoint/2010/main" val="38413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C6B8-DB79-673F-28C0-2B2DAA52B7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F9DD4-08D6-94F3-2168-F4858446EC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F116D-4738-289A-DA92-FEA7F7B78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1AA1E-E0FB-5A82-D137-B64BAA8E3175}"/>
              </a:ext>
            </a:extLst>
          </p:cNvPr>
          <p:cNvSpPr>
            <a:spLocks noGrp="1"/>
          </p:cNvSpPr>
          <p:nvPr>
            <p:ph type="dt" sz="half" idx="10"/>
          </p:nvPr>
        </p:nvSpPr>
        <p:spPr/>
        <p:txBody>
          <a:bodyPr/>
          <a:lstStyle/>
          <a:p>
            <a:fld id="{9BE06643-C82C-4347-AA85-C33ABF4D0165}" type="datetimeFigureOut">
              <a:rPr lang="en-US" smtClean="0"/>
              <a:t>5/4/2025</a:t>
            </a:fld>
            <a:endParaRPr lang="en-US"/>
          </a:p>
        </p:txBody>
      </p:sp>
      <p:sp>
        <p:nvSpPr>
          <p:cNvPr id="6" name="Footer Placeholder 5">
            <a:extLst>
              <a:ext uri="{FF2B5EF4-FFF2-40B4-BE49-F238E27FC236}">
                <a16:creationId xmlns:a16="http://schemas.microsoft.com/office/drawing/2014/main" id="{B6E887D3-3911-B425-0180-531886B58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2C439-FF3D-65CB-E49A-1B250CC96CAB}"/>
              </a:ext>
            </a:extLst>
          </p:cNvPr>
          <p:cNvSpPr>
            <a:spLocks noGrp="1"/>
          </p:cNvSpPr>
          <p:nvPr>
            <p:ph type="sldNum" sz="quarter" idx="12"/>
          </p:nvPr>
        </p:nvSpPr>
        <p:spPr/>
        <p:txBody>
          <a:bodyPr/>
          <a:lstStyle/>
          <a:p>
            <a:fld id="{F24C97AA-C6C6-4C3A-8DEC-505C9A8290DF}" type="slidenum">
              <a:rPr lang="en-US" smtClean="0"/>
              <a:t>‹#›</a:t>
            </a:fld>
            <a:endParaRPr lang="en-US"/>
          </a:p>
        </p:txBody>
      </p:sp>
    </p:spTree>
    <p:extLst>
      <p:ext uri="{BB962C8B-B14F-4D97-AF65-F5344CB8AC3E}">
        <p14:creationId xmlns:p14="http://schemas.microsoft.com/office/powerpoint/2010/main" val="3789933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E747-EACF-6C64-4C0A-50606F6B77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46814D-78F6-EE8B-A807-4293900AFC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924B7D-C7B3-5B98-E130-711DD03A3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3C1AEB-98A5-224C-54ED-C73DEA7C6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98789-B8B2-0B31-61F3-707F5F2D5A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4CE13D-AEE3-4326-B2A5-FE7AF20862E9}"/>
              </a:ext>
            </a:extLst>
          </p:cNvPr>
          <p:cNvSpPr>
            <a:spLocks noGrp="1"/>
          </p:cNvSpPr>
          <p:nvPr>
            <p:ph type="dt" sz="half" idx="10"/>
          </p:nvPr>
        </p:nvSpPr>
        <p:spPr/>
        <p:txBody>
          <a:bodyPr/>
          <a:lstStyle/>
          <a:p>
            <a:fld id="{9BE06643-C82C-4347-AA85-C33ABF4D0165}" type="datetimeFigureOut">
              <a:rPr lang="en-US" smtClean="0"/>
              <a:t>5/4/2025</a:t>
            </a:fld>
            <a:endParaRPr lang="en-US"/>
          </a:p>
        </p:txBody>
      </p:sp>
      <p:sp>
        <p:nvSpPr>
          <p:cNvPr id="8" name="Footer Placeholder 7">
            <a:extLst>
              <a:ext uri="{FF2B5EF4-FFF2-40B4-BE49-F238E27FC236}">
                <a16:creationId xmlns:a16="http://schemas.microsoft.com/office/drawing/2014/main" id="{5FFB077C-43E7-AE1C-B3C0-FB5F228B45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518A7-37E0-548F-6200-EBB3AAF1FE5F}"/>
              </a:ext>
            </a:extLst>
          </p:cNvPr>
          <p:cNvSpPr>
            <a:spLocks noGrp="1"/>
          </p:cNvSpPr>
          <p:nvPr>
            <p:ph type="sldNum" sz="quarter" idx="12"/>
          </p:nvPr>
        </p:nvSpPr>
        <p:spPr/>
        <p:txBody>
          <a:bodyPr/>
          <a:lstStyle/>
          <a:p>
            <a:fld id="{F24C97AA-C6C6-4C3A-8DEC-505C9A8290DF}" type="slidenum">
              <a:rPr lang="en-US" smtClean="0"/>
              <a:t>‹#›</a:t>
            </a:fld>
            <a:endParaRPr lang="en-US"/>
          </a:p>
        </p:txBody>
      </p:sp>
    </p:spTree>
    <p:extLst>
      <p:ext uri="{BB962C8B-B14F-4D97-AF65-F5344CB8AC3E}">
        <p14:creationId xmlns:p14="http://schemas.microsoft.com/office/powerpoint/2010/main" val="4211274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4185-880D-B272-6716-650FF8B928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16EC00-9170-BDEE-8F09-53D5B8EF52D5}"/>
              </a:ext>
            </a:extLst>
          </p:cNvPr>
          <p:cNvSpPr>
            <a:spLocks noGrp="1"/>
          </p:cNvSpPr>
          <p:nvPr>
            <p:ph type="dt" sz="half" idx="10"/>
          </p:nvPr>
        </p:nvSpPr>
        <p:spPr/>
        <p:txBody>
          <a:bodyPr/>
          <a:lstStyle/>
          <a:p>
            <a:fld id="{9BE06643-C82C-4347-AA85-C33ABF4D0165}" type="datetimeFigureOut">
              <a:rPr lang="en-US" smtClean="0"/>
              <a:t>5/4/2025</a:t>
            </a:fld>
            <a:endParaRPr lang="en-US"/>
          </a:p>
        </p:txBody>
      </p:sp>
      <p:sp>
        <p:nvSpPr>
          <p:cNvPr id="4" name="Footer Placeholder 3">
            <a:extLst>
              <a:ext uri="{FF2B5EF4-FFF2-40B4-BE49-F238E27FC236}">
                <a16:creationId xmlns:a16="http://schemas.microsoft.com/office/drawing/2014/main" id="{B7F910EF-257D-176E-B29B-1D4AE9B311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42DDD9-F850-8268-EACB-004EC6E4B8EC}"/>
              </a:ext>
            </a:extLst>
          </p:cNvPr>
          <p:cNvSpPr>
            <a:spLocks noGrp="1"/>
          </p:cNvSpPr>
          <p:nvPr>
            <p:ph type="sldNum" sz="quarter" idx="12"/>
          </p:nvPr>
        </p:nvSpPr>
        <p:spPr/>
        <p:txBody>
          <a:bodyPr/>
          <a:lstStyle/>
          <a:p>
            <a:fld id="{F24C97AA-C6C6-4C3A-8DEC-505C9A8290DF}" type="slidenum">
              <a:rPr lang="en-US" smtClean="0"/>
              <a:t>‹#›</a:t>
            </a:fld>
            <a:endParaRPr lang="en-US"/>
          </a:p>
        </p:txBody>
      </p:sp>
    </p:spTree>
    <p:extLst>
      <p:ext uri="{BB962C8B-B14F-4D97-AF65-F5344CB8AC3E}">
        <p14:creationId xmlns:p14="http://schemas.microsoft.com/office/powerpoint/2010/main" val="250593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5F5A5-4E4B-E699-F9BD-4EB3011D5197}"/>
              </a:ext>
            </a:extLst>
          </p:cNvPr>
          <p:cNvSpPr>
            <a:spLocks noGrp="1"/>
          </p:cNvSpPr>
          <p:nvPr>
            <p:ph type="dt" sz="half" idx="10"/>
          </p:nvPr>
        </p:nvSpPr>
        <p:spPr/>
        <p:txBody>
          <a:bodyPr/>
          <a:lstStyle/>
          <a:p>
            <a:fld id="{9BE06643-C82C-4347-AA85-C33ABF4D0165}" type="datetimeFigureOut">
              <a:rPr lang="en-US" smtClean="0"/>
              <a:t>5/4/2025</a:t>
            </a:fld>
            <a:endParaRPr lang="en-US"/>
          </a:p>
        </p:txBody>
      </p:sp>
      <p:sp>
        <p:nvSpPr>
          <p:cNvPr id="3" name="Footer Placeholder 2">
            <a:extLst>
              <a:ext uri="{FF2B5EF4-FFF2-40B4-BE49-F238E27FC236}">
                <a16:creationId xmlns:a16="http://schemas.microsoft.com/office/drawing/2014/main" id="{197C31F8-8686-CA65-4FB3-62138C3F38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5A21D7-0D40-8AC3-4207-C700677CD5F9}"/>
              </a:ext>
            </a:extLst>
          </p:cNvPr>
          <p:cNvSpPr>
            <a:spLocks noGrp="1"/>
          </p:cNvSpPr>
          <p:nvPr>
            <p:ph type="sldNum" sz="quarter" idx="12"/>
          </p:nvPr>
        </p:nvSpPr>
        <p:spPr/>
        <p:txBody>
          <a:bodyPr/>
          <a:lstStyle/>
          <a:p>
            <a:fld id="{F24C97AA-C6C6-4C3A-8DEC-505C9A8290DF}" type="slidenum">
              <a:rPr lang="en-US" smtClean="0"/>
              <a:t>‹#›</a:t>
            </a:fld>
            <a:endParaRPr lang="en-US"/>
          </a:p>
        </p:txBody>
      </p:sp>
    </p:spTree>
    <p:extLst>
      <p:ext uri="{BB962C8B-B14F-4D97-AF65-F5344CB8AC3E}">
        <p14:creationId xmlns:p14="http://schemas.microsoft.com/office/powerpoint/2010/main" val="71248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9D44-0073-E6CE-5553-9A15C286A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1F4C74-FA84-A9F8-EE94-827625E8C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70BE20-29E5-303E-BA6E-4490314D5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2921A-FD52-C065-5475-EA0C96EF061C}"/>
              </a:ext>
            </a:extLst>
          </p:cNvPr>
          <p:cNvSpPr>
            <a:spLocks noGrp="1"/>
          </p:cNvSpPr>
          <p:nvPr>
            <p:ph type="dt" sz="half" idx="10"/>
          </p:nvPr>
        </p:nvSpPr>
        <p:spPr/>
        <p:txBody>
          <a:bodyPr/>
          <a:lstStyle/>
          <a:p>
            <a:fld id="{9BE06643-C82C-4347-AA85-C33ABF4D0165}" type="datetimeFigureOut">
              <a:rPr lang="en-US" smtClean="0"/>
              <a:t>5/4/2025</a:t>
            </a:fld>
            <a:endParaRPr lang="en-US"/>
          </a:p>
        </p:txBody>
      </p:sp>
      <p:sp>
        <p:nvSpPr>
          <p:cNvPr id="6" name="Footer Placeholder 5">
            <a:extLst>
              <a:ext uri="{FF2B5EF4-FFF2-40B4-BE49-F238E27FC236}">
                <a16:creationId xmlns:a16="http://schemas.microsoft.com/office/drawing/2014/main" id="{657506C3-274D-753F-4230-3193C0D73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1BB9F-D72F-1AA3-A67F-93EC46427C15}"/>
              </a:ext>
            </a:extLst>
          </p:cNvPr>
          <p:cNvSpPr>
            <a:spLocks noGrp="1"/>
          </p:cNvSpPr>
          <p:nvPr>
            <p:ph type="sldNum" sz="quarter" idx="12"/>
          </p:nvPr>
        </p:nvSpPr>
        <p:spPr/>
        <p:txBody>
          <a:bodyPr/>
          <a:lstStyle/>
          <a:p>
            <a:fld id="{F24C97AA-C6C6-4C3A-8DEC-505C9A8290DF}" type="slidenum">
              <a:rPr lang="en-US" smtClean="0"/>
              <a:t>‹#›</a:t>
            </a:fld>
            <a:endParaRPr lang="en-US"/>
          </a:p>
        </p:txBody>
      </p:sp>
    </p:spTree>
    <p:extLst>
      <p:ext uri="{BB962C8B-B14F-4D97-AF65-F5344CB8AC3E}">
        <p14:creationId xmlns:p14="http://schemas.microsoft.com/office/powerpoint/2010/main" val="853653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3206-3E17-E96D-0B70-A6D87F5DD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71D48C-DD6E-6B44-61AF-BC781E035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21348A-7CEC-10A9-665A-938B5079D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BAAFBE-E7DB-0BCC-DAB6-E1BFD1C86030}"/>
              </a:ext>
            </a:extLst>
          </p:cNvPr>
          <p:cNvSpPr>
            <a:spLocks noGrp="1"/>
          </p:cNvSpPr>
          <p:nvPr>
            <p:ph type="dt" sz="half" idx="10"/>
          </p:nvPr>
        </p:nvSpPr>
        <p:spPr/>
        <p:txBody>
          <a:bodyPr/>
          <a:lstStyle/>
          <a:p>
            <a:fld id="{9BE06643-C82C-4347-AA85-C33ABF4D0165}" type="datetimeFigureOut">
              <a:rPr lang="en-US" smtClean="0"/>
              <a:t>5/4/2025</a:t>
            </a:fld>
            <a:endParaRPr lang="en-US"/>
          </a:p>
        </p:txBody>
      </p:sp>
      <p:sp>
        <p:nvSpPr>
          <p:cNvPr id="6" name="Footer Placeholder 5">
            <a:extLst>
              <a:ext uri="{FF2B5EF4-FFF2-40B4-BE49-F238E27FC236}">
                <a16:creationId xmlns:a16="http://schemas.microsoft.com/office/drawing/2014/main" id="{A5459A18-9287-A5EA-0B80-70CEDF71E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846E5-DF3A-23AF-5275-CE18F2541C75}"/>
              </a:ext>
            </a:extLst>
          </p:cNvPr>
          <p:cNvSpPr>
            <a:spLocks noGrp="1"/>
          </p:cNvSpPr>
          <p:nvPr>
            <p:ph type="sldNum" sz="quarter" idx="12"/>
          </p:nvPr>
        </p:nvSpPr>
        <p:spPr/>
        <p:txBody>
          <a:bodyPr/>
          <a:lstStyle/>
          <a:p>
            <a:fld id="{F24C97AA-C6C6-4C3A-8DEC-505C9A8290DF}" type="slidenum">
              <a:rPr lang="en-US" smtClean="0"/>
              <a:t>‹#›</a:t>
            </a:fld>
            <a:endParaRPr lang="en-US"/>
          </a:p>
        </p:txBody>
      </p:sp>
    </p:spTree>
    <p:extLst>
      <p:ext uri="{BB962C8B-B14F-4D97-AF65-F5344CB8AC3E}">
        <p14:creationId xmlns:p14="http://schemas.microsoft.com/office/powerpoint/2010/main" val="265774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97497A-B715-2315-923A-9DEE96C6D0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B6C839-7E0C-28BD-46F6-3F2F674A8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68CBF-49D4-3F07-95E7-ADA4451CB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E06643-C82C-4347-AA85-C33ABF4D0165}" type="datetimeFigureOut">
              <a:rPr lang="en-US" smtClean="0"/>
              <a:t>5/4/2025</a:t>
            </a:fld>
            <a:endParaRPr lang="en-US"/>
          </a:p>
        </p:txBody>
      </p:sp>
      <p:sp>
        <p:nvSpPr>
          <p:cNvPr id="5" name="Footer Placeholder 4">
            <a:extLst>
              <a:ext uri="{FF2B5EF4-FFF2-40B4-BE49-F238E27FC236}">
                <a16:creationId xmlns:a16="http://schemas.microsoft.com/office/drawing/2014/main" id="{FE980CB7-2AD2-9444-4DAD-3BD3A8712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2C33A72-59D5-362F-CD45-99DA88E36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4C97AA-C6C6-4C3A-8DEC-505C9A8290DF}" type="slidenum">
              <a:rPr lang="en-US" smtClean="0"/>
              <a:t>‹#›</a:t>
            </a:fld>
            <a:endParaRPr lang="en-US"/>
          </a:p>
        </p:txBody>
      </p:sp>
    </p:spTree>
    <p:extLst>
      <p:ext uri="{BB962C8B-B14F-4D97-AF65-F5344CB8AC3E}">
        <p14:creationId xmlns:p14="http://schemas.microsoft.com/office/powerpoint/2010/main" val="2055388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81E0-FB59-D703-98EF-7AAD27AA8AC4}"/>
              </a:ext>
            </a:extLst>
          </p:cNvPr>
          <p:cNvSpPr>
            <a:spLocks noGrp="1"/>
          </p:cNvSpPr>
          <p:nvPr>
            <p:ph type="title"/>
          </p:nvPr>
        </p:nvSpPr>
        <p:spPr/>
        <p:txBody>
          <a:bodyPr/>
          <a:lstStyle/>
          <a:p>
            <a:pPr algn="ctr"/>
            <a:r>
              <a:rPr lang="en-US" sz="4400" b="1" i="0" u="none" strike="noStrike" dirty="0">
                <a:solidFill>
                  <a:srgbClr val="000000"/>
                </a:solidFill>
                <a:effectLst/>
                <a:latin typeface="Times New Roman" panose="02020603050405020304" pitchFamily="18" charset="0"/>
              </a:rPr>
              <a:t>Yammine </a:t>
            </a:r>
            <a:r>
              <a:rPr lang="en-US" sz="4400" b="1" i="0" u="none" strike="noStrike" dirty="0" err="1">
                <a:solidFill>
                  <a:srgbClr val="000000"/>
                </a:solidFill>
                <a:effectLst/>
                <a:latin typeface="Times New Roman" panose="02020603050405020304" pitchFamily="18" charset="0"/>
              </a:rPr>
              <a:t>Yammine</a:t>
            </a:r>
            <a:endParaRPr lang="en-US" dirty="0"/>
          </a:p>
        </p:txBody>
      </p:sp>
      <p:sp>
        <p:nvSpPr>
          <p:cNvPr id="3" name="Content Placeholder 2">
            <a:extLst>
              <a:ext uri="{FF2B5EF4-FFF2-40B4-BE49-F238E27FC236}">
                <a16:creationId xmlns:a16="http://schemas.microsoft.com/office/drawing/2014/main" id="{9DDC0B6E-D9FD-83A8-9860-75086019BC5D}"/>
              </a:ext>
            </a:extLst>
          </p:cNvPr>
          <p:cNvSpPr>
            <a:spLocks noGrp="1"/>
          </p:cNvSpPr>
          <p:nvPr>
            <p:ph idx="1"/>
          </p:nvPr>
        </p:nvSpPr>
        <p:spPr/>
        <p:txBody>
          <a:bodyPr/>
          <a:lstStyle/>
          <a:p>
            <a:pPr algn="ctr" rtl="0">
              <a:buNone/>
            </a:pPr>
            <a:endParaRPr lang="en-US" b="1" i="0" u="none" strike="noStrike" dirty="0">
              <a:solidFill>
                <a:srgbClr val="000000"/>
              </a:solidFill>
              <a:effectLst/>
              <a:latin typeface="Trebuchet MS" panose="020B0603020202020204" pitchFamily="34" charset="0"/>
            </a:endParaRPr>
          </a:p>
          <a:p>
            <a:pPr algn="ctr" rtl="0">
              <a:buNone/>
            </a:pPr>
            <a:endParaRPr lang="en-US" b="1" dirty="0">
              <a:solidFill>
                <a:srgbClr val="000000"/>
              </a:solidFill>
              <a:latin typeface="Trebuchet MS" panose="020B0603020202020204" pitchFamily="34" charset="0"/>
            </a:endParaRPr>
          </a:p>
          <a:p>
            <a:pPr algn="ctr" rtl="0">
              <a:buNone/>
            </a:pPr>
            <a:r>
              <a:rPr lang="en-US" b="1" i="0" u="none" strike="noStrike" dirty="0">
                <a:solidFill>
                  <a:srgbClr val="000000"/>
                </a:solidFill>
                <a:effectLst/>
                <a:latin typeface="Trebuchet MS" panose="020B0603020202020204" pitchFamily="34" charset="0"/>
              </a:rPr>
              <a:t>AI at the Edge and IIOT Environments - ITAI 3377</a:t>
            </a:r>
            <a:endParaRPr lang="en-US" sz="4000" b="0" dirty="0">
              <a:effectLst/>
            </a:endParaRPr>
          </a:p>
          <a:p>
            <a:pPr algn="ctr" rtl="0">
              <a:buNone/>
            </a:pPr>
            <a:r>
              <a:rPr lang="en-US" b="1" i="0" u="none" strike="noStrike" dirty="0">
                <a:solidFill>
                  <a:srgbClr val="000000"/>
                </a:solidFill>
                <a:effectLst/>
                <a:latin typeface="Trebuchet MS" panose="020B0603020202020204" pitchFamily="34" charset="0"/>
              </a:rPr>
              <a:t>Spring 2025- CRN: 18865</a:t>
            </a:r>
            <a:endParaRPr lang="en-US" sz="4000" b="0" dirty="0">
              <a:effectLst/>
            </a:endParaRPr>
          </a:p>
          <a:p>
            <a:pPr algn="ctr" rtl="0">
              <a:spcAft>
                <a:spcPts val="800"/>
              </a:spcAft>
              <a:buNone/>
            </a:pPr>
            <a:r>
              <a:rPr lang="en-US" b="1" i="0" u="none" strike="noStrike" dirty="0">
                <a:solidFill>
                  <a:srgbClr val="000000"/>
                </a:solidFill>
                <a:effectLst/>
                <a:latin typeface="Trebuchet MS" panose="020B0603020202020204" pitchFamily="34" charset="0"/>
              </a:rPr>
              <a:t>Professor: Patricia McManus</a:t>
            </a:r>
            <a:endParaRPr lang="en-US" sz="4000" b="0" dirty="0">
              <a:effectLst/>
            </a:endParaRPr>
          </a:p>
          <a:p>
            <a:pPr>
              <a:buNone/>
            </a:pPr>
            <a:br>
              <a:rPr lang="en-US" dirty="0"/>
            </a:br>
            <a:endParaRPr lang="en-US" dirty="0"/>
          </a:p>
        </p:txBody>
      </p:sp>
    </p:spTree>
    <p:extLst>
      <p:ext uri="{BB962C8B-B14F-4D97-AF65-F5344CB8AC3E}">
        <p14:creationId xmlns:p14="http://schemas.microsoft.com/office/powerpoint/2010/main" val="56137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05878-746A-69F0-4562-4C5B79C29C46}"/>
              </a:ext>
            </a:extLst>
          </p:cNvPr>
          <p:cNvSpPr txBox="1"/>
          <p:nvPr/>
        </p:nvSpPr>
        <p:spPr>
          <a:xfrm>
            <a:off x="569445" y="695881"/>
            <a:ext cx="11262999" cy="5714385"/>
          </a:xfrm>
          <a:prstGeom prst="rect">
            <a:avLst/>
          </a:prstGeom>
          <a:noFill/>
        </p:spPr>
        <p:txBody>
          <a:bodyPr wrap="square">
            <a:spAutoFit/>
          </a:bodyPr>
          <a:lstStyle/>
          <a:p>
            <a:pPr algn="ctr" rtl="0">
              <a:spcAft>
                <a:spcPts val="800"/>
              </a:spcAft>
              <a:buNone/>
            </a:pPr>
            <a:r>
              <a:rPr lang="en-US" sz="3200" b="1" i="0" u="none" strike="noStrike" dirty="0">
                <a:solidFill>
                  <a:srgbClr val="000000"/>
                </a:solidFill>
                <a:effectLst/>
                <a:latin typeface="Times New Roman" panose="02020603050405020304" pitchFamily="18" charset="0"/>
              </a:rPr>
              <a:t>Conclusion</a:t>
            </a:r>
            <a:endParaRPr lang="en-US" sz="3200" b="0" dirty="0">
              <a:effectLst/>
            </a:endParaRPr>
          </a:p>
          <a:p>
            <a:pPr rtl="0">
              <a:spcAft>
                <a:spcPts val="800"/>
              </a:spcAft>
              <a:buNone/>
            </a:pPr>
            <a:r>
              <a:rPr lang="en-US" sz="3200" b="0" i="0" u="none" strike="noStrike" dirty="0">
                <a:solidFill>
                  <a:srgbClr val="000000"/>
                </a:solidFill>
                <a:effectLst/>
                <a:latin typeface="Times New Roman" panose="02020603050405020304" pitchFamily="18" charset="0"/>
              </a:rPr>
              <a:t>This course distilled both breadth of knowledge across core AI domains and depth of understanding of computer vision and natural language processing. Thanks to the hands-on coding component, I am well-poised to pursue further machine-learning projects or research opportunities. My future goal is to contribute to innovative yet responsibly developed AI initiatives that broaden access to critical services across domains like healthcare, education, and sustainability.</a:t>
            </a:r>
            <a:endParaRPr lang="en-US" sz="3200" b="0" dirty="0">
              <a:effectLst/>
            </a:endParaRPr>
          </a:p>
          <a:p>
            <a:pPr>
              <a:buNone/>
            </a:pPr>
            <a:br>
              <a:rPr lang="en-US" sz="3200" dirty="0"/>
            </a:br>
            <a:endParaRPr lang="en-US" sz="3200" dirty="0"/>
          </a:p>
        </p:txBody>
      </p:sp>
    </p:spTree>
    <p:extLst>
      <p:ext uri="{BB962C8B-B14F-4D97-AF65-F5344CB8AC3E}">
        <p14:creationId xmlns:p14="http://schemas.microsoft.com/office/powerpoint/2010/main" val="41482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18B84F-B690-BDB7-5D97-373753450A06}"/>
              </a:ext>
            </a:extLst>
          </p:cNvPr>
          <p:cNvSpPr txBox="1"/>
          <p:nvPr/>
        </p:nvSpPr>
        <p:spPr>
          <a:xfrm>
            <a:off x="941777" y="974630"/>
            <a:ext cx="10655223" cy="4626908"/>
          </a:xfrm>
          <a:prstGeom prst="rect">
            <a:avLst/>
          </a:prstGeom>
          <a:noFill/>
        </p:spPr>
        <p:txBody>
          <a:bodyPr wrap="square">
            <a:spAutoFit/>
          </a:bodyPr>
          <a:lstStyle/>
          <a:p>
            <a:pPr algn="ctr" rtl="0">
              <a:spcAft>
                <a:spcPts val="800"/>
              </a:spcAft>
              <a:buNone/>
            </a:pPr>
            <a:r>
              <a:rPr lang="en-US" sz="3600" b="1" i="0" u="none" strike="noStrike" dirty="0">
                <a:solidFill>
                  <a:srgbClr val="000000"/>
                </a:solidFill>
                <a:effectLst/>
                <a:latin typeface="Times New Roman" panose="02020603050405020304" pitchFamily="18" charset="0"/>
              </a:rPr>
              <a:t>Introduction</a:t>
            </a:r>
            <a:endParaRPr lang="en-US" sz="3600" b="0" dirty="0">
              <a:effectLst/>
            </a:endParaRPr>
          </a:p>
          <a:p>
            <a:pPr rtl="0">
              <a:spcAft>
                <a:spcPts val="800"/>
              </a:spcAft>
              <a:buNone/>
            </a:pPr>
            <a:r>
              <a:rPr lang="en-US" sz="3600" b="0" i="0" u="none" strike="noStrike" dirty="0">
                <a:solidFill>
                  <a:srgbClr val="000000"/>
                </a:solidFill>
                <a:effectLst/>
                <a:latin typeface="Times New Roman" panose="02020603050405020304" pitchFamily="18" charset="0"/>
              </a:rPr>
              <a:t>This course provided a comprehensive overview of key concepts and applications of artificial intelligence. My key learning objectives were to gain foundational knowledge of major AI techniques like machine learning and neural networks, understand real-world applications of AI across industries, and get hands-on experience building basic AI models.</a:t>
            </a:r>
            <a:endParaRPr lang="en-US" sz="3600" b="0" dirty="0">
              <a:effectLst/>
            </a:endParaRPr>
          </a:p>
        </p:txBody>
      </p:sp>
    </p:spTree>
    <p:extLst>
      <p:ext uri="{BB962C8B-B14F-4D97-AF65-F5344CB8AC3E}">
        <p14:creationId xmlns:p14="http://schemas.microsoft.com/office/powerpoint/2010/main" val="366109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3CBE53-E123-F511-DCD1-703A60A20543}"/>
              </a:ext>
            </a:extLst>
          </p:cNvPr>
          <p:cNvSpPr txBox="1"/>
          <p:nvPr/>
        </p:nvSpPr>
        <p:spPr>
          <a:xfrm>
            <a:off x="442598" y="192944"/>
            <a:ext cx="11306803" cy="6042680"/>
          </a:xfrm>
          <a:prstGeom prst="rect">
            <a:avLst/>
          </a:prstGeom>
          <a:noFill/>
        </p:spPr>
        <p:txBody>
          <a:bodyPr wrap="square">
            <a:spAutoFit/>
          </a:bodyPr>
          <a:lstStyle/>
          <a:p>
            <a:pPr rtl="0">
              <a:spcAft>
                <a:spcPts val="800"/>
              </a:spcAft>
              <a:buNone/>
            </a:pPr>
            <a:r>
              <a:rPr lang="en-US" sz="3600" b="0" i="0" u="none" strike="noStrike">
                <a:solidFill>
                  <a:srgbClr val="000000"/>
                </a:solidFill>
                <a:effectLst/>
                <a:latin typeface="Times New Roman" panose="02020603050405020304" pitchFamily="18" charset="0"/>
              </a:rPr>
              <a:t>History of AI: This module traced the history of AI from early dreams of thinking machines to the recent explosion in deep learning:</a:t>
            </a:r>
            <a:endParaRPr lang="en-US" sz="3600" b="0">
              <a:effectLst/>
            </a:endParaRP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Key pioneers like Alan Turing, Marvin Minsky, Geoffrey Hinton,</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AI winter periods followed by renewed interest and funding</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Rise of big data, GPU computing enabling AI breakthroughs</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Deep learning key to the latest AI boom since 2012</a:t>
            </a:r>
          </a:p>
        </p:txBody>
      </p:sp>
    </p:spTree>
    <p:extLst>
      <p:ext uri="{BB962C8B-B14F-4D97-AF65-F5344CB8AC3E}">
        <p14:creationId xmlns:p14="http://schemas.microsoft.com/office/powerpoint/2010/main" val="425017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EFE24-21D9-986A-EA6D-09EBBFD819CF}"/>
              </a:ext>
            </a:extLst>
          </p:cNvPr>
          <p:cNvSpPr txBox="1"/>
          <p:nvPr/>
        </p:nvSpPr>
        <p:spPr>
          <a:xfrm>
            <a:off x="407008" y="1209128"/>
            <a:ext cx="11377983" cy="3826689"/>
          </a:xfrm>
          <a:prstGeom prst="rect">
            <a:avLst/>
          </a:prstGeom>
          <a:noFill/>
        </p:spPr>
        <p:txBody>
          <a:bodyPr wrap="square">
            <a:spAutoFit/>
          </a:bodyPr>
          <a:lstStyle/>
          <a:p>
            <a:pPr rtl="0">
              <a:spcAft>
                <a:spcPts val="800"/>
              </a:spcAft>
              <a:buNone/>
            </a:pPr>
            <a:r>
              <a:rPr lang="en-US" sz="3600" b="0" i="0" u="none" strike="noStrike" dirty="0">
                <a:solidFill>
                  <a:srgbClr val="000000"/>
                </a:solidFill>
                <a:effectLst/>
                <a:latin typeface="Times New Roman" panose="02020603050405020304" pitchFamily="18" charset="0"/>
              </a:rPr>
              <a:t>Module 2 - Search Algorithms: This module explored different search algorithms used to traverse state spaces:</a:t>
            </a:r>
            <a:endParaRPr lang="en-US" sz="3600" b="0" dirty="0">
              <a:effectLst/>
            </a:endParaRP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Breadth-first vs. depth-first search</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Greedy search for optimizing cost functions</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A* search integrating heuristics</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Implemented search algorithms to solve 8-puzzle</a:t>
            </a:r>
          </a:p>
        </p:txBody>
      </p:sp>
    </p:spTree>
    <p:extLst>
      <p:ext uri="{BB962C8B-B14F-4D97-AF65-F5344CB8AC3E}">
        <p14:creationId xmlns:p14="http://schemas.microsoft.com/office/powerpoint/2010/main" val="235115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0389FF-49B3-56DE-6F06-BB04D4C5AD17}"/>
              </a:ext>
            </a:extLst>
          </p:cNvPr>
          <p:cNvSpPr txBox="1"/>
          <p:nvPr/>
        </p:nvSpPr>
        <p:spPr>
          <a:xfrm>
            <a:off x="355905" y="1521230"/>
            <a:ext cx="11744838" cy="3457357"/>
          </a:xfrm>
          <a:prstGeom prst="rect">
            <a:avLst/>
          </a:prstGeom>
          <a:noFill/>
        </p:spPr>
        <p:txBody>
          <a:bodyPr wrap="square">
            <a:spAutoFit/>
          </a:bodyPr>
          <a:lstStyle/>
          <a:p>
            <a:pPr rtl="0">
              <a:spcAft>
                <a:spcPts val="800"/>
              </a:spcAft>
              <a:buNone/>
            </a:pPr>
            <a:r>
              <a:rPr lang="en-US" sz="3200" b="0" i="0" u="none" strike="noStrike" dirty="0">
                <a:solidFill>
                  <a:srgbClr val="000000"/>
                </a:solidFill>
                <a:effectLst/>
                <a:latin typeface="Times New Roman" panose="02020603050405020304" pitchFamily="18" charset="0"/>
              </a:rPr>
              <a:t>Module 3 - Machine Learning: This module provided an introduction to key machine learning concepts and applications:</a:t>
            </a:r>
            <a:endParaRPr lang="en-US" sz="3200" b="0" dirty="0">
              <a:effectLst/>
            </a:endParaRPr>
          </a:p>
          <a:p>
            <a:pPr rtl="0" fontAlgn="base">
              <a:spcAft>
                <a:spcPts val="800"/>
              </a:spcAft>
              <a:buFont typeface="Arial" panose="020B0604020202020204" pitchFamily="34" charset="0"/>
              <a:buChar char="•"/>
            </a:pPr>
            <a:r>
              <a:rPr lang="en-US" sz="3200" b="0" i="0" u="none" strike="noStrike" dirty="0">
                <a:solidFill>
                  <a:srgbClr val="000000"/>
                </a:solidFill>
                <a:effectLst/>
                <a:latin typeface="Times New Roman" panose="02020603050405020304" pitchFamily="18" charset="0"/>
              </a:rPr>
              <a:t>ML landscape - supervised, unsupervised, reinforcement</a:t>
            </a:r>
          </a:p>
          <a:p>
            <a:pPr rtl="0" fontAlgn="base">
              <a:spcAft>
                <a:spcPts val="800"/>
              </a:spcAft>
              <a:buFont typeface="Arial" panose="020B0604020202020204" pitchFamily="34" charset="0"/>
              <a:buChar char="•"/>
            </a:pPr>
            <a:r>
              <a:rPr lang="en-US" sz="3200" b="0" i="0" u="none" strike="noStrike" dirty="0">
                <a:solidFill>
                  <a:srgbClr val="000000"/>
                </a:solidFill>
                <a:effectLst/>
                <a:latin typeface="Times New Roman" panose="02020603050405020304" pitchFamily="18" charset="0"/>
              </a:rPr>
              <a:t>Common algorithms: linear regression, random forests</a:t>
            </a:r>
          </a:p>
          <a:p>
            <a:pPr rtl="0" fontAlgn="base">
              <a:spcAft>
                <a:spcPts val="800"/>
              </a:spcAft>
              <a:buFont typeface="Arial" panose="020B0604020202020204" pitchFamily="34" charset="0"/>
              <a:buChar char="•"/>
            </a:pPr>
            <a:r>
              <a:rPr lang="en-US" sz="3200" b="0" i="0" u="none" strike="noStrike" dirty="0">
                <a:solidFill>
                  <a:srgbClr val="000000"/>
                </a:solidFill>
                <a:effectLst/>
                <a:latin typeface="Times New Roman" panose="02020603050405020304" pitchFamily="18" charset="0"/>
              </a:rPr>
              <a:t>Implemented regression model, achieved 95% accuracy</a:t>
            </a:r>
          </a:p>
          <a:p>
            <a:pPr rtl="0" fontAlgn="base">
              <a:spcAft>
                <a:spcPts val="800"/>
              </a:spcAft>
              <a:buFont typeface="Arial" panose="020B0604020202020204" pitchFamily="34" charset="0"/>
              <a:buChar char="•"/>
            </a:pPr>
            <a:r>
              <a:rPr lang="en-US" sz="3200" b="0" i="0" u="none" strike="noStrike" dirty="0">
                <a:solidFill>
                  <a:srgbClr val="000000"/>
                </a:solidFill>
                <a:effectLst/>
                <a:latin typeface="Times New Roman" panose="02020603050405020304" pitchFamily="18" charset="0"/>
              </a:rPr>
              <a:t>Learned challenges of data preprocessing and overfitting</a:t>
            </a:r>
          </a:p>
        </p:txBody>
      </p:sp>
    </p:spTree>
    <p:extLst>
      <p:ext uri="{BB962C8B-B14F-4D97-AF65-F5344CB8AC3E}">
        <p14:creationId xmlns:p14="http://schemas.microsoft.com/office/powerpoint/2010/main" val="3526339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C61EA5-3193-6787-2440-5634376AC699}"/>
              </a:ext>
            </a:extLst>
          </p:cNvPr>
          <p:cNvSpPr txBox="1"/>
          <p:nvPr/>
        </p:nvSpPr>
        <p:spPr>
          <a:xfrm>
            <a:off x="706333" y="986884"/>
            <a:ext cx="10901619" cy="5488682"/>
          </a:xfrm>
          <a:prstGeom prst="rect">
            <a:avLst/>
          </a:prstGeom>
          <a:noFill/>
        </p:spPr>
        <p:txBody>
          <a:bodyPr wrap="square">
            <a:spAutoFit/>
          </a:bodyPr>
          <a:lstStyle/>
          <a:p>
            <a:pPr rtl="0">
              <a:spcAft>
                <a:spcPts val="800"/>
              </a:spcAft>
              <a:buNone/>
            </a:pPr>
            <a:r>
              <a:rPr lang="en-US" sz="3600" b="0" i="0" u="none" strike="noStrike" dirty="0">
                <a:solidFill>
                  <a:srgbClr val="000000"/>
                </a:solidFill>
                <a:effectLst/>
                <a:latin typeface="Times New Roman" panose="02020603050405020304" pitchFamily="18" charset="0"/>
              </a:rPr>
              <a:t>Module 4 - Neural Networks: This module explored neural networks, which have fueled many recent AI advances through their ability to learn sophisticated feature representations:</a:t>
            </a:r>
            <a:endParaRPr lang="en-US" sz="3600" b="0" dirty="0">
              <a:effectLst/>
            </a:endParaRP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Biological inspiration and early limitations</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Feedforward networks, backpropagation algorithm</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Convolutional networks for image recognition</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Implemented a 3-layer network, with 78% classification accuracy</a:t>
            </a:r>
          </a:p>
        </p:txBody>
      </p:sp>
    </p:spTree>
    <p:extLst>
      <p:ext uri="{BB962C8B-B14F-4D97-AF65-F5344CB8AC3E}">
        <p14:creationId xmlns:p14="http://schemas.microsoft.com/office/powerpoint/2010/main" val="283321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97EF2D-BAC9-30CD-C873-5B5BA2FF4982}"/>
              </a:ext>
            </a:extLst>
          </p:cNvPr>
          <p:cNvSpPr txBox="1"/>
          <p:nvPr/>
        </p:nvSpPr>
        <p:spPr>
          <a:xfrm>
            <a:off x="733710" y="957258"/>
            <a:ext cx="10961849" cy="4934684"/>
          </a:xfrm>
          <a:prstGeom prst="rect">
            <a:avLst/>
          </a:prstGeom>
          <a:noFill/>
        </p:spPr>
        <p:txBody>
          <a:bodyPr wrap="square">
            <a:spAutoFit/>
          </a:bodyPr>
          <a:lstStyle/>
          <a:p>
            <a:pPr rtl="0">
              <a:spcAft>
                <a:spcPts val="800"/>
              </a:spcAft>
              <a:buNone/>
            </a:pPr>
            <a:r>
              <a:rPr lang="en-US" sz="3600" b="0" i="0" u="none" strike="noStrike">
                <a:solidFill>
                  <a:srgbClr val="000000"/>
                </a:solidFill>
                <a:effectLst/>
                <a:latin typeface="Times New Roman" panose="02020603050405020304" pitchFamily="18" charset="0"/>
              </a:rPr>
              <a:t>Module 5 - Computer Vision: This module surveyed the field of computer vision and image recognition techniques:</a:t>
            </a:r>
            <a:endParaRPr lang="en-US" sz="3600" b="0">
              <a:effectLst/>
            </a:endParaRP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Early methods focusing on hand-coded rules/features</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Rise of deep learning for automated feature extraction</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Breakthroughs like </a:t>
            </a:r>
            <a:r>
              <a:rPr lang="en-US" sz="3600" b="0" i="0" u="none" strike="noStrike" dirty="0" err="1">
                <a:solidFill>
                  <a:srgbClr val="000000"/>
                </a:solidFill>
                <a:effectLst/>
                <a:latin typeface="Times New Roman" panose="02020603050405020304" pitchFamily="18" charset="0"/>
              </a:rPr>
              <a:t>AlexNet</a:t>
            </a:r>
            <a:r>
              <a:rPr lang="en-US" sz="3600" b="0" i="0" u="none" strike="noStrike" dirty="0">
                <a:solidFill>
                  <a:srgbClr val="000000"/>
                </a:solidFill>
                <a:effectLst/>
                <a:latin typeface="Times New Roman" panose="02020603050405020304" pitchFamily="18" charset="0"/>
              </a:rPr>
              <a:t>, object localization, style transfer</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Experimented with pre-trained networks and GANs</a:t>
            </a:r>
          </a:p>
        </p:txBody>
      </p:sp>
    </p:spTree>
    <p:extLst>
      <p:ext uri="{BB962C8B-B14F-4D97-AF65-F5344CB8AC3E}">
        <p14:creationId xmlns:p14="http://schemas.microsoft.com/office/powerpoint/2010/main" val="107175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3947A-A98A-432E-3935-0C4DA803C9C3}"/>
              </a:ext>
            </a:extLst>
          </p:cNvPr>
          <p:cNvSpPr txBox="1"/>
          <p:nvPr/>
        </p:nvSpPr>
        <p:spPr>
          <a:xfrm>
            <a:off x="306625" y="1013856"/>
            <a:ext cx="11377983" cy="5037276"/>
          </a:xfrm>
          <a:prstGeom prst="rect">
            <a:avLst/>
          </a:prstGeom>
          <a:noFill/>
        </p:spPr>
        <p:txBody>
          <a:bodyPr wrap="square">
            <a:spAutoFit/>
          </a:bodyPr>
          <a:lstStyle/>
          <a:p>
            <a:pPr rtl="0">
              <a:spcAft>
                <a:spcPts val="800"/>
              </a:spcAft>
              <a:buNone/>
            </a:pPr>
            <a:r>
              <a:rPr lang="en-US" sz="3600" b="0" i="0" u="none" strike="noStrike" dirty="0">
                <a:solidFill>
                  <a:srgbClr val="000000"/>
                </a:solidFill>
                <a:effectLst/>
                <a:latin typeface="Times New Roman" panose="02020603050405020304" pitchFamily="18" charset="0"/>
              </a:rPr>
              <a:t>Module 6 - Natural Language Processing: This module explored language-focused AI and its real-world applications:</a:t>
            </a:r>
            <a:endParaRPr lang="en-US" sz="3600" b="0" dirty="0">
              <a:effectLst/>
            </a:endParaRP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Rule-based vs. statistical NLP methods</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Vector semantics and word embeddings</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Language models like n-grams and LSTMs</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Question answering and sentiment analysis</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Implemented chatbot with basic conversational ability</a:t>
            </a:r>
          </a:p>
        </p:txBody>
      </p:sp>
    </p:spTree>
    <p:extLst>
      <p:ext uri="{BB962C8B-B14F-4D97-AF65-F5344CB8AC3E}">
        <p14:creationId xmlns:p14="http://schemas.microsoft.com/office/powerpoint/2010/main" val="6799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1CAC36-DAB0-DDE4-4BFB-2FF7A8312BB1}"/>
              </a:ext>
            </a:extLst>
          </p:cNvPr>
          <p:cNvSpPr txBox="1"/>
          <p:nvPr/>
        </p:nvSpPr>
        <p:spPr>
          <a:xfrm>
            <a:off x="1193648" y="1099619"/>
            <a:ext cx="10414305" cy="4934684"/>
          </a:xfrm>
          <a:prstGeom prst="rect">
            <a:avLst/>
          </a:prstGeom>
          <a:noFill/>
        </p:spPr>
        <p:txBody>
          <a:bodyPr wrap="square">
            <a:spAutoFit/>
          </a:bodyPr>
          <a:lstStyle/>
          <a:p>
            <a:pPr rtl="0">
              <a:spcAft>
                <a:spcPts val="800"/>
              </a:spcAft>
              <a:buNone/>
            </a:pPr>
            <a:r>
              <a:rPr lang="en-US" sz="3600" b="0" i="0" u="none" strike="noStrike" dirty="0">
                <a:solidFill>
                  <a:srgbClr val="000000"/>
                </a:solidFill>
                <a:effectLst/>
                <a:latin typeface="Times New Roman" panose="02020603050405020304" pitchFamily="18" charset="0"/>
              </a:rPr>
              <a:t>Module 7 - AI Ethics: This module discussed ethical considerations as AI is increasingly embedded in society:</a:t>
            </a:r>
            <a:endParaRPr lang="en-US" sz="3600" b="0" dirty="0">
              <a:effectLst/>
            </a:endParaRP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Privacy, bias, personhood, control/accountability</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Learned principles like transparency and value alignment</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Discussed case studies exploring AI ethics tradeoffs</a:t>
            </a:r>
          </a:p>
          <a:p>
            <a:pPr rtl="0" fontAlgn="base">
              <a:spcAft>
                <a:spcPts val="800"/>
              </a:spcAft>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rPr>
              <a:t>Brainstormed creative ideas to address ethical risks</a:t>
            </a:r>
          </a:p>
        </p:txBody>
      </p:sp>
    </p:spTree>
    <p:extLst>
      <p:ext uri="{BB962C8B-B14F-4D97-AF65-F5344CB8AC3E}">
        <p14:creationId xmlns:p14="http://schemas.microsoft.com/office/powerpoint/2010/main" val="827549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1211</TotalTime>
  <Words>501</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Times New Roman</vt:lpstr>
      <vt:lpstr>Trebuchet MS</vt:lpstr>
      <vt:lpstr>Office Theme</vt:lpstr>
      <vt:lpstr>Yammine Yammine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yammine.yammine-W0451350</dc:creator>
  <cp:lastModifiedBy>yammine.yammine-W0451350</cp:lastModifiedBy>
  <cp:revision>3</cp:revision>
  <dcterms:created xsi:type="dcterms:W3CDTF">2025-05-04T19:46:57Z</dcterms:created>
  <dcterms:modified xsi:type="dcterms:W3CDTF">2025-05-05T16:13:21Z</dcterms:modified>
</cp:coreProperties>
</file>