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3" r:id="rId2"/>
    <p:sldId id="374" r:id="rId3"/>
    <p:sldId id="378" r:id="rId4"/>
    <p:sldId id="379" r:id="rId5"/>
    <p:sldId id="375" r:id="rId6"/>
    <p:sldId id="376" r:id="rId7"/>
  </p:sldIdLst>
  <p:sldSz cx="9144000" cy="5143500" type="screen16x9"/>
  <p:notesSz cx="6808788" cy="99409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BABA"/>
    <a:srgbClr val="FCECEA"/>
    <a:srgbClr val="DDF4FF"/>
    <a:srgbClr val="FFE9D9"/>
    <a:srgbClr val="CE321A"/>
    <a:srgbClr val="148C32"/>
    <a:srgbClr val="4A452A"/>
    <a:srgbClr val="323232"/>
    <a:srgbClr val="BE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8936" autoAdjust="0"/>
  </p:normalViewPr>
  <p:slideViewPr>
    <p:cSldViewPr>
      <p:cViewPr varScale="1">
        <p:scale>
          <a:sx n="136" d="100"/>
          <a:sy n="136" d="100"/>
        </p:scale>
        <p:origin x="138" y="216"/>
      </p:cViewPr>
      <p:guideLst>
        <p:guide orient="horz" pos="486"/>
        <p:guide pos="385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9" d="100"/>
          <a:sy n="89" d="100"/>
        </p:scale>
        <p:origin x="3732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317E-6A29-4C7C-863A-8D7D0D77EB42}" type="datetimeFigureOut">
              <a:rPr lang="de-AT" smtClean="0"/>
              <a:t>27.07.2020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E2466-203D-4295-89EE-B7EBE8CEB59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043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A7143-DD31-40A2-8260-3D8F3F185DBE}" type="datetimeFigureOut">
              <a:rPr lang="de-AT" smtClean="0"/>
              <a:t>27.07.2020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245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46E5D-FEE6-49A1-9675-DDC5A6047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962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08" y="1575205"/>
            <a:ext cx="4320480" cy="315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497508"/>
            <a:ext cx="5842992" cy="56207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AT" dirty="0" smtClean="0"/>
              <a:t>Titel (einzeilig)</a:t>
            </a:r>
            <a:br>
              <a:rPr lang="de-AT" dirty="0" smtClean="0"/>
            </a:br>
            <a:endParaRPr lang="de-AT" dirty="0" smtClean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059383"/>
            <a:ext cx="5183807" cy="576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AT" dirty="0" smtClean="0"/>
              <a:t>Untertitel (gerne auch mehrere Zeilen)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5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1463" y="1203325"/>
            <a:ext cx="8509000" cy="345598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000" baseline="0"/>
            </a:lvl1pPr>
            <a:lvl2pPr>
              <a:spcBef>
                <a:spcPts val="0"/>
              </a:spcBef>
              <a:spcAft>
                <a:spcPts val="600"/>
              </a:spcAft>
              <a:defRPr sz="20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AT" dirty="0" smtClean="0">
                <a:solidFill>
                  <a:schemeClr val="tx2"/>
                </a:solidFill>
              </a:rPr>
              <a:t>Wichtige Dinge</a:t>
            </a:r>
            <a:r>
              <a:rPr lang="de-AT" dirty="0" smtClean="0"/>
              <a:t> werden mit ROT hervorgehoben (gilt auch für Überschrift).</a:t>
            </a:r>
            <a:r>
              <a:rPr lang="de-AT" sz="2000" dirty="0" smtClean="0"/>
              <a:t/>
            </a:r>
            <a:br>
              <a:rPr lang="de-AT" sz="2000" dirty="0" smtClean="0"/>
            </a:br>
            <a:r>
              <a:rPr lang="de-AT" sz="2000" dirty="0" smtClean="0"/>
              <a:t>Der Text sollte mindestens 20 </a:t>
            </a:r>
            <a:r>
              <a:rPr lang="de-AT" sz="2000" dirty="0" err="1" smtClean="0"/>
              <a:t>pt</a:t>
            </a:r>
            <a:r>
              <a:rPr lang="de-AT" sz="2000" dirty="0" smtClean="0"/>
              <a:t> groß sein, wenn die PPT projiziert wird. Wenn die Präsentation z.B. nur als Leseunterlage verwendet wird, kann der Text auch kleiner sein. </a:t>
            </a:r>
            <a:br>
              <a:rPr lang="de-AT" sz="2000" dirty="0" smtClean="0"/>
            </a:br>
            <a:r>
              <a:rPr lang="de-AT" sz="2000" dirty="0" smtClean="0"/>
              <a:t>Abstände zwischen den Zeilen sollten mindestens 6 </a:t>
            </a:r>
            <a:r>
              <a:rPr lang="de-AT" sz="2000" dirty="0" err="1" smtClean="0"/>
              <a:t>pt</a:t>
            </a:r>
            <a:r>
              <a:rPr lang="de-AT" sz="2000" dirty="0" smtClean="0"/>
              <a:t> groß sein. Standardmäßig ist das auch so eingestellt.</a:t>
            </a:r>
            <a:endParaRPr lang="de-AT" sz="2000" dirty="0"/>
          </a:p>
        </p:txBody>
      </p:sp>
      <p:sp>
        <p:nvSpPr>
          <p:cNvPr id="16" name="Slide Number Placeholder 6"/>
          <p:cNvSpPr txBox="1">
            <a:spLocks/>
          </p:cNvSpPr>
          <p:nvPr userDrawn="1"/>
        </p:nvSpPr>
        <p:spPr>
          <a:xfrm>
            <a:off x="6758880" y="4926331"/>
            <a:ext cx="2133600" cy="2186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FF1FBF-7FF1-664C-9A1C-118F54E3BC05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/>
              <a:t>‹Nr.›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220746" y="987574"/>
            <a:ext cx="396000" cy="0"/>
          </a:xfrm>
          <a:prstGeom prst="line">
            <a:avLst/>
          </a:prstGeom>
          <a:ln w="19050" cap="sq">
            <a:solidFill>
              <a:srgbClr val="CE321A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271463" y="4909914"/>
            <a:ext cx="8509000" cy="0"/>
          </a:xfrm>
          <a:prstGeom prst="line">
            <a:avLst/>
          </a:prstGeom>
          <a:ln w="19050" cap="sq">
            <a:solidFill>
              <a:srgbClr val="CE321A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216392" y="206375"/>
            <a:ext cx="7609288" cy="756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 b="1" baseline="0"/>
            </a:lvl1pPr>
          </a:lstStyle>
          <a:p>
            <a:r>
              <a:rPr lang="de-DE" dirty="0" smtClean="0"/>
              <a:t>Das ist die Folienüberschrift und sie ist ein- oder zweizeilig. Wichtige Dinge werden mit rot hervorgehoben.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4958830"/>
            <a:ext cx="2913133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5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1463" y="1203325"/>
            <a:ext cx="4140000" cy="345598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000" baseline="0"/>
            </a:lvl1pPr>
            <a:lvl2pPr>
              <a:spcBef>
                <a:spcPts val="0"/>
              </a:spcBef>
              <a:spcAft>
                <a:spcPts val="600"/>
              </a:spcAft>
              <a:defRPr sz="20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AT" dirty="0" smtClean="0">
                <a:solidFill>
                  <a:schemeClr val="tx2"/>
                </a:solidFill>
              </a:rPr>
              <a:t>Wichtige Dinge</a:t>
            </a:r>
            <a:r>
              <a:rPr lang="de-AT" dirty="0" smtClean="0"/>
              <a:t> werden mit ROT hervorgehoben (gilt auch für Überschrift).</a:t>
            </a:r>
            <a:r>
              <a:rPr lang="de-AT" sz="2000" dirty="0" smtClean="0"/>
              <a:t/>
            </a:r>
            <a:br>
              <a:rPr lang="de-AT" sz="2000" dirty="0" smtClean="0"/>
            </a:br>
            <a:r>
              <a:rPr lang="de-AT" sz="2000" dirty="0" smtClean="0"/>
              <a:t>Der Text sollte mindestens 20 </a:t>
            </a:r>
            <a:r>
              <a:rPr lang="de-AT" sz="2000" dirty="0" err="1" smtClean="0"/>
              <a:t>pt</a:t>
            </a:r>
            <a:r>
              <a:rPr lang="de-AT" sz="2000" dirty="0" smtClean="0"/>
              <a:t> groß sein, wenn die PPT projiziert wird. Wenn die Präsentation z.B. nur als Leseunterlage verwendet wird, kann der Text auch kleiner sein. </a:t>
            </a:r>
            <a:br>
              <a:rPr lang="de-AT" sz="2000" dirty="0" smtClean="0"/>
            </a:br>
            <a:endParaRPr lang="de-AT" sz="2000" dirty="0"/>
          </a:p>
        </p:txBody>
      </p:sp>
      <p:sp>
        <p:nvSpPr>
          <p:cNvPr id="16" name="Slide Number Placeholder 6"/>
          <p:cNvSpPr txBox="1">
            <a:spLocks/>
          </p:cNvSpPr>
          <p:nvPr userDrawn="1"/>
        </p:nvSpPr>
        <p:spPr>
          <a:xfrm>
            <a:off x="6758880" y="4926331"/>
            <a:ext cx="2133600" cy="2186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FF1FBF-7FF1-664C-9A1C-118F54E3BC05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/>
              <a:t>‹Nr.›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220746" y="987574"/>
            <a:ext cx="396000" cy="0"/>
          </a:xfrm>
          <a:prstGeom prst="line">
            <a:avLst/>
          </a:prstGeom>
          <a:ln w="19050" cap="sq">
            <a:solidFill>
              <a:srgbClr val="CE321A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271463" y="4909914"/>
            <a:ext cx="8509000" cy="0"/>
          </a:xfrm>
          <a:prstGeom prst="line">
            <a:avLst/>
          </a:prstGeom>
          <a:ln w="19050" cap="sq">
            <a:solidFill>
              <a:srgbClr val="CE321A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216392" y="206375"/>
            <a:ext cx="7609288" cy="756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 b="1" baseline="0"/>
            </a:lvl1pPr>
          </a:lstStyle>
          <a:p>
            <a:r>
              <a:rPr lang="de-DE" dirty="0" smtClean="0"/>
              <a:t>Das ist die Folienüberschrift und sie ist ein- oder zweizeilig. Wichtige Dinge werden mit rot hervorgehoben.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4958830"/>
            <a:ext cx="2913133" cy="133200"/>
          </a:xfrm>
          <a:prstGeom prst="rect">
            <a:avLst/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4629364" y="1199247"/>
            <a:ext cx="4140000" cy="345598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000" baseline="0"/>
            </a:lvl1pPr>
            <a:lvl2pPr>
              <a:spcBef>
                <a:spcPts val="0"/>
              </a:spcBef>
              <a:spcAft>
                <a:spcPts val="600"/>
              </a:spcAft>
              <a:defRPr sz="20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AT" dirty="0" smtClean="0">
                <a:solidFill>
                  <a:schemeClr val="tx2"/>
                </a:solidFill>
              </a:rPr>
              <a:t>Wichtige Dinge</a:t>
            </a:r>
            <a:r>
              <a:rPr lang="de-AT" dirty="0" smtClean="0"/>
              <a:t> werden mit ROT hervorgehoben (gilt auch für Überschrift).</a:t>
            </a:r>
            <a:r>
              <a:rPr lang="de-AT" sz="2000" dirty="0" smtClean="0"/>
              <a:t/>
            </a:r>
            <a:br>
              <a:rPr lang="de-AT" sz="2000" dirty="0" smtClean="0"/>
            </a:br>
            <a:r>
              <a:rPr lang="de-AT" sz="2000" dirty="0" smtClean="0"/>
              <a:t>Der Text sollte mindestens 20 </a:t>
            </a:r>
            <a:r>
              <a:rPr lang="de-AT" sz="2000" dirty="0" err="1" smtClean="0"/>
              <a:t>pt</a:t>
            </a:r>
            <a:r>
              <a:rPr lang="de-AT" sz="2000" dirty="0" smtClean="0"/>
              <a:t> groß sein, wenn die PPT projiziert wird. Wenn die Präsentation z.B. nur als Leseunterlage verwendet wird, kann der Text auch kleiner sein. </a:t>
            </a:r>
            <a:br>
              <a:rPr lang="de-AT" sz="2000" dirty="0" smtClean="0"/>
            </a:b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66296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2067694"/>
            <a:ext cx="7776000" cy="13680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0"/>
              </a:spcAft>
              <a:defRPr sz="5400" baseline="0"/>
            </a:lvl1pPr>
          </a:lstStyle>
          <a:p>
            <a:r>
              <a:rPr lang="de-DE" dirty="0" smtClean="0"/>
              <a:t>Dies ist der Zwischentitel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0567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9208" y="422424"/>
            <a:ext cx="3610744" cy="56515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Ihr Ansprechpartner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4844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logo.eps"/>
          <p:cNvPicPr>
            <a:picLocks noChangeAspect="1"/>
          </p:cNvPicPr>
          <p:nvPr/>
        </p:nvPicPr>
        <p:blipFill rotWithShape="1">
          <a:blip r:embed="rId7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3" b="19"/>
          <a:stretch/>
        </p:blipFill>
        <p:spPr>
          <a:xfrm>
            <a:off x="7884368" y="0"/>
            <a:ext cx="896448" cy="771550"/>
          </a:xfrm>
          <a:prstGeom prst="rect">
            <a:avLst/>
          </a:prstGeom>
          <a:effectLst>
            <a:outerShdw blurRad="63500" dist="38100" dir="5400000" algn="t" rotWithShape="0">
              <a:schemeClr val="tx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7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0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s-2008/intranet/Organisation/Forms/AllItems.aspx?RootFolder=/intranet/Organisation/Corporate%20Design/Pr%C3%A4sentationsbausteine/Iconsammlung&amp;FolderCTID=0x012000EA70AF116D5E8B49AD3C132F1F46E0BD&amp;View=%7b3ACE8DE2-2C04-4A25-9BE7-472D7AD3BE1D%7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nergyagency.at/petajoule" TargetMode="External"/><Relationship Id="rId3" Type="http://schemas.openxmlformats.org/officeDocument/2006/relationships/hyperlink" Target="http://www.energyagency.at/" TargetMode="External"/><Relationship Id="rId7" Type="http://schemas.openxmlformats.org/officeDocument/2006/relationships/image" Target="../media/image7.png"/><Relationship Id="rId2" Type="http://schemas.openxmlformats.org/officeDocument/2006/relationships/hyperlink" Target="mailto:vorname.nachname@energyagency.a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nergyagency.at/petajoule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twitter.com/at_AE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4299942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/>
              <a:t>Österreichische Energieagentur - Austrian </a:t>
            </a:r>
            <a:r>
              <a:rPr lang="de-AT" sz="1200" b="1" dirty="0" err="1" smtClean="0"/>
              <a:t>Energy</a:t>
            </a:r>
            <a:r>
              <a:rPr lang="de-AT" sz="1200" b="1" dirty="0" smtClean="0"/>
              <a:t> Agency</a:t>
            </a:r>
            <a:r>
              <a:rPr lang="de-AT" sz="1200" dirty="0" smtClean="0"/>
              <a:t/>
            </a:r>
            <a:br>
              <a:rPr lang="de-AT" sz="1200" dirty="0" smtClean="0"/>
            </a:br>
            <a:r>
              <a:rPr lang="de-AT" sz="1200" dirty="0" smtClean="0"/>
              <a:t>Name </a:t>
            </a:r>
            <a:r>
              <a:rPr lang="de-AT" sz="1200" dirty="0" smtClean="0">
                <a:solidFill>
                  <a:schemeClr val="tx2"/>
                </a:solidFill>
              </a:rPr>
              <a:t>|</a:t>
            </a:r>
            <a:r>
              <a:rPr lang="de-AT" sz="1200" dirty="0" smtClean="0"/>
              <a:t> Datum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4769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AEA-</a:t>
            </a:r>
            <a:r>
              <a:rPr lang="de-AT" dirty="0" smtClean="0">
                <a:solidFill>
                  <a:schemeClr val="tx2"/>
                </a:solidFill>
              </a:rPr>
              <a:t>Farbpalette</a:t>
            </a:r>
            <a:endParaRPr lang="de-AT" dirty="0">
              <a:solidFill>
                <a:schemeClr val="tx2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87574"/>
            <a:ext cx="2814303" cy="3723833"/>
          </a:xfrm>
          <a:prstGeom prst="rect">
            <a:avLst/>
          </a:prstGeom>
        </p:spPr>
      </p:pic>
      <p:sp>
        <p:nvSpPr>
          <p:cNvPr id="6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271463" y="1203325"/>
            <a:ext cx="4660577" cy="3508082"/>
          </a:xfrm>
        </p:spPr>
        <p:txBody>
          <a:bodyPr/>
          <a:lstStyle/>
          <a:p>
            <a:r>
              <a:rPr lang="de-AT" dirty="0" smtClean="0"/>
              <a:t>Das sind die offiziellen Farben für </a:t>
            </a:r>
            <a:br>
              <a:rPr lang="de-AT" dirty="0" smtClean="0"/>
            </a:br>
            <a:r>
              <a:rPr lang="de-AT" dirty="0" smtClean="0"/>
              <a:t>AEA-PPTs – inkl. RGB Farbcodes</a:t>
            </a:r>
          </a:p>
          <a:p>
            <a:r>
              <a:rPr lang="de-AT" dirty="0" smtClean="0"/>
              <a:t>Eine Auswahl davon ist mit </a:t>
            </a:r>
            <a:r>
              <a:rPr lang="de-AT" smtClean="0"/>
              <a:t>dem Öffnen </a:t>
            </a:r>
            <a:r>
              <a:rPr lang="de-AT" dirty="0" smtClean="0"/>
              <a:t>der Vorlage auch schon in euren Designfarben </a:t>
            </a:r>
            <a:br>
              <a:rPr lang="de-AT" dirty="0" smtClean="0"/>
            </a:br>
            <a:r>
              <a:rPr lang="de-AT" dirty="0" smtClean="0"/>
              <a:t>gespeichert</a:t>
            </a:r>
            <a:br>
              <a:rPr lang="de-AT" dirty="0" smtClean="0"/>
            </a:br>
            <a:endParaRPr lang="de-AT" dirty="0" smtClean="0"/>
          </a:p>
          <a:p>
            <a:r>
              <a:rPr lang="de-AT" dirty="0" err="1" smtClean="0">
                <a:hlinkClick r:id="rId3"/>
              </a:rPr>
              <a:t>Iconsammlung</a:t>
            </a:r>
            <a:endParaRPr lang="de-AT" dirty="0" smtClean="0"/>
          </a:p>
        </p:txBody>
      </p:sp>
      <p:grpSp>
        <p:nvGrpSpPr>
          <p:cNvPr id="7" name="Gruppieren 6"/>
          <p:cNvGrpSpPr/>
          <p:nvPr/>
        </p:nvGrpSpPr>
        <p:grpSpPr>
          <a:xfrm>
            <a:off x="2419946" y="2584271"/>
            <a:ext cx="2440086" cy="2208646"/>
            <a:chOff x="2095910" y="4077072"/>
            <a:chExt cx="2440086" cy="220864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0" r="62793" b="70102"/>
            <a:stretch/>
          </p:blipFill>
          <p:spPr bwMode="auto">
            <a:xfrm>
              <a:off x="2095910" y="4077072"/>
              <a:ext cx="1720007" cy="22086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Pfeil nach rechts 8"/>
            <p:cNvSpPr/>
            <p:nvPr/>
          </p:nvSpPr>
          <p:spPr>
            <a:xfrm rot="10800000">
              <a:off x="3707905" y="4774671"/>
              <a:ext cx="828091" cy="454528"/>
            </a:xfrm>
            <a:prstGeom prst="rightArrow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>
                <a:spcAft>
                  <a:spcPts val="600"/>
                </a:spcAft>
              </a:pPr>
              <a:endParaRPr lang="de-AT" sz="20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3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Tabellen</a:t>
            </a:r>
            <a:endParaRPr lang="de-AT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4735"/>
              </p:ext>
            </p:extLst>
          </p:nvPr>
        </p:nvGraphicFramePr>
        <p:xfrm>
          <a:off x="467544" y="1347614"/>
          <a:ext cx="5849620" cy="3247200"/>
        </p:xfrm>
        <a:graphic>
          <a:graphicData uri="http://schemas.openxmlformats.org/drawingml/2006/table">
            <a:tbl>
              <a:tblPr firstRow="1" firstCol="1" bandRow="1"/>
              <a:tblGrid>
                <a:gridCol w="116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5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41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5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41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5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41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5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41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5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4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3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3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3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3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3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AT" sz="1000" dirty="0">
                          <a:solidFill>
                            <a:srgbClr val="32323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3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kern="1200" dirty="0">
                        <a:solidFill>
                          <a:srgbClr val="32323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kern="1200" dirty="0">
                        <a:solidFill>
                          <a:srgbClr val="32323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kern="1200" dirty="0">
                        <a:solidFill>
                          <a:srgbClr val="32323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kern="1200" dirty="0">
                        <a:solidFill>
                          <a:srgbClr val="32323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3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3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3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3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718488" y="2139702"/>
            <a:ext cx="1944216" cy="1631216"/>
          </a:xfrm>
          <a:prstGeom prst="rect">
            <a:avLst/>
          </a:prstGeom>
        </p:spPr>
        <p:txBody>
          <a:bodyPr wrap="square" lIns="72000" rIns="72000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AT" sz="2000" dirty="0" smtClean="0"/>
              <a:t>Leider ist das erstellen einer Tabellenvorlage im </a:t>
            </a:r>
            <a:r>
              <a:rPr lang="de-AT" sz="2000" dirty="0" err="1" smtClean="0"/>
              <a:t>Ppt</a:t>
            </a:r>
            <a:r>
              <a:rPr lang="de-AT" sz="2000" dirty="0" smtClean="0"/>
              <a:t> nicht möglich -.-</a:t>
            </a:r>
          </a:p>
        </p:txBody>
      </p:sp>
    </p:spTree>
    <p:extLst>
      <p:ext uri="{BB962C8B-B14F-4D97-AF65-F5344CB8AC3E}">
        <p14:creationId xmlns:p14="http://schemas.microsoft.com/office/powerpoint/2010/main" val="288578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87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Ihr Ansprechpartner</a:t>
            </a:r>
            <a:endParaRPr lang="de-AT" dirty="0"/>
          </a:p>
        </p:txBody>
      </p:sp>
      <p:sp>
        <p:nvSpPr>
          <p:cNvPr id="5" name="Textfeld 4"/>
          <p:cNvSpPr txBox="1"/>
          <p:nvPr/>
        </p:nvSpPr>
        <p:spPr>
          <a:xfrm>
            <a:off x="539553" y="1131590"/>
            <a:ext cx="7236953" cy="2777877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de-AT" b="1" dirty="0" smtClean="0"/>
              <a:t>Vorname Nachname</a:t>
            </a:r>
            <a:r>
              <a:rPr lang="de-AT" b="1" baseline="30000" dirty="0" smtClean="0"/>
              <a:t> Titel</a:t>
            </a:r>
            <a:br>
              <a:rPr lang="de-AT" b="1" baseline="30000" dirty="0" smtClean="0"/>
            </a:br>
            <a:r>
              <a:rPr lang="de-AT" dirty="0" smtClean="0"/>
              <a:t>Position</a:t>
            </a:r>
          </a:p>
          <a:p>
            <a:pPr>
              <a:spcAft>
                <a:spcPts val="600"/>
              </a:spcAft>
            </a:pPr>
            <a:endParaRPr lang="de-AT" sz="1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lvl="0" defTabSz="914400" fontAlgn="base"/>
            <a:r>
              <a:rPr lang="de-AT" altLang="de-DE" sz="1400" b="1" dirty="0" smtClean="0">
                <a:solidFill>
                  <a:srgbClr val="CE321A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Österreichische Energieagentur - Austrian </a:t>
            </a:r>
            <a:r>
              <a:rPr lang="de-AT" altLang="de-DE" sz="1400" b="1" dirty="0" err="1" smtClean="0">
                <a:solidFill>
                  <a:srgbClr val="CE321A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Energy</a:t>
            </a:r>
            <a:r>
              <a:rPr lang="de-AT" altLang="de-DE" sz="1400" b="1" dirty="0" smtClean="0">
                <a:solidFill>
                  <a:srgbClr val="CE321A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Agency</a:t>
            </a:r>
            <a:endParaRPr lang="de-AT" altLang="de-DE" sz="600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/>
            <a:endParaRPr lang="de-AT" altLang="de-DE" sz="8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de-AT" altLang="de-DE" sz="1200" dirty="0">
                <a:solidFill>
                  <a:schemeClr val="tx1">
                    <a:lumMod val="90000"/>
                    <a:lumOff val="10000"/>
                  </a:schemeClr>
                </a:solidFill>
                <a:hlinkClick r:id="rId2"/>
              </a:rPr>
              <a:t>vorname.nachname@energyagency.at</a:t>
            </a:r>
            <a:r>
              <a:rPr lang="de-AT" altLang="de-DE" sz="1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</a:p>
          <a:p>
            <a:pPr>
              <a:spcAft>
                <a:spcPts val="300"/>
              </a:spcAft>
            </a:pPr>
            <a:r>
              <a:rPr lang="de-AT" altLang="de-DE" sz="1200" dirty="0" smtClean="0"/>
              <a:t>T. +43 </a:t>
            </a:r>
            <a:r>
              <a:rPr lang="de-AT" altLang="de-DE" sz="1200" dirty="0"/>
              <a:t>(0)1 586 15 </a:t>
            </a:r>
            <a:r>
              <a:rPr lang="de-AT" altLang="de-DE" sz="1200" dirty="0" smtClean="0"/>
              <a:t>24 - 0 </a:t>
            </a:r>
            <a:r>
              <a:rPr lang="de-AT" altLang="de-DE" sz="1200" dirty="0">
                <a:solidFill>
                  <a:srgbClr val="CE321A"/>
                </a:solidFill>
              </a:rPr>
              <a:t>|</a:t>
            </a:r>
            <a:r>
              <a:rPr lang="de-AT" altLang="de-DE" sz="1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de-AT" altLang="de-DE" sz="1200" dirty="0" smtClean="0"/>
              <a:t>M. </a:t>
            </a:r>
            <a:r>
              <a:rPr lang="de-AT" altLang="de-DE" sz="1200" dirty="0"/>
              <a:t>+43 </a:t>
            </a:r>
            <a:r>
              <a:rPr lang="de-AT" altLang="de-DE" sz="1200" dirty="0" smtClean="0"/>
              <a:t>(0)664 XXX XXXX</a:t>
            </a:r>
            <a:r>
              <a:rPr lang="de-AT" altLang="de-DE" sz="1200" dirty="0"/>
              <a:t/>
            </a:r>
            <a:br>
              <a:rPr lang="de-AT" altLang="de-DE" sz="1200" dirty="0"/>
            </a:br>
            <a:r>
              <a:rPr lang="de-AT" altLang="de-DE" sz="1200" dirty="0" err="1" smtClean="0"/>
              <a:t>Mariahilfer</a:t>
            </a:r>
            <a:r>
              <a:rPr lang="de-AT" altLang="de-DE" sz="1200" dirty="0" smtClean="0"/>
              <a:t> </a:t>
            </a:r>
            <a:r>
              <a:rPr lang="de-AT" altLang="de-DE" sz="1200" dirty="0"/>
              <a:t>Straße 136 </a:t>
            </a:r>
            <a:r>
              <a:rPr lang="de-AT" altLang="de-DE" sz="1200" dirty="0">
                <a:solidFill>
                  <a:srgbClr val="CE321A"/>
                </a:solidFill>
              </a:rPr>
              <a:t>|</a:t>
            </a:r>
            <a:r>
              <a:rPr lang="de-AT" altLang="de-DE" sz="1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de-AT" altLang="de-DE" sz="1200" dirty="0"/>
              <a:t>1150 </a:t>
            </a:r>
            <a:r>
              <a:rPr lang="de-AT" altLang="de-DE" sz="1200" dirty="0" smtClean="0"/>
              <a:t>Wien </a:t>
            </a:r>
            <a:r>
              <a:rPr lang="de-AT" altLang="de-DE" sz="1200" dirty="0" smtClean="0">
                <a:solidFill>
                  <a:srgbClr val="CE321A"/>
                </a:solidFill>
              </a:rPr>
              <a:t>|</a:t>
            </a:r>
            <a:r>
              <a:rPr lang="de-AT" altLang="de-DE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de-AT" altLang="de-DE" sz="1200" dirty="0" smtClean="0"/>
              <a:t>Österreich </a:t>
            </a:r>
            <a:endParaRPr lang="de-AT" altLang="de-DE" sz="1200" dirty="0">
              <a:solidFill>
                <a:srgbClr val="CE321A"/>
              </a:solidFill>
            </a:endParaRPr>
          </a:p>
          <a:p>
            <a:pPr>
              <a:spcAft>
                <a:spcPts val="300"/>
              </a:spcAft>
            </a:pPr>
            <a:r>
              <a:rPr lang="de-AT" altLang="de-DE" sz="1200" dirty="0" smtClean="0">
                <a:solidFill>
                  <a:schemeClr val="tx1">
                    <a:lumMod val="90000"/>
                    <a:lumOff val="10000"/>
                  </a:schemeClr>
                </a:solidFill>
                <a:hlinkClick r:id="rId3"/>
              </a:rPr>
              <a:t>www.energyagency.at</a:t>
            </a:r>
          </a:p>
        </p:txBody>
      </p:sp>
      <p:pic>
        <p:nvPicPr>
          <p:cNvPr id="10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6" y="3230855"/>
            <a:ext cx="281096" cy="27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827584" y="3230855"/>
            <a:ext cx="1440160" cy="276999"/>
          </a:xfrm>
          <a:prstGeom prst="rect">
            <a:avLst/>
          </a:prstGeom>
        </p:spPr>
        <p:txBody>
          <a:bodyPr wrap="square" lIns="72000" rIns="72000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de-AT" altLang="de-DE" sz="1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@</a:t>
            </a:r>
            <a:r>
              <a:rPr lang="de-AT" altLang="de-DE" sz="1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at_AEA</a:t>
            </a:r>
            <a:r>
              <a:rPr lang="de-AT" altLang="de-DE" sz="1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639002" y="3769450"/>
            <a:ext cx="6336704" cy="602500"/>
            <a:chOff x="539552" y="3795886"/>
            <a:chExt cx="6336704" cy="602500"/>
          </a:xfrm>
        </p:grpSpPr>
        <p:pic>
          <p:nvPicPr>
            <p:cNvPr id="13" name="Grafik 12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3795886"/>
              <a:ext cx="602500" cy="6025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4" name="Rechteck 13"/>
            <p:cNvSpPr/>
            <p:nvPr/>
          </p:nvSpPr>
          <p:spPr>
            <a:xfrm>
              <a:off x="1133872" y="3897081"/>
              <a:ext cx="57423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00" dirty="0"/>
                <a:t>Im Podcast </a:t>
              </a:r>
              <a:r>
                <a:rPr lang="de-DE" sz="1000" u="sng" dirty="0">
                  <a:hlinkClick r:id="rId8"/>
                </a:rPr>
                <a:t>Petajoule</a:t>
              </a:r>
              <a:r>
                <a:rPr lang="de-DE" sz="1000" dirty="0"/>
                <a:t> beantworten die Expertinnen und Experten der Österreichischen Energieagentur mit Gästen aus der Energiebranche die Fragen der Energiezukunft.</a:t>
              </a:r>
              <a:endParaRPr lang="de-AT" sz="1000" dirty="0"/>
            </a:p>
          </p:txBody>
        </p:sp>
      </p:grpSp>
      <p:sp>
        <p:nvSpPr>
          <p:cNvPr id="15" name="Rechteck 14"/>
          <p:cNvSpPr/>
          <p:nvPr/>
        </p:nvSpPr>
        <p:spPr>
          <a:xfrm>
            <a:off x="566994" y="4659982"/>
            <a:ext cx="62464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00" dirty="0"/>
              <a:t>Die Österreichische Energieagentur ist nach ÖNORM ISO 50001:2011 und ISO 29990:2010 zertifiziert.</a:t>
            </a:r>
          </a:p>
        </p:txBody>
      </p:sp>
    </p:spTree>
    <p:extLst>
      <p:ext uri="{BB962C8B-B14F-4D97-AF65-F5344CB8AC3E}">
        <p14:creationId xmlns:p14="http://schemas.microsoft.com/office/powerpoint/2010/main" val="34829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A_Vorlage_Deutsch_16 zu 9_v1">
  <a:themeElements>
    <a:clrScheme name="AEA">
      <a:dk1>
        <a:srgbClr val="323232"/>
      </a:dk1>
      <a:lt1>
        <a:srgbClr val="FFFFFF"/>
      </a:lt1>
      <a:dk2>
        <a:srgbClr val="CE321A"/>
      </a:dk2>
      <a:lt2>
        <a:srgbClr val="BEC800"/>
      </a:lt2>
      <a:accent1>
        <a:srgbClr val="148C32"/>
      </a:accent1>
      <a:accent2>
        <a:srgbClr val="007DBE"/>
      </a:accent2>
      <a:accent3>
        <a:srgbClr val="780A69"/>
      </a:accent3>
      <a:accent4>
        <a:srgbClr val="A50000"/>
      </a:accent4>
      <a:accent5>
        <a:srgbClr val="E66400"/>
      </a:accent5>
      <a:accent6>
        <a:srgbClr val="644132"/>
      </a:accent6>
      <a:hlink>
        <a:srgbClr val="CE321A"/>
      </a:hlink>
      <a:folHlink>
        <a:srgbClr val="3F3F3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25000"/>
            <a:lumOff val="75000"/>
          </a:schemeClr>
        </a:solidFill>
        <a:ln w="12700">
          <a:noFill/>
        </a:ln>
      </a:spPr>
      <a:bodyPr lIns="72000" rIns="72000" rtlCol="0" anchor="ctr"/>
      <a:lstStyle>
        <a:defPPr algn="ctr">
          <a:spcAft>
            <a:spcPts val="600"/>
          </a:spcAft>
          <a:defRPr sz="20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lIns="72000" rIns="72000"/>
      <a:lstStyle>
        <a:defPPr>
          <a:spcBef>
            <a:spcPts val="0"/>
          </a:spcBef>
          <a:spcAft>
            <a:spcPts val="600"/>
          </a:spcAft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EA_Vorlage_Deutsch_16 zu 9_v1" id="{4A992030-FB1D-47E1-93F0-69E0F24E4505}" vid="{0B1AEE20-EA53-4373-AA8F-8034B8BBDC3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AEA_Vorlage_Deutsch_16 zu 9_v1</Template>
  <TotalTime>0</TotalTime>
  <Words>164</Words>
  <Application>Microsoft Office PowerPoint</Application>
  <PresentationFormat>Bildschirmpräsentation (16:9)</PresentationFormat>
  <Paragraphs>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AEA_Vorlage_Deutsch_16 zu 9_v1</vt:lpstr>
      <vt:lpstr>PowerPoint-Präsentation</vt:lpstr>
      <vt:lpstr>PowerPoint-Präsentation</vt:lpstr>
      <vt:lpstr>AEA-Farbpalette</vt:lpstr>
      <vt:lpstr>Tabellen</vt:lpstr>
      <vt:lpstr>PowerPoint-Präsentation</vt:lpstr>
      <vt:lpstr>Ihr Ansprechpartner</vt:lpstr>
    </vt:vector>
  </TitlesOfParts>
  <Company>Bundesrechenzentrum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Goritschnig Wolfgang</dc:creator>
  <cp:lastModifiedBy>Goritschnig Wolfgang</cp:lastModifiedBy>
  <cp:revision>1</cp:revision>
  <cp:lastPrinted>2017-05-18T06:39:18Z</cp:lastPrinted>
  <dcterms:created xsi:type="dcterms:W3CDTF">2020-07-27T14:42:37Z</dcterms:created>
  <dcterms:modified xsi:type="dcterms:W3CDTF">2020-07-27T15:33:20Z</dcterms:modified>
</cp:coreProperties>
</file>