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5" r:id="rId6"/>
    <p:sldId id="263" r:id="rId7"/>
    <p:sldId id="278" r:id="rId8"/>
    <p:sldId id="266" r:id="rId9"/>
    <p:sldId id="268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8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989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288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57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06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637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6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07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5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3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75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3AD3-6DAA-474D-B355-8E2BF527686B}" type="datetimeFigureOut">
              <a:rPr lang="de-AT" smtClean="0"/>
              <a:t>27.01.2021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A8EB-913F-420C-B8F4-F03F31C81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11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djangoproject.com/en/3.0/topics/db/managers/#create-manager-with-queryset-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djangoproject.com/en/3.0/topics/db/managers/#create-manager-with-queryset-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28854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AT" sz="4800" dirty="0" smtClean="0"/>
              <a:t>Objects </a:t>
            </a:r>
            <a:r>
              <a:rPr lang="de-AT" sz="4800" dirty="0" err="1" smtClean="0"/>
              <a:t>Taxonomy</a:t>
            </a:r>
            <a:r>
              <a:rPr lang="de-AT" sz="4800" dirty="0" smtClean="0"/>
              <a:t>:</a:t>
            </a:r>
          </a:p>
          <a:p>
            <a:pPr algn="ctr"/>
            <a:r>
              <a:rPr lang="de-AT" sz="4800" dirty="0" err="1" smtClean="0"/>
              <a:t>Workers</a:t>
            </a:r>
            <a:r>
              <a:rPr lang="de-AT" sz="4800" dirty="0" smtClean="0"/>
              <a:t>, Tasks </a:t>
            </a:r>
            <a:r>
              <a:rPr lang="de-AT" sz="4800" dirty="0" err="1" smtClean="0"/>
              <a:t>and</a:t>
            </a:r>
            <a:r>
              <a:rPr lang="de-AT" sz="4800" dirty="0" smtClean="0"/>
              <a:t> Services</a:t>
            </a:r>
            <a:endParaRPr lang="de-AT" sz="4800" dirty="0"/>
          </a:p>
        </p:txBody>
      </p:sp>
    </p:spTree>
    <p:extLst>
      <p:ext uri="{BB962C8B-B14F-4D97-AF65-F5344CB8AC3E}">
        <p14:creationId xmlns:p14="http://schemas.microsoft.com/office/powerpoint/2010/main" val="104662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6264" y="5799074"/>
            <a:ext cx="12192000" cy="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PT Serif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PT Serif"/>
              </a:rPr>
            </a:b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PT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1200" dirty="0">
                <a:solidFill>
                  <a:srgbClr val="212529"/>
                </a:solidFill>
                <a:latin typeface="PT Serif"/>
              </a:rPr>
              <a:t/>
            </a:r>
            <a:br>
              <a:rPr lang="de-DE" altLang="de-DE" sz="1200" dirty="0">
                <a:solidFill>
                  <a:srgbClr val="212529"/>
                </a:solidFill>
                <a:latin typeface="PT Serif"/>
              </a:rPr>
            </a:br>
            <a:r>
              <a:rPr lang="de-DE" altLang="de-DE" sz="1200" dirty="0" smtClean="0">
                <a:solidFill>
                  <a:srgbClr val="212529"/>
                </a:solidFill>
                <a:latin typeface="PT Serif"/>
              </a:rPr>
              <a:t>Source: https://www.b-list.org/weblog/2020/mar/16/no-service/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PT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947057" y="276389"/>
            <a:ext cx="10515600" cy="18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a </a:t>
            </a:r>
            <a:r>
              <a:rPr lang="de-AT" dirty="0" err="1" smtClean="0"/>
              <a:t>manager</a:t>
            </a:r>
            <a:r>
              <a:rPr lang="de-AT" dirty="0" smtClean="0"/>
              <a:t> I:</a:t>
            </a:r>
            <a:endParaRPr lang="de-AT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626264" y="1898361"/>
            <a:ext cx="8644866" cy="4150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dirty="0" err="1" smtClean="0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an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alternate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constructor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for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model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instances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, do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manager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(not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classmethod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 on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model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,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in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some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class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code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elsewhere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).</a:t>
            </a:r>
            <a:br>
              <a:rPr lang="de-DE" altLang="de-DE" dirty="0">
                <a:solidFill>
                  <a:srgbClr val="212529"/>
                </a:solidFill>
                <a:latin typeface="PT Serif"/>
              </a:rPr>
            </a:br>
            <a:endParaRPr lang="de-DE" altLang="de-DE" sz="4600" dirty="0">
              <a:solidFill>
                <a:srgbClr val="212529"/>
              </a:solidFill>
              <a:latin typeface="PT Serif"/>
            </a:endParaRPr>
          </a:p>
          <a:p>
            <a:pPr lvl="0"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In </a:t>
            </a:r>
            <a:r>
              <a:rPr lang="de-DE" altLang="de-DE" sz="3600" dirty="0" err="1">
                <a:solidFill>
                  <a:srgbClr val="212529"/>
                </a:solidFill>
                <a:latin typeface="PT Serif"/>
              </a:rPr>
              <a:t>my</a:t>
            </a:r>
            <a:r>
              <a:rPr lang="de-DE" altLang="de-DE" sz="3600" dirty="0">
                <a:solidFill>
                  <a:srgbClr val="212529"/>
                </a:solidFill>
                <a:latin typeface="PT Serif"/>
              </a:rPr>
              <a:t> ORM </a:t>
            </a:r>
            <a:r>
              <a:rPr lang="de-DE" altLang="de-DE" sz="3600" dirty="0" err="1">
                <a:solidFill>
                  <a:srgbClr val="212529"/>
                </a:solidFill>
                <a:latin typeface="PT Serif"/>
              </a:rPr>
              <a:t>tutorial</a:t>
            </a:r>
            <a:r>
              <a:rPr lang="de-DE" altLang="de-DE" sz="3600" dirty="0">
                <a:solidFill>
                  <a:srgbClr val="212529"/>
                </a:solidFill>
                <a:latin typeface="PT Serif"/>
              </a:rPr>
              <a:t> I </a:t>
            </a:r>
            <a:r>
              <a:rPr lang="de-DE" altLang="de-DE" sz="3600" dirty="0" err="1">
                <a:solidFill>
                  <a:srgbClr val="212529"/>
                </a:solidFill>
                <a:latin typeface="PT Serif"/>
              </a:rPr>
              <a:t>use</a:t>
            </a:r>
            <a:r>
              <a:rPr lang="de-DE" altLang="de-DE" sz="36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>
                <a:solidFill>
                  <a:srgbClr val="212529"/>
                </a:solidFill>
                <a:latin typeface="PT Serif"/>
              </a:rPr>
              <a:t>the</a:t>
            </a:r>
            <a:r>
              <a:rPr lang="de-DE" altLang="de-DE" sz="36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>
                <a:solidFill>
                  <a:srgbClr val="212529"/>
                </a:solidFill>
                <a:latin typeface="PT Serif"/>
              </a:rPr>
              <a:t>example</a:t>
            </a:r>
            <a:r>
              <a:rPr lang="de-DE" altLang="de-DE" sz="36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>
                <a:solidFill>
                  <a:srgbClr val="212529"/>
                </a:solidFill>
                <a:latin typeface="PT Serif"/>
              </a:rPr>
              <a:t>of</a:t>
            </a:r>
            <a:r>
              <a:rPr lang="de-DE" altLang="de-DE" sz="3600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model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that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stores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an RGB 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color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three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integer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fields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,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implementing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manager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that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can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build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an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instance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from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hexadecimal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3600" dirty="0" err="1" smtClean="0">
                <a:solidFill>
                  <a:srgbClr val="212529"/>
                </a:solidFill>
                <a:latin typeface="PT Serif"/>
              </a:rPr>
              <a:t>value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, like </a:t>
            </a:r>
            <a:r>
              <a:rPr kumimoji="0" lang="de-DE" altLang="de-DE" sz="31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RGBColor.objects.from_hex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('#000080')</a:t>
            </a:r>
            <a:r>
              <a:rPr lang="de-DE" altLang="de-DE" sz="3600" dirty="0" smtClean="0">
                <a:solidFill>
                  <a:srgbClr val="212529"/>
                </a:solidFill>
                <a:latin typeface="PT Serif"/>
              </a:rPr>
              <a:t>.</a:t>
            </a:r>
            <a:endParaRPr lang="de-AT" sz="36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9523347" y="1850025"/>
            <a:ext cx="2482377" cy="3949049"/>
            <a:chOff x="1400627" y="743410"/>
            <a:chExt cx="2482377" cy="3949049"/>
          </a:xfrm>
        </p:grpSpPr>
        <p:sp>
          <p:nvSpPr>
            <p:cNvPr id="20" name="Titel 1"/>
            <p:cNvSpPr txBox="1">
              <a:spLocks/>
            </p:cNvSpPr>
            <p:nvPr/>
          </p:nvSpPr>
          <p:spPr>
            <a:xfrm>
              <a:off x="1400627" y="743410"/>
              <a:ext cx="248237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dirty="0" smtClean="0"/>
                <a:t>Database</a:t>
              </a:r>
            </a:p>
            <a:p>
              <a:r>
                <a:rPr lang="de-AT" dirty="0" smtClean="0"/>
                <a:t>Manager</a:t>
              </a:r>
              <a:endParaRPr lang="de-AT" dirty="0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9412" y="2187384"/>
              <a:ext cx="1781175" cy="2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 txBox="1">
            <a:spLocks/>
          </p:cNvSpPr>
          <p:nvPr/>
        </p:nvSpPr>
        <p:spPr>
          <a:xfrm>
            <a:off x="882426" y="-75277"/>
            <a:ext cx="10515600" cy="18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a </a:t>
            </a:r>
            <a:r>
              <a:rPr lang="de-AT" dirty="0" err="1" smtClean="0"/>
              <a:t>manager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queryset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544671" y="1690688"/>
            <a:ext cx="8196805" cy="453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have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custom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,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complex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/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often-used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query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against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model’s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entire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table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, do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either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manager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(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think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you’ll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never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to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use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chained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after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query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),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QuerySet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 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(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will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to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be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able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to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chain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after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things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). </a:t>
            </a:r>
            <a:endParaRPr lang="de-DE" altLang="de-DE" dirty="0" smtClean="0">
              <a:solidFill>
                <a:srgbClr val="212529"/>
              </a:solidFill>
              <a:latin typeface="PT Serif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de-DE" dirty="0">
              <a:solidFill>
                <a:srgbClr val="212529"/>
              </a:solidFill>
              <a:latin typeface="PT Serif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Any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sort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logical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operation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on a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set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of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instances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of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the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same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model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should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be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on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model’s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manager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QuerySet</a:t>
            </a:r>
            <a:r>
              <a:rPr lang="de-DE" altLang="de-DE" dirty="0" smtClean="0">
                <a:solidFill>
                  <a:srgbClr val="212529"/>
                </a:solidFill>
                <a:latin typeface="PT Serif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de-DE" dirty="0" smtClean="0">
              <a:solidFill>
                <a:srgbClr val="212529"/>
              </a:solidFill>
              <a:latin typeface="PT Serif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sz="2900" dirty="0" err="1" smtClean="0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sz="2900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remember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can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write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a</a:t>
            </a:r>
            <a:r>
              <a:rPr lang="de-DE" altLang="de-DE" dirty="0" smtClean="0">
                <a:solidFill>
                  <a:srgbClr val="212529"/>
                </a:solidFill>
                <a:latin typeface="PT Serif"/>
              </a:rPr>
              <a:t> 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QuerySet</a:t>
            </a:r>
            <a:r>
              <a:rPr lang="de-DE" altLang="de-DE" sz="2900" dirty="0" smtClean="0">
                <a:solidFill>
                  <a:srgbClr val="212529"/>
                </a:solidFill>
                <a:latin typeface="PT Serif"/>
              </a:rPr>
              <a:t> 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subclass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with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your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custom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(s)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sz="2900" dirty="0" err="1">
                <a:solidFill>
                  <a:srgbClr val="212529"/>
                </a:solidFill>
                <a:latin typeface="PT Serif"/>
              </a:rPr>
              <a:t>then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 </a:t>
            </a:r>
            <a:r>
              <a:rPr lang="de-DE" altLang="de-DE" sz="2900" u="sng" dirty="0">
                <a:solidFill>
                  <a:srgbClr val="337AB7"/>
                </a:solidFill>
                <a:latin typeface="PT Serif"/>
                <a:hlinkClick r:id="rId2"/>
              </a:rPr>
              <a:t>auto-</a:t>
            </a:r>
            <a:r>
              <a:rPr lang="de-DE" altLang="de-DE" sz="2900" u="sng" dirty="0" err="1">
                <a:solidFill>
                  <a:srgbClr val="337AB7"/>
                </a:solidFill>
                <a:latin typeface="PT Serif"/>
                <a:hlinkClick r:id="rId2"/>
              </a:rPr>
              <a:t>generate</a:t>
            </a:r>
            <a:r>
              <a:rPr lang="de-DE" altLang="de-DE" sz="2900" u="sng" dirty="0">
                <a:solidFill>
                  <a:srgbClr val="337AB7"/>
                </a:solidFill>
                <a:latin typeface="PT Serif"/>
                <a:hlinkClick r:id="rId2"/>
              </a:rPr>
              <a:t> a </a:t>
            </a:r>
            <a:r>
              <a:rPr lang="de-DE" altLang="de-DE" sz="2900" u="sng" dirty="0" err="1">
                <a:solidFill>
                  <a:srgbClr val="337AB7"/>
                </a:solidFill>
                <a:latin typeface="PT Serif"/>
                <a:hlinkClick r:id="rId2"/>
              </a:rPr>
              <a:t>model</a:t>
            </a:r>
            <a:r>
              <a:rPr lang="de-DE" altLang="de-DE" sz="2900" u="sng" dirty="0">
                <a:solidFill>
                  <a:srgbClr val="337AB7"/>
                </a:solidFill>
                <a:latin typeface="PT Serif"/>
                <a:hlinkClick r:id="rId2"/>
              </a:rPr>
              <a:t> </a:t>
            </a:r>
            <a:r>
              <a:rPr lang="de-DE" altLang="de-DE" sz="2900" u="sng" dirty="0" err="1">
                <a:solidFill>
                  <a:srgbClr val="337AB7"/>
                </a:solidFill>
                <a:latin typeface="PT Serif"/>
                <a:hlinkClick r:id="rId2"/>
              </a:rPr>
              <a:t>manager</a:t>
            </a:r>
            <a:r>
              <a:rPr lang="de-DE" altLang="de-DE" sz="2900" u="sng" dirty="0">
                <a:solidFill>
                  <a:srgbClr val="337AB7"/>
                </a:solidFill>
                <a:latin typeface="PT Serif"/>
                <a:hlinkClick r:id="rId2"/>
              </a:rPr>
              <a:t> </a:t>
            </a:r>
            <a:r>
              <a:rPr lang="de-DE" altLang="de-DE" sz="2900" u="sng" dirty="0" err="1">
                <a:solidFill>
                  <a:srgbClr val="337AB7"/>
                </a:solidFill>
                <a:latin typeface="PT Serif"/>
                <a:hlinkClick r:id="rId2"/>
              </a:rPr>
              <a:t>from</a:t>
            </a:r>
            <a:r>
              <a:rPr lang="de-DE" altLang="de-DE" sz="2900" u="sng" dirty="0">
                <a:solidFill>
                  <a:srgbClr val="337AB7"/>
                </a:solidFill>
                <a:latin typeface="PT Serif"/>
                <a:hlinkClick r:id="rId2"/>
              </a:rPr>
              <a:t> it</a:t>
            </a:r>
            <a:r>
              <a:rPr lang="de-DE" altLang="de-DE" sz="2900" dirty="0">
                <a:solidFill>
                  <a:srgbClr val="212529"/>
                </a:solidFill>
                <a:latin typeface="PT Serif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de-DE" sz="3300" dirty="0" smtClean="0">
              <a:solidFill>
                <a:srgbClr val="212529"/>
              </a:solidFill>
              <a:latin typeface="PT Serif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300" b="1" dirty="0" smtClean="0"/>
              <a:t>Also see: Django: Custom Manager With Chainable </a:t>
            </a:r>
            <a:r>
              <a:rPr lang="en-US" sz="3300" b="1" dirty="0" err="1" smtClean="0"/>
              <a:t>QuerySets</a:t>
            </a:r>
            <a:endParaRPr lang="en-US" sz="3300" b="1" dirty="0" smtClean="0"/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300" dirty="0" smtClean="0"/>
              <a:t>https://blog.toast38coza.me/django-custom-manager-with-chainable-querysets/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de-AT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851" y="4049233"/>
            <a:ext cx="1781175" cy="2505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735" y="2300387"/>
            <a:ext cx="1019175" cy="75247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9442679" y="3029056"/>
            <a:ext cx="2482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600" dirty="0" smtClean="0"/>
              <a:t>Manager</a:t>
            </a:r>
            <a:endParaRPr lang="de-AT" sz="36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9442679" y="1181136"/>
            <a:ext cx="2482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600" dirty="0" err="1" smtClean="0"/>
              <a:t>Queryset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39406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6504" y="5376504"/>
            <a:ext cx="12192000" cy="1554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PT Serif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PT Serif"/>
              </a:rPr>
            </a:b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PT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2000" dirty="0">
                <a:solidFill>
                  <a:srgbClr val="212529"/>
                </a:solidFill>
                <a:latin typeface="PT Serif"/>
              </a:rPr>
              <a:t/>
            </a:r>
            <a:br>
              <a:rPr lang="de-DE" altLang="de-DE" sz="2000" dirty="0">
                <a:solidFill>
                  <a:srgbClr val="212529"/>
                </a:solidFill>
                <a:latin typeface="PT Serif"/>
              </a:rPr>
            </a:br>
            <a:r>
              <a:rPr lang="de-DE" altLang="de-DE" sz="2000" dirty="0" smtClean="0">
                <a:solidFill>
                  <a:srgbClr val="212529"/>
                </a:solidFill>
                <a:latin typeface="PT Serif"/>
              </a:rPr>
              <a:t>Source: https://www.b-list.org/weblog/2020/mar/16/no-service/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PT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699704" y="186479"/>
            <a:ext cx="10515600" cy="18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a </a:t>
            </a:r>
            <a:r>
              <a:rPr lang="de-AT" dirty="0" err="1" smtClean="0"/>
              <a:t>manager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querset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2775247" y="1903587"/>
            <a:ext cx="7139818" cy="380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have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custom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,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complex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/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often-used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query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against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model’s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entire</a:t>
            </a:r>
            <a:r>
              <a:rPr lang="de-DE" altLang="de-DE" b="1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b="1" dirty="0" err="1">
                <a:solidFill>
                  <a:srgbClr val="212529"/>
                </a:solidFill>
                <a:latin typeface="PT Serif"/>
              </a:rPr>
              <a:t>table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, do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either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manager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(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think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you’ll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never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to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use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chained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after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query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),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QuerySet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 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(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if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will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need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to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be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able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to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chain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it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after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other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things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). </a:t>
            </a:r>
            <a:endParaRPr lang="de-DE" altLang="de-DE" dirty="0" smtClean="0">
              <a:solidFill>
                <a:srgbClr val="212529"/>
              </a:solidFill>
              <a:latin typeface="PT Serif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de-DE" altLang="de-DE" dirty="0">
              <a:solidFill>
                <a:srgbClr val="212529"/>
              </a:solidFill>
              <a:latin typeface="PT Serif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dirty="0" err="1" smtClean="0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dirty="0" smtClean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remember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can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write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a 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Cousine"/>
              </a:rPr>
              <a:t>QuerySet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 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subclass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with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your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custom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method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(s)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and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 </a:t>
            </a:r>
            <a:r>
              <a:rPr lang="de-DE" altLang="de-DE" dirty="0" err="1">
                <a:solidFill>
                  <a:srgbClr val="212529"/>
                </a:solidFill>
                <a:latin typeface="PT Serif"/>
              </a:rPr>
              <a:t>then</a:t>
            </a:r>
            <a:r>
              <a:rPr lang="de-DE" altLang="de-DE" dirty="0">
                <a:solidFill>
                  <a:srgbClr val="212529"/>
                </a:solidFill>
                <a:latin typeface="PT Serif"/>
              </a:rPr>
              <a:t> </a:t>
            </a:r>
            <a:r>
              <a:rPr lang="de-DE" altLang="de-DE" u="sng" dirty="0">
                <a:solidFill>
                  <a:srgbClr val="337AB7"/>
                </a:solidFill>
                <a:latin typeface="PT Serif"/>
                <a:hlinkClick r:id="rId2"/>
              </a:rPr>
              <a:t>auto-</a:t>
            </a:r>
            <a:r>
              <a:rPr lang="de-DE" altLang="de-DE" u="sng" dirty="0" err="1">
                <a:solidFill>
                  <a:srgbClr val="337AB7"/>
                </a:solidFill>
                <a:latin typeface="PT Serif"/>
                <a:hlinkClick r:id="rId2"/>
              </a:rPr>
              <a:t>generate</a:t>
            </a:r>
            <a:r>
              <a:rPr lang="de-DE" altLang="de-DE" u="sng" dirty="0">
                <a:solidFill>
                  <a:srgbClr val="337AB7"/>
                </a:solidFill>
                <a:latin typeface="PT Serif"/>
                <a:hlinkClick r:id="rId2"/>
              </a:rPr>
              <a:t> a </a:t>
            </a:r>
            <a:r>
              <a:rPr lang="de-DE" altLang="de-DE" u="sng" dirty="0" err="1">
                <a:solidFill>
                  <a:srgbClr val="337AB7"/>
                </a:solidFill>
                <a:latin typeface="PT Serif"/>
                <a:hlinkClick r:id="rId2"/>
              </a:rPr>
              <a:t>model</a:t>
            </a:r>
            <a:r>
              <a:rPr lang="de-DE" altLang="de-DE" u="sng" dirty="0">
                <a:solidFill>
                  <a:srgbClr val="337AB7"/>
                </a:solidFill>
                <a:latin typeface="PT Serif"/>
                <a:hlinkClick r:id="rId2"/>
              </a:rPr>
              <a:t> </a:t>
            </a:r>
            <a:r>
              <a:rPr lang="de-DE" altLang="de-DE" u="sng" dirty="0" err="1">
                <a:solidFill>
                  <a:srgbClr val="337AB7"/>
                </a:solidFill>
                <a:latin typeface="PT Serif"/>
                <a:hlinkClick r:id="rId2"/>
              </a:rPr>
              <a:t>manager</a:t>
            </a:r>
            <a:r>
              <a:rPr lang="de-DE" altLang="de-DE" u="sng" dirty="0">
                <a:solidFill>
                  <a:srgbClr val="337AB7"/>
                </a:solidFill>
                <a:latin typeface="PT Serif"/>
                <a:hlinkClick r:id="rId2"/>
              </a:rPr>
              <a:t> </a:t>
            </a:r>
            <a:r>
              <a:rPr lang="de-DE" altLang="de-DE" u="sng" dirty="0" err="1">
                <a:solidFill>
                  <a:srgbClr val="337AB7"/>
                </a:solidFill>
                <a:latin typeface="PT Serif"/>
                <a:hlinkClick r:id="rId2"/>
              </a:rPr>
              <a:t>from</a:t>
            </a:r>
            <a:r>
              <a:rPr lang="de-DE" altLang="de-DE" u="sng" dirty="0">
                <a:solidFill>
                  <a:srgbClr val="337AB7"/>
                </a:solidFill>
                <a:latin typeface="PT Serif"/>
                <a:hlinkClick r:id="rId2"/>
              </a:rPr>
              <a:t> it</a:t>
            </a:r>
            <a:r>
              <a:rPr lang="de-DE" altLang="de-DE" dirty="0" smtClean="0">
                <a:solidFill>
                  <a:srgbClr val="212529"/>
                </a:solidFill>
                <a:latin typeface="PT Serif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de-AT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9915065" y="1745031"/>
            <a:ext cx="2482377" cy="3967936"/>
            <a:chOff x="1603569" y="724523"/>
            <a:chExt cx="2482377" cy="3967936"/>
          </a:xfrm>
        </p:grpSpPr>
        <p:sp>
          <p:nvSpPr>
            <p:cNvPr id="20" name="Titel 1"/>
            <p:cNvSpPr txBox="1">
              <a:spLocks/>
            </p:cNvSpPr>
            <p:nvPr/>
          </p:nvSpPr>
          <p:spPr>
            <a:xfrm>
              <a:off x="1603569" y="724523"/>
              <a:ext cx="248237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smtClean="0"/>
                <a:t>Database</a:t>
              </a:r>
            </a:p>
            <a:p>
              <a:r>
                <a:rPr lang="de-AT" sz="3600" dirty="0" smtClean="0"/>
                <a:t>Manager</a:t>
              </a:r>
              <a:endParaRPr lang="de-AT" sz="3600" dirty="0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9412" y="2187384"/>
              <a:ext cx="1781175" cy="2505075"/>
            </a:xfrm>
            <a:prstGeom prst="rect">
              <a:avLst/>
            </a:prstGeom>
          </p:spPr>
        </p:pic>
      </p:grpSp>
      <p:grpSp>
        <p:nvGrpSpPr>
          <p:cNvPr id="8" name="Gruppieren 7"/>
          <p:cNvGrpSpPr/>
          <p:nvPr/>
        </p:nvGrpSpPr>
        <p:grpSpPr>
          <a:xfrm>
            <a:off x="496504" y="2575675"/>
            <a:ext cx="2278743" cy="1970284"/>
            <a:chOff x="3883004" y="4060097"/>
            <a:chExt cx="2278743" cy="197028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6919" y="5277906"/>
              <a:ext cx="1019175" cy="752475"/>
            </a:xfrm>
            <a:prstGeom prst="rect">
              <a:avLst/>
            </a:prstGeom>
          </p:spPr>
        </p:pic>
        <p:sp>
          <p:nvSpPr>
            <p:cNvPr id="10" name="Titel 1"/>
            <p:cNvSpPr txBox="1">
              <a:spLocks/>
            </p:cNvSpPr>
            <p:nvPr/>
          </p:nvSpPr>
          <p:spPr>
            <a:xfrm>
              <a:off x="3883004" y="4060097"/>
              <a:ext cx="2278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err="1" smtClean="0"/>
                <a:t>Queryset</a:t>
              </a:r>
              <a:endParaRPr lang="de-AT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136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 txBox="1">
            <a:spLocks/>
          </p:cNvSpPr>
          <p:nvPr/>
        </p:nvSpPr>
        <p:spPr>
          <a:xfrm>
            <a:off x="1676400" y="581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Workers</a:t>
            </a:r>
            <a:endParaRPr lang="de-AT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17" y="2056057"/>
            <a:ext cx="4647676" cy="309651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5457371" y="1636361"/>
            <a:ext cx="6531429" cy="4343524"/>
          </a:xfrm>
        </p:spPr>
        <p:txBody>
          <a:bodyPr>
            <a:noAutofit/>
          </a:bodyPr>
          <a:lstStyle/>
          <a:p>
            <a:r>
              <a:rPr lang="de-AT" sz="3200" dirty="0" err="1" smtClean="0"/>
              <a:t>Workers</a:t>
            </a:r>
            <a:r>
              <a:rPr lang="de-AT" sz="3200" dirty="0" smtClean="0"/>
              <a:t> </a:t>
            </a:r>
            <a:r>
              <a:rPr lang="de-AT" sz="3200" dirty="0" err="1" smtClean="0"/>
              <a:t>perform</a:t>
            </a:r>
            <a:r>
              <a:rPr lang="de-AT" sz="3200" dirty="0" smtClean="0"/>
              <a:t> </a:t>
            </a:r>
            <a:r>
              <a:rPr lang="de-AT" sz="3200" dirty="0" err="1" smtClean="0"/>
              <a:t>periodic</a:t>
            </a:r>
            <a:r>
              <a:rPr lang="de-AT" sz="3200" dirty="0" smtClean="0"/>
              <a:t> </a:t>
            </a:r>
            <a:r>
              <a:rPr lang="de-AT" sz="3200" dirty="0" err="1" smtClean="0"/>
              <a:t>or</a:t>
            </a:r>
            <a:r>
              <a:rPr lang="de-AT" sz="3200" dirty="0" smtClean="0"/>
              <a:t> </a:t>
            </a:r>
            <a:r>
              <a:rPr lang="de-AT" sz="3200" dirty="0" err="1" smtClean="0"/>
              <a:t>asynchronous</a:t>
            </a:r>
            <a:r>
              <a:rPr lang="de-AT" sz="3200" dirty="0" smtClean="0"/>
              <a:t> </a:t>
            </a:r>
            <a:r>
              <a:rPr lang="de-AT" sz="3200" dirty="0" err="1" smtClean="0"/>
              <a:t>tasks</a:t>
            </a:r>
            <a:r>
              <a:rPr lang="de-AT" sz="3200" dirty="0" smtClean="0"/>
              <a:t>.</a:t>
            </a:r>
            <a:br>
              <a:rPr lang="de-AT" sz="3200" dirty="0" smtClean="0"/>
            </a:br>
            <a:r>
              <a:rPr lang="de-AT" sz="3200" dirty="0" smtClean="0"/>
              <a:t/>
            </a:r>
            <a:br>
              <a:rPr lang="de-AT" sz="3200" dirty="0" smtClean="0"/>
            </a:br>
            <a:r>
              <a:rPr lang="de-AT" sz="3200" dirty="0" err="1" smtClean="0"/>
              <a:t>Each</a:t>
            </a:r>
            <a:r>
              <a:rPr lang="de-AT" sz="3200" dirty="0" smtClean="0"/>
              <a:t> </a:t>
            </a:r>
            <a:r>
              <a:rPr lang="de-AT" sz="3200" dirty="0" err="1" smtClean="0"/>
              <a:t>w</a:t>
            </a:r>
            <a:r>
              <a:rPr lang="de-AT" sz="3200" dirty="0" err="1" smtClean="0"/>
              <a:t>orke</a:t>
            </a:r>
            <a:r>
              <a:rPr lang="de-AT" sz="3200" dirty="0" err="1" smtClean="0"/>
              <a:t>r</a:t>
            </a:r>
            <a:r>
              <a:rPr lang="de-AT" sz="3200" dirty="0" smtClean="0"/>
              <a:t> </a:t>
            </a:r>
            <a:r>
              <a:rPr lang="de-AT" sz="3200" dirty="0" err="1" smtClean="0"/>
              <a:t>is</a:t>
            </a:r>
            <a:r>
              <a:rPr lang="de-AT" sz="3200" dirty="0" smtClean="0"/>
              <a:t> </a:t>
            </a:r>
            <a:r>
              <a:rPr lang="de-AT" sz="3200" dirty="0" err="1" smtClean="0"/>
              <a:t>dedicated</a:t>
            </a:r>
            <a:r>
              <a:rPr lang="de-AT" sz="3200" dirty="0" smtClean="0"/>
              <a:t> </a:t>
            </a:r>
            <a:r>
              <a:rPr lang="de-AT" sz="3200" dirty="0" err="1" smtClean="0"/>
              <a:t>to</a:t>
            </a:r>
            <a:r>
              <a:rPr lang="de-AT" sz="3200" dirty="0" smtClean="0"/>
              <a:t> a </a:t>
            </a:r>
            <a:r>
              <a:rPr lang="de-AT" sz="3200" dirty="0" err="1" smtClean="0"/>
              <a:t>single</a:t>
            </a:r>
            <a:r>
              <a:rPr lang="de-AT" sz="3200" dirty="0" smtClean="0"/>
              <a:t> </a:t>
            </a:r>
            <a:r>
              <a:rPr lang="de-AT" sz="3200" dirty="0" err="1" smtClean="0"/>
              <a:t>tasks</a:t>
            </a:r>
            <a:r>
              <a:rPr lang="de-AT" sz="3200" dirty="0" smtClean="0"/>
              <a:t>.</a:t>
            </a:r>
            <a:br>
              <a:rPr lang="de-AT" sz="3200" dirty="0" smtClean="0"/>
            </a:br>
            <a:r>
              <a:rPr lang="de-AT" sz="3200" dirty="0" smtClean="0"/>
              <a:t/>
            </a:r>
            <a:br>
              <a:rPr lang="de-AT" sz="3200" dirty="0" smtClean="0"/>
            </a:br>
            <a:r>
              <a:rPr lang="de-AT" sz="3200" dirty="0" err="1" smtClean="0"/>
              <a:t>Workers</a:t>
            </a:r>
            <a:r>
              <a:rPr lang="de-AT" sz="3200" dirty="0" smtClean="0"/>
              <a:t> </a:t>
            </a:r>
            <a:r>
              <a:rPr lang="de-AT" sz="3200" dirty="0" err="1" smtClean="0"/>
              <a:t>can</a:t>
            </a:r>
            <a:r>
              <a:rPr lang="de-AT" sz="3200" dirty="0" smtClean="0"/>
              <a:t> </a:t>
            </a:r>
            <a:r>
              <a:rPr lang="de-AT" sz="3200" dirty="0" err="1" smtClean="0"/>
              <a:t>collaborate</a:t>
            </a:r>
            <a:r>
              <a:rPr lang="de-AT" sz="3200" dirty="0" smtClean="0"/>
              <a:t> </a:t>
            </a:r>
            <a:r>
              <a:rPr lang="de-AT" sz="3200" dirty="0" err="1" smtClean="0"/>
              <a:t>with</a:t>
            </a:r>
            <a:r>
              <a:rPr lang="de-AT" sz="3200" dirty="0" smtClean="0"/>
              <a:t> </a:t>
            </a:r>
            <a:r>
              <a:rPr lang="de-AT" sz="3200" dirty="0" err="1" smtClean="0"/>
              <a:t>each</a:t>
            </a:r>
            <a:r>
              <a:rPr lang="de-AT" sz="3200" dirty="0" smtClean="0"/>
              <a:t> </a:t>
            </a:r>
            <a:r>
              <a:rPr lang="de-AT" sz="3200" dirty="0" err="1" smtClean="0"/>
              <a:t>others</a:t>
            </a:r>
            <a:r>
              <a:rPr lang="de-AT" sz="3200" dirty="0"/>
              <a:t> </a:t>
            </a:r>
            <a:r>
              <a:rPr lang="de-AT" sz="3200" dirty="0" smtClean="0"/>
              <a:t>(e.g. </a:t>
            </a:r>
            <a:r>
              <a:rPr lang="de-AT" sz="3200" dirty="0" err="1" smtClean="0"/>
              <a:t>passing</a:t>
            </a:r>
            <a:r>
              <a:rPr lang="de-AT" sz="3200" dirty="0" smtClean="0"/>
              <a:t> </a:t>
            </a:r>
            <a:r>
              <a:rPr lang="de-AT" sz="3200" dirty="0" err="1" smtClean="0"/>
              <a:t>data</a:t>
            </a:r>
            <a:r>
              <a:rPr lang="de-AT" sz="3200" dirty="0" smtClean="0"/>
              <a:t> </a:t>
            </a:r>
            <a:r>
              <a:rPr lang="de-AT" sz="3200" dirty="0" err="1" smtClean="0"/>
              <a:t>between</a:t>
            </a:r>
            <a:r>
              <a:rPr lang="de-AT" sz="3200" dirty="0" smtClean="0"/>
              <a:t>, </a:t>
            </a:r>
            <a:r>
              <a:rPr lang="de-AT" sz="3200" dirty="0" err="1" smtClean="0"/>
              <a:t>notifying</a:t>
            </a:r>
            <a:r>
              <a:rPr lang="de-AT" sz="3200" dirty="0" smtClean="0"/>
              <a:t>)</a:t>
            </a:r>
            <a:br>
              <a:rPr lang="de-AT" sz="3200" dirty="0" smtClean="0"/>
            </a:br>
            <a:r>
              <a:rPr lang="de-AT" sz="3200" dirty="0" smtClean="0"/>
              <a:t/>
            </a:r>
            <a:br>
              <a:rPr lang="de-AT" sz="3200" dirty="0" smtClean="0"/>
            </a:br>
            <a:r>
              <a:rPr lang="de-AT" sz="3200" dirty="0" err="1" smtClean="0"/>
              <a:t>Workers</a:t>
            </a:r>
            <a:r>
              <a:rPr lang="de-AT" sz="3200" dirty="0" smtClean="0"/>
              <a:t> </a:t>
            </a:r>
            <a:r>
              <a:rPr lang="de-AT" sz="3200" dirty="0" err="1" smtClean="0"/>
              <a:t>don‘t</a:t>
            </a:r>
            <a:r>
              <a:rPr lang="de-AT" sz="3200" dirty="0" smtClean="0"/>
              <a:t> </a:t>
            </a:r>
            <a:r>
              <a:rPr lang="de-AT" sz="3200" dirty="0" err="1" smtClean="0"/>
              <a:t>perfom</a:t>
            </a:r>
            <a:r>
              <a:rPr lang="de-AT" sz="3200" dirty="0" smtClean="0"/>
              <a:t> </a:t>
            </a:r>
            <a:r>
              <a:rPr lang="de-AT" sz="3200" dirty="0" err="1" smtClean="0"/>
              <a:t>the</a:t>
            </a:r>
            <a:r>
              <a:rPr lang="de-AT" sz="3200" dirty="0" smtClean="0"/>
              <a:t> heavy </a:t>
            </a:r>
            <a:r>
              <a:rPr lang="de-AT" sz="3200" dirty="0" err="1" smtClean="0"/>
              <a:t>lifting</a:t>
            </a:r>
            <a:r>
              <a:rPr lang="de-AT" sz="3200" dirty="0" smtClean="0"/>
              <a:t> </a:t>
            </a:r>
            <a:r>
              <a:rPr lang="de-AT" sz="3200" dirty="0" err="1" smtClean="0"/>
              <a:t>themselves</a:t>
            </a:r>
            <a:r>
              <a:rPr lang="de-AT" sz="3200" dirty="0" smtClean="0"/>
              <a:t>, </a:t>
            </a:r>
            <a:r>
              <a:rPr lang="de-AT" sz="3200" dirty="0" err="1" smtClean="0"/>
              <a:t>instead</a:t>
            </a:r>
            <a:r>
              <a:rPr lang="de-AT" sz="3200" dirty="0" smtClean="0"/>
              <a:t> </a:t>
            </a:r>
            <a:r>
              <a:rPr lang="de-AT" sz="3200" dirty="0" err="1" smtClean="0"/>
              <a:t>they</a:t>
            </a:r>
            <a:r>
              <a:rPr lang="de-AT" sz="3200" dirty="0" smtClean="0"/>
              <a:t> </a:t>
            </a:r>
            <a:r>
              <a:rPr lang="de-AT" sz="3200" dirty="0" err="1" smtClean="0"/>
              <a:t>are</a:t>
            </a:r>
            <a:r>
              <a:rPr lang="de-AT" sz="3200" dirty="0" smtClean="0"/>
              <a:t> </a:t>
            </a:r>
            <a:r>
              <a:rPr lang="de-AT" sz="3200" dirty="0" err="1" smtClean="0"/>
              <a:t>using</a:t>
            </a:r>
            <a:r>
              <a:rPr lang="de-AT" sz="3200" dirty="0" smtClean="0"/>
              <a:t> </a:t>
            </a:r>
            <a:r>
              <a:rPr lang="de-AT" sz="3200" dirty="0" err="1" smtClean="0"/>
              <a:t>services</a:t>
            </a:r>
            <a:r>
              <a:rPr lang="de-AT" sz="3200" dirty="0" smtClean="0"/>
              <a:t>. </a:t>
            </a:r>
            <a:r>
              <a:rPr lang="de-AT" sz="2800" dirty="0" smtClean="0"/>
              <a:t/>
            </a:r>
            <a:br>
              <a:rPr lang="de-AT" sz="2800" dirty="0" smtClean="0"/>
            </a:b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54120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70" y="1456912"/>
            <a:ext cx="5952608" cy="4928507"/>
          </a:xfrm>
        </p:spPr>
        <p:txBody>
          <a:bodyPr>
            <a:noAutofit/>
          </a:bodyPr>
          <a:lstStyle/>
          <a:p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800" dirty="0" smtClean="0"/>
              <a:t>A </a:t>
            </a:r>
            <a:r>
              <a:rPr lang="de-AT" sz="2800" dirty="0" err="1" smtClean="0"/>
              <a:t>service</a:t>
            </a:r>
            <a:r>
              <a:rPr lang="de-AT" sz="2800" dirty="0" smtClean="0"/>
              <a:t> </a:t>
            </a:r>
            <a:r>
              <a:rPr lang="de-AT" sz="2800" dirty="0" err="1" smtClean="0"/>
              <a:t>is</a:t>
            </a:r>
            <a:r>
              <a:rPr lang="de-AT" sz="2800" dirty="0" smtClean="0"/>
              <a:t> </a:t>
            </a:r>
            <a:r>
              <a:rPr lang="de-AT" sz="2800" dirty="0" err="1" smtClean="0"/>
              <a:t>tailored</a:t>
            </a:r>
            <a:r>
              <a:rPr lang="de-AT" sz="2800" dirty="0" smtClean="0"/>
              <a:t> </a:t>
            </a:r>
            <a:r>
              <a:rPr lang="de-AT" sz="2800" dirty="0" err="1" smtClean="0"/>
              <a:t>for</a:t>
            </a:r>
            <a:r>
              <a:rPr lang="de-AT" sz="2800" dirty="0" smtClean="0"/>
              <a:t> a </a:t>
            </a:r>
            <a:r>
              <a:rPr lang="de-AT" sz="2800" dirty="0" err="1" smtClean="0"/>
              <a:t>single</a:t>
            </a:r>
            <a:r>
              <a:rPr lang="de-AT" sz="2800" dirty="0" smtClean="0"/>
              <a:t> </a:t>
            </a:r>
            <a:r>
              <a:rPr lang="de-AT" sz="2800" dirty="0" err="1" smtClean="0"/>
              <a:t>process</a:t>
            </a:r>
            <a:r>
              <a:rPr lang="de-AT" sz="2800" dirty="0"/>
              <a:t/>
            </a:r>
            <a:br>
              <a:rPr lang="de-AT" sz="2800" dirty="0"/>
            </a:br>
            <a:r>
              <a:rPr lang="de-AT" sz="2800" dirty="0" smtClean="0"/>
              <a:t>(e.g. </a:t>
            </a:r>
            <a:r>
              <a:rPr lang="de-AT" sz="2800" dirty="0" err="1" smtClean="0"/>
              <a:t>CalculationService</a:t>
            </a:r>
            <a:r>
              <a:rPr lang="de-AT" sz="2800" dirty="0" smtClean="0"/>
              <a:t>, </a:t>
            </a:r>
            <a:r>
              <a:rPr lang="de-AT" sz="2800" dirty="0" err="1" smtClean="0"/>
              <a:t>WebAPIService</a:t>
            </a:r>
            <a:r>
              <a:rPr lang="de-AT" sz="2800" dirty="0" smtClean="0"/>
              <a:t>, </a:t>
            </a:r>
            <a:r>
              <a:rPr lang="de-AT" sz="2800" dirty="0" err="1" smtClean="0"/>
              <a:t>InitDataService</a:t>
            </a:r>
            <a:r>
              <a:rPr lang="de-AT" sz="2800" dirty="0" smtClean="0"/>
              <a:t>). </a:t>
            </a:r>
            <a:br>
              <a:rPr lang="de-AT" sz="2800" dirty="0" smtClean="0"/>
            </a:b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800" dirty="0" err="1" smtClean="0"/>
              <a:t>Workers</a:t>
            </a:r>
            <a:r>
              <a:rPr lang="de-AT" sz="2800" dirty="0" smtClean="0"/>
              <a:t> </a:t>
            </a:r>
            <a:r>
              <a:rPr lang="de-AT" sz="2800" dirty="0" err="1" smtClean="0"/>
              <a:t>passes</a:t>
            </a:r>
            <a:r>
              <a:rPr lang="de-AT" sz="2800" dirty="0" smtClean="0"/>
              <a:t> </a:t>
            </a:r>
            <a:r>
              <a:rPr lang="de-AT" sz="2800" dirty="0" err="1" smtClean="0"/>
              <a:t>data</a:t>
            </a:r>
            <a:r>
              <a:rPr lang="de-AT" sz="2800" dirty="0" smtClean="0"/>
              <a:t> </a:t>
            </a:r>
            <a:r>
              <a:rPr lang="de-AT" sz="2800" dirty="0" err="1" smtClean="0"/>
              <a:t>to</a:t>
            </a:r>
            <a:r>
              <a:rPr lang="de-AT" sz="2800" dirty="0" smtClean="0"/>
              <a:t> a </a:t>
            </a:r>
            <a:r>
              <a:rPr lang="de-AT" sz="2800" dirty="0" err="1" smtClean="0"/>
              <a:t>service</a:t>
            </a:r>
            <a:r>
              <a:rPr lang="de-AT" sz="2800" dirty="0" smtClean="0"/>
              <a:t>, </a:t>
            </a:r>
            <a:r>
              <a:rPr lang="de-AT" sz="2800" dirty="0" err="1" smtClean="0"/>
              <a:t>invokes</a:t>
            </a:r>
            <a:r>
              <a:rPr lang="de-AT" sz="2800" dirty="0" smtClean="0"/>
              <a:t> </a:t>
            </a:r>
            <a:r>
              <a:rPr lang="de-AT" sz="2800" dirty="0" err="1" smtClean="0"/>
              <a:t>and</a:t>
            </a:r>
            <a:r>
              <a:rPr lang="de-AT" sz="2800" dirty="0" smtClean="0"/>
              <a:t> </a:t>
            </a:r>
            <a:r>
              <a:rPr lang="de-AT" sz="2800" dirty="0" err="1" smtClean="0"/>
              <a:t>monitors</a:t>
            </a:r>
            <a:r>
              <a:rPr lang="de-AT" sz="2800" dirty="0" smtClean="0"/>
              <a:t> a </a:t>
            </a:r>
            <a:r>
              <a:rPr lang="de-AT" sz="2800" dirty="0" err="1" smtClean="0"/>
              <a:t>service</a:t>
            </a:r>
            <a:r>
              <a:rPr lang="de-AT" sz="2800" dirty="0" smtClean="0"/>
              <a:t> (e.g. </a:t>
            </a:r>
            <a:r>
              <a:rPr lang="de-AT" sz="2800" dirty="0" err="1" smtClean="0"/>
              <a:t>sendemailservice</a:t>
            </a:r>
            <a:r>
              <a:rPr lang="de-AT" sz="2800" dirty="0" smtClean="0"/>
              <a:t>)</a:t>
            </a:r>
            <a:br>
              <a:rPr lang="de-AT" sz="2800" dirty="0" smtClean="0"/>
            </a:br>
            <a:r>
              <a:rPr lang="de-AT" sz="2800" dirty="0"/>
              <a:t/>
            </a:r>
            <a:br>
              <a:rPr lang="de-AT" sz="2800" dirty="0"/>
            </a:br>
            <a:r>
              <a:rPr lang="de-AT" sz="2800" dirty="0" smtClean="0"/>
              <a:t>Services </a:t>
            </a:r>
            <a:r>
              <a:rPr lang="de-AT" sz="2800" dirty="0" err="1" smtClean="0"/>
              <a:t>can</a:t>
            </a:r>
            <a:r>
              <a:rPr lang="de-AT" sz="2800" dirty="0" smtClean="0"/>
              <a:t> </a:t>
            </a:r>
            <a:r>
              <a:rPr lang="de-AT" sz="2800" dirty="0" err="1" smtClean="0"/>
              <a:t>be</a:t>
            </a:r>
            <a:r>
              <a:rPr lang="de-AT" sz="2800" dirty="0" smtClean="0"/>
              <a:t> </a:t>
            </a:r>
            <a:r>
              <a:rPr lang="de-AT" sz="2800" dirty="0" err="1" smtClean="0"/>
              <a:t>chained</a:t>
            </a:r>
            <a:r>
              <a:rPr lang="de-AT" sz="2800" dirty="0" smtClean="0"/>
              <a:t> </a:t>
            </a:r>
            <a:r>
              <a:rPr lang="de-AT" sz="2800" dirty="0" err="1" smtClean="0"/>
              <a:t>together</a:t>
            </a:r>
            <a:r>
              <a:rPr lang="de-AT" sz="2800" dirty="0" smtClean="0"/>
              <a:t>, </a:t>
            </a:r>
            <a:r>
              <a:rPr lang="de-AT" sz="2800" dirty="0" err="1" smtClean="0"/>
              <a:t>with</a:t>
            </a:r>
            <a:r>
              <a:rPr lang="de-AT" sz="2800" dirty="0" smtClean="0"/>
              <a:t> </a:t>
            </a:r>
            <a:r>
              <a:rPr lang="de-AT" sz="2800" dirty="0" err="1" smtClean="0"/>
              <a:t>or</a:t>
            </a:r>
            <a:r>
              <a:rPr lang="de-AT" sz="2800" dirty="0" smtClean="0"/>
              <a:t> </a:t>
            </a:r>
            <a:r>
              <a:rPr lang="de-AT" sz="2800" dirty="0" err="1" smtClean="0"/>
              <a:t>without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dirty="0" err="1" smtClean="0"/>
              <a:t>help</a:t>
            </a:r>
            <a:r>
              <a:rPr lang="de-AT" sz="2800" dirty="0" smtClean="0"/>
              <a:t> </a:t>
            </a:r>
            <a:r>
              <a:rPr lang="de-AT" sz="2800" dirty="0" err="1" smtClean="0"/>
              <a:t>of</a:t>
            </a:r>
            <a:r>
              <a:rPr lang="de-AT" sz="2800" dirty="0" smtClean="0"/>
              <a:t> </a:t>
            </a:r>
            <a:r>
              <a:rPr lang="de-AT" sz="2800" dirty="0" err="1" smtClean="0"/>
              <a:t>workers</a:t>
            </a:r>
            <a:r>
              <a:rPr lang="de-AT" sz="2800" dirty="0" smtClean="0"/>
              <a:t>.</a:t>
            </a:r>
            <a:r>
              <a:rPr lang="de-AT" sz="2400" dirty="0" smtClean="0"/>
              <a:t/>
            </a:r>
            <a:br>
              <a:rPr lang="de-AT" sz="2400" dirty="0" smtClean="0"/>
            </a:br>
            <a:endParaRPr lang="de-AT" sz="2400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640842" y="199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de-AT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369066" y="1778559"/>
            <a:ext cx="5631543" cy="3471984"/>
            <a:chOff x="6180380" y="1415702"/>
            <a:chExt cx="5631543" cy="3471984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180380" y="1765300"/>
              <a:ext cx="5631543" cy="3122386"/>
              <a:chOff x="2249714" y="2365829"/>
              <a:chExt cx="7808686" cy="3614056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2249714" y="2365829"/>
                <a:ext cx="7808686" cy="3614056"/>
                <a:chOff x="553350" y="1755742"/>
                <a:chExt cx="11591493" cy="4525164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553350" y="1755742"/>
                  <a:ext cx="11591493" cy="4525164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AT" dirty="0"/>
                </a:p>
              </p:txBody>
            </p:sp>
            <p:pic>
              <p:nvPicPr>
                <p:cNvPr id="7" name="Grafik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85534" y="3249376"/>
                  <a:ext cx="9620931" cy="2496693"/>
                </a:xfrm>
                <a:prstGeom prst="rect">
                  <a:avLst/>
                </a:prstGeom>
              </p:spPr>
            </p:pic>
            <p:sp>
              <p:nvSpPr>
                <p:cNvPr id="8" name="Legende mit Pfeil nach unten 7"/>
                <p:cNvSpPr/>
                <p:nvPr/>
              </p:nvSpPr>
              <p:spPr>
                <a:xfrm>
                  <a:off x="1930398" y="2989943"/>
                  <a:ext cx="1498419" cy="1364344"/>
                </a:xfrm>
                <a:prstGeom prst="downArrowCallo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Data</a:t>
                  </a:r>
                  <a:endParaRPr lang="de-AT" dirty="0"/>
                </a:p>
              </p:txBody>
            </p:sp>
            <p:sp>
              <p:nvSpPr>
                <p:cNvPr id="9" name="Legende mit Pfeil nach unten 8"/>
                <p:cNvSpPr/>
                <p:nvPr/>
              </p:nvSpPr>
              <p:spPr>
                <a:xfrm>
                  <a:off x="8721617" y="2714539"/>
                  <a:ext cx="2627806" cy="1734034"/>
                </a:xfrm>
                <a:prstGeom prst="downArrowCallo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err="1" smtClean="0"/>
                    <a:t>Processed</a:t>
                  </a:r>
                  <a:r>
                    <a:rPr lang="de-AT" dirty="0" smtClean="0"/>
                    <a:t> Data</a:t>
                  </a:r>
                  <a:endParaRPr lang="de-AT" dirty="0"/>
                </a:p>
              </p:txBody>
            </p:sp>
          </p:grpSp>
          <p:sp>
            <p:nvSpPr>
              <p:cNvPr id="12" name="Legende mit Pfeil nach unten 11"/>
              <p:cNvSpPr/>
              <p:nvPr/>
            </p:nvSpPr>
            <p:spPr>
              <a:xfrm>
                <a:off x="5186036" y="2627646"/>
                <a:ext cx="1732044" cy="1007867"/>
              </a:xfrm>
              <a:prstGeom prst="downArrow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Service </a:t>
                </a:r>
                <a:r>
                  <a:rPr lang="de-AT" dirty="0" err="1" smtClean="0"/>
                  <a:t>Logic</a:t>
                </a:r>
                <a:endParaRPr lang="de-AT" dirty="0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6395584" y="1415702"/>
              <a:ext cx="1150300" cy="9095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Data </a:t>
              </a:r>
              <a:r>
                <a:rPr lang="de-AT" dirty="0" err="1" smtClean="0"/>
                <a:t>Process</a:t>
              </a:r>
              <a:r>
                <a:rPr lang="de-AT" dirty="0" smtClean="0"/>
                <a:t> Service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61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 txBox="1">
            <a:spLocks/>
          </p:cNvSpPr>
          <p:nvPr/>
        </p:nvSpPr>
        <p:spPr>
          <a:xfrm>
            <a:off x="2242457" y="10184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Worker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delivers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de-A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26" y="2211552"/>
            <a:ext cx="5252720" cy="33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essage Queue Png &amp; Free Message Queue.png Transparent Images #144716 -  PNG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585912"/>
            <a:ext cx="7781925" cy="3686175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930751" y="597518"/>
            <a:ext cx="6547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together</a:t>
            </a:r>
            <a:endParaRPr lang="de-A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1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 txBox="1">
            <a:spLocks/>
          </p:cNvSpPr>
          <p:nvPr/>
        </p:nvSpPr>
        <p:spPr>
          <a:xfrm>
            <a:off x="947057" y="276389"/>
            <a:ext cx="10515600" cy="18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54" y="2148115"/>
            <a:ext cx="10263606" cy="374808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1211943" y="786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Worker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passes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</a:t>
            </a:r>
            <a:r>
              <a:rPr lang="de-A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A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endParaRPr lang="de-A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83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28854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AT" sz="4800" dirty="0" smtClean="0"/>
              <a:t>Objects </a:t>
            </a:r>
            <a:r>
              <a:rPr lang="de-AT" sz="4800" dirty="0" err="1" smtClean="0"/>
              <a:t>Taxonomy</a:t>
            </a:r>
            <a:r>
              <a:rPr lang="de-AT" sz="4800" dirty="0" smtClean="0"/>
              <a:t>:</a:t>
            </a:r>
          </a:p>
          <a:p>
            <a:pPr algn="ctr"/>
            <a:r>
              <a:rPr lang="de-AT" sz="4800" dirty="0" err="1" smtClean="0"/>
              <a:t>Databasemanagement</a:t>
            </a:r>
            <a:endParaRPr lang="de-AT" sz="4800" dirty="0"/>
          </a:p>
        </p:txBody>
      </p:sp>
    </p:spTree>
    <p:extLst>
      <p:ext uri="{BB962C8B-B14F-4D97-AF65-F5344CB8AC3E}">
        <p14:creationId xmlns:p14="http://schemas.microsoft.com/office/powerpoint/2010/main" val="288253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919043" y="487568"/>
            <a:ext cx="6078572" cy="112911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de-AT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  <a:r>
              <a:rPr lang="de-AT" sz="4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de-AT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de-AT" sz="4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AT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Database..</a:t>
            </a:r>
            <a:endParaRPr lang="de-A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83004" y="4710708"/>
            <a:ext cx="4526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AT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7982365" y="3407821"/>
            <a:ext cx="2482377" cy="3116706"/>
            <a:chOff x="1412909" y="958823"/>
            <a:chExt cx="2482377" cy="3116706"/>
          </a:xfrm>
        </p:grpSpPr>
        <p:sp>
          <p:nvSpPr>
            <p:cNvPr id="14" name="Titel 1"/>
            <p:cNvSpPr txBox="1">
              <a:spLocks/>
            </p:cNvSpPr>
            <p:nvPr/>
          </p:nvSpPr>
          <p:spPr>
            <a:xfrm>
              <a:off x="1412909" y="958823"/>
              <a:ext cx="248237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smtClean="0"/>
                <a:t>Manager</a:t>
              </a:r>
              <a:endParaRPr lang="de-AT" sz="3600" dirty="0"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4287" y="2023715"/>
              <a:ext cx="1458894" cy="2051814"/>
            </a:xfrm>
            <a:prstGeom prst="rect">
              <a:avLst/>
            </a:prstGeom>
          </p:spPr>
        </p:pic>
      </p:grpSp>
      <p:grpSp>
        <p:nvGrpSpPr>
          <p:cNvPr id="34" name="Gruppieren 33"/>
          <p:cNvGrpSpPr/>
          <p:nvPr/>
        </p:nvGrpSpPr>
        <p:grpSpPr>
          <a:xfrm>
            <a:off x="4818958" y="3806119"/>
            <a:ext cx="2278743" cy="1852414"/>
            <a:chOff x="4153127" y="4177967"/>
            <a:chExt cx="2278743" cy="1852414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6919" y="5277906"/>
              <a:ext cx="1019175" cy="752475"/>
            </a:xfrm>
            <a:prstGeom prst="rect">
              <a:avLst/>
            </a:prstGeom>
          </p:spPr>
        </p:pic>
        <p:sp>
          <p:nvSpPr>
            <p:cNvPr id="27" name="Titel 1"/>
            <p:cNvSpPr txBox="1">
              <a:spLocks/>
            </p:cNvSpPr>
            <p:nvPr/>
          </p:nvSpPr>
          <p:spPr>
            <a:xfrm>
              <a:off x="4153127" y="4177967"/>
              <a:ext cx="2278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err="1" smtClean="0"/>
                <a:t>Queryset</a:t>
              </a:r>
              <a:endParaRPr lang="de-AT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09146" y="1078494"/>
            <a:ext cx="2342781" cy="2329327"/>
            <a:chOff x="4890498" y="758471"/>
            <a:chExt cx="2342781" cy="2329327"/>
          </a:xfrm>
        </p:grpSpPr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0498" y="1783246"/>
              <a:ext cx="1369935" cy="1304552"/>
            </a:xfrm>
            <a:prstGeom prst="rect">
              <a:avLst/>
            </a:prstGeom>
          </p:spPr>
        </p:pic>
        <p:sp>
          <p:nvSpPr>
            <p:cNvPr id="28" name="Titel 1"/>
            <p:cNvSpPr txBox="1">
              <a:spLocks/>
            </p:cNvSpPr>
            <p:nvPr/>
          </p:nvSpPr>
          <p:spPr>
            <a:xfrm>
              <a:off x="4954536" y="758471"/>
              <a:ext cx="2278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smtClean="0"/>
                <a:t>Data</a:t>
              </a:r>
              <a:endParaRPr lang="de-AT" sz="36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745084" y="3396345"/>
            <a:ext cx="2278743" cy="2366832"/>
            <a:chOff x="7081766" y="1777226"/>
            <a:chExt cx="2278743" cy="2366832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66417" y="2819207"/>
              <a:ext cx="1644385" cy="1324851"/>
            </a:xfrm>
            <a:prstGeom prst="rect">
              <a:avLst/>
            </a:prstGeom>
          </p:spPr>
        </p:pic>
        <p:sp>
          <p:nvSpPr>
            <p:cNvPr id="30" name="Titel 1"/>
            <p:cNvSpPr txBox="1">
              <a:spLocks/>
            </p:cNvSpPr>
            <p:nvPr/>
          </p:nvSpPr>
          <p:spPr>
            <a:xfrm>
              <a:off x="7081766" y="1777226"/>
              <a:ext cx="2278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smtClean="0"/>
                <a:t>Model</a:t>
              </a:r>
              <a:endParaRPr lang="de-AT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9964556" y="956527"/>
            <a:ext cx="2349484" cy="2822786"/>
            <a:chOff x="9522071" y="2664418"/>
            <a:chExt cx="2349484" cy="2822786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2071" y="3649704"/>
              <a:ext cx="2105314" cy="1837500"/>
            </a:xfrm>
            <a:prstGeom prst="rect">
              <a:avLst/>
            </a:prstGeom>
          </p:spPr>
        </p:pic>
        <p:sp>
          <p:nvSpPr>
            <p:cNvPr id="31" name="Titel 1"/>
            <p:cNvSpPr txBox="1">
              <a:spLocks/>
            </p:cNvSpPr>
            <p:nvPr/>
          </p:nvSpPr>
          <p:spPr>
            <a:xfrm>
              <a:off x="9592812" y="2664418"/>
              <a:ext cx="2278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smtClean="0"/>
                <a:t>Database</a:t>
              </a:r>
              <a:endParaRPr lang="de-AT" dirty="0"/>
            </a:p>
          </p:txBody>
        </p:sp>
      </p:grpSp>
      <p:sp>
        <p:nvSpPr>
          <p:cNvPr id="37" name="Pfeil nach rechts 36"/>
          <p:cNvSpPr/>
          <p:nvPr/>
        </p:nvSpPr>
        <p:spPr>
          <a:xfrm>
            <a:off x="6744669" y="4952578"/>
            <a:ext cx="1168820" cy="56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iger Pfeil 37"/>
          <p:cNvSpPr/>
          <p:nvPr/>
        </p:nvSpPr>
        <p:spPr>
          <a:xfrm rot="5400000" flipH="1">
            <a:off x="9770564" y="4019907"/>
            <a:ext cx="1404209" cy="140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41" name="Rechteckiger Pfeil 40"/>
          <p:cNvSpPr/>
          <p:nvPr/>
        </p:nvSpPr>
        <p:spPr>
          <a:xfrm>
            <a:off x="5576814" y="2744989"/>
            <a:ext cx="4316797" cy="1257851"/>
          </a:xfrm>
          <a:prstGeom prst="bentArrow">
            <a:avLst>
              <a:gd name="adj1" fmla="val 20474"/>
              <a:gd name="adj2" fmla="val 20584"/>
              <a:gd name="adj3" fmla="val 25000"/>
              <a:gd name="adj4" fmla="val 6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42" name="Rechteckiger Pfeil 41"/>
          <p:cNvSpPr/>
          <p:nvPr/>
        </p:nvSpPr>
        <p:spPr>
          <a:xfrm>
            <a:off x="2339552" y="2106896"/>
            <a:ext cx="7554059" cy="1305729"/>
          </a:xfrm>
          <a:prstGeom prst="bentArrow">
            <a:avLst>
              <a:gd name="adj1" fmla="val 20474"/>
              <a:gd name="adj2" fmla="val 20584"/>
              <a:gd name="adj3" fmla="val 25000"/>
              <a:gd name="adj4" fmla="val 4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3650138" y="4952578"/>
            <a:ext cx="1168820" cy="50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hteckiger Pfeil 43"/>
          <p:cNvSpPr/>
          <p:nvPr/>
        </p:nvSpPr>
        <p:spPr>
          <a:xfrm rot="10800000" flipH="1">
            <a:off x="880744" y="3779313"/>
            <a:ext cx="1080214" cy="1836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0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 txBox="1">
            <a:spLocks/>
          </p:cNvSpPr>
          <p:nvPr/>
        </p:nvSpPr>
        <p:spPr>
          <a:xfrm>
            <a:off x="947057" y="276389"/>
            <a:ext cx="10515600" cy="18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a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r>
              <a:rPr lang="de-AT" dirty="0" smtClean="0"/>
              <a:t> :</a:t>
            </a:r>
            <a:endParaRPr lang="de-AT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108478" y="1706046"/>
            <a:ext cx="7137400" cy="4150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sort of logical operation </a:t>
            </a:r>
            <a:r>
              <a:rPr lang="en-US" b="1" dirty="0"/>
              <a:t>on only a single model instance </a:t>
            </a:r>
            <a:r>
              <a:rPr lang="en-US" dirty="0"/>
              <a:t>should be a method on the model class.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more complex fetching of related objects </a:t>
            </a:r>
            <a:r>
              <a:rPr lang="en-US" b="1" dirty="0"/>
              <a:t>from a single </a:t>
            </a:r>
            <a:r>
              <a:rPr lang="en-US" b="1" dirty="0" smtClean="0"/>
              <a:t>model instance</a:t>
            </a:r>
            <a:r>
              <a:rPr lang="en-US" dirty="0"/>
              <a:t>, do it as a method on that model class.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1388396" y="2153891"/>
            <a:ext cx="2278743" cy="2366832"/>
            <a:chOff x="7081766" y="1777226"/>
            <a:chExt cx="2278743" cy="2366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66417" y="2819207"/>
              <a:ext cx="1644385" cy="1324851"/>
            </a:xfrm>
            <a:prstGeom prst="rect">
              <a:avLst/>
            </a:prstGeom>
          </p:spPr>
        </p:pic>
        <p:sp>
          <p:nvSpPr>
            <p:cNvPr id="24" name="Titel 1"/>
            <p:cNvSpPr txBox="1">
              <a:spLocks/>
            </p:cNvSpPr>
            <p:nvPr/>
          </p:nvSpPr>
          <p:spPr>
            <a:xfrm>
              <a:off x="7081766" y="1777226"/>
              <a:ext cx="2278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AT" sz="3600" dirty="0" smtClean="0"/>
                <a:t>Model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92804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Cousine</vt:lpstr>
      <vt:lpstr>PT Serif</vt:lpstr>
      <vt:lpstr>Office</vt:lpstr>
      <vt:lpstr>PowerPoint-Präsentation</vt:lpstr>
      <vt:lpstr>Workers perform periodic or asynchronous tasks.  Each worker is dedicated to a single tasks.  Workers can collaborate with each others (e.g. passing data between, notifying)  Workers don‘t perfom the heavy lifting themselves, instead they are using services.  </vt:lpstr>
      <vt:lpstr> A service is tailored for a single process (e.g. CalculationService, WebAPIService, InitDataService).    Workers passes data to a service, invokes and monitors a service (e.g. sendemailservice)  Services can be chained together, with or without the help of workers. </vt:lpstr>
      <vt:lpstr>PowerPoint-Präsentation</vt:lpstr>
      <vt:lpstr>PowerPoint-Präsentation</vt:lpstr>
      <vt:lpstr>PowerPoint-Präsentation</vt:lpstr>
      <vt:lpstr>PowerPoint-Präsentation</vt:lpstr>
      <vt:lpstr>..From Data to Database..</vt:lpstr>
      <vt:lpstr>PowerPoint-Präsentation</vt:lpstr>
      <vt:lpstr>   Source: https://www.b-list.org/weblog/2020/mar/16/no-service/ </vt:lpstr>
      <vt:lpstr>PowerPoint-Präsentation</vt:lpstr>
      <vt:lpstr>   Source: https://www.b-list.org/weblog/2020/mar/16/no-service/ </vt:lpstr>
    </vt:vector>
  </TitlesOfParts>
  <Company>Bundesrechenzentrum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Goritschnig Wolfgang</dc:creator>
  <cp:lastModifiedBy>Goritschnig Wolfgang</cp:lastModifiedBy>
  <cp:revision>32</cp:revision>
  <dcterms:created xsi:type="dcterms:W3CDTF">2021-01-27T06:50:31Z</dcterms:created>
  <dcterms:modified xsi:type="dcterms:W3CDTF">2021-01-29T17:00:05Z</dcterms:modified>
</cp:coreProperties>
</file>