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7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75420" autoAdjust="0"/>
  </p:normalViewPr>
  <p:slideViewPr>
    <p:cSldViewPr snapToGrid="0">
      <p:cViewPr varScale="1">
        <p:scale>
          <a:sx n="84" d="100"/>
          <a:sy n="84" d="100"/>
        </p:scale>
        <p:origin x="17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2EB6-504E-49DB-BD3E-A556E35ECB0F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2484-A2AF-4112-A2E4-F23BA6FC5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https://space.bayer.de/patienten/blutverduennung/insight-heart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2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E038-5D9D-C9C5-42EC-52578E5A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8DDD79-C39E-8727-537E-59A207A35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8AC0AB-4AE1-F181-52D4-6DC325350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7F91C8-6012-F973-0E09-B91A5CE99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7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3811-C73E-D1F4-6CEB-61A36809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03E8D4-32FE-41E5-FB14-68566F46D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03B091-8794-BEC9-622E-86C2288B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028152-E8AD-2A74-EF8B-D5D810F55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4851-D89B-6DB9-D8AB-1F0DCE2E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FC1352-CB68-2F8A-6F1D-88AD93A00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E9D848-69EC-03D2-D8D4-F6177C47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3C95B-048A-59E5-BA2A-DD27C06EE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33AB-BB99-ADCC-D0EA-E5EEFA6C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36729E-179E-1993-2F94-59374F891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7F2296-7F83-5954-C6C5-07E417D0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37732-2352-F569-E29F-CEAEC911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EDB-E4AF-2DE1-3E31-CADE359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C08BF3-13BE-85E7-E3F0-EF6AB4A5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EA0834-13AA-58C7-2FC3-F06E7575D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521CC-0435-6EA2-B729-126FE386B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0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5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4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6A7A-760E-487F-B824-C8AF509EACC5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de-DE" sz="5200">
                <a:solidFill>
                  <a:schemeClr val="tx2"/>
                </a:solidFill>
              </a:rPr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Mayer Nicolas</a:t>
            </a:r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wären.</a:t>
            </a:r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F0EEF-DEEC-1DFF-5EE7-0F9F1D07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43DF6-7945-F6DA-81EC-F22C45C6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Ziele der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C92F-15DB-F522-8DAC-9DB4432C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Risikoarmes Testen</a:t>
            </a:r>
            <a:r>
              <a:rPr lang="de-DE" sz="2400" dirty="0"/>
              <a:t> von Therapien und Prozessen</a:t>
            </a:r>
          </a:p>
          <a:p>
            <a:r>
              <a:rPr lang="de-DE" sz="2400" b="1" dirty="0"/>
              <a:t>Trainingsmöglichkeit</a:t>
            </a:r>
            <a:r>
              <a:rPr lang="de-DE" sz="2400" dirty="0"/>
              <a:t> für medizinisches Personal</a:t>
            </a:r>
          </a:p>
          <a:p>
            <a:r>
              <a:rPr lang="de-DE" sz="2400" b="1" dirty="0"/>
              <a:t>Optimierung</a:t>
            </a:r>
            <a:r>
              <a:rPr lang="de-DE" sz="2400" dirty="0"/>
              <a:t> medizinischer Abläufe</a:t>
            </a:r>
          </a:p>
          <a:p>
            <a:r>
              <a:rPr lang="de-DE" sz="2400" b="1" dirty="0"/>
              <a:t>Entscheidungsunterstützung</a:t>
            </a:r>
            <a:r>
              <a:rPr lang="de-DE" sz="2400" dirty="0"/>
              <a:t> für Diagnostik und Therapie</a:t>
            </a:r>
          </a:p>
          <a:p>
            <a:r>
              <a:rPr lang="de-DE" sz="2400" b="1" dirty="0"/>
              <a:t>Forschung und Entwicklung</a:t>
            </a:r>
            <a:r>
              <a:rPr lang="de-DE" sz="2400" dirty="0"/>
              <a:t> medizinischer Verfahren</a:t>
            </a:r>
          </a:p>
        </p:txBody>
      </p:sp>
    </p:spTree>
    <p:extLst>
      <p:ext uri="{BB962C8B-B14F-4D97-AF65-F5344CB8AC3E}">
        <p14:creationId xmlns:p14="http://schemas.microsoft.com/office/powerpoint/2010/main" val="152260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2954"/>
              </p:ext>
            </p:extLst>
          </p:nvPr>
        </p:nvGraphicFramePr>
        <p:xfrm>
          <a:off x="316872" y="2091350"/>
          <a:ext cx="5966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33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56170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596367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  <p:pic>
        <p:nvPicPr>
          <p:cNvPr id="4" name="Grafik 3" descr="Ein Bild, das Kleidung, Cartoon, Im Haus, Mikrofon enthält.&#10;&#10;KI-generierte Inhalte können fehlerhaft sein.">
            <a:extLst>
              <a:ext uri="{FF2B5EF4-FFF2-40B4-BE49-F238E27FC236}">
                <a16:creationId xmlns:a16="http://schemas.microsoft.com/office/drawing/2014/main" id="{3F4A1128-CD8E-0DD1-C0BC-02CCA5CC9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41" r="13057"/>
          <a:stretch>
            <a:fillRect/>
          </a:stretch>
        </p:blipFill>
        <p:spPr>
          <a:xfrm>
            <a:off x="6711870" y="2221381"/>
            <a:ext cx="5124263" cy="3416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Grafik 6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685AFE35-11D0-123F-D142-9019EE1B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5" y="2352596"/>
            <a:ext cx="5584251" cy="31544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481926-3D39-6CAA-48A7-8C8D7D96E671}"/>
              </a:ext>
            </a:extLst>
          </p:cNvPr>
          <p:cNvSpPr txBox="1"/>
          <p:nvPr/>
        </p:nvSpPr>
        <p:spPr>
          <a:xfrm>
            <a:off x="1430439" y="5929213"/>
            <a:ext cx="70904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https://space.bayer.de/patienten/blutverduennung/insight-heart</a:t>
            </a:r>
          </a:p>
        </p:txBody>
      </p:sp>
      <p:pic>
        <p:nvPicPr>
          <p:cNvPr id="10" name="Grafik 9" descr="Ein Bild, das Text, Diagramm, parallel, Screenshot enthält.&#10;&#10;KI-generierte Inhalte können fehlerhaft sein.">
            <a:extLst>
              <a:ext uri="{FF2B5EF4-FFF2-40B4-BE49-F238E27FC236}">
                <a16:creationId xmlns:a16="http://schemas.microsoft.com/office/drawing/2014/main" id="{F0E326E6-12F6-E785-3E32-C1B8A679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861310"/>
            <a:ext cx="5665710" cy="3922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Kostenreduktion im Ausbildungsbereich</a:t>
            </a:r>
          </a:p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Besseres Verständnis komplexer Abläufe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7.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Fallbeispiel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Gliederung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/>
              <a:t>Ziele der Modellierung</a:t>
            </a:r>
          </a:p>
          <a:p>
            <a:pPr marL="457200" indent="-457200">
              <a:buAutoNum type="arabicPeriod"/>
            </a:pPr>
            <a:r>
              <a:rPr lang="de-DE" sz="200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/>
              <a:t>Anwendungen</a:t>
            </a:r>
          </a:p>
          <a:p>
            <a:pPr marL="457200" indent="-457200">
              <a:buAutoNum type="arabicPeriod"/>
            </a:pPr>
            <a:r>
              <a:rPr lang="de-DE" sz="200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/>
              <a:t>Zukunftsperspektiven</a:t>
            </a: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/>
              <a:t>Ziele der Simulation</a:t>
            </a:r>
          </a:p>
          <a:p>
            <a:pPr marL="457200" indent="-457200">
              <a:buAutoNum type="arabicPeriod"/>
            </a:pPr>
            <a:r>
              <a:rPr lang="de-DE" sz="200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/>
              <a:t>Vorteile</a:t>
            </a:r>
          </a:p>
          <a:p>
            <a:pPr marL="457200" indent="-457200">
              <a:buAutoNum type="arabicPeriod"/>
            </a:pPr>
            <a:r>
              <a:rPr lang="de-DE" sz="200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/>
              <a:t>Zukunftsperspektiven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1696-6EBD-C43A-8D73-4A54235C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246DA-951D-C69F-F689-39E68B2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1. Patientenvorstellung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ED56-A818-362D-515B-080CE81F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Name</a:t>
            </a:r>
            <a:r>
              <a:rPr lang="de-DE" sz="2400" dirty="0"/>
              <a:t>: Max Berger</a:t>
            </a:r>
          </a:p>
          <a:p>
            <a:r>
              <a:rPr lang="de-DE" sz="2400" b="1" dirty="0"/>
              <a:t>Alter</a:t>
            </a:r>
            <a:r>
              <a:rPr lang="de-DE" sz="2400" dirty="0"/>
              <a:t>: 62 Jahre</a:t>
            </a:r>
          </a:p>
          <a:p>
            <a:r>
              <a:rPr lang="de-DE" sz="2400" b="1" dirty="0"/>
              <a:t>Diagnose</a:t>
            </a:r>
            <a:r>
              <a:rPr lang="de-DE" sz="2400" dirty="0"/>
              <a:t>: Prostatakrebs (Gleason Score 7, PSA-Wert erhöht)</a:t>
            </a:r>
          </a:p>
          <a:p>
            <a:r>
              <a:rPr lang="de-DE" sz="2400" b="1" dirty="0"/>
              <a:t>Allgemeinzustand</a:t>
            </a:r>
            <a:r>
              <a:rPr lang="de-DE" sz="2400" dirty="0"/>
              <a:t>: Gut, aber genetische Risikofaktoren (z. B. BRCA2)</a:t>
            </a:r>
          </a:p>
          <a:p>
            <a:r>
              <a:rPr lang="de-DE" sz="2400" b="1" dirty="0"/>
              <a:t>Ziel</a:t>
            </a:r>
            <a:r>
              <a:rPr lang="de-DE" sz="2400" dirty="0"/>
              <a:t>: Schonende, aber kurative Therapie mit geringem Rückfallrisiko</a:t>
            </a:r>
          </a:p>
          <a:p>
            <a:endParaRPr lang="de-DE" sz="2400" dirty="0"/>
          </a:p>
        </p:txBody>
      </p:sp>
      <p:pic>
        <p:nvPicPr>
          <p:cNvPr id="5" name="Grafik 4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9F8E6C94-0966-45C6-2379-39BD5336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5" y="38752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238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4E29-7588-E63A-38C8-23F2A845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49CE6-0F9E-3FE4-6F69-F973F59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2. Modellierung in der Diagnosephase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C3DC7-D5CA-F142-4534-8A29D8E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Klinisches Entscheidungsmodell</a:t>
            </a:r>
            <a:r>
              <a:rPr lang="de-DE" sz="2200" dirty="0"/>
              <a:t>: Verdacht auf lokal begrenzten Tumor</a:t>
            </a:r>
          </a:p>
          <a:p>
            <a:pPr lvl="1"/>
            <a:r>
              <a:rPr lang="de-DE" sz="2200" b="1" dirty="0"/>
              <a:t>Genetisches Risikomodell</a:t>
            </a:r>
            <a:r>
              <a:rPr lang="de-DE" sz="2200" dirty="0"/>
              <a:t>: Hinweise auf aggressiveren Verlauf</a:t>
            </a:r>
          </a:p>
          <a:p>
            <a:pPr lvl="1"/>
            <a:r>
              <a:rPr lang="de-DE" sz="2200" b="1" dirty="0" err="1"/>
              <a:t>Bayessches</a:t>
            </a:r>
            <a:r>
              <a:rPr lang="de-DE" sz="2200" b="1" dirty="0"/>
              <a:t> Risiko-Prognosemodell</a:t>
            </a:r>
            <a:r>
              <a:rPr lang="de-DE" sz="2200" dirty="0"/>
              <a:t>: ~22 % Risiko für Progression in 5 Jahren</a:t>
            </a:r>
          </a:p>
          <a:p>
            <a:pPr lvl="1"/>
            <a:r>
              <a:rPr lang="de-DE" sz="2200" b="1" dirty="0"/>
              <a:t>Tumorwachstumsmodell</a:t>
            </a:r>
            <a:r>
              <a:rPr lang="de-DE" sz="2200" dirty="0"/>
              <a:t>: Lokalisiert, langsam wachsend, aber eindeutig aktiv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Erkenntnis</a:t>
            </a:r>
            <a:r>
              <a:rPr lang="de-DE" sz="2400" dirty="0"/>
              <a:t>: Eine abwartende Haltung wäre riskant – Therapie notwendig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12747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902B0-BCF4-3B05-F1BB-1174304F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A157E-B2D5-AE7F-E285-67D793C5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3. Therapieoptionen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9857F-4576-DBA5-7738-5D968C4A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46376" cy="3880773"/>
          </a:xfrm>
        </p:spPr>
        <p:txBody>
          <a:bodyPr/>
          <a:lstStyle/>
          <a:p>
            <a:r>
              <a:rPr lang="de-DE" sz="2200" b="1" dirty="0"/>
              <a:t>Warum keine Strahlentherapie?</a:t>
            </a:r>
          </a:p>
          <a:p>
            <a:pPr lvl="1"/>
            <a:r>
              <a:rPr lang="de-DE" sz="2200" b="1" dirty="0"/>
              <a:t>Strahlensimulationsmodell</a:t>
            </a:r>
            <a:r>
              <a:rPr lang="de-DE" sz="2200" dirty="0"/>
              <a:t> zeigte kritische Nähe zum Rektum</a:t>
            </a:r>
          </a:p>
          <a:p>
            <a:pPr lvl="1"/>
            <a:r>
              <a:rPr lang="de-DE" sz="2200" b="1" dirty="0"/>
              <a:t>ML-basiertes Nebenwirkungsmodell</a:t>
            </a:r>
            <a:r>
              <a:rPr lang="de-DE" sz="2200" dirty="0"/>
              <a:t> prognostizierte starke Fatigue</a:t>
            </a:r>
          </a:p>
          <a:p>
            <a:pPr lvl="1"/>
            <a:r>
              <a:rPr lang="de-DE" sz="2200" b="1" dirty="0"/>
              <a:t>Patientenpräferenzmodell</a:t>
            </a:r>
            <a:r>
              <a:rPr lang="de-DE" sz="2200" dirty="0"/>
              <a:t>: Max möchte keine langwierige Therapie</a:t>
            </a:r>
          </a:p>
          <a:p>
            <a:pPr marL="0" indent="0">
              <a:buNone/>
            </a:pPr>
            <a:r>
              <a:rPr lang="de-DE" sz="2200" dirty="0"/>
              <a:t>➡ </a:t>
            </a:r>
            <a:r>
              <a:rPr lang="de-DE" sz="2200" b="1" dirty="0"/>
              <a:t>Neubewertung</a:t>
            </a:r>
            <a:r>
              <a:rPr lang="de-DE" sz="2200" dirty="0"/>
              <a:t> → Entscheidung für eine </a:t>
            </a:r>
            <a:r>
              <a:rPr lang="de-DE" sz="2200" b="1" dirty="0"/>
              <a:t>radikale, roboterassistierte Prostatektomie</a:t>
            </a:r>
            <a:endParaRPr lang="de-DE" sz="2200" dirty="0"/>
          </a:p>
          <a:p>
            <a:endParaRPr lang="de-DE" dirty="0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CEC4436-189F-756F-E53D-093548DE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61" y="609600"/>
            <a:ext cx="5689679" cy="3381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C0B274-CD3D-1C51-AA39-0426FBEC1D7C}"/>
              </a:ext>
            </a:extLst>
          </p:cNvPr>
          <p:cNvSpPr txBox="1"/>
          <p:nvPr/>
        </p:nvSpPr>
        <p:spPr>
          <a:xfrm>
            <a:off x="6823710" y="4004684"/>
            <a:ext cx="32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[Beispieldiagramm ohne echte Daten]</a:t>
            </a:r>
          </a:p>
        </p:txBody>
      </p:sp>
    </p:spTree>
    <p:extLst>
      <p:ext uri="{BB962C8B-B14F-4D97-AF65-F5344CB8AC3E}">
        <p14:creationId xmlns:p14="http://schemas.microsoft.com/office/powerpoint/2010/main" val="405586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33CC-276B-AED7-FCB9-519EE888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C17B6-78FC-343A-B83F-F2592957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4. OP-Vorbereitung und -Durchführung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1EC93-ED5A-D308-9223-C934F1C5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Eingesetzte Tools &amp; Simulationen:</a:t>
            </a:r>
          </a:p>
          <a:p>
            <a:pPr lvl="1"/>
            <a:r>
              <a:rPr lang="de-DE" sz="2200" b="1" dirty="0"/>
              <a:t>3D-Modellierung der Prostata</a:t>
            </a:r>
            <a:r>
              <a:rPr lang="de-DE" sz="2200" dirty="0"/>
              <a:t> anhand von MRT/CT-Daten</a:t>
            </a:r>
          </a:p>
          <a:p>
            <a:pPr lvl="1"/>
            <a:r>
              <a:rPr lang="de-DE" sz="2200" b="1" dirty="0"/>
              <a:t>Virtuelle OP-Simulation</a:t>
            </a:r>
            <a:r>
              <a:rPr lang="de-DE" sz="2200" dirty="0"/>
              <a:t> zur Auswahl des besten Zugangswegs</a:t>
            </a:r>
          </a:p>
          <a:p>
            <a:pPr lvl="1"/>
            <a:r>
              <a:rPr lang="de-DE" sz="2200" b="1" dirty="0"/>
              <a:t>VR-Training des OP-Teams</a:t>
            </a:r>
            <a:r>
              <a:rPr lang="de-DE" sz="2200" dirty="0"/>
              <a:t> (anonymisiertes Patientenmodell von Max)</a:t>
            </a:r>
          </a:p>
          <a:p>
            <a:pPr lvl="1"/>
            <a:r>
              <a:rPr lang="de-DE" sz="2200" b="1" dirty="0"/>
              <a:t>Echtzeit-Simulationsunterstützung</a:t>
            </a:r>
            <a:r>
              <a:rPr lang="de-DE" sz="2200" dirty="0"/>
              <a:t> während der OP zur Nerven- und Gefäßschonung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Ergebnis</a:t>
            </a:r>
            <a:r>
              <a:rPr lang="de-DE" sz="2400" dirty="0"/>
              <a:t>: Sichere Durchführung, keine intraoperativen Komplikationen</a:t>
            </a:r>
          </a:p>
        </p:txBody>
      </p:sp>
    </p:spTree>
    <p:extLst>
      <p:ext uri="{BB962C8B-B14F-4D97-AF65-F5344CB8AC3E}">
        <p14:creationId xmlns:p14="http://schemas.microsoft.com/office/powerpoint/2010/main" val="3759354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FC94-A177-3299-B50B-0981E93D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860-A200-CC65-83C2-C2C78D1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5. Postoperative Modellierung &amp; Nachsorge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03542-EB01-3577-C04D-4319F0FE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Rückfallrisikomodell</a:t>
            </a:r>
            <a:r>
              <a:rPr lang="de-DE" sz="2200" dirty="0"/>
              <a:t> (statistisch + datengetrieben)</a:t>
            </a:r>
          </a:p>
          <a:p>
            <a:pPr lvl="1"/>
            <a:r>
              <a:rPr lang="de-DE" sz="2200" b="1" dirty="0"/>
              <a:t>Digitale Zwillinge</a:t>
            </a:r>
            <a:r>
              <a:rPr lang="de-DE" sz="2200" dirty="0"/>
              <a:t> für hypothetische Lebensstil-Szenarien</a:t>
            </a:r>
          </a:p>
          <a:p>
            <a:pPr lvl="1"/>
            <a:r>
              <a:rPr lang="de-DE" sz="2200" b="1" dirty="0"/>
              <a:t>Pharmakokinetisches Modell</a:t>
            </a:r>
            <a:r>
              <a:rPr lang="de-DE" sz="2200" dirty="0"/>
              <a:t> zur Anpassung der Schmerzmedikation</a:t>
            </a:r>
          </a:p>
          <a:p>
            <a:pPr lvl="1"/>
            <a:r>
              <a:rPr lang="de-DE" sz="2200" b="1" dirty="0"/>
              <a:t>Echtzeitüberwachung</a:t>
            </a:r>
            <a:r>
              <a:rPr lang="de-DE" sz="2200" dirty="0"/>
              <a:t> von PSA-Werten über Wearables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Nutzen</a:t>
            </a:r>
            <a:r>
              <a:rPr lang="de-DE" sz="2400" dirty="0"/>
              <a:t>: Engmaschige Kontrolle, personalisierte Empfehlungen, höhere Lebensqualität</a:t>
            </a:r>
          </a:p>
        </p:txBody>
      </p:sp>
    </p:spTree>
    <p:extLst>
      <p:ext uri="{BB962C8B-B14F-4D97-AF65-F5344CB8AC3E}">
        <p14:creationId xmlns:p14="http://schemas.microsoft.com/office/powerpoint/2010/main" val="3177653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DEAD-837E-BDC4-399F-2936DB3A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ECD6E-F151-D698-F113-A3DCC7A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6.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2D68E-8235-F0C5-25BD-0AF20D3C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Max Berger profitiert von einer hochindividualisierten, simulierten und modellgestützten Versorgung.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Bonus: Der (anonymisierte) Fall von Max kann dann Folgend in der medizinischen Lehre als realistisches Trainingsszenario eingesetzt werden.</a:t>
            </a:r>
          </a:p>
        </p:txBody>
      </p:sp>
      <p:pic>
        <p:nvPicPr>
          <p:cNvPr id="4" name="Grafik 3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12DB34E2-0F57-CEB3-5624-AAFAB7F2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25" y="35323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1659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EAF-3AE2-15A2-6AAE-92B42D82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ABA49-3EE1-05DC-5C9D-570416C9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86C78-5747-3DBB-B02D-366881B54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965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Ziele: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1913-D5B4-7E99-5C41-C7D5F690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Ziele der 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74038-2055-3EC3-613B-3883A4DC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Visualisierung von Krankheitsverläufen</a:t>
            </a:r>
          </a:p>
          <a:p>
            <a:r>
              <a:rPr lang="de-DE" sz="2400" dirty="0"/>
              <a:t>Unterstützung bei Therapieentscheidungen</a:t>
            </a:r>
          </a:p>
          <a:p>
            <a:r>
              <a:rPr lang="de-DE" sz="2400" dirty="0"/>
              <a:t>Analyse von Versorgungsprozessen</a:t>
            </a:r>
          </a:p>
          <a:p>
            <a:r>
              <a:rPr lang="de-DE" sz="2400" dirty="0"/>
              <a:t>Entwicklung medizinischer Softwarelösungen</a:t>
            </a:r>
          </a:p>
          <a:p>
            <a:r>
              <a:rPr lang="de-DE" sz="2400" dirty="0"/>
              <a:t>Verbesserung der Patientensicherheit</a:t>
            </a:r>
          </a:p>
        </p:txBody>
      </p:sp>
    </p:spTree>
    <p:extLst>
      <p:ext uri="{BB962C8B-B14F-4D97-AF65-F5344CB8AC3E}">
        <p14:creationId xmlns:p14="http://schemas.microsoft.com/office/powerpoint/2010/main" val="336555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53530"/>
              </p:ext>
            </p:extLst>
          </p:nvPr>
        </p:nvGraphicFramePr>
        <p:xfrm>
          <a:off x="560168" y="1765426"/>
          <a:ext cx="6229931" cy="448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68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431263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65957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Beispiel</a:t>
                      </a:r>
                      <a:endParaRPr lang="de-DE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  <a:p>
                      <a:r>
                        <a:rPr lang="de-DE" dirty="0"/>
                        <a:t>(Messungsbasiert)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  <a:p>
                      <a:r>
                        <a:rPr lang="de-DE" dirty="0"/>
                        <a:t>(Wahrscheinlichkeitsbasiert)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65957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A8D903F-D803-1059-C586-F5C600A6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0" y="1405803"/>
            <a:ext cx="5007207" cy="3754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93CB33-68C0-2713-B06C-2465916E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32" y="1765426"/>
            <a:ext cx="5149602" cy="321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Grafik 1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A8D679A-312F-994A-7B3E-A899B8EB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8" y="1677828"/>
            <a:ext cx="5270549" cy="3301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Grafik 16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416A5099-D1D2-7760-D376-12951914E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3" y="609600"/>
            <a:ext cx="4029297" cy="5479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Klinische Entscheidungsunterstützungssysteme (CDSS)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r>
              <a:rPr lang="de-DE" sz="24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</p:txBody>
      </p:sp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872</Words>
  <Application>Microsoft Office PowerPoint</Application>
  <PresentationFormat>Breitbild</PresentationFormat>
  <Paragraphs>161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Aptos</vt:lpstr>
      <vt:lpstr>Arial</vt:lpstr>
      <vt:lpstr>Trebuchet MS</vt:lpstr>
      <vt:lpstr>Wingdings 3</vt:lpstr>
      <vt:lpstr>Facette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Ziele der Modellierung</vt:lpstr>
      <vt:lpstr>Modellierung 3. Modellierungsarten</vt:lpstr>
      <vt:lpstr>Modellierung 4. Anwendungen</vt:lpstr>
      <vt:lpstr>Modellierung 5. Voraussetzungen</vt:lpstr>
      <vt:lpstr>Modellierung 6. Herausforderungen</vt:lpstr>
      <vt:lpstr>Modellierung 7. Zukunftsperspektiven</vt:lpstr>
      <vt:lpstr>Simulation in der Medizininformatik</vt:lpstr>
      <vt:lpstr>Simulation 1. Was ist Simulation?</vt:lpstr>
      <vt:lpstr>Simulation 2. Ziele der Simulation</vt:lpstr>
      <vt:lpstr>Simulation 3. Typen medizinischer Simulationen</vt:lpstr>
      <vt:lpstr>Simulation 4. Anwendungsbereiche</vt:lpstr>
      <vt:lpstr>Simulation 5. Vorteile</vt:lpstr>
      <vt:lpstr>Simulation 6. Herausforderungen</vt:lpstr>
      <vt:lpstr>Simulation 7. Zukunftsperspektiven</vt:lpstr>
      <vt:lpstr>Fallbeispiel</vt:lpstr>
      <vt:lpstr>Fallbeispiel 1. Patientenvorstellung</vt:lpstr>
      <vt:lpstr>Fallbeispiel 2. Modellierung in der Diagnosephase</vt:lpstr>
      <vt:lpstr>Fallbeispiel 3. Therapieoptionen</vt:lpstr>
      <vt:lpstr>Fallbeispiel 4. OP-Vorbereitung und -Durchführung</vt:lpstr>
      <vt:lpstr>Fallbeispiel 5. Postoperative Modellierung &amp; Nachsorge</vt:lpstr>
      <vt:lpstr>Fallbeispiel 6. Fazit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11</cp:revision>
  <dcterms:created xsi:type="dcterms:W3CDTF">2025-06-11T08:23:34Z</dcterms:created>
  <dcterms:modified xsi:type="dcterms:W3CDTF">2025-06-12T17:23:59Z</dcterms:modified>
</cp:coreProperties>
</file>