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75" r:id="rId4"/>
    <p:sldId id="259" r:id="rId5"/>
    <p:sldId id="261" r:id="rId6"/>
    <p:sldId id="262" r:id="rId7"/>
    <p:sldId id="263" r:id="rId8"/>
    <p:sldId id="264" r:id="rId9"/>
    <p:sldId id="265" r:id="rId10"/>
    <p:sldId id="274" r:id="rId11"/>
    <p:sldId id="267" r:id="rId12"/>
    <p:sldId id="270" r:id="rId13"/>
    <p:sldId id="269" r:id="rId14"/>
    <p:sldId id="271" r:id="rId15"/>
    <p:sldId id="272" r:id="rId16"/>
    <p:sldId id="273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F2EB6-504E-49DB-BD3E-A556E35ECB0F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2484-A2AF-4112-A2E4-F23BA6FC5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3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https://space.bayer.de/patienten/blutverduennung/insight-heart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https://inno.uni-hohenheim.de/corona-modell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06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2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E038-5D9D-C9C5-42EC-52578E5A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D8DDD79-C39E-8727-537E-59A207A35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8AC0AB-4AE1-F181-52D4-6DC325350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7F91C8-6012-F973-0E09-B91A5CE99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97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3811-C73E-D1F4-6CEB-61A36809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03E8D4-32FE-41E5-FB14-68566F46D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03B091-8794-BEC9-622E-86C2288B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028152-E8AD-2A74-EF8B-D5D810F55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4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4851-D89B-6DB9-D8AB-1F0DCE2E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FC1352-CB68-2F8A-6F1D-88AD93A00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E9D848-69EC-03D2-D8D4-F6177C47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3C95B-048A-59E5-BA2A-DD27C06EE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2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B33AB-BB99-ADCC-D0EA-E5EEFA6C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36729E-179E-1993-2F94-59374F891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7F2296-7F83-5954-C6C5-07E417D0A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37732-2352-F569-E29F-CEAEC911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EDB-E4AF-2DE1-3E31-CADE359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C08BF3-13BE-85E7-E3F0-EF6AB4A58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EA0834-13AA-58C7-2FC3-F06E7575D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521CC-0435-6EA2-B729-126FE386B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1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3A0-9D3C-4A46-9FB9-50EB03EB1B69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1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EBB-B73E-4BB8-A282-EABD9EC2E0CB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0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4C8-C5A3-4B05-9251-B117F11DAF81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4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8CF-1294-4A39-8F94-A33B630474C9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9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E3A-5C17-445A-A956-97E5B65B0D63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00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BE82-FE92-4EB2-B596-9C5466EDF821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5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1302-BB89-494F-901B-B63D4CBA1724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0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46A2-6C93-42F2-BC8F-2A466FA5D05B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C63-7AFD-43CF-B28B-CB22C5F2DC20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2A03-CB1C-46EF-A52B-9B158956CFC7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1711-2598-4ED5-B49D-6AD9195D4775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6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BA-78F9-412A-B301-9841363B510B}" type="datetime1">
              <a:rPr lang="de-DE" smtClean="0"/>
              <a:t>18.06.2025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2E1-2B3A-49A8-9247-86F8610D9DED}" type="datetime1">
              <a:rPr lang="de-DE" smtClean="0"/>
              <a:t>18.06.2025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2309-98B6-45EA-AA66-1EB41B56AD70}" type="datetime1">
              <a:rPr lang="de-DE" smtClean="0"/>
              <a:t>18.06.2025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49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BB6E-E500-47D1-A7D6-16FAECA17F2D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8E38-298B-4C6C-BC74-8159C9783D9E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1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3FBD-D02E-4316-A0C3-C8976245BC7B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0838-E8D7-7B43-01F0-7952B75E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de-DE" sz="5200">
                <a:solidFill>
                  <a:schemeClr val="tx2"/>
                </a:solidFill>
              </a:rPr>
              <a:t>Simulation und Modellierung in der Medizininformatik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8C44F-3CCF-52A1-CE28-37D14692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Mayer Nicolas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39E67-B51D-2DE8-0653-7891735E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4E2CEB-DB3F-DB2B-303D-2E285749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7667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F127-3B74-78B5-E480-8421D903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251-40EF-EE66-5846-08B13F31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b="1" dirty="0"/>
              <a:t>Simulation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D201A-FE29-571E-E577-8A3E458CB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C65AE-1107-9891-4935-193080F1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6A31E-B434-44F8-06EF-D15E3B3C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33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70D7-2633-70A0-5E45-28FD7CA6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9807-7B5D-AD22-F8BF-0BF693D2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1. Was ist Simulation?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42B2-2B96-4CD9-8C8F-EDDDC4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Nachbildung realer medizinischer Prozesse oder Systeme in einer virtuellen Umgebung zur Analyse, Vorhersage oder Schulung.</a:t>
            </a:r>
          </a:p>
          <a:p>
            <a:r>
              <a:rPr lang="de-DE" sz="2400" dirty="0"/>
              <a:t>Ziel: Untersuchung von Situationen, die </a:t>
            </a:r>
            <a:r>
              <a:rPr lang="de-DE" sz="2400" b="1" dirty="0"/>
              <a:t>im echten Leben schwer oder gefährlich</a:t>
            </a:r>
            <a:r>
              <a:rPr lang="de-DE" sz="2400" dirty="0"/>
              <a:t> nachzustellen wären oder auf die sich anderweitig nur schwer vorbereitet werden kann. Zudem bieten sich weitere Möglichkeiten zur Optimierung von Abläufen.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08B2E3-234A-FA07-2442-7AE6153A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8B29A1-CCF8-A978-7CA6-47F1775F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22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1B32-FC13-63D3-2A66-18B0C12B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B012F-2030-6A2F-1CAB-28FA5AE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2. Typen medizinischer Simulationen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E01DABA-33FA-6FF2-EC6B-D88EE762B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12954"/>
              </p:ext>
            </p:extLst>
          </p:nvPr>
        </p:nvGraphicFramePr>
        <p:xfrm>
          <a:off x="316872" y="2091350"/>
          <a:ext cx="5966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633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Beispielhafte Anwendung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556170">
                <a:tc>
                  <a:txBody>
                    <a:bodyPr/>
                    <a:lstStyle/>
                    <a:p>
                      <a:r>
                        <a:rPr lang="de-DE" dirty="0"/>
                        <a:t>Physikalische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OP-Simulatoren mit Haptik (z. B. Laparoskopie-Training)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596367">
                <a:tc>
                  <a:txBody>
                    <a:bodyPr/>
                    <a:lstStyle/>
                    <a:p>
                      <a:r>
                        <a:rPr lang="de-DE" dirty="0"/>
                        <a:t>Computergestützte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Herz-Kreislauf-Modell zur Medikamentenwirkung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Agentenbasierte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Ausbreitung von Infektionen in einer Klinik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Virtuelle Realität (VR)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Notfallszenarien für Ausbildung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Prozesssimulation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Patientenfluss im Krankenhaus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</a:tbl>
          </a:graphicData>
        </a:graphic>
      </p:graphicFrame>
      <p:pic>
        <p:nvPicPr>
          <p:cNvPr id="4" name="Grafik 3" descr="Ein Bild, das Kleidung, Cartoon, Im Haus, Mikrofon enthält.&#10;&#10;KI-generierte Inhalte können fehlerhaft sein.">
            <a:extLst>
              <a:ext uri="{FF2B5EF4-FFF2-40B4-BE49-F238E27FC236}">
                <a16:creationId xmlns:a16="http://schemas.microsoft.com/office/drawing/2014/main" id="{3F4A1128-CD8E-0DD1-C0BC-02CCA5CC9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241" r="13057"/>
          <a:stretch>
            <a:fillRect/>
          </a:stretch>
        </p:blipFill>
        <p:spPr>
          <a:xfrm>
            <a:off x="6711870" y="2221381"/>
            <a:ext cx="5124263" cy="3416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Grafik 6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685AFE35-11D0-123F-D142-9019EE1BA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75" y="2352596"/>
            <a:ext cx="5584251" cy="31544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481926-3D39-6CAA-48A7-8C8D7D96E671}"/>
              </a:ext>
            </a:extLst>
          </p:cNvPr>
          <p:cNvSpPr txBox="1"/>
          <p:nvPr/>
        </p:nvSpPr>
        <p:spPr>
          <a:xfrm>
            <a:off x="1430439" y="5929213"/>
            <a:ext cx="70904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https://space.bayer.de/patienten/blutverduennung/insight-heart</a:t>
            </a:r>
          </a:p>
        </p:txBody>
      </p:sp>
      <p:pic>
        <p:nvPicPr>
          <p:cNvPr id="10" name="Grafik 9" descr="Ein Bild, das Text, Diagramm, parallel, Screenshot enthält.&#10;&#10;KI-generierte Inhalte können fehlerhaft sein.">
            <a:extLst>
              <a:ext uri="{FF2B5EF4-FFF2-40B4-BE49-F238E27FC236}">
                <a16:creationId xmlns:a16="http://schemas.microsoft.com/office/drawing/2014/main" id="{F0E326E6-12F6-E785-3E32-C1B8A679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861310"/>
            <a:ext cx="5665710" cy="3922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10E2AA-03E4-447A-4991-C08DFBC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D2660-6D81-25DD-8AF0-41CADD14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91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74A7-DC4E-6BBE-3B95-750BD405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68FD5-3BAD-A7F6-EC8C-9BD67A9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3. 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7E4A2-17C1-40A0-89FE-F36AE41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Medizinische Ausbildung</a:t>
            </a:r>
            <a:r>
              <a:rPr lang="de-DE" sz="2400" dirty="0"/>
              <a:t>: Simulationen zur Schulung von Chirurgen oder Pflegepersonal</a:t>
            </a:r>
          </a:p>
          <a:p>
            <a:r>
              <a:rPr lang="de-DE" sz="2400" b="1" dirty="0"/>
              <a:t>Therapieplanung</a:t>
            </a:r>
            <a:r>
              <a:rPr lang="de-DE" sz="2400" dirty="0"/>
              <a:t>: z. B. Simulation von Tumorverläufen unter verschiedenen Behandlungsstrategien</a:t>
            </a:r>
          </a:p>
          <a:p>
            <a:r>
              <a:rPr lang="de-DE" sz="2400" b="1" dirty="0"/>
              <a:t>Notfallmanagement</a:t>
            </a:r>
            <a:r>
              <a:rPr lang="de-DE" sz="2400" dirty="0"/>
              <a:t>: z. B. Simulation eines Massenunfalls</a:t>
            </a:r>
          </a:p>
          <a:p>
            <a:r>
              <a:rPr lang="de-DE" sz="2400" b="1" dirty="0"/>
              <a:t>Epidemiologische Forschung</a:t>
            </a:r>
            <a:r>
              <a:rPr lang="de-DE" sz="2400" dirty="0"/>
              <a:t>: z. B. COVID-19-Ausbreitungsmodelle</a:t>
            </a:r>
          </a:p>
          <a:p>
            <a:r>
              <a:rPr lang="de-DE" sz="2400" b="1" dirty="0"/>
              <a:t>Implantat- und Geräteentwicklung</a:t>
            </a:r>
            <a:r>
              <a:rPr lang="de-DE" sz="2400" dirty="0"/>
              <a:t>: z. B. Stent-Tests in simulierten Gefäßen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86C04-9CAA-83F6-8757-A64FF9BF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4FE71-3779-CD62-3C9A-AA0ABB60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13</a:t>
            </a:fld>
            <a:endParaRPr lang="de-DE" dirty="0"/>
          </a:p>
        </p:txBody>
      </p:sp>
      <p:pic>
        <p:nvPicPr>
          <p:cNvPr id="7" name="Grafik 6" descr="Ein Bild, das Szene, Im Haus, medizinische Ausrüstung, Krankenhauszimmer enthält.&#10;&#10;KI-generierte Inhalte können fehlerhaft sein.">
            <a:extLst>
              <a:ext uri="{FF2B5EF4-FFF2-40B4-BE49-F238E27FC236}">
                <a16:creationId xmlns:a16="http://schemas.microsoft.com/office/drawing/2014/main" id="{B3B2D12B-64BC-EA94-1EEA-AA0F9A09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49" y="1586131"/>
            <a:ext cx="8475902" cy="43808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7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6B32-3C2C-0D4B-2C7C-E84DFFE9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1DF2-FE1B-AFD8-60E8-C81A99AC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4.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DCA-095F-1C5B-B979-6DD6809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Kostenreduktion im Ausbildungsbereich</a:t>
            </a:r>
          </a:p>
          <a:p>
            <a:r>
              <a:rPr lang="de-DE" sz="2400" dirty="0"/>
              <a:t>Keine Gefährdung realer Patienten</a:t>
            </a:r>
          </a:p>
          <a:p>
            <a:r>
              <a:rPr lang="de-DE" sz="2400" dirty="0"/>
              <a:t>Möglichkeit zum Trainieren seltener Ereignisse</a:t>
            </a:r>
          </a:p>
          <a:p>
            <a:r>
              <a:rPr lang="de-DE" sz="2400" dirty="0"/>
              <a:t>Wiederholbarkeit und Anpassbarkeit</a:t>
            </a:r>
          </a:p>
          <a:p>
            <a:r>
              <a:rPr lang="de-DE" sz="2400" dirty="0"/>
              <a:t>Besseres Verständnis komplexer Abläufe</a:t>
            </a:r>
          </a:p>
          <a:p>
            <a:r>
              <a:rPr lang="de-DE" sz="2400" dirty="0"/>
              <a:t>Gut zur Forschung und Entwicklung medizinischer Verfahren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1C3976-89C8-C253-9CAE-D28BA3A0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C5DC0F-B967-485D-624F-29520A0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14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717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9465-500D-4319-11A9-19203F98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7DA98-5428-34F7-2692-39036FD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5.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6B251-7DD4-80A6-72BA-1D3C2F5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Realitätsnähe</a:t>
            </a:r>
            <a:r>
              <a:rPr lang="de-DE" sz="2400" dirty="0"/>
              <a:t> der Simulation (Modellgenauigkeit, Datenbasis)</a:t>
            </a:r>
          </a:p>
          <a:p>
            <a:r>
              <a:rPr lang="de-DE" sz="2400" b="1" dirty="0"/>
              <a:t>Kosten und technischer Aufwand</a:t>
            </a:r>
            <a:r>
              <a:rPr lang="de-DE" sz="2400" dirty="0"/>
              <a:t> (v. a. bei VR-Systemen)</a:t>
            </a:r>
          </a:p>
          <a:p>
            <a:r>
              <a:rPr lang="de-DE" sz="2400" b="1" dirty="0"/>
              <a:t>Datenverfügbarkeit</a:t>
            </a:r>
            <a:r>
              <a:rPr lang="de-DE" sz="2400" dirty="0"/>
              <a:t> für patientenspezifische Simulationen</a:t>
            </a:r>
          </a:p>
          <a:p>
            <a:r>
              <a:rPr lang="de-DE" sz="2400" b="1" dirty="0"/>
              <a:t>Ethische Aspekte</a:t>
            </a:r>
            <a:r>
              <a:rPr lang="de-DE" sz="2400" dirty="0"/>
              <a:t> bei simulierten Entscheidungen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BFBD71-415F-7760-1D63-0C82D5B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2EF1E2-77D6-95F0-9E1B-AA102AF3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60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E9C9-5103-04B8-E45A-BBCA318F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33B1-7094-91CB-BE2A-D42BD5F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6.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3A14-6C66-2521-D056-4B46F84D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Integration mit KI</a:t>
            </a:r>
            <a:r>
              <a:rPr lang="de-DE" sz="2400" dirty="0"/>
              <a:t> zur Echtzeit-Simulation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für personalisierte Therapieplanung</a:t>
            </a:r>
          </a:p>
          <a:p>
            <a:r>
              <a:rPr lang="de-DE" sz="2400" b="1" dirty="0"/>
              <a:t>Cloudbasierte Simulationen</a:t>
            </a:r>
            <a:r>
              <a:rPr lang="de-DE" sz="2400" dirty="0"/>
              <a:t> für ortsunabhängige Ausbildung</a:t>
            </a:r>
          </a:p>
          <a:p>
            <a:r>
              <a:rPr lang="de-DE" sz="2400" dirty="0"/>
              <a:t>Simulationsplattformen in der Telemedizin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D6776-B672-DE91-63CA-278B0D5D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16E63-BE84-5247-EF2E-920F902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8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8940-F8D2-81E5-4D2E-9E1DF696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F3FE-2730-E777-0C11-6C433B37C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Fallbeispiel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300F5-FDD6-D006-814E-60791E89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D893C0-0F6B-A01F-F25B-91E6D4E7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C173C1-A448-B79F-B73C-E9CE5076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52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21696-6EBD-C43A-8D73-4A54235C2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246DA-951D-C69F-F689-39E68B22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1. Patientenvorstellung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ED56-A818-362D-515B-080CE81F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Name</a:t>
            </a:r>
            <a:r>
              <a:rPr lang="de-DE" sz="2400" dirty="0"/>
              <a:t>: Max Berger</a:t>
            </a:r>
          </a:p>
          <a:p>
            <a:r>
              <a:rPr lang="de-DE" sz="2400" b="1" dirty="0"/>
              <a:t>Alter</a:t>
            </a:r>
            <a:r>
              <a:rPr lang="de-DE" sz="2400" dirty="0"/>
              <a:t>: 62 Jahre</a:t>
            </a:r>
          </a:p>
          <a:p>
            <a:r>
              <a:rPr lang="de-DE" sz="2400" b="1" dirty="0"/>
              <a:t>Diagnose</a:t>
            </a:r>
            <a:r>
              <a:rPr lang="de-DE" sz="2400" dirty="0"/>
              <a:t>: Prostatakrebs (Gleason Score 7, PSA-Wert erhöht)</a:t>
            </a:r>
          </a:p>
          <a:p>
            <a:r>
              <a:rPr lang="de-DE" sz="2400" b="1" dirty="0"/>
              <a:t>Allgemeinzustand</a:t>
            </a:r>
            <a:r>
              <a:rPr lang="de-DE" sz="2400" dirty="0"/>
              <a:t>: Gut, aber genetische Risikofaktoren (z. B. BRCA2)</a:t>
            </a:r>
          </a:p>
          <a:p>
            <a:r>
              <a:rPr lang="de-DE" sz="2400" b="1" dirty="0"/>
              <a:t>Ziel</a:t>
            </a:r>
            <a:r>
              <a:rPr lang="de-DE" sz="2400" dirty="0"/>
              <a:t>: Schonende, aber kurative Therapie mit geringem Rückfallrisiko</a:t>
            </a:r>
          </a:p>
          <a:p>
            <a:endParaRPr lang="de-DE" sz="2400" dirty="0"/>
          </a:p>
        </p:txBody>
      </p:sp>
      <p:pic>
        <p:nvPicPr>
          <p:cNvPr id="5" name="Grafik 4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9F8E6C94-0966-45C6-2379-39BD5336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95" y="38752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3E9DC3-6C99-DD27-F70F-B8C5888D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9571C-A601-555C-1481-762A37E6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3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4E29-7588-E63A-38C8-23F2A845E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49CE6-0F9E-3FE4-6F69-F973F59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2. Modellierung in der Diagnosephase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C3DC7-D5CA-F142-4534-8A29D8EC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Klinisches Entscheidungsmodell</a:t>
            </a:r>
            <a:r>
              <a:rPr lang="de-DE" sz="2200" dirty="0"/>
              <a:t>: Verdacht auf lokal begrenzten Tumor</a:t>
            </a:r>
          </a:p>
          <a:p>
            <a:pPr lvl="1"/>
            <a:r>
              <a:rPr lang="de-DE" sz="2200" b="1" dirty="0"/>
              <a:t>Genetisches Risikomodell</a:t>
            </a:r>
            <a:r>
              <a:rPr lang="de-DE" sz="2200" dirty="0"/>
              <a:t>: Hinweise auf aggressiveren Verlauf</a:t>
            </a:r>
          </a:p>
          <a:p>
            <a:pPr lvl="1"/>
            <a:r>
              <a:rPr lang="de-DE" sz="2200" b="1" dirty="0"/>
              <a:t>Tumorwachstumsmodell</a:t>
            </a:r>
            <a:r>
              <a:rPr lang="de-DE" sz="2200" dirty="0"/>
              <a:t>: Lokalisiert, langsam wachsend, aber eindeutig aktiv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Erkenntnis</a:t>
            </a:r>
            <a:r>
              <a:rPr lang="de-DE" sz="2400" dirty="0"/>
              <a:t>: Eine abwartende Haltung wäre riskant – Therapie notwendig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7A5741-017E-574C-4C4B-5572B2D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B0BA14-BFE7-DEBE-9EA2-EF57E13C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74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4E52-DE32-CC13-9529-FB3326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Gliederung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2BE38-B9DB-2984-9F9C-E43C97185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Modellierung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Modellierung?</a:t>
            </a:r>
          </a:p>
          <a:p>
            <a:pPr marL="457200" indent="-457200">
              <a:buAutoNum type="arabicPeriod"/>
            </a:pPr>
            <a:r>
              <a:rPr lang="de-DE" sz="2000" dirty="0"/>
              <a:t>Modellierungsarten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Anwendungen</a:t>
            </a:r>
          </a:p>
          <a:p>
            <a:pPr marL="457200" indent="-457200">
              <a:buAutoNum type="arabicPeriod"/>
            </a:pPr>
            <a:r>
              <a:rPr lang="de-DE" sz="2000" dirty="0"/>
              <a:t>Voraussetzungen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C6831-404F-A886-4EA2-9DEF2850F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Simulation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Simulation?</a:t>
            </a:r>
          </a:p>
          <a:p>
            <a:pPr marL="457200" indent="-457200">
              <a:buAutoNum type="arabicPeriod"/>
            </a:pPr>
            <a:r>
              <a:rPr lang="de-DE" sz="2000" dirty="0"/>
              <a:t>Typen medizinischer Simulationen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Anwendungsbereiche</a:t>
            </a:r>
          </a:p>
          <a:p>
            <a:pPr marL="457200" indent="-457200">
              <a:buAutoNum type="arabicPeriod"/>
            </a:pPr>
            <a:r>
              <a:rPr lang="de-DE" sz="2000" dirty="0"/>
              <a:t>Vorteile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A3838-F7D0-392F-89F1-0EFC3B59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9B76D-D789-C7F5-8A56-1B09969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0501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902B0-BCF4-3B05-F1BB-1174304F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A157E-B2D5-AE7F-E285-67D793C5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3. Therapieoptionen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89857F-4576-DBA5-7738-5D968C4A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46376" cy="3880773"/>
          </a:xfrm>
        </p:spPr>
        <p:txBody>
          <a:bodyPr>
            <a:normAutofit lnSpcReduction="10000"/>
          </a:bodyPr>
          <a:lstStyle/>
          <a:p>
            <a:r>
              <a:rPr lang="de-DE" sz="2200" b="1" dirty="0"/>
              <a:t>Warum keine Strahlentherapie?</a:t>
            </a:r>
          </a:p>
          <a:p>
            <a:pPr lvl="1"/>
            <a:r>
              <a:rPr lang="de-DE" sz="2200" b="1" dirty="0"/>
              <a:t>Strahlensimulationsmodell</a:t>
            </a:r>
            <a:r>
              <a:rPr lang="de-DE" sz="2200" dirty="0"/>
              <a:t> zeigte kritische Nähe zum Rektum</a:t>
            </a:r>
          </a:p>
          <a:p>
            <a:pPr lvl="1"/>
            <a:r>
              <a:rPr lang="de-DE" sz="2200" b="1" dirty="0"/>
              <a:t>ML-basiertes Nebenwirkungsmodell</a:t>
            </a:r>
            <a:r>
              <a:rPr lang="de-DE" sz="2200" dirty="0"/>
              <a:t> prognostizierte starke Fatigue</a:t>
            </a:r>
          </a:p>
          <a:p>
            <a:pPr marL="457200" lvl="1" indent="0">
              <a:buNone/>
            </a:pPr>
            <a:r>
              <a:rPr lang="de-DE" sz="2200" dirty="0"/>
              <a:t>   (belastende Erschöpfung)</a:t>
            </a:r>
          </a:p>
          <a:p>
            <a:pPr lvl="1"/>
            <a:r>
              <a:rPr lang="de-DE" sz="2200" b="1" dirty="0"/>
              <a:t>Patientenpräferenzmodell</a:t>
            </a:r>
            <a:r>
              <a:rPr lang="de-DE" sz="2200" dirty="0"/>
              <a:t>: Max möchte keine langwierige Therapie</a:t>
            </a:r>
          </a:p>
          <a:p>
            <a:pPr marL="0" indent="0">
              <a:buNone/>
            </a:pPr>
            <a:r>
              <a:rPr lang="de-DE" sz="2200" dirty="0"/>
              <a:t>➡ </a:t>
            </a:r>
            <a:r>
              <a:rPr lang="de-DE" sz="2200" b="1" dirty="0"/>
              <a:t>Neubewertung</a:t>
            </a:r>
            <a:r>
              <a:rPr lang="de-DE" sz="2200" dirty="0"/>
              <a:t> → Entscheidung für eine </a:t>
            </a:r>
            <a:r>
              <a:rPr lang="de-DE" sz="2200" b="1" dirty="0"/>
              <a:t>radikale, roboterassistierte Prostatektomie</a:t>
            </a:r>
            <a:endParaRPr lang="de-DE" sz="2200" dirty="0"/>
          </a:p>
          <a:p>
            <a:endParaRPr lang="de-DE" dirty="0"/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1CEC4436-189F-756F-E53D-093548DE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61" y="609600"/>
            <a:ext cx="5689679" cy="3381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7C0B274-CD3D-1C51-AA39-0426FBEC1D7C}"/>
              </a:ext>
            </a:extLst>
          </p:cNvPr>
          <p:cNvSpPr txBox="1"/>
          <p:nvPr/>
        </p:nvSpPr>
        <p:spPr>
          <a:xfrm>
            <a:off x="6823710" y="4004684"/>
            <a:ext cx="32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[Beispieldiagramm ohne echte Daten]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C0949E-71FC-262A-1856-E1272751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8DAF0D-C25E-C6C4-E6E8-041AB25C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86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33CC-276B-AED7-FCB9-519EE888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C17B6-78FC-343A-B83F-F2592957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4. OP-Vorbereitung und -Durchführung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1EC93-ED5A-D308-9223-C934F1C5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Eingesetzte Tools &amp; Simulationen:</a:t>
            </a:r>
          </a:p>
          <a:p>
            <a:pPr lvl="1"/>
            <a:r>
              <a:rPr lang="de-DE" sz="2200" b="1" dirty="0"/>
              <a:t>3D-Modellierung der Prostata</a:t>
            </a:r>
            <a:r>
              <a:rPr lang="de-DE" sz="2200" dirty="0"/>
              <a:t> anhand von MRT/CT-Daten</a:t>
            </a:r>
          </a:p>
          <a:p>
            <a:pPr lvl="1"/>
            <a:r>
              <a:rPr lang="de-DE" sz="2200" b="1" dirty="0"/>
              <a:t>Virtuelle OP-Simulation</a:t>
            </a:r>
            <a:r>
              <a:rPr lang="de-DE" sz="2200" dirty="0"/>
              <a:t> zur Auswahl des besten Zugangswegs</a:t>
            </a:r>
          </a:p>
          <a:p>
            <a:pPr lvl="1"/>
            <a:r>
              <a:rPr lang="de-DE" sz="2200" b="1" dirty="0"/>
              <a:t>VR-Training des OP-Teams</a:t>
            </a:r>
            <a:r>
              <a:rPr lang="de-DE" sz="2200" dirty="0"/>
              <a:t> (anonymisiertes Patientenmodell von Max)</a:t>
            </a:r>
          </a:p>
          <a:p>
            <a:pPr lvl="1"/>
            <a:r>
              <a:rPr lang="de-DE" sz="2200" b="1" dirty="0"/>
              <a:t>Echtzeit-Simulationsunterstützung</a:t>
            </a:r>
            <a:r>
              <a:rPr lang="de-DE" sz="2200" dirty="0"/>
              <a:t> während der OP zur Nerven- und Gefäßschonung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Ergebnis</a:t>
            </a:r>
            <a:r>
              <a:rPr lang="de-DE" sz="2400" dirty="0"/>
              <a:t>: Sichere Durchführung, keine intraoperativen Komplikationen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C51E5-227B-9608-85C4-506BF6F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B1307E-9590-C2FE-C476-380467EA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35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FC94-A177-3299-B50B-0981E93D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860-A200-CC65-83C2-C2C78D1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5. Postoperative Modellierung &amp; Nachsorge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03542-EB01-3577-C04D-4319F0FE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Rückfallrisikomodell</a:t>
            </a:r>
            <a:r>
              <a:rPr lang="de-DE" sz="2200" dirty="0"/>
              <a:t> (statistisch + datengetrieben)</a:t>
            </a:r>
          </a:p>
          <a:p>
            <a:pPr lvl="1"/>
            <a:r>
              <a:rPr lang="de-DE" sz="2200" b="1" dirty="0"/>
              <a:t>Digitale Zwillinge</a:t>
            </a:r>
            <a:r>
              <a:rPr lang="de-DE" sz="2200" dirty="0"/>
              <a:t> für hypothetische Lebensstil-Szenarien</a:t>
            </a:r>
          </a:p>
          <a:p>
            <a:pPr lvl="1"/>
            <a:r>
              <a:rPr lang="de-DE" sz="2200" b="1" dirty="0"/>
              <a:t>Pharmakokinetisches Modell</a:t>
            </a:r>
            <a:r>
              <a:rPr lang="de-DE" sz="2200" dirty="0"/>
              <a:t> zur Anpassung der Schmerzmedikation</a:t>
            </a:r>
          </a:p>
          <a:p>
            <a:pPr lvl="1"/>
            <a:r>
              <a:rPr lang="de-DE" sz="2200" b="1" dirty="0"/>
              <a:t>Echtzeitüberwachung</a:t>
            </a:r>
            <a:r>
              <a:rPr lang="de-DE" sz="2200" dirty="0"/>
              <a:t> von PSA-Werten über Wearables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Nutzen</a:t>
            </a:r>
            <a:r>
              <a:rPr lang="de-DE" sz="2400" dirty="0"/>
              <a:t>: Engmaschige Kontrolle, personalisierte Empfehlungen, höhere Lebensqualität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6B2C3A-1B3C-1018-41F1-3D70698D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73D602-BA22-B004-7EBA-5E323EE4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65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DEAD-837E-BDC4-399F-2936DB3A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ECD6E-F151-D698-F113-A3DCC7A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6.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2D68E-8235-F0C5-25BD-0AF20D3C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Max Berger profitiert von einer hochindividualisierten, simulierten und modellgestützten Versorgung.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Bonus: Der (anonymisierte) Fall von Max kann dann Folgend in der medizinischen Lehre als realistisches Trainingsszenario eingesetzt werden.</a:t>
            </a:r>
          </a:p>
        </p:txBody>
      </p:sp>
      <p:pic>
        <p:nvPicPr>
          <p:cNvPr id="4" name="Grafik 3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12DB34E2-0F57-CEB3-5624-AAFAB7F2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25" y="35323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E3695-65A2-5894-DD87-8AD0E818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85325-3B8D-2100-8EFE-96E3737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59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3AEAF-3AE2-15A2-6AAE-92B42D82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ABA49-3EE1-05DC-5C9D-570416C9A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Diskussionsrunde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86C78-5747-3DBB-B02D-366881B54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196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8F27-4446-B320-B8CE-68AF6F7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913C-C903-B980-7C57-D55544A6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 dirty="0"/>
              <a:t>Modellierung</a:t>
            </a:r>
            <a:r>
              <a:rPr lang="de-DE" sz="4900" b="1" dirty="0"/>
              <a:t>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B5344-1261-87E8-041A-43616E3DB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F681E-ACA5-2B2E-B133-BA20FBB2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C8B311-5F72-337D-F121-ED8DE5E7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3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7270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B608-A8E0-4058-8344-35683B3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1. Was ist Modellierung?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B6C3E-51C3-C52F-82CE-298B6F47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Abbildung eines realen medizinischen oder biologischen Prozesses in ein vereinfachtes, formales Modell (z. B. mathematisch, logisch, statistisch). </a:t>
            </a:r>
          </a:p>
          <a:p>
            <a:r>
              <a:rPr lang="de-DE" sz="2400" dirty="0"/>
              <a:t>Ziele: </a:t>
            </a:r>
            <a:r>
              <a:rPr lang="de-DE" sz="2400" b="1" dirty="0"/>
              <a:t>Verstehen</a:t>
            </a:r>
            <a:r>
              <a:rPr lang="de-DE" sz="2400" dirty="0"/>
              <a:t>, </a:t>
            </a:r>
            <a:r>
              <a:rPr lang="de-DE" sz="2400" b="1" dirty="0"/>
              <a:t>Vorhersagen</a:t>
            </a:r>
            <a:r>
              <a:rPr lang="de-DE" sz="2400" dirty="0"/>
              <a:t>, </a:t>
            </a:r>
            <a:r>
              <a:rPr lang="de-DE" sz="2400" b="1" dirty="0"/>
              <a:t>Optimieren</a:t>
            </a:r>
            <a:r>
              <a:rPr lang="de-DE" sz="2400" dirty="0"/>
              <a:t> oder </a:t>
            </a:r>
            <a:r>
              <a:rPr lang="de-DE" sz="2400" b="1" dirty="0"/>
              <a:t>Steuern</a:t>
            </a:r>
            <a:r>
              <a:rPr lang="de-DE" sz="2400" dirty="0"/>
              <a:t> von Prozessen im Gesundheitswesen.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B8802B-B507-7E6E-E0E1-C973B2A5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882454-6C79-2966-FFB3-79C0D64F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4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4471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6DDA-DECD-843F-7AA9-8FD8030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2. Modellierungsarten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25BE28E-C3BB-39E9-A2D2-EE63A0B0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53530"/>
              </p:ext>
            </p:extLst>
          </p:nvPr>
        </p:nvGraphicFramePr>
        <p:xfrm>
          <a:off x="560168" y="1765426"/>
          <a:ext cx="6229931" cy="448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668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431263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65957"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Beispiel</a:t>
                      </a:r>
                      <a:endParaRPr lang="de-DE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Mathematische Modelle</a:t>
                      </a:r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Glukose-Insulin-Regelkreise bei Diabetes</a:t>
                      </a:r>
                    </a:p>
                    <a:p>
                      <a:r>
                        <a:rPr lang="de-DE" dirty="0"/>
                        <a:t>(Messungsbasiert)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Stochastische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Wahrscheinlichkeit des Wiederauftretens von Krebs</a:t>
                      </a:r>
                    </a:p>
                    <a:p>
                      <a:r>
                        <a:rPr lang="de-DE" dirty="0"/>
                        <a:t>(Wahrscheinlichkeitsbasiert)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Agentenbasierte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Verhalten einzelner Patienten in einem Krankenhausmodell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65957">
                <a:tc>
                  <a:txBody>
                    <a:bodyPr/>
                    <a:lstStyle/>
                    <a:p>
                      <a:r>
                        <a:rPr lang="de-DE" dirty="0"/>
                        <a:t>Strukturmodelle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Ontologien wie SNOMED CT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Datengetriebene Modelle (ML)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Diagnoseunterstützung durch neuronale Netze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Entscheidungsmodelle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Entscheidungsbäume für Therapiepfade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10873722"/>
                  </a:ext>
                </a:extLst>
              </a:tr>
            </a:tbl>
          </a:graphicData>
        </a:graphic>
      </p:graphicFrame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A8D903F-D803-1059-C586-F5C600A6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0" y="1405803"/>
            <a:ext cx="5007207" cy="37546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93CB33-68C0-2713-B06C-2465916E6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32" y="1765426"/>
            <a:ext cx="5149602" cy="3214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Grafik 1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FA8D679A-312F-994A-7B3E-A899B8EBE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8" y="1677828"/>
            <a:ext cx="5270549" cy="3301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Grafik 16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416A5099-D1D2-7760-D376-12951914E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83" y="609600"/>
            <a:ext cx="4029297" cy="5479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BB5F61-DF6F-99A9-AA06-1BEB632D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8ABD9-2383-3FB8-02A1-BFFEA304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5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97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7C61-0FF6-435E-03B3-006044B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3.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089A7-A452-BDC4-98DF-BB5C702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Entwicklung medizinischer Softwarelösungen</a:t>
            </a:r>
          </a:p>
          <a:p>
            <a:pPr lvl="1"/>
            <a:r>
              <a:rPr lang="de-DE" sz="2200" dirty="0"/>
              <a:t>Klinische Entscheidungsunterstützungssysteme (CDSS)</a:t>
            </a:r>
          </a:p>
          <a:p>
            <a:r>
              <a:rPr lang="de-DE" sz="2400" dirty="0"/>
              <a:t>Krankheitsmodellierung (z. B. Diabetes, Krebs, COVID-19)</a:t>
            </a:r>
          </a:p>
          <a:p>
            <a:pPr lvl="1"/>
            <a:r>
              <a:rPr lang="de-DE" sz="2200" dirty="0"/>
              <a:t>Verlaufsvisualisierung</a:t>
            </a:r>
          </a:p>
          <a:p>
            <a:pPr lvl="1"/>
            <a:r>
              <a:rPr lang="de-DE" sz="2200" dirty="0"/>
              <a:t>Operations- und Therapieplanung</a:t>
            </a:r>
          </a:p>
          <a:p>
            <a:r>
              <a:rPr lang="de-DE" sz="2400" dirty="0"/>
              <a:t>Prozessmodellierung in Krankenhäusern</a:t>
            </a:r>
          </a:p>
          <a:p>
            <a:r>
              <a:rPr lang="de-DE" sz="2400" dirty="0"/>
              <a:t>Personalisierte Medizin (Modelle mit Patientendaten)</a:t>
            </a:r>
          </a:p>
          <a:p>
            <a:r>
              <a:rPr lang="de-DE" sz="2400" dirty="0"/>
              <a:t>Analyse von Versorgungsprozessen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D3044B-5105-94F1-953E-0CD44256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AFC603-0055-78B0-7219-90705117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400" smtClean="0"/>
              <a:t>6</a:t>
            </a:fld>
            <a:endParaRPr lang="de-DE" sz="1400" dirty="0"/>
          </a:p>
        </p:txBody>
      </p:sp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EC608AE-1F60-1C0D-6D08-9E2E64BE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82" y="238284"/>
            <a:ext cx="4011583" cy="4011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1C4325C3-956B-094C-A7EE-FAA372B35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5" y="1585039"/>
            <a:ext cx="8051348" cy="28776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25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B125-3D35-8BF0-60B3-E1526F06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4.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72842-B0AA-55BC-FCEE-48895BB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Verfügbarkeit hochwertiger, strukturierter medizinischer Daten</a:t>
            </a:r>
          </a:p>
          <a:p>
            <a:r>
              <a:rPr lang="de-DE" sz="2400" dirty="0"/>
              <a:t>Interdisziplinäre Zusammenarbeit (Medizin, Informatik, Mathematik)</a:t>
            </a:r>
          </a:p>
          <a:p>
            <a:r>
              <a:rPr lang="de-DE" sz="2400" dirty="0"/>
              <a:t>Validierung der Modelle anhand klinischer Studien oder Vergleichsdaten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BD12D-41B9-0AC3-BA10-B0605B7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A4EEE8-895E-A8A1-4095-1DD0FEC3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7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373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E245B-CAFE-3075-B233-9E756CCC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5.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0F038-17C7-5E14-8E24-89503EBE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Hohe Komplexität biologischer Systeme</a:t>
            </a:r>
          </a:p>
          <a:p>
            <a:r>
              <a:rPr lang="de-DE" sz="2400" dirty="0"/>
              <a:t>Unsicherheit und Variabilität medizinischer Daten</a:t>
            </a:r>
          </a:p>
          <a:p>
            <a:r>
              <a:rPr lang="de-DE" sz="2400" dirty="0"/>
              <a:t>Interpretierbarkeit und Transparenz von Modellen (insbesondere bei KI)</a:t>
            </a:r>
          </a:p>
          <a:p>
            <a:r>
              <a:rPr lang="de-DE" sz="2400" dirty="0"/>
              <a:t>Datenschutz und ethische Fragen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BB14C-1A0A-BCC5-2484-89F27FEB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2E6D4-C2BE-B1A7-36EF-04223D8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8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9151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08FF9-252B-48DF-FAEF-9205D03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6.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05176-5B6D-011F-12F1-AF2B762A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Kombination von </a:t>
            </a:r>
            <a:r>
              <a:rPr lang="de-DE" sz="2400" b="1" dirty="0"/>
              <a:t>Modellen mit Echtzeitdaten</a:t>
            </a:r>
            <a:r>
              <a:rPr lang="de-DE" sz="2400" dirty="0"/>
              <a:t> (z. B. Wearables)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von Patienten (starke Überschneidung in die Simulation)</a:t>
            </a:r>
          </a:p>
          <a:p>
            <a:r>
              <a:rPr lang="de-DE" sz="2400" b="1" dirty="0"/>
              <a:t>Adaptive Modellierung</a:t>
            </a:r>
            <a:r>
              <a:rPr lang="de-DE" sz="2400" dirty="0"/>
              <a:t> mit KI</a:t>
            </a:r>
          </a:p>
          <a:p>
            <a:r>
              <a:rPr lang="de-DE" sz="2400" dirty="0"/>
              <a:t>Integration in </a:t>
            </a:r>
            <a:r>
              <a:rPr lang="de-DE" sz="2400" b="1" dirty="0"/>
              <a:t>elektronische Gesundheitsakten</a:t>
            </a: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31746E-13A5-7945-E41A-E8671C4F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B26484-546A-10C1-F124-F54C50EA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3636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Breitbild</PresentationFormat>
  <Paragraphs>199</Paragraphs>
  <Slides>24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Aptos</vt:lpstr>
      <vt:lpstr>Arial</vt:lpstr>
      <vt:lpstr>Trebuchet MS</vt:lpstr>
      <vt:lpstr>Wingdings 3</vt:lpstr>
      <vt:lpstr>Facette</vt:lpstr>
      <vt:lpstr>Simulation und Modellierung in der Medizininformatik</vt:lpstr>
      <vt:lpstr>Gliederung</vt:lpstr>
      <vt:lpstr>Modellierung in der Medizininformatik</vt:lpstr>
      <vt:lpstr>Modellierung 1. Was ist Modellierung?</vt:lpstr>
      <vt:lpstr>Modellierung 2. Modellierungsarten</vt:lpstr>
      <vt:lpstr>Modellierung 3. Anwendungen</vt:lpstr>
      <vt:lpstr>Modellierung 4. Voraussetzungen</vt:lpstr>
      <vt:lpstr>Modellierung 5. Herausforderungen</vt:lpstr>
      <vt:lpstr>Modellierung 6. Zukunftsperspektiven</vt:lpstr>
      <vt:lpstr>Simulation in der Medizininformatik</vt:lpstr>
      <vt:lpstr>Simulation 1. Was ist Simulation?</vt:lpstr>
      <vt:lpstr>Simulation 2. Typen medizinischer Simulationen</vt:lpstr>
      <vt:lpstr>Simulation 3. Anwendungsbereiche</vt:lpstr>
      <vt:lpstr>Simulation 4. Vorteile</vt:lpstr>
      <vt:lpstr>Simulation 5. Herausforderungen</vt:lpstr>
      <vt:lpstr>Simulation 6. Zukunftsperspektiven</vt:lpstr>
      <vt:lpstr>Fallbeispiel</vt:lpstr>
      <vt:lpstr>Fallbeispiel 1. Patientenvorstellung</vt:lpstr>
      <vt:lpstr>Fallbeispiel 2. Modellierung in der Diagnosephase</vt:lpstr>
      <vt:lpstr>Fallbeispiel 3. Therapieoptionen</vt:lpstr>
      <vt:lpstr>Fallbeispiel 4. OP-Vorbereitung und -Durchführung</vt:lpstr>
      <vt:lpstr>Fallbeispiel 5. Postoperative Modellierung &amp; Nachsorge</vt:lpstr>
      <vt:lpstr>Fallbeispiel 6. Fazit</vt:lpstr>
      <vt:lpstr>Diskussionsrunde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stnimaye</dc:creator>
  <cp:lastModifiedBy>stnimaye</cp:lastModifiedBy>
  <cp:revision>18</cp:revision>
  <dcterms:created xsi:type="dcterms:W3CDTF">2025-06-11T08:23:34Z</dcterms:created>
  <dcterms:modified xsi:type="dcterms:W3CDTF">2025-06-18T16:38:42Z</dcterms:modified>
</cp:coreProperties>
</file>