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1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90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34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99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000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95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30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7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62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86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5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1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49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7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18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47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0838-E8D7-7B43-01F0-7952B75E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 fontScale="90000"/>
          </a:bodyPr>
          <a:lstStyle/>
          <a:p>
            <a:r>
              <a:rPr lang="de-DE" sz="5200">
                <a:solidFill>
                  <a:schemeClr val="tx2"/>
                </a:solidFill>
              </a:rPr>
              <a:t>Simulation und Modellierung in der Medizininformatik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C8C44F-3CCF-52A1-CE28-37D146929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Mayer Nicolas</a:t>
            </a:r>
          </a:p>
        </p:txBody>
      </p:sp>
    </p:spTree>
    <p:extLst>
      <p:ext uri="{BB962C8B-B14F-4D97-AF65-F5344CB8AC3E}">
        <p14:creationId xmlns:p14="http://schemas.microsoft.com/office/powerpoint/2010/main" val="3676675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08FF9-252B-48DF-FAEF-9205D035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7. Zukunftsperspektiven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05176-5B6D-011F-12F1-AF2B762A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Kombination von </a:t>
            </a:r>
            <a:r>
              <a:rPr lang="de-DE" sz="2400" b="1" dirty="0"/>
              <a:t>Modellen mit Echtzeitdaten</a:t>
            </a:r>
            <a:r>
              <a:rPr lang="de-DE" sz="2400" dirty="0"/>
              <a:t> (z. B. Wearables)</a:t>
            </a:r>
          </a:p>
          <a:p>
            <a:r>
              <a:rPr lang="de-DE" sz="2400" b="1" dirty="0"/>
              <a:t>Digitale Zwillinge</a:t>
            </a:r>
            <a:r>
              <a:rPr lang="de-DE" sz="2400" dirty="0"/>
              <a:t> von Patienten</a:t>
            </a:r>
          </a:p>
          <a:p>
            <a:r>
              <a:rPr lang="de-DE" sz="2400" b="1" dirty="0"/>
              <a:t>Adaptive Modellierung</a:t>
            </a:r>
            <a:r>
              <a:rPr lang="de-DE" sz="2400" dirty="0"/>
              <a:t> mit KI</a:t>
            </a:r>
          </a:p>
          <a:p>
            <a:r>
              <a:rPr lang="de-DE" sz="2400" dirty="0"/>
              <a:t>Integration in </a:t>
            </a:r>
            <a:r>
              <a:rPr lang="de-DE" sz="2400" b="1" dirty="0"/>
              <a:t>elektronische Gesundheitsakten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36363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FF127-3B74-78B5-E480-8421D9034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6F251-40EF-EE66-5846-08B13F311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900" b="1" dirty="0"/>
              <a:t>Simulation in der Medizininformatik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D201A-FE29-571E-E577-8A3E458CB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32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570D7-2633-70A0-5E45-28FD7CA6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F9807-7B5D-AD22-F8BF-0BF693D2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1. Was ist Simulation?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F42B2-2B96-4CD9-8C8F-EDDDC442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Definition</a:t>
            </a:r>
            <a:r>
              <a:rPr lang="de-DE" sz="2400" dirty="0"/>
              <a:t>: Nachbildung realer medizinischer Prozesse oder Systeme in einer virtuellen Umgebung zur Analyse, Vorhersage oder Schulung.</a:t>
            </a:r>
          </a:p>
          <a:p>
            <a:r>
              <a:rPr lang="de-DE" sz="2400" dirty="0"/>
              <a:t>Ziel: Untersuchung von Situationen, die </a:t>
            </a:r>
            <a:r>
              <a:rPr lang="de-DE" sz="2400" b="1" dirty="0"/>
              <a:t>im echten Leben schwer oder gefährlich</a:t>
            </a:r>
            <a:r>
              <a:rPr lang="de-DE" sz="2400" dirty="0"/>
              <a:t> nachzustellen wären.</a:t>
            </a:r>
          </a:p>
        </p:txBody>
      </p:sp>
    </p:spTree>
    <p:extLst>
      <p:ext uri="{BB962C8B-B14F-4D97-AF65-F5344CB8AC3E}">
        <p14:creationId xmlns:p14="http://schemas.microsoft.com/office/powerpoint/2010/main" val="2034222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F0EEF-DEEC-1DFF-5EE7-0F9F1D077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43DF6-7945-F6DA-81EC-F22C45C6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2. Ziele der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2C92F-15DB-F522-8DAC-9DB4432C0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Risikoarmes Testen</a:t>
            </a:r>
            <a:r>
              <a:rPr lang="de-DE" sz="2400" dirty="0"/>
              <a:t> von Therapien und Prozessen</a:t>
            </a:r>
          </a:p>
          <a:p>
            <a:r>
              <a:rPr lang="de-DE" sz="2400" b="1" dirty="0"/>
              <a:t>Trainingsmöglichkeit</a:t>
            </a:r>
            <a:r>
              <a:rPr lang="de-DE" sz="2400" dirty="0"/>
              <a:t> für medizinisches Personal</a:t>
            </a:r>
          </a:p>
          <a:p>
            <a:r>
              <a:rPr lang="de-DE" sz="2400" b="1" dirty="0"/>
              <a:t>Optimierung</a:t>
            </a:r>
            <a:r>
              <a:rPr lang="de-DE" sz="2400" dirty="0"/>
              <a:t> medizinischer Abläufe</a:t>
            </a:r>
          </a:p>
          <a:p>
            <a:r>
              <a:rPr lang="de-DE" sz="2400" b="1" dirty="0"/>
              <a:t>Entscheidungsunterstützung</a:t>
            </a:r>
            <a:r>
              <a:rPr lang="de-DE" sz="2400" dirty="0"/>
              <a:t> für Diagnostik und Therapie</a:t>
            </a:r>
          </a:p>
          <a:p>
            <a:r>
              <a:rPr lang="de-DE" sz="2400" b="1" dirty="0"/>
              <a:t>Forschung und Entwicklung</a:t>
            </a:r>
            <a:r>
              <a:rPr lang="de-DE" sz="2400" dirty="0"/>
              <a:t> medizinischer Verfahren</a:t>
            </a:r>
          </a:p>
        </p:txBody>
      </p:sp>
    </p:spTree>
    <p:extLst>
      <p:ext uri="{BB962C8B-B14F-4D97-AF65-F5344CB8AC3E}">
        <p14:creationId xmlns:p14="http://schemas.microsoft.com/office/powerpoint/2010/main" val="1522603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91B32-FC13-63D3-2A66-18B0C12BC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B012F-2030-6A2F-1CAB-28FA5AE2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3. Typen medizinischer Simulationen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E01DABA-33FA-6FF2-EC6B-D88EE762B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133681"/>
              </p:ext>
            </p:extLst>
          </p:nvPr>
        </p:nvGraphicFramePr>
        <p:xfrm>
          <a:off x="841972" y="1825626"/>
          <a:ext cx="1062376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010">
                  <a:extLst>
                    <a:ext uri="{9D8B030D-6E8A-4147-A177-3AD203B41FA5}">
                      <a16:colId xmlns:a16="http://schemas.microsoft.com/office/drawing/2014/main" val="770568668"/>
                    </a:ext>
                  </a:extLst>
                </a:gridCol>
                <a:gridCol w="5372754">
                  <a:extLst>
                    <a:ext uri="{9D8B030D-6E8A-4147-A177-3AD203B41FA5}">
                      <a16:colId xmlns:a16="http://schemas.microsoft.com/office/drawing/2014/main" val="430383261"/>
                    </a:ext>
                  </a:extLst>
                </a:gridCol>
              </a:tblGrid>
              <a:tr h="341106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Beispielhafte Anwendung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199820"/>
                  </a:ext>
                </a:extLst>
              </a:tr>
              <a:tr h="596936">
                <a:tc>
                  <a:txBody>
                    <a:bodyPr/>
                    <a:lstStyle/>
                    <a:p>
                      <a:r>
                        <a:rPr lang="de-DE" dirty="0"/>
                        <a:t>Physikalische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OP-Simulatoren mit Haptik (z. B. Laparoskopie-Training)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14396"/>
                  </a:ext>
                </a:extLst>
              </a:tr>
              <a:tr h="341106">
                <a:tc>
                  <a:txBody>
                    <a:bodyPr/>
                    <a:lstStyle/>
                    <a:p>
                      <a:r>
                        <a:rPr lang="de-DE" dirty="0"/>
                        <a:t>Computergestützte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Herz-Kreislauf-Modell zur Medikamentenwirkung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63988"/>
                  </a:ext>
                </a:extLst>
              </a:tr>
              <a:tr h="341106">
                <a:tc>
                  <a:txBody>
                    <a:bodyPr/>
                    <a:lstStyle/>
                    <a:p>
                      <a:r>
                        <a:rPr lang="de-DE" dirty="0"/>
                        <a:t>Agentenbasierte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Ausbreitung von Infektionen in einer Klinik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396540"/>
                  </a:ext>
                </a:extLst>
              </a:tr>
              <a:tr h="341106">
                <a:tc>
                  <a:txBody>
                    <a:bodyPr/>
                    <a:lstStyle/>
                    <a:p>
                      <a:r>
                        <a:rPr lang="de-DE" dirty="0"/>
                        <a:t>Virtuelle Realität (VR)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Notfallszenarien für Ausbildung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52805"/>
                  </a:ext>
                </a:extLst>
              </a:tr>
              <a:tr h="359499">
                <a:tc>
                  <a:txBody>
                    <a:bodyPr/>
                    <a:lstStyle/>
                    <a:p>
                      <a:r>
                        <a:rPr lang="de-DE" dirty="0"/>
                        <a:t>Prozesssimulation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Patientenfluss im Krankenhaus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7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916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174A7-DC4E-6BBE-3B95-750BD4055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68FD5-3BAD-A7F6-EC8C-9BD67A9C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4. 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7E4A2-17C1-40A0-89FE-F36AE418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dirty="0"/>
              <a:t>Medizinische Ausbildung</a:t>
            </a:r>
            <a:r>
              <a:rPr lang="de-DE" sz="2400" dirty="0"/>
              <a:t>: Simulationen zur Schulung von Chirurgen oder Pflegepersonal</a:t>
            </a:r>
          </a:p>
          <a:p>
            <a:r>
              <a:rPr lang="de-DE" sz="2400" b="1" dirty="0"/>
              <a:t>Therapieplanung</a:t>
            </a:r>
            <a:r>
              <a:rPr lang="de-DE" sz="2400" dirty="0"/>
              <a:t>: z. B. Simulation von Tumorverläufen unter verschiedenen Behandlungsstrategien</a:t>
            </a:r>
          </a:p>
          <a:p>
            <a:r>
              <a:rPr lang="de-DE" sz="2400" b="1" dirty="0"/>
              <a:t>Notfallmanagement</a:t>
            </a:r>
            <a:r>
              <a:rPr lang="de-DE" sz="2400" dirty="0"/>
              <a:t>: z. B. Simulation eines Massenunfalls</a:t>
            </a:r>
          </a:p>
          <a:p>
            <a:r>
              <a:rPr lang="de-DE" sz="2400" b="1" dirty="0"/>
              <a:t>Epidemiologische Forschung</a:t>
            </a:r>
            <a:r>
              <a:rPr lang="de-DE" sz="2400" dirty="0"/>
              <a:t>: z. B. COVID-19-Ausbreitungsmodelle</a:t>
            </a:r>
          </a:p>
          <a:p>
            <a:r>
              <a:rPr lang="de-DE" sz="2400" b="1" dirty="0"/>
              <a:t>Implantat- und Geräteentwicklung</a:t>
            </a:r>
            <a:r>
              <a:rPr lang="de-DE" sz="2400" dirty="0"/>
              <a:t>: z. B. Stent-Tests in simulierten Gefäßen</a:t>
            </a:r>
          </a:p>
        </p:txBody>
      </p:sp>
    </p:spTree>
    <p:extLst>
      <p:ext uri="{BB962C8B-B14F-4D97-AF65-F5344CB8AC3E}">
        <p14:creationId xmlns:p14="http://schemas.microsoft.com/office/powerpoint/2010/main" val="1755711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26B32-3C2C-0D4B-2C7C-E84DFFE98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81DF2-FE1B-AFD8-60E8-C81A99AC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5.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17DCA-095F-1C5B-B979-6DD68090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Kostenreduktion im Ausbildungsbereich</a:t>
            </a:r>
          </a:p>
          <a:p>
            <a:r>
              <a:rPr lang="de-DE" sz="2400" dirty="0"/>
              <a:t>Keine Gefährdung realer Patienten</a:t>
            </a:r>
          </a:p>
          <a:p>
            <a:r>
              <a:rPr lang="de-DE" sz="2400" dirty="0"/>
              <a:t>Möglichkeit zum Trainieren seltener Ereignisse</a:t>
            </a:r>
          </a:p>
          <a:p>
            <a:r>
              <a:rPr lang="de-DE" sz="2400" dirty="0"/>
              <a:t>Wiederholbarkeit und Anpassbarkeit</a:t>
            </a:r>
          </a:p>
          <a:p>
            <a:r>
              <a:rPr lang="de-DE" sz="2400" dirty="0"/>
              <a:t>Besseres Verständnis komplexer Abläufe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97177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9465-500D-4319-11A9-19203F986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7DA98-5428-34F7-2692-39036FD3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6.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6B251-7DD4-80A6-72BA-1D3C2F5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Realitätsnähe</a:t>
            </a:r>
            <a:r>
              <a:rPr lang="de-DE" sz="2400" dirty="0"/>
              <a:t> der Simulation (Modellgenauigkeit, Datenbasis)</a:t>
            </a:r>
          </a:p>
          <a:p>
            <a:r>
              <a:rPr lang="de-DE" sz="2400" b="1" dirty="0"/>
              <a:t>Kosten und technischer Aufwand</a:t>
            </a:r>
            <a:r>
              <a:rPr lang="de-DE" sz="2400" dirty="0"/>
              <a:t> (v. a. bei VR-Systemen)</a:t>
            </a:r>
          </a:p>
          <a:p>
            <a:r>
              <a:rPr lang="de-DE" sz="2400" b="1" dirty="0"/>
              <a:t>Datenverfügbarkeit</a:t>
            </a:r>
            <a:r>
              <a:rPr lang="de-DE" sz="2400" dirty="0"/>
              <a:t> für patientenspezifische Simulationen</a:t>
            </a:r>
          </a:p>
          <a:p>
            <a:r>
              <a:rPr lang="de-DE" sz="2400" b="1" dirty="0"/>
              <a:t>Ethische Aspekte</a:t>
            </a:r>
            <a:r>
              <a:rPr lang="de-DE" sz="2400" dirty="0"/>
              <a:t> bei simulierten Entscheidungen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15605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4E9C9-5103-04B8-E45A-BBCA318F1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F33B1-7094-91CB-BE2A-D42BD5FF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7. Zukunftsperspektiven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B3A14-6C66-2521-D056-4B46F84D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Integration mit KI</a:t>
            </a:r>
            <a:r>
              <a:rPr lang="de-DE" sz="2400" dirty="0"/>
              <a:t> zur Echtzeit-Simulation</a:t>
            </a:r>
          </a:p>
          <a:p>
            <a:r>
              <a:rPr lang="de-DE" sz="2400" b="1" dirty="0"/>
              <a:t>Digitale Zwillinge</a:t>
            </a:r>
            <a:r>
              <a:rPr lang="de-DE" sz="2400" dirty="0"/>
              <a:t> für personalisierte Therapieplanung</a:t>
            </a:r>
          </a:p>
          <a:p>
            <a:r>
              <a:rPr lang="de-DE" sz="2400" b="1" dirty="0"/>
              <a:t>Cloudbasierte Simulationen</a:t>
            </a:r>
            <a:r>
              <a:rPr lang="de-DE" sz="2400" dirty="0"/>
              <a:t> für ortsunabhängige Ausbildung</a:t>
            </a:r>
          </a:p>
          <a:p>
            <a:r>
              <a:rPr lang="de-DE" sz="2400" dirty="0"/>
              <a:t>Simulationsplattformen in der Telemedizin</a:t>
            </a:r>
          </a:p>
        </p:txBody>
      </p:sp>
    </p:spTree>
    <p:extLst>
      <p:ext uri="{BB962C8B-B14F-4D97-AF65-F5344CB8AC3E}">
        <p14:creationId xmlns:p14="http://schemas.microsoft.com/office/powerpoint/2010/main" val="211080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8940-F8D2-81E5-4D2E-9E1DF6969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0F3FE-2730-E777-0C11-6C433B37C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Diskussionsrunde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300F5-FDD6-D006-814E-60791E896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43529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4E52-DE32-CC13-9529-FB3326B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Gliederung</a:t>
            </a:r>
            <a:endParaRPr lang="de-DE" sz="4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2BE38-B9DB-2984-9F9C-E43C97185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000" b="1"/>
              <a:t>Modellierung in der Medizininformatik</a:t>
            </a:r>
          </a:p>
          <a:p>
            <a:pPr marL="457200" indent="-457200">
              <a:buAutoNum type="arabicPeriod"/>
            </a:pPr>
            <a:r>
              <a:rPr lang="de-DE" sz="2000"/>
              <a:t>Was ist Modellierung?</a:t>
            </a:r>
          </a:p>
          <a:p>
            <a:pPr marL="457200" indent="-457200">
              <a:buAutoNum type="arabicPeriod"/>
            </a:pPr>
            <a:r>
              <a:rPr lang="de-DE" sz="2000"/>
              <a:t>Ziele der Modellierung</a:t>
            </a:r>
          </a:p>
          <a:p>
            <a:pPr marL="457200" indent="-457200">
              <a:buAutoNum type="arabicPeriod"/>
            </a:pPr>
            <a:r>
              <a:rPr lang="de-DE" sz="2000"/>
              <a:t>Modellierungsarten</a:t>
            </a:r>
          </a:p>
          <a:p>
            <a:pPr marL="457200" indent="-457200">
              <a:buAutoNum type="arabicPeriod"/>
            </a:pPr>
            <a:r>
              <a:rPr lang="de-DE" sz="2000"/>
              <a:t>Anwendungen</a:t>
            </a:r>
          </a:p>
          <a:p>
            <a:pPr marL="457200" indent="-457200">
              <a:buAutoNum type="arabicPeriod"/>
            </a:pPr>
            <a:r>
              <a:rPr lang="de-DE" sz="2000"/>
              <a:t>Voraussetzungen</a:t>
            </a:r>
          </a:p>
          <a:p>
            <a:pPr marL="457200" indent="-457200">
              <a:buAutoNum type="arabicPeriod"/>
            </a:pPr>
            <a:r>
              <a:rPr lang="de-DE" sz="2000"/>
              <a:t>Herausforderungen</a:t>
            </a:r>
          </a:p>
          <a:p>
            <a:pPr marL="457200" indent="-457200">
              <a:buAutoNum type="arabicPeriod"/>
            </a:pPr>
            <a:r>
              <a:rPr lang="de-DE" sz="2000"/>
              <a:t>Zukunftsperspektiven</a:t>
            </a:r>
            <a:endParaRPr lang="de-DE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C6831-404F-A886-4EA2-9DEF2850F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000" b="1"/>
              <a:t>Simulation in der Medizininformatik</a:t>
            </a:r>
          </a:p>
          <a:p>
            <a:pPr marL="457200" indent="-457200">
              <a:buAutoNum type="arabicPeriod"/>
            </a:pPr>
            <a:r>
              <a:rPr lang="de-DE" sz="2000"/>
              <a:t>Was ist Simulation?</a:t>
            </a:r>
          </a:p>
          <a:p>
            <a:pPr marL="457200" indent="-457200">
              <a:buAutoNum type="arabicPeriod"/>
            </a:pPr>
            <a:r>
              <a:rPr lang="de-DE" sz="2000"/>
              <a:t>Ziele der Simulation</a:t>
            </a:r>
          </a:p>
          <a:p>
            <a:pPr marL="457200" indent="-457200">
              <a:buAutoNum type="arabicPeriod"/>
            </a:pPr>
            <a:r>
              <a:rPr lang="de-DE" sz="2000"/>
              <a:t>Typen medizinischer Simulationen</a:t>
            </a:r>
          </a:p>
          <a:p>
            <a:pPr marL="457200" indent="-457200">
              <a:buAutoNum type="arabicPeriod"/>
            </a:pPr>
            <a:r>
              <a:rPr lang="de-DE" sz="2000"/>
              <a:t>Anwendungsbereiche</a:t>
            </a:r>
          </a:p>
          <a:p>
            <a:pPr marL="457200" indent="-457200">
              <a:buAutoNum type="arabicPeriod"/>
            </a:pPr>
            <a:r>
              <a:rPr lang="de-DE" sz="2000"/>
              <a:t>Vorteile</a:t>
            </a:r>
          </a:p>
          <a:p>
            <a:pPr marL="457200" indent="-457200">
              <a:buAutoNum type="arabicPeriod"/>
            </a:pPr>
            <a:r>
              <a:rPr lang="de-DE" sz="2000"/>
              <a:t>Herausforderungen</a:t>
            </a:r>
          </a:p>
          <a:p>
            <a:pPr marL="457200" indent="-457200">
              <a:buAutoNum type="arabicPeriod"/>
            </a:pPr>
            <a:r>
              <a:rPr lang="de-DE" sz="2000"/>
              <a:t>Zukunftsperspektiven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05018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18F27-4446-B320-B8CE-68AF6F76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4913C-C903-B980-7C57-D55544A62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5400" b="1" dirty="0"/>
              <a:t>Modellierung</a:t>
            </a:r>
            <a:r>
              <a:rPr lang="de-DE" sz="4900" b="1" dirty="0"/>
              <a:t> in der Medizininformatik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BB5344-1261-87E8-041A-43616E3DB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72702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6B608-A8E0-4058-8344-35683B3A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1. Was ist Modellierung?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B6C3E-51C3-C52F-82CE-298B6F47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Definition</a:t>
            </a:r>
            <a:r>
              <a:rPr lang="de-DE" sz="2400" dirty="0"/>
              <a:t>: Abbildung eines realen medizinischen oder biologischen Prozesses in ein vereinfachtes, formales Modell (z. B. mathematisch, logisch, statistisch). </a:t>
            </a:r>
          </a:p>
          <a:p>
            <a:r>
              <a:rPr lang="de-DE" sz="2400" dirty="0"/>
              <a:t>Ziele: </a:t>
            </a:r>
            <a:r>
              <a:rPr lang="de-DE" sz="2400" b="1" dirty="0"/>
              <a:t>Verstehen</a:t>
            </a:r>
            <a:r>
              <a:rPr lang="de-DE" sz="2400" dirty="0"/>
              <a:t>, </a:t>
            </a:r>
            <a:r>
              <a:rPr lang="de-DE" sz="2400" b="1" dirty="0"/>
              <a:t>Vorhersagen</a:t>
            </a:r>
            <a:r>
              <a:rPr lang="de-DE" sz="2400" dirty="0"/>
              <a:t>, </a:t>
            </a:r>
            <a:r>
              <a:rPr lang="de-DE" sz="2400" b="1" dirty="0"/>
              <a:t>Optimieren</a:t>
            </a:r>
            <a:r>
              <a:rPr lang="de-DE" sz="2400" dirty="0"/>
              <a:t> oder </a:t>
            </a:r>
            <a:r>
              <a:rPr lang="de-DE" sz="2400" b="1" dirty="0"/>
              <a:t>Steuern</a:t>
            </a:r>
            <a:r>
              <a:rPr lang="de-DE" sz="2400" dirty="0"/>
              <a:t> von Prozessen im Gesundheitswesen.</a:t>
            </a:r>
          </a:p>
        </p:txBody>
      </p:sp>
    </p:spTree>
    <p:extLst>
      <p:ext uri="{BB962C8B-B14F-4D97-AF65-F5344CB8AC3E}">
        <p14:creationId xmlns:p14="http://schemas.microsoft.com/office/powerpoint/2010/main" val="4144715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01913-D5B4-7E99-5C41-C7D5F690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2. Ziele der Modellierung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674038-2055-3EC3-613B-3883A4DC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Simulation von Krankheitsverläufen</a:t>
            </a:r>
          </a:p>
          <a:p>
            <a:r>
              <a:rPr lang="de-DE" sz="2400" dirty="0"/>
              <a:t>Unterstützung bei Therapieentscheidungen</a:t>
            </a:r>
          </a:p>
          <a:p>
            <a:r>
              <a:rPr lang="de-DE" sz="2400" dirty="0"/>
              <a:t>Analyse von Versorgungsprozessen</a:t>
            </a:r>
          </a:p>
          <a:p>
            <a:r>
              <a:rPr lang="de-DE" sz="2400" dirty="0"/>
              <a:t>Entwicklung medizinischer Softwarelösungen</a:t>
            </a:r>
          </a:p>
          <a:p>
            <a:r>
              <a:rPr lang="de-DE" sz="2400" dirty="0"/>
              <a:t>Verbesserung der Patientensicherheit</a:t>
            </a:r>
          </a:p>
        </p:txBody>
      </p:sp>
    </p:spTree>
    <p:extLst>
      <p:ext uri="{BB962C8B-B14F-4D97-AF65-F5344CB8AC3E}">
        <p14:creationId xmlns:p14="http://schemas.microsoft.com/office/powerpoint/2010/main" val="3365551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C6DDA-DECD-843F-7AA9-8FD80306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3. Modellierungsarten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25BE28E-C3BB-39E9-A2D2-EE63A0B03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8429"/>
              </p:ext>
            </p:extLst>
          </p:nvPr>
        </p:nvGraphicFramePr>
        <p:xfrm>
          <a:off x="677863" y="2160588"/>
          <a:ext cx="8596312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77056866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30383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Modelltyp</a:t>
                      </a:r>
                      <a:endParaRPr lang="de-DE" dirty="0"/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Modelltyp</a:t>
                      </a:r>
                      <a:endParaRPr lang="de-DE" dirty="0"/>
                    </a:p>
                  </a:txBody>
                  <a:tcPr marL="74751" marR="74751" anchor="ctr"/>
                </a:tc>
                <a:extLst>
                  <a:ext uri="{0D108BD9-81ED-4DB2-BD59-A6C34878D82A}">
                    <a16:rowId xmlns:a16="http://schemas.microsoft.com/office/drawing/2014/main" val="53419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Mathematische Modelle</a:t>
                      </a:r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Glukose-Insulin-Regelkreise bei Diabetes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59361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Stochastische 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Wahrscheinlichkeit des Wiederauftretens von Krebs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78796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Agentenbasierte 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Verhalten einzelner Patienten in einem Krankenhausmodell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80639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Strukturmodelle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Ontologien wie SNOMED CT oder HL7 RIM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93645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Datengetriebene Modelle (ML)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Diagnoseunterstützung durch neuronale Netze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41331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Entscheidungsmodelle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Entscheidungsbäume für Therapiepfade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1087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772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7C61-0FF6-435E-03B3-006044BC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4. 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089A7-A452-BDC4-98DF-BB5C702B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Klinische Entscheidungsunterstützungssysteme (CDSS)</a:t>
            </a:r>
          </a:p>
          <a:p>
            <a:r>
              <a:rPr lang="de-DE" sz="2400" dirty="0"/>
              <a:t>Krankheitsmodellierung (z. B. Diabetes, Krebs, COVID-19)</a:t>
            </a:r>
          </a:p>
          <a:p>
            <a:r>
              <a:rPr lang="de-DE" sz="2400" dirty="0"/>
              <a:t>Operations- und Therapieplanung</a:t>
            </a:r>
          </a:p>
          <a:p>
            <a:r>
              <a:rPr lang="de-DE" sz="2400" dirty="0"/>
              <a:t>Prozessmodellierung in Krankenhäusern</a:t>
            </a:r>
          </a:p>
          <a:p>
            <a:r>
              <a:rPr lang="de-DE" sz="2400" dirty="0"/>
              <a:t>Personalisierte Medizin (Modelle mit Patientendaten)</a:t>
            </a:r>
          </a:p>
        </p:txBody>
      </p:sp>
    </p:spTree>
    <p:extLst>
      <p:ext uri="{BB962C8B-B14F-4D97-AF65-F5344CB8AC3E}">
        <p14:creationId xmlns:p14="http://schemas.microsoft.com/office/powerpoint/2010/main" val="2205259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BB125-3D35-8BF0-60B3-E1526F06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5. 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72842-B0AA-55BC-FCEE-48895BB4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Verfügbarkeit hochwertiger, strukturierter medizinischer Daten</a:t>
            </a:r>
          </a:p>
          <a:p>
            <a:r>
              <a:rPr lang="de-DE" sz="2400" dirty="0"/>
              <a:t>Interdisziplinäre Zusammenarbeit (Medizin, Informatik, Mathematik)</a:t>
            </a:r>
          </a:p>
          <a:p>
            <a:r>
              <a:rPr lang="de-DE" sz="2400" dirty="0"/>
              <a:t>Validierung der Modelle anhand klinischer Studien oder Vergleichsdaten</a:t>
            </a:r>
          </a:p>
        </p:txBody>
      </p:sp>
    </p:spTree>
    <p:extLst>
      <p:ext uri="{BB962C8B-B14F-4D97-AF65-F5344CB8AC3E}">
        <p14:creationId xmlns:p14="http://schemas.microsoft.com/office/powerpoint/2010/main" val="653735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E245B-CAFE-3075-B233-9E756CCC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6.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0F038-17C7-5E14-8E24-89503EBE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Hohe Komplexität biologischer Systeme</a:t>
            </a:r>
          </a:p>
          <a:p>
            <a:r>
              <a:rPr lang="de-DE" sz="2400" dirty="0"/>
              <a:t>Unsicherheit und Variabilität medizinischer Daten</a:t>
            </a:r>
          </a:p>
          <a:p>
            <a:r>
              <a:rPr lang="de-DE" sz="2400" dirty="0"/>
              <a:t>Interpretierbarkeit und Transparenz von Modellen (insbesondere bei KI)</a:t>
            </a:r>
          </a:p>
          <a:p>
            <a:r>
              <a:rPr lang="de-DE" sz="2400" dirty="0"/>
              <a:t>Datenschutz und ethische Fragen</a:t>
            </a:r>
          </a:p>
        </p:txBody>
      </p:sp>
    </p:spTree>
    <p:extLst>
      <p:ext uri="{BB962C8B-B14F-4D97-AF65-F5344CB8AC3E}">
        <p14:creationId xmlns:p14="http://schemas.microsoft.com/office/powerpoint/2010/main" val="1191517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548</Words>
  <Application>Microsoft Office PowerPoint</Application>
  <PresentationFormat>Breitbild</PresentationFormat>
  <Paragraphs>110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Facette</vt:lpstr>
      <vt:lpstr>Simulation und Modellierung in der Medizininformatik</vt:lpstr>
      <vt:lpstr>Gliederung</vt:lpstr>
      <vt:lpstr>Modellierung in der Medizininformatik</vt:lpstr>
      <vt:lpstr>Modellierung 1. Was ist Modellierung?</vt:lpstr>
      <vt:lpstr>Modellierung 2. Ziele der Modellierung</vt:lpstr>
      <vt:lpstr>Modellierung 3. Modellierungsarten</vt:lpstr>
      <vt:lpstr>Modellierung 4. Anwendungen</vt:lpstr>
      <vt:lpstr>Modellierung 5. Voraussetzungen</vt:lpstr>
      <vt:lpstr>Modellierung 6. Herausforderungen</vt:lpstr>
      <vt:lpstr>Modellierung 7. Zukunftsperspektiven</vt:lpstr>
      <vt:lpstr>Simulation in der Medizininformatik</vt:lpstr>
      <vt:lpstr>Simulation 1. Was ist Simulation?</vt:lpstr>
      <vt:lpstr>Simulation 2. Ziele der Simulation</vt:lpstr>
      <vt:lpstr>Simulation 3. Typen medizinischer Simulationen</vt:lpstr>
      <vt:lpstr>Simulation 4. Anwendungsbereiche</vt:lpstr>
      <vt:lpstr>Simulation 5. Vorteile</vt:lpstr>
      <vt:lpstr>Simulation 6. Herausforderungen</vt:lpstr>
      <vt:lpstr>Simulation 7. Zukunftsperspektiven</vt:lpstr>
      <vt:lpstr>Diskussionsrunde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stnimaye</dc:creator>
  <cp:lastModifiedBy>stnimaye</cp:lastModifiedBy>
  <cp:revision>6</cp:revision>
  <dcterms:created xsi:type="dcterms:W3CDTF">2025-06-11T08:23:34Z</dcterms:created>
  <dcterms:modified xsi:type="dcterms:W3CDTF">2025-06-12T14:57:02Z</dcterms:modified>
</cp:coreProperties>
</file>