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275" r:id="rId4"/>
    <p:sldId id="259" r:id="rId5"/>
    <p:sldId id="261" r:id="rId6"/>
    <p:sldId id="262" r:id="rId7"/>
    <p:sldId id="263" r:id="rId8"/>
    <p:sldId id="264" r:id="rId9"/>
    <p:sldId id="265" r:id="rId10"/>
    <p:sldId id="274" r:id="rId11"/>
    <p:sldId id="267" r:id="rId12"/>
    <p:sldId id="270" r:id="rId13"/>
    <p:sldId id="269" r:id="rId14"/>
    <p:sldId id="271" r:id="rId15"/>
    <p:sldId id="272" r:id="rId16"/>
    <p:sldId id="273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77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9" autoAdjust="0"/>
    <p:restoredTop sz="93557" autoAdjust="0"/>
  </p:normalViewPr>
  <p:slideViewPr>
    <p:cSldViewPr snapToGrid="0">
      <p:cViewPr varScale="1">
        <p:scale>
          <a:sx n="60" d="100"/>
          <a:sy n="60" d="100"/>
        </p:scale>
        <p:origin x="10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F2EB6-504E-49DB-BD3E-A556E35ECB0F}" type="datetimeFigureOut">
              <a:rPr lang="de-DE" smtClean="0"/>
              <a:t>13.06.2025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22484-A2AF-4112-A2E4-F23BA6FC5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836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https://space.bayer.de/patienten/blutverduennung/insight-heart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22484-A2AF-4112-A2E4-F23BA6FC5A9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46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22484-A2AF-4112-A2E4-F23BA6FC5A99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428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9E038-5D9D-C9C5-42EC-52578E5A4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D8DDD79-C39E-8727-537E-59A207A350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D8AC0AB-4AE1-F181-52D4-6DC325350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7F91C8-6012-F973-0E09-B91A5CE990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22484-A2AF-4112-A2E4-F23BA6FC5A99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973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23811-C73E-D1F4-6CEB-61A368097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A03E8D4-32FE-41E5-FB14-68566F46DC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F03B091-8794-BEC9-622E-86C2288BF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028152-E8AD-2A74-EF8B-D5D810F556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22484-A2AF-4112-A2E4-F23BA6FC5A99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446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C4851-D89B-6DB9-D8AB-1F0DCE2E3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7FC1352-CB68-2F8A-6F1D-88AD93A006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FE9D848-69EC-03D2-D8D4-F6177C471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53C95B-048A-59E5-BA2A-DD27C06EEE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22484-A2AF-4112-A2E4-F23BA6FC5A99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221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B33AB-BB99-ADCC-D0EA-E5EEFA6CB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436729E-179E-1993-2F94-59374F891D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87F2296-7F83-5954-C6C5-07E417D0A7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B37732-2352-F569-E29F-CEAEC911C9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22484-A2AF-4112-A2E4-F23BA6FC5A99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90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42EDB-E4AF-2DE1-3E31-CADE3599E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4C08BF3-13BE-85E7-E3F0-EF6AB4A580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5EA0834-13AA-58C7-2FC3-F06E7575D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6521CC-0435-6EA2-B729-126FE386B0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22484-A2AF-4112-A2E4-F23BA6FC5A99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410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13.06.2025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11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13.06.2025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90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13.06.2025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342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13.06.2025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991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13.06.2025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8000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13.06.2025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956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13.06.2025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300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13.06.2025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37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13.06.2025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62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13.06.2025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7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13.06.2025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86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13.06.2025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5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13.06.2025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13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13.06.2025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495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13.06.2025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27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13.06.2025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18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B6A7A-760E-487F-B824-C8AF509EACC5}" type="datetimeFigureOut">
              <a:rPr lang="de-DE" smtClean="0"/>
              <a:t>13.06.2025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47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70838-E8D7-7B43-01F0-7952B75E9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 fontScale="90000"/>
          </a:bodyPr>
          <a:lstStyle/>
          <a:p>
            <a:r>
              <a:rPr lang="de-DE" sz="5200">
                <a:solidFill>
                  <a:schemeClr val="tx2"/>
                </a:solidFill>
              </a:rPr>
              <a:t>Simulation und Modellierung in der Medizininformatik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C8C44F-3CCF-52A1-CE28-37D146929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2"/>
                </a:solidFill>
              </a:rPr>
              <a:t>Mayer Nicolas</a:t>
            </a:r>
          </a:p>
        </p:txBody>
      </p:sp>
    </p:spTree>
    <p:extLst>
      <p:ext uri="{BB962C8B-B14F-4D97-AF65-F5344CB8AC3E}">
        <p14:creationId xmlns:p14="http://schemas.microsoft.com/office/powerpoint/2010/main" val="3676675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FF127-3B74-78B5-E480-8421D9034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6F251-40EF-EE66-5846-08B13F3111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900" b="1" dirty="0"/>
              <a:t>Simulation in der Medizininformatik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3D201A-FE29-571E-E577-8A3E458CB2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108332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570D7-2633-70A0-5E45-28FD7CA6A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F9807-7B5D-AD22-F8BF-0BF693D2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Simulation</a:t>
            </a:r>
            <a:br>
              <a:rPr lang="de-DE" b="1" dirty="0"/>
            </a:br>
            <a:r>
              <a:rPr lang="de-DE" b="1" dirty="0"/>
              <a:t>1. Was ist Simulation?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F42B2-2B96-4CD9-8C8F-EDDDC442A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Definition</a:t>
            </a:r>
            <a:r>
              <a:rPr lang="de-DE" sz="2400" dirty="0"/>
              <a:t>: Nachbildung realer medizinischer Prozesse oder Systeme in einer virtuellen Umgebung zur Analyse, Vorhersage oder Schulung.</a:t>
            </a:r>
          </a:p>
          <a:p>
            <a:r>
              <a:rPr lang="de-DE" sz="2400" dirty="0"/>
              <a:t>Ziel: Untersuchung von Situationen, die </a:t>
            </a:r>
            <a:r>
              <a:rPr lang="de-DE" sz="2400" b="1" dirty="0"/>
              <a:t>im echten Leben schwer oder gefährlich</a:t>
            </a:r>
            <a:r>
              <a:rPr lang="de-DE" sz="2400" dirty="0"/>
              <a:t> nachzustellen wären oder auf die sich anderweitig nur schwer vorbereitet werden kann. Zudem bieten sich weitere Möglichkeiten zur Optimierung von Abläufen.</a:t>
            </a:r>
          </a:p>
          <a:p>
            <a:endParaRPr lang="de-DE" sz="2400" dirty="0"/>
          </a:p>
          <a:p>
            <a:pPr marL="0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034222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91B32-FC13-63D3-2A66-18B0C12BC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B012F-2030-6A2F-1CAB-28FA5AE23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000" b="1" dirty="0"/>
              <a:t>Simulation</a:t>
            </a:r>
            <a:br>
              <a:rPr lang="de-DE" b="1" dirty="0"/>
            </a:br>
            <a:r>
              <a:rPr lang="de-DE" b="1" dirty="0"/>
              <a:t>2. Typen medizinischer Simulationen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CE01DABA-33FA-6FF2-EC6B-D88EE762B8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312954"/>
              </p:ext>
            </p:extLst>
          </p:nvPr>
        </p:nvGraphicFramePr>
        <p:xfrm>
          <a:off x="316872" y="2091350"/>
          <a:ext cx="5966233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633">
                  <a:extLst>
                    <a:ext uri="{9D8B030D-6E8A-4147-A177-3AD203B41FA5}">
                      <a16:colId xmlns:a16="http://schemas.microsoft.com/office/drawing/2014/main" val="77056866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430383261"/>
                    </a:ext>
                  </a:extLst>
                </a:gridCol>
              </a:tblGrid>
              <a:tr h="340781">
                <a:tc>
                  <a:txBody>
                    <a:bodyPr/>
                    <a:lstStyle/>
                    <a:p>
                      <a:r>
                        <a:rPr lang="de-DE" dirty="0"/>
                        <a:t>Typ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Beispielhafte Anwendung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199820"/>
                  </a:ext>
                </a:extLst>
              </a:tr>
              <a:tr h="556170">
                <a:tc>
                  <a:txBody>
                    <a:bodyPr/>
                    <a:lstStyle/>
                    <a:p>
                      <a:r>
                        <a:rPr lang="de-DE" dirty="0"/>
                        <a:t>Physikalische Simulation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OP-Simulatoren mit Haptik (z. B. Laparoskopie-Training)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614396"/>
                  </a:ext>
                </a:extLst>
              </a:tr>
              <a:tr h="596367">
                <a:tc>
                  <a:txBody>
                    <a:bodyPr/>
                    <a:lstStyle/>
                    <a:p>
                      <a:r>
                        <a:rPr lang="de-DE" dirty="0"/>
                        <a:t>Computergestützte 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Herz-Kreislauf-Modell zur Medikamentenwirkung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963988"/>
                  </a:ext>
                </a:extLst>
              </a:tr>
              <a:tr h="340781">
                <a:tc>
                  <a:txBody>
                    <a:bodyPr/>
                    <a:lstStyle/>
                    <a:p>
                      <a:r>
                        <a:rPr lang="de-DE" dirty="0"/>
                        <a:t>Agentenbasierte 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Ausbreitung von Infektionen in einer Klinik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396540"/>
                  </a:ext>
                </a:extLst>
              </a:tr>
              <a:tr h="340781">
                <a:tc>
                  <a:txBody>
                    <a:bodyPr/>
                    <a:lstStyle/>
                    <a:p>
                      <a:r>
                        <a:rPr lang="de-DE" dirty="0"/>
                        <a:t>Virtuelle Realität (VR)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Notfallszenarien für Ausbildung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452805"/>
                  </a:ext>
                </a:extLst>
              </a:tr>
              <a:tr h="340781">
                <a:tc>
                  <a:txBody>
                    <a:bodyPr/>
                    <a:lstStyle/>
                    <a:p>
                      <a:r>
                        <a:rPr lang="de-DE" dirty="0"/>
                        <a:t>Prozesssimulation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Patientenfluss im Krankenhaus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7151"/>
                  </a:ext>
                </a:extLst>
              </a:tr>
            </a:tbl>
          </a:graphicData>
        </a:graphic>
      </p:graphicFrame>
      <p:pic>
        <p:nvPicPr>
          <p:cNvPr id="4" name="Grafik 3" descr="Ein Bild, das Kleidung, Cartoon, Im Haus, Mikrofon enthält.&#10;&#10;KI-generierte Inhalte können fehlerhaft sein.">
            <a:extLst>
              <a:ext uri="{FF2B5EF4-FFF2-40B4-BE49-F238E27FC236}">
                <a16:creationId xmlns:a16="http://schemas.microsoft.com/office/drawing/2014/main" id="{3F4A1128-CD8E-0DD1-C0BC-02CCA5CC9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9" t="241" r="13057"/>
          <a:stretch>
            <a:fillRect/>
          </a:stretch>
        </p:blipFill>
        <p:spPr>
          <a:xfrm>
            <a:off x="6711870" y="2221381"/>
            <a:ext cx="5124263" cy="34168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Grafik 6" descr="Ein Bild, das Screenshot enthält.&#10;&#10;KI-generierte Inhalte können fehlerhaft sein.">
            <a:extLst>
              <a:ext uri="{FF2B5EF4-FFF2-40B4-BE49-F238E27FC236}">
                <a16:creationId xmlns:a16="http://schemas.microsoft.com/office/drawing/2014/main" id="{685AFE35-11D0-123F-D142-9019EE1BA3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875" y="2352596"/>
            <a:ext cx="5584251" cy="315442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7481926-3D39-6CAA-48A7-8C8D7D96E671}"/>
              </a:ext>
            </a:extLst>
          </p:cNvPr>
          <p:cNvSpPr txBox="1"/>
          <p:nvPr/>
        </p:nvSpPr>
        <p:spPr>
          <a:xfrm>
            <a:off x="1430439" y="5929213"/>
            <a:ext cx="709045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https://space.bayer.de/patienten/blutverduennung/insight-heart</a:t>
            </a:r>
          </a:p>
        </p:txBody>
      </p:sp>
      <p:pic>
        <p:nvPicPr>
          <p:cNvPr id="10" name="Grafik 9" descr="Ein Bild, das Text, Diagramm, parallel, Screenshot enthält.&#10;&#10;KI-generierte Inhalte können fehlerhaft sein.">
            <a:extLst>
              <a:ext uri="{FF2B5EF4-FFF2-40B4-BE49-F238E27FC236}">
                <a16:creationId xmlns:a16="http://schemas.microsoft.com/office/drawing/2014/main" id="{F0E326E6-12F6-E785-3E32-C1B8A67981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145" y="1861310"/>
            <a:ext cx="5665710" cy="392241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1916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174A7-DC4E-6BBE-3B95-750BD4055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C68FD5-3BAD-A7F6-EC8C-9BD67A9C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Simulation</a:t>
            </a:r>
            <a:br>
              <a:rPr lang="de-DE" b="1" dirty="0"/>
            </a:br>
            <a:r>
              <a:rPr lang="de-DE" b="1" dirty="0"/>
              <a:t>3. Anwendungsbereiche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37E4A2-17C1-40A0-89FE-F36AE4185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400" b="1" dirty="0"/>
              <a:t>Medizinische Ausbildung</a:t>
            </a:r>
            <a:r>
              <a:rPr lang="de-DE" sz="2400" dirty="0"/>
              <a:t>: Simulationen zur Schulung von Chirurgen oder Pflegepersonal</a:t>
            </a:r>
          </a:p>
          <a:p>
            <a:r>
              <a:rPr lang="de-DE" sz="2400" b="1" dirty="0"/>
              <a:t>Therapieplanung</a:t>
            </a:r>
            <a:r>
              <a:rPr lang="de-DE" sz="2400" dirty="0"/>
              <a:t>: z. B. Simulation von Tumorverläufen unter verschiedenen Behandlungsstrategien</a:t>
            </a:r>
          </a:p>
          <a:p>
            <a:r>
              <a:rPr lang="de-DE" sz="2400" b="1" dirty="0"/>
              <a:t>Notfallmanagement</a:t>
            </a:r>
            <a:r>
              <a:rPr lang="de-DE" sz="2400" dirty="0"/>
              <a:t>: z. B. Simulation eines Massenunfalls</a:t>
            </a:r>
          </a:p>
          <a:p>
            <a:r>
              <a:rPr lang="de-DE" sz="2400" b="1" dirty="0"/>
              <a:t>Epidemiologische Forschung</a:t>
            </a:r>
            <a:r>
              <a:rPr lang="de-DE" sz="2400" dirty="0"/>
              <a:t>: z. B. COVID-19-Ausbreitungsmodelle</a:t>
            </a:r>
          </a:p>
          <a:p>
            <a:r>
              <a:rPr lang="de-DE" sz="2400" b="1" dirty="0"/>
              <a:t>Implantat- und Geräteentwicklung</a:t>
            </a:r>
            <a:r>
              <a:rPr lang="de-DE" sz="2400" dirty="0"/>
              <a:t>: z. B. Stent-Tests in simulierten Gefäßen</a:t>
            </a:r>
          </a:p>
        </p:txBody>
      </p:sp>
    </p:spTree>
    <p:extLst>
      <p:ext uri="{BB962C8B-B14F-4D97-AF65-F5344CB8AC3E}">
        <p14:creationId xmlns:p14="http://schemas.microsoft.com/office/powerpoint/2010/main" val="1755711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26B32-3C2C-0D4B-2C7C-E84DFFE98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881DF2-FE1B-AFD8-60E8-C81A99AC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Simulation</a:t>
            </a:r>
            <a:br>
              <a:rPr lang="de-DE" b="1" dirty="0"/>
            </a:br>
            <a:r>
              <a:rPr lang="de-DE" b="1" dirty="0"/>
              <a:t>4. Vorteile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B17DCA-095F-1C5B-B979-6DD680902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Kostenreduktion im Ausbildungsbereich</a:t>
            </a:r>
          </a:p>
          <a:p>
            <a:r>
              <a:rPr lang="de-DE" sz="2400" dirty="0"/>
              <a:t>Keine Gefährdung realer Patienten</a:t>
            </a:r>
          </a:p>
          <a:p>
            <a:r>
              <a:rPr lang="de-DE" sz="2400" dirty="0"/>
              <a:t>Möglichkeit zum Trainieren seltener Ereignisse</a:t>
            </a:r>
          </a:p>
          <a:p>
            <a:r>
              <a:rPr lang="de-DE" sz="2400" dirty="0"/>
              <a:t>Wiederholbarkeit und Anpassbarkeit</a:t>
            </a:r>
          </a:p>
          <a:p>
            <a:r>
              <a:rPr lang="de-DE" sz="2400" dirty="0"/>
              <a:t>Besseres Verständnis komplexer Abläufe</a:t>
            </a:r>
          </a:p>
          <a:p>
            <a:r>
              <a:rPr lang="de-DE" sz="2400" dirty="0"/>
              <a:t>Gut zur Forschung und Entwicklung medizinischer Verfahren</a:t>
            </a:r>
          </a:p>
          <a:p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797177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B9465-500D-4319-11A9-19203F986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D7DA98-5428-34F7-2692-39036FD3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Simulation</a:t>
            </a:r>
            <a:br>
              <a:rPr lang="de-DE" b="1" dirty="0"/>
            </a:br>
            <a:r>
              <a:rPr lang="de-DE" b="1" dirty="0"/>
              <a:t>5. 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56B251-7DD4-80A6-72BA-1D3C2F503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Realitätsnähe</a:t>
            </a:r>
            <a:r>
              <a:rPr lang="de-DE" sz="2400" dirty="0"/>
              <a:t> der Simulation (Modellgenauigkeit, Datenbasis)</a:t>
            </a:r>
          </a:p>
          <a:p>
            <a:r>
              <a:rPr lang="de-DE" sz="2400" b="1" dirty="0"/>
              <a:t>Kosten und technischer Aufwand</a:t>
            </a:r>
            <a:r>
              <a:rPr lang="de-DE" sz="2400" dirty="0"/>
              <a:t> (v. a. bei VR-Systemen)</a:t>
            </a:r>
          </a:p>
          <a:p>
            <a:r>
              <a:rPr lang="de-DE" sz="2400" b="1" dirty="0"/>
              <a:t>Datenverfügbarkeit</a:t>
            </a:r>
            <a:r>
              <a:rPr lang="de-DE" sz="2400" dirty="0"/>
              <a:t> für patientenspezifische Simulationen</a:t>
            </a:r>
          </a:p>
          <a:p>
            <a:r>
              <a:rPr lang="de-DE" sz="2400" b="1" dirty="0"/>
              <a:t>Ethische Aspekte</a:t>
            </a:r>
            <a:r>
              <a:rPr lang="de-DE" sz="2400" dirty="0"/>
              <a:t> bei simulierten Entscheidungen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615605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4E9C9-5103-04B8-E45A-BBCA318F1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4F33B1-7094-91CB-BE2A-D42BD5FF1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Simulation</a:t>
            </a:r>
            <a:br>
              <a:rPr lang="de-DE" b="1" dirty="0"/>
            </a:br>
            <a:r>
              <a:rPr lang="de-DE" b="1" dirty="0"/>
              <a:t>8. Zukunftsperspektiven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DB3A14-6C66-2521-D056-4B46F84D1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Integration mit KI</a:t>
            </a:r>
            <a:r>
              <a:rPr lang="de-DE" sz="2400" dirty="0"/>
              <a:t> zur Echtzeit-Simulation</a:t>
            </a:r>
          </a:p>
          <a:p>
            <a:r>
              <a:rPr lang="de-DE" sz="2400" b="1" dirty="0"/>
              <a:t>Digitale Zwillinge</a:t>
            </a:r>
            <a:r>
              <a:rPr lang="de-DE" sz="2400" dirty="0"/>
              <a:t> für personalisierte Therapieplanung</a:t>
            </a:r>
          </a:p>
          <a:p>
            <a:r>
              <a:rPr lang="de-DE" sz="2400" b="1" dirty="0"/>
              <a:t>Cloudbasierte Simulationen</a:t>
            </a:r>
            <a:r>
              <a:rPr lang="de-DE" sz="2400" dirty="0"/>
              <a:t> für ortsunabhängige Ausbildung</a:t>
            </a:r>
          </a:p>
          <a:p>
            <a:r>
              <a:rPr lang="de-DE" sz="2400" dirty="0"/>
              <a:t>Simulationsplattformen in der Telemedizin</a:t>
            </a:r>
          </a:p>
        </p:txBody>
      </p:sp>
    </p:spTree>
    <p:extLst>
      <p:ext uri="{BB962C8B-B14F-4D97-AF65-F5344CB8AC3E}">
        <p14:creationId xmlns:p14="http://schemas.microsoft.com/office/powerpoint/2010/main" val="211080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98940-F8D2-81E5-4D2E-9E1DF6969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0F3FE-2730-E777-0C11-6C433B37C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5400" b="1" dirty="0"/>
              <a:t>Fallbeispiel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5300F5-FDD6-D006-814E-60791E896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243529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21696-6EBD-C43A-8D73-4A54235C2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246DA-951D-C69F-F689-39E68B22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Fallbeispiel</a:t>
            </a:r>
            <a:br>
              <a:rPr lang="de-DE" b="1" dirty="0"/>
            </a:br>
            <a:r>
              <a:rPr lang="de-DE" b="1" dirty="0"/>
              <a:t>1. Patientenvorstellung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3ED56-A818-362D-515B-080CE81FB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Name</a:t>
            </a:r>
            <a:r>
              <a:rPr lang="de-DE" sz="2400" dirty="0"/>
              <a:t>: Max Berger</a:t>
            </a:r>
          </a:p>
          <a:p>
            <a:r>
              <a:rPr lang="de-DE" sz="2400" b="1" dirty="0"/>
              <a:t>Alter</a:t>
            </a:r>
            <a:r>
              <a:rPr lang="de-DE" sz="2400" dirty="0"/>
              <a:t>: 62 Jahre</a:t>
            </a:r>
          </a:p>
          <a:p>
            <a:r>
              <a:rPr lang="de-DE" sz="2400" b="1" dirty="0"/>
              <a:t>Diagnose</a:t>
            </a:r>
            <a:r>
              <a:rPr lang="de-DE" sz="2400" dirty="0"/>
              <a:t>: Prostatakrebs (Gleason Score 7, PSA-Wert erhöht)</a:t>
            </a:r>
          </a:p>
          <a:p>
            <a:r>
              <a:rPr lang="de-DE" sz="2400" b="1" dirty="0"/>
              <a:t>Allgemeinzustand</a:t>
            </a:r>
            <a:r>
              <a:rPr lang="de-DE" sz="2400" dirty="0"/>
              <a:t>: Gut, aber genetische Risikofaktoren (z. B. BRCA2)</a:t>
            </a:r>
          </a:p>
          <a:p>
            <a:r>
              <a:rPr lang="de-DE" sz="2400" b="1" dirty="0"/>
              <a:t>Ziel</a:t>
            </a:r>
            <a:r>
              <a:rPr lang="de-DE" sz="2400" dirty="0"/>
              <a:t>: Schonende, aber kurative Therapie mit geringem Rückfallrisiko</a:t>
            </a:r>
          </a:p>
          <a:p>
            <a:endParaRPr lang="de-DE" sz="2400" dirty="0"/>
          </a:p>
        </p:txBody>
      </p:sp>
      <p:pic>
        <p:nvPicPr>
          <p:cNvPr id="5" name="Grafik 4" descr="Ein Bild, das Menschliches Gesicht, Brille, Clipart, Kleidung enthält.&#10;&#10;KI-generierte Inhalte können fehlerhaft sein.">
            <a:extLst>
              <a:ext uri="{FF2B5EF4-FFF2-40B4-BE49-F238E27FC236}">
                <a16:creationId xmlns:a16="http://schemas.microsoft.com/office/drawing/2014/main" id="{9F8E6C94-0966-45C6-2379-39BD53360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595" y="387522"/>
            <a:ext cx="2870071" cy="281189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9238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34E29-7588-E63A-38C8-23F2A845E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49CE6-0F9E-3FE4-6F69-F973F596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Fallbeispiel</a:t>
            </a:r>
            <a:br>
              <a:rPr lang="de-DE" b="1" dirty="0"/>
            </a:br>
            <a:r>
              <a:rPr lang="de-DE" b="1" dirty="0"/>
              <a:t>2. Modellierung in der Diagnosephase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4C3DC7-D5CA-F142-4534-8A29D8EC9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sz="2400" b="1" dirty="0"/>
              <a:t>Eingesetzte Modelle:</a:t>
            </a:r>
          </a:p>
          <a:p>
            <a:pPr lvl="1"/>
            <a:r>
              <a:rPr lang="de-DE" sz="2200" b="1" dirty="0"/>
              <a:t>Klinisches Entscheidungsmodell</a:t>
            </a:r>
            <a:r>
              <a:rPr lang="de-DE" sz="2200" dirty="0"/>
              <a:t>: Verdacht auf lokal begrenzten Tumor</a:t>
            </a:r>
          </a:p>
          <a:p>
            <a:pPr lvl="1"/>
            <a:r>
              <a:rPr lang="de-DE" sz="2200" b="1" dirty="0"/>
              <a:t>Genetisches Risikomodell</a:t>
            </a:r>
            <a:r>
              <a:rPr lang="de-DE" sz="2200" dirty="0"/>
              <a:t>: Hinweise auf aggressiveren Verlauf</a:t>
            </a:r>
          </a:p>
          <a:p>
            <a:pPr lvl="1"/>
            <a:r>
              <a:rPr lang="de-DE" sz="2200" b="1" dirty="0" err="1"/>
              <a:t>Bayessches</a:t>
            </a:r>
            <a:r>
              <a:rPr lang="de-DE" sz="2200" b="1" dirty="0"/>
              <a:t> Risiko-Prognosemodell</a:t>
            </a:r>
            <a:r>
              <a:rPr lang="de-DE" sz="2200" dirty="0"/>
              <a:t>: ~22 % Risiko für Progression in 5 Jahren</a:t>
            </a:r>
          </a:p>
          <a:p>
            <a:pPr lvl="1"/>
            <a:r>
              <a:rPr lang="de-DE" sz="2200" b="1" dirty="0"/>
              <a:t>Tumorwachstumsmodell</a:t>
            </a:r>
            <a:r>
              <a:rPr lang="de-DE" sz="2200" dirty="0"/>
              <a:t>: Lokalisiert, langsam wachsend, aber eindeutig aktiv</a:t>
            </a:r>
          </a:p>
          <a:p>
            <a:pPr marL="0" indent="0">
              <a:buNone/>
            </a:pPr>
            <a:r>
              <a:rPr lang="de-DE" sz="2400" dirty="0"/>
              <a:t>➡ </a:t>
            </a:r>
            <a:r>
              <a:rPr lang="de-DE" sz="2400" b="1" dirty="0"/>
              <a:t>Erkenntnis</a:t>
            </a:r>
            <a:r>
              <a:rPr lang="de-DE" sz="2400" dirty="0"/>
              <a:t>: Eine abwartende Haltung wäre riskant – Therapie notwendig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712747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B4E52-DE32-CC13-9529-FB3326B6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/>
              <a:t>Gliederung</a:t>
            </a:r>
            <a:endParaRPr lang="de-DE" sz="40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B2BE38-B9DB-2984-9F9C-E43C971857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Modellierung in der Medizininformatik</a:t>
            </a:r>
          </a:p>
          <a:p>
            <a:pPr marL="457200" indent="-457200">
              <a:buAutoNum type="arabicPeriod"/>
            </a:pPr>
            <a:r>
              <a:rPr lang="de-DE" sz="2000" dirty="0"/>
              <a:t>Was ist Modellierung?</a:t>
            </a:r>
          </a:p>
          <a:p>
            <a:pPr marL="457200" indent="-457200">
              <a:buAutoNum type="arabicPeriod"/>
            </a:pPr>
            <a:r>
              <a:rPr lang="de-DE" sz="2000" dirty="0"/>
              <a:t>Modellierungsarten</a:t>
            </a:r>
          </a:p>
          <a:p>
            <a:pPr marL="457200" indent="-457200">
              <a:buAutoNum type="arabicPeriod"/>
            </a:pPr>
            <a:r>
              <a:rPr lang="de-DE" sz="2000" dirty="0"/>
              <a:t>Anwendungen</a:t>
            </a:r>
          </a:p>
          <a:p>
            <a:pPr marL="457200" indent="-457200">
              <a:buAutoNum type="arabicPeriod"/>
            </a:pPr>
            <a:r>
              <a:rPr lang="de-DE" sz="2000" dirty="0"/>
              <a:t>Voraussetzungen</a:t>
            </a:r>
          </a:p>
          <a:p>
            <a:pPr marL="457200" indent="-457200">
              <a:buAutoNum type="arabicPeriod"/>
            </a:pPr>
            <a:r>
              <a:rPr lang="de-DE" sz="2000" dirty="0"/>
              <a:t>Herausforderungen</a:t>
            </a:r>
          </a:p>
          <a:p>
            <a:pPr marL="457200" indent="-457200">
              <a:buAutoNum type="arabicPeriod"/>
            </a:pPr>
            <a:r>
              <a:rPr lang="de-DE" sz="2000" dirty="0"/>
              <a:t>Zukunftsperspektiven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0C6831-404F-A886-4EA2-9DEF2850FF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Simulation in der Medizininformatik</a:t>
            </a:r>
          </a:p>
          <a:p>
            <a:pPr marL="457200" indent="-457200">
              <a:buAutoNum type="arabicPeriod"/>
            </a:pPr>
            <a:r>
              <a:rPr lang="de-DE" sz="2000" dirty="0"/>
              <a:t>Was ist Simulation?</a:t>
            </a:r>
          </a:p>
          <a:p>
            <a:pPr marL="457200" indent="-457200">
              <a:buAutoNum type="arabicPeriod"/>
            </a:pPr>
            <a:r>
              <a:rPr lang="de-DE" sz="2000" dirty="0"/>
              <a:t>Typen medizinischer Simulationen</a:t>
            </a:r>
          </a:p>
          <a:p>
            <a:pPr marL="457200" indent="-457200">
              <a:buAutoNum type="arabicPeriod"/>
            </a:pPr>
            <a:r>
              <a:rPr lang="de-DE" sz="2000" dirty="0"/>
              <a:t>Anwendungsbereiche</a:t>
            </a:r>
          </a:p>
          <a:p>
            <a:pPr marL="457200" indent="-457200">
              <a:buAutoNum type="arabicPeriod"/>
            </a:pPr>
            <a:r>
              <a:rPr lang="de-DE" sz="2000" dirty="0"/>
              <a:t>Vorteile</a:t>
            </a:r>
          </a:p>
          <a:p>
            <a:pPr marL="457200" indent="-457200">
              <a:buAutoNum type="arabicPeriod"/>
            </a:pPr>
            <a:r>
              <a:rPr lang="de-DE" sz="2000" dirty="0"/>
              <a:t>Herausforderungen</a:t>
            </a:r>
          </a:p>
          <a:p>
            <a:pPr marL="457200" indent="-457200">
              <a:buAutoNum type="arabicPeriod"/>
            </a:pPr>
            <a:r>
              <a:rPr lang="de-DE" sz="2000" dirty="0"/>
              <a:t>Zukunftsperspektiven</a:t>
            </a:r>
          </a:p>
        </p:txBody>
      </p:sp>
    </p:spTree>
    <p:extLst>
      <p:ext uri="{BB962C8B-B14F-4D97-AF65-F5344CB8AC3E}">
        <p14:creationId xmlns:p14="http://schemas.microsoft.com/office/powerpoint/2010/main" val="905018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902B0-BCF4-3B05-F1BB-1174304F1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FA157E-B2D5-AE7F-E285-67D793C5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Fallbeispiel</a:t>
            </a:r>
            <a:br>
              <a:rPr lang="de-DE" b="1" dirty="0"/>
            </a:br>
            <a:r>
              <a:rPr lang="de-DE" b="1" dirty="0"/>
              <a:t>3. Therapieoptionen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C89857F-4576-DBA5-7738-5D968C4A8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146376" cy="3880773"/>
          </a:xfrm>
        </p:spPr>
        <p:txBody>
          <a:bodyPr/>
          <a:lstStyle/>
          <a:p>
            <a:r>
              <a:rPr lang="de-DE" sz="2200" b="1" dirty="0"/>
              <a:t>Warum keine Strahlentherapie?</a:t>
            </a:r>
          </a:p>
          <a:p>
            <a:pPr lvl="1"/>
            <a:r>
              <a:rPr lang="de-DE" sz="2200" b="1" dirty="0"/>
              <a:t>Strahlensimulationsmodell</a:t>
            </a:r>
            <a:r>
              <a:rPr lang="de-DE" sz="2200" dirty="0"/>
              <a:t> zeigte kritische Nähe zum Rektum</a:t>
            </a:r>
          </a:p>
          <a:p>
            <a:pPr lvl="1"/>
            <a:r>
              <a:rPr lang="de-DE" sz="2200" b="1" dirty="0"/>
              <a:t>ML-basiertes Nebenwirkungsmodell</a:t>
            </a:r>
            <a:r>
              <a:rPr lang="de-DE" sz="2200" dirty="0"/>
              <a:t> prognostizierte starke Fatigue</a:t>
            </a:r>
          </a:p>
          <a:p>
            <a:pPr lvl="1"/>
            <a:r>
              <a:rPr lang="de-DE" sz="2200" b="1" dirty="0"/>
              <a:t>Patientenpräferenzmodell</a:t>
            </a:r>
            <a:r>
              <a:rPr lang="de-DE" sz="2200" dirty="0"/>
              <a:t>: Max möchte keine langwierige Therapie</a:t>
            </a:r>
          </a:p>
          <a:p>
            <a:pPr marL="0" indent="0">
              <a:buNone/>
            </a:pPr>
            <a:r>
              <a:rPr lang="de-DE" sz="2200" dirty="0"/>
              <a:t>➡ </a:t>
            </a:r>
            <a:r>
              <a:rPr lang="de-DE" sz="2200" b="1" dirty="0"/>
              <a:t>Neubewertung</a:t>
            </a:r>
            <a:r>
              <a:rPr lang="de-DE" sz="2200" dirty="0"/>
              <a:t> → Entscheidung für eine </a:t>
            </a:r>
            <a:r>
              <a:rPr lang="de-DE" sz="2200" b="1" dirty="0"/>
              <a:t>radikale, roboterassistierte Prostatektomie</a:t>
            </a:r>
            <a:endParaRPr lang="de-DE" sz="2200" dirty="0"/>
          </a:p>
          <a:p>
            <a:endParaRPr lang="de-DE" dirty="0"/>
          </a:p>
        </p:txBody>
      </p:sp>
      <p:pic>
        <p:nvPicPr>
          <p:cNvPr id="8" name="Grafik 7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1CEC4436-189F-756F-E53D-093548DE2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961" y="609600"/>
            <a:ext cx="5689679" cy="33815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7C0B274-CD3D-1C51-AA39-0426FBEC1D7C}"/>
              </a:ext>
            </a:extLst>
          </p:cNvPr>
          <p:cNvSpPr txBox="1"/>
          <p:nvPr/>
        </p:nvSpPr>
        <p:spPr>
          <a:xfrm>
            <a:off x="6823710" y="4004684"/>
            <a:ext cx="3284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[Beispieldiagramm ohne echte Daten]</a:t>
            </a:r>
          </a:p>
        </p:txBody>
      </p:sp>
    </p:spTree>
    <p:extLst>
      <p:ext uri="{BB962C8B-B14F-4D97-AF65-F5344CB8AC3E}">
        <p14:creationId xmlns:p14="http://schemas.microsoft.com/office/powerpoint/2010/main" val="4055860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C33CC-276B-AED7-FCB9-519EE888A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C17B6-78FC-343A-B83F-F2592957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Fallbeispiel</a:t>
            </a:r>
            <a:br>
              <a:rPr lang="de-DE" b="1" dirty="0"/>
            </a:br>
            <a:r>
              <a:rPr lang="de-DE" b="1" dirty="0"/>
              <a:t>4. OP-Vorbereitung und -Durchführung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11EC93-ED5A-D308-9223-C934F1C58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400" b="1" dirty="0"/>
              <a:t>Eingesetzte Tools &amp; Simulationen:</a:t>
            </a:r>
          </a:p>
          <a:p>
            <a:pPr lvl="1"/>
            <a:r>
              <a:rPr lang="de-DE" sz="2200" b="1" dirty="0"/>
              <a:t>3D-Modellierung der Prostata</a:t>
            </a:r>
            <a:r>
              <a:rPr lang="de-DE" sz="2200" dirty="0"/>
              <a:t> anhand von MRT/CT-Daten</a:t>
            </a:r>
          </a:p>
          <a:p>
            <a:pPr lvl="1"/>
            <a:r>
              <a:rPr lang="de-DE" sz="2200" b="1" dirty="0"/>
              <a:t>Virtuelle OP-Simulation</a:t>
            </a:r>
            <a:r>
              <a:rPr lang="de-DE" sz="2200" dirty="0"/>
              <a:t> zur Auswahl des besten Zugangswegs</a:t>
            </a:r>
          </a:p>
          <a:p>
            <a:pPr lvl="1"/>
            <a:r>
              <a:rPr lang="de-DE" sz="2200" b="1" dirty="0"/>
              <a:t>VR-Training des OP-Teams</a:t>
            </a:r>
            <a:r>
              <a:rPr lang="de-DE" sz="2200" dirty="0"/>
              <a:t> (anonymisiertes Patientenmodell von Max)</a:t>
            </a:r>
          </a:p>
          <a:p>
            <a:pPr lvl="1"/>
            <a:r>
              <a:rPr lang="de-DE" sz="2200" b="1" dirty="0"/>
              <a:t>Echtzeit-Simulationsunterstützung</a:t>
            </a:r>
            <a:r>
              <a:rPr lang="de-DE" sz="2200" dirty="0"/>
              <a:t> während der OP zur Nerven- und Gefäßschonung</a:t>
            </a:r>
          </a:p>
          <a:p>
            <a:pPr marL="0" indent="0">
              <a:buNone/>
            </a:pPr>
            <a:r>
              <a:rPr lang="de-DE" sz="2400" dirty="0"/>
              <a:t>➡ </a:t>
            </a:r>
            <a:r>
              <a:rPr lang="de-DE" sz="2400" b="1" dirty="0"/>
              <a:t>Ergebnis</a:t>
            </a:r>
            <a:r>
              <a:rPr lang="de-DE" sz="2400" dirty="0"/>
              <a:t>: Sichere Durchführung, keine intraoperativen Komplikationen</a:t>
            </a:r>
          </a:p>
        </p:txBody>
      </p:sp>
    </p:spTree>
    <p:extLst>
      <p:ext uri="{BB962C8B-B14F-4D97-AF65-F5344CB8AC3E}">
        <p14:creationId xmlns:p14="http://schemas.microsoft.com/office/powerpoint/2010/main" val="3759354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6FC94-A177-3299-B50B-0981E93D1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6F860-A200-CC65-83C2-C2C78D14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723966" cy="1320800"/>
          </a:xfrm>
        </p:spPr>
        <p:txBody>
          <a:bodyPr>
            <a:normAutofit/>
          </a:bodyPr>
          <a:lstStyle/>
          <a:p>
            <a:r>
              <a:rPr lang="de-DE" sz="2000" b="1" dirty="0"/>
              <a:t>Fallbeispiel</a:t>
            </a:r>
            <a:br>
              <a:rPr lang="de-DE" b="1" dirty="0"/>
            </a:br>
            <a:r>
              <a:rPr lang="de-DE" b="1" dirty="0"/>
              <a:t>5. Postoperative Modellierung &amp; Nachsorge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C03542-EB01-3577-C04D-4319F0FE7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Eingesetzte Modelle:</a:t>
            </a:r>
          </a:p>
          <a:p>
            <a:pPr lvl="1"/>
            <a:r>
              <a:rPr lang="de-DE" sz="2200" b="1" dirty="0"/>
              <a:t>Rückfallrisikomodell</a:t>
            </a:r>
            <a:r>
              <a:rPr lang="de-DE" sz="2200" dirty="0"/>
              <a:t> (statistisch + datengetrieben)</a:t>
            </a:r>
          </a:p>
          <a:p>
            <a:pPr lvl="1"/>
            <a:r>
              <a:rPr lang="de-DE" sz="2200" b="1" dirty="0"/>
              <a:t>Digitale Zwillinge</a:t>
            </a:r>
            <a:r>
              <a:rPr lang="de-DE" sz="2200" dirty="0"/>
              <a:t> für hypothetische Lebensstil-Szenarien</a:t>
            </a:r>
          </a:p>
          <a:p>
            <a:pPr lvl="1"/>
            <a:r>
              <a:rPr lang="de-DE" sz="2200" b="1" dirty="0"/>
              <a:t>Pharmakokinetisches Modell</a:t>
            </a:r>
            <a:r>
              <a:rPr lang="de-DE" sz="2200" dirty="0"/>
              <a:t> zur Anpassung der Schmerzmedikation</a:t>
            </a:r>
          </a:p>
          <a:p>
            <a:pPr lvl="1"/>
            <a:r>
              <a:rPr lang="de-DE" sz="2200" b="1" dirty="0"/>
              <a:t>Echtzeitüberwachung</a:t>
            </a:r>
            <a:r>
              <a:rPr lang="de-DE" sz="2200" dirty="0"/>
              <a:t> von PSA-Werten über Wearables</a:t>
            </a:r>
          </a:p>
          <a:p>
            <a:pPr marL="0" indent="0">
              <a:buNone/>
            </a:pPr>
            <a:r>
              <a:rPr lang="de-DE" sz="2400" dirty="0"/>
              <a:t>➡ </a:t>
            </a:r>
            <a:r>
              <a:rPr lang="de-DE" sz="2400" b="1" dirty="0"/>
              <a:t>Nutzen</a:t>
            </a:r>
            <a:r>
              <a:rPr lang="de-DE" sz="2400" dirty="0"/>
              <a:t>: Engmaschige Kontrolle, personalisierte Empfehlungen, höhere Lebensqualität</a:t>
            </a:r>
          </a:p>
        </p:txBody>
      </p:sp>
    </p:spTree>
    <p:extLst>
      <p:ext uri="{BB962C8B-B14F-4D97-AF65-F5344CB8AC3E}">
        <p14:creationId xmlns:p14="http://schemas.microsoft.com/office/powerpoint/2010/main" val="3177653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8DEAD-837E-BDC4-399F-2936DB3A3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ECD6E-F151-D698-F113-A3DCC7A7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723966" cy="1320800"/>
          </a:xfrm>
        </p:spPr>
        <p:txBody>
          <a:bodyPr>
            <a:normAutofit/>
          </a:bodyPr>
          <a:lstStyle/>
          <a:p>
            <a:r>
              <a:rPr lang="de-DE" sz="2000" b="1" dirty="0"/>
              <a:t>Fallbeispiel</a:t>
            </a:r>
            <a:br>
              <a:rPr lang="de-DE" b="1" dirty="0"/>
            </a:br>
            <a:r>
              <a:rPr lang="de-DE" b="1" dirty="0"/>
              <a:t>6. 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52D68E-8235-F0C5-25BD-0AF20D3C5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Max Berger profitiert von einer hochindividualisierten, simulierten und modellgestützten Versorgung.</a:t>
            </a:r>
          </a:p>
          <a:p>
            <a:endParaRPr lang="de-DE" sz="2400" dirty="0"/>
          </a:p>
          <a:p>
            <a:endParaRPr lang="de-DE" sz="2400" dirty="0"/>
          </a:p>
          <a:p>
            <a:r>
              <a:rPr lang="de-DE" sz="2400" dirty="0"/>
              <a:t>Bonus: Der (anonymisierte) Fall von Max kann dann Folgend in der medizinischen Lehre als realistisches Trainingsszenario eingesetzt werden.</a:t>
            </a:r>
          </a:p>
        </p:txBody>
      </p:sp>
      <p:pic>
        <p:nvPicPr>
          <p:cNvPr id="4" name="Grafik 3" descr="Ein Bild, das Menschliches Gesicht, Brille, Clipart, Kleidung enthält.&#10;&#10;KI-generierte Inhalte können fehlerhaft sein.">
            <a:extLst>
              <a:ext uri="{FF2B5EF4-FFF2-40B4-BE49-F238E27FC236}">
                <a16:creationId xmlns:a16="http://schemas.microsoft.com/office/drawing/2014/main" id="{12DB34E2-0F57-CEB3-5624-AAFAB7F2F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625" y="353232"/>
            <a:ext cx="2870071" cy="281189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1659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3AEAF-3AE2-15A2-6AAE-92B42D826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ABA49-3EE1-05DC-5C9D-570416C9A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5400" b="1" dirty="0"/>
              <a:t>Diskussionsrunde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A86C78-5747-3DBB-B02D-366881B54C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71965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18F27-4446-B320-B8CE-68AF6F76E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E4913C-C903-B980-7C57-D55544A62B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5400" b="1" dirty="0"/>
              <a:t>Modellierung</a:t>
            </a:r>
            <a:r>
              <a:rPr lang="de-DE" sz="4900" b="1" dirty="0"/>
              <a:t> in der Medizininformatik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BB5344-1261-87E8-041A-43616E3DB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972702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6B608-A8E0-4058-8344-35683B3A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Modellierung</a:t>
            </a:r>
            <a:br>
              <a:rPr lang="de-DE" b="1" dirty="0"/>
            </a:br>
            <a:r>
              <a:rPr lang="de-DE" b="1" dirty="0"/>
              <a:t>1. Was ist Modellierung?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5B6C3E-51C3-C52F-82CE-298B6F476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Definition</a:t>
            </a:r>
            <a:r>
              <a:rPr lang="de-DE" sz="2400" dirty="0"/>
              <a:t>: Abbildung eines realen medizinischen oder biologischen Prozesses in ein vereinfachtes, formales Modell (z. B. mathematisch, logisch, statistisch). </a:t>
            </a:r>
          </a:p>
          <a:p>
            <a:r>
              <a:rPr lang="de-DE" sz="2400" dirty="0"/>
              <a:t>Ziele: </a:t>
            </a:r>
            <a:r>
              <a:rPr lang="de-DE" sz="2400" b="1" dirty="0"/>
              <a:t>Verstehen</a:t>
            </a:r>
            <a:r>
              <a:rPr lang="de-DE" sz="2400" dirty="0"/>
              <a:t>, </a:t>
            </a:r>
            <a:r>
              <a:rPr lang="de-DE" sz="2400" b="1" dirty="0"/>
              <a:t>Vorhersagen</a:t>
            </a:r>
            <a:r>
              <a:rPr lang="de-DE" sz="2400" dirty="0"/>
              <a:t>, </a:t>
            </a:r>
            <a:r>
              <a:rPr lang="de-DE" sz="2400" b="1" dirty="0"/>
              <a:t>Optimieren</a:t>
            </a:r>
            <a:r>
              <a:rPr lang="de-DE" sz="2400" dirty="0"/>
              <a:t> oder </a:t>
            </a:r>
            <a:r>
              <a:rPr lang="de-DE" sz="2400" b="1" dirty="0"/>
              <a:t>Steuern</a:t>
            </a:r>
            <a:r>
              <a:rPr lang="de-DE" sz="2400" dirty="0"/>
              <a:t> von Prozessen im Gesundheitswesen.</a:t>
            </a:r>
          </a:p>
        </p:txBody>
      </p:sp>
    </p:spTree>
    <p:extLst>
      <p:ext uri="{BB962C8B-B14F-4D97-AF65-F5344CB8AC3E}">
        <p14:creationId xmlns:p14="http://schemas.microsoft.com/office/powerpoint/2010/main" val="4144715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C6DDA-DECD-843F-7AA9-8FD80306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Modellierung</a:t>
            </a:r>
            <a:br>
              <a:rPr lang="de-DE" b="1" dirty="0"/>
            </a:br>
            <a:r>
              <a:rPr lang="de-DE" b="1" dirty="0"/>
              <a:t>2. Modellierungsarten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125BE28E-C3BB-39E9-A2D2-EE63A0B03A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653530"/>
              </p:ext>
            </p:extLst>
          </p:nvPr>
        </p:nvGraphicFramePr>
        <p:xfrm>
          <a:off x="560168" y="1765426"/>
          <a:ext cx="6229931" cy="4482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668">
                  <a:extLst>
                    <a:ext uri="{9D8B030D-6E8A-4147-A177-3AD203B41FA5}">
                      <a16:colId xmlns:a16="http://schemas.microsoft.com/office/drawing/2014/main" val="770568668"/>
                    </a:ext>
                  </a:extLst>
                </a:gridCol>
                <a:gridCol w="3431263">
                  <a:extLst>
                    <a:ext uri="{9D8B030D-6E8A-4147-A177-3AD203B41FA5}">
                      <a16:colId xmlns:a16="http://schemas.microsoft.com/office/drawing/2014/main" val="430383261"/>
                    </a:ext>
                  </a:extLst>
                </a:gridCol>
              </a:tblGrid>
              <a:tr h="365957">
                <a:tc>
                  <a:txBody>
                    <a:bodyPr/>
                    <a:lstStyle/>
                    <a:p>
                      <a:r>
                        <a:rPr lang="de-DE" b="1" dirty="0"/>
                        <a:t>Modelltyp</a:t>
                      </a:r>
                      <a:endParaRPr lang="de-DE" dirty="0"/>
                    </a:p>
                  </a:txBody>
                  <a:tcPr marL="74751" marR="74751" anchor="ctr"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Beispiel</a:t>
                      </a:r>
                      <a:endParaRPr lang="de-DE" dirty="0"/>
                    </a:p>
                  </a:txBody>
                  <a:tcPr marL="74751" marR="74751" anchor="ctr"/>
                </a:tc>
                <a:extLst>
                  <a:ext uri="{0D108BD9-81ED-4DB2-BD59-A6C34878D82A}">
                    <a16:rowId xmlns:a16="http://schemas.microsoft.com/office/drawing/2014/main" val="534199820"/>
                  </a:ext>
                </a:extLst>
              </a:tr>
              <a:tr h="914892">
                <a:tc>
                  <a:txBody>
                    <a:bodyPr/>
                    <a:lstStyle/>
                    <a:p>
                      <a:r>
                        <a:rPr lang="de-DE" dirty="0"/>
                        <a:t>Mathematische Modelle</a:t>
                      </a:r>
                    </a:p>
                  </a:txBody>
                  <a:tcPr marL="74751" marR="74751"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Glukose-Insulin-Regelkreise bei Diabetes</a:t>
                      </a:r>
                    </a:p>
                    <a:p>
                      <a:r>
                        <a:rPr lang="de-DE" dirty="0"/>
                        <a:t>(Messungsbasiert)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593614396"/>
                  </a:ext>
                </a:extLst>
              </a:tr>
              <a:tr h="914892">
                <a:tc>
                  <a:txBody>
                    <a:bodyPr/>
                    <a:lstStyle/>
                    <a:p>
                      <a:r>
                        <a:rPr lang="de-DE" dirty="0"/>
                        <a:t>Stochastische Modelle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Wahrscheinlichkeit des Wiederauftretens von Krebs</a:t>
                      </a:r>
                    </a:p>
                    <a:p>
                      <a:r>
                        <a:rPr lang="de-DE" dirty="0"/>
                        <a:t>(Wahrscheinlichkeitsbasiert)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3787963988"/>
                  </a:ext>
                </a:extLst>
              </a:tr>
              <a:tr h="640425">
                <a:tc>
                  <a:txBody>
                    <a:bodyPr/>
                    <a:lstStyle/>
                    <a:p>
                      <a:r>
                        <a:rPr lang="de-DE" dirty="0"/>
                        <a:t>Agentenbasierte Modelle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Verhalten einzelner Patienten in einem Krankenhausmodell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806396540"/>
                  </a:ext>
                </a:extLst>
              </a:tr>
              <a:tr h="365957">
                <a:tc>
                  <a:txBody>
                    <a:bodyPr/>
                    <a:lstStyle/>
                    <a:p>
                      <a:r>
                        <a:rPr lang="de-DE" dirty="0"/>
                        <a:t>Strukturmodelle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Ontologien wie SNOMED CT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936452805"/>
                  </a:ext>
                </a:extLst>
              </a:tr>
              <a:tr h="640425">
                <a:tc>
                  <a:txBody>
                    <a:bodyPr/>
                    <a:lstStyle/>
                    <a:p>
                      <a:r>
                        <a:rPr lang="de-DE" dirty="0"/>
                        <a:t>Datengetriebene Modelle (ML)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Diagnoseunterstützung durch neuronale Netze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3413317151"/>
                  </a:ext>
                </a:extLst>
              </a:tr>
              <a:tr h="640425">
                <a:tc>
                  <a:txBody>
                    <a:bodyPr/>
                    <a:lstStyle/>
                    <a:p>
                      <a:r>
                        <a:rPr lang="de-DE" dirty="0"/>
                        <a:t>Entscheidungsmodelle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Entscheidungsbäume für Therapiepfade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10873722"/>
                  </a:ext>
                </a:extLst>
              </a:tr>
            </a:tbl>
          </a:graphicData>
        </a:graphic>
      </p:graphicFrame>
      <p:pic>
        <p:nvPicPr>
          <p:cNvPr id="11" name="Grafik 10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FA8D903F-D803-1059-C586-F5C600A6A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830" y="1405803"/>
            <a:ext cx="5007207" cy="37546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" name="Grafik 12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5893CB33-68C0-2713-B06C-2465916E6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632" y="1765426"/>
            <a:ext cx="5149602" cy="32144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5" name="Grafik 14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FA8D679A-312F-994A-7B3E-A899B8EBE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158" y="1677828"/>
            <a:ext cx="5270549" cy="33019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7" name="Grafik 16" descr="Ein Bild, das Text, Screenshot, Schrift, Design enthält.&#10;&#10;KI-generierte Inhalte können fehlerhaft sein.">
            <a:extLst>
              <a:ext uri="{FF2B5EF4-FFF2-40B4-BE49-F238E27FC236}">
                <a16:creationId xmlns:a16="http://schemas.microsoft.com/office/drawing/2014/main" id="{416A5099-D1D2-7760-D376-12951914EC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783" y="609600"/>
            <a:ext cx="4029297" cy="54794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9772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C7C61-0FF6-435E-03B3-006044BC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Modellierung</a:t>
            </a:r>
            <a:br>
              <a:rPr lang="de-DE" b="1" dirty="0"/>
            </a:br>
            <a:r>
              <a:rPr lang="de-DE" b="1" dirty="0"/>
              <a:t>3. 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8089A7-A452-BDC4-98DF-BB5C702BD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Klinische Entscheidungsunterstützungssysteme (CDSS)</a:t>
            </a:r>
          </a:p>
          <a:p>
            <a:pPr lvl="1"/>
            <a:r>
              <a:rPr lang="de-DE" sz="2200" dirty="0"/>
              <a:t>Entwicklung medizinischer Softwarelösungen</a:t>
            </a:r>
          </a:p>
          <a:p>
            <a:r>
              <a:rPr lang="de-DE" sz="2400" dirty="0"/>
              <a:t>Krankheitsmodellierung (z. B. Diabetes, Krebs, COVID-19)</a:t>
            </a:r>
          </a:p>
          <a:p>
            <a:pPr lvl="1"/>
            <a:r>
              <a:rPr lang="de-DE" sz="2200" dirty="0"/>
              <a:t>Verlaufsvisualisierung</a:t>
            </a:r>
          </a:p>
          <a:p>
            <a:pPr lvl="1"/>
            <a:r>
              <a:rPr lang="de-DE" sz="2200" dirty="0"/>
              <a:t>Operations- und Therapieplanung</a:t>
            </a:r>
          </a:p>
          <a:p>
            <a:r>
              <a:rPr lang="de-DE" sz="2400" dirty="0"/>
              <a:t>Prozessmodellierung in Krankenhäusern</a:t>
            </a:r>
          </a:p>
          <a:p>
            <a:r>
              <a:rPr lang="de-DE" sz="2400" dirty="0"/>
              <a:t>Personalisierte Medizin (Modelle mit Patientendaten)</a:t>
            </a:r>
          </a:p>
          <a:p>
            <a:r>
              <a:rPr lang="de-DE" sz="2400" dirty="0"/>
              <a:t>Analyse von Versorgungsprozessen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205259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BB125-3D35-8BF0-60B3-E1526F067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Modellierung</a:t>
            </a:r>
            <a:br>
              <a:rPr lang="de-DE" b="1" dirty="0"/>
            </a:br>
            <a:r>
              <a:rPr lang="de-DE" b="1" dirty="0"/>
              <a:t>4. Voraussetzungen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B72842-B0AA-55BC-FCEE-48895BB4A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Verfügbarkeit hochwertiger, strukturierter medizinischer Daten</a:t>
            </a:r>
          </a:p>
          <a:p>
            <a:r>
              <a:rPr lang="de-DE" sz="2400" dirty="0"/>
              <a:t>Interdisziplinäre Zusammenarbeit (Medizin, Informatik, Mathematik)</a:t>
            </a:r>
          </a:p>
          <a:p>
            <a:r>
              <a:rPr lang="de-DE" sz="2400" dirty="0"/>
              <a:t>Validierung der Modelle anhand klinischer Studien oder Vergleichsdaten</a:t>
            </a:r>
          </a:p>
        </p:txBody>
      </p:sp>
    </p:spTree>
    <p:extLst>
      <p:ext uri="{BB962C8B-B14F-4D97-AF65-F5344CB8AC3E}">
        <p14:creationId xmlns:p14="http://schemas.microsoft.com/office/powerpoint/2010/main" val="653735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E245B-CAFE-3075-B233-9E756CCC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Modellierung</a:t>
            </a:r>
            <a:br>
              <a:rPr lang="de-DE" b="1" dirty="0"/>
            </a:br>
            <a:r>
              <a:rPr lang="de-DE" b="1" dirty="0"/>
              <a:t>5. 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00F038-17C7-5E14-8E24-89503EBE6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Hohe Komplexität biologischer Systeme</a:t>
            </a:r>
          </a:p>
          <a:p>
            <a:r>
              <a:rPr lang="de-DE" sz="2400" dirty="0"/>
              <a:t>Unsicherheit und Variabilität medizinischer Daten</a:t>
            </a:r>
          </a:p>
          <a:p>
            <a:r>
              <a:rPr lang="de-DE" sz="2400" dirty="0"/>
              <a:t>Interpretierbarkeit und Transparenz von Modellen (insbesondere bei KI)</a:t>
            </a:r>
          </a:p>
          <a:p>
            <a:r>
              <a:rPr lang="de-DE" sz="2400" dirty="0"/>
              <a:t>Datenschutz und ethische Fragen</a:t>
            </a:r>
          </a:p>
        </p:txBody>
      </p:sp>
    </p:spTree>
    <p:extLst>
      <p:ext uri="{BB962C8B-B14F-4D97-AF65-F5344CB8AC3E}">
        <p14:creationId xmlns:p14="http://schemas.microsoft.com/office/powerpoint/2010/main" val="1191517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C08FF9-252B-48DF-FAEF-9205D035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Modellierung</a:t>
            </a:r>
            <a:br>
              <a:rPr lang="de-DE" b="1" dirty="0"/>
            </a:br>
            <a:r>
              <a:rPr lang="de-DE" b="1" dirty="0"/>
              <a:t>6. Zukunftsperspektiven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205176-5B6D-011F-12F1-AF2B762A5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Kombination von </a:t>
            </a:r>
            <a:r>
              <a:rPr lang="de-DE" sz="2400" b="1" dirty="0"/>
              <a:t>Modellen mit Echtzeitdaten</a:t>
            </a:r>
            <a:r>
              <a:rPr lang="de-DE" sz="2400" dirty="0"/>
              <a:t> (z. B. Wearables)</a:t>
            </a:r>
          </a:p>
          <a:p>
            <a:r>
              <a:rPr lang="de-DE" sz="2400" b="1" dirty="0"/>
              <a:t>Digitale Zwillinge</a:t>
            </a:r>
            <a:r>
              <a:rPr lang="de-DE" sz="2400" dirty="0"/>
              <a:t> von Patienten</a:t>
            </a:r>
          </a:p>
          <a:p>
            <a:r>
              <a:rPr lang="de-DE" sz="2400" b="1" dirty="0"/>
              <a:t>Adaptive Modellierung</a:t>
            </a:r>
            <a:r>
              <a:rPr lang="de-DE" sz="2400" dirty="0"/>
              <a:t> mit KI</a:t>
            </a:r>
          </a:p>
          <a:p>
            <a:r>
              <a:rPr lang="de-DE" sz="2400" dirty="0"/>
              <a:t>Integration in </a:t>
            </a:r>
            <a:r>
              <a:rPr lang="de-DE" sz="2400" b="1" dirty="0"/>
              <a:t>elektronische Gesundheitsakten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636363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848</Words>
  <Application>Microsoft Office PowerPoint</Application>
  <PresentationFormat>Breitbild</PresentationFormat>
  <Paragraphs>151</Paragraphs>
  <Slides>24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Aptos</vt:lpstr>
      <vt:lpstr>Arial</vt:lpstr>
      <vt:lpstr>Trebuchet MS</vt:lpstr>
      <vt:lpstr>Wingdings 3</vt:lpstr>
      <vt:lpstr>Facette</vt:lpstr>
      <vt:lpstr>Simulation und Modellierung in der Medizininformatik</vt:lpstr>
      <vt:lpstr>Gliederung</vt:lpstr>
      <vt:lpstr>Modellierung in der Medizininformatik</vt:lpstr>
      <vt:lpstr>Modellierung 1. Was ist Modellierung?</vt:lpstr>
      <vt:lpstr>Modellierung 2. Modellierungsarten</vt:lpstr>
      <vt:lpstr>Modellierung 3. Anwendungen</vt:lpstr>
      <vt:lpstr>Modellierung 4. Voraussetzungen</vt:lpstr>
      <vt:lpstr>Modellierung 5. Herausforderungen</vt:lpstr>
      <vt:lpstr>Modellierung 6. Zukunftsperspektiven</vt:lpstr>
      <vt:lpstr>Simulation in der Medizininformatik</vt:lpstr>
      <vt:lpstr>Simulation 1. Was ist Simulation?</vt:lpstr>
      <vt:lpstr>Simulation 2. Typen medizinischer Simulationen</vt:lpstr>
      <vt:lpstr>Simulation 3. Anwendungsbereiche</vt:lpstr>
      <vt:lpstr>Simulation 4. Vorteile</vt:lpstr>
      <vt:lpstr>Simulation 5. Herausforderungen</vt:lpstr>
      <vt:lpstr>Simulation 8. Zukunftsperspektiven</vt:lpstr>
      <vt:lpstr>Fallbeispiel</vt:lpstr>
      <vt:lpstr>Fallbeispiel 1. Patientenvorstellung</vt:lpstr>
      <vt:lpstr>Fallbeispiel 2. Modellierung in der Diagnosephase</vt:lpstr>
      <vt:lpstr>Fallbeispiel 3. Therapieoptionen</vt:lpstr>
      <vt:lpstr>Fallbeispiel 4. OP-Vorbereitung und -Durchführung</vt:lpstr>
      <vt:lpstr>Fallbeispiel 5. Postoperative Modellierung &amp; Nachsorge</vt:lpstr>
      <vt:lpstr>Fallbeispiel 6. Fazit</vt:lpstr>
      <vt:lpstr>Diskussionsrunde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stnimaye</dc:creator>
  <cp:lastModifiedBy>stnimaye</cp:lastModifiedBy>
  <cp:revision>13</cp:revision>
  <dcterms:created xsi:type="dcterms:W3CDTF">2025-06-11T08:23:34Z</dcterms:created>
  <dcterms:modified xsi:type="dcterms:W3CDTF">2025-06-13T17:29:30Z</dcterms:modified>
</cp:coreProperties>
</file>