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9" autoAdjust="0"/>
    <p:restoredTop sz="94660"/>
  </p:normalViewPr>
  <p:slideViewPr>
    <p:cSldViewPr snapToGrid="0">
      <p:cViewPr varScale="1">
        <p:scale>
          <a:sx n="106" d="100"/>
          <a:sy n="106" d="100"/>
        </p:scale>
        <p:origin x="9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F93A88-B23E-84E2-A731-7C527FAE362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87803A26-4E23-D820-C881-362B27B9F3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07A1016-2A1B-9429-4177-0DFC913DC6BF}"/>
              </a:ext>
            </a:extLst>
          </p:cNvPr>
          <p:cNvSpPr>
            <a:spLocks noGrp="1"/>
          </p:cNvSpPr>
          <p:nvPr>
            <p:ph type="dt" sz="half" idx="10"/>
          </p:nvPr>
        </p:nvSpPr>
        <p:spPr/>
        <p:txBody>
          <a:bodyPr/>
          <a:lstStyle/>
          <a:p>
            <a:fld id="{83AB6A7A-760E-487F-B824-C8AF509EACC5}" type="datetimeFigureOut">
              <a:rPr lang="de-DE" smtClean="0"/>
              <a:t>11.06.2025</a:t>
            </a:fld>
            <a:endParaRPr lang="de-DE"/>
          </a:p>
        </p:txBody>
      </p:sp>
      <p:sp>
        <p:nvSpPr>
          <p:cNvPr id="5" name="Fußzeilenplatzhalter 4">
            <a:extLst>
              <a:ext uri="{FF2B5EF4-FFF2-40B4-BE49-F238E27FC236}">
                <a16:creationId xmlns:a16="http://schemas.microsoft.com/office/drawing/2014/main" id="{304771E5-2449-1576-DD2C-E311AC237E9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5B9BF6A-4E4D-C82C-EC83-20517A0BD48F}"/>
              </a:ext>
            </a:extLst>
          </p:cNvPr>
          <p:cNvSpPr>
            <a:spLocks noGrp="1"/>
          </p:cNvSpPr>
          <p:nvPr>
            <p:ph type="sldNum" sz="quarter" idx="12"/>
          </p:nvPr>
        </p:nvSpPr>
        <p:spPr/>
        <p:txBody>
          <a:bodyPr/>
          <a:lstStyle/>
          <a:p>
            <a:fld id="{8101D1D9-AD58-41E5-B572-7B1DDD62E7B4}" type="slidenum">
              <a:rPr lang="de-DE" smtClean="0"/>
              <a:t>‹Nr.›</a:t>
            </a:fld>
            <a:endParaRPr lang="de-DE"/>
          </a:p>
        </p:txBody>
      </p:sp>
    </p:spTree>
    <p:extLst>
      <p:ext uri="{BB962C8B-B14F-4D97-AF65-F5344CB8AC3E}">
        <p14:creationId xmlns:p14="http://schemas.microsoft.com/office/powerpoint/2010/main" val="159377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F11906-FC51-FE6D-8B91-7F254071E2B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6A636EF-E2D0-365B-37D1-A84859E1BA4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F6C3316-AC6C-B609-C8F3-F4A5E2B46BFE}"/>
              </a:ext>
            </a:extLst>
          </p:cNvPr>
          <p:cNvSpPr>
            <a:spLocks noGrp="1"/>
          </p:cNvSpPr>
          <p:nvPr>
            <p:ph type="dt" sz="half" idx="10"/>
          </p:nvPr>
        </p:nvSpPr>
        <p:spPr/>
        <p:txBody>
          <a:bodyPr/>
          <a:lstStyle/>
          <a:p>
            <a:fld id="{83AB6A7A-760E-487F-B824-C8AF509EACC5}" type="datetimeFigureOut">
              <a:rPr lang="de-DE" smtClean="0"/>
              <a:t>11.06.2025</a:t>
            </a:fld>
            <a:endParaRPr lang="de-DE"/>
          </a:p>
        </p:txBody>
      </p:sp>
      <p:sp>
        <p:nvSpPr>
          <p:cNvPr id="5" name="Fußzeilenplatzhalter 4">
            <a:extLst>
              <a:ext uri="{FF2B5EF4-FFF2-40B4-BE49-F238E27FC236}">
                <a16:creationId xmlns:a16="http://schemas.microsoft.com/office/drawing/2014/main" id="{6A23B369-DE1B-988C-21F2-6BC71A9044C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B22899F-7B20-0E62-16DD-1DD93787CC56}"/>
              </a:ext>
            </a:extLst>
          </p:cNvPr>
          <p:cNvSpPr>
            <a:spLocks noGrp="1"/>
          </p:cNvSpPr>
          <p:nvPr>
            <p:ph type="sldNum" sz="quarter" idx="12"/>
          </p:nvPr>
        </p:nvSpPr>
        <p:spPr/>
        <p:txBody>
          <a:bodyPr/>
          <a:lstStyle/>
          <a:p>
            <a:fld id="{8101D1D9-AD58-41E5-B572-7B1DDD62E7B4}" type="slidenum">
              <a:rPr lang="de-DE" smtClean="0"/>
              <a:t>‹Nr.›</a:t>
            </a:fld>
            <a:endParaRPr lang="de-DE"/>
          </a:p>
        </p:txBody>
      </p:sp>
    </p:spTree>
    <p:extLst>
      <p:ext uri="{BB962C8B-B14F-4D97-AF65-F5344CB8AC3E}">
        <p14:creationId xmlns:p14="http://schemas.microsoft.com/office/powerpoint/2010/main" val="32089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CC6DECE-8210-31C3-DC27-11E6DDB2CF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CE6D9E-E386-CDEC-DDE9-9D0ED1AA062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453721E-CF5E-3C68-02F6-F072F8FF2C13}"/>
              </a:ext>
            </a:extLst>
          </p:cNvPr>
          <p:cNvSpPr>
            <a:spLocks noGrp="1"/>
          </p:cNvSpPr>
          <p:nvPr>
            <p:ph type="dt" sz="half" idx="10"/>
          </p:nvPr>
        </p:nvSpPr>
        <p:spPr/>
        <p:txBody>
          <a:bodyPr/>
          <a:lstStyle/>
          <a:p>
            <a:fld id="{83AB6A7A-760E-487F-B824-C8AF509EACC5}" type="datetimeFigureOut">
              <a:rPr lang="de-DE" smtClean="0"/>
              <a:t>11.06.2025</a:t>
            </a:fld>
            <a:endParaRPr lang="de-DE"/>
          </a:p>
        </p:txBody>
      </p:sp>
      <p:sp>
        <p:nvSpPr>
          <p:cNvPr id="5" name="Fußzeilenplatzhalter 4">
            <a:extLst>
              <a:ext uri="{FF2B5EF4-FFF2-40B4-BE49-F238E27FC236}">
                <a16:creationId xmlns:a16="http://schemas.microsoft.com/office/drawing/2014/main" id="{2FB63E10-1932-9B48-C0C1-3D5E14D3648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ACA2D77-82C0-51F1-1E46-FF1182F992C0}"/>
              </a:ext>
            </a:extLst>
          </p:cNvPr>
          <p:cNvSpPr>
            <a:spLocks noGrp="1"/>
          </p:cNvSpPr>
          <p:nvPr>
            <p:ph type="sldNum" sz="quarter" idx="12"/>
          </p:nvPr>
        </p:nvSpPr>
        <p:spPr/>
        <p:txBody>
          <a:bodyPr/>
          <a:lstStyle/>
          <a:p>
            <a:fld id="{8101D1D9-AD58-41E5-B572-7B1DDD62E7B4}" type="slidenum">
              <a:rPr lang="de-DE" smtClean="0"/>
              <a:t>‹Nr.›</a:t>
            </a:fld>
            <a:endParaRPr lang="de-DE"/>
          </a:p>
        </p:txBody>
      </p:sp>
    </p:spTree>
    <p:extLst>
      <p:ext uri="{BB962C8B-B14F-4D97-AF65-F5344CB8AC3E}">
        <p14:creationId xmlns:p14="http://schemas.microsoft.com/office/powerpoint/2010/main" val="1833545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FDA427-D81A-AC41-B534-A2E0D9830F9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9A10F9B-BC8D-7B43-1F37-DFCDA439D5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4838729-9244-C910-EF88-B34AB257F133}"/>
              </a:ext>
            </a:extLst>
          </p:cNvPr>
          <p:cNvSpPr>
            <a:spLocks noGrp="1"/>
          </p:cNvSpPr>
          <p:nvPr>
            <p:ph type="dt" sz="half" idx="10"/>
          </p:nvPr>
        </p:nvSpPr>
        <p:spPr/>
        <p:txBody>
          <a:bodyPr/>
          <a:lstStyle/>
          <a:p>
            <a:fld id="{83AB6A7A-760E-487F-B824-C8AF509EACC5}" type="datetimeFigureOut">
              <a:rPr lang="de-DE" smtClean="0"/>
              <a:t>11.06.2025</a:t>
            </a:fld>
            <a:endParaRPr lang="de-DE"/>
          </a:p>
        </p:txBody>
      </p:sp>
      <p:sp>
        <p:nvSpPr>
          <p:cNvPr id="5" name="Fußzeilenplatzhalter 4">
            <a:extLst>
              <a:ext uri="{FF2B5EF4-FFF2-40B4-BE49-F238E27FC236}">
                <a16:creationId xmlns:a16="http://schemas.microsoft.com/office/drawing/2014/main" id="{1D5FF4BA-7C42-2634-9F3B-642270BF199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1325293-3C79-E9C6-B299-8E5FE2B7280C}"/>
              </a:ext>
            </a:extLst>
          </p:cNvPr>
          <p:cNvSpPr>
            <a:spLocks noGrp="1"/>
          </p:cNvSpPr>
          <p:nvPr>
            <p:ph type="sldNum" sz="quarter" idx="12"/>
          </p:nvPr>
        </p:nvSpPr>
        <p:spPr/>
        <p:txBody>
          <a:bodyPr/>
          <a:lstStyle/>
          <a:p>
            <a:fld id="{8101D1D9-AD58-41E5-B572-7B1DDD62E7B4}" type="slidenum">
              <a:rPr lang="de-DE" smtClean="0"/>
              <a:t>‹Nr.›</a:t>
            </a:fld>
            <a:endParaRPr lang="de-DE"/>
          </a:p>
        </p:txBody>
      </p:sp>
    </p:spTree>
    <p:extLst>
      <p:ext uri="{BB962C8B-B14F-4D97-AF65-F5344CB8AC3E}">
        <p14:creationId xmlns:p14="http://schemas.microsoft.com/office/powerpoint/2010/main" val="3695188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B9021-F91C-C4D6-4D98-52F464356C0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F7E38BD-5AF8-87FC-9D86-7F0FE7DF92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B6F660C-3AB1-FF36-7866-EFB57DCE43B2}"/>
              </a:ext>
            </a:extLst>
          </p:cNvPr>
          <p:cNvSpPr>
            <a:spLocks noGrp="1"/>
          </p:cNvSpPr>
          <p:nvPr>
            <p:ph type="dt" sz="half" idx="10"/>
          </p:nvPr>
        </p:nvSpPr>
        <p:spPr/>
        <p:txBody>
          <a:bodyPr/>
          <a:lstStyle/>
          <a:p>
            <a:fld id="{83AB6A7A-760E-487F-B824-C8AF509EACC5}" type="datetimeFigureOut">
              <a:rPr lang="de-DE" smtClean="0"/>
              <a:t>11.06.2025</a:t>
            </a:fld>
            <a:endParaRPr lang="de-DE"/>
          </a:p>
        </p:txBody>
      </p:sp>
      <p:sp>
        <p:nvSpPr>
          <p:cNvPr id="5" name="Fußzeilenplatzhalter 4">
            <a:extLst>
              <a:ext uri="{FF2B5EF4-FFF2-40B4-BE49-F238E27FC236}">
                <a16:creationId xmlns:a16="http://schemas.microsoft.com/office/drawing/2014/main" id="{0A3955E4-851B-BB60-76AC-4D2160501D9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1728D51-C2D5-896B-E81C-B882B48C1E43}"/>
              </a:ext>
            </a:extLst>
          </p:cNvPr>
          <p:cNvSpPr>
            <a:spLocks noGrp="1"/>
          </p:cNvSpPr>
          <p:nvPr>
            <p:ph type="sldNum" sz="quarter" idx="12"/>
          </p:nvPr>
        </p:nvSpPr>
        <p:spPr/>
        <p:txBody>
          <a:bodyPr/>
          <a:lstStyle/>
          <a:p>
            <a:fld id="{8101D1D9-AD58-41E5-B572-7B1DDD62E7B4}" type="slidenum">
              <a:rPr lang="de-DE" smtClean="0"/>
              <a:t>‹Nr.›</a:t>
            </a:fld>
            <a:endParaRPr lang="de-DE"/>
          </a:p>
        </p:txBody>
      </p:sp>
    </p:spTree>
    <p:extLst>
      <p:ext uri="{BB962C8B-B14F-4D97-AF65-F5344CB8AC3E}">
        <p14:creationId xmlns:p14="http://schemas.microsoft.com/office/powerpoint/2010/main" val="2883935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BD49A-856E-0A5D-60C0-06CA9F63F28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5360C8C-5549-D787-F9E1-55823D6F0F0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B0EBD40D-B508-DC47-9501-8B6D74FBB78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092F275-7F7E-BAB2-2700-7F95A35EE5F9}"/>
              </a:ext>
            </a:extLst>
          </p:cNvPr>
          <p:cNvSpPr>
            <a:spLocks noGrp="1"/>
          </p:cNvSpPr>
          <p:nvPr>
            <p:ph type="dt" sz="half" idx="10"/>
          </p:nvPr>
        </p:nvSpPr>
        <p:spPr/>
        <p:txBody>
          <a:bodyPr/>
          <a:lstStyle/>
          <a:p>
            <a:fld id="{83AB6A7A-760E-487F-B824-C8AF509EACC5}" type="datetimeFigureOut">
              <a:rPr lang="de-DE" smtClean="0"/>
              <a:t>11.06.2025</a:t>
            </a:fld>
            <a:endParaRPr lang="de-DE"/>
          </a:p>
        </p:txBody>
      </p:sp>
      <p:sp>
        <p:nvSpPr>
          <p:cNvPr id="6" name="Fußzeilenplatzhalter 5">
            <a:extLst>
              <a:ext uri="{FF2B5EF4-FFF2-40B4-BE49-F238E27FC236}">
                <a16:creationId xmlns:a16="http://schemas.microsoft.com/office/drawing/2014/main" id="{3D1D7285-048F-7EE7-BDB8-DC4390710B9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2CB9C17-83E1-7C20-6067-5A15FED1D2CF}"/>
              </a:ext>
            </a:extLst>
          </p:cNvPr>
          <p:cNvSpPr>
            <a:spLocks noGrp="1"/>
          </p:cNvSpPr>
          <p:nvPr>
            <p:ph type="sldNum" sz="quarter" idx="12"/>
          </p:nvPr>
        </p:nvSpPr>
        <p:spPr/>
        <p:txBody>
          <a:bodyPr/>
          <a:lstStyle/>
          <a:p>
            <a:fld id="{8101D1D9-AD58-41E5-B572-7B1DDD62E7B4}" type="slidenum">
              <a:rPr lang="de-DE" smtClean="0"/>
              <a:t>‹Nr.›</a:t>
            </a:fld>
            <a:endParaRPr lang="de-DE"/>
          </a:p>
        </p:txBody>
      </p:sp>
    </p:spTree>
    <p:extLst>
      <p:ext uri="{BB962C8B-B14F-4D97-AF65-F5344CB8AC3E}">
        <p14:creationId xmlns:p14="http://schemas.microsoft.com/office/powerpoint/2010/main" val="126212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3D55A0-354F-B318-0A86-DB045446EB4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DDB8B9C-1B6C-AED8-3CDD-B334D46CED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52BAC94-865C-0AFA-C310-4F1DBBB25FD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E5A7248-7FDF-0064-F171-A877ACBB2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33A4578-D338-2AB2-4EBC-4AAB8B442D9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C4CA6E0-9039-9901-D89E-B0904B6BB42F}"/>
              </a:ext>
            </a:extLst>
          </p:cNvPr>
          <p:cNvSpPr>
            <a:spLocks noGrp="1"/>
          </p:cNvSpPr>
          <p:nvPr>
            <p:ph type="dt" sz="half" idx="10"/>
          </p:nvPr>
        </p:nvSpPr>
        <p:spPr/>
        <p:txBody>
          <a:bodyPr/>
          <a:lstStyle/>
          <a:p>
            <a:fld id="{83AB6A7A-760E-487F-B824-C8AF509EACC5}" type="datetimeFigureOut">
              <a:rPr lang="de-DE" smtClean="0"/>
              <a:t>11.06.2025</a:t>
            </a:fld>
            <a:endParaRPr lang="de-DE"/>
          </a:p>
        </p:txBody>
      </p:sp>
      <p:sp>
        <p:nvSpPr>
          <p:cNvPr id="8" name="Fußzeilenplatzhalter 7">
            <a:extLst>
              <a:ext uri="{FF2B5EF4-FFF2-40B4-BE49-F238E27FC236}">
                <a16:creationId xmlns:a16="http://schemas.microsoft.com/office/drawing/2014/main" id="{FEF355A7-BD2D-C60A-58DD-0F5AD5047E07}"/>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9B2834D-AD91-0A2C-4574-5ABF206177A7}"/>
              </a:ext>
            </a:extLst>
          </p:cNvPr>
          <p:cNvSpPr>
            <a:spLocks noGrp="1"/>
          </p:cNvSpPr>
          <p:nvPr>
            <p:ph type="sldNum" sz="quarter" idx="12"/>
          </p:nvPr>
        </p:nvSpPr>
        <p:spPr/>
        <p:txBody>
          <a:bodyPr/>
          <a:lstStyle/>
          <a:p>
            <a:fld id="{8101D1D9-AD58-41E5-B572-7B1DDD62E7B4}" type="slidenum">
              <a:rPr lang="de-DE" smtClean="0"/>
              <a:t>‹Nr.›</a:t>
            </a:fld>
            <a:endParaRPr lang="de-DE"/>
          </a:p>
        </p:txBody>
      </p:sp>
    </p:spTree>
    <p:extLst>
      <p:ext uri="{BB962C8B-B14F-4D97-AF65-F5344CB8AC3E}">
        <p14:creationId xmlns:p14="http://schemas.microsoft.com/office/powerpoint/2010/main" val="73486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697C9D-41A1-EA10-CE62-18F35CB42CAC}"/>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268FBB2-F97C-A840-5C68-137CCC875875}"/>
              </a:ext>
            </a:extLst>
          </p:cNvPr>
          <p:cNvSpPr>
            <a:spLocks noGrp="1"/>
          </p:cNvSpPr>
          <p:nvPr>
            <p:ph type="dt" sz="half" idx="10"/>
          </p:nvPr>
        </p:nvSpPr>
        <p:spPr/>
        <p:txBody>
          <a:bodyPr/>
          <a:lstStyle/>
          <a:p>
            <a:fld id="{83AB6A7A-760E-487F-B824-C8AF509EACC5}" type="datetimeFigureOut">
              <a:rPr lang="de-DE" smtClean="0"/>
              <a:t>11.06.2025</a:t>
            </a:fld>
            <a:endParaRPr lang="de-DE"/>
          </a:p>
        </p:txBody>
      </p:sp>
      <p:sp>
        <p:nvSpPr>
          <p:cNvPr id="4" name="Fußzeilenplatzhalter 3">
            <a:extLst>
              <a:ext uri="{FF2B5EF4-FFF2-40B4-BE49-F238E27FC236}">
                <a16:creationId xmlns:a16="http://schemas.microsoft.com/office/drawing/2014/main" id="{A5048591-F56F-F5CB-4807-5FD39192CA0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BA81390-BEED-50B1-4682-351AE5BF72AF}"/>
              </a:ext>
            </a:extLst>
          </p:cNvPr>
          <p:cNvSpPr>
            <a:spLocks noGrp="1"/>
          </p:cNvSpPr>
          <p:nvPr>
            <p:ph type="sldNum" sz="quarter" idx="12"/>
          </p:nvPr>
        </p:nvSpPr>
        <p:spPr/>
        <p:txBody>
          <a:bodyPr/>
          <a:lstStyle/>
          <a:p>
            <a:fld id="{8101D1D9-AD58-41E5-B572-7B1DDD62E7B4}" type="slidenum">
              <a:rPr lang="de-DE" smtClean="0"/>
              <a:t>‹Nr.›</a:t>
            </a:fld>
            <a:endParaRPr lang="de-DE"/>
          </a:p>
        </p:txBody>
      </p:sp>
    </p:spTree>
    <p:extLst>
      <p:ext uri="{BB962C8B-B14F-4D97-AF65-F5344CB8AC3E}">
        <p14:creationId xmlns:p14="http://schemas.microsoft.com/office/powerpoint/2010/main" val="101259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5128603-4B62-B6BF-39C5-3AD8A70F8211}"/>
              </a:ext>
            </a:extLst>
          </p:cNvPr>
          <p:cNvSpPr>
            <a:spLocks noGrp="1"/>
          </p:cNvSpPr>
          <p:nvPr>
            <p:ph type="dt" sz="half" idx="10"/>
          </p:nvPr>
        </p:nvSpPr>
        <p:spPr/>
        <p:txBody>
          <a:bodyPr/>
          <a:lstStyle/>
          <a:p>
            <a:fld id="{83AB6A7A-760E-487F-B824-C8AF509EACC5}" type="datetimeFigureOut">
              <a:rPr lang="de-DE" smtClean="0"/>
              <a:t>11.06.2025</a:t>
            </a:fld>
            <a:endParaRPr lang="de-DE"/>
          </a:p>
        </p:txBody>
      </p:sp>
      <p:sp>
        <p:nvSpPr>
          <p:cNvPr id="3" name="Fußzeilenplatzhalter 2">
            <a:extLst>
              <a:ext uri="{FF2B5EF4-FFF2-40B4-BE49-F238E27FC236}">
                <a16:creationId xmlns:a16="http://schemas.microsoft.com/office/drawing/2014/main" id="{FC349498-5405-C8EF-0C27-3BE2A8F891B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C3B0477-74CA-0123-09EF-57B450151DF2}"/>
              </a:ext>
            </a:extLst>
          </p:cNvPr>
          <p:cNvSpPr>
            <a:spLocks noGrp="1"/>
          </p:cNvSpPr>
          <p:nvPr>
            <p:ph type="sldNum" sz="quarter" idx="12"/>
          </p:nvPr>
        </p:nvSpPr>
        <p:spPr/>
        <p:txBody>
          <a:bodyPr/>
          <a:lstStyle/>
          <a:p>
            <a:fld id="{8101D1D9-AD58-41E5-B572-7B1DDD62E7B4}" type="slidenum">
              <a:rPr lang="de-DE" smtClean="0"/>
              <a:t>‹Nr.›</a:t>
            </a:fld>
            <a:endParaRPr lang="de-DE"/>
          </a:p>
        </p:txBody>
      </p:sp>
    </p:spTree>
    <p:extLst>
      <p:ext uri="{BB962C8B-B14F-4D97-AF65-F5344CB8AC3E}">
        <p14:creationId xmlns:p14="http://schemas.microsoft.com/office/powerpoint/2010/main" val="78713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D1A577-8B3D-C096-D3AD-D843C5E52BE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A622043-F212-54B9-6887-D64F72144A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F908A75-C7AC-1EF4-E654-3B66C3CCF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878E6B7-325B-3430-DAE0-BB5CE7A67F7E}"/>
              </a:ext>
            </a:extLst>
          </p:cNvPr>
          <p:cNvSpPr>
            <a:spLocks noGrp="1"/>
          </p:cNvSpPr>
          <p:nvPr>
            <p:ph type="dt" sz="half" idx="10"/>
          </p:nvPr>
        </p:nvSpPr>
        <p:spPr/>
        <p:txBody>
          <a:bodyPr/>
          <a:lstStyle/>
          <a:p>
            <a:fld id="{83AB6A7A-760E-487F-B824-C8AF509EACC5}" type="datetimeFigureOut">
              <a:rPr lang="de-DE" smtClean="0"/>
              <a:t>11.06.2025</a:t>
            </a:fld>
            <a:endParaRPr lang="de-DE"/>
          </a:p>
        </p:txBody>
      </p:sp>
      <p:sp>
        <p:nvSpPr>
          <p:cNvPr id="6" name="Fußzeilenplatzhalter 5">
            <a:extLst>
              <a:ext uri="{FF2B5EF4-FFF2-40B4-BE49-F238E27FC236}">
                <a16:creationId xmlns:a16="http://schemas.microsoft.com/office/drawing/2014/main" id="{A185F3CB-C41D-DD98-8FE0-2E48DC0661F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807B497-8ADD-E1D7-E028-FEF6087C13BA}"/>
              </a:ext>
            </a:extLst>
          </p:cNvPr>
          <p:cNvSpPr>
            <a:spLocks noGrp="1"/>
          </p:cNvSpPr>
          <p:nvPr>
            <p:ph type="sldNum" sz="quarter" idx="12"/>
          </p:nvPr>
        </p:nvSpPr>
        <p:spPr/>
        <p:txBody>
          <a:bodyPr/>
          <a:lstStyle/>
          <a:p>
            <a:fld id="{8101D1D9-AD58-41E5-B572-7B1DDD62E7B4}" type="slidenum">
              <a:rPr lang="de-DE" smtClean="0"/>
              <a:t>‹Nr.›</a:t>
            </a:fld>
            <a:endParaRPr lang="de-DE"/>
          </a:p>
        </p:txBody>
      </p:sp>
    </p:spTree>
    <p:extLst>
      <p:ext uri="{BB962C8B-B14F-4D97-AF65-F5344CB8AC3E}">
        <p14:creationId xmlns:p14="http://schemas.microsoft.com/office/powerpoint/2010/main" val="255144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8CFB96-222F-20EE-A7F8-6AC2F90CD90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3B2714F-32FD-8EB8-9598-58B60995A5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521D752-01E4-5487-6AA4-DBC09D9D2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010BB02-D926-BD27-7624-71A02DC71576}"/>
              </a:ext>
            </a:extLst>
          </p:cNvPr>
          <p:cNvSpPr>
            <a:spLocks noGrp="1"/>
          </p:cNvSpPr>
          <p:nvPr>
            <p:ph type="dt" sz="half" idx="10"/>
          </p:nvPr>
        </p:nvSpPr>
        <p:spPr/>
        <p:txBody>
          <a:bodyPr/>
          <a:lstStyle/>
          <a:p>
            <a:fld id="{83AB6A7A-760E-487F-B824-C8AF509EACC5}" type="datetimeFigureOut">
              <a:rPr lang="de-DE" smtClean="0"/>
              <a:t>11.06.2025</a:t>
            </a:fld>
            <a:endParaRPr lang="de-DE"/>
          </a:p>
        </p:txBody>
      </p:sp>
      <p:sp>
        <p:nvSpPr>
          <p:cNvPr id="6" name="Fußzeilenplatzhalter 5">
            <a:extLst>
              <a:ext uri="{FF2B5EF4-FFF2-40B4-BE49-F238E27FC236}">
                <a16:creationId xmlns:a16="http://schemas.microsoft.com/office/drawing/2014/main" id="{3EE9E7D7-6290-9C1D-8068-9D9C352BE97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78BEECB-9D18-F39B-2A5A-9C525CC9F109}"/>
              </a:ext>
            </a:extLst>
          </p:cNvPr>
          <p:cNvSpPr>
            <a:spLocks noGrp="1"/>
          </p:cNvSpPr>
          <p:nvPr>
            <p:ph type="sldNum" sz="quarter" idx="12"/>
          </p:nvPr>
        </p:nvSpPr>
        <p:spPr/>
        <p:txBody>
          <a:bodyPr/>
          <a:lstStyle/>
          <a:p>
            <a:fld id="{8101D1D9-AD58-41E5-B572-7B1DDD62E7B4}" type="slidenum">
              <a:rPr lang="de-DE" smtClean="0"/>
              <a:t>‹Nr.›</a:t>
            </a:fld>
            <a:endParaRPr lang="de-DE"/>
          </a:p>
        </p:txBody>
      </p:sp>
    </p:spTree>
    <p:extLst>
      <p:ext uri="{BB962C8B-B14F-4D97-AF65-F5344CB8AC3E}">
        <p14:creationId xmlns:p14="http://schemas.microsoft.com/office/powerpoint/2010/main" val="36381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941BAFC-1A15-DEE7-EA68-33B881143F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E8F7C74-CEF7-0E50-7DF9-C35E6349AE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0B4B373-E9B5-8C33-F537-74B104265A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AB6A7A-760E-487F-B824-C8AF509EACC5}" type="datetimeFigureOut">
              <a:rPr lang="de-DE" smtClean="0"/>
              <a:t>11.06.2025</a:t>
            </a:fld>
            <a:endParaRPr lang="de-DE"/>
          </a:p>
        </p:txBody>
      </p:sp>
      <p:sp>
        <p:nvSpPr>
          <p:cNvPr id="5" name="Fußzeilenplatzhalter 4">
            <a:extLst>
              <a:ext uri="{FF2B5EF4-FFF2-40B4-BE49-F238E27FC236}">
                <a16:creationId xmlns:a16="http://schemas.microsoft.com/office/drawing/2014/main" id="{4237D0F4-1B7F-F3EB-2A29-3120AF9DE9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CA041712-25E6-9BB5-962F-FD8747007F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01D1D9-AD58-41E5-B572-7B1DDD62E7B4}" type="slidenum">
              <a:rPr lang="de-DE" smtClean="0"/>
              <a:t>‹Nr.›</a:t>
            </a:fld>
            <a:endParaRPr lang="de-DE"/>
          </a:p>
        </p:txBody>
      </p:sp>
    </p:spTree>
    <p:extLst>
      <p:ext uri="{BB962C8B-B14F-4D97-AF65-F5344CB8AC3E}">
        <p14:creationId xmlns:p14="http://schemas.microsoft.com/office/powerpoint/2010/main" val="3953153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970838-E8D7-7B43-01F0-7952B75E92D4}"/>
              </a:ext>
            </a:extLst>
          </p:cNvPr>
          <p:cNvSpPr>
            <a:spLocks noGrp="1"/>
          </p:cNvSpPr>
          <p:nvPr>
            <p:ph type="ctrTitle"/>
          </p:nvPr>
        </p:nvSpPr>
        <p:spPr/>
        <p:txBody>
          <a:bodyPr/>
          <a:lstStyle/>
          <a:p>
            <a:r>
              <a:rPr lang="de-DE" dirty="0"/>
              <a:t>Simulation und Modellierung in der Medizininformatik</a:t>
            </a:r>
          </a:p>
        </p:txBody>
      </p:sp>
      <p:sp>
        <p:nvSpPr>
          <p:cNvPr id="3" name="Untertitel 2">
            <a:extLst>
              <a:ext uri="{FF2B5EF4-FFF2-40B4-BE49-F238E27FC236}">
                <a16:creationId xmlns:a16="http://schemas.microsoft.com/office/drawing/2014/main" id="{D1C8C44F-3CCF-52A1-CE28-37D146929F07}"/>
              </a:ext>
            </a:extLst>
          </p:cNvPr>
          <p:cNvSpPr>
            <a:spLocks noGrp="1"/>
          </p:cNvSpPr>
          <p:nvPr>
            <p:ph type="subTitle" idx="1"/>
          </p:nvPr>
        </p:nvSpPr>
        <p:spPr/>
        <p:txBody>
          <a:bodyPr/>
          <a:lstStyle/>
          <a:p>
            <a:r>
              <a:rPr lang="de-DE" dirty="0"/>
              <a:t>Mayer Nicolas</a:t>
            </a:r>
          </a:p>
        </p:txBody>
      </p:sp>
    </p:spTree>
    <p:extLst>
      <p:ext uri="{BB962C8B-B14F-4D97-AF65-F5344CB8AC3E}">
        <p14:creationId xmlns:p14="http://schemas.microsoft.com/office/powerpoint/2010/main" val="3676675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C33ACE-C664-749B-9AFD-65406BE085B0}"/>
              </a:ext>
            </a:extLst>
          </p:cNvPr>
          <p:cNvSpPr>
            <a:spLocks noGrp="1"/>
          </p:cNvSpPr>
          <p:nvPr>
            <p:ph type="title"/>
          </p:nvPr>
        </p:nvSpPr>
        <p:spPr/>
        <p:txBody>
          <a:bodyPr/>
          <a:lstStyle/>
          <a:p>
            <a:r>
              <a:rPr lang="de-DE" dirty="0"/>
              <a:t>Diskussionsrunde</a:t>
            </a:r>
          </a:p>
        </p:txBody>
      </p:sp>
      <p:sp>
        <p:nvSpPr>
          <p:cNvPr id="3" name="Inhaltsplatzhalter 2">
            <a:extLst>
              <a:ext uri="{FF2B5EF4-FFF2-40B4-BE49-F238E27FC236}">
                <a16:creationId xmlns:a16="http://schemas.microsoft.com/office/drawing/2014/main" id="{119E3539-D08A-EA99-C469-8CD02780F077}"/>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33731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5B4E52-DE32-CC13-9529-FB3326B60BA1}"/>
              </a:ext>
            </a:extLst>
          </p:cNvPr>
          <p:cNvSpPr>
            <a:spLocks noGrp="1"/>
          </p:cNvSpPr>
          <p:nvPr>
            <p:ph type="title"/>
          </p:nvPr>
        </p:nvSpPr>
        <p:spPr/>
        <p:txBody>
          <a:bodyPr/>
          <a:lstStyle/>
          <a:p>
            <a:r>
              <a:rPr lang="de-DE" dirty="0"/>
              <a:t>Gliederung</a:t>
            </a:r>
          </a:p>
        </p:txBody>
      </p:sp>
      <p:sp>
        <p:nvSpPr>
          <p:cNvPr id="3" name="Inhaltsplatzhalter 2">
            <a:extLst>
              <a:ext uri="{FF2B5EF4-FFF2-40B4-BE49-F238E27FC236}">
                <a16:creationId xmlns:a16="http://schemas.microsoft.com/office/drawing/2014/main" id="{2DB2BE38-B9DB-2984-9F9C-E43C971857E9}"/>
              </a:ext>
            </a:extLst>
          </p:cNvPr>
          <p:cNvSpPr>
            <a:spLocks noGrp="1"/>
          </p:cNvSpPr>
          <p:nvPr>
            <p:ph idx="1"/>
          </p:nvPr>
        </p:nvSpPr>
        <p:spPr/>
        <p:txBody>
          <a:bodyPr/>
          <a:lstStyle/>
          <a:p>
            <a:pPr marL="514350" indent="-514350">
              <a:buAutoNum type="arabicPeriod"/>
            </a:pPr>
            <a:r>
              <a:rPr lang="de-DE" dirty="0"/>
              <a:t>Einführung</a:t>
            </a:r>
          </a:p>
          <a:p>
            <a:pPr marL="514350" indent="-514350">
              <a:buAutoNum type="arabicPeriod"/>
            </a:pPr>
            <a:r>
              <a:rPr lang="de-DE" dirty="0"/>
              <a:t>Arten von Modellen</a:t>
            </a:r>
          </a:p>
          <a:p>
            <a:pPr marL="514350" indent="-514350">
              <a:buAutoNum type="arabicPeriod"/>
            </a:pPr>
            <a:r>
              <a:rPr lang="de-DE" dirty="0"/>
              <a:t>Anwendungsbeispiele</a:t>
            </a:r>
          </a:p>
          <a:p>
            <a:pPr marL="514350" indent="-514350">
              <a:buAutoNum type="arabicPeriod"/>
            </a:pPr>
            <a:r>
              <a:rPr lang="de-DE" dirty="0"/>
              <a:t>Vorteile</a:t>
            </a:r>
          </a:p>
          <a:p>
            <a:pPr marL="514350" indent="-514350">
              <a:buAutoNum type="arabicPeriod"/>
            </a:pPr>
            <a:r>
              <a:rPr lang="de-DE" dirty="0"/>
              <a:t>Herausforderungen</a:t>
            </a:r>
          </a:p>
          <a:p>
            <a:pPr marL="514350" indent="-514350">
              <a:buAutoNum type="arabicPeriod"/>
            </a:pPr>
            <a:r>
              <a:rPr lang="de-DE" dirty="0"/>
              <a:t>Zukunftsperspektiven</a:t>
            </a:r>
          </a:p>
          <a:p>
            <a:pPr marL="514350" indent="-514350">
              <a:buAutoNum type="arabicPeriod"/>
            </a:pPr>
            <a:r>
              <a:rPr lang="de-DE" dirty="0"/>
              <a:t>Fazit</a:t>
            </a:r>
          </a:p>
          <a:p>
            <a:pPr marL="514350" indent="-514350">
              <a:buAutoNum type="arabicPeriod"/>
            </a:pPr>
            <a:r>
              <a:rPr lang="de-DE" dirty="0"/>
              <a:t>Fragerunde</a:t>
            </a:r>
          </a:p>
        </p:txBody>
      </p:sp>
    </p:spTree>
    <p:extLst>
      <p:ext uri="{BB962C8B-B14F-4D97-AF65-F5344CB8AC3E}">
        <p14:creationId xmlns:p14="http://schemas.microsoft.com/office/powerpoint/2010/main" val="90501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E6B608-A8E0-4058-8344-35683B3A21E2}"/>
              </a:ext>
            </a:extLst>
          </p:cNvPr>
          <p:cNvSpPr>
            <a:spLocks noGrp="1"/>
          </p:cNvSpPr>
          <p:nvPr>
            <p:ph type="title"/>
          </p:nvPr>
        </p:nvSpPr>
        <p:spPr/>
        <p:txBody>
          <a:bodyPr/>
          <a:lstStyle/>
          <a:p>
            <a:r>
              <a:rPr lang="de-DE" dirty="0"/>
              <a:t>1. Einführung</a:t>
            </a:r>
          </a:p>
        </p:txBody>
      </p:sp>
      <p:sp>
        <p:nvSpPr>
          <p:cNvPr id="3" name="Inhaltsplatzhalter 2">
            <a:extLst>
              <a:ext uri="{FF2B5EF4-FFF2-40B4-BE49-F238E27FC236}">
                <a16:creationId xmlns:a16="http://schemas.microsoft.com/office/drawing/2014/main" id="{405B6C3E-51C3-C52F-82CE-298B6F476D1A}"/>
              </a:ext>
            </a:extLst>
          </p:cNvPr>
          <p:cNvSpPr>
            <a:spLocks noGrp="1"/>
          </p:cNvSpPr>
          <p:nvPr>
            <p:ph idx="1"/>
          </p:nvPr>
        </p:nvSpPr>
        <p:spPr/>
        <p:txBody>
          <a:bodyPr/>
          <a:lstStyle/>
          <a:p>
            <a:r>
              <a:rPr lang="de-DE" dirty="0"/>
              <a:t>Definition von </a:t>
            </a:r>
            <a:r>
              <a:rPr lang="de-DE" b="1" dirty="0"/>
              <a:t>Simulation</a:t>
            </a:r>
            <a:r>
              <a:rPr lang="de-DE" dirty="0"/>
              <a:t> (Nachbildung realer Prozesse in einem Modell zur Analyse)</a:t>
            </a:r>
          </a:p>
          <a:p>
            <a:r>
              <a:rPr lang="de-DE" dirty="0"/>
              <a:t>Definition von </a:t>
            </a:r>
            <a:r>
              <a:rPr lang="de-DE" b="1" dirty="0"/>
              <a:t>Modellierung</a:t>
            </a:r>
            <a:r>
              <a:rPr lang="de-DE" dirty="0"/>
              <a:t> (mathematische oder computergestützte Beschreibung eines Systems)</a:t>
            </a:r>
          </a:p>
          <a:p>
            <a:r>
              <a:rPr lang="de-DE" dirty="0"/>
              <a:t>Relevanz in der </a:t>
            </a:r>
            <a:r>
              <a:rPr lang="de-DE" b="1" dirty="0"/>
              <a:t>Medizininformatik</a:t>
            </a:r>
            <a:r>
              <a:rPr lang="de-DE" dirty="0"/>
              <a:t>: Entscheidungsunterstützung, Risikoanalyse, Planung und Ausbildung</a:t>
            </a:r>
          </a:p>
        </p:txBody>
      </p:sp>
    </p:spTree>
    <p:extLst>
      <p:ext uri="{BB962C8B-B14F-4D97-AF65-F5344CB8AC3E}">
        <p14:creationId xmlns:p14="http://schemas.microsoft.com/office/powerpoint/2010/main" val="414471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301913-D5B4-7E99-5C41-C7D5F690030E}"/>
              </a:ext>
            </a:extLst>
          </p:cNvPr>
          <p:cNvSpPr>
            <a:spLocks noGrp="1"/>
          </p:cNvSpPr>
          <p:nvPr>
            <p:ph type="title"/>
          </p:nvPr>
        </p:nvSpPr>
        <p:spPr/>
        <p:txBody>
          <a:bodyPr/>
          <a:lstStyle/>
          <a:p>
            <a:r>
              <a:rPr lang="de-DE" dirty="0"/>
              <a:t>2. Arten von Modellen</a:t>
            </a:r>
          </a:p>
        </p:txBody>
      </p:sp>
      <p:sp>
        <p:nvSpPr>
          <p:cNvPr id="3" name="Inhaltsplatzhalter 2">
            <a:extLst>
              <a:ext uri="{FF2B5EF4-FFF2-40B4-BE49-F238E27FC236}">
                <a16:creationId xmlns:a16="http://schemas.microsoft.com/office/drawing/2014/main" id="{32674038-2055-3EC3-613B-3883A4DC3BA1}"/>
              </a:ext>
            </a:extLst>
          </p:cNvPr>
          <p:cNvSpPr>
            <a:spLocks noGrp="1"/>
          </p:cNvSpPr>
          <p:nvPr>
            <p:ph idx="1"/>
          </p:nvPr>
        </p:nvSpPr>
        <p:spPr/>
        <p:txBody>
          <a:bodyPr/>
          <a:lstStyle/>
          <a:p>
            <a:r>
              <a:rPr lang="de-DE" b="1" dirty="0"/>
              <a:t>Mathematische Modelle</a:t>
            </a:r>
            <a:r>
              <a:rPr lang="de-DE" dirty="0"/>
              <a:t>: z. B. Differentialgleichungen zur Beschreibung physiologischer Prozesse</a:t>
            </a:r>
          </a:p>
          <a:p>
            <a:r>
              <a:rPr lang="de-DE" b="1" dirty="0"/>
              <a:t>Stochastische Modelle</a:t>
            </a:r>
            <a:r>
              <a:rPr lang="de-DE" dirty="0"/>
              <a:t>: z. B. für Krankheitsausbreitung</a:t>
            </a:r>
          </a:p>
          <a:p>
            <a:r>
              <a:rPr lang="de-DE" b="1" dirty="0"/>
              <a:t>Agentenbasierte Modelle</a:t>
            </a:r>
            <a:r>
              <a:rPr lang="de-DE" dirty="0"/>
              <a:t>: z. B. Verhalten einzelner Zellen, Patienten oder Systeme</a:t>
            </a:r>
          </a:p>
          <a:p>
            <a:r>
              <a:rPr lang="de-DE" b="1" dirty="0"/>
              <a:t>Maschinelles Lernen / KI-basierte Modelle</a:t>
            </a:r>
            <a:r>
              <a:rPr lang="de-DE" dirty="0"/>
              <a:t>: z. B. zur Diagnoseunterstützung</a:t>
            </a:r>
          </a:p>
          <a:p>
            <a:r>
              <a:rPr lang="de-DE" b="1" dirty="0"/>
              <a:t>3D-Modelle</a:t>
            </a:r>
            <a:r>
              <a:rPr lang="de-DE" dirty="0"/>
              <a:t>: z. B. für OP-Planung, Tumorvisualisierung</a:t>
            </a:r>
          </a:p>
        </p:txBody>
      </p:sp>
    </p:spTree>
    <p:extLst>
      <p:ext uri="{BB962C8B-B14F-4D97-AF65-F5344CB8AC3E}">
        <p14:creationId xmlns:p14="http://schemas.microsoft.com/office/powerpoint/2010/main" val="336555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3C6DDA-DECD-843F-7AA9-8FD8030612EB}"/>
              </a:ext>
            </a:extLst>
          </p:cNvPr>
          <p:cNvSpPr>
            <a:spLocks noGrp="1"/>
          </p:cNvSpPr>
          <p:nvPr>
            <p:ph type="title"/>
          </p:nvPr>
        </p:nvSpPr>
        <p:spPr/>
        <p:txBody>
          <a:bodyPr/>
          <a:lstStyle/>
          <a:p>
            <a:r>
              <a:rPr lang="de-DE" dirty="0"/>
              <a:t>3. Anwendungsbeispiele</a:t>
            </a:r>
          </a:p>
        </p:txBody>
      </p:sp>
      <p:sp>
        <p:nvSpPr>
          <p:cNvPr id="3" name="Inhaltsplatzhalter 2">
            <a:extLst>
              <a:ext uri="{FF2B5EF4-FFF2-40B4-BE49-F238E27FC236}">
                <a16:creationId xmlns:a16="http://schemas.microsoft.com/office/drawing/2014/main" id="{B1CB7919-4495-8FD9-691E-107040D2E837}"/>
              </a:ext>
            </a:extLst>
          </p:cNvPr>
          <p:cNvSpPr>
            <a:spLocks noGrp="1"/>
          </p:cNvSpPr>
          <p:nvPr>
            <p:ph idx="1"/>
          </p:nvPr>
        </p:nvSpPr>
        <p:spPr/>
        <p:txBody>
          <a:bodyPr/>
          <a:lstStyle/>
          <a:p>
            <a:r>
              <a:rPr lang="de-DE" b="1" dirty="0"/>
              <a:t>Patientenspezifische Simulationen</a:t>
            </a:r>
            <a:r>
              <a:rPr lang="de-DE" dirty="0"/>
              <a:t>: z. B. Herzsimulation vor Eingriffen</a:t>
            </a:r>
          </a:p>
          <a:p>
            <a:r>
              <a:rPr lang="de-DE" b="1" dirty="0"/>
              <a:t>Epidemiemodellierung</a:t>
            </a:r>
            <a:r>
              <a:rPr lang="de-DE" dirty="0"/>
              <a:t>: COVID-19, Grippeausbreitung</a:t>
            </a:r>
          </a:p>
          <a:p>
            <a:r>
              <a:rPr lang="de-DE" b="1" dirty="0"/>
              <a:t>Virtuelle Operationen und Trainingssysteme</a:t>
            </a:r>
            <a:r>
              <a:rPr lang="de-DE" dirty="0"/>
              <a:t>: z. B. VR-Simulatoren</a:t>
            </a:r>
          </a:p>
          <a:p>
            <a:r>
              <a:rPr lang="de-DE" b="1" dirty="0"/>
              <a:t>Klinische Entscheidungsunterstützung</a:t>
            </a:r>
            <a:r>
              <a:rPr lang="de-DE" dirty="0"/>
              <a:t>: Prognosemodelle z. B. bei Krebs</a:t>
            </a:r>
          </a:p>
          <a:p>
            <a:r>
              <a:rPr lang="de-DE" b="1" dirty="0"/>
              <a:t>Medikamentensimulationen</a:t>
            </a:r>
            <a:r>
              <a:rPr lang="de-DE" dirty="0"/>
              <a:t>: Wirkung und Nebenwirkungen abschätzen</a:t>
            </a:r>
          </a:p>
        </p:txBody>
      </p:sp>
    </p:spTree>
    <p:extLst>
      <p:ext uri="{BB962C8B-B14F-4D97-AF65-F5344CB8AC3E}">
        <p14:creationId xmlns:p14="http://schemas.microsoft.com/office/powerpoint/2010/main" val="949772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CC7C61-0FF6-435E-03B3-006044BC66FD}"/>
              </a:ext>
            </a:extLst>
          </p:cNvPr>
          <p:cNvSpPr>
            <a:spLocks noGrp="1"/>
          </p:cNvSpPr>
          <p:nvPr>
            <p:ph type="title"/>
          </p:nvPr>
        </p:nvSpPr>
        <p:spPr/>
        <p:txBody>
          <a:bodyPr/>
          <a:lstStyle/>
          <a:p>
            <a:r>
              <a:rPr lang="de-DE" dirty="0"/>
              <a:t>4. Vorteile</a:t>
            </a:r>
          </a:p>
        </p:txBody>
      </p:sp>
      <p:sp>
        <p:nvSpPr>
          <p:cNvPr id="3" name="Inhaltsplatzhalter 2">
            <a:extLst>
              <a:ext uri="{FF2B5EF4-FFF2-40B4-BE49-F238E27FC236}">
                <a16:creationId xmlns:a16="http://schemas.microsoft.com/office/drawing/2014/main" id="{6D8089A7-A452-BDC4-98DF-BB5C702BD459}"/>
              </a:ext>
            </a:extLst>
          </p:cNvPr>
          <p:cNvSpPr>
            <a:spLocks noGrp="1"/>
          </p:cNvSpPr>
          <p:nvPr>
            <p:ph idx="1"/>
          </p:nvPr>
        </p:nvSpPr>
        <p:spPr/>
        <p:txBody>
          <a:bodyPr/>
          <a:lstStyle/>
          <a:p>
            <a:r>
              <a:rPr lang="de-DE" dirty="0"/>
              <a:t>Risikoarmes Testen von Szenarien</a:t>
            </a:r>
          </a:p>
          <a:p>
            <a:r>
              <a:rPr lang="de-DE" dirty="0"/>
              <a:t>Individuelle Patientenmodelle (Präzisionsmedizin)</a:t>
            </a:r>
          </a:p>
          <a:p>
            <a:r>
              <a:rPr lang="de-DE" dirty="0"/>
              <a:t>Kosten- und Zeiteffizienz</a:t>
            </a:r>
          </a:p>
          <a:p>
            <a:r>
              <a:rPr lang="de-DE" dirty="0"/>
              <a:t>Verbesserte Ausbildungsmöglichkeiten</a:t>
            </a:r>
          </a:p>
        </p:txBody>
      </p:sp>
    </p:spTree>
    <p:extLst>
      <p:ext uri="{BB962C8B-B14F-4D97-AF65-F5344CB8AC3E}">
        <p14:creationId xmlns:p14="http://schemas.microsoft.com/office/powerpoint/2010/main" val="2205259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7BB125-3D35-8BF0-60B3-E1526F0678AE}"/>
              </a:ext>
            </a:extLst>
          </p:cNvPr>
          <p:cNvSpPr>
            <a:spLocks noGrp="1"/>
          </p:cNvSpPr>
          <p:nvPr>
            <p:ph type="title"/>
          </p:nvPr>
        </p:nvSpPr>
        <p:spPr/>
        <p:txBody>
          <a:bodyPr/>
          <a:lstStyle/>
          <a:p>
            <a:r>
              <a:rPr lang="de-DE" dirty="0"/>
              <a:t>5. Herausforderungen</a:t>
            </a:r>
          </a:p>
        </p:txBody>
      </p:sp>
      <p:sp>
        <p:nvSpPr>
          <p:cNvPr id="3" name="Inhaltsplatzhalter 2">
            <a:extLst>
              <a:ext uri="{FF2B5EF4-FFF2-40B4-BE49-F238E27FC236}">
                <a16:creationId xmlns:a16="http://schemas.microsoft.com/office/drawing/2014/main" id="{28B72842-B0AA-55BC-FCEE-48895BB4A19B}"/>
              </a:ext>
            </a:extLst>
          </p:cNvPr>
          <p:cNvSpPr>
            <a:spLocks noGrp="1"/>
          </p:cNvSpPr>
          <p:nvPr>
            <p:ph idx="1"/>
          </p:nvPr>
        </p:nvSpPr>
        <p:spPr/>
        <p:txBody>
          <a:bodyPr/>
          <a:lstStyle/>
          <a:p>
            <a:r>
              <a:rPr lang="de-DE" dirty="0"/>
              <a:t>Modellvalidierung und –</a:t>
            </a:r>
            <a:r>
              <a:rPr lang="de-DE" dirty="0" err="1"/>
              <a:t>verifikation</a:t>
            </a:r>
            <a:endParaRPr lang="de-DE" dirty="0"/>
          </a:p>
          <a:p>
            <a:r>
              <a:rPr lang="de-DE" dirty="0"/>
              <a:t>Datenverfügbarkeit und –</a:t>
            </a:r>
            <a:r>
              <a:rPr lang="de-DE" dirty="0" err="1"/>
              <a:t>qualität</a:t>
            </a:r>
            <a:endParaRPr lang="de-DE" dirty="0"/>
          </a:p>
          <a:p>
            <a:r>
              <a:rPr lang="de-DE" dirty="0"/>
              <a:t>Rechenaufwand und Komplexität</a:t>
            </a:r>
          </a:p>
          <a:p>
            <a:r>
              <a:rPr lang="de-DE" dirty="0"/>
              <a:t>Ethische und rechtliche Aspekte (z. B. bei patientenspezifischen Prognosen)</a:t>
            </a:r>
          </a:p>
        </p:txBody>
      </p:sp>
    </p:spTree>
    <p:extLst>
      <p:ext uri="{BB962C8B-B14F-4D97-AF65-F5344CB8AC3E}">
        <p14:creationId xmlns:p14="http://schemas.microsoft.com/office/powerpoint/2010/main" val="65373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1E245B-CAFE-3075-B233-9E756CCCD784}"/>
              </a:ext>
            </a:extLst>
          </p:cNvPr>
          <p:cNvSpPr>
            <a:spLocks noGrp="1"/>
          </p:cNvSpPr>
          <p:nvPr>
            <p:ph type="title"/>
          </p:nvPr>
        </p:nvSpPr>
        <p:spPr/>
        <p:txBody>
          <a:bodyPr/>
          <a:lstStyle/>
          <a:p>
            <a:r>
              <a:rPr lang="de-DE" dirty="0"/>
              <a:t>6. Zukunftsperspektiven</a:t>
            </a:r>
          </a:p>
        </p:txBody>
      </p:sp>
      <p:sp>
        <p:nvSpPr>
          <p:cNvPr id="3" name="Inhaltsplatzhalter 2">
            <a:extLst>
              <a:ext uri="{FF2B5EF4-FFF2-40B4-BE49-F238E27FC236}">
                <a16:creationId xmlns:a16="http://schemas.microsoft.com/office/drawing/2014/main" id="{A800F038-17C7-5E14-8E24-89503EBE6532}"/>
              </a:ext>
            </a:extLst>
          </p:cNvPr>
          <p:cNvSpPr>
            <a:spLocks noGrp="1"/>
          </p:cNvSpPr>
          <p:nvPr>
            <p:ph idx="1"/>
          </p:nvPr>
        </p:nvSpPr>
        <p:spPr/>
        <p:txBody>
          <a:bodyPr/>
          <a:lstStyle/>
          <a:p>
            <a:r>
              <a:rPr lang="de-DE" dirty="0"/>
              <a:t>Integration mit </a:t>
            </a:r>
            <a:r>
              <a:rPr lang="de-DE" b="1" dirty="0"/>
              <a:t>digitalen Zwillingen</a:t>
            </a:r>
          </a:p>
          <a:p>
            <a:r>
              <a:rPr lang="de-DE" dirty="0"/>
              <a:t>Kombination mit </a:t>
            </a:r>
            <a:r>
              <a:rPr lang="de-DE" b="1" dirty="0"/>
              <a:t>Wearables und Echtzeitdaten</a:t>
            </a:r>
          </a:p>
          <a:p>
            <a:r>
              <a:rPr lang="de-DE" b="1" dirty="0"/>
              <a:t>Interdisziplinäre Forschung</a:t>
            </a:r>
            <a:r>
              <a:rPr lang="de-DE" dirty="0"/>
              <a:t> (Medizin, Informatik, Mathematik, Ingenieurwesen)</a:t>
            </a:r>
          </a:p>
          <a:p>
            <a:r>
              <a:rPr lang="de-DE" dirty="0"/>
              <a:t>KI-basierte adaptierende Modelle</a:t>
            </a:r>
          </a:p>
        </p:txBody>
      </p:sp>
    </p:spTree>
    <p:extLst>
      <p:ext uri="{BB962C8B-B14F-4D97-AF65-F5344CB8AC3E}">
        <p14:creationId xmlns:p14="http://schemas.microsoft.com/office/powerpoint/2010/main" val="119151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C08FF9-252B-48DF-FAEF-9205D0350A36}"/>
              </a:ext>
            </a:extLst>
          </p:cNvPr>
          <p:cNvSpPr>
            <a:spLocks noGrp="1"/>
          </p:cNvSpPr>
          <p:nvPr>
            <p:ph type="title"/>
          </p:nvPr>
        </p:nvSpPr>
        <p:spPr/>
        <p:txBody>
          <a:bodyPr/>
          <a:lstStyle/>
          <a:p>
            <a:r>
              <a:rPr lang="de-DE" dirty="0"/>
              <a:t>7. Fazit</a:t>
            </a:r>
          </a:p>
        </p:txBody>
      </p:sp>
      <p:sp>
        <p:nvSpPr>
          <p:cNvPr id="3" name="Inhaltsplatzhalter 2">
            <a:extLst>
              <a:ext uri="{FF2B5EF4-FFF2-40B4-BE49-F238E27FC236}">
                <a16:creationId xmlns:a16="http://schemas.microsoft.com/office/drawing/2014/main" id="{24205176-5B6D-011F-12F1-AF2B762A5249}"/>
              </a:ext>
            </a:extLst>
          </p:cNvPr>
          <p:cNvSpPr>
            <a:spLocks noGrp="1"/>
          </p:cNvSpPr>
          <p:nvPr>
            <p:ph idx="1"/>
          </p:nvPr>
        </p:nvSpPr>
        <p:spPr/>
        <p:txBody>
          <a:bodyPr/>
          <a:lstStyle/>
          <a:p>
            <a:pPr marL="0" indent="0">
              <a:buNone/>
            </a:pPr>
            <a:r>
              <a:rPr lang="de-DE" dirty="0"/>
              <a:t>Simulation und Modellierung sind zentrale Werkzeuge der modernen Medizininformatik, die sowohl in der Forschung, Klinik als auch in der Lehre entscheidende Beiträge leisten. Sie ermöglichen eine präzisere, effizientere und individualisierte Medizin.</a:t>
            </a:r>
          </a:p>
        </p:txBody>
      </p:sp>
    </p:spTree>
    <p:extLst>
      <p:ext uri="{BB962C8B-B14F-4D97-AF65-F5344CB8AC3E}">
        <p14:creationId xmlns:p14="http://schemas.microsoft.com/office/powerpoint/2010/main" val="263636317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274</Words>
  <Application>Microsoft Office PowerPoint</Application>
  <PresentationFormat>Breitbild</PresentationFormat>
  <Paragraphs>45</Paragraphs>
  <Slides>10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Aptos</vt:lpstr>
      <vt:lpstr>Aptos Display</vt:lpstr>
      <vt:lpstr>Arial</vt:lpstr>
      <vt:lpstr>Office</vt:lpstr>
      <vt:lpstr>Simulation und Modellierung in der Medizininformatik</vt:lpstr>
      <vt:lpstr>Gliederung</vt:lpstr>
      <vt:lpstr>1. Einführung</vt:lpstr>
      <vt:lpstr>2. Arten von Modellen</vt:lpstr>
      <vt:lpstr>3. Anwendungsbeispiele</vt:lpstr>
      <vt:lpstr>4. Vorteile</vt:lpstr>
      <vt:lpstr>5. Herausforderungen</vt:lpstr>
      <vt:lpstr>6. Zukunftsperspektiven</vt:lpstr>
      <vt:lpstr>7. Fazit</vt:lpstr>
      <vt:lpstr>Diskussionsrunde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stnimaye</dc:creator>
  <cp:lastModifiedBy>stnimaye</cp:lastModifiedBy>
  <cp:revision>1</cp:revision>
  <dcterms:created xsi:type="dcterms:W3CDTF">2025-06-11T08:23:34Z</dcterms:created>
  <dcterms:modified xsi:type="dcterms:W3CDTF">2025-06-11T08:31:09Z</dcterms:modified>
</cp:coreProperties>
</file>