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93A88-B23E-84E2-A731-7C527FAE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803A26-4E23-D820-C881-362B27B9F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A1016-2A1B-9429-4177-0DFC913D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4771E5-2449-1576-DD2C-E311AC23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B9BF6A-4E4D-C82C-EC83-20517A0B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7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11906-FC51-FE6D-8B91-7F25407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A636EF-E2D0-365B-37D1-A84859E1B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C3316-AC6C-B609-C8F3-F4A5E2B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3B369-DE1B-988C-21F2-6BC71A90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2899F-7B20-0E62-16DD-1DD93787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C6DECE-8210-31C3-DC27-11E6DDB2C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CE6D9E-E386-CDEC-DDE9-9D0ED1AA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3721E-CF5E-3C68-02F6-F072F8FF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B63E10-1932-9B48-C0C1-3D5E14D3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A2D77-82C0-51F1-1E46-FF1182F9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54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DA427-D81A-AC41-B534-A2E0D983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A10F9B-BC8D-7B43-1F37-DFCDA439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38729-9244-C910-EF88-B34AB257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FF4BA-7C42-2634-9F3B-642270BF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325293-3C79-E9C6-B299-8E5FE2B7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18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B9021-F91C-C4D6-4D98-52F46435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7E38BD-5AF8-87FC-9D86-7F0FE7DF9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6F660C-3AB1-FF36-7866-EFB57DCE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955E4-851B-BB60-76AC-4D216050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28D51-C2D5-896B-E81C-B882B48C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93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BD49A-856E-0A5D-60C0-06CA9F63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60C8C-5549-D787-F9E1-55823D6F0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EBD40D-B508-DC47-9501-8B6D74FB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2F275-7F7E-BAB2-2700-7F95A35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1D7285-048F-7EE7-BDB8-DC439071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B9C17-83E1-7C20-6067-5A15FED1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12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D55A0-354F-B318-0A86-DB045446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DB8B9C-1B6C-AED8-3CDD-B334D46C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2BAC94-865C-0AFA-C310-4F1DBBB25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5A7248-7FDF-0064-F171-A877ACBB2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A4578-D338-2AB2-4EBC-4AAB8B442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4CA6E0-9039-9901-D89E-B0904B6B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F355A7-BD2D-C60A-58DD-0F5AD504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B2834D-AD91-0A2C-4574-5ABF2061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8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97C9D-41A1-EA10-CE62-18F35CB4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68FBB2-F97C-A840-5C68-137CCC87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048591-F56F-F5CB-4807-5FD39192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A81390-BEED-50B1-4682-351AE5BF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59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128603-4B62-B6BF-39C5-3AD8A70F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349498-5405-C8EF-0C27-3BE2A8F8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3B0477-74CA-0123-09EF-57B4501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13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1A577-8B3D-C096-D3AD-D843C5E5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22043-F212-54B9-6887-D64F7214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908A75-C7AC-1EF4-E654-3B66C3CCF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78E6B7-325B-3430-DAE0-BB5CE7A6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5F3CB-C41D-DD98-8FE0-2E48DC06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7B497-8ADD-E1D7-E028-FEF6087C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44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CFB96-222F-20EE-A7F8-6AC2F90C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B2714F-32FD-8EB8-9598-58B6099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21D752-01E4-5487-6AA4-DBC09D9D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0BB02-D926-BD27-7624-71A02DC7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E9E7D7-6290-9C1D-8068-9D9C352B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8BEECB-9D18-F39B-2A5A-9C525CC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41BAFC-1A15-DEE7-EA68-33B88114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8F7C74-CEF7-0E50-7DF9-C35E6349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4B373-E9B5-8C33-F537-74B104265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B6A7A-760E-487F-B824-C8AF509EACC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7D0F4-1B7F-F3EB-2A29-3120AF9DE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041712-25E6-9BB5-962F-FD8747007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5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0838-E8D7-7B43-01F0-7952B75E9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Simulation und Modellierung in der Medizininformatik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C8C44F-3CCF-52A1-CE28-37D146929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Mayer Nicolas</a:t>
            </a:r>
          </a:p>
        </p:txBody>
      </p:sp>
    </p:spTree>
    <p:extLst>
      <p:ext uri="{BB962C8B-B14F-4D97-AF65-F5344CB8AC3E}">
        <p14:creationId xmlns:p14="http://schemas.microsoft.com/office/powerpoint/2010/main" val="367667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08FF9-252B-48DF-FAEF-9205D03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7.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05176-5B6D-011F-12F1-AF2B762A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Kombination von </a:t>
            </a:r>
            <a:r>
              <a:rPr lang="de-DE" sz="2400" b="1" dirty="0"/>
              <a:t>Modellen mit Echtzeitdaten</a:t>
            </a:r>
            <a:r>
              <a:rPr lang="de-DE" sz="2400" dirty="0"/>
              <a:t> (z. B. Wearables)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von Patienten</a:t>
            </a:r>
          </a:p>
          <a:p>
            <a:r>
              <a:rPr lang="de-DE" sz="2400" b="1" dirty="0"/>
              <a:t>Adaptive Modellierung</a:t>
            </a:r>
            <a:r>
              <a:rPr lang="de-DE" sz="2400" dirty="0"/>
              <a:t> mit KI</a:t>
            </a:r>
          </a:p>
          <a:p>
            <a:r>
              <a:rPr lang="de-DE" sz="2400" dirty="0"/>
              <a:t>Integration in </a:t>
            </a:r>
            <a:r>
              <a:rPr lang="de-DE" sz="2400" b="1" dirty="0"/>
              <a:t>elektronische Gesundheitsakten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3636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FF127-3B74-78B5-E480-8421D903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F251-40EF-EE66-5846-08B13F31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b="1" dirty="0"/>
              <a:t>Simulation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D201A-FE29-571E-E577-8A3E458CB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570D7-2633-70A0-5E45-28FD7CA6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F9807-7B5D-AD22-F8BF-0BF693D2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1. Was ist Simulation?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42B2-2B96-4CD9-8C8F-EDDDC442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Nachbildung realer medizinischer Prozesse oder Systeme in einer virtuellen Umgebung zur Analyse, Vorhersage oder Schulung.</a:t>
            </a:r>
          </a:p>
          <a:p>
            <a:r>
              <a:rPr lang="de-DE" sz="2400" dirty="0"/>
              <a:t>Ziel: Untersuchung von Situationen, die </a:t>
            </a:r>
            <a:r>
              <a:rPr lang="de-DE" sz="2400" b="1" dirty="0"/>
              <a:t>im echten Leben schwer oder gefährlich</a:t>
            </a:r>
            <a:r>
              <a:rPr lang="de-DE" sz="2400" dirty="0"/>
              <a:t> nachzustellen wären.</a:t>
            </a:r>
          </a:p>
        </p:txBody>
      </p:sp>
    </p:spTree>
    <p:extLst>
      <p:ext uri="{BB962C8B-B14F-4D97-AF65-F5344CB8AC3E}">
        <p14:creationId xmlns:p14="http://schemas.microsoft.com/office/powerpoint/2010/main" val="203422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F0EEF-DEEC-1DFF-5EE7-0F9F1D07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43DF6-7945-F6DA-81EC-F22C45C6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2. Ziele der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2C92F-15DB-F522-8DAC-9DB4432C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Risikoarmes Testen</a:t>
            </a:r>
            <a:r>
              <a:rPr lang="de-DE" sz="2400" dirty="0"/>
              <a:t> von Therapien und Prozessen</a:t>
            </a:r>
          </a:p>
          <a:p>
            <a:r>
              <a:rPr lang="de-DE" sz="2400" b="1" dirty="0"/>
              <a:t>Trainingsmöglichkeit</a:t>
            </a:r>
            <a:r>
              <a:rPr lang="de-DE" sz="2400" dirty="0"/>
              <a:t> für medizinisches Personal</a:t>
            </a:r>
          </a:p>
          <a:p>
            <a:r>
              <a:rPr lang="de-DE" sz="2400" dirty="0"/>
              <a:t>Optimierung medizinischer Abläufe</a:t>
            </a:r>
          </a:p>
          <a:p>
            <a:r>
              <a:rPr lang="de-DE" sz="2400" b="1" dirty="0"/>
              <a:t>Entscheidungsunterstützung</a:t>
            </a:r>
            <a:r>
              <a:rPr lang="de-DE" sz="2400" dirty="0"/>
              <a:t> für Diagnostik und Therapie</a:t>
            </a:r>
          </a:p>
          <a:p>
            <a:r>
              <a:rPr lang="de-DE" sz="2400" b="1" dirty="0"/>
              <a:t>Forschung und Entwicklung</a:t>
            </a:r>
            <a:r>
              <a:rPr lang="de-DE" sz="2400" dirty="0"/>
              <a:t> medizinischer Verfahren</a:t>
            </a:r>
          </a:p>
        </p:txBody>
      </p:sp>
    </p:spTree>
    <p:extLst>
      <p:ext uri="{BB962C8B-B14F-4D97-AF65-F5344CB8AC3E}">
        <p14:creationId xmlns:p14="http://schemas.microsoft.com/office/powerpoint/2010/main" val="15226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91B32-FC13-63D3-2A66-18B0C12B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B012F-2030-6A2F-1CAB-28FA5AE2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3. Typen medizinischer Simulationen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E01DABA-33FA-6FF2-EC6B-D88EE762B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133681"/>
              </p:ext>
            </p:extLst>
          </p:nvPr>
        </p:nvGraphicFramePr>
        <p:xfrm>
          <a:off x="841972" y="1825626"/>
          <a:ext cx="1062376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010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5372754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41106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Beispielhafte Anwendung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596936">
                <a:tc>
                  <a:txBody>
                    <a:bodyPr/>
                    <a:lstStyle/>
                    <a:p>
                      <a:r>
                        <a:rPr lang="de-DE" dirty="0"/>
                        <a:t>Physikalische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OP-Simulatoren mit Haptik (z. B. Laparoskopie-Training)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r>
                        <a:rPr lang="de-DE" dirty="0"/>
                        <a:t>Computergestützte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Herz-Kreislauf-Modell zur Medikamentenwirkung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r>
                        <a:rPr lang="de-DE" dirty="0"/>
                        <a:t>Agentenbasierte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Ausbreitung von Infektionen in einer Klinik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r>
                        <a:rPr lang="de-DE" dirty="0"/>
                        <a:t>Virtuelle Realität (VR)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Notfallszenarien für Ausbildung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359499">
                <a:tc>
                  <a:txBody>
                    <a:bodyPr/>
                    <a:lstStyle/>
                    <a:p>
                      <a:r>
                        <a:rPr lang="de-DE" dirty="0"/>
                        <a:t>Prozesssimulation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Patientenfluss im Krankenhaus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1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74A7-DC4E-6BBE-3B95-750BD405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68FD5-3BAD-A7F6-EC8C-9BD67A9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4. 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7E4A2-17C1-40A0-89FE-F36AE418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Medizinische Ausbildung</a:t>
            </a:r>
            <a:r>
              <a:rPr lang="de-DE" sz="2400" dirty="0"/>
              <a:t>: Simulationen zur Schulung von Chirurgen oder Pflegepersonal</a:t>
            </a:r>
          </a:p>
          <a:p>
            <a:r>
              <a:rPr lang="de-DE" sz="2400" b="1" dirty="0"/>
              <a:t>Therapieplanung</a:t>
            </a:r>
            <a:r>
              <a:rPr lang="de-DE" sz="2400" dirty="0"/>
              <a:t>: z. B. Simulation von Tumorverläufen unter verschiedenen Behandlungsstrategien</a:t>
            </a:r>
          </a:p>
          <a:p>
            <a:r>
              <a:rPr lang="de-DE" sz="2400" b="1" dirty="0"/>
              <a:t>Notfallmanagement</a:t>
            </a:r>
            <a:r>
              <a:rPr lang="de-DE" sz="2400" dirty="0"/>
              <a:t>: z. B. Simulation eines Massenunfalls</a:t>
            </a:r>
          </a:p>
          <a:p>
            <a:r>
              <a:rPr lang="de-DE" sz="2400" b="1" dirty="0"/>
              <a:t>Epidemiologische Forschung</a:t>
            </a:r>
            <a:r>
              <a:rPr lang="de-DE" sz="2400" dirty="0"/>
              <a:t>: z. B. COVID-19-Ausbreitungsmodelle</a:t>
            </a:r>
          </a:p>
          <a:p>
            <a:r>
              <a:rPr lang="de-DE" sz="2400" b="1" dirty="0"/>
              <a:t>Implantat- und Geräteentwicklung</a:t>
            </a:r>
            <a:r>
              <a:rPr lang="de-DE" sz="2400" dirty="0"/>
              <a:t>: z. B. Stent-Tests in simulierten Gefäßen</a:t>
            </a:r>
          </a:p>
        </p:txBody>
      </p:sp>
    </p:spTree>
    <p:extLst>
      <p:ext uri="{BB962C8B-B14F-4D97-AF65-F5344CB8AC3E}">
        <p14:creationId xmlns:p14="http://schemas.microsoft.com/office/powerpoint/2010/main" val="175571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6B32-3C2C-0D4B-2C7C-E84DFFE9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81DF2-FE1B-AFD8-60E8-C81A99AC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5.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7DCA-095F-1C5B-B979-6DD68090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Keine Gefährdung realer Patienten</a:t>
            </a:r>
          </a:p>
          <a:p>
            <a:r>
              <a:rPr lang="de-DE" sz="2400" dirty="0"/>
              <a:t>Wiederholbarkeit und Anpassbarkeit</a:t>
            </a:r>
          </a:p>
          <a:p>
            <a:r>
              <a:rPr lang="de-DE" sz="2400" dirty="0"/>
              <a:t>Möglichkeit zum Trainieren seltener Ereignisse</a:t>
            </a:r>
          </a:p>
          <a:p>
            <a:r>
              <a:rPr lang="de-DE" sz="2400" dirty="0"/>
              <a:t>Besseres Verständnis komplexer Abläufe</a:t>
            </a:r>
          </a:p>
          <a:p>
            <a:r>
              <a:rPr lang="de-DE" sz="2400" dirty="0"/>
              <a:t>Kostenreduktion im Ausbildungsbereich</a:t>
            </a:r>
          </a:p>
        </p:txBody>
      </p:sp>
    </p:spTree>
    <p:extLst>
      <p:ext uri="{BB962C8B-B14F-4D97-AF65-F5344CB8AC3E}">
        <p14:creationId xmlns:p14="http://schemas.microsoft.com/office/powerpoint/2010/main" val="179717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9465-500D-4319-11A9-19203F986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7DA98-5428-34F7-2692-39036FD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6.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6B251-7DD4-80A6-72BA-1D3C2F5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Realitätsnähe</a:t>
            </a:r>
            <a:r>
              <a:rPr lang="de-DE" sz="2400" dirty="0"/>
              <a:t> der Simulation (Modellgenauigkeit, Datenbasis)</a:t>
            </a:r>
          </a:p>
          <a:p>
            <a:r>
              <a:rPr lang="de-DE" sz="2400" b="1" dirty="0"/>
              <a:t>Kosten und technischer Aufwand</a:t>
            </a:r>
            <a:r>
              <a:rPr lang="de-DE" sz="2400" dirty="0"/>
              <a:t> (v. a. bei VR-Systemen)</a:t>
            </a:r>
          </a:p>
          <a:p>
            <a:r>
              <a:rPr lang="de-DE" sz="2400" b="1" dirty="0"/>
              <a:t>Datenverfügbarkeit</a:t>
            </a:r>
            <a:r>
              <a:rPr lang="de-DE" sz="2400" dirty="0"/>
              <a:t> für patientenspezifische Simulationen</a:t>
            </a:r>
          </a:p>
          <a:p>
            <a:r>
              <a:rPr lang="de-DE" sz="2400" b="1" dirty="0"/>
              <a:t>Ethische Aspekte</a:t>
            </a:r>
            <a:r>
              <a:rPr lang="de-DE" sz="2400" dirty="0"/>
              <a:t> bei simulierten Entscheidungen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1560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E9C9-5103-04B8-E45A-BBCA318F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33B1-7094-91CB-BE2A-D42BD5FF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7.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3A14-6C66-2521-D056-4B46F84D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Integration mit KI</a:t>
            </a:r>
            <a:r>
              <a:rPr lang="de-DE" sz="2400" dirty="0"/>
              <a:t> zur Echtzeit-Simulation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für personalisierte Therapieplanung</a:t>
            </a:r>
          </a:p>
          <a:p>
            <a:r>
              <a:rPr lang="de-DE" sz="2400" b="1" dirty="0"/>
              <a:t>Cloudbasierte Simulationen</a:t>
            </a:r>
            <a:r>
              <a:rPr lang="de-DE" sz="2400" dirty="0"/>
              <a:t> für ortsunabhängige Ausbildung</a:t>
            </a:r>
          </a:p>
          <a:p>
            <a:r>
              <a:rPr lang="de-DE" sz="2400" dirty="0"/>
              <a:t>Simulationsplattformen in der Telemedizin</a:t>
            </a:r>
          </a:p>
        </p:txBody>
      </p:sp>
    </p:spTree>
    <p:extLst>
      <p:ext uri="{BB962C8B-B14F-4D97-AF65-F5344CB8AC3E}">
        <p14:creationId xmlns:p14="http://schemas.microsoft.com/office/powerpoint/2010/main" val="21108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8940-F8D2-81E5-4D2E-9E1DF696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0F3FE-2730-E777-0C11-6C433B37C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Diskussionsrunde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300F5-FDD6-D006-814E-60791E896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4352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4E52-DE32-CC13-9529-FB3326B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2BE38-B9DB-2984-9F9C-E43C97185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Modellierung in der Medizininformatik</a:t>
            </a:r>
          </a:p>
          <a:p>
            <a:pPr marL="457200" indent="-457200">
              <a:buAutoNum type="arabicPeriod"/>
            </a:pPr>
            <a:r>
              <a:rPr lang="de-DE" sz="2000" dirty="0"/>
              <a:t>Was ist Modellierung?</a:t>
            </a:r>
          </a:p>
          <a:p>
            <a:pPr marL="457200" indent="-457200">
              <a:buAutoNum type="arabicPeriod"/>
            </a:pPr>
            <a:r>
              <a:rPr lang="de-DE" sz="2000" dirty="0"/>
              <a:t>Ziele der Modellierung</a:t>
            </a:r>
          </a:p>
          <a:p>
            <a:pPr marL="457200" indent="-457200">
              <a:buAutoNum type="arabicPeriod"/>
            </a:pPr>
            <a:r>
              <a:rPr lang="de-DE" sz="2000" dirty="0"/>
              <a:t>Modellierungsarten</a:t>
            </a:r>
          </a:p>
          <a:p>
            <a:pPr marL="457200" indent="-457200">
              <a:buAutoNum type="arabicPeriod"/>
            </a:pPr>
            <a:r>
              <a:rPr lang="de-DE" sz="2000" dirty="0"/>
              <a:t>Anwendungen</a:t>
            </a:r>
          </a:p>
          <a:p>
            <a:pPr marL="457200" indent="-457200">
              <a:buAutoNum type="arabicPeriod"/>
            </a:pPr>
            <a:r>
              <a:rPr lang="de-DE" sz="2000" dirty="0"/>
              <a:t>Voraussetzungen</a:t>
            </a:r>
          </a:p>
          <a:p>
            <a:pPr marL="457200" indent="-457200">
              <a:buAutoNum type="arabicPeriod"/>
            </a:pPr>
            <a:r>
              <a:rPr lang="de-DE" sz="2000" dirty="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 dirty="0"/>
              <a:t>Zukunftsperspektiven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C6831-404F-A886-4EA2-9DEF2850F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Simulation in der Medizininformatik</a:t>
            </a:r>
          </a:p>
          <a:p>
            <a:pPr marL="457200" indent="-457200">
              <a:buAutoNum type="arabicPeriod"/>
            </a:pPr>
            <a:r>
              <a:rPr lang="de-DE" sz="2000" dirty="0"/>
              <a:t>Was ist Simulation?</a:t>
            </a:r>
          </a:p>
          <a:p>
            <a:pPr marL="457200" indent="-457200">
              <a:buAutoNum type="arabicPeriod"/>
            </a:pPr>
            <a:r>
              <a:rPr lang="de-DE" sz="2000" dirty="0"/>
              <a:t>Ziele der Simulation</a:t>
            </a:r>
          </a:p>
          <a:p>
            <a:pPr marL="457200" indent="-457200">
              <a:buAutoNum type="arabicPeriod"/>
            </a:pPr>
            <a:r>
              <a:rPr lang="de-DE" sz="2000" dirty="0"/>
              <a:t>Typen medizinischer Simulationen</a:t>
            </a:r>
          </a:p>
          <a:p>
            <a:pPr marL="457200" indent="-457200">
              <a:buAutoNum type="arabicPeriod"/>
            </a:pPr>
            <a:r>
              <a:rPr lang="de-DE" sz="2000" dirty="0"/>
              <a:t>Anwendungsbereiche</a:t>
            </a:r>
          </a:p>
          <a:p>
            <a:pPr marL="457200" indent="-457200">
              <a:buAutoNum type="arabicPeriod"/>
            </a:pPr>
            <a:r>
              <a:rPr lang="de-DE" sz="2000" dirty="0"/>
              <a:t>Vorteile</a:t>
            </a:r>
          </a:p>
          <a:p>
            <a:pPr marL="457200" indent="-457200">
              <a:buAutoNum type="arabicPeriod"/>
            </a:pPr>
            <a:r>
              <a:rPr lang="de-DE" sz="2000" dirty="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 dirty="0"/>
              <a:t>Zukunftsperspektiven</a:t>
            </a:r>
          </a:p>
        </p:txBody>
      </p:sp>
    </p:spTree>
    <p:extLst>
      <p:ext uri="{BB962C8B-B14F-4D97-AF65-F5344CB8AC3E}">
        <p14:creationId xmlns:p14="http://schemas.microsoft.com/office/powerpoint/2010/main" val="90501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18F27-4446-B320-B8CE-68AF6F76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4913C-C903-B980-7C57-D55544A62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Modellierung</a:t>
            </a:r>
            <a:r>
              <a:rPr lang="de-DE" sz="4900" b="1" dirty="0"/>
              <a:t>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B5344-1261-87E8-041A-43616E3DB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7270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6B608-A8E0-4058-8344-35683B3A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1. Was ist Modellierung?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B6C3E-51C3-C52F-82CE-298B6F47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Abbildung eines realen medizinischen oder biologischen Prozesses in ein vereinfachtes, formales Modell (z. B. mathematisch, logisch, statistisch). </a:t>
            </a:r>
          </a:p>
          <a:p>
            <a:r>
              <a:rPr lang="de-DE" sz="2400" dirty="0"/>
              <a:t>Ziel: </a:t>
            </a:r>
            <a:r>
              <a:rPr lang="de-DE" sz="2400" b="1" dirty="0"/>
              <a:t>Verstehen</a:t>
            </a:r>
            <a:r>
              <a:rPr lang="de-DE" sz="2400" dirty="0"/>
              <a:t>, </a:t>
            </a:r>
            <a:r>
              <a:rPr lang="de-DE" sz="2400" b="1" dirty="0"/>
              <a:t>Vorhersagen</a:t>
            </a:r>
            <a:r>
              <a:rPr lang="de-DE" sz="2400" dirty="0"/>
              <a:t>, </a:t>
            </a:r>
            <a:r>
              <a:rPr lang="de-DE" sz="2400" b="1" dirty="0"/>
              <a:t>Optimieren</a:t>
            </a:r>
            <a:r>
              <a:rPr lang="de-DE" sz="2400" dirty="0"/>
              <a:t> oder </a:t>
            </a:r>
            <a:r>
              <a:rPr lang="de-DE" sz="2400" b="1" dirty="0"/>
              <a:t>Steuern</a:t>
            </a:r>
            <a:r>
              <a:rPr lang="de-DE" sz="2400" dirty="0"/>
              <a:t> von Prozessen im Gesundheitswesen.</a:t>
            </a:r>
          </a:p>
        </p:txBody>
      </p:sp>
    </p:spTree>
    <p:extLst>
      <p:ext uri="{BB962C8B-B14F-4D97-AF65-F5344CB8AC3E}">
        <p14:creationId xmlns:p14="http://schemas.microsoft.com/office/powerpoint/2010/main" val="41447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1913-D5B4-7E99-5C41-C7D5F690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2. Ziele der Modellierung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74038-2055-3EC3-613B-3883A4DC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Simulation von Krankheitsverläufen</a:t>
            </a:r>
          </a:p>
          <a:p>
            <a:r>
              <a:rPr lang="de-DE" sz="2400" dirty="0"/>
              <a:t>Unterstützung bei Therapieentscheidungen</a:t>
            </a:r>
          </a:p>
          <a:p>
            <a:r>
              <a:rPr lang="de-DE" sz="2400" dirty="0"/>
              <a:t>Analyse von Versorgungsprozessen</a:t>
            </a:r>
          </a:p>
          <a:p>
            <a:r>
              <a:rPr lang="de-DE" sz="2400" dirty="0"/>
              <a:t>Entwicklung medizinischer Softwarelösungen</a:t>
            </a:r>
          </a:p>
          <a:p>
            <a:r>
              <a:rPr lang="de-DE" sz="2400" dirty="0"/>
              <a:t>Verbesserung der Patientensicherheit</a:t>
            </a:r>
          </a:p>
        </p:txBody>
      </p:sp>
    </p:spTree>
    <p:extLst>
      <p:ext uri="{BB962C8B-B14F-4D97-AF65-F5344CB8AC3E}">
        <p14:creationId xmlns:p14="http://schemas.microsoft.com/office/powerpoint/2010/main" val="336555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6DDA-DECD-843F-7AA9-8FD80306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3. Modellierungsarten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25BE28E-C3BB-39E9-A2D2-EE63A0B03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842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Modelltyp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Modelltyp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Mathematische Modelle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Glukose-Insulin-Regelkreise bei 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Stochastische Modelle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Wahrscheinlichkeit des Wiederauftretens von Krebs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Agentenbasierte Modelle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Verhalten einzelner Patienten in einem Krankenhausmodell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Strukturmodelle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Ontologien wie SNOMED CT oder HL7 RIM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Datengetriebene Modelle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Diagnoseunterstützung durch neuronale Netze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Entscheidungsmodelle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Entscheidungsbäume für Therapiepfade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7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77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7C61-0FF6-435E-03B3-006044BC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4.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089A7-A452-BDC4-98DF-BB5C702B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Klinische Entscheidungsunterstützungssysteme (CDSS)</a:t>
            </a:r>
          </a:p>
          <a:p>
            <a:r>
              <a:rPr lang="de-DE" sz="2400" dirty="0"/>
              <a:t>Krankheitsmodellierung (z. B. Diabetes, Krebs, COVID-19)</a:t>
            </a:r>
          </a:p>
          <a:p>
            <a:r>
              <a:rPr lang="de-DE" sz="2400" dirty="0"/>
              <a:t>Operations- und Therapieplanung</a:t>
            </a:r>
          </a:p>
          <a:p>
            <a:r>
              <a:rPr lang="de-DE" sz="2400" dirty="0"/>
              <a:t>Prozessmodellierung in Krankenhäusern</a:t>
            </a:r>
          </a:p>
          <a:p>
            <a:r>
              <a:rPr lang="de-DE" sz="2400" dirty="0"/>
              <a:t>Personalisierte Medizin (Modelle mit Patientendaten)</a:t>
            </a:r>
          </a:p>
        </p:txBody>
      </p:sp>
    </p:spTree>
    <p:extLst>
      <p:ext uri="{BB962C8B-B14F-4D97-AF65-F5344CB8AC3E}">
        <p14:creationId xmlns:p14="http://schemas.microsoft.com/office/powerpoint/2010/main" val="220525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B125-3D35-8BF0-60B3-E1526F06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5. 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72842-B0AA-55BC-FCEE-48895BB4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Verfügbarkeit hochwertiger, strukturierter medizinischer Daten</a:t>
            </a:r>
          </a:p>
          <a:p>
            <a:r>
              <a:rPr lang="de-DE" sz="2400" dirty="0"/>
              <a:t>Interdisziplinäre Zusammenarbeit (Medizin, Informatik, Mathematik)</a:t>
            </a:r>
          </a:p>
          <a:p>
            <a:r>
              <a:rPr lang="de-DE" sz="2400" dirty="0"/>
              <a:t>Validierung der Modelle anhand klinischer Studien oder Vergleichsdaten</a:t>
            </a:r>
          </a:p>
        </p:txBody>
      </p:sp>
    </p:spTree>
    <p:extLst>
      <p:ext uri="{BB962C8B-B14F-4D97-AF65-F5344CB8AC3E}">
        <p14:creationId xmlns:p14="http://schemas.microsoft.com/office/powerpoint/2010/main" val="65373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E245B-CAFE-3075-B233-9E756CCC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6.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0F038-17C7-5E14-8E24-89503EBE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Hohe Komplexität biologischer Systeme</a:t>
            </a:r>
          </a:p>
          <a:p>
            <a:r>
              <a:rPr lang="de-DE" sz="2400" dirty="0"/>
              <a:t>Unsicherheit und Variabilität medizinischer Daten</a:t>
            </a:r>
          </a:p>
          <a:p>
            <a:r>
              <a:rPr lang="de-DE" sz="2400" dirty="0"/>
              <a:t>Interpretierbarkeit und Transparenz von Modellen (insbesondere bei KI)</a:t>
            </a:r>
          </a:p>
          <a:p>
            <a:r>
              <a:rPr lang="de-DE" sz="2400" dirty="0"/>
              <a:t>Datenschutz und ethische Fragen</a:t>
            </a:r>
          </a:p>
        </p:txBody>
      </p:sp>
    </p:spTree>
    <p:extLst>
      <p:ext uri="{BB962C8B-B14F-4D97-AF65-F5344CB8AC3E}">
        <p14:creationId xmlns:p14="http://schemas.microsoft.com/office/powerpoint/2010/main" val="119151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Breitbild</PresentationFormat>
  <Paragraphs>110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</vt:lpstr>
      <vt:lpstr>Simulation und Modellierung in der Medizininformatik</vt:lpstr>
      <vt:lpstr>Gliederung</vt:lpstr>
      <vt:lpstr>Modellierung in der Medizininformatik</vt:lpstr>
      <vt:lpstr>Modellierung 1. Was ist Modellierung?</vt:lpstr>
      <vt:lpstr>Modellierung 2. Ziele der Modellierung</vt:lpstr>
      <vt:lpstr>Modellierung 3. Modellierungsarten</vt:lpstr>
      <vt:lpstr>Modellierung 4. Anwendungen</vt:lpstr>
      <vt:lpstr>Modellierung 5. Voraussetzungen</vt:lpstr>
      <vt:lpstr>Modellierung 6. Herausforderungen</vt:lpstr>
      <vt:lpstr>Modellierung 7. Zukunftsperspektiven</vt:lpstr>
      <vt:lpstr>Simulation in der Medizininformatik</vt:lpstr>
      <vt:lpstr>Simulation 1. Was ist Simulation?</vt:lpstr>
      <vt:lpstr>Simulation 2. Ziele der Simulation</vt:lpstr>
      <vt:lpstr>Simulation 3. Typen medizinischer Simulationen</vt:lpstr>
      <vt:lpstr>Simulation 4. Anwendungsbereiche</vt:lpstr>
      <vt:lpstr>Simulation 5. Vorteile</vt:lpstr>
      <vt:lpstr>Simulation 6. Herausforderungen</vt:lpstr>
      <vt:lpstr>Simulation 7. Zukunftsperspektiven</vt:lpstr>
      <vt:lpstr>Diskussionsrunde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stnimaye</dc:creator>
  <cp:lastModifiedBy>stnimaye</cp:lastModifiedBy>
  <cp:revision>4</cp:revision>
  <dcterms:created xsi:type="dcterms:W3CDTF">2025-06-11T08:23:34Z</dcterms:created>
  <dcterms:modified xsi:type="dcterms:W3CDTF">2025-06-11T18:41:58Z</dcterms:modified>
</cp:coreProperties>
</file>