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60" r:id="rId6"/>
    <p:sldId id="263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E591-5F61-4F94-A14E-9F71A62014E7}" type="datetimeFigureOut">
              <a:rPr lang="en-AU" smtClean="0"/>
              <a:t>16/06/2021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DAD1-102E-4768-A1BA-DA0C8A50BC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566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E591-5F61-4F94-A14E-9F71A62014E7}" type="datetimeFigureOut">
              <a:rPr lang="en-AU" smtClean="0"/>
              <a:t>16/06/2021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DAD1-102E-4768-A1BA-DA0C8A50BC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827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E591-5F61-4F94-A14E-9F71A62014E7}" type="datetimeFigureOut">
              <a:rPr lang="en-AU" smtClean="0"/>
              <a:t>16/06/2021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DAD1-102E-4768-A1BA-DA0C8A50BC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901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E591-5F61-4F94-A14E-9F71A62014E7}" type="datetimeFigureOut">
              <a:rPr lang="en-AU" smtClean="0"/>
              <a:t>16/06/2021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DAD1-102E-4768-A1BA-DA0C8A50BC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408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E591-5F61-4F94-A14E-9F71A62014E7}" type="datetimeFigureOut">
              <a:rPr lang="en-AU" smtClean="0"/>
              <a:t>16/06/2021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DAD1-102E-4768-A1BA-DA0C8A50BC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291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E591-5F61-4F94-A14E-9F71A62014E7}" type="datetimeFigureOut">
              <a:rPr lang="en-AU" smtClean="0"/>
              <a:t>16/06/2021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DAD1-102E-4768-A1BA-DA0C8A50BC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793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E591-5F61-4F94-A14E-9F71A62014E7}" type="datetimeFigureOut">
              <a:rPr lang="en-AU" smtClean="0"/>
              <a:t>16/06/2021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DAD1-102E-4768-A1BA-DA0C8A50BC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236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E591-5F61-4F94-A14E-9F71A62014E7}" type="datetimeFigureOut">
              <a:rPr lang="en-AU" smtClean="0"/>
              <a:t>16/06/2021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DAD1-102E-4768-A1BA-DA0C8A50BC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362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E591-5F61-4F94-A14E-9F71A62014E7}" type="datetimeFigureOut">
              <a:rPr lang="en-AU" smtClean="0"/>
              <a:t>16/06/2021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DAD1-102E-4768-A1BA-DA0C8A50BC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098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E591-5F61-4F94-A14E-9F71A62014E7}" type="datetimeFigureOut">
              <a:rPr lang="en-AU" smtClean="0"/>
              <a:t>16/06/2021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DAD1-102E-4768-A1BA-DA0C8A50BC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0673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E591-5F61-4F94-A14E-9F71A62014E7}" type="datetimeFigureOut">
              <a:rPr lang="en-AU" smtClean="0"/>
              <a:t>16/06/2021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DAD1-102E-4768-A1BA-DA0C8A50BC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6205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FE591-5F61-4F94-A14E-9F71A62014E7}" type="datetimeFigureOut">
              <a:rPr lang="en-AU" smtClean="0"/>
              <a:t>16/06/2021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8DAD1-102E-4768-A1BA-DA0C8A50BC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161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928" y="581889"/>
            <a:ext cx="9144000" cy="2068947"/>
          </a:xfrm>
        </p:spPr>
        <p:txBody>
          <a:bodyPr>
            <a:normAutofit/>
          </a:bodyPr>
          <a:lstStyle/>
          <a:p>
            <a:r>
              <a:rPr lang="en-AU" dirty="0"/>
              <a:t>Advanced Data Analytics</a:t>
            </a:r>
            <a:br>
              <a:rPr lang="en-AU" dirty="0"/>
            </a:br>
            <a:endParaRPr lang="en-AU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6291" y="3491346"/>
            <a:ext cx="4719782" cy="2339108"/>
          </a:xfrm>
        </p:spPr>
        <p:txBody>
          <a:bodyPr>
            <a:normAutofit/>
          </a:bodyPr>
          <a:lstStyle/>
          <a:p>
            <a:r>
              <a:rPr lang="en-AU" sz="4000" b="1" dirty="0"/>
              <a:t>Week 2:</a:t>
            </a:r>
            <a:endParaRPr lang="en-AU" sz="4000" b="1" dirty="0">
              <a:solidFill>
                <a:srgbClr val="002060"/>
              </a:solidFill>
            </a:endParaRPr>
          </a:p>
          <a:p>
            <a:r>
              <a:rPr lang="en-AU" sz="4000" b="1" dirty="0">
                <a:solidFill>
                  <a:srgbClr val="002060"/>
                </a:solidFill>
              </a:rPr>
              <a:t>Decision Tree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9685"/>
          <a:stretch/>
        </p:blipFill>
        <p:spPr>
          <a:xfrm>
            <a:off x="7222836" y="3061926"/>
            <a:ext cx="4876800" cy="369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7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777" y="3157407"/>
            <a:ext cx="4877223" cy="37005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1251"/>
            <a:ext cx="10515600" cy="44357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4000" dirty="0"/>
              <a:t>Any question from reading materials?</a:t>
            </a:r>
          </a:p>
        </p:txBody>
      </p:sp>
    </p:spTree>
    <p:extLst>
      <p:ext uri="{BB962C8B-B14F-4D97-AF65-F5344CB8AC3E}">
        <p14:creationId xmlns:p14="http://schemas.microsoft.com/office/powerpoint/2010/main" val="54749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ID3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ID3:</a:t>
            </a:r>
          </a:p>
          <a:p>
            <a:pPr lvl="1"/>
            <a:r>
              <a:rPr lang="en-AU" dirty="0"/>
              <a:t>Ross Quinlan from UTS, </a:t>
            </a:r>
          </a:p>
          <a:p>
            <a:pPr lvl="1"/>
            <a:r>
              <a:rPr lang="en-AU" dirty="0"/>
              <a:t>Only for categorical </a:t>
            </a:r>
          </a:p>
          <a:p>
            <a:pPr marL="457200" lvl="1" indent="0">
              <a:buNone/>
            </a:pPr>
            <a:endParaRPr lang="en-AU" dirty="0"/>
          </a:p>
          <a:p>
            <a:r>
              <a:rPr lang="en-AU" dirty="0"/>
              <a:t>CART: </a:t>
            </a:r>
          </a:p>
          <a:p>
            <a:pPr lvl="1"/>
            <a:r>
              <a:rPr lang="en-AU" dirty="0"/>
              <a:t>Leo </a:t>
            </a:r>
            <a:r>
              <a:rPr lang="en-AU" dirty="0" err="1"/>
              <a:t>Breiman</a:t>
            </a:r>
            <a:r>
              <a:rPr lang="en-AU" dirty="0"/>
              <a:t>  </a:t>
            </a:r>
          </a:p>
          <a:p>
            <a:pPr lvl="1"/>
            <a:r>
              <a:rPr lang="en-US" dirty="0"/>
              <a:t>From California </a:t>
            </a:r>
            <a:r>
              <a:rPr lang="en-US" dirty="0" err="1"/>
              <a:t>Uni</a:t>
            </a:r>
            <a:endParaRPr lang="en-US" dirty="0"/>
          </a:p>
          <a:p>
            <a:pPr marL="457200" lvl="1" indent="0">
              <a:buNone/>
            </a:pPr>
            <a:endParaRPr lang="en-AU" dirty="0"/>
          </a:p>
          <a:p>
            <a:r>
              <a:rPr lang="en-AU" dirty="0"/>
              <a:t>At the same time in same university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9695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509" y="247955"/>
            <a:ext cx="3038491" cy="23054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9370"/>
          </a:xfrm>
        </p:spPr>
        <p:txBody>
          <a:bodyPr/>
          <a:lstStyle/>
          <a:p>
            <a:r>
              <a:rPr lang="en-US" dirty="0"/>
              <a:t>Decision Trees - KNIME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56426"/>
            <a:ext cx="10212421" cy="52042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br>
              <a:rPr lang="en-US" dirty="0"/>
            </a:br>
            <a:r>
              <a:rPr lang="en-US" dirty="0"/>
              <a:t>In KNIME, build a decision tree for the iris data and display a</a:t>
            </a:r>
            <a:br>
              <a:rPr lang="en-US" dirty="0"/>
            </a:br>
            <a:r>
              <a:rPr lang="en-US" dirty="0"/>
              <a:t>confusion matrix.</a:t>
            </a:r>
          </a:p>
          <a:p>
            <a:pPr marL="0" indent="0">
              <a:lnSpc>
                <a:spcPct val="160000"/>
              </a:lnSpc>
              <a:buNone/>
            </a:pPr>
            <a:br>
              <a:rPr lang="en-US" dirty="0"/>
            </a:br>
            <a:r>
              <a:rPr lang="en-US" dirty="0"/>
              <a:t>1. Read the iris.csv file.</a:t>
            </a:r>
            <a:br>
              <a:rPr lang="en-US" dirty="0"/>
            </a:br>
            <a:r>
              <a:rPr lang="en-US" dirty="0"/>
              <a:t>2. Train a “Decision Tree Learner” on the data. Read through the options and think about what they should be set to.</a:t>
            </a:r>
            <a:br>
              <a:rPr lang="en-US" dirty="0"/>
            </a:br>
            <a:r>
              <a:rPr lang="en-US" dirty="0"/>
              <a:t>3. Use “Decision Tree Predictor” to make predictions for the dataset.</a:t>
            </a:r>
            <a:br>
              <a:rPr lang="en-US" dirty="0"/>
            </a:br>
            <a:r>
              <a:rPr lang="en-US" dirty="0"/>
              <a:t>4. Run the output into a “Scorer” to show the confusion matrix.</a:t>
            </a:r>
            <a:br>
              <a:rPr lang="en-US" dirty="0"/>
            </a:br>
            <a:r>
              <a:rPr lang="en-US" dirty="0"/>
              <a:t>5. </a:t>
            </a:r>
            <a:r>
              <a:rPr lang="en-US" dirty="0">
                <a:solidFill>
                  <a:srgbClr val="FF0000"/>
                </a:solidFill>
              </a:rPr>
              <a:t>What is wrong with the setup you have just done? </a:t>
            </a:r>
            <a:endParaRPr lang="en-AU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894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509" y="247955"/>
            <a:ext cx="3038491" cy="23054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9370"/>
          </a:xfrm>
        </p:spPr>
        <p:txBody>
          <a:bodyPr/>
          <a:lstStyle/>
          <a:p>
            <a:r>
              <a:rPr lang="en-US" dirty="0"/>
              <a:t>Decision Trees - KNIME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3083"/>
            <a:ext cx="10212421" cy="441635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• Fix the problem with estimation of error.</a:t>
            </a:r>
            <a:br>
              <a:rPr lang="en-US" sz="2400" dirty="0"/>
            </a:br>
            <a:r>
              <a:rPr lang="en-US" sz="2400" dirty="0"/>
              <a:t>• Change the setup to partition the dataset into a training set and a test set.</a:t>
            </a:r>
            <a:br>
              <a:rPr lang="en-US" sz="2400" dirty="0"/>
            </a:br>
            <a:r>
              <a:rPr lang="en-US" sz="2400" dirty="0"/>
              <a:t>• Build the model on the training set but estimate the error on the test set.</a:t>
            </a:r>
            <a:br>
              <a:rPr lang="en-US" sz="2400" dirty="0"/>
            </a:br>
            <a:r>
              <a:rPr lang="en-US" sz="2400" dirty="0"/>
              <a:t>• Measure both the error on the training set and on the test set. What do you see? and why?</a:t>
            </a:r>
            <a:br>
              <a:rPr lang="en-US" sz="2400" dirty="0"/>
            </a:br>
            <a:r>
              <a:rPr lang="en-US" sz="2400" dirty="0"/>
              <a:t>• Now work at changing the parameters to improve the accuracy on the test set.</a:t>
            </a:r>
            <a:br>
              <a:rPr lang="en-US" sz="2400" dirty="0"/>
            </a:b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Hint: </a:t>
            </a:r>
            <a:r>
              <a:rPr lang="en-US" sz="2400" dirty="0"/>
              <a:t>use “Partition” and randomly split the data - 70/30 is probably ok 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1590565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509" y="247955"/>
            <a:ext cx="3038491" cy="23054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9370"/>
          </a:xfrm>
        </p:spPr>
        <p:txBody>
          <a:bodyPr/>
          <a:lstStyle/>
          <a:p>
            <a:r>
              <a:rPr lang="en-US" dirty="0"/>
              <a:t>Decision Trees - KNIME</a:t>
            </a:r>
            <a:endParaRPr lang="en-AU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2038" y="2670581"/>
            <a:ext cx="10515600" cy="3107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Have a look at Issue III of decision trees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Handling missing data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Solve it in </a:t>
            </a:r>
            <a:r>
              <a:rPr lang="en-US" dirty="0" err="1"/>
              <a:t>Knime</a:t>
            </a:r>
            <a:r>
              <a:rPr lang="en-US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25378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509" y="247955"/>
            <a:ext cx="3038491" cy="23054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9370"/>
          </a:xfrm>
        </p:spPr>
        <p:txBody>
          <a:bodyPr/>
          <a:lstStyle/>
          <a:p>
            <a:r>
              <a:rPr lang="en-US" dirty="0"/>
              <a:t>Decision Trees - KNIME</a:t>
            </a:r>
            <a:endParaRPr lang="en-AU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2038" y="2670581"/>
            <a:ext cx="10515600" cy="3107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/>
              <a:t>Now you have model for classifying with decision trees, try it on your dataset for your assignment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 dirty="0"/>
              <a:t>• Try predicting the attribute </a:t>
            </a:r>
            <a:r>
              <a:rPr lang="en-US" sz="2400" b="1" dirty="0"/>
              <a:t>Qualified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12995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2782111"/>
            <a:ext cx="10515600" cy="33948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4800" dirty="0"/>
              <a:t> Assignment</a:t>
            </a:r>
          </a:p>
        </p:txBody>
      </p:sp>
    </p:spTree>
    <p:extLst>
      <p:ext uri="{BB962C8B-B14F-4D97-AF65-F5344CB8AC3E}">
        <p14:creationId xmlns:p14="http://schemas.microsoft.com/office/powerpoint/2010/main" val="1378521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306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Advanced Data Analytics </vt:lpstr>
      <vt:lpstr>PowerPoint Presentation</vt:lpstr>
      <vt:lpstr>ID3</vt:lpstr>
      <vt:lpstr>Decision Trees - KNIME</vt:lpstr>
      <vt:lpstr>Decision Trees - KNIME</vt:lpstr>
      <vt:lpstr>Decision Trees - KNIME</vt:lpstr>
      <vt:lpstr>Decision Trees - KNIME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Analytics</dc:title>
  <dc:creator>Hesam Hesamian</dc:creator>
  <cp:lastModifiedBy>Hesamian Hesam</cp:lastModifiedBy>
  <cp:revision>25</cp:revision>
  <dcterms:created xsi:type="dcterms:W3CDTF">2020-06-19T07:54:42Z</dcterms:created>
  <dcterms:modified xsi:type="dcterms:W3CDTF">2021-06-16T08:42:56Z</dcterms:modified>
</cp:coreProperties>
</file>