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Gill Sans"/>
      </a:defRPr>
    </a:lvl1pPr>
    <a:lvl2pPr marL="0" marR="0" indent="3429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Gill Sans"/>
      </a:defRPr>
    </a:lvl2pPr>
    <a:lvl3pPr marL="0" marR="0" indent="6858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Gill Sans"/>
      </a:defRPr>
    </a:lvl3pPr>
    <a:lvl4pPr marL="0" marR="0" indent="10287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Gill Sans"/>
      </a:defRPr>
    </a:lvl4pPr>
    <a:lvl5pPr marL="0" marR="0" indent="13716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Gill Sans"/>
      </a:defRPr>
    </a:lvl5pPr>
    <a:lvl6pPr marL="0" marR="0" indent="17145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Gill Sans"/>
      </a:defRPr>
    </a:lvl6pPr>
    <a:lvl7pPr marL="0" marR="0" indent="20574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Gill Sans"/>
      </a:defRPr>
    </a:lvl7pPr>
    <a:lvl8pPr marL="0" marR="0" indent="24003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Gill Sans"/>
      </a:defRPr>
    </a:lvl8pPr>
    <a:lvl9pPr marL="0" marR="0" indent="27432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Gill San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a:font>
          <a:latin typeface="Helvetica Light"/>
          <a:ea typeface="Helvetica Light"/>
          <a:cs typeface="Helvetica Light"/>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a:font>
          <a:latin typeface="Helvetica Light"/>
          <a:ea typeface="Helvetica Light"/>
          <a:cs typeface="Helvetica Light"/>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a:font>
          <a:latin typeface="Helvetica Light"/>
          <a:ea typeface="Helvetica Light"/>
          <a:cs typeface="Helvetica Light"/>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a:font>
          <a:latin typeface="Helvetica Light"/>
          <a:ea typeface="Helvetica Light"/>
          <a:cs typeface="Helvetica Light"/>
        </a:font>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a:font>
          <a:latin typeface="Helvetica Light"/>
          <a:ea typeface="Helvetica Light"/>
          <a:cs typeface="Helvetica Light"/>
        </a:font>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a:font>
          <a:latin typeface="Helvetica Light"/>
          <a:ea typeface="Helvetica Light"/>
          <a:cs typeface="Helvetica Light"/>
        </a:font>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a:font>
          <a:latin typeface="Helvetica Light"/>
          <a:ea typeface="Helvetica Light"/>
          <a:cs typeface="Helvetica Light"/>
        </a:font>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a:font>
          <a:latin typeface="Helvetica Light"/>
          <a:ea typeface="Helvetica Light"/>
          <a:cs typeface="Helvetica Light"/>
        </a:font>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a:font>
          <a:latin typeface="Helvetica Light"/>
          <a:ea typeface="Helvetica Light"/>
          <a:cs typeface="Helvetica Light"/>
        </a:font>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a:font>
          <a:latin typeface="Helvetica Light"/>
          <a:ea typeface="Helvetica Light"/>
          <a:cs typeface="Helvetica Light"/>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 styleId="{8F44A2F1-9E1F-4B54-A3A2-5F16C0AD49E2}"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1A610F"/>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gradFill>
            <a:gsLst>
              <a:gs pos="0">
                <a:schemeClr val="accent1"/>
              </a:gs>
              <a:gs pos="100000">
                <a:schemeClr val="accent1">
                  <a:hueOff val="321133"/>
                  <a:satOff val="-12043"/>
                  <a:lumOff val="-7113"/>
                </a:schemeClr>
              </a:gs>
            </a:gsLst>
            <a:lin ang="5400000"/>
          </a:gra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gradFill>
            <a:gsLst>
              <a:gs pos="0">
                <a:schemeClr val="accent1"/>
              </a:gs>
              <a:gs pos="100000">
                <a:schemeClr val="accent1">
                  <a:hueOff val="321133"/>
                  <a:satOff val="-12043"/>
                  <a:lumOff val="-7113"/>
                </a:schemeClr>
              </a:gs>
            </a:gsLst>
            <a:lin ang="5400000"/>
          </a:gra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5" d="100"/>
          <a:sy n="65" d="100"/>
        </p:scale>
        <p:origin x="-1488" y="-104"/>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1143000" y="685800"/>
            <a:ext cx="4572000" cy="3429000"/>
          </a:xfrm>
          <a:prstGeom prst="rect">
            <a:avLst/>
          </a:prstGeom>
        </p:spPr>
        <p:txBody>
          <a:bodyPr/>
          <a:lstStyle/>
          <a:p>
            <a:endParaRPr/>
          </a:p>
        </p:txBody>
      </p:sp>
      <p:sp>
        <p:nvSpPr>
          <p:cNvPr id="135" name="Shape 13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888784794"/>
      </p:ext>
    </p:extLst>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lvl1pPr defTabSz="457200">
              <a:defRPr sz="2400">
                <a:latin typeface="Helvetica"/>
                <a:ea typeface="Helvetica"/>
                <a:cs typeface="Helvetica"/>
                <a:sym typeface="Helvetica"/>
              </a:defRPr>
            </a:lvl1pPr>
          </a:lstStyle>
          <a:p>
            <a:r>
              <a:t>Hi, my name is Yen-Jung Chang. I am going to present you Paxos Consensus Algorithm which is proposed by Leslie Lamport.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noRot="1" noChangeAspect="1"/>
          </p:cNvSpPr>
          <p:nvPr>
            <p:ph type="sldImg"/>
          </p:nvPr>
        </p:nvSpPr>
        <p:spPr>
          <a:prstGeom prst="rect">
            <a:avLst/>
          </a:prstGeom>
        </p:spPr>
        <p:txBody>
          <a:bodyPr/>
          <a:lstStyle/>
          <a:p>
            <a:endParaRPr/>
          </a:p>
        </p:txBody>
      </p:sp>
      <p:sp>
        <p:nvSpPr>
          <p:cNvPr id="185" name="Shape 185"/>
          <p:cNvSpPr>
            <a:spLocks noGrp="1"/>
          </p:cNvSpPr>
          <p:nvPr>
            <p:ph type="body" sz="quarter" idx="1"/>
          </p:nvPr>
        </p:nvSpPr>
        <p:spPr>
          <a:prstGeom prst="rect">
            <a:avLst/>
          </a:prstGeom>
        </p:spPr>
        <p:txBody>
          <a:bodyPr/>
          <a:lstStyle>
            <a:lvl1pPr defTabSz="457200">
              <a:defRPr sz="2400">
                <a:latin typeface="Helvetica"/>
                <a:ea typeface="Helvetica"/>
                <a:cs typeface="Helvetica"/>
                <a:sym typeface="Helvetica"/>
              </a:defRPr>
            </a:lvl1pPr>
          </a:lstStyle>
          <a:p>
            <a:r>
              <a:t>To solve above-mentioned issue, we need one more requirement, which is “if a proposal with value v is chosen, then every higher-numbered proposal that is chosen have value v.” So... how do we do that?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noRot="1" noChangeAspect="1"/>
          </p:cNvSpPr>
          <p:nvPr>
            <p:ph type="sldImg"/>
          </p:nvPr>
        </p:nvSpPr>
        <p:spPr>
          <a:prstGeom prst="rect">
            <a:avLst/>
          </a:prstGeom>
        </p:spPr>
        <p:txBody>
          <a:bodyPr/>
          <a:lstStyle/>
          <a:p>
            <a:endParaRPr/>
          </a:p>
        </p:txBody>
      </p:sp>
      <p:sp>
        <p:nvSpPr>
          <p:cNvPr id="190" name="Shape 190"/>
          <p:cNvSpPr>
            <a:spLocks noGrp="1"/>
          </p:cNvSpPr>
          <p:nvPr>
            <p:ph type="body" sz="quarter" idx="1"/>
          </p:nvPr>
        </p:nvSpPr>
        <p:spPr>
          <a:prstGeom prst="rect">
            <a:avLst/>
          </a:prstGeom>
        </p:spPr>
        <p:txBody>
          <a:bodyPr/>
          <a:lstStyle>
            <a:lvl1pPr defTabSz="457200">
              <a:defRPr sz="2400">
                <a:latin typeface="Helvetica"/>
                <a:ea typeface="Helvetica"/>
                <a:cs typeface="Helvetica"/>
                <a:sym typeface="Helvetica"/>
              </a:defRPr>
            </a:lvl1pPr>
          </a:lstStyle>
          <a:p>
            <a:r>
              <a:t>We first refine requirement P2 to requirement P2a, which is “if a proposal with value v is chosen, then every higher-numbered proposal accepted by any acceptor have value v.” However, P2a is not good enough. Considering this case, suppose acceptor c doesn’t receive any proposal when value v is chosen by other acceptors. Then a proposer makes a proposal with value v’, where v’ != v. Acceptor c have to accept the value because of requirement P1, which is “an acceptor must accept the first proposal that it receives.” Then P2a is violated.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defTabSz="457200">
              <a:defRPr sz="2400">
                <a:latin typeface="Helvetica"/>
                <a:ea typeface="Helvetica"/>
                <a:cs typeface="Helvetica"/>
                <a:sym typeface="Helvetica"/>
              </a:defRPr>
            </a:lvl1pPr>
          </a:lstStyle>
          <a:p>
            <a:r>
              <a:t>So let’s refine the requirement again. Say if a proposal with value v is chosen, then every higher-numbered proposal issued by any proposer have value v. Now problem solved! Really? Is the problem really solved?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noRot="1" noChangeAspect="1"/>
          </p:cNvSpPr>
          <p:nvPr>
            <p:ph type="sldImg"/>
          </p:nvPr>
        </p:nvSpPr>
        <p:spPr>
          <a:prstGeom prst="rect">
            <a:avLst/>
          </a:prstGeom>
        </p:spPr>
        <p:txBody>
          <a:bodyPr/>
          <a:lstStyle/>
          <a:p>
            <a:endParaRPr/>
          </a:p>
        </p:txBody>
      </p:sp>
      <p:sp>
        <p:nvSpPr>
          <p:cNvPr id="200" name="Shape 200"/>
          <p:cNvSpPr>
            <a:spLocks noGrp="1"/>
          </p:cNvSpPr>
          <p:nvPr>
            <p:ph type="body" sz="quarter" idx="1"/>
          </p:nvPr>
        </p:nvSpPr>
        <p:spPr>
          <a:prstGeom prst="rect">
            <a:avLst/>
          </a:prstGeom>
        </p:spPr>
        <p:txBody>
          <a:bodyPr/>
          <a:lstStyle>
            <a:lvl1pPr defTabSz="457200">
              <a:defRPr sz="2400">
                <a:latin typeface="Helvetica"/>
                <a:ea typeface="Helvetica"/>
                <a:cs typeface="Helvetica"/>
                <a:sym typeface="Helvetica"/>
              </a:defRPr>
            </a:lvl1pPr>
          </a:lstStyle>
          <a:p>
            <a:r>
              <a:t>Ok, let’s check it. Suppose there is a proposal numbered m and it has a value v. Let C be a majority of acceptors that accepts v. We are given that any proposal numbered greater than m and accepted by C has value v. Since other majority of acceptors must have at least one member in common with C, all acceptor will accept value v. But, again, how do we achieve this?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prstGeom prst="rect">
            <a:avLst/>
          </a:prstGeom>
        </p:spPr>
        <p:txBody>
          <a:bodyPr/>
          <a:lstStyle/>
          <a:p>
            <a:endParaRPr/>
          </a:p>
        </p:txBody>
      </p:sp>
      <p:sp>
        <p:nvSpPr>
          <p:cNvPr id="205" name="Shape 205"/>
          <p:cNvSpPr>
            <a:spLocks noGrp="1"/>
          </p:cNvSpPr>
          <p:nvPr>
            <p:ph type="body" sz="quarter" idx="1"/>
          </p:nvPr>
        </p:nvSpPr>
        <p:spPr>
          <a:prstGeom prst="rect">
            <a:avLst/>
          </a:prstGeom>
        </p:spPr>
        <p:txBody>
          <a:bodyPr/>
          <a:lstStyle>
            <a:lvl1pPr defTabSz="457200">
              <a:defRPr sz="2400">
                <a:latin typeface="Helvetica"/>
                <a:ea typeface="Helvetica"/>
                <a:cs typeface="Helvetica"/>
                <a:sym typeface="Helvetica"/>
              </a:defRPr>
            </a:lvl1pPr>
          </a:lstStyle>
          <a:p>
            <a:r>
              <a:t>Now we refine the requirement again. Requirement P2c: suppose a proposal with value v and number n is issued, and set S is a majority of acceptor, then the consensus algorithm has to ensure that either 1. no acceptor in S has ever accepted any proposal numbered less than n, or 2. the highest-numbered proposal that accepted by S has number less that n and value v.</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a:spLocks noGrp="1" noRot="1" noChangeAspect="1"/>
          </p:cNvSpPr>
          <p:nvPr>
            <p:ph type="sldImg"/>
          </p:nvPr>
        </p:nvSpPr>
        <p:spPr>
          <a:prstGeom prst="rect">
            <a:avLst/>
          </a:prstGeom>
        </p:spPr>
        <p:txBody>
          <a:bodyPr/>
          <a:lstStyle/>
          <a:p>
            <a:endParaRPr/>
          </a:p>
        </p:txBody>
      </p:sp>
      <p:sp>
        <p:nvSpPr>
          <p:cNvPr id="210" name="Shape 210"/>
          <p:cNvSpPr>
            <a:spLocks noGrp="1"/>
          </p:cNvSpPr>
          <p:nvPr>
            <p:ph type="body" sz="quarter" idx="1"/>
          </p:nvPr>
        </p:nvSpPr>
        <p:spPr>
          <a:prstGeom prst="rect">
            <a:avLst/>
          </a:prstGeom>
        </p:spPr>
        <p:txBody>
          <a:bodyPr/>
          <a:lstStyle/>
          <a:p>
            <a:r>
              <a:t>However, requirement P2c is not perfect. Considering this. A proposer sends a proposal number n and the proposal is accepted. After then, another proposer sends another proposal numbered (n-1). Now P2c is violated.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prstGeom prst="rect">
            <a:avLst/>
          </a:prstGeom>
        </p:spPr>
        <p:txBody>
          <a:bodyPr/>
          <a:lstStyle/>
          <a:p>
            <a:endParaRPr/>
          </a:p>
        </p:txBody>
      </p:sp>
      <p:sp>
        <p:nvSpPr>
          <p:cNvPr id="215" name="Shape 215"/>
          <p:cNvSpPr>
            <a:spLocks noGrp="1"/>
          </p:cNvSpPr>
          <p:nvPr>
            <p:ph type="body" sz="quarter" idx="1"/>
          </p:nvPr>
        </p:nvSpPr>
        <p:spPr>
          <a:prstGeom prst="rect">
            <a:avLst/>
          </a:prstGeom>
        </p:spPr>
        <p:txBody>
          <a:bodyPr/>
          <a:lstStyle>
            <a:lvl1pPr defTabSz="457200">
              <a:defRPr sz="2400">
                <a:latin typeface="Helvetica"/>
                <a:ea typeface="Helvetica"/>
                <a:cs typeface="Helvetica"/>
                <a:sym typeface="Helvetica"/>
              </a:defRPr>
            </a:lvl1pPr>
          </a:lstStyle>
          <a:p>
            <a:r>
              <a:t>To achieve requirement P2c, a proposer has to sends two request in order to complete issuing a proposal. These requests are prepare request and accept request. When a proposer sends a prepare request, it expects to get a promise from acceptors that they will not accept a proposal with number less than n. Besides, if the acceptors has accepted any proposal, they return the value of the highest-numbered proposal that they have accepted. If the proposer gets responses from acceptors, then it can propose any value if there is no such v returned; otherwise, it has to propose the value of the highest-numbered proposal.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noRot="1" noChangeAspect="1"/>
          </p:cNvSpPr>
          <p:nvPr>
            <p:ph type="sldImg"/>
          </p:nvPr>
        </p:nvSpPr>
        <p:spPr>
          <a:prstGeom prst="rect">
            <a:avLst/>
          </a:prstGeom>
        </p:spPr>
        <p:txBody>
          <a:bodyPr/>
          <a:lstStyle/>
          <a:p>
            <a:endParaRPr/>
          </a:p>
        </p:txBody>
      </p:sp>
      <p:sp>
        <p:nvSpPr>
          <p:cNvPr id="220" name="Shape 220"/>
          <p:cNvSpPr>
            <a:spLocks noGrp="1"/>
          </p:cNvSpPr>
          <p:nvPr>
            <p:ph type="body" sz="quarter" idx="1"/>
          </p:nvPr>
        </p:nvSpPr>
        <p:spPr>
          <a:prstGeom prst="rect">
            <a:avLst/>
          </a:prstGeom>
        </p:spPr>
        <p:txBody>
          <a:bodyPr/>
          <a:lstStyle>
            <a:lvl1pPr defTabSz="457200">
              <a:defRPr sz="2400">
                <a:latin typeface="Helvetica"/>
                <a:ea typeface="Helvetica"/>
                <a:cs typeface="Helvetica"/>
                <a:sym typeface="Helvetica"/>
              </a:defRPr>
            </a:lvl1pPr>
          </a:lstStyle>
          <a:p>
            <a:r>
              <a:t>For an acceptor, when it receive a prepare request, it will promise that it will not accept any proposal which numbered less than n. And send value v if there is any. When it receive an accept request, it accepts it if it does not promise no to do so.</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prstGeom prst="rect">
            <a:avLst/>
          </a:prstGeom>
        </p:spPr>
        <p:txBody>
          <a:bodyPr/>
          <a:lstStyle/>
          <a:p>
            <a:endParaRPr/>
          </a:p>
        </p:txBody>
      </p:sp>
      <p:sp>
        <p:nvSpPr>
          <p:cNvPr id="225" name="Shape 225"/>
          <p:cNvSpPr>
            <a:spLocks noGrp="1"/>
          </p:cNvSpPr>
          <p:nvPr>
            <p:ph type="body" sz="quarter" idx="1"/>
          </p:nvPr>
        </p:nvSpPr>
        <p:spPr>
          <a:prstGeom prst="rect">
            <a:avLst/>
          </a:prstGeom>
        </p:spPr>
        <p:txBody>
          <a:bodyPr/>
          <a:lstStyle>
            <a:lvl1pPr defTabSz="457200">
              <a:defRPr sz="1200">
                <a:latin typeface="Helvetica"/>
                <a:ea typeface="Helvetica"/>
                <a:cs typeface="Helvetica"/>
                <a:sym typeface="Helvetica"/>
              </a:defRPr>
            </a:lvl1pPr>
          </a:lstStyle>
          <a:p>
            <a:r>
              <a:t>Now we have to amend requirement P1. Requirement P1a, “An acceptor can accept a proposal numbered n if and only if it has not responded to a prepare request having a number greater than n.” It is obviously that if P1a holds, P1 also holds.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prstGeom prst="rect">
            <a:avLst/>
          </a:prstGeom>
        </p:spPr>
        <p:txBody>
          <a:bodyPr/>
          <a:lstStyle/>
          <a:p>
            <a:endParaRPr/>
          </a:p>
        </p:txBody>
      </p:sp>
      <p:sp>
        <p:nvSpPr>
          <p:cNvPr id="236" name="Shape 236"/>
          <p:cNvSpPr>
            <a:spLocks noGrp="1"/>
          </p:cNvSpPr>
          <p:nvPr>
            <p:ph type="body" sz="quarter" idx="1"/>
          </p:nvPr>
        </p:nvSpPr>
        <p:spPr>
          <a:prstGeom prst="rect">
            <a:avLst/>
          </a:prstGeom>
        </p:spPr>
        <p:txBody>
          <a:bodyPr/>
          <a:lstStyle>
            <a:lvl1pPr defTabSz="457200">
              <a:defRPr sz="2400">
                <a:latin typeface="Helvetica"/>
                <a:ea typeface="Helvetica"/>
                <a:cs typeface="Helvetica"/>
                <a:sym typeface="Helvetica"/>
              </a:defRPr>
            </a:lvl1pPr>
          </a:lstStyle>
          <a:p>
            <a:r>
              <a:t>Now I will give you an example. Suppose we have two proposals: p1 and p2, and three acceptors: a1 to a3. At first, p1 sends prepare request for proposal 1 to a1 and a2. Then p2 sends prepare request for proposal 2 to a2 and a3. Both p1 and p2 get response from their acceptors.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noRot="1" noChangeAspect="1"/>
          </p:cNvSpPr>
          <p:nvPr>
            <p:ph type="sldImg"/>
          </p:nvPr>
        </p:nvSpPr>
        <p:spPr>
          <a:prstGeom prst="rect">
            <a:avLst/>
          </a:prstGeom>
        </p:spPr>
        <p:txBody>
          <a:bodyPr/>
          <a:lstStyle/>
          <a:p>
            <a:endParaRPr/>
          </a:p>
        </p:txBody>
      </p:sp>
      <p:sp>
        <p:nvSpPr>
          <p:cNvPr id="145" name="Shape 145"/>
          <p:cNvSpPr>
            <a:spLocks noGrp="1"/>
          </p:cNvSpPr>
          <p:nvPr>
            <p:ph type="body" sz="quarter" idx="1"/>
          </p:nvPr>
        </p:nvSpPr>
        <p:spPr>
          <a:prstGeom prst="rect">
            <a:avLst/>
          </a:prstGeom>
        </p:spPr>
        <p:txBody>
          <a:bodyPr/>
          <a:lstStyle>
            <a:lvl1pPr defTabSz="457200">
              <a:defRPr sz="2400">
                <a:latin typeface="Helvetica"/>
                <a:ea typeface="Helvetica"/>
                <a:cs typeface="Helvetica"/>
                <a:sym typeface="Helvetica"/>
              </a:defRPr>
            </a:lvl1pPr>
          </a:lstStyle>
          <a:p>
            <a:r>
              <a:t>In this presentation, we first talk about the problem that Leslie was trying to solve, the model he used, and some definitions. Then we build the algorithm steps by steps. Since this section will take a while, so I think I am not able to present the whole paper today. Instead of giving you the application of Paxos, I am going to give you an example which shows how Paxos works.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a:spLocks noGrp="1" noRot="1" noChangeAspect="1"/>
          </p:cNvSpPr>
          <p:nvPr>
            <p:ph type="sldImg"/>
          </p:nvPr>
        </p:nvSpPr>
        <p:spPr>
          <a:prstGeom prst="rect">
            <a:avLst/>
          </a:prstGeom>
        </p:spPr>
        <p:txBody>
          <a:bodyPr/>
          <a:lstStyle/>
          <a:p>
            <a:endParaRPr/>
          </a:p>
        </p:txBody>
      </p:sp>
      <p:sp>
        <p:nvSpPr>
          <p:cNvPr id="241" name="Shape 241"/>
          <p:cNvSpPr>
            <a:spLocks noGrp="1"/>
          </p:cNvSpPr>
          <p:nvPr>
            <p:ph type="body" sz="quarter" idx="1"/>
          </p:nvPr>
        </p:nvSpPr>
        <p:spPr>
          <a:prstGeom prst="rect">
            <a:avLst/>
          </a:prstGeom>
        </p:spPr>
        <p:txBody>
          <a:bodyPr/>
          <a:lstStyle>
            <a:lvl1pPr defTabSz="457200">
              <a:defRPr sz="2400">
                <a:latin typeface="Helvetica"/>
                <a:ea typeface="Helvetica"/>
                <a:cs typeface="Helvetica"/>
                <a:sym typeface="Helvetica"/>
              </a:defRPr>
            </a:lvl1pPr>
          </a:lstStyle>
          <a:p>
            <a:r>
              <a:t>Now p1 sends accept request with value “Strawberry” to a1 and a2. a1 accepts it, but a2 does not accept it because a2 has promised p2 that it will not accept any proposal numbered less than 2.</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noRot="1" noChangeAspect="1"/>
          </p:cNvSpPr>
          <p:nvPr>
            <p:ph type="sldImg"/>
          </p:nvPr>
        </p:nvSpPr>
        <p:spPr>
          <a:prstGeom prst="rect">
            <a:avLst/>
          </a:prstGeom>
        </p:spPr>
        <p:txBody>
          <a:bodyPr/>
          <a:lstStyle/>
          <a:p>
            <a:endParaRPr/>
          </a:p>
        </p:txBody>
      </p:sp>
      <p:sp>
        <p:nvSpPr>
          <p:cNvPr id="246" name="Shape 246"/>
          <p:cNvSpPr>
            <a:spLocks noGrp="1"/>
          </p:cNvSpPr>
          <p:nvPr>
            <p:ph type="body" sz="quarter" idx="1"/>
          </p:nvPr>
        </p:nvSpPr>
        <p:spPr>
          <a:prstGeom prst="rect">
            <a:avLst/>
          </a:prstGeom>
        </p:spPr>
        <p:txBody>
          <a:bodyPr/>
          <a:lstStyle>
            <a:lvl1pPr defTabSz="457200">
              <a:defRPr sz="2400">
                <a:latin typeface="Helvetica"/>
                <a:ea typeface="Helvetica"/>
                <a:cs typeface="Helvetica"/>
                <a:sym typeface="Helvetica"/>
              </a:defRPr>
            </a:lvl1pPr>
          </a:lstStyle>
          <a:p>
            <a:r>
              <a:t>Now p2 sends accept request with value “banana” to a2 and a3. a2 and a3 accept the value. Since the set of a2 and a3 is a majority of acceptors, so “banana” is the chosen value.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prstGeom prst="rect">
            <a:avLst/>
          </a:prstGeom>
        </p:spPr>
        <p:txBody>
          <a:bodyPr/>
          <a:lstStyle/>
          <a:p>
            <a:endParaRPr/>
          </a:p>
        </p:txBody>
      </p:sp>
      <p:sp>
        <p:nvSpPr>
          <p:cNvPr id="251" name="Shape 251"/>
          <p:cNvSpPr>
            <a:spLocks noGrp="1"/>
          </p:cNvSpPr>
          <p:nvPr>
            <p:ph type="body" sz="quarter" idx="1"/>
          </p:nvPr>
        </p:nvSpPr>
        <p:spPr>
          <a:prstGeom prst="rect">
            <a:avLst/>
          </a:prstGeom>
        </p:spPr>
        <p:txBody>
          <a:bodyPr/>
          <a:lstStyle>
            <a:lvl1pPr defTabSz="457200">
              <a:defRPr sz="2400">
                <a:latin typeface="Helvetica"/>
                <a:ea typeface="Helvetica"/>
                <a:cs typeface="Helvetica"/>
                <a:sym typeface="Helvetica"/>
              </a:defRPr>
            </a:lvl1pPr>
          </a:lstStyle>
          <a:p>
            <a:r>
              <a:t>Now p1 tries again. It sends prepare request to a1 and a2. a2 returns value “banana” to p1, so p1 sends accept request with value “banana” to a1 and a2. Now a1 and a2 accept the proposal.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noRot="1" noChangeAspect="1"/>
          </p:cNvSpPr>
          <p:nvPr>
            <p:ph type="sldImg"/>
          </p:nvPr>
        </p:nvSpPr>
        <p:spPr>
          <a:prstGeom prst="rect">
            <a:avLst/>
          </a:prstGeom>
        </p:spPr>
        <p:txBody>
          <a:bodyPr/>
          <a:lstStyle/>
          <a:p>
            <a:endParaRPr/>
          </a:p>
        </p:txBody>
      </p:sp>
      <p:sp>
        <p:nvSpPr>
          <p:cNvPr id="256" name="Shape 256"/>
          <p:cNvSpPr>
            <a:spLocks noGrp="1"/>
          </p:cNvSpPr>
          <p:nvPr>
            <p:ph type="body" sz="quarter" idx="1"/>
          </p:nvPr>
        </p:nvSpPr>
        <p:spPr>
          <a:prstGeom prst="rect">
            <a:avLst/>
          </a:prstGeom>
        </p:spPr>
        <p:txBody>
          <a:bodyPr/>
          <a:lstStyle>
            <a:lvl1pPr defTabSz="457200">
              <a:defRPr sz="2400">
                <a:latin typeface="Helvetica"/>
                <a:ea typeface="Helvetica"/>
                <a:cs typeface="Helvetica"/>
                <a:sym typeface="Helvetica"/>
              </a:defRPr>
            </a:lvl1pPr>
          </a:lstStyle>
          <a:p>
            <a:r>
              <a:t>As can be seen in the example, a proposer can propose repeatedly, so the progress of the algorithm is not guaranteed. Suppose both p1 and p2 send prepare request for their proposal. Consequently, p1’s accept request will be rejected. So p1 tries again. Now p2’s accept request is rejected and p2 tries again. In this case, no one’s proposal would be accepted.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noRot="1" noChangeAspect="1"/>
          </p:cNvSpPr>
          <p:nvPr>
            <p:ph type="sldImg"/>
          </p:nvPr>
        </p:nvSpPr>
        <p:spPr>
          <a:prstGeom prst="rect">
            <a:avLst/>
          </a:prstGeom>
        </p:spPr>
        <p:txBody>
          <a:bodyPr/>
          <a:lstStyle/>
          <a:p>
            <a:endParaRPr/>
          </a:p>
        </p:txBody>
      </p:sp>
      <p:sp>
        <p:nvSpPr>
          <p:cNvPr id="261" name="Shape 261"/>
          <p:cNvSpPr>
            <a:spLocks noGrp="1"/>
          </p:cNvSpPr>
          <p:nvPr>
            <p:ph type="body" sz="quarter" idx="1"/>
          </p:nvPr>
        </p:nvSpPr>
        <p:spPr>
          <a:prstGeom prst="rect">
            <a:avLst/>
          </a:prstGeom>
        </p:spPr>
        <p:txBody>
          <a:bodyPr/>
          <a:lstStyle>
            <a:lvl1pPr defTabSz="457200">
              <a:defRPr sz="2400">
                <a:latin typeface="Helvetica"/>
                <a:ea typeface="Helvetica"/>
                <a:cs typeface="Helvetica"/>
                <a:sym typeface="Helvetica"/>
              </a:defRPr>
            </a:lvl1pPr>
          </a:lstStyle>
          <a:p>
            <a:r>
              <a:t>However, we can use a distinguished proposer to solve the conflict. The way to elect a the proposer is not mentioned in this paper, but any leader election algorithm should do. The distinguished proposer also acts as a distinguished learner. When a value is chosen, all acceptors will send the value to the leaner. Then the leaner broadcasts the value to other leaners.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noRot="1" noChangeAspect="1"/>
          </p:cNvSpPr>
          <p:nvPr>
            <p:ph type="sldImg"/>
          </p:nvPr>
        </p:nvSpPr>
        <p:spPr>
          <a:prstGeom prst="rect">
            <a:avLst/>
          </a:prstGeom>
        </p:spPr>
        <p:txBody>
          <a:bodyPr/>
          <a:lstStyle/>
          <a:p>
            <a:endParaRPr/>
          </a:p>
        </p:txBody>
      </p:sp>
      <p:sp>
        <p:nvSpPr>
          <p:cNvPr id="266" name="Shape 266"/>
          <p:cNvSpPr>
            <a:spLocks noGrp="1"/>
          </p:cNvSpPr>
          <p:nvPr>
            <p:ph type="body" sz="quarter" idx="1"/>
          </p:nvPr>
        </p:nvSpPr>
        <p:spPr>
          <a:prstGeom prst="rect">
            <a:avLst/>
          </a:prstGeom>
        </p:spPr>
        <p:txBody>
          <a:bodyPr/>
          <a:lstStyle>
            <a:lvl1pPr defTabSz="457200">
              <a:defRPr sz="2400">
                <a:latin typeface="Helvetica"/>
                <a:ea typeface="Helvetica"/>
                <a:cs typeface="Helvetica"/>
                <a:sym typeface="Helvetica"/>
              </a:defRPr>
            </a:lvl1pPr>
          </a:lstStyle>
          <a:p>
            <a:r>
              <a:t>Now let’s talk about how to apply Paxos in real world. Taking a banking system for example, the clients of the distributed banking system are tellers, and the distributed system consists of the account balance of all user. A withdrawal deposit would be performed by executing a state machine command. So every client sends its request to a proposer, and Paxos will decide which command should be executed next.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prstGeom prst="rect">
            <a:avLst/>
          </a:prstGeom>
        </p:spPr>
        <p:txBody>
          <a:bodyPr/>
          <a:lstStyle/>
          <a:p>
            <a:endParaRPr/>
          </a:p>
        </p:txBody>
      </p:sp>
      <p:sp>
        <p:nvSpPr>
          <p:cNvPr id="150" name="Shape 150"/>
          <p:cNvSpPr>
            <a:spLocks noGrp="1"/>
          </p:cNvSpPr>
          <p:nvPr>
            <p:ph type="body" sz="quarter" idx="1"/>
          </p:nvPr>
        </p:nvSpPr>
        <p:spPr>
          <a:prstGeom prst="rect">
            <a:avLst/>
          </a:prstGeom>
        </p:spPr>
        <p:txBody>
          <a:bodyPr/>
          <a:lstStyle>
            <a:lvl1pPr defTabSz="457200">
              <a:defRPr sz="2400">
                <a:latin typeface="Helvetica"/>
                <a:ea typeface="Helvetica"/>
                <a:cs typeface="Helvetica"/>
                <a:sym typeface="Helvetica"/>
              </a:defRPr>
            </a:lvl1pPr>
          </a:lstStyle>
          <a:p>
            <a:r>
              <a:t>So... the problem is that we have a set of processes and they communicate with one another using asynchronous messages. The messages can take arbitrarily long to be delivered, can be duplicated, and can be lost. Further, processes may fail by stopping, which means once a process dies, it dies. It won’t do anything harm to the system. And processes can be restarted and are able to remember some information.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noRot="1" noChangeAspect="1"/>
          </p:cNvSpPr>
          <p:nvPr>
            <p:ph type="sldImg"/>
          </p:nvPr>
        </p:nvSpPr>
        <p:spPr>
          <a:prstGeom prst="rect">
            <a:avLst/>
          </a:prstGeom>
        </p:spPr>
        <p:txBody>
          <a:bodyPr/>
          <a:lstStyle/>
          <a:p>
            <a:endParaRPr/>
          </a:p>
        </p:txBody>
      </p:sp>
      <p:sp>
        <p:nvSpPr>
          <p:cNvPr id="155" name="Shape 155"/>
          <p:cNvSpPr>
            <a:spLocks noGrp="1"/>
          </p:cNvSpPr>
          <p:nvPr>
            <p:ph type="body" sz="quarter" idx="1"/>
          </p:nvPr>
        </p:nvSpPr>
        <p:spPr>
          <a:prstGeom prst="rect">
            <a:avLst/>
          </a:prstGeom>
        </p:spPr>
        <p:txBody>
          <a:bodyPr/>
          <a:lstStyle>
            <a:lvl1pPr defTabSz="457200">
              <a:defRPr sz="2400">
                <a:latin typeface="Helvetica"/>
                <a:ea typeface="Helvetica"/>
                <a:cs typeface="Helvetica"/>
                <a:sym typeface="Helvetica"/>
              </a:defRPr>
            </a:lvl1pPr>
          </a:lstStyle>
          <a:p>
            <a:r>
              <a:t>The consensus algorithm must ensure safety and liveness requirements. Safety requirements guarantee that only a value that is proposed can be chosen, only one value can be chosen, and a process never leans a value which is not chosen. Meanwhile, liveness requirements guarantee that some proposed value is eventually chosen and a process learns a value if some proposed value is chosen.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prstGeom prst="rect">
            <a:avLst/>
          </a:prstGeom>
        </p:spPr>
        <p:txBody>
          <a:bodyPr/>
          <a:lstStyle/>
          <a:p>
            <a:endParaRPr/>
          </a:p>
        </p:txBody>
      </p:sp>
      <p:sp>
        <p:nvSpPr>
          <p:cNvPr id="160" name="Shape 160"/>
          <p:cNvSpPr>
            <a:spLocks noGrp="1"/>
          </p:cNvSpPr>
          <p:nvPr>
            <p:ph type="body" sz="quarter" idx="1"/>
          </p:nvPr>
        </p:nvSpPr>
        <p:spPr>
          <a:prstGeom prst="rect">
            <a:avLst/>
          </a:prstGeom>
        </p:spPr>
        <p:txBody>
          <a:bodyPr/>
          <a:lstStyle>
            <a:lvl1pPr defTabSz="457200">
              <a:defRPr sz="2400">
                <a:latin typeface="Helvetica"/>
                <a:ea typeface="Helvetica"/>
                <a:cs typeface="Helvetica"/>
                <a:sym typeface="Helvetica"/>
              </a:defRPr>
            </a:lvl1pPr>
          </a:lstStyle>
          <a:p>
            <a:r>
              <a:t>There are three different roles in the system. Proposers which proposes values to be chosen. Acceptors which decide which value to choose. And leaner which learn the chosen value. A process can play one, two, or all three roles. But in this presentation, we assume that one process only plays one role.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prstGeom prst="rect">
            <a:avLst/>
          </a:prstGeom>
        </p:spPr>
        <p:txBody>
          <a:bodyPr/>
          <a:lstStyle/>
          <a:p>
            <a:endParaRPr/>
          </a:p>
        </p:txBody>
      </p:sp>
      <p:sp>
        <p:nvSpPr>
          <p:cNvPr id="165" name="Shape 165"/>
          <p:cNvSpPr>
            <a:spLocks noGrp="1"/>
          </p:cNvSpPr>
          <p:nvPr>
            <p:ph type="body" sz="quarter" idx="1"/>
          </p:nvPr>
        </p:nvSpPr>
        <p:spPr>
          <a:prstGeom prst="rect">
            <a:avLst/>
          </a:prstGeom>
        </p:spPr>
        <p:txBody>
          <a:bodyPr/>
          <a:lstStyle>
            <a:lvl1pPr defTabSz="457200">
              <a:defRPr sz="2400">
                <a:latin typeface="Helvetica"/>
                <a:ea typeface="Helvetica"/>
                <a:cs typeface="Helvetica"/>
                <a:sym typeface="Helvetica"/>
              </a:defRPr>
            </a:lvl1pPr>
          </a:lstStyle>
          <a:p>
            <a:r>
              <a:t>A proposal is composed of a unique ID and a proposing value.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prstGeom prst="rect">
            <a:avLst/>
          </a:prstGeom>
        </p:spPr>
        <p:txBody>
          <a:bodyPr/>
          <a:lstStyle/>
          <a:p>
            <a:endParaRPr/>
          </a:p>
        </p:txBody>
      </p:sp>
      <p:sp>
        <p:nvSpPr>
          <p:cNvPr id="170" name="Shape 170"/>
          <p:cNvSpPr>
            <a:spLocks noGrp="1"/>
          </p:cNvSpPr>
          <p:nvPr>
            <p:ph type="body" sz="quarter" idx="1"/>
          </p:nvPr>
        </p:nvSpPr>
        <p:spPr>
          <a:prstGeom prst="rect">
            <a:avLst/>
          </a:prstGeom>
        </p:spPr>
        <p:txBody>
          <a:bodyPr/>
          <a:lstStyle>
            <a:lvl1pPr defTabSz="457200">
              <a:defRPr sz="2400">
                <a:latin typeface="Helvetica"/>
                <a:ea typeface="Helvetica"/>
                <a:cs typeface="Helvetica"/>
                <a:sym typeface="Helvetica"/>
              </a:defRPr>
            </a:lvl1pPr>
          </a:lstStyle>
          <a:p>
            <a:r>
              <a:t>The most straight forward way to solve the problem is using one single acceptor. All proposers send proposed value to the acceptor and the acceptor decide which value to choose. However, if only one accepter dies, the system fails.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noRot="1" noChangeAspect="1"/>
          </p:cNvSpPr>
          <p:nvPr>
            <p:ph type="sldImg"/>
          </p:nvPr>
        </p:nvSpPr>
        <p:spPr>
          <a:prstGeom prst="rect">
            <a:avLst/>
          </a:prstGeom>
        </p:spPr>
        <p:txBody>
          <a:bodyPr/>
          <a:lstStyle/>
          <a:p>
            <a:endParaRPr/>
          </a:p>
        </p:txBody>
      </p:sp>
      <p:sp>
        <p:nvSpPr>
          <p:cNvPr id="175" name="Shape 175"/>
          <p:cNvSpPr>
            <a:spLocks noGrp="1"/>
          </p:cNvSpPr>
          <p:nvPr>
            <p:ph type="body" sz="quarter" idx="1"/>
          </p:nvPr>
        </p:nvSpPr>
        <p:spPr>
          <a:prstGeom prst="rect">
            <a:avLst/>
          </a:prstGeom>
        </p:spPr>
        <p:txBody>
          <a:bodyPr/>
          <a:lstStyle>
            <a:lvl1pPr defTabSz="457200">
              <a:defRPr sz="2400">
                <a:latin typeface="Helvetica"/>
                <a:ea typeface="Helvetica"/>
                <a:cs typeface="Helvetica"/>
                <a:sym typeface="Helvetica"/>
              </a:defRPr>
            </a:lvl1pPr>
          </a:lstStyle>
          <a:p>
            <a:r>
              <a:t>So now we use multiple acceptors and a value is chosen when it is accepted by a majority of acceptors. We can simply use a Quorum-based technique to achieve this.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lvl1pPr defTabSz="457200">
              <a:defRPr sz="2400">
                <a:latin typeface="Helvetica"/>
                <a:ea typeface="Helvetica"/>
                <a:cs typeface="Helvetica"/>
                <a:sym typeface="Helvetica"/>
              </a:defRPr>
            </a:lvl1pPr>
          </a:lstStyle>
          <a:p>
            <a:r>
              <a:t>So we can say that every acceptor must accept the first proposal that it receives. However, P1 is not enough to build a consensus algorithm. Considering this, suppose there are only two majority of acceptors and they have only one acceptor in common. If the acceptor dies, then the system fails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87" name="Image"/>
          <p:cNvSpPr>
            <a:spLocks noGrp="1"/>
          </p:cNvSpPr>
          <p:nvPr>
            <p:ph type="pic" sz="half" idx="13"/>
          </p:nvPr>
        </p:nvSpPr>
        <p:spPr>
          <a:xfrm>
            <a:off x="6959600" y="1828800"/>
            <a:ext cx="4572000" cy="6096000"/>
          </a:xfrm>
          <a:prstGeom prst="rect">
            <a:avLst/>
          </a:prstGeom>
          <a:ln w="25400">
            <a:solidFill>
              <a:srgbClr val="FFFFFF"/>
            </a:solidFill>
          </a:ln>
        </p:spPr>
        <p:txBody>
          <a:bodyPr lIns="91439" tIns="45719" rIns="91439" bIns="45719" anchor="t"/>
          <a:lstStyle/>
          <a:p>
            <a:endParaRPr/>
          </a:p>
        </p:txBody>
      </p:sp>
      <p:sp>
        <p:nvSpPr>
          <p:cNvPr id="88" name="Title Text"/>
          <p:cNvSpPr txBox="1">
            <a:spLocks noGrp="1"/>
          </p:cNvSpPr>
          <p:nvPr>
            <p:ph type="title"/>
          </p:nvPr>
        </p:nvSpPr>
        <p:spPr>
          <a:xfrm>
            <a:off x="635000" y="1524000"/>
            <a:ext cx="5867400" cy="3302000"/>
          </a:xfrm>
          <a:prstGeom prst="rect">
            <a:avLst/>
          </a:prstGeom>
        </p:spPr>
        <p:txBody>
          <a:bodyPr anchor="b"/>
          <a:lstStyle>
            <a:lvl1pPr>
              <a:defRPr sz="7000"/>
            </a:lvl1pPr>
          </a:lstStyle>
          <a:p>
            <a:r>
              <a:t>Title Text</a:t>
            </a:r>
          </a:p>
        </p:txBody>
      </p:sp>
      <p:sp>
        <p:nvSpPr>
          <p:cNvPr id="89" name="Body Level One…"/>
          <p:cNvSpPr txBox="1">
            <a:spLocks noGrp="1"/>
          </p:cNvSpPr>
          <p:nvPr>
            <p:ph type="body" sz="quarter" idx="1"/>
          </p:nvPr>
        </p:nvSpPr>
        <p:spPr>
          <a:xfrm>
            <a:off x="635000" y="49022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Vertical Reflection">
    <p:spTree>
      <p:nvGrpSpPr>
        <p:cNvPr id="1" name=""/>
        <p:cNvGrpSpPr/>
        <p:nvPr/>
      </p:nvGrpSpPr>
      <p:grpSpPr>
        <a:xfrm>
          <a:off x="0" y="0"/>
          <a:ext cx="0" cy="0"/>
          <a:chOff x="0" y="0"/>
          <a:chExt cx="0" cy="0"/>
        </a:xfrm>
      </p:grpSpPr>
      <p:sp>
        <p:nvSpPr>
          <p:cNvPr id="97" name="Image"/>
          <p:cNvSpPr>
            <a:spLocks noGrp="1"/>
          </p:cNvSpPr>
          <p:nvPr>
            <p:ph type="pic" sz="half" idx="13"/>
          </p:nvPr>
        </p:nvSpPr>
        <p:spPr>
          <a:xfrm>
            <a:off x="6959600" y="1828800"/>
            <a:ext cx="4572000" cy="6096000"/>
          </a:xfrm>
          <a:prstGeom prst="rect">
            <a:avLst/>
          </a:prstGeom>
          <a:ln w="25400">
            <a:solidFill>
              <a:srgbClr val="FFFFFF"/>
            </a:solidFill>
          </a:ln>
          <a:effectLst>
            <a:reflection stA="50000" endPos="40000" dir="5400000" sy="-100000" algn="bl" rotWithShape="0"/>
          </a:effectLst>
        </p:spPr>
        <p:txBody>
          <a:bodyPr lIns="91439" tIns="45719" rIns="91439" bIns="45719" anchor="t"/>
          <a:lstStyle/>
          <a:p>
            <a:endParaRPr/>
          </a:p>
        </p:txBody>
      </p:sp>
      <p:sp>
        <p:nvSpPr>
          <p:cNvPr id="98" name="Title Text"/>
          <p:cNvSpPr txBox="1">
            <a:spLocks noGrp="1"/>
          </p:cNvSpPr>
          <p:nvPr>
            <p:ph type="title"/>
          </p:nvPr>
        </p:nvSpPr>
        <p:spPr>
          <a:xfrm>
            <a:off x="635000" y="1524000"/>
            <a:ext cx="5867400" cy="3302000"/>
          </a:xfrm>
          <a:prstGeom prst="rect">
            <a:avLst/>
          </a:prstGeom>
        </p:spPr>
        <p:txBody>
          <a:bodyPr anchor="b"/>
          <a:lstStyle>
            <a:lvl1pPr>
              <a:defRPr sz="7000"/>
            </a:lvl1pPr>
          </a:lstStyle>
          <a:p>
            <a:r>
              <a:t>Title Text</a:t>
            </a:r>
          </a:p>
        </p:txBody>
      </p:sp>
      <p:sp>
        <p:nvSpPr>
          <p:cNvPr id="99" name="Body Level One…"/>
          <p:cNvSpPr txBox="1">
            <a:spLocks noGrp="1"/>
          </p:cNvSpPr>
          <p:nvPr>
            <p:ph type="body" sz="quarter" idx="1"/>
          </p:nvPr>
        </p:nvSpPr>
        <p:spPr>
          <a:xfrm>
            <a:off x="635000" y="49022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107" name="Image"/>
          <p:cNvSpPr>
            <a:spLocks noGrp="1"/>
          </p:cNvSpPr>
          <p:nvPr>
            <p:ph type="pic" sz="quarter" idx="13"/>
          </p:nvPr>
        </p:nvSpPr>
        <p:spPr>
          <a:xfrm>
            <a:off x="7277100" y="2895600"/>
            <a:ext cx="4102100" cy="5461000"/>
          </a:xfrm>
          <a:prstGeom prst="rect">
            <a:avLst/>
          </a:prstGeom>
          <a:ln w="25400">
            <a:solidFill>
              <a:srgbClr val="FFFFFF"/>
            </a:solidFill>
          </a:ln>
        </p:spPr>
        <p:txBody>
          <a:bodyPr lIns="91439" tIns="45719" rIns="91439" bIns="45719" anchor="t"/>
          <a:lstStyle/>
          <a:p>
            <a:endParaRPr/>
          </a:p>
        </p:txBody>
      </p:sp>
      <p:sp>
        <p:nvSpPr>
          <p:cNvPr id="108" name="Title Text"/>
          <p:cNvSpPr txBox="1">
            <a:spLocks noGrp="1"/>
          </p:cNvSpPr>
          <p:nvPr>
            <p:ph type="title"/>
          </p:nvPr>
        </p:nvSpPr>
        <p:spPr>
          <a:prstGeom prst="rect">
            <a:avLst/>
          </a:prstGeom>
        </p:spPr>
        <p:txBody>
          <a:bodyPr/>
          <a:lstStyle/>
          <a:p>
            <a:r>
              <a:t>Title Text</a:t>
            </a:r>
          </a:p>
        </p:txBody>
      </p:sp>
      <p:sp>
        <p:nvSpPr>
          <p:cNvPr id="109" name="Body Level One…"/>
          <p:cNvSpPr txBox="1">
            <a:spLocks noGrp="1"/>
          </p:cNvSpPr>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126" name="Title Text"/>
          <p:cNvSpPr txBox="1">
            <a:spLocks noGrp="1"/>
          </p:cNvSpPr>
          <p:nvPr>
            <p:ph type="title"/>
          </p:nvPr>
        </p:nvSpPr>
        <p:spPr>
          <a:prstGeom prst="rect">
            <a:avLst/>
          </a:prstGeom>
        </p:spPr>
        <p:txBody>
          <a:bodyPr/>
          <a:lstStyle/>
          <a:p>
            <a:r>
              <a:t>Title Text</a:t>
            </a:r>
          </a:p>
        </p:txBody>
      </p:sp>
      <p:sp>
        <p:nvSpPr>
          <p:cNvPr id="127" name="Body Level One…"/>
          <p:cNvSpPr txBox="1">
            <a:spLocks noGrp="1"/>
          </p:cNvSpPr>
          <p:nvPr>
            <p:ph type="body" sz="quarter" idx="1"/>
          </p:nvPr>
        </p:nvSpPr>
        <p:spPr>
          <a:xfrm>
            <a:off x="7772400" y="2768600"/>
            <a:ext cx="39624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xfrm>
            <a:off x="1270000" y="2768600"/>
            <a:ext cx="10464800" cy="5715000"/>
          </a:xfrm>
          <a:prstGeom prst="rect">
            <a:avLst/>
          </a:prstGeom>
        </p:spPr>
        <p:txBody>
          <a:bodyPr/>
          <a:lstStyle>
            <a:lvl1pPr>
              <a:spcBef>
                <a:spcPts val="2400"/>
              </a:spcBef>
            </a:lvl1pPr>
            <a:lvl2pPr>
              <a:spcBef>
                <a:spcPts val="2400"/>
              </a:spcBef>
            </a:lvl2pPr>
            <a:lvl3pPr>
              <a:spcBef>
                <a:spcPts val="2400"/>
              </a:spcBef>
            </a:lvl3pPr>
            <a:lvl4pPr>
              <a:spcBef>
                <a:spcPts val="2400"/>
              </a:spcBef>
            </a:lvl4pPr>
            <a:lvl5pPr>
              <a:spcBef>
                <a:spcPts val="2400"/>
              </a:spcBef>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29" name="Title Text"/>
          <p:cNvSpPr txBox="1">
            <a:spLocks noGrp="1"/>
          </p:cNvSpPr>
          <p:nvPr>
            <p:ph type="title"/>
          </p:nvPr>
        </p:nvSpPr>
        <p:spPr>
          <a:prstGeom prst="rect">
            <a:avLst/>
          </a:prstGeom>
        </p:spPr>
        <p:txBody>
          <a:bodyPr/>
          <a:lstStyle/>
          <a:p>
            <a:r>
              <a:t>Title Text</a:t>
            </a:r>
          </a:p>
        </p:txBody>
      </p:sp>
      <p:sp>
        <p:nvSpPr>
          <p:cNvPr id="30" name="Body Level One…"/>
          <p:cNvSpPr txBox="1">
            <a:spLocks noGrp="1"/>
          </p:cNvSpPr>
          <p:nvPr>
            <p:ph type="body" idx="1"/>
          </p:nvPr>
        </p:nvSpPr>
        <p:spPr>
          <a:xfrm>
            <a:off x="1270000" y="2768600"/>
            <a:ext cx="10464800" cy="5715000"/>
          </a:xfrm>
          <a:prstGeom prst="rect">
            <a:avLst/>
          </a:prstGeom>
        </p:spPr>
        <p:txBody>
          <a:bodyPr numCol="2" spcCol="523240" anchor="t"/>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3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3" name="Title Text"/>
          <p:cNvSpPr txBox="1">
            <a:spLocks noGrp="1"/>
          </p:cNvSpPr>
          <p:nvPr>
            <p:ph type="title"/>
          </p:nvPr>
        </p:nvSpPr>
        <p:spPr>
          <a:prstGeom prst="rect">
            <a:avLst/>
          </a:prstGeom>
        </p:spPr>
        <p:txBody>
          <a:bodyPr/>
          <a:lstStyle/>
          <a:p>
            <a:r>
              <a:t>Title Text</a:t>
            </a: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61" name="Title Text"/>
          <p:cNvSpPr txBox="1">
            <a:spLocks noGrp="1"/>
          </p:cNvSpPr>
          <p:nvPr>
            <p:ph type="title"/>
          </p:nvPr>
        </p:nvSpPr>
        <p:spPr>
          <a:xfrm>
            <a:off x="1270000" y="2971800"/>
            <a:ext cx="10464800" cy="3810000"/>
          </a:xfrm>
          <a:prstGeom prst="rect">
            <a:avLst/>
          </a:prstGeom>
        </p:spPr>
        <p:txBody>
          <a:bodyPr/>
          <a:lstStyle/>
          <a:p>
            <a:r>
              <a:t>Title Text</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69" name="Image"/>
          <p:cNvSpPr>
            <a:spLocks noGrp="1"/>
          </p:cNvSpPr>
          <p:nvPr>
            <p:ph type="pic" sz="half" idx="13"/>
          </p:nvPr>
        </p:nvSpPr>
        <p:spPr>
          <a:xfrm>
            <a:off x="3454400" y="2222500"/>
            <a:ext cx="6096000" cy="4572000"/>
          </a:xfrm>
          <a:prstGeom prst="rect">
            <a:avLst/>
          </a:prstGeom>
          <a:ln w="25400">
            <a:solidFill>
              <a:srgbClr val="FFFFFF"/>
            </a:solidFill>
          </a:ln>
        </p:spPr>
        <p:txBody>
          <a:bodyPr lIns="91439" tIns="45719" rIns="91439" bIns="45719" anchor="t"/>
          <a:lstStyle/>
          <a:p>
            <a:endParaRPr/>
          </a:p>
        </p:txBody>
      </p:sp>
      <p:sp>
        <p:nvSpPr>
          <p:cNvPr id="70" name="Title Text"/>
          <p:cNvSpPr txBox="1">
            <a:spLocks noGrp="1"/>
          </p:cNvSpPr>
          <p:nvPr>
            <p:ph type="title"/>
          </p:nvPr>
        </p:nvSpPr>
        <p:spPr>
          <a:xfrm>
            <a:off x="1270000" y="7366000"/>
            <a:ext cx="10464800" cy="1701800"/>
          </a:xfrm>
          <a:prstGeom prst="rect">
            <a:avLst/>
          </a:prstGeom>
        </p:spPr>
        <p:txBody>
          <a:bodyPr/>
          <a:lstStyle/>
          <a:p>
            <a:r>
              <a:t>Title Text</a:t>
            </a:r>
          </a:p>
        </p:txBody>
      </p:sp>
      <p:sp>
        <p:nvSpPr>
          <p:cNvPr id="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Horizontal Reflection">
    <p:spTree>
      <p:nvGrpSpPr>
        <p:cNvPr id="1" name=""/>
        <p:cNvGrpSpPr/>
        <p:nvPr/>
      </p:nvGrpSpPr>
      <p:grpSpPr>
        <a:xfrm>
          <a:off x="0" y="0"/>
          <a:ext cx="0" cy="0"/>
          <a:chOff x="0" y="0"/>
          <a:chExt cx="0" cy="0"/>
        </a:xfrm>
      </p:grpSpPr>
      <p:sp>
        <p:nvSpPr>
          <p:cNvPr id="78" name="Image"/>
          <p:cNvSpPr>
            <a:spLocks noGrp="1"/>
          </p:cNvSpPr>
          <p:nvPr>
            <p:ph type="pic" sz="half" idx="13"/>
          </p:nvPr>
        </p:nvSpPr>
        <p:spPr>
          <a:xfrm>
            <a:off x="3454400" y="2222500"/>
            <a:ext cx="6096000" cy="4572000"/>
          </a:xfrm>
          <a:prstGeom prst="rect">
            <a:avLst/>
          </a:prstGeom>
          <a:ln w="25400">
            <a:solidFill>
              <a:srgbClr val="FFFFFF"/>
            </a:solidFill>
          </a:ln>
          <a:effectLst>
            <a:reflection stA="50000" endPos="40000" dir="5400000" sy="-100000" algn="bl" rotWithShape="0"/>
          </a:effectLst>
        </p:spPr>
        <p:txBody>
          <a:bodyPr lIns="91439" tIns="45719" rIns="91439" bIns="45719" anchor="t"/>
          <a:lstStyle/>
          <a:p>
            <a:endParaRPr/>
          </a:p>
        </p:txBody>
      </p:sp>
      <p:sp>
        <p:nvSpPr>
          <p:cNvPr id="79" name="Title Text"/>
          <p:cNvSpPr txBox="1">
            <a:spLocks noGrp="1"/>
          </p:cNvSpPr>
          <p:nvPr>
            <p:ph type="title"/>
          </p:nvPr>
        </p:nvSpPr>
        <p:spPr>
          <a:xfrm>
            <a:off x="1270000" y="7366000"/>
            <a:ext cx="10464800" cy="1701800"/>
          </a:xfrm>
          <a:prstGeom prst="rect">
            <a:avLst/>
          </a:prstGeom>
        </p:spPr>
        <p:txBody>
          <a:bodyPr/>
          <a:lstStyle/>
          <a:p>
            <a:r>
              <a:t>Title Text</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srcRect/>
          <a:stretch>
            <a:fillRect/>
          </a:stretch>
        </a:blip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r>
              <a:t>Title Text</a:t>
            </a:r>
          </a:p>
        </p:txBody>
      </p:sp>
      <p:sp>
        <p:nvSpPr>
          <p:cNvPr id="4" name="Slide Number"/>
          <p:cNvSpPr txBox="1">
            <a:spLocks noGrp="1"/>
          </p:cNvSpPr>
          <p:nvPr>
            <p:ph type="sldNum" sz="quarter" idx="2"/>
          </p:nvPr>
        </p:nvSpPr>
        <p:spPr>
          <a:xfrm>
            <a:off x="6324600" y="9258300"/>
            <a:ext cx="342900" cy="368300"/>
          </a:xfrm>
          <a:prstGeom prst="rect">
            <a:avLst/>
          </a:prstGeom>
          <a:ln w="12700">
            <a:miter lim="400000"/>
          </a:ln>
        </p:spPr>
        <p:txBody>
          <a:bodyPr wrap="none" lIns="50800" tIns="50800" rIns="50800" bIns="50800" anchor="b">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xmlns:p14="http://schemas.microsoft.com/office/powerpoint/2010/main" spd="med"/>
  <p:txStyles>
    <p:titleStyle>
      <a:lvl1pPr marL="0" marR="0" indent="0" algn="ctr" defTabSz="584200" rtl="0" latinLnBrk="0">
        <a:lnSpc>
          <a:spcPct val="100000"/>
        </a:lnSpc>
        <a:spcBef>
          <a:spcPts val="0"/>
        </a:spcBef>
        <a:spcAft>
          <a:spcPts val="0"/>
        </a:spcAft>
        <a:buClrTx/>
        <a:buSzTx/>
        <a:buFontTx/>
        <a:buNone/>
        <a:tabLst/>
        <a:defRPr sz="8400" b="0" i="0" u="none" strike="noStrike" cap="none" spc="0" baseline="0">
          <a:ln>
            <a:noFill/>
          </a:ln>
          <a:solidFill>
            <a:srgbClr val="FFFFFF"/>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sz="8400" b="0" i="0" u="none" strike="noStrike" cap="none" spc="0" baseline="0">
          <a:ln>
            <a:noFill/>
          </a:ln>
          <a:solidFill>
            <a:srgbClr val="FFFFFF"/>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sz="8400" b="0" i="0" u="none" strike="noStrike" cap="none" spc="0" baseline="0">
          <a:ln>
            <a:noFill/>
          </a:ln>
          <a:solidFill>
            <a:srgbClr val="FFFFFF"/>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sz="8400" b="0" i="0" u="none" strike="noStrike" cap="none" spc="0" baseline="0">
          <a:ln>
            <a:noFill/>
          </a:ln>
          <a:solidFill>
            <a:srgbClr val="FFFFFF"/>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sz="8400" b="0" i="0" u="none" strike="noStrike" cap="none" spc="0" baseline="0">
          <a:ln>
            <a:noFill/>
          </a:ln>
          <a:solidFill>
            <a:srgbClr val="FFFFFF"/>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sz="8400" b="0" i="0" u="none" strike="noStrike" cap="none" spc="0" baseline="0">
          <a:ln>
            <a:noFill/>
          </a:ln>
          <a:solidFill>
            <a:srgbClr val="FFFFFF"/>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sz="8400" b="0" i="0" u="none" strike="noStrike" cap="none" spc="0" baseline="0">
          <a:ln>
            <a:noFill/>
          </a:ln>
          <a:solidFill>
            <a:srgbClr val="FFFFFF"/>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sz="8400" b="0" i="0" u="none" strike="noStrike" cap="none" spc="0" baseline="0">
          <a:ln>
            <a:noFill/>
          </a:ln>
          <a:solidFill>
            <a:srgbClr val="FFFFFF"/>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sz="8400" b="0" i="0" u="none" strike="noStrike" cap="none" spc="0" baseline="0">
          <a:ln>
            <a:noFill/>
          </a:ln>
          <a:solidFill>
            <a:srgbClr val="FFFFFF"/>
          </a:solidFill>
          <a:uFillTx/>
          <a:latin typeface="+mn-lt"/>
          <a:ea typeface="+mn-ea"/>
          <a:cs typeface="+mn-cs"/>
          <a:sym typeface="Gill Sans"/>
        </a:defRPr>
      </a:lvl9pPr>
    </p:titleStyle>
    <p:bodyStyle>
      <a:lvl1pPr marL="8890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FFFFFF"/>
          </a:solidFill>
          <a:uFillTx/>
          <a:latin typeface="+mn-lt"/>
          <a:ea typeface="+mn-ea"/>
          <a:cs typeface="+mn-cs"/>
          <a:sym typeface="Gill Sans"/>
        </a:defRPr>
      </a:lvl1pPr>
      <a:lvl2pPr marL="13335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FFFFFF"/>
          </a:solidFill>
          <a:uFillTx/>
          <a:latin typeface="+mn-lt"/>
          <a:ea typeface="+mn-ea"/>
          <a:cs typeface="+mn-cs"/>
          <a:sym typeface="Gill Sans"/>
        </a:defRPr>
      </a:lvl2pPr>
      <a:lvl3pPr marL="17780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FFFFFF"/>
          </a:solidFill>
          <a:uFillTx/>
          <a:latin typeface="+mn-lt"/>
          <a:ea typeface="+mn-ea"/>
          <a:cs typeface="+mn-cs"/>
          <a:sym typeface="Gill Sans"/>
        </a:defRPr>
      </a:lvl3pPr>
      <a:lvl4pPr marL="22225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FFFFFF"/>
          </a:solidFill>
          <a:uFillTx/>
          <a:latin typeface="+mn-lt"/>
          <a:ea typeface="+mn-ea"/>
          <a:cs typeface="+mn-cs"/>
          <a:sym typeface="Gill Sans"/>
        </a:defRPr>
      </a:lvl4pPr>
      <a:lvl5pPr marL="26670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FFFFFF"/>
          </a:solidFill>
          <a:uFillTx/>
          <a:latin typeface="+mn-lt"/>
          <a:ea typeface="+mn-ea"/>
          <a:cs typeface="+mn-cs"/>
          <a:sym typeface="Gill Sans"/>
        </a:defRPr>
      </a:lvl5pPr>
      <a:lvl6pPr marL="30226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FFFFFF"/>
          </a:solidFill>
          <a:uFillTx/>
          <a:latin typeface="+mn-lt"/>
          <a:ea typeface="+mn-ea"/>
          <a:cs typeface="+mn-cs"/>
          <a:sym typeface="Gill Sans"/>
        </a:defRPr>
      </a:lvl6pPr>
      <a:lvl7pPr marL="33782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FFFFFF"/>
          </a:solidFill>
          <a:uFillTx/>
          <a:latin typeface="+mn-lt"/>
          <a:ea typeface="+mn-ea"/>
          <a:cs typeface="+mn-cs"/>
          <a:sym typeface="Gill Sans"/>
        </a:defRPr>
      </a:lvl7pPr>
      <a:lvl8pPr marL="37338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FFFFFF"/>
          </a:solidFill>
          <a:uFillTx/>
          <a:latin typeface="+mn-lt"/>
          <a:ea typeface="+mn-ea"/>
          <a:cs typeface="+mn-cs"/>
          <a:sym typeface="Gill Sans"/>
        </a:defRPr>
      </a:lvl8pPr>
      <a:lvl9pPr marL="40894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FFFFFF"/>
          </a:solidFill>
          <a:uFillTx/>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axos Made Simple"/>
          <p:cNvSpPr txBox="1">
            <a:spLocks noGrp="1"/>
          </p:cNvSpPr>
          <p:nvPr>
            <p:ph type="ctrTitle"/>
          </p:nvPr>
        </p:nvSpPr>
        <p:spPr>
          <a:prstGeom prst="rect">
            <a:avLst/>
          </a:prstGeom>
        </p:spPr>
        <p:txBody>
          <a:bodyPr/>
          <a:lstStyle>
            <a:lvl1pPr>
              <a:defRPr sz="10300"/>
            </a:lvl1pPr>
          </a:lstStyle>
          <a:p>
            <a:r>
              <a:t>Paxos Made Simple</a:t>
            </a:r>
          </a:p>
        </p:txBody>
      </p:sp>
      <p:sp>
        <p:nvSpPr>
          <p:cNvPr id="138" name="Leslie Lamport…"/>
          <p:cNvSpPr txBox="1">
            <a:spLocks noGrp="1"/>
          </p:cNvSpPr>
          <p:nvPr>
            <p:ph type="subTitle" sz="quarter" idx="1"/>
          </p:nvPr>
        </p:nvSpPr>
        <p:spPr>
          <a:prstGeom prst="rect">
            <a:avLst/>
          </a:prstGeom>
        </p:spPr>
        <p:txBody>
          <a:bodyPr/>
          <a:lstStyle/>
          <a:p>
            <a:r>
              <a:rPr dirty="0"/>
              <a:t>Leslie Lamport</a:t>
            </a:r>
          </a:p>
          <a:p>
            <a:r>
              <a:rPr lang="en-US" dirty="0" smtClean="0"/>
              <a:t>slides</a:t>
            </a:r>
            <a:r>
              <a:rPr dirty="0" smtClean="0"/>
              <a:t> </a:t>
            </a:r>
            <a:r>
              <a:rPr dirty="0"/>
              <a:t>by Yen-Jung </a:t>
            </a:r>
            <a:r>
              <a:rPr dirty="0" smtClean="0"/>
              <a:t>Chang</a:t>
            </a:r>
            <a:endParaRPr lang="en-US" dirty="0" smtClean="0"/>
          </a:p>
          <a:p>
            <a:r>
              <a:rPr lang="en-US" dirty="0" smtClean="0"/>
              <a:t>With modifications by Vijay K. Garg</a:t>
            </a:r>
            <a:endParaRPr dirty="0"/>
          </a:p>
        </p:txBody>
      </p:sp>
    </p:spTree>
  </p:cSld>
  <p:clrMapOvr>
    <a:masterClrMapping/>
  </p:clrMapOvr>
  <p:transition xmlns:p14="http://schemas.microsoft.com/office/powerpoint/2010/mai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Requirement P2"/>
          <p:cNvSpPr txBox="1">
            <a:spLocks noGrp="1"/>
          </p:cNvSpPr>
          <p:nvPr>
            <p:ph type="title"/>
          </p:nvPr>
        </p:nvSpPr>
        <p:spPr>
          <a:prstGeom prst="rect">
            <a:avLst/>
          </a:prstGeom>
        </p:spPr>
        <p:txBody>
          <a:bodyPr/>
          <a:lstStyle/>
          <a:p>
            <a:r>
              <a:t>Requirement P2</a:t>
            </a:r>
          </a:p>
        </p:txBody>
      </p:sp>
      <p:sp>
        <p:nvSpPr>
          <p:cNvPr id="183" name="If a proposal with value v is chosen, then every higher-numbered proposal that is chosen have value v"/>
          <p:cNvSpPr txBox="1">
            <a:spLocks noGrp="1"/>
          </p:cNvSpPr>
          <p:nvPr>
            <p:ph type="body" idx="1"/>
          </p:nvPr>
        </p:nvSpPr>
        <p:spPr>
          <a:prstGeom prst="rect">
            <a:avLst/>
          </a:prstGeom>
        </p:spPr>
        <p:txBody>
          <a:bodyPr/>
          <a:lstStyle>
            <a:lvl1pPr>
              <a:defRPr b="1"/>
            </a:lvl1pPr>
          </a:lstStyle>
          <a:p>
            <a:r>
              <a:rPr dirty="0"/>
              <a:t>If a proposal with value v is chosen, then every higher-numbered proposal that is chosen </a:t>
            </a:r>
            <a:r>
              <a:rPr dirty="0" smtClean="0"/>
              <a:t>ha</a:t>
            </a:r>
            <a:r>
              <a:rPr lang="en-US" dirty="0" smtClean="0"/>
              <a:t>s</a:t>
            </a:r>
            <a:r>
              <a:rPr dirty="0" smtClean="0"/>
              <a:t> </a:t>
            </a:r>
            <a:r>
              <a:rPr dirty="0"/>
              <a:t>value v</a:t>
            </a:r>
          </a:p>
        </p:txBody>
      </p:sp>
    </p:spTree>
  </p:cSld>
  <p:clrMapOvr>
    <a:masterClrMapping/>
  </p:clrMapOvr>
  <p:transition xmlns:p14="http://schemas.microsoft.com/office/powerpoint/2010/mai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Requirement P2a"/>
          <p:cNvSpPr txBox="1">
            <a:spLocks noGrp="1"/>
          </p:cNvSpPr>
          <p:nvPr>
            <p:ph type="title"/>
          </p:nvPr>
        </p:nvSpPr>
        <p:spPr>
          <a:prstGeom prst="rect">
            <a:avLst/>
          </a:prstGeom>
        </p:spPr>
        <p:txBody>
          <a:bodyPr/>
          <a:lstStyle/>
          <a:p>
            <a:r>
              <a:t>Requirement P2a</a:t>
            </a:r>
          </a:p>
        </p:txBody>
      </p:sp>
      <p:sp>
        <p:nvSpPr>
          <p:cNvPr id="188" name="If a proposal with value v is chosen, then every higher-numbered proposal accepted by any acceptor have value v…"/>
          <p:cNvSpPr txBox="1">
            <a:spLocks noGrp="1"/>
          </p:cNvSpPr>
          <p:nvPr>
            <p:ph type="body" idx="1"/>
          </p:nvPr>
        </p:nvSpPr>
        <p:spPr>
          <a:prstGeom prst="rect">
            <a:avLst/>
          </a:prstGeom>
        </p:spPr>
        <p:txBody>
          <a:bodyPr>
            <a:normAutofit fontScale="92500" lnSpcReduction="10000"/>
          </a:bodyPr>
          <a:lstStyle/>
          <a:p>
            <a:pPr marL="853439" indent="-548640" defTabSz="560831">
              <a:spcBef>
                <a:spcPts val="2300"/>
              </a:spcBef>
              <a:defRPr sz="4032" b="1"/>
            </a:pPr>
            <a:r>
              <a:rPr dirty="0"/>
              <a:t>If a proposal with value v is chosen, then every higher-numbered proposal accepted by any acceptor </a:t>
            </a:r>
            <a:r>
              <a:rPr dirty="0" smtClean="0"/>
              <a:t>ha</a:t>
            </a:r>
            <a:r>
              <a:rPr lang="en-US" dirty="0" smtClean="0"/>
              <a:t>s</a:t>
            </a:r>
            <a:r>
              <a:rPr dirty="0" smtClean="0"/>
              <a:t> </a:t>
            </a:r>
            <a:r>
              <a:rPr dirty="0"/>
              <a:t>value </a:t>
            </a:r>
            <a:r>
              <a:rPr dirty="0" smtClean="0"/>
              <a:t>v</a:t>
            </a:r>
            <a:endParaRPr lang="en-US" dirty="0" smtClean="0"/>
          </a:p>
          <a:p>
            <a:pPr marL="853439" indent="-548640" defTabSz="560831">
              <a:spcBef>
                <a:spcPts val="2300"/>
              </a:spcBef>
              <a:defRPr sz="4032" b="1"/>
            </a:pPr>
            <a:r>
              <a:rPr lang="en-US" dirty="0" smtClean="0"/>
              <a:t>Note that P2a implies P2</a:t>
            </a:r>
            <a:endParaRPr dirty="0"/>
          </a:p>
          <a:p>
            <a:pPr marL="853439" indent="-548640" defTabSz="560831">
              <a:spcBef>
                <a:spcPts val="2300"/>
              </a:spcBef>
              <a:defRPr sz="4032"/>
            </a:pPr>
            <a:r>
              <a:rPr dirty="0"/>
              <a:t>P2a is not good enough</a:t>
            </a:r>
          </a:p>
          <a:p>
            <a:pPr marL="1280159" lvl="1" indent="-548640" defTabSz="560831">
              <a:spcBef>
                <a:spcPts val="2300"/>
              </a:spcBef>
              <a:defRPr sz="4032"/>
            </a:pPr>
            <a:r>
              <a:rPr dirty="0"/>
              <a:t>Suppose acceptor c </a:t>
            </a:r>
            <a:r>
              <a:rPr dirty="0" smtClean="0"/>
              <a:t>do</a:t>
            </a:r>
            <a:r>
              <a:rPr lang="en-US" dirty="0" smtClean="0"/>
              <a:t>es</a:t>
            </a:r>
            <a:r>
              <a:rPr dirty="0" smtClean="0"/>
              <a:t> </a:t>
            </a:r>
            <a:r>
              <a:rPr dirty="0"/>
              <a:t>not get any proposal until after a value v is chosen</a:t>
            </a:r>
          </a:p>
          <a:p>
            <a:pPr marL="1280159" lvl="1" indent="-548640" defTabSz="560831">
              <a:spcBef>
                <a:spcPts val="2300"/>
              </a:spcBef>
              <a:defRPr sz="4032"/>
            </a:pPr>
            <a:r>
              <a:rPr dirty="0"/>
              <a:t>A proposer makes a proposal with value v’</a:t>
            </a:r>
          </a:p>
        </p:txBody>
      </p:sp>
    </p:spTree>
  </p:cSld>
  <p:clrMapOvr>
    <a:masterClrMapping/>
  </p:clrMapOvr>
  <p:transition xmlns:p14="http://schemas.microsoft.com/office/powerpoint/2010/mai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Requirement P2b"/>
          <p:cNvSpPr txBox="1">
            <a:spLocks noGrp="1"/>
          </p:cNvSpPr>
          <p:nvPr>
            <p:ph type="title"/>
          </p:nvPr>
        </p:nvSpPr>
        <p:spPr>
          <a:prstGeom prst="rect">
            <a:avLst/>
          </a:prstGeom>
        </p:spPr>
        <p:txBody>
          <a:bodyPr/>
          <a:lstStyle/>
          <a:p>
            <a:r>
              <a:t>Requirement P2b</a:t>
            </a:r>
          </a:p>
        </p:txBody>
      </p:sp>
      <p:sp>
        <p:nvSpPr>
          <p:cNvPr id="193" name="If a proposal with value v is chosen, then every higher-numbered proposal issued by any proposer have value v"/>
          <p:cNvSpPr txBox="1">
            <a:spLocks noGrp="1"/>
          </p:cNvSpPr>
          <p:nvPr>
            <p:ph type="body" idx="1"/>
          </p:nvPr>
        </p:nvSpPr>
        <p:spPr>
          <a:prstGeom prst="rect">
            <a:avLst/>
          </a:prstGeom>
        </p:spPr>
        <p:txBody>
          <a:bodyPr/>
          <a:lstStyle>
            <a:lvl1pPr>
              <a:defRPr b="1"/>
            </a:lvl1pPr>
          </a:lstStyle>
          <a:p>
            <a:r>
              <a:rPr dirty="0"/>
              <a:t>If a proposal with value v is chosen, then every higher-numbered proposal issued by any proposer </a:t>
            </a:r>
            <a:r>
              <a:rPr dirty="0" smtClean="0"/>
              <a:t>ha</a:t>
            </a:r>
            <a:r>
              <a:rPr lang="en-US" dirty="0" smtClean="0"/>
              <a:t>s</a:t>
            </a:r>
            <a:r>
              <a:rPr dirty="0" smtClean="0"/>
              <a:t> </a:t>
            </a:r>
            <a:r>
              <a:rPr dirty="0"/>
              <a:t>value </a:t>
            </a:r>
            <a:r>
              <a:rPr dirty="0" smtClean="0"/>
              <a:t>v</a:t>
            </a:r>
            <a:endParaRPr lang="en-US" dirty="0" smtClean="0"/>
          </a:p>
          <a:p>
            <a:r>
              <a:rPr lang="en-US" dirty="0" smtClean="0"/>
              <a:t>Note: P2b implies P2a</a:t>
            </a:r>
            <a:endParaRPr dirty="0"/>
          </a:p>
        </p:txBody>
      </p:sp>
    </p:spTree>
  </p:cSld>
  <p:clrMapOvr>
    <a:masterClrMapping/>
  </p:clrMapOvr>
  <p:transition xmlns:p14="http://schemas.microsoft.com/office/powerpoint/2010/mai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Does P2b Work"/>
          <p:cNvSpPr txBox="1">
            <a:spLocks noGrp="1"/>
          </p:cNvSpPr>
          <p:nvPr>
            <p:ph type="title"/>
          </p:nvPr>
        </p:nvSpPr>
        <p:spPr>
          <a:prstGeom prst="rect">
            <a:avLst/>
          </a:prstGeom>
        </p:spPr>
        <p:txBody>
          <a:bodyPr/>
          <a:lstStyle/>
          <a:p>
            <a:r>
              <a:t>Does P2b Work</a:t>
            </a:r>
          </a:p>
        </p:txBody>
      </p:sp>
      <p:sp>
        <p:nvSpPr>
          <p:cNvPr id="198" name="Suppose a proposal numbered m with value v is chosen…"/>
          <p:cNvSpPr txBox="1">
            <a:spLocks noGrp="1"/>
          </p:cNvSpPr>
          <p:nvPr>
            <p:ph type="body" idx="1"/>
          </p:nvPr>
        </p:nvSpPr>
        <p:spPr>
          <a:prstGeom prst="rect">
            <a:avLst/>
          </a:prstGeom>
        </p:spPr>
        <p:txBody>
          <a:bodyPr>
            <a:normAutofit fontScale="92500"/>
          </a:bodyPr>
          <a:lstStyle/>
          <a:p>
            <a:pPr marL="862330" indent="-554355" defTabSz="566674">
              <a:spcBef>
                <a:spcPts val="2300"/>
              </a:spcBef>
              <a:defRPr sz="4074"/>
            </a:pPr>
            <a:r>
              <a:rPr dirty="0"/>
              <a:t>Suppose a proposal numbered m with value v is chosen</a:t>
            </a:r>
          </a:p>
          <a:p>
            <a:pPr marL="862330" indent="-554355" defTabSz="566674">
              <a:spcBef>
                <a:spcPts val="2300"/>
              </a:spcBef>
              <a:defRPr sz="4074"/>
            </a:pPr>
            <a:r>
              <a:rPr dirty="0"/>
              <a:t>Let C be a majority of acceptors that accepts v</a:t>
            </a:r>
          </a:p>
          <a:p>
            <a:pPr marL="862330" indent="-554355" defTabSz="566674">
              <a:spcBef>
                <a:spcPts val="2300"/>
              </a:spcBef>
              <a:defRPr sz="4074"/>
            </a:pPr>
            <a:r>
              <a:rPr dirty="0"/>
              <a:t>Any proposal numbered n &gt; m that is accepted by a member of C must </a:t>
            </a:r>
            <a:r>
              <a:rPr dirty="0" smtClean="0"/>
              <a:t>ha</a:t>
            </a:r>
            <a:r>
              <a:rPr lang="en-US" dirty="0" smtClean="0"/>
              <a:t>ve</a:t>
            </a:r>
            <a:r>
              <a:rPr dirty="0" smtClean="0"/>
              <a:t> </a:t>
            </a:r>
            <a:r>
              <a:rPr dirty="0"/>
              <a:t>value v</a:t>
            </a:r>
          </a:p>
          <a:p>
            <a:pPr marL="862330" indent="-554355" defTabSz="566674">
              <a:spcBef>
                <a:spcPts val="2300"/>
              </a:spcBef>
              <a:defRPr sz="4074"/>
            </a:pPr>
            <a:r>
              <a:rPr dirty="0"/>
              <a:t>Any other majority of acceptors must have at least one member in common with C</a:t>
            </a:r>
          </a:p>
        </p:txBody>
      </p:sp>
    </p:spTree>
  </p:cSld>
  <p:clrMapOvr>
    <a:masterClrMapping/>
  </p:clrMapOvr>
  <p:transition xmlns:p14="http://schemas.microsoft.com/office/powerpoint/2010/mai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Requirement P2c"/>
          <p:cNvSpPr txBox="1">
            <a:spLocks noGrp="1"/>
          </p:cNvSpPr>
          <p:nvPr>
            <p:ph type="title"/>
          </p:nvPr>
        </p:nvSpPr>
        <p:spPr>
          <a:prstGeom prst="rect">
            <a:avLst/>
          </a:prstGeom>
        </p:spPr>
        <p:txBody>
          <a:bodyPr/>
          <a:lstStyle/>
          <a:p>
            <a:r>
              <a:t>Requirement P2c</a:t>
            </a:r>
          </a:p>
        </p:txBody>
      </p:sp>
      <p:sp>
        <p:nvSpPr>
          <p:cNvPr id="203" name="Set C is a majority of acceptor…"/>
          <p:cNvSpPr txBox="1">
            <a:spLocks noGrp="1"/>
          </p:cNvSpPr>
          <p:nvPr>
            <p:ph type="body" idx="1"/>
          </p:nvPr>
        </p:nvSpPr>
        <p:spPr>
          <a:prstGeom prst="rect">
            <a:avLst/>
          </a:prstGeom>
        </p:spPr>
        <p:txBody>
          <a:bodyPr>
            <a:normAutofit fontScale="92500" lnSpcReduction="20000"/>
          </a:bodyPr>
          <a:lstStyle/>
          <a:p>
            <a:pPr marL="817880" indent="-525780" defTabSz="537463">
              <a:spcBef>
                <a:spcPts val="2200"/>
              </a:spcBef>
              <a:defRPr sz="3864"/>
            </a:pPr>
            <a:r>
              <a:rPr dirty="0"/>
              <a:t>Set C is a majority of acceptor</a:t>
            </a:r>
          </a:p>
          <a:p>
            <a:pPr marL="817880" indent="-525780" defTabSz="537463">
              <a:spcBef>
                <a:spcPts val="2200"/>
              </a:spcBef>
              <a:defRPr sz="3864"/>
            </a:pPr>
            <a:r>
              <a:rPr dirty="0"/>
              <a:t>Suppose a proposal with value v and number n is issued </a:t>
            </a:r>
          </a:p>
          <a:p>
            <a:pPr marL="817880" indent="-525780" defTabSz="537463">
              <a:spcBef>
                <a:spcPts val="2200"/>
              </a:spcBef>
              <a:defRPr sz="3864"/>
            </a:pPr>
            <a:r>
              <a:rPr dirty="0"/>
              <a:t>Then</a:t>
            </a:r>
          </a:p>
          <a:p>
            <a:pPr marL="1226819" lvl="1" indent="-525780" defTabSz="537463">
              <a:spcBef>
                <a:spcPts val="2200"/>
              </a:spcBef>
              <a:defRPr sz="3864"/>
            </a:pPr>
            <a:r>
              <a:rPr dirty="0"/>
              <a:t>no acceptor in C has ever accepted any proposal numbered less than n, or</a:t>
            </a:r>
          </a:p>
          <a:p>
            <a:pPr marL="1226819" lvl="1" indent="-525780" defTabSz="537463">
              <a:spcBef>
                <a:spcPts val="2200"/>
              </a:spcBef>
              <a:defRPr sz="3864"/>
            </a:pPr>
            <a:r>
              <a:rPr dirty="0"/>
              <a:t>the highest-numbered proposal that accepted by C has value </a:t>
            </a:r>
            <a:r>
              <a:rPr dirty="0" smtClean="0"/>
              <a:t>v</a:t>
            </a:r>
            <a:endParaRPr lang="en-US" dirty="0" smtClean="0"/>
          </a:p>
          <a:p>
            <a:pPr marL="782319" indent="-525780" defTabSz="537463">
              <a:spcBef>
                <a:spcPts val="2200"/>
              </a:spcBef>
              <a:defRPr sz="3864"/>
            </a:pPr>
            <a:r>
              <a:rPr lang="en-US" dirty="0" smtClean="0"/>
              <a:t>P2c implies P2b</a:t>
            </a:r>
            <a:endParaRPr dirty="0"/>
          </a:p>
        </p:txBody>
      </p:sp>
    </p:spTree>
  </p:cSld>
  <p:clrMapOvr>
    <a:masterClrMapping/>
  </p:clrMapOvr>
  <p:transition xmlns:p14="http://schemas.microsoft.com/office/powerpoint/2010/mai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neaky Proposals"/>
          <p:cNvSpPr txBox="1">
            <a:spLocks noGrp="1"/>
          </p:cNvSpPr>
          <p:nvPr>
            <p:ph type="title"/>
          </p:nvPr>
        </p:nvSpPr>
        <p:spPr>
          <a:prstGeom prst="rect">
            <a:avLst/>
          </a:prstGeom>
        </p:spPr>
        <p:txBody>
          <a:bodyPr/>
          <a:lstStyle/>
          <a:p>
            <a:r>
              <a:t>Sneaky Proposals</a:t>
            </a:r>
          </a:p>
        </p:txBody>
      </p:sp>
      <p:sp>
        <p:nvSpPr>
          <p:cNvPr id="208" name="Proposal numbers are not timestamps…"/>
          <p:cNvSpPr txBox="1">
            <a:spLocks noGrp="1"/>
          </p:cNvSpPr>
          <p:nvPr>
            <p:ph type="body" idx="1"/>
          </p:nvPr>
        </p:nvSpPr>
        <p:spPr>
          <a:prstGeom prst="rect">
            <a:avLst/>
          </a:prstGeom>
        </p:spPr>
        <p:txBody>
          <a:bodyPr>
            <a:normAutofit/>
          </a:bodyPr>
          <a:lstStyle/>
          <a:p>
            <a:r>
              <a:t>Proposal numbers are not timestamps</a:t>
            </a:r>
          </a:p>
          <a:p>
            <a:r>
              <a:t>Suppose a proposer sends out proposal n before a different proposer sends out proposal n-1</a:t>
            </a:r>
          </a:p>
          <a:p>
            <a:pPr lvl="1"/>
            <a:r>
              <a:t>P2c is violated</a:t>
            </a:r>
          </a:p>
        </p:txBody>
      </p:sp>
    </p:spTree>
  </p:cSld>
  <p:clrMapOvr>
    <a:masterClrMapping/>
  </p:clrMapOvr>
  <p:transition xmlns:p14="http://schemas.microsoft.com/office/powerpoint/2010/mai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Issuing Proposals"/>
          <p:cNvSpPr txBox="1">
            <a:spLocks noGrp="1"/>
          </p:cNvSpPr>
          <p:nvPr>
            <p:ph type="title"/>
          </p:nvPr>
        </p:nvSpPr>
        <p:spPr>
          <a:prstGeom prst="rect">
            <a:avLst/>
          </a:prstGeom>
        </p:spPr>
        <p:txBody>
          <a:bodyPr/>
          <a:lstStyle/>
          <a:p>
            <a:r>
              <a:t>Issuing Proposals</a:t>
            </a:r>
          </a:p>
        </p:txBody>
      </p:sp>
      <p:sp>
        <p:nvSpPr>
          <p:cNvPr id="213" name="Prepare request…"/>
          <p:cNvSpPr txBox="1">
            <a:spLocks noGrp="1"/>
          </p:cNvSpPr>
          <p:nvPr>
            <p:ph type="body" idx="1"/>
          </p:nvPr>
        </p:nvSpPr>
        <p:spPr>
          <a:prstGeom prst="rect">
            <a:avLst/>
          </a:prstGeom>
        </p:spPr>
        <p:txBody>
          <a:bodyPr>
            <a:normAutofit fontScale="92500" lnSpcReduction="10000"/>
          </a:bodyPr>
          <a:lstStyle/>
          <a:p>
            <a:pPr marL="773430" indent="-497205" defTabSz="508254">
              <a:spcBef>
                <a:spcPts val="2000"/>
              </a:spcBef>
              <a:defRPr sz="3654"/>
            </a:pPr>
            <a:r>
              <a:rPr dirty="0"/>
              <a:t>Prepare </a:t>
            </a:r>
            <a:r>
              <a:rPr dirty="0" smtClean="0"/>
              <a:t>request</a:t>
            </a:r>
            <a:r>
              <a:rPr lang="en-US" dirty="0" smtClean="0"/>
              <a:t> with a number n</a:t>
            </a:r>
            <a:endParaRPr dirty="0"/>
          </a:p>
          <a:p>
            <a:pPr marL="1160144" lvl="1" indent="-497205" defTabSz="508254">
              <a:spcBef>
                <a:spcPts val="2000"/>
              </a:spcBef>
              <a:defRPr sz="3654"/>
            </a:pPr>
            <a:r>
              <a:rPr lang="en-US" dirty="0" smtClean="0"/>
              <a:t> Requires </a:t>
            </a:r>
            <a:r>
              <a:rPr lang="en-US" dirty="0"/>
              <a:t>a</a:t>
            </a:r>
            <a:r>
              <a:rPr dirty="0" smtClean="0"/>
              <a:t> </a:t>
            </a:r>
            <a:r>
              <a:rPr dirty="0"/>
              <a:t>promise not to accept proposals &lt; n, and</a:t>
            </a:r>
          </a:p>
          <a:p>
            <a:pPr marL="1160144" lvl="1" indent="-497205" defTabSz="508254">
              <a:spcBef>
                <a:spcPts val="2000"/>
              </a:spcBef>
              <a:defRPr sz="3654"/>
            </a:pPr>
            <a:r>
              <a:rPr dirty="0"/>
              <a:t>A value v of the highest-numbered proposal that the acceptor has already accepted, if any</a:t>
            </a:r>
          </a:p>
          <a:p>
            <a:pPr marL="773430" indent="-497205" defTabSz="508254">
              <a:spcBef>
                <a:spcPts val="2000"/>
              </a:spcBef>
              <a:defRPr sz="3654"/>
            </a:pPr>
            <a:r>
              <a:rPr dirty="0"/>
              <a:t>Accept request</a:t>
            </a:r>
          </a:p>
          <a:p>
            <a:pPr marL="1160144" lvl="1" indent="-497205" defTabSz="508254">
              <a:spcBef>
                <a:spcPts val="2000"/>
              </a:spcBef>
              <a:defRPr sz="3654"/>
            </a:pPr>
            <a:r>
              <a:rPr dirty="0"/>
              <a:t>Propose any value </a:t>
            </a:r>
            <a:r>
              <a:rPr dirty="0" smtClean="0"/>
              <a:t>i</a:t>
            </a:r>
            <a:r>
              <a:rPr lang="en-US" dirty="0" smtClean="0"/>
              <a:t>f</a:t>
            </a:r>
            <a:r>
              <a:rPr dirty="0" smtClean="0"/>
              <a:t> </a:t>
            </a:r>
            <a:r>
              <a:rPr dirty="0"/>
              <a:t>there is no such v, or</a:t>
            </a:r>
          </a:p>
          <a:p>
            <a:pPr marL="1160144" lvl="1" indent="-497205" defTabSz="508254">
              <a:spcBef>
                <a:spcPts val="2000"/>
              </a:spcBef>
              <a:defRPr sz="3654"/>
            </a:pPr>
            <a:r>
              <a:rPr dirty="0"/>
              <a:t>Propose the value of the highest-numbered proposal</a:t>
            </a:r>
          </a:p>
        </p:txBody>
      </p:sp>
    </p:spTree>
  </p:cSld>
  <p:clrMapOvr>
    <a:masterClrMapping/>
  </p:clrMapOvr>
  <p:transition xmlns:p14="http://schemas.microsoft.com/office/powerpoint/2010/mai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Now Acceptors Do"/>
          <p:cNvSpPr txBox="1">
            <a:spLocks noGrp="1"/>
          </p:cNvSpPr>
          <p:nvPr>
            <p:ph type="title"/>
          </p:nvPr>
        </p:nvSpPr>
        <p:spPr>
          <a:prstGeom prst="rect">
            <a:avLst/>
          </a:prstGeom>
        </p:spPr>
        <p:txBody>
          <a:bodyPr/>
          <a:lstStyle/>
          <a:p>
            <a:r>
              <a:rPr dirty="0" smtClean="0"/>
              <a:t> </a:t>
            </a:r>
            <a:r>
              <a:rPr dirty="0"/>
              <a:t>Acceptors </a:t>
            </a:r>
          </a:p>
        </p:txBody>
      </p:sp>
      <p:sp>
        <p:nvSpPr>
          <p:cNvPr id="218" name="Upon receiving a Prepare Request…"/>
          <p:cNvSpPr txBox="1">
            <a:spLocks noGrp="1"/>
          </p:cNvSpPr>
          <p:nvPr>
            <p:ph type="body" idx="1"/>
          </p:nvPr>
        </p:nvSpPr>
        <p:spPr>
          <a:prstGeom prst="rect">
            <a:avLst/>
          </a:prstGeom>
        </p:spPr>
        <p:txBody>
          <a:bodyPr/>
          <a:lstStyle/>
          <a:p>
            <a:r>
              <a:rPr dirty="0"/>
              <a:t>Upon receiving a Prepare Request</a:t>
            </a:r>
          </a:p>
          <a:p>
            <a:pPr lvl="1"/>
            <a:r>
              <a:rPr dirty="0"/>
              <a:t>Do not accept any proposal </a:t>
            </a:r>
            <a:r>
              <a:rPr lang="en-US" dirty="0" smtClean="0"/>
              <a:t>that </a:t>
            </a:r>
            <a:r>
              <a:rPr dirty="0" smtClean="0"/>
              <a:t>has </a:t>
            </a:r>
            <a:r>
              <a:rPr dirty="0"/>
              <a:t>number less than </a:t>
            </a:r>
            <a:r>
              <a:rPr lang="en-US" dirty="0" smtClean="0"/>
              <a:t>the highest number it has seen</a:t>
            </a:r>
            <a:endParaRPr dirty="0"/>
          </a:p>
          <a:p>
            <a:pPr lvl="1"/>
            <a:r>
              <a:rPr dirty="0"/>
              <a:t>Send </a:t>
            </a:r>
            <a:r>
              <a:rPr lang="en-US" dirty="0" smtClean="0"/>
              <a:t>last accepted </a:t>
            </a:r>
            <a:r>
              <a:rPr dirty="0" smtClean="0"/>
              <a:t>value v, </a:t>
            </a:r>
            <a:r>
              <a:rPr dirty="0"/>
              <a:t>if any</a:t>
            </a:r>
          </a:p>
          <a:p>
            <a:r>
              <a:rPr dirty="0"/>
              <a:t>Upon receiving an Accept Request</a:t>
            </a:r>
          </a:p>
          <a:p>
            <a:pPr lvl="1"/>
            <a:r>
              <a:rPr dirty="0"/>
              <a:t>Accept it if </a:t>
            </a:r>
            <a:r>
              <a:rPr dirty="0" smtClean="0"/>
              <a:t>it</a:t>
            </a:r>
            <a:r>
              <a:rPr lang="en-US" dirty="0" smtClean="0"/>
              <a:t> has</a:t>
            </a:r>
            <a:r>
              <a:rPr dirty="0" smtClean="0"/>
              <a:t> promise</a:t>
            </a:r>
            <a:r>
              <a:rPr lang="en-US" dirty="0" smtClean="0"/>
              <a:t>d</a:t>
            </a:r>
            <a:r>
              <a:rPr dirty="0" smtClean="0"/>
              <a:t> </a:t>
            </a:r>
            <a:r>
              <a:rPr dirty="0"/>
              <a:t>not to do so</a:t>
            </a:r>
          </a:p>
        </p:txBody>
      </p:sp>
    </p:spTree>
  </p:cSld>
  <p:clrMapOvr>
    <a:masterClrMapping/>
  </p:clrMapOvr>
  <p:transition xmlns:p14="http://schemas.microsoft.com/office/powerpoint/2010/mai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Requirement P1a"/>
          <p:cNvSpPr txBox="1">
            <a:spLocks noGrp="1"/>
          </p:cNvSpPr>
          <p:nvPr>
            <p:ph type="title"/>
          </p:nvPr>
        </p:nvSpPr>
        <p:spPr>
          <a:prstGeom prst="rect">
            <a:avLst/>
          </a:prstGeom>
        </p:spPr>
        <p:txBody>
          <a:bodyPr/>
          <a:lstStyle/>
          <a:p>
            <a:r>
              <a:t>Requirement P1a</a:t>
            </a:r>
          </a:p>
        </p:txBody>
      </p:sp>
      <p:sp>
        <p:nvSpPr>
          <p:cNvPr id="223" name="An acceptor can accept a proposal numbered n iff it has not responded to a prepare request having a number greater than n…"/>
          <p:cNvSpPr txBox="1">
            <a:spLocks noGrp="1"/>
          </p:cNvSpPr>
          <p:nvPr>
            <p:ph type="body" idx="1"/>
          </p:nvPr>
        </p:nvSpPr>
        <p:spPr>
          <a:prstGeom prst="rect">
            <a:avLst/>
          </a:prstGeom>
        </p:spPr>
        <p:txBody>
          <a:bodyPr/>
          <a:lstStyle/>
          <a:p>
            <a:pPr>
              <a:defRPr b="1"/>
            </a:pPr>
            <a:r>
              <a:t>An acceptor can accept a proposal numbered n iff it has not responded to a prepare request having a number greater than n</a:t>
            </a:r>
          </a:p>
          <a:p>
            <a:r>
              <a:t>If P1a holds, P1 holds</a:t>
            </a:r>
          </a:p>
          <a:p>
            <a:pPr lvl="1"/>
            <a:r>
              <a:t>P1: an acceptor must accept the first proposal that it receives</a:t>
            </a:r>
          </a:p>
        </p:txBody>
      </p:sp>
    </p:spTree>
  </p:cSld>
  <p:clrMapOvr>
    <a:masterClrMapping/>
  </p:clrMapOvr>
  <p:transition xmlns:p14="http://schemas.microsoft.com/office/powerpoint/2010/mai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onsensus Algorithm (Phase 1)"/>
          <p:cNvSpPr txBox="1">
            <a:spLocks noGrp="1"/>
          </p:cNvSpPr>
          <p:nvPr>
            <p:ph type="title"/>
          </p:nvPr>
        </p:nvSpPr>
        <p:spPr>
          <a:prstGeom prst="rect">
            <a:avLst/>
          </a:prstGeom>
        </p:spPr>
        <p:txBody>
          <a:bodyPr>
            <a:normAutofit fontScale="90000"/>
          </a:bodyPr>
          <a:lstStyle>
            <a:lvl1pPr defTabSz="554990">
              <a:defRPr sz="7979"/>
            </a:lvl1pPr>
          </a:lstStyle>
          <a:p>
            <a:r>
              <a:t>Consensus Algorithm (Phase 1)</a:t>
            </a:r>
          </a:p>
        </p:txBody>
      </p:sp>
      <p:sp>
        <p:nvSpPr>
          <p:cNvPr id="228" name="A proposer sends a prepare request with number n to a majority of acceptors…"/>
          <p:cNvSpPr txBox="1">
            <a:spLocks noGrp="1"/>
          </p:cNvSpPr>
          <p:nvPr>
            <p:ph type="body" idx="1"/>
          </p:nvPr>
        </p:nvSpPr>
        <p:spPr>
          <a:prstGeom prst="rect">
            <a:avLst/>
          </a:prstGeom>
        </p:spPr>
        <p:txBody>
          <a:bodyPr>
            <a:normAutofit lnSpcReduction="10000"/>
          </a:bodyPr>
          <a:lstStyle/>
          <a:p>
            <a:pPr marL="746759" indent="-480059" defTabSz="490727">
              <a:spcBef>
                <a:spcPts val="2000"/>
              </a:spcBef>
              <a:buSzPct val="100000"/>
              <a:buAutoNum type="alphaLcParenBoth"/>
              <a:defRPr sz="3528"/>
            </a:pPr>
            <a:r>
              <a:t>A proposer sends a prepare request with number n to a majority of acceptors</a:t>
            </a:r>
          </a:p>
          <a:p>
            <a:pPr marL="746759" indent="-480059" defTabSz="490727">
              <a:spcBef>
                <a:spcPts val="2000"/>
              </a:spcBef>
              <a:buSzPct val="100000"/>
              <a:buAutoNum type="alphaLcParenBoth"/>
              <a:defRPr sz="3528"/>
            </a:pPr>
            <a:r>
              <a:t>When an acceptor receives the prepare request</a:t>
            </a:r>
          </a:p>
          <a:p>
            <a:pPr marL="1120139" lvl="1" indent="-480059" defTabSz="490727">
              <a:spcBef>
                <a:spcPts val="2000"/>
              </a:spcBef>
              <a:defRPr sz="3528"/>
            </a:pPr>
            <a:r>
              <a:t>If n is greater than the number of any prepare request the acceptor has responded to</a:t>
            </a:r>
          </a:p>
          <a:p>
            <a:pPr marL="1493519" lvl="2" indent="-480059" defTabSz="490727">
              <a:spcBef>
                <a:spcPts val="2000"/>
              </a:spcBef>
              <a:defRPr sz="3528"/>
            </a:pPr>
            <a:r>
              <a:t>Promise not to accept any lower-numbered proposals</a:t>
            </a:r>
          </a:p>
          <a:p>
            <a:pPr marL="1493519" lvl="2" indent="-480059" defTabSz="490727">
              <a:spcBef>
                <a:spcPts val="2000"/>
              </a:spcBef>
              <a:defRPr sz="3528"/>
            </a:pPr>
            <a:r>
              <a:t>Reply with the highest-numbered proposal the acceptor has accepted, if any</a:t>
            </a:r>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Outline"/>
          <p:cNvSpPr txBox="1">
            <a:spLocks noGrp="1"/>
          </p:cNvSpPr>
          <p:nvPr>
            <p:ph type="title"/>
          </p:nvPr>
        </p:nvSpPr>
        <p:spPr>
          <a:prstGeom prst="rect">
            <a:avLst/>
          </a:prstGeom>
        </p:spPr>
        <p:txBody>
          <a:bodyPr/>
          <a:lstStyle/>
          <a:p>
            <a:r>
              <a:t>Outline</a:t>
            </a:r>
          </a:p>
        </p:txBody>
      </p:sp>
      <p:sp>
        <p:nvSpPr>
          <p:cNvPr id="143" name="Introduction…"/>
          <p:cNvSpPr txBox="1">
            <a:spLocks noGrp="1"/>
          </p:cNvSpPr>
          <p:nvPr>
            <p:ph type="body" idx="1"/>
          </p:nvPr>
        </p:nvSpPr>
        <p:spPr>
          <a:prstGeom prst="rect">
            <a:avLst/>
          </a:prstGeom>
        </p:spPr>
        <p:txBody>
          <a:bodyPr/>
          <a:lstStyle/>
          <a:p>
            <a:r>
              <a:t>Introduction</a:t>
            </a:r>
          </a:p>
          <a:p>
            <a:r>
              <a:t>Algorithm</a:t>
            </a:r>
          </a:p>
          <a:p>
            <a:pPr lvl="1"/>
            <a:r>
              <a:t>Issuing a proposal</a:t>
            </a:r>
          </a:p>
          <a:p>
            <a:pPr lvl="1"/>
            <a:r>
              <a:t>Choosing a value</a:t>
            </a:r>
          </a:p>
          <a:p>
            <a:pPr lvl="1"/>
            <a:r>
              <a:t>Learning a value</a:t>
            </a:r>
          </a:p>
          <a:p>
            <a:r>
              <a:t>Example</a:t>
            </a:r>
          </a:p>
        </p:txBody>
      </p:sp>
    </p:spTree>
  </p:cSld>
  <p:clrMapOvr>
    <a:masterClrMapping/>
  </p:clrMapOvr>
  <p:transition xmlns:p14="http://schemas.microsoft.com/office/powerpoint/2010/mai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onsensus Algorithm (Phase 2)"/>
          <p:cNvSpPr txBox="1">
            <a:spLocks noGrp="1"/>
          </p:cNvSpPr>
          <p:nvPr>
            <p:ph type="title"/>
          </p:nvPr>
        </p:nvSpPr>
        <p:spPr>
          <a:prstGeom prst="rect">
            <a:avLst/>
          </a:prstGeom>
        </p:spPr>
        <p:txBody>
          <a:bodyPr>
            <a:normAutofit fontScale="90000"/>
          </a:bodyPr>
          <a:lstStyle>
            <a:lvl1pPr defTabSz="554990">
              <a:defRPr sz="7979"/>
            </a:lvl1pPr>
          </a:lstStyle>
          <a:p>
            <a:r>
              <a:t>Consensus Algorithm (Phase 2)</a:t>
            </a:r>
          </a:p>
        </p:txBody>
      </p:sp>
      <p:sp>
        <p:nvSpPr>
          <p:cNvPr id="231" name="If the proposer receives the response from a majority of acceptors, it issues an accept request for n to them…"/>
          <p:cNvSpPr txBox="1">
            <a:spLocks noGrp="1"/>
          </p:cNvSpPr>
          <p:nvPr>
            <p:ph type="body" idx="1"/>
          </p:nvPr>
        </p:nvSpPr>
        <p:spPr>
          <a:prstGeom prst="rect">
            <a:avLst/>
          </a:prstGeom>
        </p:spPr>
        <p:txBody>
          <a:bodyPr>
            <a:normAutofit lnSpcReduction="10000"/>
          </a:bodyPr>
          <a:lstStyle/>
          <a:p>
            <a:pPr>
              <a:buSzPct val="100000"/>
              <a:buAutoNum type="alphaLcParenBoth"/>
            </a:pPr>
            <a:r>
              <a:t>If the proposer receives the response from a majority of acceptors, it issues an accept request for n to them</a:t>
            </a:r>
          </a:p>
          <a:p>
            <a:pPr lvl="1">
              <a:buSzPct val="125000"/>
            </a:pPr>
            <a:r>
              <a:t>With an accepted value v or any value</a:t>
            </a:r>
          </a:p>
          <a:p>
            <a:pPr>
              <a:buSzPct val="100000"/>
              <a:buAutoNum type="alphaLcParenBoth"/>
            </a:pPr>
            <a:r>
              <a:t>If an acceptor receives an accept request for n, it accepts it unless it has already responded to a prepare request for a higher-numbered proposal</a:t>
            </a:r>
          </a:p>
        </p:txBody>
      </p:sp>
    </p:spTree>
  </p:cSld>
  <p:clrMapOvr>
    <a:masterClrMapping/>
  </p:clrMapOvr>
  <p:transition xmlns:p14="http://schemas.microsoft.com/office/powerpoint/2010/mai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Example"/>
          <p:cNvSpPr txBox="1">
            <a:spLocks noGrp="1"/>
          </p:cNvSpPr>
          <p:nvPr>
            <p:ph type="title"/>
          </p:nvPr>
        </p:nvSpPr>
        <p:spPr>
          <a:prstGeom prst="rect">
            <a:avLst/>
          </a:prstGeom>
        </p:spPr>
        <p:txBody>
          <a:bodyPr/>
          <a:lstStyle/>
          <a:p>
            <a:r>
              <a:t>Example</a:t>
            </a:r>
          </a:p>
        </p:txBody>
      </p:sp>
      <p:sp>
        <p:nvSpPr>
          <p:cNvPr id="234" name="Proposers are p1 and p2 Acceptors are a1, a2, and a3…"/>
          <p:cNvSpPr txBox="1">
            <a:spLocks noGrp="1"/>
          </p:cNvSpPr>
          <p:nvPr>
            <p:ph type="body" idx="1"/>
          </p:nvPr>
        </p:nvSpPr>
        <p:spPr>
          <a:prstGeom prst="rect">
            <a:avLst/>
          </a:prstGeom>
        </p:spPr>
        <p:txBody>
          <a:bodyPr>
            <a:normAutofit/>
          </a:bodyPr>
          <a:lstStyle/>
          <a:p>
            <a:pPr marL="862330" indent="-554355" defTabSz="566674">
              <a:spcBef>
                <a:spcPts val="2300"/>
              </a:spcBef>
              <a:defRPr sz="4074"/>
            </a:pPr>
            <a:r>
              <a:t>Proposers are p1 and p2</a:t>
            </a:r>
            <a:br/>
            <a:r>
              <a:t>Acceptors are a1, a2, and a3</a:t>
            </a:r>
          </a:p>
          <a:p>
            <a:pPr marL="862330" indent="-554355" defTabSz="566674">
              <a:spcBef>
                <a:spcPts val="2300"/>
              </a:spcBef>
              <a:defRPr sz="4074"/>
            </a:pPr>
            <a:r>
              <a:t>p1 sends prepare for proposal 1 to a1 and a2</a:t>
            </a:r>
          </a:p>
          <a:p>
            <a:pPr marL="862330" indent="-554355" defTabSz="566674">
              <a:spcBef>
                <a:spcPts val="2300"/>
              </a:spcBef>
              <a:defRPr sz="4074"/>
            </a:pPr>
            <a:r>
              <a:t>a1 and a2 reply to p1</a:t>
            </a:r>
          </a:p>
          <a:p>
            <a:pPr marL="862330" indent="-554355" defTabSz="566674">
              <a:spcBef>
                <a:spcPts val="2300"/>
              </a:spcBef>
              <a:defRPr sz="4074"/>
            </a:pPr>
            <a:r>
              <a:t>p2 sends prepare for proposal 2 to a2 and a3</a:t>
            </a:r>
          </a:p>
          <a:p>
            <a:pPr marL="862330" indent="-554355" defTabSz="566674">
              <a:spcBef>
                <a:spcPts val="2300"/>
              </a:spcBef>
              <a:defRPr sz="4074"/>
            </a:pPr>
            <a:r>
              <a:t>a2 and a3 reply to p2</a:t>
            </a:r>
          </a:p>
        </p:txBody>
      </p:sp>
    </p:spTree>
  </p:cSld>
  <p:clrMapOvr>
    <a:masterClrMapping/>
  </p:clrMapOvr>
  <p:transition xmlns:p14="http://schemas.microsoft.com/office/powerpoint/2010/mai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Example (cont.)"/>
          <p:cNvSpPr txBox="1">
            <a:spLocks noGrp="1"/>
          </p:cNvSpPr>
          <p:nvPr>
            <p:ph type="title"/>
          </p:nvPr>
        </p:nvSpPr>
        <p:spPr>
          <a:prstGeom prst="rect">
            <a:avLst/>
          </a:prstGeom>
        </p:spPr>
        <p:txBody>
          <a:bodyPr/>
          <a:lstStyle/>
          <a:p>
            <a:r>
              <a:t>Example (cont.)</a:t>
            </a:r>
          </a:p>
        </p:txBody>
      </p:sp>
      <p:sp>
        <p:nvSpPr>
          <p:cNvPr id="239" name="p1 sends accept request to a1 and a2 for proposal 1 with value “Strawberry”…"/>
          <p:cNvSpPr txBox="1">
            <a:spLocks noGrp="1"/>
          </p:cNvSpPr>
          <p:nvPr>
            <p:ph type="body" idx="1"/>
          </p:nvPr>
        </p:nvSpPr>
        <p:spPr>
          <a:prstGeom prst="rect">
            <a:avLst/>
          </a:prstGeom>
        </p:spPr>
        <p:txBody>
          <a:bodyPr>
            <a:normAutofit/>
          </a:bodyPr>
          <a:lstStyle/>
          <a:p>
            <a:r>
              <a:t>p1 sends accept request to a1 and a2 for proposal 1 with value “Strawberry”</a:t>
            </a:r>
          </a:p>
          <a:p>
            <a:r>
              <a:t>a1 accepts proposal 1</a:t>
            </a:r>
          </a:p>
          <a:p>
            <a:r>
              <a:t>a2 does not accept proposal 1</a:t>
            </a:r>
          </a:p>
          <a:p>
            <a:pPr lvl="1"/>
            <a:r>
              <a:t>because a2 promised p2 that it wouldn't accept proposals &lt; 2</a:t>
            </a:r>
          </a:p>
        </p:txBody>
      </p:sp>
    </p:spTree>
  </p:cSld>
  <p:clrMapOvr>
    <a:masterClrMapping/>
  </p:clrMapOvr>
  <p:transition xmlns:p14="http://schemas.microsoft.com/office/powerpoint/2010/mai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Example (cont.)"/>
          <p:cNvSpPr txBox="1">
            <a:spLocks noGrp="1"/>
          </p:cNvSpPr>
          <p:nvPr>
            <p:ph type="title"/>
          </p:nvPr>
        </p:nvSpPr>
        <p:spPr>
          <a:prstGeom prst="rect">
            <a:avLst/>
          </a:prstGeom>
        </p:spPr>
        <p:txBody>
          <a:bodyPr/>
          <a:lstStyle/>
          <a:p>
            <a:r>
              <a:t>Example (cont.)</a:t>
            </a:r>
          </a:p>
        </p:txBody>
      </p:sp>
      <p:sp>
        <p:nvSpPr>
          <p:cNvPr id="244" name="p2 sends accept request to a2 and a3 for proposal 2 with value “banana”…"/>
          <p:cNvSpPr txBox="1">
            <a:spLocks noGrp="1"/>
          </p:cNvSpPr>
          <p:nvPr>
            <p:ph type="body" idx="1"/>
          </p:nvPr>
        </p:nvSpPr>
        <p:spPr>
          <a:prstGeom prst="rect">
            <a:avLst/>
          </a:prstGeom>
        </p:spPr>
        <p:txBody>
          <a:bodyPr>
            <a:normAutofit/>
          </a:bodyPr>
          <a:lstStyle/>
          <a:p>
            <a:r>
              <a:t>p2 sends accept request to a2 and a3 for proposal 2 with value “banana”</a:t>
            </a:r>
          </a:p>
          <a:p>
            <a:r>
              <a:t>a2 and a3 accept proposal 2</a:t>
            </a:r>
          </a:p>
          <a:p>
            <a:r>
              <a:t>{a2, a3} is a majority of acceptors, so the value “banana” is chosen</a:t>
            </a:r>
          </a:p>
        </p:txBody>
      </p:sp>
    </p:spTree>
  </p:cSld>
  <p:clrMapOvr>
    <a:masterClrMapping/>
  </p:clrMapOvr>
  <p:transition xmlns:p14="http://schemas.microsoft.com/office/powerpoint/2010/mai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Example (cont.)"/>
          <p:cNvSpPr txBox="1">
            <a:spLocks noGrp="1"/>
          </p:cNvSpPr>
          <p:nvPr>
            <p:ph type="title"/>
          </p:nvPr>
        </p:nvSpPr>
        <p:spPr>
          <a:prstGeom prst="rect">
            <a:avLst/>
          </a:prstGeom>
        </p:spPr>
        <p:txBody>
          <a:bodyPr/>
          <a:lstStyle/>
          <a:p>
            <a:r>
              <a:t>Example (cont.)</a:t>
            </a:r>
          </a:p>
        </p:txBody>
      </p:sp>
      <p:sp>
        <p:nvSpPr>
          <p:cNvPr id="249" name="p1 sends prepare for proposal 3 to a1 and a2…"/>
          <p:cNvSpPr txBox="1">
            <a:spLocks noGrp="1"/>
          </p:cNvSpPr>
          <p:nvPr>
            <p:ph type="body" idx="1"/>
          </p:nvPr>
        </p:nvSpPr>
        <p:spPr>
          <a:prstGeom prst="rect">
            <a:avLst/>
          </a:prstGeom>
        </p:spPr>
        <p:txBody>
          <a:bodyPr>
            <a:normAutofit/>
          </a:bodyPr>
          <a:lstStyle/>
          <a:p>
            <a:r>
              <a:t>p1 sends prepare for proposal 3 to a1 and a2</a:t>
            </a:r>
          </a:p>
          <a:p>
            <a:r>
              <a:t>p1 gets value “banana” from a2</a:t>
            </a:r>
          </a:p>
          <a:p>
            <a:r>
              <a:t>p1 sends accept request to a1 and a2 for proposal 3 with value “banana”</a:t>
            </a:r>
          </a:p>
          <a:p>
            <a:r>
              <a:t>a1 and a2 accept proposal 3</a:t>
            </a:r>
          </a:p>
        </p:txBody>
      </p:sp>
    </p:spTree>
  </p:cSld>
  <p:clrMapOvr>
    <a:masterClrMapping/>
  </p:clrMapOvr>
  <p:transition xmlns:p14="http://schemas.microsoft.com/office/powerpoint/2010/mai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rogress is not Guaranteed"/>
          <p:cNvSpPr txBox="1">
            <a:spLocks noGrp="1"/>
          </p:cNvSpPr>
          <p:nvPr>
            <p:ph type="title"/>
          </p:nvPr>
        </p:nvSpPr>
        <p:spPr>
          <a:prstGeom prst="rect">
            <a:avLst/>
          </a:prstGeom>
        </p:spPr>
        <p:txBody>
          <a:bodyPr>
            <a:normAutofit fontScale="90000"/>
          </a:bodyPr>
          <a:lstStyle>
            <a:lvl1pPr defTabSz="554990">
              <a:defRPr sz="7979"/>
            </a:lvl1pPr>
          </a:lstStyle>
          <a:p>
            <a:r>
              <a:t>Progress is not Guaranteed</a:t>
            </a:r>
          </a:p>
        </p:txBody>
      </p:sp>
      <p:sp>
        <p:nvSpPr>
          <p:cNvPr id="254" name="Proposer p1 sends prepare for proposal 1…"/>
          <p:cNvSpPr txBox="1">
            <a:spLocks noGrp="1"/>
          </p:cNvSpPr>
          <p:nvPr>
            <p:ph type="body" idx="1"/>
          </p:nvPr>
        </p:nvSpPr>
        <p:spPr>
          <a:prstGeom prst="rect">
            <a:avLst/>
          </a:prstGeom>
        </p:spPr>
        <p:txBody>
          <a:bodyPr>
            <a:normAutofit lnSpcReduction="10000"/>
          </a:bodyPr>
          <a:lstStyle/>
          <a:p>
            <a:r>
              <a:t>Proposer p1 sends prepare for proposal 1</a:t>
            </a:r>
          </a:p>
          <a:p>
            <a:r>
              <a:t>Proposer p2 sends prepare for proposal 2</a:t>
            </a:r>
          </a:p>
          <a:p>
            <a:r>
              <a:t>p1 sends accept request for 1; no replies.</a:t>
            </a:r>
            <a:br/>
            <a:r>
              <a:t>Sends prepare for 3</a:t>
            </a:r>
          </a:p>
          <a:p>
            <a:r>
              <a:t>p2 sends accept request for 2; no replies.</a:t>
            </a:r>
            <a:br/>
            <a:r>
              <a:t>Sends prepare for 4</a:t>
            </a:r>
          </a:p>
          <a:p>
            <a:r>
              <a:t>And so on...</a:t>
            </a:r>
          </a:p>
        </p:txBody>
      </p:sp>
    </p:spTree>
  </p:cSld>
  <p:clrMapOvr>
    <a:masterClrMapping/>
  </p:clrMapOvr>
  <p:transition xmlns:p14="http://schemas.microsoft.com/office/powerpoint/2010/mai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Leader"/>
          <p:cNvSpPr txBox="1">
            <a:spLocks noGrp="1"/>
          </p:cNvSpPr>
          <p:nvPr>
            <p:ph type="title"/>
          </p:nvPr>
        </p:nvSpPr>
        <p:spPr>
          <a:prstGeom prst="rect">
            <a:avLst/>
          </a:prstGeom>
        </p:spPr>
        <p:txBody>
          <a:bodyPr/>
          <a:lstStyle/>
          <a:p>
            <a:r>
              <a:t>Leader</a:t>
            </a:r>
          </a:p>
        </p:txBody>
      </p:sp>
      <p:sp>
        <p:nvSpPr>
          <p:cNvPr id="259" name="A distinguished proposer…"/>
          <p:cNvSpPr txBox="1">
            <a:spLocks noGrp="1"/>
          </p:cNvSpPr>
          <p:nvPr>
            <p:ph type="body" idx="1"/>
          </p:nvPr>
        </p:nvSpPr>
        <p:spPr>
          <a:prstGeom prst="rect">
            <a:avLst/>
          </a:prstGeom>
        </p:spPr>
        <p:txBody>
          <a:bodyPr/>
          <a:lstStyle/>
          <a:p>
            <a:r>
              <a:rPr dirty="0"/>
              <a:t>A distinguished proposer</a:t>
            </a:r>
          </a:p>
          <a:p>
            <a:r>
              <a:rPr dirty="0"/>
              <a:t>The only </a:t>
            </a:r>
            <a:r>
              <a:rPr lang="en-US" dirty="0" smtClean="0"/>
              <a:t>proposer that</a:t>
            </a:r>
            <a:r>
              <a:rPr dirty="0" smtClean="0"/>
              <a:t> issue</a:t>
            </a:r>
            <a:r>
              <a:rPr lang="en-US" dirty="0" smtClean="0"/>
              <a:t>s</a:t>
            </a:r>
            <a:r>
              <a:rPr dirty="0" smtClean="0"/>
              <a:t> </a:t>
            </a:r>
            <a:r>
              <a:rPr dirty="0"/>
              <a:t>proposals </a:t>
            </a:r>
            <a:endParaRPr lang="en-US" dirty="0" smtClean="0"/>
          </a:p>
          <a:p>
            <a:r>
              <a:rPr lang="en-US" dirty="0" smtClean="0"/>
              <a:t>Algorithm works even if multiple leaders</a:t>
            </a:r>
            <a:endParaRPr dirty="0"/>
          </a:p>
          <a:p>
            <a:r>
              <a:rPr dirty="0"/>
              <a:t>New distinguished proposer is elected if current one fails</a:t>
            </a:r>
          </a:p>
          <a:p>
            <a:r>
              <a:rPr dirty="0"/>
              <a:t>Also a distinguished learner</a:t>
            </a:r>
          </a:p>
        </p:txBody>
      </p:sp>
    </p:spTree>
  </p:cSld>
  <p:clrMapOvr>
    <a:masterClrMapping/>
  </p:clrMapOvr>
  <p:transition xmlns:p14="http://schemas.microsoft.com/office/powerpoint/2010/mai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Application of Paxos"/>
          <p:cNvSpPr txBox="1">
            <a:spLocks noGrp="1"/>
          </p:cNvSpPr>
          <p:nvPr>
            <p:ph type="title"/>
          </p:nvPr>
        </p:nvSpPr>
        <p:spPr>
          <a:prstGeom prst="rect">
            <a:avLst/>
          </a:prstGeom>
        </p:spPr>
        <p:txBody>
          <a:bodyPr>
            <a:normAutofit/>
          </a:bodyPr>
          <a:lstStyle/>
          <a:p>
            <a:r>
              <a:t>Application of Paxos</a:t>
            </a:r>
          </a:p>
        </p:txBody>
      </p:sp>
      <p:sp>
        <p:nvSpPr>
          <p:cNvPr id="264" name="Paxos algorithm can be used to build a distributed state machine…"/>
          <p:cNvSpPr txBox="1">
            <a:spLocks noGrp="1"/>
          </p:cNvSpPr>
          <p:nvPr>
            <p:ph type="body" idx="1"/>
          </p:nvPr>
        </p:nvSpPr>
        <p:spPr>
          <a:prstGeom prst="rect">
            <a:avLst/>
          </a:prstGeom>
        </p:spPr>
        <p:txBody>
          <a:bodyPr/>
          <a:lstStyle/>
          <a:p>
            <a:r>
              <a:t>Paxos algorithm can be used to build a distributed state machine</a:t>
            </a:r>
          </a:p>
          <a:p>
            <a:r>
              <a:t>Clients send request to proposers</a:t>
            </a:r>
          </a:p>
          <a:p>
            <a:pPr lvl="1"/>
            <a:r>
              <a:t>i.e., a write request on a file in a distributed file server</a:t>
            </a:r>
          </a:p>
          <a:p>
            <a:r>
              <a:t>Apply Paxos for each instance of command</a:t>
            </a:r>
          </a:p>
        </p:txBody>
      </p:sp>
    </p:spTree>
  </p:cSld>
  <p:clrMapOvr>
    <a:masterClrMapping/>
  </p:clrMapOvr>
  <p:transition xmlns:p14="http://schemas.microsoft.com/office/powerpoint/2010/mai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Q&amp; A"/>
          <p:cNvSpPr txBox="1">
            <a:spLocks noGrp="1"/>
          </p:cNvSpPr>
          <p:nvPr>
            <p:ph type="title"/>
          </p:nvPr>
        </p:nvSpPr>
        <p:spPr>
          <a:prstGeom prst="rect">
            <a:avLst/>
          </a:prstGeom>
        </p:spPr>
        <p:txBody>
          <a:bodyPr/>
          <a:lstStyle/>
          <a:p>
            <a:pPr>
              <a:defRPr sz="24000"/>
            </a:pPr>
            <a:r>
              <a:t>Q</a:t>
            </a:r>
            <a:r>
              <a:rPr sz="14400"/>
              <a:t>&amp; </a:t>
            </a:r>
            <a:r>
              <a:t>A</a:t>
            </a:r>
          </a:p>
        </p:txBody>
      </p:sp>
    </p:spTree>
  </p:cSld>
  <p:clrMapOvr>
    <a:masterClrMapping/>
  </p:clrMapOvr>
  <p:transition xmlns:p14="http://schemas.microsoft.com/office/powerpoint/2010/mai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roblem"/>
          <p:cNvSpPr txBox="1">
            <a:spLocks noGrp="1"/>
          </p:cNvSpPr>
          <p:nvPr>
            <p:ph type="title"/>
          </p:nvPr>
        </p:nvSpPr>
        <p:spPr>
          <a:prstGeom prst="rect">
            <a:avLst/>
          </a:prstGeom>
        </p:spPr>
        <p:txBody>
          <a:bodyPr/>
          <a:lstStyle/>
          <a:p>
            <a:r>
              <a:t>Problem</a:t>
            </a:r>
          </a:p>
        </p:txBody>
      </p:sp>
      <p:sp>
        <p:nvSpPr>
          <p:cNvPr id="148" name="Get a set of processes to reach consensus on a single proposed value…"/>
          <p:cNvSpPr txBox="1">
            <a:spLocks noGrp="1"/>
          </p:cNvSpPr>
          <p:nvPr>
            <p:ph type="body" idx="1"/>
          </p:nvPr>
        </p:nvSpPr>
        <p:spPr>
          <a:prstGeom prst="rect">
            <a:avLst/>
          </a:prstGeom>
        </p:spPr>
        <p:txBody>
          <a:bodyPr>
            <a:normAutofit lnSpcReduction="10000"/>
          </a:bodyPr>
          <a:lstStyle/>
          <a:p>
            <a:pPr marL="648970" indent="-417195" defTabSz="426466">
              <a:spcBef>
                <a:spcPts val="1700"/>
              </a:spcBef>
              <a:defRPr sz="3066"/>
            </a:pPr>
            <a:r>
              <a:t>Get a set of processes to reach consensus on a single proposed value</a:t>
            </a:r>
          </a:p>
          <a:p>
            <a:pPr marL="648970" indent="-417195" defTabSz="426466">
              <a:spcBef>
                <a:spcPts val="1700"/>
              </a:spcBef>
              <a:defRPr sz="3066"/>
            </a:pPr>
            <a:r>
              <a:t>Processes communicate by sending asynchronous messages</a:t>
            </a:r>
          </a:p>
          <a:p>
            <a:pPr marL="973455" lvl="1" indent="-417195" defTabSz="426466">
              <a:spcBef>
                <a:spcPts val="1700"/>
              </a:spcBef>
              <a:defRPr sz="3066"/>
            </a:pPr>
            <a:r>
              <a:t>Can take arbitrarily long to be delivered</a:t>
            </a:r>
          </a:p>
          <a:p>
            <a:pPr marL="973455" lvl="1" indent="-417195" defTabSz="426466">
              <a:spcBef>
                <a:spcPts val="1700"/>
              </a:spcBef>
              <a:defRPr sz="3066"/>
            </a:pPr>
            <a:r>
              <a:t>Can be duplicated</a:t>
            </a:r>
          </a:p>
          <a:p>
            <a:pPr marL="973455" lvl="1" indent="-417195" defTabSz="426466">
              <a:spcBef>
                <a:spcPts val="1700"/>
              </a:spcBef>
              <a:defRPr sz="3066"/>
            </a:pPr>
            <a:r>
              <a:t>Can be lost</a:t>
            </a:r>
          </a:p>
          <a:p>
            <a:pPr marL="648970" indent="-417195" defTabSz="426466">
              <a:spcBef>
                <a:spcPts val="1700"/>
              </a:spcBef>
              <a:defRPr sz="3066"/>
            </a:pPr>
            <a:r>
              <a:t>Processes may fail by stopping</a:t>
            </a:r>
          </a:p>
          <a:p>
            <a:pPr marL="973455" lvl="1" indent="-417195" defTabSz="426466">
              <a:spcBef>
                <a:spcPts val="1700"/>
              </a:spcBef>
              <a:defRPr sz="3066"/>
            </a:pPr>
            <a:r>
              <a:t>Can be restarted</a:t>
            </a:r>
          </a:p>
          <a:p>
            <a:pPr marL="973455" lvl="1" indent="-417195" defTabSz="426466">
              <a:spcBef>
                <a:spcPts val="1700"/>
              </a:spcBef>
              <a:defRPr sz="3066"/>
            </a:pPr>
            <a:r>
              <a:t>Can remember some information after failure</a:t>
            </a:r>
          </a:p>
        </p:txBody>
      </p:sp>
    </p:spTree>
  </p:cSld>
  <p:clrMapOvr>
    <a:masterClrMapping/>
  </p:clrMapOvr>
  <p:transition xmlns:p14="http://schemas.microsoft.com/office/powerpoint/2010/mai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quirements"/>
          <p:cNvSpPr txBox="1">
            <a:spLocks noGrp="1"/>
          </p:cNvSpPr>
          <p:nvPr>
            <p:ph type="title"/>
          </p:nvPr>
        </p:nvSpPr>
        <p:spPr>
          <a:prstGeom prst="rect">
            <a:avLst/>
          </a:prstGeom>
        </p:spPr>
        <p:txBody>
          <a:bodyPr/>
          <a:lstStyle/>
          <a:p>
            <a:r>
              <a:t>Requirements</a:t>
            </a:r>
          </a:p>
        </p:txBody>
      </p:sp>
      <p:sp>
        <p:nvSpPr>
          <p:cNvPr id="153" name="Safety…"/>
          <p:cNvSpPr txBox="1">
            <a:spLocks noGrp="1"/>
          </p:cNvSpPr>
          <p:nvPr>
            <p:ph type="body" idx="1"/>
          </p:nvPr>
        </p:nvSpPr>
        <p:spPr>
          <a:prstGeom prst="rect">
            <a:avLst/>
          </a:prstGeom>
        </p:spPr>
        <p:txBody>
          <a:bodyPr>
            <a:normAutofit lnSpcReduction="10000"/>
          </a:bodyPr>
          <a:lstStyle/>
          <a:p>
            <a:pPr marL="728979" indent="-468630" defTabSz="479044">
              <a:spcBef>
                <a:spcPts val="1900"/>
              </a:spcBef>
              <a:defRPr sz="3443"/>
            </a:pPr>
            <a:r>
              <a:rPr dirty="0" smtClean="0"/>
              <a:t>Safety</a:t>
            </a:r>
            <a:r>
              <a:rPr lang="en-US" dirty="0" smtClean="0"/>
              <a:t> (always satisfied)</a:t>
            </a:r>
            <a:endParaRPr dirty="0"/>
          </a:p>
          <a:p>
            <a:pPr marL="1093469" lvl="1" indent="-468630" defTabSz="479044">
              <a:spcBef>
                <a:spcPts val="1900"/>
              </a:spcBef>
              <a:defRPr sz="3443"/>
            </a:pPr>
            <a:r>
              <a:rPr dirty="0"/>
              <a:t>Only a value that is proposed can be chosen</a:t>
            </a:r>
          </a:p>
          <a:p>
            <a:pPr marL="1093469" lvl="1" indent="-468630" defTabSz="479044">
              <a:spcBef>
                <a:spcPts val="1900"/>
              </a:spcBef>
              <a:defRPr sz="3443"/>
            </a:pPr>
            <a:r>
              <a:rPr dirty="0"/>
              <a:t>Only a </a:t>
            </a:r>
            <a:r>
              <a:rPr lang="en-US" dirty="0" smtClean="0"/>
              <a:t>single </a:t>
            </a:r>
            <a:r>
              <a:rPr dirty="0" smtClean="0"/>
              <a:t>valu</a:t>
            </a:r>
            <a:r>
              <a:rPr lang="en-US" dirty="0" smtClean="0"/>
              <a:t>e is</a:t>
            </a:r>
            <a:r>
              <a:rPr dirty="0" smtClean="0"/>
              <a:t> </a:t>
            </a:r>
            <a:r>
              <a:rPr dirty="0"/>
              <a:t>chosen</a:t>
            </a:r>
          </a:p>
          <a:p>
            <a:pPr marL="1093469" lvl="1" indent="-468630" defTabSz="479044">
              <a:spcBef>
                <a:spcPts val="1900"/>
              </a:spcBef>
              <a:defRPr sz="3443"/>
            </a:pPr>
            <a:r>
              <a:rPr dirty="0"/>
              <a:t>A process never learns a value which is not chosen</a:t>
            </a:r>
          </a:p>
          <a:p>
            <a:pPr marL="728979" indent="-468630" defTabSz="479044">
              <a:spcBef>
                <a:spcPts val="1900"/>
              </a:spcBef>
              <a:defRPr sz="3443"/>
            </a:pPr>
            <a:r>
              <a:rPr dirty="0" smtClean="0"/>
              <a:t>Liveness</a:t>
            </a:r>
            <a:r>
              <a:rPr lang="en-US" dirty="0" smtClean="0"/>
              <a:t> (best effort)</a:t>
            </a:r>
            <a:endParaRPr dirty="0"/>
          </a:p>
          <a:p>
            <a:pPr marL="1093469" lvl="1" indent="-468630" defTabSz="479044">
              <a:spcBef>
                <a:spcPts val="1900"/>
              </a:spcBef>
              <a:defRPr sz="3443"/>
            </a:pPr>
            <a:r>
              <a:rPr dirty="0"/>
              <a:t>Some proposed value is eventually chosen</a:t>
            </a:r>
          </a:p>
          <a:p>
            <a:pPr marL="1093469" lvl="1" indent="-468630" defTabSz="479044">
              <a:spcBef>
                <a:spcPts val="1900"/>
              </a:spcBef>
              <a:defRPr sz="3443"/>
            </a:pPr>
            <a:r>
              <a:rPr dirty="0"/>
              <a:t>A process learns a value if some proposed value is chosen</a:t>
            </a:r>
          </a:p>
        </p:txBody>
      </p:sp>
    </p:spTree>
  </p:cSld>
  <p:clrMapOvr>
    <a:masterClrMapping/>
  </p:clrMapOvr>
  <p:transition xmlns:p14="http://schemas.microsoft.com/office/powerpoint/2010/mai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Roles of Processes"/>
          <p:cNvSpPr txBox="1">
            <a:spLocks noGrp="1"/>
          </p:cNvSpPr>
          <p:nvPr>
            <p:ph type="title"/>
          </p:nvPr>
        </p:nvSpPr>
        <p:spPr>
          <a:prstGeom prst="rect">
            <a:avLst/>
          </a:prstGeom>
        </p:spPr>
        <p:txBody>
          <a:bodyPr/>
          <a:lstStyle/>
          <a:p>
            <a:r>
              <a:t>Roles of Processes</a:t>
            </a:r>
          </a:p>
        </p:txBody>
      </p:sp>
      <p:sp>
        <p:nvSpPr>
          <p:cNvPr id="158" name="Proposer…"/>
          <p:cNvSpPr txBox="1">
            <a:spLocks noGrp="1"/>
          </p:cNvSpPr>
          <p:nvPr>
            <p:ph type="body" idx="1"/>
          </p:nvPr>
        </p:nvSpPr>
        <p:spPr>
          <a:prstGeom prst="rect">
            <a:avLst/>
          </a:prstGeom>
        </p:spPr>
        <p:txBody>
          <a:bodyPr/>
          <a:lstStyle/>
          <a:p>
            <a:r>
              <a:t>Proposer</a:t>
            </a:r>
          </a:p>
          <a:p>
            <a:pPr lvl="1"/>
            <a:r>
              <a:t>Propose a value to be chosen</a:t>
            </a:r>
          </a:p>
          <a:p>
            <a:r>
              <a:t>Acceptor</a:t>
            </a:r>
          </a:p>
          <a:p>
            <a:pPr lvl="1"/>
            <a:r>
              <a:t>Decide which value to choose</a:t>
            </a:r>
          </a:p>
          <a:p>
            <a:r>
              <a:t>Learner</a:t>
            </a:r>
          </a:p>
          <a:p>
            <a:pPr lvl="1"/>
            <a:r>
              <a:t>Learn which value was chosen</a:t>
            </a:r>
          </a:p>
        </p:txBody>
      </p:sp>
    </p:spTree>
  </p:cSld>
  <p:clrMapOvr>
    <a:masterClrMapping/>
  </p:clrMapOvr>
  <p:transition xmlns:p14="http://schemas.microsoft.com/office/powerpoint/2010/mai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roposal"/>
          <p:cNvSpPr txBox="1">
            <a:spLocks noGrp="1"/>
          </p:cNvSpPr>
          <p:nvPr>
            <p:ph type="title"/>
          </p:nvPr>
        </p:nvSpPr>
        <p:spPr>
          <a:prstGeom prst="rect">
            <a:avLst/>
          </a:prstGeom>
        </p:spPr>
        <p:txBody>
          <a:bodyPr/>
          <a:lstStyle/>
          <a:p>
            <a:r>
              <a:t>Proposal</a:t>
            </a:r>
          </a:p>
        </p:txBody>
      </p:sp>
      <p:sp>
        <p:nvSpPr>
          <p:cNvPr id="163" name="Composed of:…"/>
          <p:cNvSpPr txBox="1">
            <a:spLocks noGrp="1"/>
          </p:cNvSpPr>
          <p:nvPr>
            <p:ph type="body" idx="1"/>
          </p:nvPr>
        </p:nvSpPr>
        <p:spPr>
          <a:prstGeom prst="rect">
            <a:avLst/>
          </a:prstGeom>
        </p:spPr>
        <p:txBody>
          <a:bodyPr/>
          <a:lstStyle/>
          <a:p>
            <a:r>
              <a:t>Composed of:</a:t>
            </a:r>
          </a:p>
          <a:p>
            <a:pPr lvl="1"/>
            <a:r>
              <a:rPr b="1"/>
              <a:t>n</a:t>
            </a:r>
            <a:r>
              <a:t>: a unique ID</a:t>
            </a:r>
          </a:p>
          <a:p>
            <a:pPr lvl="1"/>
            <a:r>
              <a:rPr b="1"/>
              <a:t>v</a:t>
            </a:r>
            <a:r>
              <a:t>: a value</a:t>
            </a:r>
          </a:p>
        </p:txBody>
      </p:sp>
    </p:spTree>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A Simple Algorithm"/>
          <p:cNvSpPr txBox="1">
            <a:spLocks noGrp="1"/>
          </p:cNvSpPr>
          <p:nvPr>
            <p:ph type="title"/>
          </p:nvPr>
        </p:nvSpPr>
        <p:spPr>
          <a:prstGeom prst="rect">
            <a:avLst/>
          </a:prstGeom>
        </p:spPr>
        <p:txBody>
          <a:bodyPr/>
          <a:lstStyle/>
          <a:p>
            <a:r>
              <a:t>A Simple Algorithm</a:t>
            </a:r>
          </a:p>
        </p:txBody>
      </p:sp>
      <p:sp>
        <p:nvSpPr>
          <p:cNvPr id="168" name="One acceptor and multiple proposers…"/>
          <p:cNvSpPr txBox="1">
            <a:spLocks noGrp="1"/>
          </p:cNvSpPr>
          <p:nvPr>
            <p:ph type="body" idx="1"/>
          </p:nvPr>
        </p:nvSpPr>
        <p:spPr>
          <a:prstGeom prst="rect">
            <a:avLst/>
          </a:prstGeom>
        </p:spPr>
        <p:txBody>
          <a:bodyPr/>
          <a:lstStyle/>
          <a:p>
            <a:r>
              <a:rPr dirty="0"/>
              <a:t>One acceptor and multiple proposers</a:t>
            </a:r>
          </a:p>
          <a:p>
            <a:pPr lvl="1"/>
            <a:r>
              <a:rPr dirty="0"/>
              <a:t>Proposers send proposed values to acceptor</a:t>
            </a:r>
          </a:p>
          <a:p>
            <a:pPr lvl="1"/>
            <a:r>
              <a:rPr dirty="0"/>
              <a:t>Acceptor chooses one proposed value </a:t>
            </a:r>
          </a:p>
          <a:p>
            <a:r>
              <a:rPr lang="en-US" dirty="0" smtClean="0"/>
              <a:t> </a:t>
            </a:r>
            <a:r>
              <a:rPr dirty="0" smtClean="0"/>
              <a:t>It’s </a:t>
            </a:r>
            <a:r>
              <a:rPr dirty="0"/>
              <a:t>so simple, so what could go wrong?</a:t>
            </a:r>
          </a:p>
        </p:txBody>
      </p:sp>
    </p:spTree>
  </p:cSld>
  <p:clrMapOvr>
    <a:masterClrMapping/>
  </p:clrMapOvr>
  <p:transition xmlns:p14="http://schemas.microsoft.com/office/powerpoint/2010/mai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Multiple Acceptors"/>
          <p:cNvSpPr txBox="1">
            <a:spLocks noGrp="1"/>
          </p:cNvSpPr>
          <p:nvPr>
            <p:ph type="title"/>
          </p:nvPr>
        </p:nvSpPr>
        <p:spPr>
          <a:prstGeom prst="rect">
            <a:avLst/>
          </a:prstGeom>
        </p:spPr>
        <p:txBody>
          <a:bodyPr/>
          <a:lstStyle/>
          <a:p>
            <a:r>
              <a:t>Multiple Acceptors</a:t>
            </a:r>
          </a:p>
        </p:txBody>
      </p:sp>
      <p:sp>
        <p:nvSpPr>
          <p:cNvPr id="173" name="Every acceptor accepts only ONE proposal…"/>
          <p:cNvSpPr txBox="1">
            <a:spLocks noGrp="1"/>
          </p:cNvSpPr>
          <p:nvPr>
            <p:ph type="body" idx="1"/>
          </p:nvPr>
        </p:nvSpPr>
        <p:spPr>
          <a:prstGeom prst="rect">
            <a:avLst/>
          </a:prstGeom>
        </p:spPr>
        <p:txBody>
          <a:bodyPr/>
          <a:lstStyle/>
          <a:p>
            <a:r>
              <a:t>Every acceptor accepts only ONE proposal</a:t>
            </a:r>
          </a:p>
          <a:p>
            <a:r>
              <a:t>A value is chosen when a large enough set of acceptors have accepted it</a:t>
            </a:r>
          </a:p>
        </p:txBody>
      </p:sp>
    </p:spTree>
  </p:cSld>
  <p:clrMapOvr>
    <a:masterClrMapping/>
  </p:clrMapOvr>
  <p:transition xmlns:p14="http://schemas.microsoft.com/office/powerpoint/2010/mai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quirement P1"/>
          <p:cNvSpPr txBox="1">
            <a:spLocks noGrp="1"/>
          </p:cNvSpPr>
          <p:nvPr>
            <p:ph type="title"/>
          </p:nvPr>
        </p:nvSpPr>
        <p:spPr>
          <a:prstGeom prst="rect">
            <a:avLst/>
          </a:prstGeom>
        </p:spPr>
        <p:txBody>
          <a:bodyPr/>
          <a:lstStyle/>
          <a:p>
            <a:r>
              <a:t>Requirement P1</a:t>
            </a:r>
          </a:p>
        </p:txBody>
      </p:sp>
      <p:sp>
        <p:nvSpPr>
          <p:cNvPr id="178" name="An acceptor must accept the first proposal that it receives…"/>
          <p:cNvSpPr txBox="1">
            <a:spLocks noGrp="1"/>
          </p:cNvSpPr>
          <p:nvPr>
            <p:ph type="body" idx="1"/>
          </p:nvPr>
        </p:nvSpPr>
        <p:spPr>
          <a:prstGeom prst="rect">
            <a:avLst/>
          </a:prstGeom>
        </p:spPr>
        <p:txBody>
          <a:bodyPr>
            <a:normAutofit lnSpcReduction="10000"/>
          </a:bodyPr>
          <a:lstStyle/>
          <a:p>
            <a:pPr marL="862330" indent="-554355" defTabSz="566674">
              <a:spcBef>
                <a:spcPts val="2300"/>
              </a:spcBef>
              <a:defRPr sz="4074" b="1"/>
            </a:pPr>
            <a:r>
              <a:rPr dirty="0"/>
              <a:t>An acceptor must accept the first proposal that it receives</a:t>
            </a:r>
          </a:p>
          <a:p>
            <a:pPr marL="862330" indent="-554355" defTabSz="566674">
              <a:spcBef>
                <a:spcPts val="2300"/>
              </a:spcBef>
              <a:defRPr sz="4074"/>
            </a:pPr>
            <a:r>
              <a:rPr dirty="0"/>
              <a:t>We need more than just P1</a:t>
            </a:r>
          </a:p>
          <a:p>
            <a:pPr marL="1293495" lvl="1" indent="-554355" defTabSz="566674">
              <a:spcBef>
                <a:spcPts val="2300"/>
              </a:spcBef>
              <a:defRPr sz="4074"/>
            </a:pPr>
            <a:r>
              <a:rPr dirty="0"/>
              <a:t>Suppose there are only two majority of acceptors and they have only one acceptor in common</a:t>
            </a:r>
          </a:p>
          <a:p>
            <a:pPr marL="1293495" lvl="1" indent="-554355" defTabSz="566674">
              <a:spcBef>
                <a:spcPts val="2300"/>
              </a:spcBef>
              <a:defRPr sz="4074"/>
            </a:pPr>
            <a:r>
              <a:rPr dirty="0"/>
              <a:t>What if the acceptor that </a:t>
            </a:r>
            <a:r>
              <a:rPr dirty="0" smtClean="0"/>
              <a:t>i</a:t>
            </a:r>
            <a:r>
              <a:rPr lang="en-US" dirty="0" smtClean="0"/>
              <a:t>s</a:t>
            </a:r>
            <a:r>
              <a:rPr dirty="0" smtClean="0"/>
              <a:t> </a:t>
            </a:r>
            <a:r>
              <a:rPr lang="en-US" dirty="0" smtClean="0"/>
              <a:t>in the intersection </a:t>
            </a:r>
            <a:r>
              <a:rPr dirty="0" smtClean="0"/>
              <a:t>dies</a:t>
            </a:r>
            <a:r>
              <a:rPr dirty="0"/>
              <a:t>?</a:t>
            </a:r>
          </a:p>
        </p:txBody>
      </p:sp>
    </p:spTree>
  </p:cSld>
  <p:clrMapOvr>
    <a:masterClrMapping/>
  </p:clrMapOvr>
  <p:transition xmlns:p14="http://schemas.microsoft.com/office/powerpoint/2010/main" spd="med"/>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Gill Sans"/>
        <a:ea typeface="Gill Sans"/>
        <a:cs typeface="Gill Sans"/>
      </a:majorFont>
      <a:minorFont>
        <a:latin typeface="Gill Sans"/>
        <a:ea typeface="Gill Sans"/>
        <a:cs typeface="Gill Sans"/>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001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Gill Sans"/>
        <a:ea typeface="Gill Sans"/>
        <a:cs typeface="Gill Sans"/>
      </a:majorFont>
      <a:minorFont>
        <a:latin typeface="Gill Sans"/>
        <a:ea typeface="Gill Sans"/>
        <a:cs typeface="Gill Sans"/>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001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TotalTime>
  <Words>2546</Words>
  <Application>Microsoft Macintosh PowerPoint</Application>
  <PresentationFormat>Custom</PresentationFormat>
  <Paragraphs>169</Paragraphs>
  <Slides>28</Slides>
  <Notes>25</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Gradient</vt:lpstr>
      <vt:lpstr>Paxos Made Simple</vt:lpstr>
      <vt:lpstr>Outline</vt:lpstr>
      <vt:lpstr>Problem</vt:lpstr>
      <vt:lpstr>Requirements</vt:lpstr>
      <vt:lpstr>Roles of Processes</vt:lpstr>
      <vt:lpstr>Proposal</vt:lpstr>
      <vt:lpstr>A Simple Algorithm</vt:lpstr>
      <vt:lpstr>Multiple Acceptors</vt:lpstr>
      <vt:lpstr>Requirement P1</vt:lpstr>
      <vt:lpstr>Requirement P2</vt:lpstr>
      <vt:lpstr>Requirement P2a</vt:lpstr>
      <vt:lpstr>Requirement P2b</vt:lpstr>
      <vt:lpstr>Does P2b Work</vt:lpstr>
      <vt:lpstr>Requirement P2c</vt:lpstr>
      <vt:lpstr>Sneaky Proposals</vt:lpstr>
      <vt:lpstr>Issuing Proposals</vt:lpstr>
      <vt:lpstr> Acceptors </vt:lpstr>
      <vt:lpstr>Requirement P1a</vt:lpstr>
      <vt:lpstr>Consensus Algorithm (Phase 1)</vt:lpstr>
      <vt:lpstr>Consensus Algorithm (Phase 2)</vt:lpstr>
      <vt:lpstr>Example</vt:lpstr>
      <vt:lpstr>Example (cont.)</vt:lpstr>
      <vt:lpstr>Example (cont.)</vt:lpstr>
      <vt:lpstr>Example (cont.)</vt:lpstr>
      <vt:lpstr>Progress is not Guaranteed</vt:lpstr>
      <vt:lpstr>Leader</vt:lpstr>
      <vt:lpstr>Application of Paxos</vt:lpstr>
      <vt:lpstr>Q&amp;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Paxos Made Simple</dc:title>
  <cp:lastModifiedBy>Vijay Garg</cp:lastModifiedBy>
  <cp:revision>4</cp:revision>
  <dcterms:modified xsi:type="dcterms:W3CDTF">2017-10-28T19:54:17Z</dcterms:modified>
</cp:coreProperties>
</file>