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10" r:id="rId4"/>
    <p:sldId id="411" r:id="rId5"/>
    <p:sldId id="415" r:id="rId6"/>
    <p:sldId id="416" r:id="rId7"/>
    <p:sldId id="417" r:id="rId8"/>
    <p:sldId id="418" r:id="rId9"/>
    <p:sldId id="419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0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65" y="50208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민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표준 입출력 기반의 버퍼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3240360" cy="257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9"/>
            <a:ext cx="2304256" cy="66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176974"/>
            <a:ext cx="2952328" cy="6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771800" y="414908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9872" y="510496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35696" y="1484784"/>
            <a:ext cx="360040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주민번호 앞 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6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자리만 입력 받기 위해서 배열의 길이가 널 문자 포함 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7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이다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9672" y="4653136"/>
            <a:ext cx="3600400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엔터 키가 남아서 문제가 되는 상황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19672" y="5589240"/>
            <a:ext cx="3600400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말 안 듣는 사람들 때문에 문제되는 상황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29267" y="1628800"/>
            <a:ext cx="41975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7229267" y="1700808"/>
            <a:ext cx="3384376" cy="93610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78289" y="5633162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어떠한 경우에도 주민번호 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6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자리만 입력 받도록 재 구현된 예제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13443" y="1268760"/>
            <a:ext cx="194421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입력버퍼를  비우는 함수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029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문자열의 길이를 반환하는 함수</a:t>
            </a:r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7865" y="1324143"/>
            <a:ext cx="58293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7670513" y="1396151"/>
            <a:ext cx="256031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7030A0"/>
                </a:solidFill>
                <a:latin typeface="휴먼매직체" pitchFamily="18" charset="-127"/>
                <a:ea typeface="휴먼매직체" pitchFamily="18" charset="-127"/>
              </a:rPr>
              <a:t>size_t</a:t>
            </a:r>
            <a:r>
              <a:rPr lang="ko-KR" altLang="en-US" sz="1400" dirty="0" smtClean="0">
                <a:solidFill>
                  <a:srgbClr val="7030A0"/>
                </a:solidFill>
                <a:latin typeface="휴먼매직체" pitchFamily="18" charset="-127"/>
                <a:ea typeface="휴먼매직체" pitchFamily="18" charset="-127"/>
              </a:rPr>
              <a:t>의 일반적인 선언</a:t>
            </a:r>
            <a:endParaRPr lang="en-US" altLang="ko-KR" sz="1400" dirty="0" smtClean="0">
              <a:solidFill>
                <a:srgbClr val="7030A0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7030A0"/>
                </a:solidFill>
                <a:latin typeface="휴먼매직체" pitchFamily="18" charset="-127"/>
                <a:ea typeface="휴먼매직체" pitchFamily="18" charset="-127"/>
              </a:rPr>
              <a:t>typedef unsigned int size_t;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typedef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 관해서는 후에 설명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1917" y="2653054"/>
            <a:ext cx="2952328" cy="133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1877901" y="2548279"/>
            <a:ext cx="3168352" cy="1512168"/>
          </a:xfrm>
          <a:prstGeom prst="roundRect">
            <a:avLst>
              <a:gd name="adj" fmla="val 2270"/>
            </a:avLst>
          </a:prstGeom>
          <a:noFill/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285" y="2548279"/>
            <a:ext cx="4429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25973" y="5140567"/>
            <a:ext cx="27813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4326173" y="470851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10549" y="2836311"/>
            <a:ext cx="1944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마지막에 삽입되는 </a:t>
            </a:r>
            <a:endParaRPr lang="en-US" altLang="ko-KR" sz="1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널 문자를 없애는 예제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3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문자열을 복사하는 함수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177" y="1372521"/>
            <a:ext cx="5400600" cy="142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192" y="3077889"/>
            <a:ext cx="3456384" cy="159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380184" y="3013577"/>
            <a:ext cx="3600400" cy="1800200"/>
          </a:xfrm>
          <a:prstGeom prst="roundRect">
            <a:avLst>
              <a:gd name="adj" fmla="val 3536"/>
            </a:avLst>
          </a:prstGeom>
          <a:noFill/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0624" y="3051616"/>
            <a:ext cx="3168352" cy="167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6268616" y="3013577"/>
            <a:ext cx="3600400" cy="1800200"/>
          </a:xfrm>
          <a:prstGeom prst="roundRect">
            <a:avLst>
              <a:gd name="adj" fmla="val 2730"/>
            </a:avLst>
          </a:prstGeom>
          <a:noFill/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80784" y="1444528"/>
            <a:ext cx="19623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대표적인 문자열 복사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0184" y="4885785"/>
            <a:ext cx="345638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str1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저장된 문자열을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str2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단순히 복사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40624" y="4887526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str1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저장된 문자열을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str2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복사하되 최대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sizeof(str2)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반환 값 크기만큼 복사한다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52192" y="5389841"/>
            <a:ext cx="360040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strcpy 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함수를 호출하는 경우 배열의 범위를 넘어서 복사가 진행될 위험이 있다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278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문자열을 복사하는 함수</a:t>
            </a:r>
            <a:endParaRPr lang="ko-KR" altLang="en-US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816" y="1340768"/>
            <a:ext cx="3456384" cy="379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395192"/>
            <a:ext cx="2505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267200" y="403515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10214" y="3315354"/>
            <a:ext cx="54917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배열 길이 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str1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에 딱 맞는 길이만큼만 복사를 하겠다는 의도의 문장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34752" y="5287298"/>
            <a:ext cx="590465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두 번째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strncpy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함수호출 후의 결과에 이상이 보이는 이유는 복사하는 과정에서 문자열의 끝을 의미하는 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널 문자가 복사되지 않았기 때문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이다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문자열을 복사할 때에는 항상 널 문자의 복사까지 고려해야 한다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135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문자열을 덧붙이는 함수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05" y="1332443"/>
            <a:ext cx="5256584" cy="141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653" y="3133672"/>
            <a:ext cx="3272036" cy="149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2029313" y="3107717"/>
            <a:ext cx="3672408" cy="1584176"/>
          </a:xfrm>
          <a:prstGeom prst="roundRect">
            <a:avLst>
              <a:gd name="adj" fmla="val 2400"/>
            </a:avLst>
          </a:prstGeom>
          <a:noFill/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277" y="4763901"/>
            <a:ext cx="382520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261561" y="5627997"/>
            <a:ext cx="14401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덧붙여지는 방식</a:t>
            </a:r>
            <a:endParaRPr lang="ko-KR" altLang="en-US" sz="12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3889" y="1404451"/>
            <a:ext cx="2451312" cy="688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strncat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함수는 덧붙일 문자열의 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최대 길이를 제한한다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9753" y="2819685"/>
            <a:ext cx="3048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9993" y="5627997"/>
            <a:ext cx="1895475" cy="5334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9014089" y="519594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01721" y="2270288"/>
            <a:ext cx="5620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최대 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</a:rPr>
              <a:t>n</a:t>
            </a:r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개의 문자를 덧붙이되 널 문자 포함하여 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</a:rPr>
              <a:t>n+1</a:t>
            </a:r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개의 문자를 덧붙인다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endParaRPr lang="ko-KR" altLang="en-US" sz="12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880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문자열의 비교와 그 외의 변환 함수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86" y="1526348"/>
            <a:ext cx="42291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2439" y="5308827"/>
            <a:ext cx="2160240" cy="82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462438" y="489621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0547" y="1811819"/>
            <a:ext cx="55911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6026531" y="1667803"/>
            <a:ext cx="5976664" cy="115212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177419" y="1275467"/>
            <a:ext cx="223224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헤더파일 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</a:rPr>
              <a:t>stdlib.h</a:t>
            </a:r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에 선언</a:t>
            </a:r>
            <a:endParaRPr lang="ko-KR" altLang="en-US" sz="12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5032" y="3723166"/>
            <a:ext cx="2952328" cy="240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09367" y="5195305"/>
            <a:ext cx="1584176" cy="93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9637359" y="483868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72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62047" y="2808714"/>
            <a:ext cx="6211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사용자 정의 </a:t>
            </a:r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자료형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84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정의 </a:t>
            </a:r>
            <a:r>
              <a:rPr lang="ko-KR" altLang="en-US" dirty="0" err="1" smtClean="0"/>
              <a:t>자료형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typedef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1455756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typedef  int  INT; </a:t>
            </a:r>
            <a:endParaRPr lang="ko-KR" altLang="en-US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7046" y="1340768"/>
            <a:ext cx="2592288" cy="576064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03848" y="1448218"/>
            <a:ext cx="401874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자료형의 이름 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int</a:t>
            </a: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에 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INT</a:t>
            </a: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라는 이름을 추가로 붙여줍니다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1639127" y="2055907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560" y="2463868"/>
            <a:ext cx="2592288" cy="1008112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2530182"/>
            <a:ext cx="176659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INT num;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INT * ptr;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07704" y="2608446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int num; 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과 동일한 선언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7704" y="3040494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int * ptr; 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과 동일한 선언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79712" y="2031820"/>
            <a:ext cx="30963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위의 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typedef </a:t>
            </a: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선언으로 인해서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!!!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637" y="1599772"/>
            <a:ext cx="4385667" cy="343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920814"/>
            <a:ext cx="13620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3347864" y="551723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29447"/>
            <a:ext cx="2664296" cy="151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모서리가 둥근 직사각형 35"/>
          <p:cNvSpPr/>
          <p:nvPr/>
        </p:nvSpPr>
        <p:spPr>
          <a:xfrm>
            <a:off x="467544" y="3789040"/>
            <a:ext cx="2952328" cy="1800200"/>
          </a:xfrm>
          <a:prstGeom prst="roundRect">
            <a:avLst>
              <a:gd name="adj" fmla="val 4013"/>
            </a:avLst>
          </a:prstGeom>
          <a:noFill/>
          <a:ln w="25400"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37" name="줄무늬가 있는 오른쪽 화살표 36"/>
          <p:cNvSpPr/>
          <p:nvPr/>
        </p:nvSpPr>
        <p:spPr>
          <a:xfrm rot="10800000">
            <a:off x="3635897" y="4293095"/>
            <a:ext cx="393138" cy="43204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47863" y="4725144"/>
            <a:ext cx="206372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정의되는 이름들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079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정의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typedef</a:t>
            </a:r>
            <a:endParaRPr lang="ko-KR" alt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277777"/>
            <a:ext cx="4968552" cy="495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618" y="5718742"/>
            <a:ext cx="2247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436096" y="530120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340768"/>
            <a:ext cx="4464496" cy="1512168"/>
          </a:xfrm>
          <a:prstGeom prst="roundRect">
            <a:avLst>
              <a:gd name="adj" fmla="val 6589"/>
            </a:avLst>
          </a:prstGeom>
          <a:solidFill>
            <a:schemeClr val="accent4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39552" y="2996952"/>
            <a:ext cx="4464496" cy="1368152"/>
          </a:xfrm>
          <a:prstGeom prst="roundRect">
            <a:avLst>
              <a:gd name="adj" fmla="val 6589"/>
            </a:avLst>
          </a:prstGeom>
          <a:solidFill>
            <a:schemeClr val="accent4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66882" y="1592796"/>
            <a:ext cx="35768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구조체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 point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의 정의와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typedef 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선언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6882" y="3382826"/>
            <a:ext cx="52029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구조체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person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의 정의와 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Person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이라는 이름의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typedef 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선언을 하나로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!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3" y="1385829"/>
            <a:ext cx="22383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3234" y="3978117"/>
            <a:ext cx="22193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모서리가 둥근 직사각형 39"/>
          <p:cNvSpPr/>
          <p:nvPr/>
        </p:nvSpPr>
        <p:spPr>
          <a:xfrm>
            <a:off x="7236295" y="1241813"/>
            <a:ext cx="2664296" cy="1800200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36295" y="3834101"/>
            <a:ext cx="2664296" cy="1800200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42" name="줄무늬가 있는 오른쪽 화살표 41"/>
          <p:cNvSpPr/>
          <p:nvPr/>
        </p:nvSpPr>
        <p:spPr>
          <a:xfrm rot="5400000">
            <a:off x="8028383" y="3258037"/>
            <a:ext cx="432048" cy="43204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460431" y="3114021"/>
            <a:ext cx="140397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이름이 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생략된 형태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972599" y="1924376"/>
            <a:ext cx="21262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typedef 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선언으로 인해서 새로운 이름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Person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이 정의되었으니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구조체의 이름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persons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은 큰 의미가 없다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972599" y="4365104"/>
            <a:ext cx="200773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따라서 이렇듯 구조체의 이름을 생략하는 것도 가능하다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647427" y="1328335"/>
            <a:ext cx="792088" cy="432048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20471" y="3920061"/>
            <a:ext cx="792088" cy="432048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3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62049" y="2808714"/>
            <a:ext cx="6211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함수로 구조체 전달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819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076" y="2355387"/>
            <a:ext cx="30861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문자열 관련 함수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사용자 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구조체 응용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함수로 전달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ym typeface="Wingdings" panose="05000000000000000000" pitchFamily="2" charset="2"/>
              </a:rPr>
              <a:t>열거형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함수로 구조체 전달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함수로 구조체 전달</a:t>
            </a:r>
            <a:endParaRPr lang="ko-KR" altLang="en-US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65" y="1293699"/>
            <a:ext cx="4248472" cy="504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733" y="1708284"/>
            <a:ext cx="2419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173483" y="5974218"/>
            <a:ext cx="407184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ShowPosition </a:t>
            </a: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함수의 매개변수에 </a:t>
            </a:r>
            <a:endParaRPr lang="en-US" altLang="ko-KR" sz="16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curPos</a:t>
            </a: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에 저장된 값이 통째로 복사된다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61516" y="4494127"/>
            <a:ext cx="38884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구조체 변수 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cen</a:t>
            </a: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이 통째로 반환된다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r="53492"/>
          <a:stretch/>
        </p:blipFill>
        <p:spPr bwMode="auto">
          <a:xfrm>
            <a:off x="4733481" y="1306891"/>
            <a:ext cx="212192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416" y="1328073"/>
            <a:ext cx="45243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26927" y="4494127"/>
            <a:ext cx="23145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4973764" y="3543508"/>
            <a:ext cx="195365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구조체의 멤버로 배열이 선언된 경우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구조체 변수를 인자로 전달하거나 반환 시 </a:t>
            </a:r>
            <a:endParaRPr lang="en-US" altLang="ko-KR" sz="1600" dirty="0" smtClean="0">
              <a:solidFill>
                <a:srgbClr val="00009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배열까지도 통째로 복사가 이뤄진다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9318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함수로 구조체 전달</a:t>
            </a:r>
            <a:endParaRPr lang="en-US" altLang="ko-KR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102" y="519304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기반의 </a:t>
            </a:r>
            <a:r>
              <a:rPr lang="en-US" altLang="ko-KR" sz="1600" dirty="0" smtClean="0"/>
              <a:t>Call By Reference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4" y="1247775"/>
            <a:ext cx="4481265" cy="49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5407" y="1666093"/>
            <a:ext cx="56483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579" y="5665812"/>
            <a:ext cx="885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46760" y="1666093"/>
            <a:ext cx="933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7382069" y="519304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변수를 대상으로 가능한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71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함수로 구조체 전달</a:t>
            </a:r>
            <a:endParaRPr lang="en-US" altLang="ko-KR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4721" y="5708319"/>
            <a:ext cx="914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777" y="1243824"/>
            <a:ext cx="5095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0825" y="1243824"/>
            <a:ext cx="4850520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변수를 대상으로 가능한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35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함수로 구조체 전달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변수를 대상으로 가능한 연산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584" y="1692069"/>
            <a:ext cx="6192688" cy="36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9089" y="1653793"/>
            <a:ext cx="4392488" cy="373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237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함수로 구조체 전달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중첩된 구조체 정의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472" y="1565105"/>
            <a:ext cx="37242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752" y="1565105"/>
            <a:ext cx="55816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2544950" y="3393209"/>
            <a:ext cx="576064" cy="288032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72468" y="2501209"/>
            <a:ext cx="576064" cy="288032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2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36946" y="280871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열거형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27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열거형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열거형의</a:t>
            </a:r>
            <a:r>
              <a:rPr lang="ko-KR" altLang="en-US" sz="1600" dirty="0" smtClean="0"/>
              <a:t> 정의와 변수의 선언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8849" y="3011705"/>
            <a:ext cx="4824536" cy="108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714833" y="2867689"/>
            <a:ext cx="7056784" cy="1872208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54793" y="1385138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▶ 열거형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syllable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정의의 의미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“syllable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변수에 저장이 가능한 정수 값들을 결정하겠다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”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4793" y="2363633"/>
            <a:ext cx="5904656" cy="41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▶ 열거형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syllable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정의의 예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47917" y="3458267"/>
            <a:ext cx="648072" cy="432048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90897" y="3875801"/>
            <a:ext cx="48245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Do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를 정수 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을 의미하는 상수로 정의한다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그리고 이 값은 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syllable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형 변수에 저장이 가능하다</a:t>
            </a:r>
            <a:endParaRPr lang="ko-KR" altLang="en-US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54793" y="5027929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▶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syllable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변수의 선언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enum syllable tone;    // syllable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tone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선언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8849" y="5748009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공용체와 마찬가지로 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선언을 추가하여 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enum </a:t>
            </a:r>
            <a:r>
              <a:rPr lang="ko-KR" altLang="en-US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선언을 생략할 수 있다</a:t>
            </a:r>
            <a:r>
              <a:rPr lang="en-US" altLang="ko-KR" sz="16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67361" y="3434461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Do, Re, Mi, Fa. . . 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를 열거형 상수라 한다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endParaRPr lang="ko-KR" altLang="en-US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5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열거형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0600" y="5774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열거형의</a:t>
            </a:r>
            <a:r>
              <a:rPr lang="ko-KR" altLang="en-US" sz="1600" dirty="0" smtClean="0"/>
              <a:t> 정의와 변수의 선언</a:t>
            </a:r>
            <a:endParaRPr lang="ko-KR" altLang="en-US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844" y="1252268"/>
            <a:ext cx="4824536" cy="100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698" y="1252268"/>
            <a:ext cx="368358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1280160" y="2174420"/>
            <a:ext cx="4555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typedef 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선언이 추가된 열거형의 정의 및 선언</a:t>
            </a:r>
            <a:endParaRPr lang="ko-KR" altLang="en-US" sz="1600" dirty="0">
              <a:solidFill>
                <a:srgbClr val="000099"/>
              </a:solidFill>
              <a:latin typeface="+mj-ea"/>
              <a:ea typeface="+mj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7514" y="4574135"/>
            <a:ext cx="26003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6215706" y="421409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95468" y="5558796"/>
            <a:ext cx="2232248" cy="360040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03580" y="5054740"/>
            <a:ext cx="3403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열거형 상수는 선언 이후 어디서건 </a:t>
            </a:r>
            <a:endParaRPr lang="en-US" altLang="ko-KR" sz="14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쓸 수 있는 상수가 된다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262" y="2636085"/>
            <a:ext cx="6357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열거형 상수의 값은 명시되지 않으면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0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부터 시작해서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1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씩 증가한다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000099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7859" y="3072926"/>
            <a:ext cx="625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값이 명시되지 않는 상수는 앞에 정의된 상수 값에서 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1</a:t>
            </a:r>
            <a:r>
              <a:rPr lang="ko-KR" altLang="en-US" sz="1600" dirty="0" smtClean="0">
                <a:solidFill>
                  <a:srgbClr val="000099"/>
                </a:solidFill>
                <a:latin typeface="+mj-ea"/>
                <a:ea typeface="+mj-ea"/>
              </a:rPr>
              <a:t>이 증가한다</a:t>
            </a:r>
            <a:r>
              <a:rPr lang="en-US" altLang="ko-KR" sz="1600" dirty="0" smtClean="0">
                <a:solidFill>
                  <a:srgbClr val="000099"/>
                </a:solidFill>
                <a:latin typeface="+mj-ea"/>
                <a:ea typeface="+mj-ea"/>
              </a:rPr>
              <a:t>. </a:t>
            </a:r>
            <a:endParaRPr lang="ko-KR" altLang="en-US" sz="1600" dirty="0">
              <a:solidFill>
                <a:srgbClr val="0000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57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40222" y="2808714"/>
            <a:ext cx="6455613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다음 학습 예정 내용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파일 입출력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2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8296" y="2808714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문자열 관련 함수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00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데이터의 이동수단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스트림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369" y="1290786"/>
            <a:ext cx="45012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156369" y="3667050"/>
            <a:ext cx="38164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콘솔 입출력을 위한 스트림은 프로그램이 시작되면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의해서 자동으로 생성된다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314" y="4459138"/>
            <a:ext cx="5836722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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데이터의 입 출력이 가능한 이유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출력의 경로가 되는 출력 스트림과 입력의 경로가 되는 입력 스트림이 존재하기 때문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 입출력 스트림이란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OS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데이터의 입출력을 위해 놓아주는 소프트웨어적인 형태의 다리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8386" y="1579265"/>
            <a:ext cx="4986536" cy="109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6480346" y="1363241"/>
            <a:ext cx="5400600" cy="1440160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80346" y="3667050"/>
            <a:ext cx="540060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√ stdin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stdout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각각 </a:t>
            </a:r>
            <a:r>
              <a:rPr lang="ko-KR" altLang="en-US" sz="12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표준 입력 스트림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12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표준 출력 스트림을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의미하는 이름들이다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√ stderr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표준 에러 스트림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이라 하며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출력의 대상은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stdout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마찬가지로 모니터이다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출력 리다이렉션이라는 것을 통해서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stdout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stderr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향하는 데이터 전송의 방향을 각각 달리 할 수 있다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√ stdin, stdout, stderr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모두 프로그램 시작과 동시에  자동으로 형성되고 프로그램 종료시 자동으로 소멸된다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이외의 스트림들은 프로그래머가 직접 형성해야 한다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예를 들어 파일 입출력을 위한 스트림은 직접 형성해야 한다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890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 입출력 함수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00" y="1612175"/>
            <a:ext cx="55721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0" y="4060447"/>
            <a:ext cx="55911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181904" y="3124343"/>
            <a:ext cx="62646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fputc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두 번째 인자로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stdout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전달되면 이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putchar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함수와 동일한 결과를 보인다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1904" y="5572615"/>
            <a:ext cx="62646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getchar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함수와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fgetc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관계는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putchar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함수와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fputc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관계와 같다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48072" y="1943749"/>
            <a:ext cx="57745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dirty="0" smtClean="0">
                <a:solidFill>
                  <a:srgbClr val="C00000"/>
                </a:solidFill>
                <a:ea typeface="휴먼편지체" pitchFamily="18" charset="-127"/>
              </a:rPr>
              <a:t>putchar </a:t>
            </a:r>
            <a:r>
              <a:rPr lang="ko-KR" altLang="en-US" sz="1400" dirty="0" smtClean="0">
                <a:solidFill>
                  <a:srgbClr val="C00000"/>
                </a:solidFill>
                <a:ea typeface="휴먼편지체" pitchFamily="18" charset="-127"/>
              </a:rPr>
              <a:t>함수는 인자로 전달된 문자를 모니터에 출력한다</a:t>
            </a:r>
            <a:r>
              <a:rPr lang="en-US" altLang="ko-KR" sz="1400" dirty="0" smtClean="0">
                <a:solidFill>
                  <a:srgbClr val="C00000"/>
                </a:solidFill>
                <a:ea typeface="휴먼편지체" pitchFamily="18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14151" y="2202753"/>
            <a:ext cx="5929353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dirty="0" smtClean="0">
                <a:solidFill>
                  <a:srgbClr val="C00000"/>
                </a:solidFill>
                <a:ea typeface="휴먼편지체" pitchFamily="18" charset="-127"/>
              </a:rPr>
              <a:t>fputc </a:t>
            </a:r>
            <a:r>
              <a:rPr lang="ko-KR" altLang="en-US" sz="1400" dirty="0" smtClean="0">
                <a:solidFill>
                  <a:srgbClr val="C00000"/>
                </a:solidFill>
                <a:ea typeface="휴먼편지체" pitchFamily="18" charset="-127"/>
              </a:rPr>
              <a:t>함수의 두 번째 인자를 통해서 출력의 대상을 지정한다</a:t>
            </a:r>
            <a:r>
              <a:rPr lang="en-US" altLang="ko-KR" sz="1400" dirty="0" smtClean="0">
                <a:solidFill>
                  <a:srgbClr val="C00000"/>
                </a:solidFill>
                <a:ea typeface="휴먼편지체" pitchFamily="18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18007" y="4420487"/>
            <a:ext cx="658541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ko-KR" altLang="en-US" sz="1400" dirty="0" smtClean="0">
                <a:solidFill>
                  <a:srgbClr val="C00000"/>
                </a:solidFill>
                <a:ea typeface="휴먼편지체" pitchFamily="18" charset="-127"/>
              </a:rPr>
              <a:t>키보드로 입력된 문자의 정보를 반환한다</a:t>
            </a:r>
            <a:r>
              <a:rPr lang="en-US" altLang="ko-KR" sz="1400" dirty="0" smtClean="0">
                <a:solidFill>
                  <a:srgbClr val="C00000"/>
                </a:solidFill>
                <a:ea typeface="휴먼편지체" pitchFamily="18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38088" y="4708519"/>
            <a:ext cx="660517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ko-KR" altLang="en-US" sz="1400" dirty="0" smtClean="0">
                <a:solidFill>
                  <a:srgbClr val="C00000"/>
                </a:solidFill>
                <a:ea typeface="휴먼편지체" pitchFamily="18" charset="-127"/>
              </a:rPr>
              <a:t>문자를 입력 받을 대상정보를 인자로 전달한다</a:t>
            </a:r>
            <a:r>
              <a:rPr lang="en-US" altLang="ko-KR" sz="1400" dirty="0" smtClean="0">
                <a:solidFill>
                  <a:srgbClr val="C00000"/>
                </a:solidFill>
                <a:ea typeface="휴먼편지체" pitchFamily="18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5800" y="3628399"/>
            <a:ext cx="3456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6600CC"/>
                </a:solidFill>
                <a:latin typeface="+mn-ea"/>
              </a:rPr>
              <a:t>√ 하나의 문자를 입력 받는 두 함수</a:t>
            </a:r>
            <a:endParaRPr lang="en-US" altLang="ko-KR" sz="1200" b="1" dirty="0" smtClean="0">
              <a:solidFill>
                <a:srgbClr val="6600CC"/>
              </a:solidFill>
              <a:latin typeface="+mn-ea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14703" y="2447805"/>
            <a:ext cx="34194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98003" y="2534490"/>
            <a:ext cx="647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640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 입출력 함수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6104" y="1321443"/>
            <a:ext cx="8280920" cy="2160240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EOF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의미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EOF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는 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End Of File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의 약자로서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파일의 끝을 표현하기 위해서 정의해 놓은 상수이다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파일을 대상으로 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fgetc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함수가 호출되었을 때 파일에 끝에 도달을 하면 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EOF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가 반환된다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콘솔 대상의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fgetc, getchar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함수호출로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EOF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반환하는 경우 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함수호출의 실패</a:t>
            </a: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Windows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에서 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Ctrl+Z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키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, Linux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에서 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Ctrl+D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키가 입력이 되는 경우</a:t>
            </a: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09935" y="3575822"/>
            <a:ext cx="5328592" cy="62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키보드에는 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EOF</a:t>
            </a: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가 존재하지 않는다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따라서 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EOF</a:t>
            </a: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를 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Ctrl+Z </a:t>
            </a: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키와 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Ctrl+D </a:t>
            </a: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키로 약속해 놓은 것이다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.</a:t>
            </a:r>
            <a:endParaRPr lang="ko-KR" altLang="en-US" sz="1200" dirty="0">
              <a:solidFill>
                <a:srgbClr val="000099"/>
              </a:solidFill>
              <a:ea typeface="휴먼편지체" pitchFamily="18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5869" y="5239885"/>
            <a:ext cx="1296144" cy="109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109935" y="4295902"/>
            <a:ext cx="53285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예제에서 보이듯이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. </a:t>
            </a: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하나의 문장이 입력되어도 </a:t>
            </a:r>
            <a:endParaRPr lang="en-US" altLang="ko-KR" sz="1200" dirty="0" smtClean="0">
              <a:solidFill>
                <a:srgbClr val="000099"/>
              </a:solidFill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문장을 이루는 모든 문자들이 반복된 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getchar </a:t>
            </a:r>
            <a:r>
              <a:rPr lang="ko-KR" altLang="en-US" sz="1200" dirty="0" smtClean="0">
                <a:solidFill>
                  <a:srgbClr val="000099"/>
                </a:solidFill>
                <a:ea typeface="휴먼편지체" pitchFamily="18" charset="-127"/>
              </a:rPr>
              <a:t>함수의 호출을 통해서 입력될 수 있다</a:t>
            </a:r>
            <a:r>
              <a:rPr lang="en-US" altLang="ko-KR" sz="1200" dirty="0" smtClean="0">
                <a:solidFill>
                  <a:srgbClr val="000099"/>
                </a:solidFill>
                <a:ea typeface="휴먼편지체" pitchFamily="18" charset="-127"/>
              </a:rPr>
              <a:t>.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702" y="3481683"/>
            <a:ext cx="25622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40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 입출력 함수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184" y="3149280"/>
            <a:ext cx="45339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7154" y="4632420"/>
            <a:ext cx="2016224" cy="15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176" y="1417962"/>
            <a:ext cx="4968552" cy="143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594450" y="3134861"/>
            <a:ext cx="6868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puts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함수가 호출되면 문자열 출력 후 자동으로 개행이 이뤄지지만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, fputs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함수가 호출되면 문자열 출력 후 자동으로 개행이 이뤄지지 않는다는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사실에 주목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8728" y="1853136"/>
            <a:ext cx="34563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인자로 전달되는 문자열을 출력한다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fputs 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함수는 두 번째 인자를 통해서 출력의 대상을 지정할 수 있다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195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문자 입출력 함수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941" y="1340768"/>
            <a:ext cx="41243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3202" y="1383190"/>
            <a:ext cx="2181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4941" y="4149080"/>
            <a:ext cx="2028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3202" y="4180984"/>
            <a:ext cx="17240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8893442" y="138319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1165" y="414908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61394" y="41809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61194" y="2463310"/>
            <a:ext cx="41764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6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개의 문자씩 끊어서 읽히고 있다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즉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한번의 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fgets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함수호출당 최대 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6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개의 문자만 읽혀진다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7109" y="4509120"/>
            <a:ext cx="3617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엔터 키의 입력도 문자열의 일부로 </a:t>
            </a:r>
            <a:endParaRPr lang="en-US" altLang="ko-KR" sz="1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받아 들임을 보임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4941" y="407707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70C0"/>
                </a:solidFill>
                <a:latin typeface="휴먼편지체" pitchFamily="18" charset="-127"/>
                <a:ea typeface="휴먼편지체" pitchFamily="18" charset="-127"/>
              </a:rPr>
              <a:t>엔터</a:t>
            </a:r>
            <a:endParaRPr lang="ko-KR" altLang="en-US" sz="1500" dirty="0">
              <a:solidFill>
                <a:srgbClr val="0070C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70965" y="482903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0070C0"/>
                </a:solidFill>
                <a:latin typeface="휴먼편지체" pitchFamily="18" charset="-127"/>
                <a:ea typeface="휴먼편지체" pitchFamily="18" charset="-127"/>
              </a:rPr>
              <a:t>엔터</a:t>
            </a:r>
            <a:endParaRPr lang="ko-KR" altLang="en-US" sz="1500" dirty="0">
              <a:solidFill>
                <a:srgbClr val="0070C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0491" y="559266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0070C0"/>
                </a:solidFill>
                <a:latin typeface="휴먼편지체" pitchFamily="18" charset="-127"/>
                <a:ea typeface="휴먼편지체" pitchFamily="18" charset="-127"/>
              </a:rPr>
              <a:t>엔터</a:t>
            </a:r>
            <a:endParaRPr lang="ko-KR" altLang="en-US" sz="1500" dirty="0">
              <a:solidFill>
                <a:srgbClr val="0070C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89386" y="4613032"/>
            <a:ext cx="2664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공백을 포함하는 문자열을 읽어 들임을 보임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21708" y="410555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70C0"/>
                </a:solidFill>
                <a:latin typeface="휴먼편지체" pitchFamily="18" charset="-127"/>
                <a:ea typeface="휴먼편지체" pitchFamily="18" charset="-127"/>
              </a:rPr>
              <a:t>엔터</a:t>
            </a:r>
            <a:endParaRPr lang="ko-KR" altLang="en-US" sz="1500" dirty="0">
              <a:solidFill>
                <a:srgbClr val="0070C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93242" y="482905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70C0"/>
                </a:solidFill>
                <a:latin typeface="휴먼편지체" pitchFamily="18" charset="-127"/>
                <a:ea typeface="휴먼편지체" pitchFamily="18" charset="-127"/>
              </a:rPr>
              <a:t>엔터</a:t>
            </a:r>
            <a:endParaRPr lang="ko-KR" altLang="en-US" sz="1500" dirty="0">
              <a:solidFill>
                <a:srgbClr val="0070C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93242" y="562114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70C0"/>
                </a:solidFill>
                <a:latin typeface="휴먼편지체" pitchFamily="18" charset="-127"/>
                <a:ea typeface="휴먼편지체" pitchFamily="18" charset="-127"/>
              </a:rPr>
              <a:t>엔터</a:t>
            </a:r>
            <a:endParaRPr lang="ko-KR" altLang="en-US" sz="1500" dirty="0">
              <a:solidFill>
                <a:srgbClr val="0070C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33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관련 함수</a:t>
            </a:r>
            <a:endParaRPr lang="en-US" altLang="ko-KR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997946"/>
            <a:ext cx="4680520" cy="195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모서리가 둥근 직사각형 30"/>
          <p:cNvSpPr/>
          <p:nvPr/>
        </p:nvSpPr>
        <p:spPr>
          <a:xfrm>
            <a:off x="467544" y="1268760"/>
            <a:ext cx="8280920" cy="2448272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입출력 버퍼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버퍼는 특정 크기의 메모리 공간을 의미한다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운영체제는 입력과 출력을 돕는 입출력 버퍼를 생성하여 제공한다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표준 입출력 함수를 기반으로 데이터 입출력 시 입출력 버퍼를 거친다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입출력 버퍼에 데이터가 전송되는 시점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호출된 출력함수가 반환이 되는 시점이 출력버퍼로 데이터가 완전히 전송된 시점이다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  ▶ </a:t>
            </a:r>
            <a:r>
              <a:rPr lang="ko-KR" altLang="en-US" sz="1300" b="1" dirty="0" smtClean="0">
                <a:solidFill>
                  <a:srgbClr val="856305"/>
                </a:solidFill>
                <a:latin typeface="+mn-ea"/>
              </a:rPr>
              <a:t>엔터를 입력하는 시점이 키보드로 입력된 데이터가 입력버퍼로 전달되는 시점이다</a:t>
            </a:r>
            <a:r>
              <a:rPr lang="en-US" altLang="ko-KR" sz="1300" b="1" dirty="0" smtClean="0">
                <a:solidFill>
                  <a:srgbClr val="856305"/>
                </a:solidFill>
                <a:latin typeface="+mn-ea"/>
              </a:rPr>
              <a:t>.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48064" y="4005064"/>
            <a:ext cx="3600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버퍼링을 하는 이유는 데이터 이동의 효율과 관련이 있다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데이터를 모아서 전송하면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하나씩 전송하는 것보다 효율적이다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802088"/>
            <a:ext cx="17335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389868"/>
            <a:ext cx="51530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모서리가 둥근 직사각형 34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표준 입출력 기반의 버퍼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936664" y="3032956"/>
            <a:ext cx="297642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+mn-ea"/>
              </a:rPr>
              <a:t>▶ 인자에 해당하는 출력버퍼를 비운다</a:t>
            </a:r>
            <a:r>
              <a:rPr lang="en-US" altLang="ko-KR" sz="1200" b="1" dirty="0" smtClean="0">
                <a:solidFill>
                  <a:srgbClr val="996633"/>
                </a:solidFill>
                <a:latin typeface="+mn-ea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+mn-ea"/>
              </a:rPr>
              <a:t>    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출력버퍼를 비운다는 것은</a:t>
            </a:r>
            <a:r>
              <a:rPr lang="ko-KR" altLang="en-US" sz="1200" b="1" dirty="0" smtClean="0">
                <a:solidFill>
                  <a:srgbClr val="996633"/>
                </a:solidFill>
                <a:latin typeface="+mn-ea"/>
              </a:rPr>
              <a:t> 출력버퍼에 저장된 데이터를 지우는 것이 아니라</a:t>
            </a:r>
            <a:r>
              <a:rPr lang="en-US" altLang="ko-KR" sz="1200" b="1" dirty="0" smtClean="0">
                <a:solidFill>
                  <a:srgbClr val="996633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+mn-ea"/>
              </a:rPr>
              <a:t>    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출력버퍼에 저장된 데이터를 목적지로 최종 전송함</a:t>
            </a:r>
            <a:r>
              <a:rPr lang="ko-KR" altLang="en-US" sz="1200" b="1" dirty="0" smtClean="0">
                <a:solidFill>
                  <a:srgbClr val="996633"/>
                </a:solidFill>
                <a:latin typeface="+mn-ea"/>
              </a:rPr>
              <a:t>을 뜻한다</a:t>
            </a:r>
            <a:r>
              <a:rPr lang="en-US" altLang="ko-KR" sz="1200" b="1" dirty="0" smtClean="0">
                <a:solidFill>
                  <a:srgbClr val="9966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rgbClr val="9966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+mn-ea"/>
              </a:rPr>
              <a:t>▶ </a:t>
            </a:r>
            <a:r>
              <a:rPr lang="en-US" altLang="ko-KR" sz="1200" b="1" dirty="0" smtClean="0">
                <a:solidFill>
                  <a:srgbClr val="996633"/>
                </a:solidFill>
                <a:latin typeface="+mn-ea"/>
              </a:rPr>
              <a:t>fflush(stdout)       →       </a:t>
            </a:r>
            <a:r>
              <a:rPr lang="ko-KR" altLang="en-US" sz="1200" b="1" dirty="0" smtClean="0">
                <a:solidFill>
                  <a:srgbClr val="996633"/>
                </a:solidFill>
                <a:latin typeface="+mn-ea"/>
              </a:rPr>
              <a:t>출력버퍼를 지워라</a:t>
            </a:r>
            <a:r>
              <a:rPr lang="en-US" altLang="ko-KR" sz="1200" b="1" dirty="0" smtClean="0">
                <a:solidFill>
                  <a:srgbClr val="996633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451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1112</Words>
  <Application>Microsoft Office PowerPoint</Application>
  <PresentationFormat>와이드스크린</PresentationFormat>
  <Paragraphs>186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휴먼매직체</vt:lpstr>
      <vt:lpstr>휴먼편지체</vt:lpstr>
      <vt:lpstr>Arial</vt:lpstr>
      <vt:lpstr>Maiandra GD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</cp:revision>
  <dcterms:created xsi:type="dcterms:W3CDTF">2020-10-22T04:51:43Z</dcterms:created>
  <dcterms:modified xsi:type="dcterms:W3CDTF">2020-12-12T03:53:34Z</dcterms:modified>
</cp:coreProperties>
</file>