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0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b429b02636a33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79059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FF3-24B6-4CE9-B0F1-3BA227E0591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4879" y="1912976"/>
            <a:ext cx="823815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응용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SW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엔지니어링 향상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 </a:t>
            </a: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65" y="50208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민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Fclose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통한 스트림의 종료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82" y="1615088"/>
            <a:ext cx="4248472" cy="112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991" y="2839224"/>
            <a:ext cx="5544616" cy="304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3917" y="1745178"/>
            <a:ext cx="361471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화살표 연결선 15"/>
          <p:cNvCxnSpPr/>
          <p:nvPr/>
        </p:nvCxnSpPr>
        <p:spPr>
          <a:xfrm rot="10800000" flipV="1">
            <a:off x="8466126" y="4049434"/>
            <a:ext cx="288032" cy="173044"/>
          </a:xfrm>
          <a:prstGeom prst="straightConnector1">
            <a:avLst/>
          </a:prstGeom>
          <a:ln w="22225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66325" y="4683554"/>
            <a:ext cx="7334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417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파일의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개방 모드 및 조합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34" y="1938857"/>
            <a:ext cx="51720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88033" y="4171105"/>
            <a:ext cx="784887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/>
              <a:buChar char="Q"/>
            </a:pP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모드의 </a:t>
            </a:r>
            <a:r>
              <a:rPr lang="en-US" altLang="ko-KR" sz="15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+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는 읽기</a:t>
            </a:r>
            <a:r>
              <a:rPr lang="en-US" altLang="ko-KR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쓰기가 모두 가능한 스트림의 형성을 의미한다</a:t>
            </a:r>
            <a:r>
              <a:rPr lang="en-US" altLang="ko-KR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  <a:p>
            <a:pPr>
              <a:lnSpc>
                <a:spcPct val="150000"/>
              </a:lnSpc>
              <a:buFont typeface="Wingdings"/>
              <a:buChar char="Q"/>
            </a:pPr>
            <a:r>
              <a:rPr lang="en-US" altLang="ko-KR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모드의 </a:t>
            </a:r>
            <a:r>
              <a:rPr lang="en-US" altLang="ko-KR" sz="15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는 쓰가가 가능한 스트림을 의미하되 여기서 말하는 쓰기는 덧붙여 쓰기이다</a:t>
            </a:r>
            <a:r>
              <a:rPr lang="en-US" altLang="ko-KR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1362793"/>
            <a:ext cx="6480721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√ 스트림의 성격은 </a:t>
            </a:r>
            <a:r>
              <a:rPr lang="en-US" altLang="ko-KR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R/W</a:t>
            </a:r>
            <a:r>
              <a:rPr lang="ko-KR" altLang="en-US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를 기준으로 다음과 같이 세분화 된다</a:t>
            </a:r>
            <a:r>
              <a:rPr lang="en-US" altLang="ko-KR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68538" y="2442913"/>
            <a:ext cx="61387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▶ 텍스트 모드 스트림 </a:t>
            </a:r>
            <a:r>
              <a:rPr lang="en-US" altLang="ko-KR" sz="1900" b="1" dirty="0" smtClean="0">
                <a:solidFill>
                  <a:srgbClr val="6600CC"/>
                </a:solidFill>
                <a:latin typeface="+mn-ea"/>
              </a:rPr>
              <a:t>(t) </a:t>
            </a: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문자 데이터를 저장하는 스트림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▶ 바이너리 모드 스트림 </a:t>
            </a:r>
            <a:r>
              <a:rPr lang="en-US" altLang="ko-KR" sz="1900" b="1" dirty="0" smtClean="0">
                <a:solidFill>
                  <a:srgbClr val="6600CC"/>
                </a:solidFill>
                <a:latin typeface="+mn-ea"/>
              </a:rPr>
              <a:t>(b) </a:t>
            </a: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바이너리 데이터를 저장하는 스트림</a:t>
            </a:r>
            <a:endParaRPr lang="ko-KR" altLang="en-US" sz="1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8538" y="2514921"/>
            <a:ext cx="6138795" cy="936104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168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파일의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개방 모드 및 조합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0440" y="1565212"/>
            <a:ext cx="5400600" cy="1008112"/>
          </a:xfrm>
          <a:prstGeom prst="roundRect">
            <a:avLst>
              <a:gd name="adj" fmla="val 499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2488" y="1781236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r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1596" y="1781236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w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0142" y="1781236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a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79812" y="1781236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Maiandra GD" pitchFamily="34" charset="0"/>
              </a:rPr>
              <a:t>r+</a:t>
            </a:r>
            <a:endParaRPr lang="ko-KR" altLang="en-US" sz="2200" dirty="0">
              <a:latin typeface="Maiandra GD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28920" y="1781236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Maiandra GD" pitchFamily="34" charset="0"/>
              </a:rPr>
              <a:t>w+</a:t>
            </a:r>
            <a:endParaRPr lang="ko-KR" altLang="en-US" sz="2200" dirty="0">
              <a:latin typeface="Maiandra GD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77466" y="1781236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Maiandra GD" pitchFamily="34" charset="0"/>
              </a:rPr>
              <a:t>a+</a:t>
            </a:r>
            <a:endParaRPr lang="ko-KR" altLang="en-US" sz="2200" dirty="0">
              <a:latin typeface="Maiandra GD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0440" y="3005372"/>
            <a:ext cx="5400600" cy="1008112"/>
          </a:xfrm>
          <a:prstGeom prst="roundRect">
            <a:avLst>
              <a:gd name="adj" fmla="val 499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56624" y="3221396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b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5732" y="3221396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t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1040" y="1997260"/>
            <a:ext cx="20882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solidFill>
                  <a:srgbClr val="000099"/>
                </a:solidFill>
                <a:latin typeface="+mn-ea"/>
              </a:rPr>
              <a:t>Read or Write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001040" y="3437420"/>
            <a:ext cx="20882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solidFill>
                  <a:srgbClr val="000099"/>
                </a:solidFill>
                <a:latin typeface="+mn-ea"/>
              </a:rPr>
              <a:t>Binary or Text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584" y="4445532"/>
            <a:ext cx="864096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rb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08752" y="4877580"/>
            <a:ext cx="864096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wt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04896" y="4445532"/>
            <a:ext cx="1008112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a+t</a:t>
            </a:r>
            <a:endParaRPr lang="ko-KR" altLang="en-US" sz="2700" dirty="0">
              <a:latin typeface="Maiandra GD" pitchFamily="34" charset="0"/>
            </a:endParaRPr>
          </a:p>
        </p:txBody>
      </p:sp>
      <p:cxnSp>
        <p:nvCxnSpPr>
          <p:cNvPr id="30" name="직선 연결선 29"/>
          <p:cNvCxnSpPr>
            <a:stCxn id="14" idx="2"/>
            <a:endCxn id="23" idx="0"/>
          </p:cNvCxnSpPr>
          <p:nvPr/>
        </p:nvCxnSpPr>
        <p:spPr>
          <a:xfrm rot="16200000" flipH="1">
            <a:off x="1572548" y="2177280"/>
            <a:ext cx="864096" cy="1224136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3" idx="2"/>
            <a:endCxn id="27" idx="0"/>
          </p:cNvCxnSpPr>
          <p:nvPr/>
        </p:nvCxnSpPr>
        <p:spPr>
          <a:xfrm rot="5400000">
            <a:off x="2148612" y="3977480"/>
            <a:ext cx="648072" cy="28803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2"/>
          </p:cNvCxnSpPr>
          <p:nvPr/>
        </p:nvCxnSpPr>
        <p:spPr>
          <a:xfrm rot="5400000">
            <a:off x="3985097" y="2068987"/>
            <a:ext cx="864096" cy="1440722"/>
          </a:xfrm>
          <a:prstGeom prst="line">
            <a:avLst/>
          </a:prstGeom>
          <a:ln w="25400">
            <a:solidFill>
              <a:srgbClr val="8409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552768" y="3725452"/>
            <a:ext cx="1224136" cy="720080"/>
          </a:xfrm>
          <a:prstGeom prst="line">
            <a:avLst/>
          </a:prstGeom>
          <a:ln w="25400">
            <a:solidFill>
              <a:srgbClr val="8409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5" idx="2"/>
          </p:cNvCxnSpPr>
          <p:nvPr/>
        </p:nvCxnSpPr>
        <p:spPr>
          <a:xfrm rot="16200000" flipH="1">
            <a:off x="2235134" y="2263802"/>
            <a:ext cx="864096" cy="1051092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2"/>
            <a:endCxn id="28" idx="0"/>
          </p:cNvCxnSpPr>
          <p:nvPr/>
        </p:nvCxnSpPr>
        <p:spPr>
          <a:xfrm rot="16200000" flipH="1">
            <a:off x="3063226" y="4100006"/>
            <a:ext cx="1080120" cy="475028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40400" y="4991647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바이너리 데이터 읽기 스트림</a:t>
            </a:r>
            <a:endParaRPr lang="en-US" altLang="ko-KR" sz="160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60680" y="5525652"/>
            <a:ext cx="28670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텍스트 데이터 쓰기 스트림</a:t>
            </a:r>
            <a:endParaRPr lang="en-US" altLang="ko-KR" sz="160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30081" y="5042626"/>
            <a:ext cx="3674333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텍스트 데이터 읽기 덧붙이기 스트림</a:t>
            </a:r>
            <a:endParaRPr lang="en-US" altLang="ko-KR" sz="160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7736" y="2851105"/>
            <a:ext cx="4659697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000099"/>
                </a:solidFill>
                <a:latin typeface="+mn-ea"/>
              </a:rPr>
              <a:t>t</a:t>
            </a:r>
            <a:r>
              <a:rPr lang="ko-KR" altLang="en-US" sz="1700" dirty="0" smtClean="0">
                <a:solidFill>
                  <a:srgbClr val="000099"/>
                </a:solidFill>
                <a:latin typeface="+mn-ea"/>
              </a:rPr>
              <a:t>도 </a:t>
            </a:r>
            <a:r>
              <a:rPr lang="en-US" altLang="ko-KR" sz="1700" dirty="0" smtClean="0">
                <a:solidFill>
                  <a:srgbClr val="000099"/>
                </a:solidFill>
                <a:latin typeface="+mn-ea"/>
              </a:rPr>
              <a:t>b</a:t>
            </a:r>
            <a:r>
              <a:rPr lang="ko-KR" altLang="en-US" sz="1700" dirty="0" smtClean="0">
                <a:solidFill>
                  <a:srgbClr val="000099"/>
                </a:solidFill>
                <a:latin typeface="+mn-ea"/>
              </a:rPr>
              <a:t>도 붙지 않으면 텍스트 모드로 파일 개방</a:t>
            </a:r>
            <a:endParaRPr lang="en-US" altLang="ko-KR" sz="1700" dirty="0" smtClean="0">
              <a:solidFill>
                <a:srgbClr val="0000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44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파일의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개방 모드 및 조합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1538" y="2174527"/>
            <a:ext cx="7704856" cy="2232248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2012" y="2102519"/>
            <a:ext cx="6552728" cy="2101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int fputc(int c, FILE * stream);	//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문자 출력</a:t>
            </a:r>
          </a:p>
          <a:p>
            <a:pPr>
              <a:lnSpc>
                <a:spcPct val="200000"/>
              </a:lnSpc>
            </a:pP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int fgetc(FILE * stream);		//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문자 입력</a:t>
            </a:r>
          </a:p>
          <a:p>
            <a:pPr>
              <a:lnSpc>
                <a:spcPct val="200000"/>
              </a:lnSpc>
            </a:pP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int fputs(const char * s, FILE * stream);	//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문자열 출력</a:t>
            </a:r>
          </a:p>
          <a:p>
            <a:pPr>
              <a:lnSpc>
                <a:spcPct val="200000"/>
              </a:lnSpc>
            </a:pP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char * fgets(char * s, int n, FILE * stream);	//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문자열 입력</a:t>
            </a:r>
            <a:endParaRPr lang="ko-KR" altLang="en-US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94440" y="3002619"/>
            <a:ext cx="36975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smtClean="0">
                <a:solidFill>
                  <a:srgbClr val="000099"/>
                </a:solidFill>
                <a:latin typeface="+mn-ea"/>
              </a:rPr>
              <a:t>이전 수업 내용 참조</a:t>
            </a:r>
            <a:endParaRPr lang="en-US" altLang="ko-KR" sz="1700" dirty="0" smtClean="0">
              <a:solidFill>
                <a:srgbClr val="0000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파일의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개방 모드 및 조합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876" y="1349082"/>
            <a:ext cx="3888432" cy="333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16" y="1349081"/>
            <a:ext cx="3783315" cy="482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62639" y="1349081"/>
            <a:ext cx="1694681" cy="86767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378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파일의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개방 모드 및 조합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4" y="492979"/>
            <a:ext cx="3608911" cy="93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785" y="1425281"/>
            <a:ext cx="3687316" cy="499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02833" y="4305601"/>
            <a:ext cx="3024336" cy="1008112"/>
          </a:xfrm>
          <a:prstGeom prst="rect">
            <a:avLst/>
          </a:prstGeom>
          <a:solidFill>
            <a:srgbClr val="6600CC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419" y="1425281"/>
            <a:ext cx="40290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948451" y="4348581"/>
            <a:ext cx="3528392" cy="1008112"/>
          </a:xfrm>
          <a:prstGeom prst="rect">
            <a:avLst/>
          </a:prstGeom>
          <a:solidFill>
            <a:srgbClr val="6600CC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7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파일의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개방 모드 및 조합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676" y="1547586"/>
            <a:ext cx="5503800" cy="9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676" y="2749107"/>
            <a:ext cx="5503800" cy="90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676" y="4017467"/>
            <a:ext cx="5832648" cy="220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6824" y="1349081"/>
            <a:ext cx="4695125" cy="4968552"/>
          </a:xfrm>
          <a:prstGeom prst="rect">
            <a:avLst/>
          </a:prstGeom>
          <a:noFill/>
          <a:ln w="222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461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Fprintf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fscanf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726" y="1277073"/>
            <a:ext cx="421140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1133" y="1277073"/>
            <a:ext cx="2736304" cy="70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763782" y="3221289"/>
            <a:ext cx="3600400" cy="936104"/>
          </a:xfrm>
          <a:prstGeom prst="rect">
            <a:avLst/>
          </a:prstGeom>
          <a:solidFill>
            <a:srgbClr val="6600CC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8203" y="1349081"/>
            <a:ext cx="420657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0051" y="4270757"/>
            <a:ext cx="1368152" cy="74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8024267" y="3235241"/>
            <a:ext cx="3528392" cy="936104"/>
          </a:xfrm>
          <a:prstGeom prst="rect">
            <a:avLst/>
          </a:prstGeom>
          <a:solidFill>
            <a:srgbClr val="6600CC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2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구조체를 이용한 파일의 입출력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80" y="1556900"/>
            <a:ext cx="435294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2796" y="1556899"/>
            <a:ext cx="5688632" cy="394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7846" y="1556899"/>
            <a:ext cx="3232795" cy="50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207350" y="3515067"/>
            <a:ext cx="4464496" cy="288032"/>
          </a:xfrm>
          <a:prstGeom prst="rect">
            <a:avLst/>
          </a:prstGeom>
          <a:solidFill>
            <a:srgbClr val="6600CC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6226" y="4365211"/>
            <a:ext cx="4464496" cy="288032"/>
          </a:xfrm>
          <a:prstGeom prst="rect">
            <a:avLst/>
          </a:prstGeom>
          <a:solidFill>
            <a:srgbClr val="6600CC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0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파일 위치 지시자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12" y="1577825"/>
            <a:ext cx="5452191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89992"/>
            <a:ext cx="5256584" cy="271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2741" y="1254941"/>
            <a:ext cx="3594710" cy="509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790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076" y="2355387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ym typeface="Wingdings" panose="05000000000000000000" pitchFamily="2" charset="2"/>
              </a:rPr>
              <a:t>열거형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파일 입출력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7407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파일 위치 지시자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340" y="1415583"/>
            <a:ext cx="39719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7305" y="1297785"/>
            <a:ext cx="36290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52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40222" y="2808714"/>
            <a:ext cx="6455613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다음 학습 예정 내용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(Socket? May be….)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2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36946" y="280871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열거형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27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열거형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열거형의</a:t>
            </a:r>
            <a:r>
              <a:rPr lang="ko-KR" altLang="en-US" sz="1600" dirty="0" smtClean="0"/>
              <a:t> 정의와 변수의 선언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8849" y="3011705"/>
            <a:ext cx="4824536" cy="108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714833" y="2867689"/>
            <a:ext cx="7056784" cy="1872208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54793" y="1385138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▶ 열거형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syllable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정의의 의미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“syllable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변수에 저장이 가능한 정수 값들을 결정하겠다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”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4793" y="2363633"/>
            <a:ext cx="5904656" cy="41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▶ 열거형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syllable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정의의 예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47917" y="3458267"/>
            <a:ext cx="648072" cy="432048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90897" y="3875801"/>
            <a:ext cx="482453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Do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를 정수 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을 의미하는 상수로 정의한다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그리고 이 값은 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syllable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형 변수에 저장이 가능하다</a:t>
            </a:r>
            <a:endParaRPr lang="ko-KR" altLang="en-US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54793" y="5027929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▶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syllable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변수의 선언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enum syllable tone;    // syllable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tone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선언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8849" y="5748009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공용체와 마찬가지로 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typedef 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선언을 추가하여 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enum 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선언을 생략할 수 있다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67361" y="3434461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Do, Re, Mi, Fa. . . 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를 열거형 상수라 한다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endParaRPr lang="ko-KR" altLang="en-US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25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열거형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열거형의</a:t>
            </a:r>
            <a:r>
              <a:rPr lang="ko-KR" altLang="en-US" sz="1600" dirty="0" smtClean="0"/>
              <a:t> 정의와 변수의 선언</a:t>
            </a:r>
            <a:endParaRPr lang="ko-KR" altLang="en-US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844" y="1252268"/>
            <a:ext cx="4824536" cy="100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698" y="1252268"/>
            <a:ext cx="368358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1280160" y="2174420"/>
            <a:ext cx="4555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typedef 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선언이 추가된 열거형의 정의 및 선언</a:t>
            </a:r>
            <a:endParaRPr lang="ko-KR" altLang="en-US" sz="1600" dirty="0">
              <a:solidFill>
                <a:srgbClr val="000099"/>
              </a:solidFill>
              <a:latin typeface="+mj-ea"/>
              <a:ea typeface="+mj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7514" y="4574135"/>
            <a:ext cx="26003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6215706" y="421409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50802" y="5619113"/>
            <a:ext cx="2232248" cy="360040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744278" y="5035576"/>
            <a:ext cx="3403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열거형 상수는 선언 이후 어디서건 </a:t>
            </a:r>
            <a:endParaRPr lang="en-US" altLang="ko-KR" sz="14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쓸 수 있는 상수가 된다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262" y="2636085"/>
            <a:ext cx="6357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열거형 상수의 값은 명시되지 않으면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0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부터 시작해서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1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씩 증가한다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000099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7859" y="3072926"/>
            <a:ext cx="625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값이 명시되지 않는 상수는 앞에 정의된 상수 값에서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1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이 증가한다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. </a:t>
            </a:r>
            <a:endParaRPr lang="ko-KR" altLang="en-US" sz="1600" dirty="0">
              <a:solidFill>
                <a:srgbClr val="0000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57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44450" y="2808714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파일입출력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50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Fopen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통한 스트림의 형성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50" y="2326855"/>
            <a:ext cx="4032448" cy="222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8819" y="1619121"/>
            <a:ext cx="6336704" cy="402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351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Fopen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통한 스트림의 형성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204" y="2151933"/>
            <a:ext cx="6072985" cy="105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rot="5400000">
            <a:off x="2860112" y="2059923"/>
            <a:ext cx="504056" cy="360040"/>
          </a:xfrm>
          <a:prstGeom prst="straightConnector1">
            <a:avLst/>
          </a:prstGeom>
          <a:ln w="22225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4804328" y="2131931"/>
            <a:ext cx="432048" cy="288032"/>
          </a:xfrm>
          <a:prstGeom prst="straightConnector1">
            <a:avLst/>
          </a:prstGeom>
          <a:ln w="22225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860112" y="1483859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스트림을 형성할 파일의 이름</a:t>
            </a:r>
            <a:endParaRPr lang="en-US" altLang="ko-KR" sz="16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4368" y="1708253"/>
            <a:ext cx="18722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형성할 스트림의 종류</a:t>
            </a:r>
            <a:endParaRPr lang="en-US" altLang="ko-KR" sz="16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07" y="3751689"/>
            <a:ext cx="42100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115" y="4255745"/>
            <a:ext cx="5676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309863" y="3535665"/>
            <a:ext cx="6057686" cy="1368152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24608" y="1432226"/>
            <a:ext cx="4384542" cy="22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309864" y="4999501"/>
            <a:ext cx="6057686" cy="1368152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0392" y="5259067"/>
            <a:ext cx="3981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0392" y="5719581"/>
            <a:ext cx="5514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24608" y="3872720"/>
            <a:ext cx="4384542" cy="220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552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파일입출력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Fopen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통한 스트림의 형성</a:t>
            </a:r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01335"/>
            <a:ext cx="5832648" cy="339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직선 화살표 연결선 24"/>
          <p:cNvCxnSpPr/>
          <p:nvPr/>
        </p:nvCxnSpPr>
        <p:spPr>
          <a:xfrm rot="5400000">
            <a:off x="2447764" y="1753362"/>
            <a:ext cx="504056" cy="1588"/>
          </a:xfrm>
          <a:prstGeom prst="straightConnector1">
            <a:avLst/>
          </a:prstGeom>
          <a:ln w="22225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503359" y="1878847"/>
            <a:ext cx="525915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n-ea"/>
              </a:rPr>
              <a:t>현재 디렉터리는 실행파일이 저장된 디렉터리이거나 </a:t>
            </a:r>
            <a:endParaRPr lang="en-US" altLang="ko-KR" sz="1600" dirty="0" smtClean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n-ea"/>
              </a:rPr>
              <a:t>프로젝트 파일이 저장된 디렉터리이다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</a:rPr>
              <a:t>!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698997" y="1322108"/>
            <a:ext cx="460788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현재 디렉터리에 저장된 파일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data.txt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를 찾는다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771800" y="3298882"/>
            <a:ext cx="43106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문자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A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를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fp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가 가리키는 파일에 저장해라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!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rot="10800000">
            <a:off x="2483768" y="3471926"/>
            <a:ext cx="288032" cy="1588"/>
          </a:xfrm>
          <a:prstGeom prst="straightConnector1">
            <a:avLst/>
          </a:prstGeom>
          <a:ln w="22225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6835" y="2711010"/>
            <a:ext cx="341219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611559" y="5280345"/>
            <a:ext cx="3876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Maiandra GD" pitchFamily="34" charset="0"/>
              </a:rPr>
              <a:t>FILE * fp = fopen("C:\\Project\\data.txt", "wt");</a:t>
            </a:r>
            <a:endParaRPr lang="ko-KR" altLang="en-US" sz="1400" dirty="0">
              <a:latin typeface="Maiandra GD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9552" y="5156074"/>
            <a:ext cx="4032448" cy="576064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178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408</Words>
  <Application>Microsoft Office PowerPoint</Application>
  <PresentationFormat>와이드스크린</PresentationFormat>
  <Paragraphs>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휴먼편지체</vt:lpstr>
      <vt:lpstr>Arial</vt:lpstr>
      <vt:lpstr>Maiandra GD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65</cp:revision>
  <dcterms:created xsi:type="dcterms:W3CDTF">2020-10-22T04:51:43Z</dcterms:created>
  <dcterms:modified xsi:type="dcterms:W3CDTF">2020-12-18T14:46:04Z</dcterms:modified>
</cp:coreProperties>
</file>