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b429b02636a33c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9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0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3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5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8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79059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2FF3-24B6-4CE9-B0F1-3BA227E059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urceforge.net/projects/mingw-w6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4879" y="1912976"/>
            <a:ext cx="8238153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응용 </a:t>
            </a:r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SW 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엔지니어링 향상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(C </a:t>
            </a:r>
            <a:r>
              <a:rPr lang="ko-KR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453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r>
              <a:rPr lang="ko-KR" altLang="en-US" dirty="0" smtClean="0"/>
              <a:t>프로그램 개발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006" y="1500472"/>
            <a:ext cx="11775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대부분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컴파일러가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컴파일러 역할을 동시에 제공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C/C++ </a:t>
            </a:r>
            <a:r>
              <a:rPr lang="ko-KR" altLang="en-US" dirty="0" smtClean="0"/>
              <a:t>컴파일러는 소스 파일의 확장자가 </a:t>
            </a:r>
            <a:r>
              <a:rPr lang="en-US" altLang="ko-KR" dirty="0" smtClean="0"/>
              <a:t>.c</a:t>
            </a:r>
            <a:r>
              <a:rPr lang="ko-KR" altLang="en-US" dirty="0" smtClean="0"/>
              <a:t>일 때는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컴파일을 수행하고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cpp</a:t>
            </a:r>
            <a:r>
              <a:rPr lang="ko-KR" altLang="en-US" dirty="0"/>
              <a:t> 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컴파일을 수행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프로그램은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프로그램과 호환이 가능하지만</a:t>
            </a:r>
            <a:r>
              <a:rPr lang="en-US" altLang="ko-KR" dirty="0" smtClean="0"/>
              <a:t>, C++</a:t>
            </a:r>
            <a:r>
              <a:rPr lang="ko-KR" altLang="en-US" dirty="0" smtClean="0"/>
              <a:t>프로그램은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프로그램과 호환이 불가능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55" y="3254798"/>
            <a:ext cx="2462664" cy="293952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01" y="3254798"/>
            <a:ext cx="4514850" cy="11715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01" y="4550263"/>
            <a:ext cx="6115050" cy="101917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79476" y="3607605"/>
            <a:ext cx="2313992" cy="2313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07679" y="4263458"/>
            <a:ext cx="1548311" cy="154831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238" y="378897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3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도구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006" y="1500472"/>
            <a:ext cx="117751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C++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윈도우 플랫폼에서 가장 많이 사용되는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 6.0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Visual Studio </a:t>
            </a:r>
            <a:r>
              <a:rPr lang="en-US" altLang="ko-KR" dirty="0" smtClean="0"/>
              <a:t>2005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Visual Studio </a:t>
            </a:r>
            <a:r>
              <a:rPr lang="en-US" altLang="ko-KR" dirty="0" smtClean="0"/>
              <a:t>2008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Visual Studio </a:t>
            </a:r>
            <a:r>
              <a:rPr lang="en-US" altLang="ko-KR" dirty="0" smtClean="0"/>
              <a:t>2010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Visual Studio </a:t>
            </a:r>
            <a:r>
              <a:rPr lang="en-US" altLang="ko-KR" dirty="0" smtClean="0"/>
              <a:t>2012</a:t>
            </a:r>
            <a:endParaRPr lang="en-US" altLang="ko-KR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935937" y="2711190"/>
            <a:ext cx="7042268" cy="3603594"/>
            <a:chOff x="5131880" y="2767173"/>
            <a:chExt cx="7042268" cy="3603594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5131880" y="2767174"/>
              <a:ext cx="1035698" cy="718457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Test.c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89102" y="2767174"/>
              <a:ext cx="1368490" cy="718457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Module1.c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895140" y="2767173"/>
              <a:ext cx="1359202" cy="718457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Module2.c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131880" y="4118980"/>
              <a:ext cx="1035698" cy="718457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Test.obj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889102" y="4118982"/>
              <a:ext cx="1368490" cy="718457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Module1.o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895139" y="4118981"/>
              <a:ext cx="1359203" cy="718457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Module2.o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2" idx="2"/>
              <a:endCxn id="14" idx="0"/>
            </p:cNvCxnSpPr>
            <p:nvPr/>
          </p:nvCxnSpPr>
          <p:spPr>
            <a:xfrm>
              <a:off x="5649729" y="3485631"/>
              <a:ext cx="0" cy="633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2" idx="2"/>
              <a:endCxn id="16" idx="0"/>
            </p:cNvCxnSpPr>
            <p:nvPr/>
          </p:nvCxnSpPr>
          <p:spPr>
            <a:xfrm>
              <a:off x="7573347" y="3485631"/>
              <a:ext cx="0" cy="633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3" idx="2"/>
              <a:endCxn id="17" idx="0"/>
            </p:cNvCxnSpPr>
            <p:nvPr/>
          </p:nvCxnSpPr>
          <p:spPr>
            <a:xfrm>
              <a:off x="9574741" y="3485630"/>
              <a:ext cx="0" cy="633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657418" y="36176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컴파일</a:t>
              </a:r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560929" y="5652310"/>
              <a:ext cx="1035698" cy="718457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Test.exe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0933943" y="4118980"/>
              <a:ext cx="1240205" cy="718457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Libc.lib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꺾인 연결선 30"/>
            <p:cNvCxnSpPr>
              <a:stCxn id="14" idx="2"/>
              <a:endCxn id="29" idx="0"/>
            </p:cNvCxnSpPr>
            <p:nvPr/>
          </p:nvCxnSpPr>
          <p:spPr>
            <a:xfrm rot="16200000" flipH="1">
              <a:off x="6456817" y="4030348"/>
              <a:ext cx="814873" cy="242904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16" idx="2"/>
              <a:endCxn id="29" idx="0"/>
            </p:cNvCxnSpPr>
            <p:nvPr/>
          </p:nvCxnSpPr>
          <p:spPr>
            <a:xfrm rot="16200000" flipH="1">
              <a:off x="7418627" y="4992158"/>
              <a:ext cx="814871" cy="50543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17" idx="2"/>
              <a:endCxn id="29" idx="0"/>
            </p:cNvCxnSpPr>
            <p:nvPr/>
          </p:nvCxnSpPr>
          <p:spPr>
            <a:xfrm rot="5400000">
              <a:off x="8419324" y="4496893"/>
              <a:ext cx="814872" cy="14959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30" idx="2"/>
              <a:endCxn id="29" idx="0"/>
            </p:cNvCxnSpPr>
            <p:nvPr/>
          </p:nvCxnSpPr>
          <p:spPr>
            <a:xfrm rot="5400000">
              <a:off x="9408976" y="3507239"/>
              <a:ext cx="814873" cy="3475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97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도구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346" y="1789721"/>
            <a:ext cx="9050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C++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프로그램을 만들기 위해서 사용되는 소스파일이나 헤더 파일에 대한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 파일을 컴파일 할 때 사용되는 컴파일 옵션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오브젝트 파일이나 라이브러리를 링크할 때 사용되는 링크 옵션 등의 정보 포함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C++</a:t>
            </a:r>
            <a:r>
              <a:rPr lang="ko-KR" altLang="en-US" dirty="0" smtClean="0"/>
              <a:t>에서는 프로젝트를 먼저 생성하고 프로젝트내에서 사용될 소스 파일을 생성하는 방식으로 프로그램을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 도구도 모두 동일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9638522" y="1912776"/>
            <a:ext cx="2099388" cy="4133461"/>
          </a:xfrm>
          <a:prstGeom prst="roundRect">
            <a:avLst>
              <a:gd name="adj" fmla="val 68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899780" y="2808514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파일 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99780" y="3568959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헤더 파일 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899780" y="4329404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컴파일 옵션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899780" y="5089849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링크 옵션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9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도구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346" y="1789721"/>
            <a:ext cx="9050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 </a:t>
            </a:r>
            <a:r>
              <a:rPr lang="ko-KR" altLang="en-US" dirty="0" smtClean="0"/>
              <a:t>프로그램 개발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 파일 생성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 파일 작성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빌드</a:t>
            </a:r>
            <a:endParaRPr lang="en-US" altLang="ko-KR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전처리기</a:t>
            </a:r>
            <a:r>
              <a:rPr lang="ko-KR" altLang="en-US" dirty="0" smtClean="0"/>
              <a:t> 처리 후 컴파일 및 링크 수행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디버깅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93902" y="242809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193901" y="3275422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파일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291665" y="2428092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디버깅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291664" y="4970079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93901" y="4122751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</a:t>
            </a:r>
            <a:r>
              <a:rPr lang="ko-KR" altLang="en-US" sz="1400" smtClean="0">
                <a:solidFill>
                  <a:schemeClr val="tx1"/>
                </a:solidFill>
              </a:rPr>
              <a:t>파일 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93901" y="4970080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빌드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8" idx="2"/>
            <a:endCxn id="25" idx="0"/>
          </p:cNvCxnSpPr>
          <p:nvPr/>
        </p:nvCxnSpPr>
        <p:spPr>
          <a:xfrm flipH="1">
            <a:off x="7996334" y="2838640"/>
            <a:ext cx="1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5" idx="2"/>
            <a:endCxn id="10" idx="0"/>
          </p:cNvCxnSpPr>
          <p:nvPr/>
        </p:nvCxnSpPr>
        <p:spPr>
          <a:xfrm>
            <a:off x="7996334" y="3685969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>
            <a:off x="7996334" y="4533298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1" idx="1"/>
            <a:endCxn id="10" idx="1"/>
          </p:cNvCxnSpPr>
          <p:nvPr/>
        </p:nvCxnSpPr>
        <p:spPr>
          <a:xfrm rot="10800000">
            <a:off x="7193901" y="4328026"/>
            <a:ext cx="12700" cy="847329"/>
          </a:xfrm>
          <a:prstGeom prst="curvedConnector3">
            <a:avLst>
              <a:gd name="adj1" fmla="val 33428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34513" y="3844893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컴파일 및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링크 에러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11" idx="3"/>
            <a:endCxn id="27" idx="1"/>
          </p:cNvCxnSpPr>
          <p:nvPr/>
        </p:nvCxnSpPr>
        <p:spPr>
          <a:xfrm flipV="1">
            <a:off x="8798766" y="5175353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7" idx="0"/>
            <a:endCxn id="26" idx="2"/>
          </p:cNvCxnSpPr>
          <p:nvPr/>
        </p:nvCxnSpPr>
        <p:spPr>
          <a:xfrm flipV="1">
            <a:off x="11094097" y="2838639"/>
            <a:ext cx="1" cy="213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79609" y="38593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에러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26" idx="1"/>
            <a:endCxn id="8" idx="3"/>
          </p:cNvCxnSpPr>
          <p:nvPr/>
        </p:nvCxnSpPr>
        <p:spPr>
          <a:xfrm flipH="1">
            <a:off x="8798767" y="2633366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도구 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 Code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MicroSoft</a:t>
            </a:r>
            <a:r>
              <a:rPr lang="ko-KR" altLang="en-US" dirty="0" smtClean="0"/>
              <a:t>에서 오픈 소스로 개발하고 있는 소스 코드 에디터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기반의 기술들로 데스크톱 애플리케이션을 만들 수 있는 </a:t>
            </a:r>
            <a:r>
              <a:rPr lang="ko-KR" altLang="en-US" dirty="0" err="1" smtClean="0"/>
              <a:t>깃허브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일렉트론을 기반으로 제작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맥</a:t>
            </a:r>
            <a:r>
              <a:rPr lang="en-US" altLang="ko-KR" dirty="0" smtClean="0"/>
              <a:t>OS, Linux, Windows </a:t>
            </a:r>
            <a:r>
              <a:rPr lang="ko-KR" altLang="en-US" dirty="0" smtClean="0"/>
              <a:t>등 메이저 운영체제를 모두 지원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MicroSoft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Visual Studio</a:t>
            </a:r>
            <a:r>
              <a:rPr lang="ko-KR" altLang="en-US" dirty="0" smtClean="0"/>
              <a:t>와 이름이 비슷하지만 따로 개발되고 있으며 코드 에디터에 가까움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오픈소스로 공개되어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무료로 사용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6373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도구 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 Code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code.visualstudio.com(or visual studio code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Download for Windows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258" y="1942015"/>
            <a:ext cx="5611738" cy="4169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30" y="3290363"/>
            <a:ext cx="3973360" cy="2889393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2" idx="1"/>
            <a:endCxn id="5" idx="3"/>
          </p:cNvCxnSpPr>
          <p:nvPr/>
        </p:nvCxnSpPr>
        <p:spPr>
          <a:xfrm flipH="1">
            <a:off x="5635690" y="4026783"/>
            <a:ext cx="863568" cy="708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1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도구 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 Code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code.visualstudio.com(or visual studio code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Download for Windows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다운로드 받은 실행 파일을 실행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진행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688" y="774441"/>
            <a:ext cx="3426130" cy="26584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689" y="3627030"/>
            <a:ext cx="3426130" cy="26584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870" y="3632428"/>
            <a:ext cx="3419173" cy="2653004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6" idx="2"/>
            <a:endCxn id="8" idx="0"/>
          </p:cNvCxnSpPr>
          <p:nvPr/>
        </p:nvCxnSpPr>
        <p:spPr>
          <a:xfrm>
            <a:off x="10048753" y="3432843"/>
            <a:ext cx="1" cy="19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1"/>
            <a:endCxn id="10" idx="3"/>
          </p:cNvCxnSpPr>
          <p:nvPr/>
        </p:nvCxnSpPr>
        <p:spPr>
          <a:xfrm flipH="1">
            <a:off x="7563043" y="4956231"/>
            <a:ext cx="772646" cy="2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6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도구 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 Code Extensions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 Code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Python, C, C#, PHP </a:t>
            </a:r>
            <a:r>
              <a:rPr lang="ko-KR" altLang="en-US" dirty="0" smtClean="0"/>
              <a:t>등 다양한 언어를 지원하기 위해 확장된 도구를 제공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언어를 사용하기 위해 </a:t>
            </a:r>
            <a:r>
              <a:rPr lang="en-US" altLang="ko-KR" dirty="0" smtClean="0"/>
              <a:t>VS Code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확장을 설치</a:t>
            </a:r>
            <a:endParaRPr lang="en-US" altLang="ko-KR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Ctrl+shift+x</a:t>
            </a:r>
            <a:endParaRPr lang="en-US" altLang="ko-KR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C++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3" y="3110113"/>
            <a:ext cx="4441371" cy="33310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62" y="3963223"/>
            <a:ext cx="3346093" cy="2477918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2" idx="1"/>
            <a:endCxn id="5" idx="3"/>
          </p:cNvCxnSpPr>
          <p:nvPr/>
        </p:nvCxnSpPr>
        <p:spPr>
          <a:xfrm flipH="1">
            <a:off x="6901055" y="4775627"/>
            <a:ext cx="610088" cy="426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7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도구 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 Code Extensions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 Code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Python, C, C#, PHP </a:t>
            </a:r>
            <a:r>
              <a:rPr lang="ko-KR" altLang="en-US" dirty="0" smtClean="0"/>
              <a:t>등 다양한 언어를 지원하기 위해 확장된 도구를 제공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언어를 사용하기 위해 </a:t>
            </a:r>
            <a:r>
              <a:rPr lang="en-US" altLang="ko-KR" dirty="0" smtClean="0"/>
              <a:t>VS Code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확장을 설치</a:t>
            </a:r>
            <a:endParaRPr lang="en-US" altLang="ko-KR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Ctrl+shift+x</a:t>
            </a:r>
            <a:endParaRPr lang="en-US" altLang="ko-KR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C++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 IntelliSense…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71" y="3205017"/>
            <a:ext cx="7145208" cy="310630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943462" y="4404049"/>
            <a:ext cx="416767" cy="22520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37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도구 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 Code Extensions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 Code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Python, C, C#, PHP </a:t>
            </a:r>
            <a:r>
              <a:rPr lang="ko-KR" altLang="en-US" dirty="0" smtClean="0"/>
              <a:t>등 다양한 언어를 지원하기 위해 확장된 도구를 제공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언어를 사용하기 위해 </a:t>
            </a:r>
            <a:r>
              <a:rPr lang="en-US" altLang="ko-KR" dirty="0" smtClean="0"/>
              <a:t>VS Code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확장을 설치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SourceForge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사이트를 통해 </a:t>
            </a:r>
            <a:r>
              <a:rPr lang="en-US" altLang="ko-KR" dirty="0" smtClean="0"/>
              <a:t>Mingw-w64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https://sourceforge.net/projects/mingw-w64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Mingw-w64?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Microsoft Windows</a:t>
            </a:r>
            <a:r>
              <a:rPr lang="ko-KR" altLang="en-US" dirty="0"/>
              <a:t> </a:t>
            </a:r>
            <a:r>
              <a:rPr lang="ko-KR" altLang="en-US" dirty="0" smtClean="0"/>
              <a:t>응용 프로그램을 만들기 위한 무료 오픈 소스 소프트웨어 개발 환경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08" y="2507517"/>
            <a:ext cx="4208106" cy="23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6890" y="2845837"/>
            <a:ext cx="320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개발도구 소개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 문법 및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407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도구 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 Code Extensions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Mingw-w64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6" y="2643059"/>
            <a:ext cx="3526601" cy="2583051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5" idx="3"/>
            <a:endCxn id="11" idx="1"/>
          </p:cNvCxnSpPr>
          <p:nvPr/>
        </p:nvCxnSpPr>
        <p:spPr>
          <a:xfrm>
            <a:off x="3743647" y="3934585"/>
            <a:ext cx="5703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948" y="2643059"/>
            <a:ext cx="3526601" cy="258305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703781" y="3402095"/>
            <a:ext cx="1051582" cy="1808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03781" y="3582955"/>
            <a:ext cx="1051582" cy="1808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59022" y="3725730"/>
            <a:ext cx="444759" cy="18086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98" y="2643059"/>
            <a:ext cx="3526601" cy="2583051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1" idx="3"/>
            <a:endCxn id="17" idx="1"/>
          </p:cNvCxnSpPr>
          <p:nvPr/>
        </p:nvCxnSpPr>
        <p:spPr>
          <a:xfrm>
            <a:off x="7840549" y="3934585"/>
            <a:ext cx="6449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751781" y="3915803"/>
            <a:ext cx="2958137" cy="2269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0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도구 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 Code Extensions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환경 변수 등록</a:t>
            </a:r>
            <a:endParaRPr lang="en-US" altLang="ko-KR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환경 변수를 등록해야 어떤 </a:t>
            </a:r>
            <a:r>
              <a:rPr lang="ko-KR" altLang="en-US" dirty="0" err="1" smtClean="0"/>
              <a:t>경로에서든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gcc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bin </a:t>
            </a:r>
            <a:r>
              <a:rPr lang="ko-KR" altLang="en-US" dirty="0" smtClean="0"/>
              <a:t>위치 확인</a:t>
            </a:r>
            <a:endParaRPr lang="en-US" altLang="ko-KR" dirty="0" smtClean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C:\Program </a:t>
            </a:r>
            <a:r>
              <a:rPr lang="en-US" altLang="ko-KR" dirty="0" smtClean="0"/>
              <a:t>Files\mingw-w64\x86_64-8.1.0-posix-seh-rt_v6-rev0\mingw64\bin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고급 시스템 설정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011" y="4377808"/>
            <a:ext cx="2255578" cy="183471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68826" y="5985531"/>
            <a:ext cx="1959763" cy="2269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659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도구 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 Code Extensions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환경 변수 등록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6366"/>
            <a:ext cx="5515101" cy="31080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" y="3671540"/>
            <a:ext cx="658032" cy="12602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101" y="2736366"/>
            <a:ext cx="2796073" cy="311128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45707" y="5251523"/>
            <a:ext cx="888185" cy="16956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174" y="2736367"/>
            <a:ext cx="3841575" cy="363644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488456" y="3581343"/>
            <a:ext cx="2279071" cy="16956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788520" y="3980656"/>
            <a:ext cx="564987" cy="1714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99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도구 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Visual Studio Code Extensions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환경 변수 등록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2542180"/>
            <a:ext cx="3238416" cy="307864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657613" y="2844078"/>
            <a:ext cx="564987" cy="1714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787" y="2542181"/>
            <a:ext cx="3238416" cy="307864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3303730" y="3183496"/>
            <a:ext cx="615918" cy="898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r="36587" b="45077"/>
          <a:stretch/>
        </p:blipFill>
        <p:spPr>
          <a:xfrm>
            <a:off x="7367754" y="2542179"/>
            <a:ext cx="4728430" cy="21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39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99472" y="2808714"/>
            <a:ext cx="8537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기본 문법 및 </a:t>
            </a:r>
            <a:r>
              <a:rPr lang="en-US" altLang="ko-KR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Printf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의 활용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70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VS_Project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새 폴더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Project </a:t>
            </a:r>
            <a:r>
              <a:rPr lang="ko-KR" altLang="en-US" dirty="0" smtClean="0"/>
              <a:t>폴더 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Hello_world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249886" y="2456084"/>
            <a:ext cx="1604865" cy="4105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49885" y="330341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파일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47649" y="245608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디버깅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347648" y="4998070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49885" y="4150742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</a:t>
            </a:r>
            <a:r>
              <a:rPr lang="ko-KR" altLang="en-US" sz="1400" smtClean="0">
                <a:solidFill>
                  <a:schemeClr val="tx1"/>
                </a:solidFill>
              </a:rPr>
              <a:t>파일 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49885" y="4998071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빌드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0" idx="2"/>
            <a:endCxn id="12" idx="0"/>
          </p:cNvCxnSpPr>
          <p:nvPr/>
        </p:nvCxnSpPr>
        <p:spPr>
          <a:xfrm flipH="1">
            <a:off x="8052318" y="2866631"/>
            <a:ext cx="1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7" idx="0"/>
          </p:cNvCxnSpPr>
          <p:nvPr/>
        </p:nvCxnSpPr>
        <p:spPr>
          <a:xfrm>
            <a:off x="8052318" y="3713960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2"/>
            <a:endCxn id="19" idx="0"/>
          </p:cNvCxnSpPr>
          <p:nvPr/>
        </p:nvCxnSpPr>
        <p:spPr>
          <a:xfrm>
            <a:off x="8052318" y="4561289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1"/>
            <a:endCxn id="17" idx="1"/>
          </p:cNvCxnSpPr>
          <p:nvPr/>
        </p:nvCxnSpPr>
        <p:spPr>
          <a:xfrm rot="10800000">
            <a:off x="7249885" y="4356017"/>
            <a:ext cx="12700" cy="847329"/>
          </a:xfrm>
          <a:prstGeom prst="curvedConnector3">
            <a:avLst>
              <a:gd name="adj1" fmla="val 33428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3596069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컴파일 및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링크 에러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9" idx="3"/>
            <a:endCxn id="16" idx="1"/>
          </p:cNvCxnSpPr>
          <p:nvPr/>
        </p:nvCxnSpPr>
        <p:spPr>
          <a:xfrm flipV="1">
            <a:off x="8854750" y="5203344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0"/>
            <a:endCxn id="13" idx="2"/>
          </p:cNvCxnSpPr>
          <p:nvPr/>
        </p:nvCxnSpPr>
        <p:spPr>
          <a:xfrm flipV="1">
            <a:off x="11150081" y="2866630"/>
            <a:ext cx="1" cy="213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35593" y="38873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에러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3" idx="1"/>
            <a:endCxn id="10" idx="3"/>
          </p:cNvCxnSpPr>
          <p:nvPr/>
        </p:nvCxnSpPr>
        <p:spPr>
          <a:xfrm flipH="1">
            <a:off x="8854751" y="2661357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54" y="2584843"/>
            <a:ext cx="49244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84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소스 파일 생성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 </a:t>
            </a:r>
            <a:r>
              <a:rPr lang="ko-KR" altLang="en-US" dirty="0" smtClean="0"/>
              <a:t>실행 후 파일 생성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249886" y="2456084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49885" y="3303413"/>
            <a:ext cx="1604865" cy="4105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파일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47649" y="245608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디버깅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347648" y="4998070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49885" y="4150742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</a:t>
            </a:r>
            <a:r>
              <a:rPr lang="ko-KR" altLang="en-US" sz="1400" smtClean="0">
                <a:solidFill>
                  <a:schemeClr val="tx1"/>
                </a:solidFill>
              </a:rPr>
              <a:t>파일 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49885" y="4998071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빌드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0" idx="2"/>
            <a:endCxn id="12" idx="0"/>
          </p:cNvCxnSpPr>
          <p:nvPr/>
        </p:nvCxnSpPr>
        <p:spPr>
          <a:xfrm flipH="1">
            <a:off x="8052318" y="2866631"/>
            <a:ext cx="1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7" idx="0"/>
          </p:cNvCxnSpPr>
          <p:nvPr/>
        </p:nvCxnSpPr>
        <p:spPr>
          <a:xfrm>
            <a:off x="8052318" y="3713960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2"/>
            <a:endCxn id="19" idx="0"/>
          </p:cNvCxnSpPr>
          <p:nvPr/>
        </p:nvCxnSpPr>
        <p:spPr>
          <a:xfrm>
            <a:off x="8052318" y="4561289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1"/>
            <a:endCxn id="17" idx="1"/>
          </p:cNvCxnSpPr>
          <p:nvPr/>
        </p:nvCxnSpPr>
        <p:spPr>
          <a:xfrm rot="10800000">
            <a:off x="7249885" y="4356017"/>
            <a:ext cx="12700" cy="847329"/>
          </a:xfrm>
          <a:prstGeom prst="curvedConnector3">
            <a:avLst>
              <a:gd name="adj1" fmla="val 33428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3596069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컴파일 및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링크 에러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9" idx="3"/>
            <a:endCxn id="16" idx="1"/>
          </p:cNvCxnSpPr>
          <p:nvPr/>
        </p:nvCxnSpPr>
        <p:spPr>
          <a:xfrm flipV="1">
            <a:off x="8854750" y="5203344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0"/>
            <a:endCxn id="13" idx="2"/>
          </p:cNvCxnSpPr>
          <p:nvPr/>
        </p:nvCxnSpPr>
        <p:spPr>
          <a:xfrm flipV="1">
            <a:off x="11150081" y="2866630"/>
            <a:ext cx="1" cy="213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35593" y="38873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에러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3" idx="1"/>
            <a:endCxn id="10" idx="3"/>
          </p:cNvCxnSpPr>
          <p:nvPr/>
        </p:nvCxnSpPr>
        <p:spPr>
          <a:xfrm flipH="1">
            <a:off x="8854751" y="2661357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2" y="1941584"/>
            <a:ext cx="3531991" cy="18500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2" y="3932350"/>
            <a:ext cx="5362575" cy="2809875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>
            <a:off x="1502229" y="3069771"/>
            <a:ext cx="149289" cy="862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0823" y="2931647"/>
            <a:ext cx="1426557" cy="1381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456465" y="5607698"/>
            <a:ext cx="621014" cy="2163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44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소스 파일 생성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 </a:t>
            </a:r>
            <a:r>
              <a:rPr lang="ko-KR" altLang="en-US" dirty="0" smtClean="0"/>
              <a:t>실행 후 파일 생성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249886" y="2456084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49885" y="3303413"/>
            <a:ext cx="1604865" cy="4105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파일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47649" y="245608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디버깅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347648" y="4998070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49885" y="4150742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</a:t>
            </a:r>
            <a:r>
              <a:rPr lang="ko-KR" altLang="en-US" sz="1400" smtClean="0">
                <a:solidFill>
                  <a:schemeClr val="tx1"/>
                </a:solidFill>
              </a:rPr>
              <a:t>파일 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49885" y="4998071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빌드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0" idx="2"/>
            <a:endCxn id="12" idx="0"/>
          </p:cNvCxnSpPr>
          <p:nvPr/>
        </p:nvCxnSpPr>
        <p:spPr>
          <a:xfrm flipH="1">
            <a:off x="8052318" y="2866631"/>
            <a:ext cx="1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7" idx="0"/>
          </p:cNvCxnSpPr>
          <p:nvPr/>
        </p:nvCxnSpPr>
        <p:spPr>
          <a:xfrm>
            <a:off x="8052318" y="3713960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2"/>
            <a:endCxn id="19" idx="0"/>
          </p:cNvCxnSpPr>
          <p:nvPr/>
        </p:nvCxnSpPr>
        <p:spPr>
          <a:xfrm>
            <a:off x="8052318" y="4561289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1"/>
            <a:endCxn id="17" idx="1"/>
          </p:cNvCxnSpPr>
          <p:nvPr/>
        </p:nvCxnSpPr>
        <p:spPr>
          <a:xfrm rot="10800000">
            <a:off x="7249885" y="4356017"/>
            <a:ext cx="12700" cy="847329"/>
          </a:xfrm>
          <a:prstGeom prst="curvedConnector3">
            <a:avLst>
              <a:gd name="adj1" fmla="val 33428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3596069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컴파일 및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링크 에러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9" idx="3"/>
            <a:endCxn id="16" idx="1"/>
          </p:cNvCxnSpPr>
          <p:nvPr/>
        </p:nvCxnSpPr>
        <p:spPr>
          <a:xfrm flipV="1">
            <a:off x="8854750" y="5203344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0"/>
            <a:endCxn id="13" idx="2"/>
          </p:cNvCxnSpPr>
          <p:nvPr/>
        </p:nvCxnSpPr>
        <p:spPr>
          <a:xfrm flipV="1">
            <a:off x="11150081" y="2866630"/>
            <a:ext cx="1" cy="213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35593" y="38873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에러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3" idx="1"/>
            <a:endCxn id="10" idx="3"/>
          </p:cNvCxnSpPr>
          <p:nvPr/>
        </p:nvCxnSpPr>
        <p:spPr>
          <a:xfrm flipH="1">
            <a:off x="8854751" y="2661357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20" y="1991319"/>
            <a:ext cx="3494703" cy="18960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2123" y="200991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Ctrl + s(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97" y="2534115"/>
            <a:ext cx="1771650" cy="4953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20" y="4169780"/>
            <a:ext cx="5200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52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소스 파일 작성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Hello World</a:t>
            </a:r>
            <a:r>
              <a:rPr lang="ko-KR" altLang="en-US" dirty="0" smtClean="0"/>
              <a:t>를 출력하는 소스 파일 작성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249886" y="2456084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49885" y="330341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파일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47649" y="245608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디버깅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347648" y="4998070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49885" y="4150742"/>
            <a:ext cx="1604865" cy="4105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</a:t>
            </a:r>
            <a:r>
              <a:rPr lang="ko-KR" altLang="en-US" sz="1400" smtClean="0">
                <a:solidFill>
                  <a:schemeClr val="tx1"/>
                </a:solidFill>
              </a:rPr>
              <a:t>파일 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49885" y="4998071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빌드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0" idx="2"/>
            <a:endCxn id="12" idx="0"/>
          </p:cNvCxnSpPr>
          <p:nvPr/>
        </p:nvCxnSpPr>
        <p:spPr>
          <a:xfrm flipH="1">
            <a:off x="8052318" y="2866631"/>
            <a:ext cx="1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7" idx="0"/>
          </p:cNvCxnSpPr>
          <p:nvPr/>
        </p:nvCxnSpPr>
        <p:spPr>
          <a:xfrm>
            <a:off x="8052318" y="3713960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2"/>
            <a:endCxn id="19" idx="0"/>
          </p:cNvCxnSpPr>
          <p:nvPr/>
        </p:nvCxnSpPr>
        <p:spPr>
          <a:xfrm>
            <a:off x="8052318" y="4561289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1"/>
            <a:endCxn id="17" idx="1"/>
          </p:cNvCxnSpPr>
          <p:nvPr/>
        </p:nvCxnSpPr>
        <p:spPr>
          <a:xfrm rot="10800000">
            <a:off x="7249885" y="4356017"/>
            <a:ext cx="12700" cy="847329"/>
          </a:xfrm>
          <a:prstGeom prst="curvedConnector3">
            <a:avLst>
              <a:gd name="adj1" fmla="val 33428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3596069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컴파일 및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링크 에러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9" idx="3"/>
            <a:endCxn id="16" idx="1"/>
          </p:cNvCxnSpPr>
          <p:nvPr/>
        </p:nvCxnSpPr>
        <p:spPr>
          <a:xfrm flipV="1">
            <a:off x="8854750" y="5203344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0"/>
            <a:endCxn id="13" idx="2"/>
          </p:cNvCxnSpPr>
          <p:nvPr/>
        </p:nvCxnSpPr>
        <p:spPr>
          <a:xfrm flipV="1">
            <a:off x="11150081" y="2866630"/>
            <a:ext cx="1" cy="213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35593" y="38873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에러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3" idx="1"/>
            <a:endCxn id="10" idx="3"/>
          </p:cNvCxnSpPr>
          <p:nvPr/>
        </p:nvCxnSpPr>
        <p:spPr>
          <a:xfrm flipH="1">
            <a:off x="8854751" y="2661357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39" y="2130083"/>
            <a:ext cx="4095750" cy="18192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780881" y="277603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Ctrl + s(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084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빌드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Hello World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gcc</a:t>
            </a:r>
            <a:r>
              <a:rPr lang="ko-KR" altLang="en-US" dirty="0" smtClean="0"/>
              <a:t>를 이용해 객체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, .o)</a:t>
            </a:r>
            <a:r>
              <a:rPr lang="ko-KR" altLang="en-US" dirty="0" smtClean="0"/>
              <a:t>로 내보내기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파일 만들기</a:t>
            </a:r>
            <a:r>
              <a:rPr lang="en-US" altLang="ko-KR" dirty="0" smtClean="0"/>
              <a:t>, exe)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빌드 환경 구성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Terminal </a:t>
            </a:r>
            <a:r>
              <a:rPr lang="en-US" altLang="ko-KR" dirty="0" smtClean="0">
                <a:sym typeface="Wingdings" panose="05000000000000000000" pitchFamily="2" charset="2"/>
              </a:rPr>
              <a:t> configure default build task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249886" y="2456084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49885" y="330341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파일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47649" y="245608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디버깅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347648" y="4998070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49885" y="4150742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</a:t>
            </a:r>
            <a:r>
              <a:rPr lang="ko-KR" altLang="en-US" sz="1400" smtClean="0">
                <a:solidFill>
                  <a:schemeClr val="tx1"/>
                </a:solidFill>
              </a:rPr>
              <a:t>파일 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49885" y="4998071"/>
            <a:ext cx="1604865" cy="4105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빌드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0" idx="2"/>
            <a:endCxn id="12" idx="0"/>
          </p:cNvCxnSpPr>
          <p:nvPr/>
        </p:nvCxnSpPr>
        <p:spPr>
          <a:xfrm flipH="1">
            <a:off x="8052318" y="2866631"/>
            <a:ext cx="1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7" idx="0"/>
          </p:cNvCxnSpPr>
          <p:nvPr/>
        </p:nvCxnSpPr>
        <p:spPr>
          <a:xfrm>
            <a:off x="8052318" y="3713960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2"/>
            <a:endCxn id="19" idx="0"/>
          </p:cNvCxnSpPr>
          <p:nvPr/>
        </p:nvCxnSpPr>
        <p:spPr>
          <a:xfrm>
            <a:off x="8052318" y="4561289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1"/>
            <a:endCxn id="17" idx="1"/>
          </p:cNvCxnSpPr>
          <p:nvPr/>
        </p:nvCxnSpPr>
        <p:spPr>
          <a:xfrm rot="10800000">
            <a:off x="7249885" y="4356017"/>
            <a:ext cx="12700" cy="847329"/>
          </a:xfrm>
          <a:prstGeom prst="curvedConnector3">
            <a:avLst>
              <a:gd name="adj1" fmla="val 33428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3596069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컴파일 및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링크 에러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9" idx="3"/>
            <a:endCxn id="16" idx="1"/>
          </p:cNvCxnSpPr>
          <p:nvPr/>
        </p:nvCxnSpPr>
        <p:spPr>
          <a:xfrm flipV="1">
            <a:off x="8854750" y="5203344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0"/>
            <a:endCxn id="13" idx="2"/>
          </p:cNvCxnSpPr>
          <p:nvPr/>
        </p:nvCxnSpPr>
        <p:spPr>
          <a:xfrm flipV="1">
            <a:off x="11150081" y="2866630"/>
            <a:ext cx="1" cy="213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35593" y="38873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에러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3" idx="1"/>
            <a:endCxn id="10" idx="3"/>
          </p:cNvCxnSpPr>
          <p:nvPr/>
        </p:nvCxnSpPr>
        <p:spPr>
          <a:xfrm flipH="1">
            <a:off x="8854751" y="2661357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5" y="3338188"/>
            <a:ext cx="5810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4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강의 목표 및 교재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96574" y="1529598"/>
            <a:ext cx="7998852" cy="5784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목표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프로그래밍에 대한 기초 학습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96574" y="2490029"/>
            <a:ext cx="7998852" cy="5784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목표 </a:t>
            </a:r>
            <a:r>
              <a:rPr lang="en-US" altLang="ko-KR" dirty="0" smtClean="0"/>
              <a:t>2: C</a:t>
            </a:r>
            <a:r>
              <a:rPr lang="ko-KR" altLang="en-US" dirty="0" smtClean="0"/>
              <a:t>언어에 대한 기본적인 문법 학습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96574" y="3450460"/>
            <a:ext cx="7998852" cy="5784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목표 </a:t>
            </a:r>
            <a:r>
              <a:rPr lang="en-US" altLang="ko-KR" dirty="0" smtClean="0"/>
              <a:t>3: </a:t>
            </a:r>
            <a:r>
              <a:rPr lang="ko-KR" altLang="en-US" dirty="0" smtClean="0"/>
              <a:t>원하는 프로그래밍을 할 수 있는 실력 배양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096574" y="4410891"/>
            <a:ext cx="7998852" cy="5784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목표 </a:t>
            </a:r>
            <a:r>
              <a:rPr lang="en-US" altLang="ko-KR" dirty="0" smtClean="0"/>
              <a:t>4: </a:t>
            </a:r>
            <a:r>
              <a:rPr lang="ko-KR" altLang="en-US" dirty="0" smtClean="0"/>
              <a:t>언제 어디서나 혼자 학습할 수 있는 환경 제공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96574" y="5371320"/>
            <a:ext cx="7998852" cy="5784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자기주도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 프로그래밍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9</a:t>
            </a:r>
            <a:r>
              <a:rPr lang="ko-KR" altLang="en-US" dirty="0" smtClean="0"/>
              <a:t>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18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빌드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Hello World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gcc</a:t>
            </a:r>
            <a:r>
              <a:rPr lang="ko-KR" altLang="en-US" dirty="0" smtClean="0"/>
              <a:t>를 이용해 객체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, .o)</a:t>
            </a:r>
            <a:r>
              <a:rPr lang="ko-KR" altLang="en-US" dirty="0" smtClean="0"/>
              <a:t>로 내보내기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파일 만들기</a:t>
            </a:r>
            <a:r>
              <a:rPr lang="en-US" altLang="ko-KR" dirty="0" smtClean="0"/>
              <a:t>, exe)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빌드 환경 구성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249886" y="2456084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49885" y="330341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파일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47649" y="245608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디버깅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347648" y="4998070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49885" y="4150742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</a:t>
            </a:r>
            <a:r>
              <a:rPr lang="ko-KR" altLang="en-US" sz="1400" smtClean="0">
                <a:solidFill>
                  <a:schemeClr val="tx1"/>
                </a:solidFill>
              </a:rPr>
              <a:t>파일 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49885" y="4998071"/>
            <a:ext cx="1604865" cy="4105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빌드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0" idx="2"/>
            <a:endCxn id="12" idx="0"/>
          </p:cNvCxnSpPr>
          <p:nvPr/>
        </p:nvCxnSpPr>
        <p:spPr>
          <a:xfrm flipH="1">
            <a:off x="8052318" y="2866631"/>
            <a:ext cx="1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7" idx="0"/>
          </p:cNvCxnSpPr>
          <p:nvPr/>
        </p:nvCxnSpPr>
        <p:spPr>
          <a:xfrm>
            <a:off x="8052318" y="3713960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2"/>
            <a:endCxn id="19" idx="0"/>
          </p:cNvCxnSpPr>
          <p:nvPr/>
        </p:nvCxnSpPr>
        <p:spPr>
          <a:xfrm>
            <a:off x="8052318" y="4561289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1"/>
            <a:endCxn id="17" idx="1"/>
          </p:cNvCxnSpPr>
          <p:nvPr/>
        </p:nvCxnSpPr>
        <p:spPr>
          <a:xfrm rot="10800000">
            <a:off x="7249885" y="4356017"/>
            <a:ext cx="12700" cy="847329"/>
          </a:xfrm>
          <a:prstGeom prst="curvedConnector3">
            <a:avLst>
              <a:gd name="adj1" fmla="val 33428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3596069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컴파일 및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링크 에러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9" idx="3"/>
            <a:endCxn id="16" idx="1"/>
          </p:cNvCxnSpPr>
          <p:nvPr/>
        </p:nvCxnSpPr>
        <p:spPr>
          <a:xfrm flipV="1">
            <a:off x="8854750" y="5203344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0"/>
            <a:endCxn id="13" idx="2"/>
          </p:cNvCxnSpPr>
          <p:nvPr/>
        </p:nvCxnSpPr>
        <p:spPr>
          <a:xfrm flipV="1">
            <a:off x="11150081" y="2866630"/>
            <a:ext cx="1" cy="213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35593" y="38873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에러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3" idx="1"/>
            <a:endCxn id="10" idx="3"/>
          </p:cNvCxnSpPr>
          <p:nvPr/>
        </p:nvCxnSpPr>
        <p:spPr>
          <a:xfrm flipH="1">
            <a:off x="8854751" y="2661357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58" y="2542180"/>
            <a:ext cx="4325848" cy="38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24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빌드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Hello World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gcc</a:t>
            </a:r>
            <a:r>
              <a:rPr lang="ko-KR" altLang="en-US" dirty="0" smtClean="0"/>
              <a:t>를 이용해 객체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, .o)</a:t>
            </a:r>
            <a:r>
              <a:rPr lang="ko-KR" altLang="en-US" dirty="0" smtClean="0"/>
              <a:t>로 내보내기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파일 만들기</a:t>
            </a:r>
            <a:r>
              <a:rPr lang="en-US" altLang="ko-KR" dirty="0" smtClean="0"/>
              <a:t>, exe)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빌드 실행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ctrl+shift+b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249886" y="2456084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49885" y="330341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파일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47649" y="245608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디버깅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347648" y="4998070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49885" y="4150742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</a:t>
            </a:r>
            <a:r>
              <a:rPr lang="ko-KR" altLang="en-US" sz="1400" smtClean="0">
                <a:solidFill>
                  <a:schemeClr val="tx1"/>
                </a:solidFill>
              </a:rPr>
              <a:t>파일 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49885" y="4998071"/>
            <a:ext cx="1604865" cy="4105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빌드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0" idx="2"/>
            <a:endCxn id="12" idx="0"/>
          </p:cNvCxnSpPr>
          <p:nvPr/>
        </p:nvCxnSpPr>
        <p:spPr>
          <a:xfrm flipH="1">
            <a:off x="8052318" y="2866631"/>
            <a:ext cx="1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7" idx="0"/>
          </p:cNvCxnSpPr>
          <p:nvPr/>
        </p:nvCxnSpPr>
        <p:spPr>
          <a:xfrm>
            <a:off x="8052318" y="3713960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2"/>
            <a:endCxn id="19" idx="0"/>
          </p:cNvCxnSpPr>
          <p:nvPr/>
        </p:nvCxnSpPr>
        <p:spPr>
          <a:xfrm>
            <a:off x="8052318" y="4561289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1"/>
            <a:endCxn id="17" idx="1"/>
          </p:cNvCxnSpPr>
          <p:nvPr/>
        </p:nvCxnSpPr>
        <p:spPr>
          <a:xfrm rot="10800000">
            <a:off x="7249885" y="4356017"/>
            <a:ext cx="12700" cy="847329"/>
          </a:xfrm>
          <a:prstGeom prst="curvedConnector3">
            <a:avLst>
              <a:gd name="adj1" fmla="val 33428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3596069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컴파일 및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링크 에러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9" idx="3"/>
            <a:endCxn id="16" idx="1"/>
          </p:cNvCxnSpPr>
          <p:nvPr/>
        </p:nvCxnSpPr>
        <p:spPr>
          <a:xfrm flipV="1">
            <a:off x="8854750" y="5203344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0"/>
            <a:endCxn id="13" idx="2"/>
          </p:cNvCxnSpPr>
          <p:nvPr/>
        </p:nvCxnSpPr>
        <p:spPr>
          <a:xfrm flipV="1">
            <a:off x="11150081" y="2866630"/>
            <a:ext cx="1" cy="213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35593" y="38873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에러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3" idx="1"/>
            <a:endCxn id="10" idx="3"/>
          </p:cNvCxnSpPr>
          <p:nvPr/>
        </p:nvCxnSpPr>
        <p:spPr>
          <a:xfrm flipH="1">
            <a:off x="8854751" y="2661357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61" y="2456083"/>
            <a:ext cx="5420400" cy="22277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1" y="4971839"/>
            <a:ext cx="6104502" cy="11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73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생성된 </a:t>
            </a:r>
            <a:r>
              <a:rPr lang="en-US" altLang="ko-KR" dirty="0" smtClean="0"/>
              <a:t>exe </a:t>
            </a:r>
            <a:r>
              <a:rPr lang="ko-KR" altLang="en-US" dirty="0" smtClean="0"/>
              <a:t>파일의 실행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터미널 혹은 탐색기를 이용하여 프로젝트 폴더로 이동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249886" y="2456084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49885" y="330341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파일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47649" y="245608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디버깅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347648" y="4998070"/>
            <a:ext cx="1604865" cy="4105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49885" y="4150742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</a:t>
            </a:r>
            <a:r>
              <a:rPr lang="ko-KR" altLang="en-US" sz="1400" smtClean="0">
                <a:solidFill>
                  <a:schemeClr val="tx1"/>
                </a:solidFill>
              </a:rPr>
              <a:t>파일 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49885" y="4998071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빌드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0" idx="2"/>
            <a:endCxn id="12" idx="0"/>
          </p:cNvCxnSpPr>
          <p:nvPr/>
        </p:nvCxnSpPr>
        <p:spPr>
          <a:xfrm flipH="1">
            <a:off x="8052318" y="2866631"/>
            <a:ext cx="1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7" idx="0"/>
          </p:cNvCxnSpPr>
          <p:nvPr/>
        </p:nvCxnSpPr>
        <p:spPr>
          <a:xfrm>
            <a:off x="8052318" y="3713960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2"/>
            <a:endCxn id="19" idx="0"/>
          </p:cNvCxnSpPr>
          <p:nvPr/>
        </p:nvCxnSpPr>
        <p:spPr>
          <a:xfrm>
            <a:off x="8052318" y="4561289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1"/>
            <a:endCxn id="17" idx="1"/>
          </p:cNvCxnSpPr>
          <p:nvPr/>
        </p:nvCxnSpPr>
        <p:spPr>
          <a:xfrm rot="10800000">
            <a:off x="7249885" y="4356017"/>
            <a:ext cx="12700" cy="847329"/>
          </a:xfrm>
          <a:prstGeom prst="curvedConnector3">
            <a:avLst>
              <a:gd name="adj1" fmla="val 33428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3596069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컴파일 및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링크 에러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9" idx="3"/>
            <a:endCxn id="16" idx="1"/>
          </p:cNvCxnSpPr>
          <p:nvPr/>
        </p:nvCxnSpPr>
        <p:spPr>
          <a:xfrm flipV="1">
            <a:off x="8854750" y="5203344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0"/>
            <a:endCxn id="13" idx="2"/>
          </p:cNvCxnSpPr>
          <p:nvPr/>
        </p:nvCxnSpPr>
        <p:spPr>
          <a:xfrm flipV="1">
            <a:off x="11150081" y="2866630"/>
            <a:ext cx="1" cy="213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35593" y="38873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에러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3" idx="1"/>
            <a:endCxn id="10" idx="3"/>
          </p:cNvCxnSpPr>
          <p:nvPr/>
        </p:nvCxnSpPr>
        <p:spPr>
          <a:xfrm flipH="1">
            <a:off x="8854751" y="2661357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27" y="2542180"/>
            <a:ext cx="3461074" cy="15092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27" y="4166461"/>
            <a:ext cx="44862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56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생성된 </a:t>
            </a:r>
            <a:r>
              <a:rPr lang="en-US" altLang="ko-KR" dirty="0" smtClean="0"/>
              <a:t>exe </a:t>
            </a:r>
            <a:r>
              <a:rPr lang="ko-KR" altLang="en-US" dirty="0" smtClean="0"/>
              <a:t>파일의 실행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터미널 혹은 탐색기를 이용하여 프로젝트 폴더로 이동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폴더를 이용할 경우 잠시 </a:t>
            </a:r>
            <a:r>
              <a:rPr lang="ko-KR" altLang="en-US" dirty="0" err="1" smtClean="0"/>
              <a:t>딜레이</a:t>
            </a:r>
            <a:r>
              <a:rPr lang="ko-KR" altLang="en-US" dirty="0" smtClean="0"/>
              <a:t> 후 복귀</a:t>
            </a:r>
            <a:endParaRPr lang="en-US" altLang="ko-KR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터미널에서 수행되고 바로 없어짐</a:t>
            </a:r>
            <a:endParaRPr lang="en-US" altLang="ko-KR" dirty="0" smtClean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보이지 않음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터미널을 이용할 경우 하단과 같이 보임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249886" y="2456084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49885" y="330341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파일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47649" y="2456083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디버깅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347648" y="4998070"/>
            <a:ext cx="1604865" cy="4105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49885" y="4150742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소스 </a:t>
            </a:r>
            <a:r>
              <a:rPr lang="ko-KR" altLang="en-US" sz="1400" smtClean="0">
                <a:solidFill>
                  <a:schemeClr val="tx1"/>
                </a:solidFill>
              </a:rPr>
              <a:t>파일 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49885" y="4998071"/>
            <a:ext cx="1604865" cy="4105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빌드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0" idx="2"/>
            <a:endCxn id="12" idx="0"/>
          </p:cNvCxnSpPr>
          <p:nvPr/>
        </p:nvCxnSpPr>
        <p:spPr>
          <a:xfrm flipH="1">
            <a:off x="8052318" y="2866631"/>
            <a:ext cx="1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7" idx="0"/>
          </p:cNvCxnSpPr>
          <p:nvPr/>
        </p:nvCxnSpPr>
        <p:spPr>
          <a:xfrm>
            <a:off x="8052318" y="3713960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2"/>
            <a:endCxn id="19" idx="0"/>
          </p:cNvCxnSpPr>
          <p:nvPr/>
        </p:nvCxnSpPr>
        <p:spPr>
          <a:xfrm>
            <a:off x="8052318" y="4561289"/>
            <a:ext cx="0" cy="4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1"/>
            <a:endCxn id="17" idx="1"/>
          </p:cNvCxnSpPr>
          <p:nvPr/>
        </p:nvCxnSpPr>
        <p:spPr>
          <a:xfrm rot="10800000">
            <a:off x="7249885" y="4356017"/>
            <a:ext cx="12700" cy="847329"/>
          </a:xfrm>
          <a:prstGeom prst="curvedConnector3">
            <a:avLst>
              <a:gd name="adj1" fmla="val 33428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3596069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컴파일 및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링크 에러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9" idx="3"/>
            <a:endCxn id="16" idx="1"/>
          </p:cNvCxnSpPr>
          <p:nvPr/>
        </p:nvCxnSpPr>
        <p:spPr>
          <a:xfrm flipV="1">
            <a:off x="8854750" y="5203344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0"/>
            <a:endCxn id="13" idx="2"/>
          </p:cNvCxnSpPr>
          <p:nvPr/>
        </p:nvCxnSpPr>
        <p:spPr>
          <a:xfrm flipV="1">
            <a:off x="11150081" y="2866630"/>
            <a:ext cx="1" cy="213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35593" y="38873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에러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3" idx="1"/>
            <a:endCxn id="10" idx="3"/>
          </p:cNvCxnSpPr>
          <p:nvPr/>
        </p:nvCxnSpPr>
        <p:spPr>
          <a:xfrm flipH="1">
            <a:off x="8854751" y="2661357"/>
            <a:ext cx="14928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61" y="4748825"/>
            <a:ext cx="43148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97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언어의 기본 구조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#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전처리기</a:t>
            </a:r>
            <a:r>
              <a:rPr lang="ko-KR" altLang="en-US" dirty="0" smtClean="0"/>
              <a:t> 표시</a:t>
            </a:r>
            <a:endParaRPr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전처리기란</a:t>
            </a:r>
            <a:r>
              <a:rPr lang="ko-KR" altLang="en-US" dirty="0" smtClean="0"/>
              <a:t> 말 그대로 컴파일하기 전에 미리 처리해야 하는 명령</a:t>
            </a:r>
            <a:endParaRPr lang="en-US" altLang="ko-KR" dirty="0" smtClean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#include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컴파일 전에 </a:t>
            </a:r>
            <a:r>
              <a:rPr lang="en-US" altLang="ko-KR" dirty="0" smtClean="0">
                <a:sym typeface="Wingdings" panose="05000000000000000000" pitchFamily="2" charset="2"/>
              </a:rPr>
              <a:t>&lt;&gt;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있는 것을 추가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1145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en-US" altLang="ko-KR" dirty="0" err="1" smtClean="0">
                <a:sym typeface="Wingdings" panose="05000000000000000000" pitchFamily="2" charset="2"/>
              </a:rPr>
              <a:t>stdio.h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를 추가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571750" lvl="5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.h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가지는 파일을 헤더 파일이라고 함</a:t>
            </a:r>
            <a:endParaRPr lang="en-US" altLang="ko-KR" dirty="0" smtClean="0"/>
          </a:p>
          <a:p>
            <a:pPr marL="3028950" lvl="6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헤더 파일이란 이미 만들어져 있는 함수를 알려주는 하나의 목차</a:t>
            </a:r>
            <a:endParaRPr lang="en-US" altLang="ko-KR" dirty="0" smtClean="0"/>
          </a:p>
          <a:p>
            <a:pPr marL="3028950" lvl="6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전처리기를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헤더파일을</a:t>
            </a:r>
            <a:r>
              <a:rPr lang="ko-KR" altLang="en-US" dirty="0" smtClean="0"/>
              <a:t> 추가할 경우 컴퓨터는 </a:t>
            </a:r>
            <a:r>
              <a:rPr lang="ko-KR" altLang="en-US" dirty="0" err="1" smtClean="0"/>
              <a:t>헤더파일을</a:t>
            </a:r>
            <a:r>
              <a:rPr lang="ko-KR" altLang="en-US" dirty="0" smtClean="0"/>
              <a:t> 보면서 헤더 파일 내에 존재하는 함수를 파악하고 가져올 수 있음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062" y="1500936"/>
            <a:ext cx="35242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4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언어의 기본 구조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tdio.h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StanDard</a:t>
            </a:r>
            <a:r>
              <a:rPr lang="en-US" altLang="ko-KR" dirty="0" smtClean="0"/>
              <a:t> Input Output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표준 입출력 헤더 파일</a:t>
            </a:r>
            <a:endParaRPr lang="en-US" altLang="ko-KR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추가할 경우 입출력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등을 사용할 수 있음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‘void main(void)’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(void)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(void)</a:t>
            </a:r>
            <a:r>
              <a:rPr lang="ko-KR" altLang="en-US" dirty="0" smtClean="0"/>
              <a:t>와 같은 상태임</a:t>
            </a:r>
            <a:endParaRPr lang="en-US" altLang="ko-KR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‘void main’ or ‘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main’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언어의 가장 기본적인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드라이버일 때를 제외하고 가장 먼저 실행</a:t>
            </a:r>
            <a:endParaRPr lang="en-US" altLang="ko-KR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‘void’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이 필요 없으며</a:t>
            </a:r>
            <a:r>
              <a:rPr lang="en-US" altLang="ko-KR" dirty="0" smtClean="0"/>
              <a:t>, ‘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이 필요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062" y="1500936"/>
            <a:ext cx="35242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6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언어의 기본 구조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main(void)’ </a:t>
            </a:r>
            <a:r>
              <a:rPr lang="ko-KR" altLang="en-US" dirty="0" smtClean="0"/>
              <a:t>실습</a:t>
            </a:r>
            <a:endParaRPr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앞의 코드와 동일하게 수행</a:t>
            </a:r>
            <a:endParaRPr lang="en-US" altLang="ko-KR" dirty="0" smtClean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C++ </a:t>
            </a:r>
            <a:r>
              <a:rPr lang="ko-KR" altLang="en-US" dirty="0" smtClean="0"/>
              <a:t>표준에서는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이 값을 </a:t>
            </a:r>
            <a:r>
              <a:rPr lang="ko-KR" altLang="en-US" dirty="0" err="1" smtClean="0"/>
              <a:t>리턴하지</a:t>
            </a:r>
            <a:r>
              <a:rPr lang="ko-KR" altLang="en-US" dirty="0" smtClean="0"/>
              <a:t> 않아도 암묵적으로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한다고 판단하도록 수정</a:t>
            </a:r>
            <a:endParaRPr lang="en-US" altLang="ko-KR" dirty="0" smtClean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표준에서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main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return 0</a:t>
            </a:r>
            <a:r>
              <a:rPr lang="ko-KR" altLang="en-US" dirty="0" smtClean="0"/>
              <a:t>을 쓰도록 권장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아닐경우</a:t>
            </a:r>
            <a:r>
              <a:rPr lang="ko-KR" altLang="en-US" dirty="0" smtClean="0">
                <a:sym typeface="Wingdings" panose="05000000000000000000" pitchFamily="2" charset="2"/>
              </a:rPr>
              <a:t> 제외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‘;‘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세미콜론은 문장이 끝날 때 마침표를 찍어주듯이 </a:t>
            </a:r>
            <a:r>
              <a:rPr lang="en-US" altLang="ko-KR" dirty="0" smtClean="0">
                <a:sym typeface="Wingdings" panose="05000000000000000000" pitchFamily="2" charset="2"/>
              </a:rPr>
              <a:t>C</a:t>
            </a:r>
            <a:r>
              <a:rPr lang="ko-KR" altLang="en-US" dirty="0" smtClean="0">
                <a:sym typeface="Wingdings" panose="05000000000000000000" pitchFamily="2" charset="2"/>
              </a:rPr>
              <a:t>언어에서는 코드가 끝날 때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세미콜론이 없어 발생하는 에러는 초보자의 코드에서 빈번하게 발생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에러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세미콜론 확인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320" y="1607485"/>
            <a:ext cx="31623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39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자가 진단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같이 출력되는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1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Fun Programming!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2(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를 두 번 사용 할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문단마다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로 구분 할 것</a:t>
            </a:r>
            <a:r>
              <a:rPr lang="en-US" altLang="ko-KR" dirty="0" smtClean="0"/>
              <a:t>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두 번째 프로그램입니다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한 줄에 여러 문장을 출력합니다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698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자가 진단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같이 출력되는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3(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번만 사용할 것</a:t>
            </a:r>
            <a:r>
              <a:rPr lang="en-US" altLang="ko-KR" dirty="0" smtClean="0"/>
              <a:t>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세 번째 프로그램입니다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줄을 바꾸어 출력합니다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여기까지 출력하고</a:t>
            </a:r>
            <a:endParaRPr lang="en-US" altLang="ko-KR" dirty="0" smtClean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줄을 바꿉니다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81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자가 진단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같이 출력되는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4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My name is Hong Gil Dong.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 am 37 years old.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5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Printf</a:t>
            </a:r>
            <a:r>
              <a:rPr lang="ko-KR" altLang="en-US" dirty="0" smtClean="0"/>
              <a:t>를 이용하여 다이아 모양을 만드시오</a:t>
            </a:r>
            <a:r>
              <a:rPr lang="en-US" altLang="ko-KR" dirty="0" smtClean="0"/>
              <a:t>.</a:t>
            </a:r>
          </a:p>
          <a:p>
            <a:pPr marL="2571750" lvl="5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845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문법 및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32855" y="681135"/>
            <a:ext cx="1146103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강의 계획</a:t>
            </a:r>
            <a:endParaRPr lang="en-US" altLang="ko-KR" dirty="0" smtClean="0"/>
          </a:p>
        </p:txBody>
      </p:sp>
      <p:pic>
        <p:nvPicPr>
          <p:cNvPr id="3" name="그림 2" descr="&lt;strong&gt;버스&lt;/strong&gt; 차량 여행 -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5" y="1320783"/>
            <a:ext cx="1054360" cy="790770"/>
          </a:xfrm>
          <a:prstGeom prst="rect">
            <a:avLst/>
          </a:prstGeom>
        </p:spPr>
      </p:pic>
      <p:sp>
        <p:nvSpPr>
          <p:cNvPr id="14" name="자유형 13"/>
          <p:cNvSpPr/>
          <p:nvPr/>
        </p:nvSpPr>
        <p:spPr>
          <a:xfrm>
            <a:off x="746449" y="1603714"/>
            <a:ext cx="11038113" cy="4329980"/>
          </a:xfrm>
          <a:custGeom>
            <a:avLst/>
            <a:gdLst>
              <a:gd name="connsiteX0" fmla="*/ 10203023 w 11038113"/>
              <a:gd name="connsiteY0" fmla="*/ 0 h 4329980"/>
              <a:gd name="connsiteX1" fmla="*/ 11038113 w 11038113"/>
              <a:gd name="connsiteY1" fmla="*/ 838875 h 4329980"/>
              <a:gd name="connsiteX2" fmla="*/ 10288410 w 11038113"/>
              <a:gd name="connsiteY2" fmla="*/ 1673421 h 4329980"/>
              <a:gd name="connsiteX3" fmla="*/ 10212355 w 11038113"/>
              <a:gd name="connsiteY3" fmla="*/ 1677280 h 4329980"/>
              <a:gd name="connsiteX4" fmla="*/ 10212355 w 11038113"/>
              <a:gd name="connsiteY4" fmla="*/ 1677752 h 4329980"/>
              <a:gd name="connsiteX5" fmla="*/ 10203037 w 11038113"/>
              <a:gd name="connsiteY5" fmla="*/ 1677752 h 4329980"/>
              <a:gd name="connsiteX6" fmla="*/ 10203027 w 11038113"/>
              <a:gd name="connsiteY6" fmla="*/ 1677753 h 4329980"/>
              <a:gd name="connsiteX7" fmla="*/ 10203027 w 11038113"/>
              <a:gd name="connsiteY7" fmla="*/ 1677752 h 4329980"/>
              <a:gd name="connsiteX8" fmla="*/ 835090 w 11038113"/>
              <a:gd name="connsiteY8" fmla="*/ 1677752 h 4329980"/>
              <a:gd name="connsiteX9" fmla="*/ 835090 w 11038113"/>
              <a:gd name="connsiteY9" fmla="*/ 1679505 h 4329980"/>
              <a:gd name="connsiteX10" fmla="*/ 352224 w 11038113"/>
              <a:gd name="connsiteY10" fmla="*/ 2166155 h 4329980"/>
              <a:gd name="connsiteX11" fmla="*/ 835088 w 11038113"/>
              <a:gd name="connsiteY11" fmla="*/ 2652807 h 4329980"/>
              <a:gd name="connsiteX12" fmla="*/ 835088 w 11038113"/>
              <a:gd name="connsiteY12" fmla="*/ 2654558 h 4329980"/>
              <a:gd name="connsiteX13" fmla="*/ 10203023 w 11038113"/>
              <a:gd name="connsiteY13" fmla="*/ 2654558 h 4329980"/>
              <a:gd name="connsiteX14" fmla="*/ 10203023 w 11038113"/>
              <a:gd name="connsiteY14" fmla="*/ 2652228 h 4329980"/>
              <a:gd name="connsiteX15" fmla="*/ 11038113 w 11038113"/>
              <a:gd name="connsiteY15" fmla="*/ 3491102 h 4329980"/>
              <a:gd name="connsiteX16" fmla="*/ 10288410 w 11038113"/>
              <a:gd name="connsiteY16" fmla="*/ 4325648 h 4329980"/>
              <a:gd name="connsiteX17" fmla="*/ 10212354 w 11038113"/>
              <a:gd name="connsiteY17" fmla="*/ 4329507 h 4329980"/>
              <a:gd name="connsiteX18" fmla="*/ 10212354 w 11038113"/>
              <a:gd name="connsiteY18" fmla="*/ 4329979 h 4329980"/>
              <a:gd name="connsiteX19" fmla="*/ 10203036 w 11038113"/>
              <a:gd name="connsiteY19" fmla="*/ 4329979 h 4329980"/>
              <a:gd name="connsiteX20" fmla="*/ 10203027 w 11038113"/>
              <a:gd name="connsiteY20" fmla="*/ 4329980 h 4329980"/>
              <a:gd name="connsiteX21" fmla="*/ 10203027 w 11038113"/>
              <a:gd name="connsiteY21" fmla="*/ 4329979 h 4329980"/>
              <a:gd name="connsiteX22" fmla="*/ 825759 w 11038113"/>
              <a:gd name="connsiteY22" fmla="*/ 4329979 h 4329980"/>
              <a:gd name="connsiteX23" fmla="*/ 825759 w 11038113"/>
              <a:gd name="connsiteY23" fmla="*/ 3979506 h 4329980"/>
              <a:gd name="connsiteX24" fmla="*/ 10203025 w 11038113"/>
              <a:gd name="connsiteY24" fmla="*/ 3979506 h 4329980"/>
              <a:gd name="connsiteX25" fmla="*/ 10203025 w 11038113"/>
              <a:gd name="connsiteY25" fmla="*/ 3977755 h 4329980"/>
              <a:gd name="connsiteX26" fmla="*/ 10685889 w 11038113"/>
              <a:gd name="connsiteY26" fmla="*/ 3491103 h 4329980"/>
              <a:gd name="connsiteX27" fmla="*/ 10300338 w 11038113"/>
              <a:gd name="connsiteY27" fmla="*/ 3014340 h 4329980"/>
              <a:gd name="connsiteX28" fmla="*/ 10208717 w 11038113"/>
              <a:gd name="connsiteY28" fmla="*/ 3005031 h 4329980"/>
              <a:gd name="connsiteX29" fmla="*/ 835087 w 11038113"/>
              <a:gd name="connsiteY29" fmla="*/ 3005031 h 4329980"/>
              <a:gd name="connsiteX30" fmla="*/ 835087 w 11038113"/>
              <a:gd name="connsiteY30" fmla="*/ 3005032 h 4329980"/>
              <a:gd name="connsiteX31" fmla="*/ 835077 w 11038113"/>
              <a:gd name="connsiteY31" fmla="*/ 3005031 h 4329980"/>
              <a:gd name="connsiteX32" fmla="*/ 825760 w 11038113"/>
              <a:gd name="connsiteY32" fmla="*/ 3005031 h 4329980"/>
              <a:gd name="connsiteX33" fmla="*/ 825760 w 11038113"/>
              <a:gd name="connsiteY33" fmla="*/ 3004559 h 4329980"/>
              <a:gd name="connsiteX34" fmla="*/ 749704 w 11038113"/>
              <a:gd name="connsiteY34" fmla="*/ 3000700 h 4329980"/>
              <a:gd name="connsiteX35" fmla="*/ 0 w 11038113"/>
              <a:gd name="connsiteY35" fmla="*/ 2166154 h 4329980"/>
              <a:gd name="connsiteX36" fmla="*/ 749707 w 11038113"/>
              <a:gd name="connsiteY36" fmla="*/ 1331611 h 4329980"/>
              <a:gd name="connsiteX37" fmla="*/ 825760 w 11038113"/>
              <a:gd name="connsiteY37" fmla="*/ 1327753 h 4329980"/>
              <a:gd name="connsiteX38" fmla="*/ 825760 w 11038113"/>
              <a:gd name="connsiteY38" fmla="*/ 1327279 h 4329980"/>
              <a:gd name="connsiteX39" fmla="*/ 10203025 w 11038113"/>
              <a:gd name="connsiteY39" fmla="*/ 1327279 h 4329980"/>
              <a:gd name="connsiteX40" fmla="*/ 10203025 w 11038113"/>
              <a:gd name="connsiteY40" fmla="*/ 1325528 h 4329980"/>
              <a:gd name="connsiteX41" fmla="*/ 10685889 w 11038113"/>
              <a:gd name="connsiteY41" fmla="*/ 838876 h 4329980"/>
              <a:gd name="connsiteX42" fmla="*/ 10300337 w 11038113"/>
              <a:gd name="connsiteY42" fmla="*/ 362113 h 4329980"/>
              <a:gd name="connsiteX43" fmla="*/ 10208719 w 11038113"/>
              <a:gd name="connsiteY43" fmla="*/ 352804 h 4329980"/>
              <a:gd name="connsiteX44" fmla="*/ 825760 w 11038113"/>
              <a:gd name="connsiteY44" fmla="*/ 352804 h 4329980"/>
              <a:gd name="connsiteX45" fmla="*/ 825760 w 11038113"/>
              <a:gd name="connsiteY45" fmla="*/ 2331 h 4329980"/>
              <a:gd name="connsiteX46" fmla="*/ 10203023 w 11038113"/>
              <a:gd name="connsiteY46" fmla="*/ 2331 h 4329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038113" h="4329980">
                <a:moveTo>
                  <a:pt x="10203023" y="0"/>
                </a:moveTo>
                <a:cubicBezTo>
                  <a:pt x="10664231" y="0"/>
                  <a:pt x="11038113" y="375578"/>
                  <a:pt x="11038113" y="838875"/>
                </a:cubicBezTo>
                <a:cubicBezTo>
                  <a:pt x="11038115" y="1273217"/>
                  <a:pt x="10709508" y="1630461"/>
                  <a:pt x="10288410" y="1673421"/>
                </a:cubicBezTo>
                <a:lnTo>
                  <a:pt x="10212355" y="1677280"/>
                </a:lnTo>
                <a:lnTo>
                  <a:pt x="10212355" y="1677752"/>
                </a:lnTo>
                <a:lnTo>
                  <a:pt x="10203037" y="1677752"/>
                </a:lnTo>
                <a:lnTo>
                  <a:pt x="10203027" y="1677753"/>
                </a:lnTo>
                <a:lnTo>
                  <a:pt x="10203027" y="1677752"/>
                </a:lnTo>
                <a:lnTo>
                  <a:pt x="835090" y="1677752"/>
                </a:lnTo>
                <a:lnTo>
                  <a:pt x="835090" y="1679505"/>
                </a:lnTo>
                <a:cubicBezTo>
                  <a:pt x="568411" y="1679505"/>
                  <a:pt x="352225" y="1897385"/>
                  <a:pt x="352224" y="2166155"/>
                </a:cubicBezTo>
                <a:cubicBezTo>
                  <a:pt x="352223" y="2434925"/>
                  <a:pt x="568409" y="2652806"/>
                  <a:pt x="835088" y="2652807"/>
                </a:cubicBezTo>
                <a:lnTo>
                  <a:pt x="835088" y="2654558"/>
                </a:lnTo>
                <a:lnTo>
                  <a:pt x="10203023" y="2654558"/>
                </a:lnTo>
                <a:lnTo>
                  <a:pt x="10203023" y="2652228"/>
                </a:lnTo>
                <a:cubicBezTo>
                  <a:pt x="10664231" y="2652228"/>
                  <a:pt x="11038113" y="3027805"/>
                  <a:pt x="11038113" y="3491102"/>
                </a:cubicBezTo>
                <a:cubicBezTo>
                  <a:pt x="11038115" y="3925444"/>
                  <a:pt x="10709508" y="4282688"/>
                  <a:pt x="10288410" y="4325648"/>
                </a:cubicBezTo>
                <a:lnTo>
                  <a:pt x="10212354" y="4329507"/>
                </a:lnTo>
                <a:lnTo>
                  <a:pt x="10212354" y="4329979"/>
                </a:lnTo>
                <a:lnTo>
                  <a:pt x="10203036" y="4329979"/>
                </a:lnTo>
                <a:lnTo>
                  <a:pt x="10203027" y="4329980"/>
                </a:lnTo>
                <a:lnTo>
                  <a:pt x="10203027" y="4329979"/>
                </a:lnTo>
                <a:lnTo>
                  <a:pt x="825759" y="4329979"/>
                </a:lnTo>
                <a:lnTo>
                  <a:pt x="825759" y="3979506"/>
                </a:lnTo>
                <a:lnTo>
                  <a:pt x="10203025" y="3979506"/>
                </a:lnTo>
                <a:lnTo>
                  <a:pt x="10203025" y="3977755"/>
                </a:lnTo>
                <a:cubicBezTo>
                  <a:pt x="10469705" y="3977754"/>
                  <a:pt x="10685891" y="3759873"/>
                  <a:pt x="10685889" y="3491103"/>
                </a:cubicBezTo>
                <a:cubicBezTo>
                  <a:pt x="10685889" y="3255929"/>
                  <a:pt x="10520372" y="3059718"/>
                  <a:pt x="10300338" y="3014340"/>
                </a:cubicBezTo>
                <a:lnTo>
                  <a:pt x="10208717" y="3005031"/>
                </a:lnTo>
                <a:lnTo>
                  <a:pt x="835087" y="3005031"/>
                </a:lnTo>
                <a:lnTo>
                  <a:pt x="835087" y="3005032"/>
                </a:lnTo>
                <a:lnTo>
                  <a:pt x="835077" y="3005031"/>
                </a:lnTo>
                <a:lnTo>
                  <a:pt x="825760" y="3005031"/>
                </a:lnTo>
                <a:lnTo>
                  <a:pt x="825760" y="3004559"/>
                </a:lnTo>
                <a:lnTo>
                  <a:pt x="749704" y="3000700"/>
                </a:lnTo>
                <a:cubicBezTo>
                  <a:pt x="328605" y="2957740"/>
                  <a:pt x="-1" y="2600496"/>
                  <a:pt x="0" y="2166154"/>
                </a:cubicBezTo>
                <a:cubicBezTo>
                  <a:pt x="1" y="1731813"/>
                  <a:pt x="328608" y="1374569"/>
                  <a:pt x="749707" y="1331611"/>
                </a:cubicBezTo>
                <a:lnTo>
                  <a:pt x="825760" y="1327753"/>
                </a:lnTo>
                <a:lnTo>
                  <a:pt x="825760" y="1327279"/>
                </a:lnTo>
                <a:lnTo>
                  <a:pt x="10203025" y="1327279"/>
                </a:lnTo>
                <a:lnTo>
                  <a:pt x="10203025" y="1325528"/>
                </a:lnTo>
                <a:cubicBezTo>
                  <a:pt x="10469705" y="1325527"/>
                  <a:pt x="10685891" y="1107646"/>
                  <a:pt x="10685889" y="838876"/>
                </a:cubicBezTo>
                <a:cubicBezTo>
                  <a:pt x="10685889" y="603702"/>
                  <a:pt x="10520372" y="407491"/>
                  <a:pt x="10300337" y="362113"/>
                </a:cubicBezTo>
                <a:lnTo>
                  <a:pt x="10208719" y="352804"/>
                </a:lnTo>
                <a:lnTo>
                  <a:pt x="825760" y="352804"/>
                </a:lnTo>
                <a:lnTo>
                  <a:pt x="825760" y="2331"/>
                </a:lnTo>
                <a:lnTo>
                  <a:pt x="10203023" y="23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건물 타워 보기 · Pixabay의 무료 벡터 그래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5" y="4933390"/>
            <a:ext cx="1009420" cy="1299661"/>
          </a:xfrm>
          <a:prstGeom prst="rect">
            <a:avLst/>
          </a:prstGeom>
        </p:spPr>
      </p:pic>
      <p:pic>
        <p:nvPicPr>
          <p:cNvPr id="15" name="그림 14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05" y="1226852"/>
            <a:ext cx="424154" cy="6207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0145" y="897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소개</a:t>
            </a:r>
            <a:endParaRPr lang="ko-KR" altLang="en-US" dirty="0"/>
          </a:p>
        </p:txBody>
      </p:sp>
      <p:pic>
        <p:nvPicPr>
          <p:cNvPr id="17" name="그림 16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87" y="1226747"/>
            <a:ext cx="424154" cy="6207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46048" y="588558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기본 문법 및 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pic>
        <p:nvPicPr>
          <p:cNvPr id="19" name="그림 18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95" y="1226852"/>
            <a:ext cx="424154" cy="6207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28555" y="6208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개발도구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  <p:pic>
        <p:nvPicPr>
          <p:cNvPr id="21" name="그림 20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53" y="1234889"/>
            <a:ext cx="424154" cy="62071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72439" y="8319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변수와 상수</a:t>
            </a:r>
            <a:endParaRPr lang="ko-KR" altLang="en-US" dirty="0"/>
          </a:p>
        </p:txBody>
      </p:sp>
      <p:pic>
        <p:nvPicPr>
          <p:cNvPr id="23" name="그림 22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33" y="1256510"/>
            <a:ext cx="424154" cy="62071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681552" y="85359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형 변환</a:t>
            </a:r>
            <a:endParaRPr lang="ko-KR" altLang="en-US" dirty="0"/>
          </a:p>
        </p:txBody>
      </p:sp>
      <p:pic>
        <p:nvPicPr>
          <p:cNvPr id="25" name="그림 24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497" y="2577521"/>
            <a:ext cx="424154" cy="62071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14992" y="2174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27" name="그림 26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12" y="2577521"/>
            <a:ext cx="424154" cy="62071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15885" y="217460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입</a:t>
            </a:r>
            <a:r>
              <a:rPr lang="en-US" altLang="ko-KR" dirty="0" smtClean="0"/>
              <a:t>•</a:t>
            </a:r>
            <a:r>
              <a:rPr lang="ko-KR" altLang="en-US" dirty="0" err="1" smtClean="0"/>
              <a:t>출력함수</a:t>
            </a:r>
            <a:endParaRPr lang="ko-KR" altLang="en-US" dirty="0"/>
          </a:p>
        </p:txBody>
      </p:sp>
      <p:pic>
        <p:nvPicPr>
          <p:cNvPr id="29" name="그림 28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00" y="2577521"/>
            <a:ext cx="424154" cy="62071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69198" y="2174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pic>
        <p:nvPicPr>
          <p:cNvPr id="31" name="그림 30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194" y="2534105"/>
            <a:ext cx="424154" cy="62071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68692" y="21311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선택문</a:t>
            </a:r>
            <a:endParaRPr lang="ko-KR" altLang="en-US" dirty="0"/>
          </a:p>
        </p:txBody>
      </p:sp>
      <p:pic>
        <p:nvPicPr>
          <p:cNvPr id="33" name="그림 32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75" y="2567692"/>
            <a:ext cx="424154" cy="62071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16573" y="21647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반복문</a:t>
            </a:r>
            <a:endParaRPr lang="ko-KR" altLang="en-US" dirty="0"/>
          </a:p>
        </p:txBody>
      </p:sp>
      <p:pic>
        <p:nvPicPr>
          <p:cNvPr id="35" name="그림 34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65" y="3884715"/>
            <a:ext cx="424154" cy="62071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31954" y="3481796"/>
            <a:ext cx="13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pic>
        <p:nvPicPr>
          <p:cNvPr id="37" name="그림 36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527" y="3884715"/>
            <a:ext cx="424154" cy="62071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037318" y="34817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다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pic>
        <p:nvPicPr>
          <p:cNvPr id="39" name="그림 38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88" y="3884084"/>
            <a:ext cx="424154" cy="62071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297489" y="34811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문자열</a:t>
            </a:r>
            <a:endParaRPr lang="ko-KR" altLang="en-US" dirty="0"/>
          </a:p>
        </p:txBody>
      </p:sp>
      <p:pic>
        <p:nvPicPr>
          <p:cNvPr id="41" name="그림 40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02" y="3884774"/>
            <a:ext cx="424154" cy="62071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232918" y="348185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함수</a:t>
            </a:r>
            <a:endParaRPr lang="ko-KR" altLang="en-US" dirty="0"/>
          </a:p>
        </p:txBody>
      </p:sp>
      <p:pic>
        <p:nvPicPr>
          <p:cNvPr id="43" name="그림 42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00" y="3945251"/>
            <a:ext cx="424154" cy="62071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048602" y="3542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포인터</a:t>
            </a:r>
            <a:endParaRPr lang="ko-KR" altLang="en-US" dirty="0"/>
          </a:p>
        </p:txBody>
      </p:sp>
      <p:pic>
        <p:nvPicPr>
          <p:cNvPr id="45" name="그림 44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53" y="5267704"/>
            <a:ext cx="424154" cy="62071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192155" y="4864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구조체</a:t>
            </a:r>
            <a:endParaRPr lang="ko-KR" altLang="en-US" dirty="0"/>
          </a:p>
        </p:txBody>
      </p:sp>
      <p:pic>
        <p:nvPicPr>
          <p:cNvPr id="47" name="그림 46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610" y="5267704"/>
            <a:ext cx="424154" cy="62071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508987" y="486478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구조체와 배열</a:t>
            </a:r>
            <a:endParaRPr lang="ko-KR" altLang="en-US" dirty="0"/>
          </a:p>
        </p:txBody>
      </p:sp>
      <p:pic>
        <p:nvPicPr>
          <p:cNvPr id="49" name="그림 48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01" y="5289197"/>
            <a:ext cx="424154" cy="62071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18471" y="488627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구조체 포인터 변수</a:t>
            </a:r>
            <a:endParaRPr lang="ko-KR" altLang="en-US" dirty="0"/>
          </a:p>
        </p:txBody>
      </p:sp>
      <p:pic>
        <p:nvPicPr>
          <p:cNvPr id="51" name="그림 50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25" y="5288507"/>
            <a:ext cx="424154" cy="62071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114110" y="48947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동적 할당</a:t>
            </a:r>
            <a:endParaRPr lang="ko-KR" altLang="en-US" dirty="0"/>
          </a:p>
        </p:txBody>
      </p:sp>
      <p:pic>
        <p:nvPicPr>
          <p:cNvPr id="53" name="그림 52" descr="버스 &lt;strong&gt;정류장&lt;/strong&gt; 도 표지판 · Pixabay의 무료 벡터 그래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98" y="5262460"/>
            <a:ext cx="424154" cy="62071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007785" y="4868654"/>
            <a:ext cx="143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Mini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394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문자를 이용한 </a:t>
            </a:r>
            <a:r>
              <a:rPr lang="en-US" altLang="ko-KR" dirty="0" err="1" smtClean="0"/>
              <a:t>printf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다음과 같은 구조로 출력이 가능하다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형식 문자열</a:t>
            </a:r>
            <a:r>
              <a:rPr lang="en-US" altLang="ko-KR" dirty="0" smtClean="0"/>
              <a:t>”,[</a:t>
            </a:r>
            <a:r>
              <a:rPr lang="ko-KR" altLang="en-US" dirty="0" smtClean="0"/>
              <a:t>인수</a:t>
            </a:r>
            <a:r>
              <a:rPr lang="en-US" altLang="ko-KR" dirty="0" smtClean="0"/>
              <a:t>]);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Printf</a:t>
            </a:r>
            <a:r>
              <a:rPr lang="en-US" altLang="ko-KR" dirty="0" smtClean="0"/>
              <a:t>(“%s \n”,”</a:t>
            </a:r>
            <a:r>
              <a:rPr lang="ko-KR" altLang="en-US" dirty="0" smtClean="0"/>
              <a:t>서식 문자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”);</a:t>
            </a:r>
            <a:endParaRPr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 결과</a:t>
            </a:r>
            <a:r>
              <a:rPr lang="en-US" altLang="ko-KR" dirty="0" smtClean="0"/>
              <a:t>??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24917"/>
              </p:ext>
            </p:extLst>
          </p:nvPr>
        </p:nvGraphicFramePr>
        <p:xfrm>
          <a:off x="6223519" y="1845912"/>
          <a:ext cx="562532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2661">
                  <a:extLst>
                    <a:ext uri="{9D8B030D-6E8A-4147-A177-3AD203B41FA5}">
                      <a16:colId xmlns:a16="http://schemas.microsoft.com/office/drawing/2014/main" val="2587657929"/>
                    </a:ext>
                  </a:extLst>
                </a:gridCol>
                <a:gridCol w="2812661">
                  <a:extLst>
                    <a:ext uri="{9D8B030D-6E8A-4147-A177-3AD203B41FA5}">
                      <a16:colId xmlns:a16="http://schemas.microsoft.com/office/drawing/2014/main" val="318252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서식 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출력 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1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 정수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0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실수</a:t>
                      </a:r>
                      <a:r>
                        <a:rPr lang="en-US" altLang="ko-KR" dirty="0" smtClean="0"/>
                        <a:t>(float, double)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4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</a:t>
                      </a:r>
                      <a:r>
                        <a:rPr lang="en-US" altLang="ko-KR" dirty="0" smtClean="0"/>
                        <a:t>(char)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0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(string)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535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문자를 이용한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같은 출력을 서식 문자를 이용하여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1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문자로 출력하는 방법입니다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이것은 문자열을 나타냅니다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2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수를 출력할 때는 따옴표를 생략합니다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123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6.5</a:t>
            </a:r>
          </a:p>
        </p:txBody>
      </p:sp>
    </p:spTree>
    <p:extLst>
      <p:ext uri="{BB962C8B-B14F-4D97-AF65-F5344CB8AC3E}">
        <p14:creationId xmlns:p14="http://schemas.microsoft.com/office/powerpoint/2010/main" val="1181497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문자를 이용한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같은 출력을 서식 문자를 이용하여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3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My height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172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My weight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103766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문자를 이용한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같은 출력을 서식 문자를 이용하여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4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수식을 출력하면 계산 결과가 출력됩니다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10 + 5 = 15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답은 연산을 통해서 출력</a:t>
            </a:r>
            <a:endParaRPr lang="en-US" altLang="ko-KR" dirty="0" smtClean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내 생년월일은 </a:t>
            </a:r>
            <a:r>
              <a:rPr lang="en-US" altLang="ko-KR" dirty="0" smtClean="0"/>
              <a:t>1984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 입니다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(</a:t>
            </a:r>
            <a:r>
              <a:rPr lang="ko-KR" altLang="en-US" dirty="0" smtClean="0">
                <a:sym typeface="Wingdings" panose="05000000000000000000" pitchFamily="2" charset="2"/>
              </a:rPr>
              <a:t>현재 년도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만나이를</a:t>
            </a:r>
            <a:r>
              <a:rPr lang="ko-KR" altLang="en-US" dirty="0" smtClean="0">
                <a:sym typeface="Wingdings" panose="05000000000000000000" pitchFamily="2" charset="2"/>
              </a:rPr>
              <a:t> 이용하여 생년을 출력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5428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문자를 이용한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같은 출력을 서식 문자를 이용하여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4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수식을 출력하면 계산 결과가 출력됩니다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10 + 5 = 15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답은 연산을 통해서 출력</a:t>
            </a:r>
            <a:endParaRPr lang="en-US" altLang="ko-KR" dirty="0" smtClean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내 생년월일은 </a:t>
            </a:r>
            <a:r>
              <a:rPr lang="en-US" altLang="ko-KR" dirty="0" smtClean="0"/>
              <a:t>1984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 입니다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(</a:t>
            </a:r>
            <a:r>
              <a:rPr lang="ko-KR" altLang="en-US" dirty="0" smtClean="0">
                <a:sym typeface="Wingdings" panose="05000000000000000000" pitchFamily="2" charset="2"/>
              </a:rPr>
              <a:t>현재 년도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만나이를</a:t>
            </a:r>
            <a:r>
              <a:rPr lang="ko-KR" altLang="en-US" dirty="0" smtClean="0">
                <a:sym typeface="Wingdings" panose="05000000000000000000" pitchFamily="2" charset="2"/>
              </a:rPr>
              <a:t> 이용하여 생년을 출력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Test 5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5 Dan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5 * 2 = 10  </a:t>
            </a:r>
            <a:r>
              <a:rPr lang="ko-KR" altLang="en-US" dirty="0" smtClean="0">
                <a:sym typeface="Wingdings" panose="05000000000000000000" pitchFamily="2" charset="2"/>
              </a:rPr>
              <a:t>답은 연산을 통해서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8282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문자를 이용한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같은 출력을 서식 문자를 이용하여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6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Subject     score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===================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Korean      90  (</a:t>
            </a:r>
            <a:r>
              <a:rPr lang="ko-KR" altLang="en-US" dirty="0" smtClean="0"/>
              <a:t>서식 앞에 숫자를 붙이면 그만큼 공간을 확보 문자는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글자 확보</a:t>
            </a:r>
            <a:r>
              <a:rPr lang="en-US" altLang="ko-KR" dirty="0" smtClean="0"/>
              <a:t>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English     100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Computer  80</a:t>
            </a:r>
          </a:p>
        </p:txBody>
      </p:sp>
    </p:spTree>
    <p:extLst>
      <p:ext uri="{BB962C8B-B14F-4D97-AF65-F5344CB8AC3E}">
        <p14:creationId xmlns:p14="http://schemas.microsoft.com/office/powerpoint/2010/main" val="2113313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문자를 이용한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같은 출력을 서식 문자를 이용하여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7(</a:t>
            </a:r>
            <a:r>
              <a:rPr lang="ko-KR" altLang="en-US" dirty="0" smtClean="0"/>
              <a:t>각</a:t>
            </a:r>
            <a:r>
              <a:rPr lang="en-US" altLang="ko-KR" dirty="0"/>
              <a:t> </a:t>
            </a:r>
            <a:r>
              <a:rPr lang="ko-KR" altLang="en-US" dirty="0" smtClean="0"/>
              <a:t>요소들은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의 공간을 확보</a:t>
            </a:r>
            <a:r>
              <a:rPr lang="en-US" altLang="ko-KR" dirty="0" smtClean="0"/>
              <a:t>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Item	count	price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Pen	20	100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Note	5	95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Eraser	110	97</a:t>
            </a:r>
          </a:p>
        </p:txBody>
      </p:sp>
    </p:spTree>
    <p:extLst>
      <p:ext uri="{BB962C8B-B14F-4D97-AF65-F5344CB8AC3E}">
        <p14:creationId xmlns:p14="http://schemas.microsoft.com/office/powerpoint/2010/main" val="328706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프로그래밍 언어의 소개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9249" y="1670179"/>
            <a:ext cx="696536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프로그래밍 언어란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사람과 컴퓨터 사이에 존재하는 일종의 커뮤니케이션 수단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849085" y="2822587"/>
            <a:ext cx="4617306" cy="3263537"/>
            <a:chOff x="541175" y="2822587"/>
            <a:chExt cx="4617306" cy="3263537"/>
          </a:xfrm>
        </p:grpSpPr>
        <p:grpSp>
          <p:nvGrpSpPr>
            <p:cNvPr id="13" name="그룹 12"/>
            <p:cNvGrpSpPr/>
            <p:nvPr/>
          </p:nvGrpSpPr>
          <p:grpSpPr>
            <a:xfrm>
              <a:off x="541175" y="2822587"/>
              <a:ext cx="4617306" cy="3260972"/>
              <a:chOff x="541175" y="2822587"/>
              <a:chExt cx="4617306" cy="3260972"/>
            </a:xfrm>
          </p:grpSpPr>
          <p:pic>
            <p:nvPicPr>
              <p:cNvPr id="5" name="그림 4" descr="실루엣 &lt;strong&gt;사람&lt;/strong&gt; &lt;strong&gt;사람의&lt;/strong&gt; · Pixabay의 무료 이미지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175" y="2822587"/>
                <a:ext cx="4617306" cy="326097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405672" y="3219061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안녕하세요</a:t>
                </a:r>
                <a:endParaRPr lang="ko-KR" alt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4986" y="3219060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 smtClean="0"/>
                  <a:t>こんにちは</a:t>
                </a:r>
                <a:endParaRPr lang="ko-KR" altLang="en-US" sz="1400" dirty="0"/>
              </a:p>
            </p:txBody>
          </p:sp>
        </p:grpSp>
        <p:pic>
          <p:nvPicPr>
            <p:cNvPr id="16" name="그림 15" descr="&lt;strong&gt;물음표&lt;/strong&gt; Question - Pixabay의 무료 이미지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917" b="93611" l="10000" r="90000">
                          <a14:foregroundMark x1="46667" y1="80556" x2="51111" y2="85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611" y="5190385"/>
              <a:ext cx="895739" cy="895739"/>
            </a:xfrm>
            <a:prstGeom prst="rect">
              <a:avLst/>
            </a:prstGeom>
          </p:spPr>
        </p:pic>
        <p:sp>
          <p:nvSpPr>
            <p:cNvPr id="23" name="왼쪽/오른쪽 화살표 22"/>
            <p:cNvSpPr/>
            <p:nvPr/>
          </p:nvSpPr>
          <p:spPr>
            <a:xfrm>
              <a:off x="3341169" y="4207593"/>
              <a:ext cx="861528" cy="162184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93169" y="3930594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안녕하세요</a:t>
              </a:r>
              <a:endParaRPr lang="ko-KR" altLang="en-US" sz="1200" dirty="0"/>
            </a:p>
          </p:txBody>
        </p:sp>
        <p:sp>
          <p:nvSpPr>
            <p:cNvPr id="25" name="왼쪽/오른쪽 화살표 24"/>
            <p:cNvSpPr/>
            <p:nvPr/>
          </p:nvSpPr>
          <p:spPr>
            <a:xfrm>
              <a:off x="1670749" y="4207593"/>
              <a:ext cx="861528" cy="162184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22749" y="3930594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こんにちは</a:t>
              </a:r>
              <a:endParaRPr lang="ko-KR" altLang="en-US" sz="1200" dirty="0"/>
            </a:p>
          </p:txBody>
        </p:sp>
        <p:sp>
          <p:nvSpPr>
            <p:cNvPr id="27" name="왼쪽/오른쪽 화살표 26"/>
            <p:cNvSpPr/>
            <p:nvPr/>
          </p:nvSpPr>
          <p:spPr>
            <a:xfrm rot="19925194">
              <a:off x="3118058" y="5657717"/>
              <a:ext cx="861528" cy="162184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왼쪽/오른쪽 화살표 27"/>
            <p:cNvSpPr/>
            <p:nvPr/>
          </p:nvSpPr>
          <p:spPr>
            <a:xfrm rot="1587188">
              <a:off x="1832550" y="5675362"/>
              <a:ext cx="861528" cy="162184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617" y="3033541"/>
            <a:ext cx="3808234" cy="257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6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프로그래밍 언어의 소개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9249" y="1335206"/>
            <a:ext cx="64219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사람이 </a:t>
            </a:r>
            <a:r>
              <a:rPr lang="ko-KR" altLang="en-US" dirty="0" smtClean="0"/>
              <a:t>기계어로 </a:t>
            </a:r>
            <a:r>
              <a:rPr lang="ko-KR" altLang="en-US" dirty="0" smtClean="0"/>
              <a:t>프로그램을 작성하는 대신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어셈블리어나 고급 언어를 이용해서 </a:t>
            </a:r>
            <a:r>
              <a:rPr lang="ko-KR" altLang="en-US" dirty="0" smtClean="0"/>
              <a:t>프로그램을 작성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어셈블러나 컴파일러를 이용해서 기계어로 번역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51" y="2674031"/>
            <a:ext cx="4432897" cy="1875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249" y="4629163"/>
            <a:ext cx="67120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고급 언어의 장점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특정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동작에 대하여 자세히 알 필요가 없음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CPU</a:t>
            </a:r>
            <a:r>
              <a:rPr lang="ko-KR" altLang="en-US" dirty="0" smtClean="0"/>
              <a:t>에 대하여 독립적인 프로그램을 작성할 수 있음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프로그램을 개발하기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 보수하기 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6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r>
              <a:rPr lang="ko-KR" altLang="en-US" dirty="0" smtClean="0"/>
              <a:t>언어의 소개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9249" y="1335206"/>
            <a:ext cx="11764887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언어의 장점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간결성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구문이 간결하고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개발에 꼭 필요한 핵심적인 기능들을 제공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이식성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어셈블리어 수준의 </a:t>
            </a:r>
            <a:r>
              <a:rPr lang="en-US" altLang="ko-KR" dirty="0" smtClean="0"/>
              <a:t>low-level </a:t>
            </a:r>
            <a:r>
              <a:rPr lang="ko-KR" altLang="en-US" dirty="0" smtClean="0"/>
              <a:t>지원 기능을 제공하면서도 기계어 독립적인 프로그램을 개발할 수 있음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효율성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프로그램 크기도 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프로그램의 실행 속도도 빠름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37" y="4336027"/>
            <a:ext cx="1858978" cy="2216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618" y="4336027"/>
            <a:ext cx="2762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r>
              <a:rPr lang="ko-KR" altLang="en-US" dirty="0" smtClean="0"/>
              <a:t>언어의 소개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9249" y="1335206"/>
            <a:ext cx="915988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언어의 단점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배우기도 어렵고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사용하기도 어려움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다른 언어에 비해 사용 시 주의 사항이 많음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C</a:t>
            </a:r>
            <a:r>
              <a:rPr lang="ko-KR" altLang="en-US" dirty="0"/>
              <a:t>언어가 많이 사용되는 이유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C</a:t>
            </a:r>
            <a:r>
              <a:rPr lang="ko-KR" altLang="en-US" dirty="0" smtClean="0"/>
              <a:t>을 배우면 </a:t>
            </a:r>
            <a:r>
              <a:rPr lang="en-US" altLang="ko-KR" dirty="0" smtClean="0"/>
              <a:t>C++, C#, java, PHP </a:t>
            </a:r>
            <a:r>
              <a:rPr lang="ko-KR" altLang="en-US" dirty="0" smtClean="0"/>
              <a:t>등과 같은 언어를 이해하는데 도움이 됨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C </a:t>
            </a:r>
            <a:r>
              <a:rPr lang="ko-KR" altLang="en-US" dirty="0" smtClean="0"/>
              <a:t>언어는 프로그래밍의 기본 개념을 이해하는데 도움이 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C</a:t>
            </a:r>
            <a:r>
              <a:rPr lang="ko-KR" altLang="en-US" dirty="0" smtClean="0"/>
              <a:t>언어의 활용 분야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라이브러리나 응용 프로그램 개발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시스템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어플리케이션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등의 성능 위주의 프로그램 개발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임베디드</a:t>
            </a:r>
            <a:r>
              <a:rPr lang="ko-KR" altLang="en-US" dirty="0" smtClean="0"/>
              <a:t> 프로그램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40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및 개발도구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r>
              <a:rPr lang="ko-KR" altLang="en-US" dirty="0" smtClean="0"/>
              <a:t>프로그램 개발</a:t>
            </a:r>
            <a:endParaRPr lang="ko-KR" altLang="en-US" dirty="0"/>
          </a:p>
        </p:txBody>
      </p:sp>
      <p:pic>
        <p:nvPicPr>
          <p:cNvPr id="5" name="그림 4" descr="사마사마의 IT이야기 :: [Unity Tip] &lt;strong&gt;비쥬얼스튜디오&lt;/strong&gt;(Visual Studio) 환경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0" y="1106069"/>
            <a:ext cx="1626164" cy="97669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918029" y="1965064"/>
            <a:ext cx="182983" cy="443573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50228" y="1164570"/>
            <a:ext cx="103156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프로그램의 소스 코드 작성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소스 코드 편집기 이용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 err="1" smtClean="0"/>
              <a:t>전처리기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기계어 번역이 가능하도록</a:t>
            </a:r>
            <a:r>
              <a:rPr lang="en-US" altLang="ko-KR" dirty="0"/>
              <a:t> </a:t>
            </a:r>
            <a:r>
              <a:rPr lang="ko-KR" altLang="en-US" dirty="0" smtClean="0"/>
              <a:t>프로그램 언어를 번역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컴파일 및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컴파일러와 </a:t>
            </a:r>
            <a:r>
              <a:rPr lang="ko-KR" altLang="en-US" dirty="0" err="1"/>
              <a:t>링커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컴파일러는 </a:t>
            </a:r>
            <a:r>
              <a:rPr lang="en-US" altLang="ko-KR" dirty="0"/>
              <a:t>.c </a:t>
            </a:r>
            <a:r>
              <a:rPr lang="ko-KR" altLang="en-US" dirty="0" err="1"/>
              <a:t>확장자를</a:t>
            </a:r>
            <a:r>
              <a:rPr lang="ko-KR" altLang="en-US" dirty="0"/>
              <a:t> 갖는 소스 코드를 컴파일하여 </a:t>
            </a:r>
            <a:r>
              <a:rPr lang="en-US" altLang="ko-KR" dirty="0"/>
              <a:t>.</a:t>
            </a:r>
            <a:r>
              <a:rPr lang="en-US" altLang="ko-KR" dirty="0" err="1"/>
              <a:t>obj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.o) </a:t>
            </a:r>
            <a:r>
              <a:rPr lang="ko-KR" altLang="en-US" dirty="0" err="1"/>
              <a:t>확장자를</a:t>
            </a:r>
            <a:r>
              <a:rPr lang="ko-KR" altLang="en-US" dirty="0"/>
              <a:t> 갖는 오브젝트 코드 생성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012024" y="2176065"/>
            <a:ext cx="1670179" cy="39188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89166" y="2176063"/>
            <a:ext cx="1670179" cy="39188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 flipV="1">
            <a:off x="7682203" y="2372006"/>
            <a:ext cx="50696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0366309" y="2176064"/>
            <a:ext cx="1670179" cy="39188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1" idx="3"/>
            <a:endCxn id="14" idx="1"/>
          </p:cNvCxnSpPr>
          <p:nvPr/>
        </p:nvCxnSpPr>
        <p:spPr>
          <a:xfrm>
            <a:off x="9859345" y="2372006"/>
            <a:ext cx="5069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4" idx="0"/>
            <a:endCxn id="10" idx="0"/>
          </p:cNvCxnSpPr>
          <p:nvPr/>
        </p:nvCxnSpPr>
        <p:spPr>
          <a:xfrm rot="16200000" flipH="1" flipV="1">
            <a:off x="9024256" y="-1079"/>
            <a:ext cx="1" cy="4354285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5962" y="152847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컴파일 및 링크 에러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366308" y="2948755"/>
            <a:ext cx="1670179" cy="39188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4" idx="2"/>
            <a:endCxn id="24" idx="0"/>
          </p:cNvCxnSpPr>
          <p:nvPr/>
        </p:nvCxnSpPr>
        <p:spPr>
          <a:xfrm flipH="1">
            <a:off x="11201398" y="2567949"/>
            <a:ext cx="1" cy="380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8189164" y="2943318"/>
            <a:ext cx="1670179" cy="39188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4" idx="1"/>
            <a:endCxn id="28" idx="3"/>
          </p:cNvCxnSpPr>
          <p:nvPr/>
        </p:nvCxnSpPr>
        <p:spPr>
          <a:xfrm flipH="1" flipV="1">
            <a:off x="9859343" y="3139261"/>
            <a:ext cx="506965" cy="5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67672" y="33304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에러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28" idx="1"/>
            <a:endCxn id="10" idx="2"/>
          </p:cNvCxnSpPr>
          <p:nvPr/>
        </p:nvCxnSpPr>
        <p:spPr>
          <a:xfrm flipH="1" flipV="1">
            <a:off x="6847114" y="2567950"/>
            <a:ext cx="1342050" cy="571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2"/>
          </p:cNvCxnSpPr>
          <p:nvPr/>
        </p:nvCxnSpPr>
        <p:spPr>
          <a:xfrm flipH="1">
            <a:off x="11201393" y="3340640"/>
            <a:ext cx="5" cy="405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4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2131</Words>
  <Application>Microsoft Office PowerPoint</Application>
  <PresentationFormat>와이드스크린</PresentationFormat>
  <Paragraphs>480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游ゴシック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</cp:revision>
  <dcterms:created xsi:type="dcterms:W3CDTF">2020-10-22T04:51:43Z</dcterms:created>
  <dcterms:modified xsi:type="dcterms:W3CDTF">2020-10-23T11:30:54Z</dcterms:modified>
</cp:coreProperties>
</file>