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00" r:id="rId12"/>
    <p:sldId id="302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05" r:id="rId39"/>
    <p:sldId id="319" r:id="rId40"/>
    <p:sldId id="320" r:id="rId41"/>
    <p:sldId id="32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b429b02636a33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8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8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79059"/>
            <a:ext cx="12192000" cy="37894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2FF3-24B6-4CE9-B0F1-3BA227E0591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BB6D-D14A-4258-BFEF-5001ED46A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4879" y="1912976"/>
            <a:ext cx="8238153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응용 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SW 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엔지니어링 향상</a:t>
            </a:r>
            <a:endParaRPr lang="en-US" altLang="ko-KR" sz="54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 </a:t>
            </a: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r>
              <a:rPr lang="en-US" altLang="ko-KR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  <a:endParaRPr lang="en-US" altLang="ko-K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665" y="502088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 민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3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6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Subject     score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===================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Korean      90  (</a:t>
            </a:r>
            <a:r>
              <a:rPr lang="ko-KR" altLang="en-US" dirty="0" smtClean="0"/>
              <a:t>서식 앞에 숫자를 붙이면 그만큼 공간을 확보 문자는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글자 확보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English     100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Computer  80</a:t>
            </a:r>
          </a:p>
        </p:txBody>
      </p:sp>
    </p:spTree>
    <p:extLst>
      <p:ext uri="{BB962C8B-B14F-4D97-AF65-F5344CB8AC3E}">
        <p14:creationId xmlns:p14="http://schemas.microsoft.com/office/powerpoint/2010/main" val="211331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7(</a:t>
            </a:r>
            <a:r>
              <a:rPr lang="ko-KR" altLang="en-US" dirty="0" smtClean="0"/>
              <a:t>각</a:t>
            </a:r>
            <a:r>
              <a:rPr lang="en-US" altLang="ko-KR" dirty="0"/>
              <a:t> </a:t>
            </a:r>
            <a:r>
              <a:rPr lang="ko-KR" altLang="en-US" dirty="0" smtClean="0"/>
              <a:t>요소들은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공간을 확보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Item	count	price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Pen	20	100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Note	5	95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Eraser	110	97</a:t>
            </a:r>
          </a:p>
        </p:txBody>
      </p:sp>
    </p:spTree>
    <p:extLst>
      <p:ext uri="{BB962C8B-B14F-4D97-AF65-F5344CB8AC3E}">
        <p14:creationId xmlns:p14="http://schemas.microsoft.com/office/powerpoint/2010/main" val="328706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18401" y="2600896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연산을 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위한 연산자와 </a:t>
            </a:r>
            <a:endParaRPr lang="en-US" altLang="ko-KR" sz="5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값의 </a:t>
            </a:r>
            <a:r>
              <a:rPr lang="ko-KR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저장을 위한 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변수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94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49781" y="569167"/>
            <a:ext cx="4838007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덧셈 프로그램의 구현에 필요한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연산자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349" y="1699239"/>
            <a:ext cx="2638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41349" y="3088392"/>
            <a:ext cx="66247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컴파일 및 실행 시 문제가 발생하지 않으므로 인식 가능한 기호임이 확실하다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실제로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+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덧셈의 의미를 갖는다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실행으로 인해서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합이 진행이 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+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와 같은 기호를 가리켜 연산자라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연산의 결과는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+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연산만 요구를 하였지 그 결과를 출력하기 위한 어떠한 코드도 삽입되지 않았다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따라서 아무런 출력도 이뤄지지 않는다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∙ 연산의 결과를 저장해 둬야 원하는 바를 추가로 진행할 수 있다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연산결과 또는 값의 저장을 위해서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언어에서는 </a:t>
            </a: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변수</a:t>
            </a: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(variable)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이라는 것을 제공한다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04162" y="2261214"/>
            <a:ext cx="345638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실행결과로는 아무것도 나타나지 않습니다</a:t>
            </a:r>
            <a:r>
              <a:rPr lang="en-US" altLang="ko-KR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09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49781" y="569167"/>
            <a:ext cx="4838007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변수를 이용한 데이터의 저장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1158" y="1347500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변수란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값을 저장할 수 있는 메모리 공간에 붙여진 이름</a:t>
            </a: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변수라는 것을 선언하면 메모리 공간이 할당되고 할당된 메모리 공간에 이름이 붙는다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변수의 이름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변수의 이름을 통해서 할당된 메모리 공간에 접근이 가능하다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값을 저장할 수도 있고 저장된 값을 참조할 수도 있다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3526" y="3723764"/>
            <a:ext cx="39604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int	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정수의 저장을 위한 메모리 공간의 할당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num 	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할당된 메모리 공간의 이름은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num=20;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num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접근하여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20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 저장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printf("%d", num);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num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에 저장된 값을 참조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출력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7647" y="3822276"/>
            <a:ext cx="20097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2659190" y="3795772"/>
            <a:ext cx="2304256" cy="1800200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49781" y="569167"/>
            <a:ext cx="4838007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변수의 다양한 선언 및 초기화 방법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024" y="1347500"/>
            <a:ext cx="52673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8364" y="3075692"/>
            <a:ext cx="30861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7278608" y="264364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22024" y="4011796"/>
            <a:ext cx="5616624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num1, num2;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변수를 선언만 할 수 있다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콤마를 이용하여 둘 이상의 변수를 동시에 선언할 수 있다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선언만 하면 값이 대입되기 전까지 쓰레기 값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의미 없는 값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 채워진다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num3=30, num4=40;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선언과 동시에 초기화 할 수 있다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43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49781" y="569167"/>
            <a:ext cx="4838007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변수 선언 시 주의 사항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059" y="1419508"/>
            <a:ext cx="1237109" cy="177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7124" y="1432761"/>
            <a:ext cx="125755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4033" y="4064360"/>
            <a:ext cx="6048672" cy="14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2022024" y="1360752"/>
            <a:ext cx="1656184" cy="194421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18368" y="1347500"/>
            <a:ext cx="1656184" cy="194421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22024" y="3936368"/>
            <a:ext cx="6264696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90376" y="5160504"/>
            <a:ext cx="5184576" cy="1008112"/>
          </a:xfrm>
          <a:prstGeom prst="roundRect">
            <a:avLst>
              <a:gd name="adj" fmla="val 2626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2384" y="5304520"/>
            <a:ext cx="4991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678208" y="2931676"/>
            <a:ext cx="129614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 가능한 </a:t>
            </a:r>
            <a:endParaRPr lang="en-US" altLang="ko-KR" sz="15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 선언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74552" y="2859668"/>
            <a:ext cx="158417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컴파일이 불가능할 수도 있는 변수선언</a:t>
            </a:r>
            <a:endParaRPr lang="ko-KR" altLang="en-US" sz="15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90576" y="141950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과거의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표준에서는 변수의 선언이 맨 앞에 올 것을 요구하였다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그런데 지금도 그 표준을 따르는 컴파일러가 존재한다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22024" y="35763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mtClean="0">
                <a:solidFill>
                  <a:srgbClr val="CC6600"/>
                </a:solidFill>
                <a:latin typeface="+mn-ea"/>
              </a:rPr>
              <a:t>변수의 이름 규칙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50816" y="48004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잘못된 이름들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8728" y="393810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의미 있는 이름을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짓는 것이 가장 중요하다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649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49781" y="569167"/>
            <a:ext cx="4838007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변수의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(Data Type)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13711" y="1663271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정수형 두 가지 부류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정수형 변수와 실수형 변수</a:t>
            </a: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정수형 변수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정수 값의 저장을 목적으로 선언된 변수</a:t>
            </a: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정수형 변수는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char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short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int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long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변수로 나뉜다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실수형 변수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실수 값의 저장을 목적으로 선언된 변수</a:t>
            </a: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실수형 변수는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float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변수와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double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변수로 나뉜다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정수형 변수와 실수형 변수가 나뉘는 이유는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정수를 저장하는 방식과 실수를 저장하는 방식이 다르기 때문</a:t>
            </a: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2263" y="3732488"/>
            <a:ext cx="324036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 num1=24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num1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은 정수형 변수 중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int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double num2=3.14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num2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는 실수형 변수 중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double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 변수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910255" y="3628398"/>
            <a:ext cx="3384376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6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49781" y="569167"/>
            <a:ext cx="4838007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변수의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(Data Type)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909" y="1855216"/>
            <a:ext cx="51720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4989" y="3354132"/>
            <a:ext cx="22193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256477" y="301076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9973" y="4525639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변수를 선언하여 덧셈의 결과를 저장했기 때문에 덧셈결과를 다양한 형태로 출력할 수 있다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022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49781" y="569167"/>
            <a:ext cx="4838007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대입 연산자와 산술 연산자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3695" y="1465203"/>
            <a:ext cx="5917286" cy="271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3695" y="4348288"/>
            <a:ext cx="1701688" cy="102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73952" y="4751147"/>
            <a:ext cx="374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함수호출 문장에 연산식이 있는 경우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연산이 이뤄지고 그 결과를 기반으로 함수의 호출이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진행된다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043" y="1347500"/>
            <a:ext cx="5472608" cy="282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89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0265" y="2056128"/>
            <a:ext cx="51187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en-US" altLang="ko-KR" dirty="0" smtClean="0"/>
              <a:t> Test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연산을 위한 연산자와 값의 저장을 위한 변수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형 변환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입출력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07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9846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복합 대입 연산자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993" y="1415583"/>
            <a:ext cx="29432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993" y="3711455"/>
            <a:ext cx="43053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993" y="6110192"/>
            <a:ext cx="173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2993" y="575015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93012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부호의 의미를 갖는 연산자</a:t>
            </a:r>
            <a:endParaRPr lang="ko-KR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2341" y="1492388"/>
            <a:ext cx="27051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5920373" y="1924436"/>
            <a:ext cx="1296144" cy="288032"/>
          </a:xfrm>
          <a:prstGeom prst="round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16517" y="1854169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int num1 = 2; </a:t>
            </a: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와</a:t>
            </a: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동일한 문장</a:t>
            </a: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+</a:t>
            </a: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를 연산자의 범주에 포함시켰기 때문에 컴파일이 가능하다</a:t>
            </a:r>
            <a:r>
              <a:rPr lang="en-US" altLang="ko-KR" sz="1200" b="1" dirty="0" smtClean="0">
                <a:solidFill>
                  <a:srgbClr val="737C22"/>
                </a:solidFill>
                <a:latin typeface="+mn-ea"/>
              </a:rPr>
              <a:t>.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7645" y="3377848"/>
            <a:ext cx="933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8224629" y="300455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30592" y="4372708"/>
            <a:ext cx="3286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7541" y="5366334"/>
            <a:ext cx="3505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직사각형 23"/>
          <p:cNvSpPr/>
          <p:nvPr/>
        </p:nvSpPr>
        <p:spPr>
          <a:xfrm>
            <a:off x="5632341" y="4228692"/>
            <a:ext cx="3744416" cy="864096"/>
          </a:xfrm>
          <a:prstGeom prst="roundRect">
            <a:avLst>
              <a:gd name="adj" fmla="val 1331"/>
            </a:avLst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632341" y="5236804"/>
            <a:ext cx="3744416" cy="864096"/>
          </a:xfrm>
          <a:prstGeom prst="roundRect">
            <a:avLst>
              <a:gd name="adj" fmla="val 1331"/>
            </a:avLst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376757" y="47327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두 연산자를 혼동하지 않도록 주의한다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76757" y="57408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혼동을 최소화 하는 띄어쓰기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12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증가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감소 연산자</a:t>
            </a:r>
            <a:endParaRPr lang="ko-KR" altLang="en-US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4" y="1327758"/>
            <a:ext cx="6048672" cy="236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69" y="3802534"/>
            <a:ext cx="3816424" cy="248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3746" y="4810646"/>
            <a:ext cx="13896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5249889" y="589418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2354" y="1859280"/>
            <a:ext cx="3505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80746" y="3227432"/>
            <a:ext cx="1085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직사각형 33"/>
          <p:cNvSpPr/>
          <p:nvPr/>
        </p:nvSpPr>
        <p:spPr>
          <a:xfrm>
            <a:off x="11088858" y="329944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2354" y="4506411"/>
            <a:ext cx="38481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10368778" y="55865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연산의 과정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624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관계 연산자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2098" y="1324393"/>
            <a:ext cx="3816424" cy="278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090530" y="1371212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연산의 조건을 만족하면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참을 의미하는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반환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하고 만족하지 않으면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거짓을 의미하는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반환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하는 연산자들이다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6594" y="3603460"/>
            <a:ext cx="3460601" cy="267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8442" y="5547676"/>
            <a:ext cx="1343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154426" y="519105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8642" y="2307316"/>
            <a:ext cx="3096344" cy="124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2130090" y="439554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아닌 모든 값을 참으로 간주한다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다만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 참을 의미하는 대표적인 값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일 뿐이다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82618" y="4611572"/>
            <a:ext cx="2016224" cy="216024"/>
          </a:xfrm>
          <a:prstGeom prst="round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논리 연산자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89" y="1338677"/>
            <a:ext cx="5832648" cy="159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8101" y="1338677"/>
            <a:ext cx="4784531" cy="425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79201" y="5169212"/>
            <a:ext cx="1507751" cy="99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689" y="3090902"/>
            <a:ext cx="3528392" cy="148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직사각형 23"/>
          <p:cNvSpPr/>
          <p:nvPr/>
        </p:nvSpPr>
        <p:spPr>
          <a:xfrm>
            <a:off x="7447892" y="3074277"/>
            <a:ext cx="3732725" cy="293754"/>
          </a:xfrm>
          <a:prstGeom prst="round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7689" y="460307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예제에서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num1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은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아니므로 참과 거짓의 관계로 본다면 거짓에 해당한다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연산의 결과로 참을 의미하는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반환되는 것이다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053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콤마 연산자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4565" y="141558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콤마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 , 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콤마도 연산자이다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둘 이상의 변수를 동시에 선언하거나 둘 이상의 문장을 한 행에 삽입하는 경우에 사용되는 연산자이다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둘 이상의 인자를 함수로 전달할 때 인자의 구분을 목적으로도 사용된다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콤마 연산자는 다른 연산자들과 달리 연산의 결과가 아닌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구분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을 목적으로 한다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393" y="3083855"/>
            <a:ext cx="6594638" cy="248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0031" y="5064702"/>
            <a:ext cx="1514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8978267" y="470808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23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우선순위와 결합 방향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8228" y="1608257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연산자의 우선순위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연산의 순서에 대한 순위</a:t>
            </a: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덧셈과 뺄셈보다는 곱셈과 나눗셈의 우선순위가 높다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연산자의 결합방향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우선순위가 동일한 두 연산자 사이에서의 연산을 진행하는 방향</a:t>
            </a: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∙ 덧셈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뺄셈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곱셈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나눗셈 모두 결합방향이 왼쪽에서 오른쪽으로 진행된다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01840"/>
              </p:ext>
            </p:extLst>
          </p:nvPr>
        </p:nvGraphicFramePr>
        <p:xfrm>
          <a:off x="2850276" y="4597753"/>
          <a:ext cx="2520280" cy="381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thMagic" r:id="rId3" imgW="1257120" imgH="190440" progId="Equation.MathMagic">
                  <p:embed/>
                </p:oleObj>
              </mc:Choice>
              <mc:Fallback>
                <p:oleObj name="MathMagic" r:id="rId3" imgW="1257120" imgH="190440" progId="Equation.MathMagic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276" y="4597753"/>
                        <a:ext cx="2520280" cy="381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562244" y="4381729"/>
            <a:ext cx="3168352" cy="720080"/>
          </a:xfrm>
          <a:prstGeom prst="roundRect">
            <a:avLst>
              <a:gd name="adj" fmla="val 1331"/>
            </a:avLst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46620" y="4309721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연산자의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우선순위에 근거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하여 곱셈과 나눗셈이 먼저 진행된다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결합방향에 근거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하여 곱셈이 나눗셈보다 먼저 진행된다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604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진수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10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진수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16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진수</a:t>
            </a:r>
            <a:endParaRPr lang="ko-KR" alt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827" y="1873084"/>
            <a:ext cx="3744416" cy="108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6256" y="4340272"/>
            <a:ext cx="2736304" cy="1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9965" y="3580475"/>
            <a:ext cx="3528392" cy="26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921767" y="1626410"/>
            <a:ext cx="46440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</a:t>
            </a:r>
            <a:endParaRPr lang="en-US" altLang="ko-KR" sz="14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두 개의 기호를 이용해서 값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를 표현하는 방식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</a:t>
            </a:r>
            <a:endParaRPr lang="en-US" altLang="ko-KR" sz="14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열 개의 기호를 이용해서 값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 표현하는 방식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N</a:t>
            </a:r>
            <a:r>
              <a:rPr lang="ko-KR" altLang="en-US" sz="14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</a:t>
            </a:r>
            <a:endParaRPr lang="en-US" altLang="ko-KR" sz="14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∙ N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개의 기호를 이용해서 값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을 표현하는 방식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373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데이터의 표현 단위</a:t>
            </a:r>
            <a:endParaRPr lang="ko-KR" alt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904" y="1477367"/>
            <a:ext cx="37242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2293" y="1718957"/>
            <a:ext cx="30099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26938" y="264013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왼쪽의 의미 있는 정보를 이용하면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진수를 쉽게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진수로 변환할 수 있다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3739" y="1415582"/>
            <a:ext cx="4176464" cy="221557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78277" y="1646949"/>
            <a:ext cx="3240360" cy="1639512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95158" y="1364947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컴퓨터 메모리의 주소 값은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바이트당 하나의 주소가 할당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되어 있다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바이트는 컴퓨터에 있어서 상당히 의미가 있는 단위이다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739" y="4424683"/>
            <a:ext cx="45339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223739" y="4352675"/>
            <a:ext cx="4608512" cy="93610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9369" y="3358468"/>
            <a:ext cx="4040761" cy="30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43962" y="5097637"/>
            <a:ext cx="205858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10624081" y="4741017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36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정수의 표현 방식</a:t>
            </a:r>
            <a:endParaRPr lang="ko-KR" altLang="en-US" dirty="0"/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25" y="1282472"/>
            <a:ext cx="2808312" cy="13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000302" y="1282472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가장 왼쪽 비트를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MSB(Most Significant Bit)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MSB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부호를 나타내는 비트이다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∙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MSB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제외한 나머지 비트는 크기를 나타내는데 사용된다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225" y="2821019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정수의 표현방식은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바이트의 크기와는 상관 없다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바이트의 크기가 크면 그만큼 넓은 범위의 정수를 표현할 수 있을 뿐이다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3555" y="1298411"/>
            <a:ext cx="4152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7791797" y="267001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위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에서는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양의 정수를 표현하는 방식으로 음의 정수를 표현하는 것이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적절치 않은 이유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설명한다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668" y="3911994"/>
            <a:ext cx="3240360" cy="205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모서리가 둥근 직사각형 28"/>
          <p:cNvSpPr/>
          <p:nvPr/>
        </p:nvSpPr>
        <p:spPr>
          <a:xfrm>
            <a:off x="223668" y="3839986"/>
            <a:ext cx="3312368" cy="2160240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80052" y="535389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음의 정수를 표현하는 방식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 보수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취하여 음의 정수를 표현한다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3555" y="3715599"/>
            <a:ext cx="43338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7791797" y="5357449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보수 표현법이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음수를 표현하는데에 있어서 타당한지를 확인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47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실수의 표현 방식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744" y="2193745"/>
            <a:ext cx="3960440" cy="124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91201" y="1257641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다음의 방식과 같이 정수를 표현하는 방식과 유사하게 실수를 표현하면 다음의 문제가 따른다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표현할 수 있는 실수의 수가 몇 개 되지 않는다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3.1245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6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3.1245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7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사이에 있는 무수히 많은 실수조차 제대로 표현하지 못한다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7123" y="4509440"/>
            <a:ext cx="3835697" cy="167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63209" y="3561897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실수의 표현방식은 정수의 표현방식과 다르다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실수의 표현방식에서는 정밀도를 포기하는 대신에 표현할 수 있는 값의 범위를 넓힌다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따라서 컴퓨터는 완벽하게 정밀한 실수를 표현하지 못한다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196" y="2697801"/>
            <a:ext cx="171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적절하지 못한 실수의 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표현방법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196" y="557804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오차가 존재하지만 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적절한 실수의 표현방법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7944" y="1310175"/>
            <a:ext cx="5227747" cy="286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7238" y="4676279"/>
            <a:ext cx="306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6887944" y="429315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5937" y="5104907"/>
            <a:ext cx="522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이론적으로 오차 없이 모든 실수를 완벽하게 표현할 능력이 있는 컴퓨팅 환경은 존재하지 않는다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실수 표현에 있어서의 오차 발생은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언어의 특성이 아닌 컴퓨터의 기본적인 특성이다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78264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3004" y="2808714"/>
            <a:ext cx="3570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Printf</a:t>
            </a:r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70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실수의 표현 방식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744" y="2193745"/>
            <a:ext cx="3960440" cy="124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91201" y="1257641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다음의 방식과 같이 정수를 표현하는 방식과 유사하게 실수를 표현하면 다음의 문제가 따른다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표현할 수 있는 실수의 수가 몇 개 되지 않는다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3.1245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6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3.1245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7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사이에 있는 무수히 많은 실수조차 제대로 표현하지 못한다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7123" y="4509440"/>
            <a:ext cx="3835697" cy="167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63209" y="3561897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실수의 표현방식은 정수의 표현방식과 다르다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실수의 표현방식에서는 정밀도를 포기하는 대신에 표현할 수 있는 값의 범위를 넓힌다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∙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따라서 컴퓨터는 완벽하게 정밀한 실수를 표현하지 못한다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196" y="2697801"/>
            <a:ext cx="171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적절하지 못한 실수의 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표현방법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196" y="557804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오차가 존재하지만 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37C22"/>
                </a:solidFill>
                <a:latin typeface="+mn-ea"/>
              </a:rPr>
              <a:t>적절한 실수의 표현방법</a:t>
            </a:r>
            <a:endParaRPr lang="en-US" altLang="ko-KR" sz="1200" b="1" dirty="0" smtClean="0">
              <a:solidFill>
                <a:srgbClr val="737C22"/>
              </a:solidFill>
              <a:latin typeface="+mn-e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7944" y="1310175"/>
            <a:ext cx="5227747" cy="286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7238" y="4676279"/>
            <a:ext cx="3067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6887944" y="429315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5937" y="5104907"/>
            <a:ext cx="522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이론적으로 오차 없이 모든 실수를 완벽하게 표현할 능력이 있는 컴퓨팅 환경은 존재하지 않는다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실수 표현에 있어서의 오차 발생은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언어의 특성이 아닌 컴퓨터의 기본적인 특성이다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708434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비트 연산자</a:t>
            </a:r>
            <a:endParaRPr lang="ko-KR" alt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4112" y="1639920"/>
            <a:ext cx="73437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25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비트 연산자</a:t>
            </a:r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4722" y="1709121"/>
            <a:ext cx="2143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7552714" y="1637113"/>
            <a:ext cx="2448272" cy="129614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2740" y="1640533"/>
            <a:ext cx="52959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8498" y="3656757"/>
            <a:ext cx="1733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400586" y="387278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8126" y="4474744"/>
            <a:ext cx="4762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649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비트 연산자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87449" y="1711927"/>
            <a:ext cx="2448272" cy="129614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1465" y="1783935"/>
            <a:ext cx="1914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2873" y="1711927"/>
            <a:ext cx="48863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6485" y="3570883"/>
            <a:ext cx="16192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763313" y="3800159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2873" y="4304215"/>
            <a:ext cx="44577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2554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비트 연산자</a:t>
            </a:r>
            <a:endParaRPr lang="ko-KR" alt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5397" y="1676726"/>
            <a:ext cx="2162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2789" y="1620488"/>
            <a:ext cx="52006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7409" y="3668964"/>
            <a:ext cx="1847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6453269" y="399675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33389" y="1620488"/>
            <a:ext cx="2448272" cy="129614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0781" y="4500808"/>
            <a:ext cx="47720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4780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비트 연산자</a:t>
            </a:r>
            <a:endParaRPr lang="ko-KR" altLang="en-U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6961" y="1897879"/>
            <a:ext cx="1952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7574953" y="1753491"/>
            <a:ext cx="2448272" cy="86409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6361" y="1753491"/>
            <a:ext cx="51435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8209" y="3553691"/>
            <a:ext cx="2009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6494833" y="3913731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8369" y="4849835"/>
            <a:ext cx="48965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~ </a:t>
            </a:r>
            <a:r>
              <a:rPr lang="ko-KR" altLang="en-US" sz="1500" dirty="0" smtClean="0">
                <a:latin typeface="+mn-ea"/>
              </a:rPr>
              <a:t>연산 전</a:t>
            </a:r>
            <a:r>
              <a:rPr lang="en-US" altLang="ko-KR" sz="1500" dirty="0" smtClean="0">
                <a:latin typeface="+mn-ea"/>
              </a:rPr>
              <a:t>    00000000 00000000 00000000 00001111</a:t>
            </a:r>
          </a:p>
          <a:p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~ </a:t>
            </a:r>
            <a:r>
              <a:rPr lang="ko-KR" altLang="en-US" sz="1500" dirty="0" smtClean="0">
                <a:latin typeface="+mn-ea"/>
              </a:rPr>
              <a:t>연산 후    </a:t>
            </a:r>
            <a:r>
              <a:rPr lang="en-US" altLang="ko-KR" sz="1500" dirty="0" smtClean="0">
                <a:latin typeface="+mn-ea"/>
              </a:rPr>
              <a:t>11111111 11111111 11111111 11110000</a:t>
            </a:r>
            <a:endParaRPr lang="ko-KR" altLang="en-US" sz="15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46361" y="4705819"/>
            <a:ext cx="4968552" cy="1080120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69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비트 연산자</a:t>
            </a:r>
            <a:endParaRPr lang="ko-KR" alt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041" y="2095905"/>
            <a:ext cx="506546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6975" y="4164220"/>
            <a:ext cx="1656184" cy="73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7845047" y="3732172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52559" y="2960000"/>
            <a:ext cx="648072" cy="648072"/>
          </a:xfrm>
          <a:prstGeom prst="roundRect">
            <a:avLst>
              <a:gd name="adj" fmla="val 5374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50399" y="5155478"/>
            <a:ext cx="482453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00000000 00000000 00000000 000</a:t>
            </a:r>
            <a:r>
              <a:rPr lang="en-US" altLang="ko-KR" sz="1200" b="1" dirty="0" smtClean="0">
                <a:latin typeface="+mn-ea"/>
              </a:rPr>
              <a:t>11110     // 10</a:t>
            </a:r>
            <a:r>
              <a:rPr lang="ko-KR" altLang="en-US" sz="1200" b="1" dirty="0" smtClean="0">
                <a:latin typeface="+mn-ea"/>
              </a:rPr>
              <a:t>진수로 </a:t>
            </a:r>
            <a:r>
              <a:rPr lang="en-US" altLang="ko-KR" sz="1200" b="1" dirty="0" smtClean="0">
                <a:latin typeface="+mn-ea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00000000 00000000 00000000 00</a:t>
            </a:r>
            <a:r>
              <a:rPr lang="en-US" altLang="ko-KR" sz="1200" b="1" dirty="0" smtClean="0">
                <a:latin typeface="+mn-ea"/>
              </a:rPr>
              <a:t>111100     // 10</a:t>
            </a:r>
            <a:r>
              <a:rPr lang="ko-KR" altLang="en-US" sz="1200" b="1" dirty="0" smtClean="0">
                <a:latin typeface="+mn-ea"/>
              </a:rPr>
              <a:t>진수로 </a:t>
            </a:r>
            <a:r>
              <a:rPr lang="en-US" altLang="ko-KR" sz="1200" b="1" dirty="0" smtClean="0">
                <a:latin typeface="+mn-ea"/>
              </a:rPr>
              <a:t>60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00000000 00000000 00000000 0</a:t>
            </a:r>
            <a:r>
              <a:rPr lang="en-US" altLang="ko-KR" sz="1200" b="1" dirty="0" smtClean="0">
                <a:latin typeface="+mn-ea"/>
              </a:rPr>
              <a:t>1111000     // 10</a:t>
            </a:r>
            <a:r>
              <a:rPr lang="ko-KR" altLang="en-US" sz="1200" b="1" dirty="0" smtClean="0">
                <a:latin typeface="+mn-ea"/>
              </a:rPr>
              <a:t>진수로 </a:t>
            </a:r>
            <a:r>
              <a:rPr lang="en-US" altLang="ko-KR" sz="1200" b="1" dirty="0" smtClean="0">
                <a:latin typeface="+mn-ea"/>
              </a:rPr>
              <a:t>120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78391" y="5178997"/>
            <a:ext cx="4975110" cy="86409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951" y="5150541"/>
            <a:ext cx="30243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왼쪽으로 한 칸씩 이동할 때마다 정수의 값은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두 배씩 증가한다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  </a:t>
            </a:r>
          </a:p>
          <a:p>
            <a:endParaRPr lang="en-US" altLang="ko-KR" sz="400" b="1" dirty="0" smtClean="0">
              <a:solidFill>
                <a:srgbClr val="CC6600"/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반대로 오른쪽으로 한 칸씩 이동할 때마다 정수의 값은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반으로 줄어든다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9636" y="1415582"/>
            <a:ext cx="5328591" cy="47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552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연산을 위한 연산자와 값의 저장을 위한 변수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비트 연산자</a:t>
            </a:r>
            <a:endParaRPr lang="ko-KR" altLang="en-U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9116" y="1461653"/>
            <a:ext cx="4305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2368" y="2587488"/>
            <a:ext cx="52101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2368" y="2973821"/>
            <a:ext cx="5200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2440360" y="1357393"/>
            <a:ext cx="5616624" cy="50405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40360" y="2469765"/>
            <a:ext cx="5616624" cy="864096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38872" y="2613781"/>
            <a:ext cx="216024" cy="648072"/>
          </a:xfrm>
          <a:prstGeom prst="roundRect">
            <a:avLst>
              <a:gd name="adj" fmla="val 5374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4024536" y="2037717"/>
            <a:ext cx="360040" cy="2880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84576" y="2037717"/>
            <a:ext cx="270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CPU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에 따라서 달라지는 연산의 결과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0360" y="4558884"/>
            <a:ext cx="52101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6944" y="5639004"/>
            <a:ext cx="23907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9065096" y="5249245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68352" y="3555089"/>
            <a:ext cx="741682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왼쪽 비트가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으로 채워진 음수의 경우 오른쪽으로 비트를 이동시킨 결과는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CPU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 따라서 달라진다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따라서 호환성이 요구되는 경우에는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&gt;&gt;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연산자의 사용을 제한해야 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4438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22608" y="2808714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입출력 함수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328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입출력 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키보드로부터 입력 받기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268" y="1434695"/>
            <a:ext cx="2162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246260" y="1362687"/>
            <a:ext cx="2304256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1330" y="1290679"/>
            <a:ext cx="31051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79076" y="3259799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∙ printf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함수에서의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진수 정수의 출력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의미한다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반면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scanf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함수에서의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%d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10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진수 정수의 입력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의미한다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∙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변수의 이름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num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앞에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&amp;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붙인 이유는 이후에 천천히 알게 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 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1810" y="1362687"/>
            <a:ext cx="5236490" cy="341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9566" y="5166362"/>
            <a:ext cx="13620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261810" y="477981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자가 진단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출력되는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4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 name is Hong Gil Dong.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 am 37 years old.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5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ko-KR" altLang="en-US" dirty="0" smtClean="0"/>
              <a:t>를 이용하여 다이아 모양을 만드시오</a:t>
            </a:r>
            <a:r>
              <a:rPr lang="en-US" altLang="ko-KR" dirty="0" smtClean="0"/>
              <a:t>.</a:t>
            </a:r>
          </a:p>
          <a:p>
            <a:pPr marL="2571750" lvl="5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8459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입출력 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키보드로부터 입력 받기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678" y="1479480"/>
            <a:ext cx="3781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265922" y="1420724"/>
            <a:ext cx="3960440" cy="1656184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57" y="3827853"/>
            <a:ext cx="390236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513" y="1386845"/>
            <a:ext cx="6877424" cy="320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521" y="5115414"/>
            <a:ext cx="2219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5004513" y="468336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678" y="306365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한 번의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scanf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함수호출을 통해서 둘 이상의 데이터를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원하는 방식으로 입력 받을 수 있다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0872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입출력 함수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400203" y="603208"/>
            <a:ext cx="3391594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언어의 표준 키워드</a:t>
            </a:r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1095" y="1781303"/>
            <a:ext cx="4619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712208" y="1703615"/>
            <a:ext cx="4752528" cy="2592288"/>
          </a:xfrm>
          <a:prstGeom prst="roundRect">
            <a:avLst>
              <a:gd name="adj" fmla="val 2626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84216" y="4513668"/>
            <a:ext cx="4896544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언어의 문법을 구성하는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그 의미가 결정되어 있는 단어들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 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이러한 단어들을 가리켜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키워드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(keyword)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89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다음과 같은 구조로 출력이 가능하다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형식 문자열</a:t>
            </a:r>
            <a:r>
              <a:rPr lang="en-US" altLang="ko-KR" dirty="0" smtClean="0"/>
              <a:t>”,[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]);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Printf</a:t>
            </a:r>
            <a:r>
              <a:rPr lang="en-US" altLang="ko-KR" dirty="0" smtClean="0"/>
              <a:t>(“%s \n”,”</a:t>
            </a:r>
            <a:r>
              <a:rPr lang="ko-KR" altLang="en-US" dirty="0" smtClean="0"/>
              <a:t>서식 문자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”);</a:t>
            </a:r>
            <a:endParaRPr lang="en-US" altLang="ko-KR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 결과</a:t>
            </a:r>
            <a:r>
              <a:rPr lang="en-US" altLang="ko-KR" dirty="0" smtClean="0"/>
              <a:t>??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24917"/>
              </p:ext>
            </p:extLst>
          </p:nvPr>
        </p:nvGraphicFramePr>
        <p:xfrm>
          <a:off x="6223519" y="1845912"/>
          <a:ext cx="562532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2661">
                  <a:extLst>
                    <a:ext uri="{9D8B030D-6E8A-4147-A177-3AD203B41FA5}">
                      <a16:colId xmlns:a16="http://schemas.microsoft.com/office/drawing/2014/main" val="2587657929"/>
                    </a:ext>
                  </a:extLst>
                </a:gridCol>
                <a:gridCol w="2812661">
                  <a:extLst>
                    <a:ext uri="{9D8B030D-6E8A-4147-A177-3AD203B41FA5}">
                      <a16:colId xmlns:a16="http://schemas.microsoft.com/office/drawing/2014/main" val="318252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서식 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1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 정수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0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실수</a:t>
                      </a:r>
                      <a:r>
                        <a:rPr lang="en-US" altLang="ko-KR" dirty="0" smtClean="0"/>
                        <a:t>(float, double)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4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(char)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0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53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1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문자로 출력하는 방법입니다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이것은 문자열을 나타냅니다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2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수를 출력할 때는 따옴표를 생략합니다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123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6.5</a:t>
            </a:r>
          </a:p>
        </p:txBody>
      </p:sp>
    </p:spTree>
    <p:extLst>
      <p:ext uri="{BB962C8B-B14F-4D97-AF65-F5344CB8AC3E}">
        <p14:creationId xmlns:p14="http://schemas.microsoft.com/office/powerpoint/2010/main" val="11814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3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 height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172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 weight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10376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4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수식을 출력하면 계산 결과가 출력됩니다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10 + 5 = 15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답은 연산을 통해서 출력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내 생년월일은 </a:t>
            </a:r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입니다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(</a:t>
            </a:r>
            <a:r>
              <a:rPr lang="ko-KR" altLang="en-US" dirty="0" smtClean="0">
                <a:sym typeface="Wingdings" panose="05000000000000000000" pitchFamily="2" charset="2"/>
              </a:rPr>
              <a:t>현재 년도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만나이를</a:t>
            </a:r>
            <a:r>
              <a:rPr lang="ko-KR" altLang="en-US" dirty="0" smtClean="0">
                <a:sym typeface="Wingdings" panose="05000000000000000000" pitchFamily="2" charset="2"/>
              </a:rPr>
              <a:t> 이용하여 생년을 출력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542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문법 및 </a:t>
            </a:r>
            <a:r>
              <a:rPr lang="en-US" altLang="ko-KR" dirty="0" err="1"/>
              <a:t>Printf</a:t>
            </a:r>
            <a:r>
              <a:rPr lang="ko-KR" altLang="en-US" dirty="0"/>
              <a:t>의 활용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67200" y="569167"/>
            <a:ext cx="3657600" cy="5784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Printf</a:t>
            </a:r>
            <a:r>
              <a:rPr lang="ko-KR" altLang="en-US" dirty="0" smtClean="0"/>
              <a:t>의 활용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82" y="1341851"/>
            <a:ext cx="1166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서식 문자를 이용한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같은 출력을 서식 문자를 이용하여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 4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수식을 출력하면 계산 결과가 출력됩니다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10 + 5 = 15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답은 연산을 통해서 출력</a:t>
            </a:r>
            <a:endParaRPr lang="en-US" altLang="ko-KR" dirty="0" smtClean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내 생년월일은 </a:t>
            </a:r>
            <a:r>
              <a:rPr lang="en-US" altLang="ko-KR" dirty="0" smtClean="0"/>
              <a:t>1984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입니다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(</a:t>
            </a:r>
            <a:r>
              <a:rPr lang="ko-KR" altLang="en-US" dirty="0" smtClean="0">
                <a:sym typeface="Wingdings" panose="05000000000000000000" pitchFamily="2" charset="2"/>
              </a:rPr>
              <a:t>현재 년도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만나이를</a:t>
            </a:r>
            <a:r>
              <a:rPr lang="ko-KR" altLang="en-US" dirty="0" smtClean="0">
                <a:sym typeface="Wingdings" panose="05000000000000000000" pitchFamily="2" charset="2"/>
              </a:rPr>
              <a:t> 이용하여 생년을 출력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Test 5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5 Dan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5 * 2 = 10  </a:t>
            </a:r>
            <a:r>
              <a:rPr lang="ko-KR" altLang="en-US" dirty="0" smtClean="0">
                <a:sym typeface="Wingdings" panose="05000000000000000000" pitchFamily="2" charset="2"/>
              </a:rPr>
              <a:t>답은 연산을 통해서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828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1877</Words>
  <Application>Microsoft Office PowerPoint</Application>
  <PresentationFormat>와이드스크린</PresentationFormat>
  <Paragraphs>325</Paragraphs>
  <Slides>41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맑은 고딕</vt:lpstr>
      <vt:lpstr>휴먼편지체</vt:lpstr>
      <vt:lpstr>Arial</vt:lpstr>
      <vt:lpstr>Wingdings</vt:lpstr>
      <vt:lpstr>Office 테마</vt:lpstr>
      <vt:lpstr>MathMagic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</cp:revision>
  <dcterms:created xsi:type="dcterms:W3CDTF">2020-10-22T04:51:43Z</dcterms:created>
  <dcterms:modified xsi:type="dcterms:W3CDTF">2020-10-24T15:34:26Z</dcterms:modified>
</cp:coreProperties>
</file>