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355" r:id="rId5"/>
    <p:sldId id="294" r:id="rId6"/>
    <p:sldId id="356" r:id="rId7"/>
    <p:sldId id="357" r:id="rId8"/>
    <p:sldId id="358" r:id="rId9"/>
    <p:sldId id="360" r:id="rId10"/>
    <p:sldId id="368" r:id="rId11"/>
    <p:sldId id="369" r:id="rId12"/>
    <p:sldId id="370" r:id="rId13"/>
    <p:sldId id="371" r:id="rId14"/>
    <p:sldId id="372" r:id="rId15"/>
    <p:sldId id="334" r:id="rId16"/>
    <p:sldId id="361" r:id="rId17"/>
    <p:sldId id="362" r:id="rId18"/>
    <p:sldId id="364" r:id="rId19"/>
    <p:sldId id="365" r:id="rId20"/>
    <p:sldId id="366" r:id="rId21"/>
    <p:sldId id="367" r:id="rId22"/>
    <p:sldId id="373" r:id="rId23"/>
    <p:sldId id="374" r:id="rId24"/>
    <p:sldId id="375" r:id="rId25"/>
    <p:sldId id="376" r:id="rId26"/>
    <p:sldId id="377" r:id="rId27"/>
    <p:sldId id="3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b429b02636a33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79059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FF3-24B6-4CE9-B0F1-3BA227E059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4879" y="1912976"/>
            <a:ext cx="823815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응용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SW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엔지니어링 향상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 </a:t>
            </a: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65" y="50208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민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자료형의</a:t>
            </a:r>
            <a:r>
              <a:rPr lang="ko-KR" altLang="en-US" dirty="0" smtClean="0"/>
              <a:t> 종류와 표현 범위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154" y="1689903"/>
            <a:ext cx="8371692" cy="359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57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자료형의</a:t>
            </a:r>
            <a:r>
              <a:rPr lang="ko-KR" altLang="en-US" dirty="0" smtClean="0"/>
              <a:t> 종류와 표현 범위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6862" y="1941236"/>
            <a:ext cx="4060676" cy="324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1319" y="3261870"/>
            <a:ext cx="1872208" cy="190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341318" y="287734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1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자료형의</a:t>
            </a:r>
            <a:r>
              <a:rPr lang="ko-KR" altLang="en-US" dirty="0" smtClean="0"/>
              <a:t> 종류와 표현 범위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746" y="1368945"/>
            <a:ext cx="5328592" cy="259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006" y="4569694"/>
            <a:ext cx="2736304" cy="108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42746" y="421681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5462" y="4569694"/>
            <a:ext cx="2335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+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연산결과의 크기가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4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바이트인 이유는 피연산자가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4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바이트 데이터로 형 변환 되었기 때문이다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4238" y="1368945"/>
            <a:ext cx="2808312" cy="208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4238" y="5230263"/>
            <a:ext cx="1554784" cy="42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7348813" y="487022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8733" y="379010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double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형 변수의 출력 서식문자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%f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	- printf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double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형 변수의 입력 서식문자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%lf 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	- scanf</a:t>
            </a:r>
          </a:p>
        </p:txBody>
      </p:sp>
    </p:spTree>
    <p:extLst>
      <p:ext uri="{BB962C8B-B14F-4D97-AF65-F5344CB8AC3E}">
        <p14:creationId xmlns:p14="http://schemas.microsoft.com/office/powerpoint/2010/main" val="395582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자료형의</a:t>
            </a:r>
            <a:r>
              <a:rPr lang="ko-KR" altLang="en-US" dirty="0" smtClean="0"/>
              <a:t> 종류와 표현 범위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685" y="1581497"/>
            <a:ext cx="7274629" cy="40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04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문자 표현을 위한 </a:t>
            </a:r>
            <a:r>
              <a:rPr lang="en-US" altLang="ko-KR" dirty="0" smtClean="0"/>
              <a:t>ASCII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1235" y="1992783"/>
            <a:ext cx="27622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555" y="3459447"/>
            <a:ext cx="5810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565611" y="408443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1555" y="292888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서식문자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%c  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해당 숫자의 아스키 코드 문자를 출력해라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695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지역변수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5024" y="1268760"/>
            <a:ext cx="4536504" cy="330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025" y="4581128"/>
            <a:ext cx="4536504" cy="163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0556" y="5402244"/>
            <a:ext cx="2152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394974" y="1512074"/>
            <a:ext cx="374441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함수 내에 선언되는 변수를 가리켜 지역변수라 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지역변수는 선언된 이후로부터 함수 내에서만 접근이 가능하다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  <a:p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한 지역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(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함수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)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내에 동일한 이름의 변수 선언 불가능하다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다른 지역에 동일한 이름의 변수 선언 가능하다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  <a:p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해당 지역을 빠져나가면 지역변수는 소멸된다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그리고 호출될 때마다 새롭게 할당된다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41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다양한 형태의 지역변수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425" y="1478208"/>
            <a:ext cx="3168352" cy="225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003149" y="1478208"/>
            <a:ext cx="280376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중괄호 내에 선언된 변수도 지역변수이다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그리고 이 지역변수는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중괄호를 빠져나가면 소멸된다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따라서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for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문의 반복횟수만큼 지역변수가 할당되고 소멸된다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5289" y="1478208"/>
            <a:ext cx="473452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7185289" y="4191304"/>
            <a:ext cx="4752528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지역변수는 외부에 선언된 동일한 이름의 변수를 가린다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08859" y="2079823"/>
            <a:ext cx="266429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if</a:t>
            </a:r>
            <a:r>
              <a:rPr lang="ko-KR" altLang="en-US" sz="15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문 내에 선언된 변수 </a:t>
            </a:r>
            <a:r>
              <a:rPr lang="en-US" altLang="ko-KR" sz="15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sz="15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15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main </a:t>
            </a:r>
            <a:r>
              <a:rPr lang="ko-KR" altLang="en-US" sz="15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함수의 변수 </a:t>
            </a:r>
            <a:r>
              <a:rPr lang="en-US" altLang="ko-KR" sz="15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sz="15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을 가린다</a:t>
            </a:r>
            <a:r>
              <a:rPr lang="en-US" altLang="ko-KR" sz="1500" dirty="0" smtClean="0">
                <a:solidFill>
                  <a:srgbClr val="CC66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  <a:endParaRPr lang="ko-KR" altLang="en-US" sz="1500" dirty="0">
              <a:solidFill>
                <a:srgbClr val="CC66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25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전역변수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776" y="1518142"/>
            <a:ext cx="3816424" cy="340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76" y="4977946"/>
            <a:ext cx="11525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530896" y="526597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66741" y="1518142"/>
            <a:ext cx="41764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전역변수는 함수 외부에 선언된다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endParaRPr lang="en-US" altLang="ko-KR" sz="1300" b="1" dirty="0" smtClean="0">
              <a:solidFill>
                <a:srgbClr val="737C22"/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rgbClr val="737C22"/>
                </a:solidFill>
                <a:latin typeface="+mn-ea"/>
              </a:rPr>
              <a:t>프로그램의 시작과 동시에 메모리 공간에 할당되어 종료 시까지 존재한다</a:t>
            </a:r>
            <a:r>
              <a:rPr lang="en-US" altLang="ko-KR" sz="1300" b="1" dirty="0" smtClean="0">
                <a:solidFill>
                  <a:srgbClr val="737C22"/>
                </a:solidFill>
                <a:latin typeface="+mn-ea"/>
              </a:rPr>
              <a:t>.</a:t>
            </a:r>
          </a:p>
          <a:p>
            <a:endParaRPr lang="en-US" altLang="ko-KR" sz="1300" b="1" dirty="0" smtClean="0">
              <a:solidFill>
                <a:srgbClr val="737C22"/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별도의 값으로 초기화하지 않으면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0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으로 초기화된다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endParaRPr lang="en-US" altLang="ko-KR" sz="1300" b="1" dirty="0" smtClean="0">
              <a:solidFill>
                <a:srgbClr val="737C22"/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rgbClr val="737C22"/>
                </a:solidFill>
                <a:latin typeface="+mn-ea"/>
              </a:rPr>
              <a:t>프로그램 전체 영역 어디서든 접근이 가능하다</a:t>
            </a:r>
            <a:r>
              <a:rPr lang="en-US" altLang="ko-KR" sz="1300" b="1" dirty="0" smtClean="0">
                <a:solidFill>
                  <a:srgbClr val="737C22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737C22"/>
              </a:solidFill>
              <a:latin typeface="+mn-ea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7048" y="2935956"/>
            <a:ext cx="27527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924" y="5571224"/>
            <a:ext cx="1314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46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Static </a:t>
            </a:r>
            <a:r>
              <a:rPr lang="ko-KR" altLang="en-US" dirty="0" smtClean="0"/>
              <a:t>선언을 추가한 지역변수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8968" y="1714840"/>
            <a:ext cx="4176464" cy="311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2926" y="4163673"/>
            <a:ext cx="2016224" cy="69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427439" y="373106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99447" y="2074879"/>
            <a:ext cx="338437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선언된 함수 내에서만 접근이 가능하다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지역변수 특성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딱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회 초기화되고 프로그램 종료 시까지 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메모리 공간에 존재한다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(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전역변수 특성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69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0201" y="2808714"/>
            <a:ext cx="5615640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재귀함수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다시 자기 자신을 호출하는 함수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57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076" y="2355387"/>
            <a:ext cx="2791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언어의 핵심</a:t>
            </a:r>
            <a:r>
              <a:rPr lang="en-US" altLang="ko-KR" dirty="0" smtClean="0"/>
              <a:t>!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!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지역변수와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전역변수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 응용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재귀함수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차원 배열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7407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재귀함수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재귀함수의</a:t>
            </a:r>
            <a:r>
              <a:rPr lang="ko-KR" altLang="en-US" dirty="0" smtClean="0"/>
              <a:t> 기본적인 이해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293" y="1748768"/>
            <a:ext cx="4451548" cy="382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3475" y="4408476"/>
            <a:ext cx="3600400" cy="123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3891466" y="4264459"/>
            <a:ext cx="3816424" cy="1440160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91467" y="5776627"/>
            <a:ext cx="367240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자기자신을 재호출하는 형태로 정의된 함수를 가리켜 재귀함수라 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969" y="1407581"/>
            <a:ext cx="33432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68345" y="3452833"/>
            <a:ext cx="1790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9968345" y="306376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23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재귀함수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재귀함수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174" y="1806174"/>
            <a:ext cx="34766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5100" y="4463649"/>
            <a:ext cx="14097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486072" y="4017087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83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61786" y="2808714"/>
            <a:ext cx="2212465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배열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(1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차원 배열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65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878" y="1678676"/>
            <a:ext cx="5924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2099870" y="1606668"/>
            <a:ext cx="6120680" cy="1872208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92558" y="2486297"/>
            <a:ext cx="201622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다수의 정보를 저장하기 위해서는 다수의 배열을 선언해야 한다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4245" y="4166457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2216213" y="4094449"/>
            <a:ext cx="2520280" cy="57606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0229" y="4886537"/>
            <a:ext cx="3744416" cy="88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4808501" y="431047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차원 배열 선언의 예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6773" y="4094449"/>
            <a:ext cx="2880320" cy="133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줄무늬가 있는 오른쪽 화살표 15"/>
          <p:cNvSpPr/>
          <p:nvPr/>
        </p:nvSpPr>
        <p:spPr>
          <a:xfrm>
            <a:off x="6680709" y="4598505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00789" y="539059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생성되는 배열의 형태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94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차원 배열의 접근</a:t>
            </a:r>
            <a:endParaRPr lang="ko-KR" alt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94" y="1708158"/>
            <a:ext cx="425346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94" y="4805557"/>
            <a:ext cx="2304256" cy="29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06794" y="4303573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993" y="1351888"/>
            <a:ext cx="4968552" cy="485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07495" y="4732201"/>
            <a:ext cx="18383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439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배열을 이용한 문자열의 표현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08" y="1466065"/>
            <a:ext cx="3096344" cy="42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245800" y="1394057"/>
            <a:ext cx="3240360" cy="504056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613952" y="2042129"/>
            <a:ext cx="360040" cy="36004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73992" y="2009754"/>
            <a:ext cx="129614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저장결과</a:t>
            </a:r>
            <a:endParaRPr lang="en-US" altLang="ko-KR" sz="13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86160" y="1538073"/>
            <a:ext cx="2016224" cy="3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배열에 문자열 저장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800" y="2402169"/>
            <a:ext cx="41624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422264" y="2762209"/>
            <a:ext cx="40324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문자열의 끝에 널 문자라 불리는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Maiandra GD" pitchFamily="34" charset="0"/>
              </a:rPr>
              <a:t>\0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 삽입되었음에 주목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널 문자는 문자열의 끝을 의미한다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266" y="3828485"/>
            <a:ext cx="4608512" cy="222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6321" y="5189592"/>
            <a:ext cx="1944216" cy="85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854312" y="483101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6884" y="4128124"/>
            <a:ext cx="39052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모서리가 둥근 직사각형 24"/>
          <p:cNvSpPr/>
          <p:nvPr/>
        </p:nvSpPr>
        <p:spPr>
          <a:xfrm>
            <a:off x="7804876" y="4056116"/>
            <a:ext cx="4032448" cy="1872208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이용한 문자열 입력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35" y="1781343"/>
            <a:ext cx="4536504" cy="353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1218" y="4604731"/>
            <a:ext cx="2045252" cy="66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4897266" y="415816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12254" y="1853351"/>
            <a:ext cx="309634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scanf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함수를 이용해서 문자열 입력 시 서식문자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%s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 사용한다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    scanf(“%s”, str);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위와 같이 배열이름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str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 앞에는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&amp;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연산자를 붙이지 않는다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9766" y="3725559"/>
            <a:ext cx="2304256" cy="1008112"/>
          </a:xfrm>
          <a:prstGeom prst="roundRect">
            <a:avLst>
              <a:gd name="adj" fmla="val 5149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8598" y="1781343"/>
            <a:ext cx="37242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0606" y="5376959"/>
            <a:ext cx="2628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8108598" y="494491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80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이용한 문자열 입력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121" y="1784669"/>
            <a:ext cx="3888431" cy="303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764560" y="1639371"/>
            <a:ext cx="432048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앞서 보인 왼편의 예제를 실행할 때 다음과 같이 문자열을 입력하면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     He is my friend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다음의 실행결과를 보인다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    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입력 받은 문자열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: He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    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문자 단위 출력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: He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scanf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함수는 공백을 기준으로 데이터의 수를 구분한다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따라서 공백을 포함하는 문자열을 한번의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scanf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함수호출을 통해서 읽어 들이지는 못한다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07668" y="5645006"/>
            <a:ext cx="597666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737C22"/>
                </a:solidFill>
                <a:latin typeface="+mn-ea"/>
              </a:rPr>
              <a:t>공백을 포함하는 문자열의 입력에 사용되는 함수는 이후에 </a:t>
            </a:r>
            <a:r>
              <a:rPr lang="ko-KR" altLang="en-US" sz="1300" b="1" dirty="0" smtClean="0">
                <a:solidFill>
                  <a:srgbClr val="737C22"/>
                </a:solidFill>
                <a:latin typeface="+mn-ea"/>
              </a:rPr>
              <a:t>진도를 나갑니다</a:t>
            </a:r>
            <a:r>
              <a:rPr lang="en-US" altLang="ko-KR" sz="1300" b="1" dirty="0" smtClean="0">
                <a:solidFill>
                  <a:srgbClr val="737C22"/>
                </a:solidFill>
                <a:latin typeface="+mn-ea"/>
              </a:rPr>
              <a:t>.</a:t>
            </a:r>
            <a:endParaRPr lang="ko-KR" altLang="en-US" dirty="0">
              <a:solidFill>
                <a:srgbClr val="737C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8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18606" y="2808714"/>
            <a:ext cx="3898824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함수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언어의 핵심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!! 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함수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!!)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70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함수를 만드는 이유와 종류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18409" y="1542866"/>
            <a:ext cx="525658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다수의 작은 단위 함수를 만들어서 프로그램을 작성하면 큰 문제를 작게 쪼개서 해결하는 효과를 얻을 수 있다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그러나 함수를 만드는 이유 및 이점은 이보다 훨씬 다양하다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121" y="1830898"/>
            <a:ext cx="2514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326121" y="1758890"/>
            <a:ext cx="2520280" cy="576064"/>
          </a:xfrm>
          <a:prstGeom prst="roundRect">
            <a:avLst>
              <a:gd name="adj" fmla="val 359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4993" y="1542866"/>
            <a:ext cx="3728832" cy="32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98129" y="3191379"/>
            <a:ext cx="5256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rgbClr val="987206"/>
                </a:solidFill>
                <a:latin typeface="+mn-ea"/>
              </a:rPr>
              <a:t>유형 </a:t>
            </a:r>
            <a:r>
              <a:rPr lang="en-US" altLang="ko-KR" sz="1400" b="1" dirty="0" smtClean="0">
                <a:solidFill>
                  <a:srgbClr val="987206"/>
                </a:solidFill>
                <a:latin typeface="+mn-ea"/>
              </a:rPr>
              <a:t>1:</a:t>
            </a:r>
            <a:r>
              <a:rPr lang="en-US" altLang="ko-KR" sz="1400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전달인자 있고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반환 값 있다</a:t>
            </a:r>
            <a:r>
              <a:rPr lang="en-US" altLang="ko-KR" sz="1400" dirty="0" smtClean="0">
                <a:latin typeface="+mn-ea"/>
              </a:rPr>
              <a:t>! </a:t>
            </a:r>
            <a:r>
              <a:rPr lang="ko-KR" altLang="en-US" sz="1400" dirty="0" smtClean="0">
                <a:latin typeface="+mn-ea"/>
              </a:rPr>
              <a:t>전달인자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smtClean="0">
                <a:latin typeface="바탕"/>
                <a:ea typeface="바탕"/>
              </a:rPr>
              <a:t>○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반환 값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smtClean="0">
                <a:latin typeface="바탕"/>
                <a:ea typeface="바탕"/>
              </a:rPr>
              <a:t>○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rgbClr val="987206"/>
                </a:solidFill>
                <a:latin typeface="+mn-ea"/>
              </a:rPr>
              <a:t>유형 </a:t>
            </a:r>
            <a:r>
              <a:rPr lang="en-US" altLang="ko-KR" sz="1400" b="1" dirty="0" smtClean="0">
                <a:solidFill>
                  <a:srgbClr val="987206"/>
                </a:solidFill>
                <a:latin typeface="+mn-ea"/>
              </a:rPr>
              <a:t>2: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전달인자 있고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반환 값 없다</a:t>
            </a:r>
            <a:r>
              <a:rPr lang="en-US" altLang="ko-KR" sz="1400" dirty="0" smtClean="0">
                <a:latin typeface="+mn-ea"/>
              </a:rPr>
              <a:t>! </a:t>
            </a:r>
            <a:r>
              <a:rPr lang="ko-KR" altLang="en-US" sz="1400" dirty="0" smtClean="0">
                <a:latin typeface="+mn-ea"/>
              </a:rPr>
              <a:t>전달인자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smtClean="0">
                <a:latin typeface="바탕"/>
                <a:ea typeface="바탕"/>
              </a:rPr>
              <a:t>○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반환 값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  <a:sym typeface="Wingdings 2"/>
              </a:rPr>
              <a:t>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rgbClr val="987206"/>
                </a:solidFill>
                <a:latin typeface="+mn-ea"/>
              </a:rPr>
              <a:t>유형 </a:t>
            </a:r>
            <a:r>
              <a:rPr lang="en-US" altLang="ko-KR" sz="1400" b="1" dirty="0" smtClean="0">
                <a:solidFill>
                  <a:srgbClr val="987206"/>
                </a:solidFill>
                <a:latin typeface="+mn-ea"/>
              </a:rPr>
              <a:t>3: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전달인자 없고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반환 값 있다</a:t>
            </a:r>
            <a:r>
              <a:rPr lang="en-US" altLang="ko-KR" sz="1400" dirty="0" smtClean="0">
                <a:latin typeface="+mn-ea"/>
              </a:rPr>
              <a:t>! </a:t>
            </a:r>
            <a:r>
              <a:rPr lang="ko-KR" altLang="en-US" sz="1400" dirty="0" smtClean="0">
                <a:latin typeface="+mn-ea"/>
              </a:rPr>
              <a:t>전달인자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  <a:sym typeface="Wingdings 2"/>
              </a:rPr>
              <a:t>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반환 값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smtClean="0">
                <a:latin typeface="바탕"/>
                <a:ea typeface="바탕"/>
              </a:rPr>
              <a:t>○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rgbClr val="987206"/>
                </a:solidFill>
                <a:latin typeface="+mn-ea"/>
              </a:rPr>
              <a:t>유형 </a:t>
            </a:r>
            <a:r>
              <a:rPr lang="en-US" altLang="ko-KR" sz="1400" b="1" dirty="0" smtClean="0">
                <a:solidFill>
                  <a:srgbClr val="987206"/>
                </a:solidFill>
                <a:latin typeface="+mn-ea"/>
              </a:rPr>
              <a:t>4: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전달인자 없고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반환 값 없다</a:t>
            </a:r>
            <a:r>
              <a:rPr lang="en-US" altLang="ko-KR" sz="1400" dirty="0" smtClean="0">
                <a:latin typeface="+mn-ea"/>
              </a:rPr>
              <a:t>! </a:t>
            </a:r>
            <a:r>
              <a:rPr lang="ko-KR" altLang="en-US" sz="1400" dirty="0" smtClean="0">
                <a:latin typeface="+mn-ea"/>
              </a:rPr>
              <a:t>전달인자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  <a:sym typeface="Wingdings 2"/>
              </a:rPr>
              <a:t>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반환 값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  <a:sym typeface="Wingdings 2"/>
              </a:rPr>
              <a:t></a:t>
            </a:r>
            <a:r>
              <a:rPr lang="en-US" altLang="ko-KR" sz="1400" dirty="0" smtClean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6121" y="3191379"/>
            <a:ext cx="5400600" cy="1872208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0261" y="5402021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전달인자와 반환 값의 유무에 따른 함수의 구분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548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함수의 구분 </a:t>
            </a:r>
            <a:r>
              <a:rPr lang="en-US" altLang="ko-KR" dirty="0" smtClean="0"/>
              <a:t>I</a:t>
            </a:r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768" y="1603580"/>
            <a:ext cx="3888432" cy="168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479" y="3424436"/>
            <a:ext cx="305822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5121" y="5589240"/>
            <a:ext cx="1323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3146" y="1624236"/>
            <a:ext cx="4968552" cy="100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3146" y="2992388"/>
            <a:ext cx="4104456" cy="153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23147" y="4875525"/>
            <a:ext cx="5184576" cy="128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모서리가 둥근 직사각형 27"/>
          <p:cNvSpPr/>
          <p:nvPr/>
        </p:nvSpPr>
        <p:spPr>
          <a:xfrm>
            <a:off x="6023146" y="1523200"/>
            <a:ext cx="5256584" cy="1152128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23146" y="2920380"/>
            <a:ext cx="5256584" cy="1656184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23146" y="4864596"/>
            <a:ext cx="5256584" cy="1296144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함수의 구분 </a:t>
            </a:r>
            <a:r>
              <a:rPr lang="en-US" altLang="ko-KR" dirty="0" smtClean="0"/>
              <a:t>II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12" y="1714734"/>
            <a:ext cx="43243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6600" y="1758276"/>
            <a:ext cx="2324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646600" y="431044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6600" y="4739070"/>
            <a:ext cx="3457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0448" y="1815770"/>
            <a:ext cx="4176463" cy="151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7458440" y="1714734"/>
            <a:ext cx="4536504" cy="1613204"/>
          </a:xfrm>
          <a:prstGeom prst="roundRect">
            <a:avLst>
              <a:gd name="adj" fmla="val 424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611985" y="3474114"/>
            <a:ext cx="322441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return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문에는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값의 반환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과 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rgbClr val="987206"/>
                </a:solidFill>
                <a:latin typeface="+mn-ea"/>
              </a:rPr>
              <a:t>함수의 탈출</a:t>
            </a:r>
            <a:r>
              <a:rPr lang="en-US" altLang="ko-KR" sz="1300" b="1" dirty="0" smtClean="0">
                <a:solidFill>
                  <a:srgbClr val="987206"/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이라는 두 가지 기능이 담겨있다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위의 예제에서 보이듯이 값을 반환하지 않는 형태로 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return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문을 구성하여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값은 반환하지 않되 함수를 빠져나가는 용도로 사용할 수 있다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581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함수의 정의와 원형 선언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517" y="1542662"/>
            <a:ext cx="5371965" cy="296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7535" y="1266999"/>
            <a:ext cx="23622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2409305" y="5114639"/>
            <a:ext cx="7373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987206"/>
                </a:solidFill>
                <a:latin typeface="+mn-ea"/>
              </a:rPr>
              <a:t>컴파일이 위에서 아래로 진행이 되기 때문에 함수의 배치순서는 중요하다</a:t>
            </a:r>
            <a:r>
              <a:rPr lang="en-US" altLang="ko-KR" sz="16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600" b="1" dirty="0" smtClean="0">
                <a:solidFill>
                  <a:srgbClr val="987206"/>
                </a:solidFill>
                <a:latin typeface="+mn-ea"/>
              </a:rPr>
              <a:t>컴파일 되지 않은 함수는 호출이 불가능하다</a:t>
            </a:r>
            <a:r>
              <a:rPr lang="en-US" altLang="ko-KR" sz="1600" b="1" dirty="0" smtClean="0">
                <a:solidFill>
                  <a:srgbClr val="987206"/>
                </a:solidFill>
                <a:latin typeface="+mn-ea"/>
              </a:rPr>
              <a:t>. 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07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다양한 종류의 함수 정의 예제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294" y="1681844"/>
            <a:ext cx="5184576" cy="29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294" y="4794018"/>
            <a:ext cx="2030738" cy="46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097" y="1231553"/>
            <a:ext cx="454540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02449" y="5593918"/>
            <a:ext cx="2771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57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68301" y="2808714"/>
            <a:ext cx="3799438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변수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지역변수와</a:t>
            </a:r>
            <a:r>
              <a:rPr lang="ko-KR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전역변수</a:t>
            </a:r>
            <a:r>
              <a:rPr lang="en-US" altLang="ko-K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47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647</Words>
  <Application>Microsoft Office PowerPoint</Application>
  <PresentationFormat>와이드스크린</PresentationFormat>
  <Paragraphs>135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바탕</vt:lpstr>
      <vt:lpstr>휴먼편지체</vt:lpstr>
      <vt:lpstr>Arial</vt:lpstr>
      <vt:lpstr>Maiandra GD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2020-10-22T04:51:43Z</dcterms:created>
  <dcterms:modified xsi:type="dcterms:W3CDTF">2020-11-13T10:47:42Z</dcterms:modified>
</cp:coreProperties>
</file>