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73" r:id="rId4"/>
    <p:sldId id="374" r:id="rId5"/>
    <p:sldId id="391" r:id="rId6"/>
    <p:sldId id="392" r:id="rId7"/>
    <p:sldId id="393" r:id="rId8"/>
    <p:sldId id="379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b429b02636a33c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3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95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29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80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6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2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6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43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75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3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8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378941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79059"/>
            <a:ext cx="12192000" cy="378941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22FF3-24B6-4CE9-B0F1-3BA227E0591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4879" y="1912976"/>
            <a:ext cx="8238153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응용 </a:t>
            </a:r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SW </a:t>
            </a:r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엔지니어링 향상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(C </a:t>
            </a:r>
            <a:r>
              <a:rPr lang="ko-KR" alt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언어</a:t>
            </a:r>
            <a:r>
              <a:rPr lang="en-US" altLang="ko-KR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5665" y="502088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 민 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53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구조체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구조체 변수의 선언과 접근 예제</a:t>
            </a:r>
            <a:endParaRPr lang="ko-KR" altLang="en-US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250" y="1562563"/>
            <a:ext cx="5976664" cy="460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0754" y="2085757"/>
            <a:ext cx="2448272" cy="66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직사각형 29"/>
          <p:cNvSpPr/>
          <p:nvPr/>
        </p:nvSpPr>
        <p:spPr>
          <a:xfrm>
            <a:off x="4708906" y="167977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18608" y="1248863"/>
            <a:ext cx="4392488" cy="491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38888" y="1248863"/>
            <a:ext cx="1872208" cy="184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10974992" y="891733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866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구조체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정의와 동시에 변수 선언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885" y="1932922"/>
            <a:ext cx="20383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885" y="3907995"/>
            <a:ext cx="29908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558877" y="1720346"/>
            <a:ext cx="3312368" cy="1800200"/>
          </a:xfrm>
          <a:prstGeom prst="roundRect">
            <a:avLst>
              <a:gd name="adj" fmla="val 4013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8877" y="3808578"/>
            <a:ext cx="3312368" cy="1800200"/>
          </a:xfrm>
          <a:prstGeom prst="roundRect">
            <a:avLst>
              <a:gd name="adj" fmla="val 4013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48492" y="1508290"/>
            <a:ext cx="520065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32486" y="2214380"/>
            <a:ext cx="23526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8960478" y="178233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323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구조체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정의와 동시에 변수 선언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885" y="1932922"/>
            <a:ext cx="20383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885" y="3907995"/>
            <a:ext cx="29908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558877" y="1720346"/>
            <a:ext cx="3312368" cy="1800200"/>
          </a:xfrm>
          <a:prstGeom prst="roundRect">
            <a:avLst>
              <a:gd name="adj" fmla="val 4013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8877" y="3808578"/>
            <a:ext cx="3312368" cy="1800200"/>
          </a:xfrm>
          <a:prstGeom prst="roundRect">
            <a:avLst>
              <a:gd name="adj" fmla="val 4013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48492" y="1508290"/>
            <a:ext cx="520065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32486" y="2214380"/>
            <a:ext cx="23526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8960478" y="178233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005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구조체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구조체 배열의 선언과 접근</a:t>
            </a:r>
            <a:endParaRPr lang="ko-KR" altLang="en-US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492" y="1507705"/>
            <a:ext cx="45815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6610463" y="1905065"/>
            <a:ext cx="4283968" cy="2736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6931" y="2652441"/>
            <a:ext cx="4104456" cy="197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모서리가 둥근 직사각형 19"/>
          <p:cNvSpPr/>
          <p:nvPr/>
        </p:nvSpPr>
        <p:spPr>
          <a:xfrm>
            <a:off x="6688939" y="1531073"/>
            <a:ext cx="2232248" cy="432048"/>
          </a:xfrm>
          <a:prstGeom prst="roundRect">
            <a:avLst>
              <a:gd name="adj" fmla="val 4013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16931" y="1963121"/>
            <a:ext cx="28083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길이가 </a:t>
            </a: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인 구조체 배열의 선언방법</a:t>
            </a:r>
            <a:endParaRPr lang="en-US" altLang="ko-KR" sz="1200" b="1" dirty="0" smtClean="0">
              <a:solidFill>
                <a:srgbClr val="9966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69059" y="2323161"/>
            <a:ext cx="194421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선언된 배열의 형태</a:t>
            </a:r>
            <a:endParaRPr lang="en-US" altLang="ko-KR" sz="16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3" name="줄무늬가 있는 오른쪽 화살표 22"/>
          <p:cNvSpPr/>
          <p:nvPr/>
        </p:nvSpPr>
        <p:spPr>
          <a:xfrm rot="5400000">
            <a:off x="7284458" y="2270608"/>
            <a:ext cx="321130" cy="36004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47075" y="5184830"/>
            <a:ext cx="20859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5403059" y="4824790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99736" y="1572394"/>
            <a:ext cx="1869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struct point arr[4];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1110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구조체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구조체 배열의 초기화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7655" y="1463722"/>
            <a:ext cx="4680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struct person man={"</a:t>
            </a:r>
            <a:r>
              <a:rPr lang="ko-KR" altLang="en-US" sz="1400" dirty="0" smtClean="0">
                <a:latin typeface="+mn-ea"/>
              </a:rPr>
              <a:t>이승기</a:t>
            </a:r>
            <a:r>
              <a:rPr lang="en-US" altLang="ko-KR" sz="1400" dirty="0" smtClean="0">
                <a:latin typeface="+mn-ea"/>
              </a:rPr>
              <a:t>", "010-1212-0001", 21};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4112" y="1362686"/>
            <a:ext cx="5544616" cy="504056"/>
          </a:xfrm>
          <a:prstGeom prst="roundRect">
            <a:avLst>
              <a:gd name="adj" fmla="val 4013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3140" y="2270003"/>
            <a:ext cx="5472608" cy="1593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400" dirty="0" smtClean="0">
                <a:latin typeface="+mn-ea"/>
              </a:rPr>
              <a:t>struct person arr[3]={</a:t>
            </a:r>
          </a:p>
          <a:p>
            <a:pPr>
              <a:lnSpc>
                <a:spcPts val="2400"/>
              </a:lnSpc>
            </a:pPr>
            <a:r>
              <a:rPr lang="en-US" altLang="ko-KR" sz="1400" dirty="0" smtClean="0">
                <a:latin typeface="+mn-ea"/>
              </a:rPr>
              <a:t>     {"</a:t>
            </a:r>
            <a:r>
              <a:rPr lang="ko-KR" altLang="en-US" sz="1400" dirty="0" smtClean="0">
                <a:latin typeface="+mn-ea"/>
              </a:rPr>
              <a:t>이승기</a:t>
            </a:r>
            <a:r>
              <a:rPr lang="en-US" altLang="ko-KR" sz="1400" dirty="0" smtClean="0">
                <a:latin typeface="+mn-ea"/>
              </a:rPr>
              <a:t>", "010-1212-0001", 21},     // </a:t>
            </a:r>
            <a:r>
              <a:rPr lang="ko-KR" altLang="en-US" sz="1400" dirty="0" smtClean="0">
                <a:latin typeface="+mn-ea"/>
              </a:rPr>
              <a:t>첫 번째 요소의 초기화</a:t>
            </a:r>
          </a:p>
          <a:p>
            <a:pPr>
              <a:lnSpc>
                <a:spcPts val="2400"/>
              </a:lnSpc>
            </a:pPr>
            <a:r>
              <a:rPr lang="en-US" altLang="ko-KR" sz="1400" dirty="0" smtClean="0">
                <a:latin typeface="+mn-ea"/>
              </a:rPr>
              <a:t>     {"</a:t>
            </a:r>
            <a:r>
              <a:rPr lang="ko-KR" altLang="en-US" sz="1400" dirty="0" smtClean="0">
                <a:latin typeface="+mn-ea"/>
              </a:rPr>
              <a:t>정지영</a:t>
            </a:r>
            <a:r>
              <a:rPr lang="en-US" altLang="ko-KR" sz="1400" dirty="0" smtClean="0">
                <a:latin typeface="+mn-ea"/>
              </a:rPr>
              <a:t>", "010-1313-0002", 22},     // </a:t>
            </a:r>
            <a:r>
              <a:rPr lang="ko-KR" altLang="en-US" sz="1400" dirty="0" smtClean="0">
                <a:latin typeface="+mn-ea"/>
              </a:rPr>
              <a:t>두 번째 요소의 초기화</a:t>
            </a:r>
          </a:p>
          <a:p>
            <a:pPr>
              <a:lnSpc>
                <a:spcPts val="2400"/>
              </a:lnSpc>
            </a:pPr>
            <a:r>
              <a:rPr lang="en-US" altLang="ko-KR" sz="1400" dirty="0" smtClean="0">
                <a:latin typeface="+mn-ea"/>
              </a:rPr>
              <a:t>     {"</a:t>
            </a:r>
            <a:r>
              <a:rPr lang="ko-KR" altLang="en-US" sz="1400" dirty="0" smtClean="0">
                <a:latin typeface="+mn-ea"/>
              </a:rPr>
              <a:t>한지수</a:t>
            </a:r>
            <a:r>
              <a:rPr lang="en-US" altLang="ko-KR" sz="1400" dirty="0" smtClean="0">
                <a:latin typeface="+mn-ea"/>
              </a:rPr>
              <a:t>", "010-1717-0003", 19}      // </a:t>
            </a:r>
            <a:r>
              <a:rPr lang="ko-KR" altLang="en-US" sz="1400" dirty="0" smtClean="0">
                <a:latin typeface="+mn-ea"/>
              </a:rPr>
              <a:t>세 번째 요소의 초기화</a:t>
            </a:r>
          </a:p>
          <a:p>
            <a:pPr>
              <a:lnSpc>
                <a:spcPts val="2400"/>
              </a:lnSpc>
            </a:pPr>
            <a:r>
              <a:rPr lang="en-US" altLang="ko-KR" sz="1400" dirty="0" smtClean="0">
                <a:latin typeface="+mn-ea"/>
              </a:rPr>
              <a:t>};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4112" y="2226461"/>
            <a:ext cx="5544616" cy="1656184"/>
          </a:xfrm>
          <a:prstGeom prst="roundRect">
            <a:avLst>
              <a:gd name="adj" fmla="val 9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4264" y="1362686"/>
            <a:ext cx="595312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9284" y="4886936"/>
            <a:ext cx="22574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직사각형 29"/>
          <p:cNvSpPr/>
          <p:nvPr/>
        </p:nvSpPr>
        <p:spPr>
          <a:xfrm>
            <a:off x="3609284" y="4454888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394304" y="3162886"/>
            <a:ext cx="5760640" cy="1224136"/>
          </a:xfrm>
          <a:prstGeom prst="roundRect">
            <a:avLst>
              <a:gd name="adj" fmla="val 6589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432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구조체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구조체 변수와 포인터</a:t>
            </a:r>
            <a:endParaRPr lang="ko-KR" altLang="en-US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45" y="1628801"/>
            <a:ext cx="2664296" cy="2019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204237" y="1484784"/>
            <a:ext cx="5040560" cy="2520280"/>
          </a:xfrm>
          <a:prstGeom prst="roundRect">
            <a:avLst>
              <a:gd name="adj" fmla="val 1133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6245" y="2239951"/>
            <a:ext cx="387763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구조체 </a:t>
            </a:r>
            <a:r>
              <a:rPr lang="en-US" altLang="ko-KR" sz="1600" dirty="0" smtClean="0">
                <a:solidFill>
                  <a:srgbClr val="C0000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point</a:t>
            </a:r>
            <a:r>
              <a:rPr lang="ko-KR" altLang="en-US" sz="1600" dirty="0" smtClean="0">
                <a:solidFill>
                  <a:srgbClr val="C0000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의 포인터 변수 선언</a:t>
            </a:r>
            <a:endParaRPr lang="en-US" altLang="ko-KR" sz="1600" dirty="0" smtClean="0">
              <a:solidFill>
                <a:srgbClr val="C00000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5513" y="2856421"/>
            <a:ext cx="50192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 pptr</a:t>
            </a:r>
            <a:r>
              <a:rPr lang="ko-KR" altLang="en-US" sz="1600" dirty="0" smtClean="0">
                <a:solidFill>
                  <a:srgbClr val="C0000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이 가리키는 구조체 변수의 멤버 </a:t>
            </a:r>
            <a:r>
              <a:rPr lang="en-US" altLang="ko-KR" sz="1600" dirty="0" smtClean="0">
                <a:solidFill>
                  <a:srgbClr val="C0000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xpos</a:t>
            </a:r>
            <a:r>
              <a:rPr lang="ko-KR" altLang="en-US" sz="1600" dirty="0" smtClean="0">
                <a:solidFill>
                  <a:srgbClr val="C0000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에 접근</a:t>
            </a:r>
            <a:endParaRPr lang="en-US" altLang="ko-KR" sz="1600" dirty="0" smtClean="0">
              <a:solidFill>
                <a:srgbClr val="C00000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5513" y="3504493"/>
            <a:ext cx="50192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 pptr</a:t>
            </a:r>
            <a:r>
              <a:rPr lang="ko-KR" altLang="en-US" sz="1600" dirty="0" smtClean="0">
                <a:solidFill>
                  <a:srgbClr val="C0000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이 가리키는 구조체 변수의 멤버 </a:t>
            </a:r>
            <a:r>
              <a:rPr lang="en-US" altLang="ko-KR" sz="1600" dirty="0" smtClean="0">
                <a:solidFill>
                  <a:srgbClr val="C0000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ypos</a:t>
            </a:r>
            <a:r>
              <a:rPr lang="ko-KR" altLang="en-US" sz="1600" dirty="0" smtClean="0">
                <a:solidFill>
                  <a:srgbClr val="C0000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에 접근</a:t>
            </a:r>
            <a:endParaRPr lang="en-US" altLang="ko-KR" sz="1600" dirty="0" smtClean="0">
              <a:solidFill>
                <a:srgbClr val="C00000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008" y="4437112"/>
            <a:ext cx="42767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모서리가 둥근 직사각형 20"/>
          <p:cNvSpPr/>
          <p:nvPr/>
        </p:nvSpPr>
        <p:spPr>
          <a:xfrm>
            <a:off x="204237" y="4221088"/>
            <a:ext cx="5040560" cy="1656184"/>
          </a:xfrm>
          <a:prstGeom prst="roundRect">
            <a:avLst>
              <a:gd name="adj" fmla="val 1133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22" name="왼쪽/오른쪽 화살표 21"/>
          <p:cNvSpPr/>
          <p:nvPr/>
        </p:nvSpPr>
        <p:spPr>
          <a:xfrm>
            <a:off x="2335449" y="4653136"/>
            <a:ext cx="360040" cy="216024"/>
          </a:xfrm>
          <a:prstGeom prst="leftRightArrow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/오른쪽 화살표 22"/>
          <p:cNvSpPr/>
          <p:nvPr/>
        </p:nvSpPr>
        <p:spPr>
          <a:xfrm>
            <a:off x="2336011" y="5373216"/>
            <a:ext cx="360040" cy="216024"/>
          </a:xfrm>
          <a:prstGeom prst="leftRightArrow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1162" y="1329649"/>
            <a:ext cx="486727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모서리가 둥근 직사각형 24"/>
          <p:cNvSpPr/>
          <p:nvPr/>
        </p:nvSpPr>
        <p:spPr>
          <a:xfrm>
            <a:off x="5851202" y="3892909"/>
            <a:ext cx="4176464" cy="504056"/>
          </a:xfrm>
          <a:prstGeom prst="roundRect">
            <a:avLst>
              <a:gd name="adj" fmla="val 6589"/>
            </a:avLst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851202" y="4858041"/>
            <a:ext cx="4176464" cy="504056"/>
          </a:xfrm>
          <a:prstGeom prst="roundRect">
            <a:avLst>
              <a:gd name="adj" fmla="val 6589"/>
            </a:avLst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94971" y="4065866"/>
            <a:ext cx="12287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10422963" y="3633818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140135" y="2286259"/>
            <a:ext cx="3583561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프로그래머들이 주로 사용하는 </a:t>
            </a: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연산자 사용 방법</a:t>
            </a:r>
            <a:endParaRPr lang="en-US" altLang="ko-KR" sz="1200" b="1" dirty="0" smtClean="0">
              <a:solidFill>
                <a:srgbClr val="9966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724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구조체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구조체 변수와 포인터</a:t>
            </a:r>
            <a:endParaRPr lang="ko-KR" altLang="en-US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185" y="1389886"/>
            <a:ext cx="650557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모서리가 둥근 직사각형 27"/>
          <p:cNvSpPr/>
          <p:nvPr/>
        </p:nvSpPr>
        <p:spPr>
          <a:xfrm>
            <a:off x="1110217" y="3233066"/>
            <a:ext cx="2448272" cy="360040"/>
          </a:xfrm>
          <a:prstGeom prst="roundRect">
            <a:avLst>
              <a:gd name="adj" fmla="val 6589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182225" y="4702254"/>
            <a:ext cx="3168352" cy="360040"/>
          </a:xfrm>
          <a:prstGeom prst="roundRect">
            <a:avLst>
              <a:gd name="adj" fmla="val 6589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1371" y="5350326"/>
            <a:ext cx="1752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7230897" y="499370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5792" y="2217320"/>
            <a:ext cx="34956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직사각형 35"/>
          <p:cNvSpPr/>
          <p:nvPr/>
        </p:nvSpPr>
        <p:spPr>
          <a:xfrm>
            <a:off x="3798020" y="1595867"/>
            <a:ext cx="7970730" cy="621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99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구조체 변수의 멤버로 구조체 포인터 </a:t>
            </a:r>
            <a:r>
              <a:rPr lang="ko-KR" altLang="en-US" sz="1600" smtClean="0">
                <a:solidFill>
                  <a:srgbClr val="000099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변수가 </a:t>
            </a:r>
            <a:r>
              <a:rPr lang="ko-KR" altLang="en-US" sz="1600" smtClean="0">
                <a:solidFill>
                  <a:srgbClr val="000099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선언</a:t>
            </a:r>
            <a:r>
              <a:rPr lang="en-US" altLang="ko-KR" sz="1600" dirty="0" smtClean="0">
                <a:solidFill>
                  <a:srgbClr val="000099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! </a:t>
            </a:r>
            <a:r>
              <a:rPr lang="en-US" altLang="ko-KR" sz="1600" dirty="0" smtClean="0">
                <a:solidFill>
                  <a:srgbClr val="000099"/>
                </a:solidFill>
                <a:latin typeface="휴먼고딕" panose="02010504000101010101" pitchFamily="2" charset="-127"/>
                <a:ea typeface="휴먼고딕" panose="02010504000101010101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rgbClr val="000099"/>
                </a:solidFill>
                <a:latin typeface="휴먼고딕" panose="02010504000101010101" pitchFamily="2" charset="-127"/>
                <a:ea typeface="휴먼고딕" panose="02010504000101010101" pitchFamily="2" charset="-127"/>
                <a:sym typeface="Wingdings" panose="05000000000000000000" pitchFamily="2" charset="2"/>
              </a:rPr>
              <a:t>이 방법도 많이 사용됨</a:t>
            </a:r>
            <a:endParaRPr lang="en-US" altLang="ko-KR" sz="1600" dirty="0" smtClean="0">
              <a:solidFill>
                <a:srgbClr val="000099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22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구조체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구조체 변수와 포인터</a:t>
            </a:r>
            <a:endParaRPr lang="ko-KR" alt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792" y="1147665"/>
            <a:ext cx="5112568" cy="5103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389816" y="1939753"/>
            <a:ext cx="1944216" cy="360040"/>
          </a:xfrm>
          <a:prstGeom prst="roundRect">
            <a:avLst>
              <a:gd name="adj" fmla="val 6589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0290" y="3581423"/>
            <a:ext cx="3787958" cy="720080"/>
          </a:xfrm>
          <a:prstGeom prst="roundRect">
            <a:avLst>
              <a:gd name="adj" fmla="val 6589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5110" y="2412541"/>
            <a:ext cx="23812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2891158" y="2024035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0302" y="1204492"/>
            <a:ext cx="47244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모서리가 둥근 직사각형 17"/>
          <p:cNvSpPr/>
          <p:nvPr/>
        </p:nvSpPr>
        <p:spPr>
          <a:xfrm>
            <a:off x="7458334" y="4876900"/>
            <a:ext cx="3672408" cy="576064"/>
          </a:xfrm>
          <a:prstGeom prst="roundRect">
            <a:avLst>
              <a:gd name="adj" fmla="val 6589"/>
            </a:avLst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61924" y="1533339"/>
            <a:ext cx="627244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99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type</a:t>
            </a:r>
            <a:r>
              <a:rPr lang="ko-KR" altLang="en-US" sz="1600" dirty="0" smtClean="0">
                <a:solidFill>
                  <a:srgbClr val="000099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형 구조체 변수의 멤버로 </a:t>
            </a:r>
            <a:r>
              <a:rPr lang="en-US" altLang="ko-KR" sz="1600" dirty="0" smtClean="0">
                <a:solidFill>
                  <a:srgbClr val="000099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type</a:t>
            </a:r>
            <a:r>
              <a:rPr lang="ko-KR" altLang="en-US" sz="1600" dirty="0" smtClean="0">
                <a:solidFill>
                  <a:srgbClr val="000099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형 포인터 변수를 둘 수 있다</a:t>
            </a:r>
            <a:r>
              <a:rPr lang="en-US" altLang="ko-KR" sz="1600" dirty="0" smtClean="0">
                <a:solidFill>
                  <a:srgbClr val="000099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. 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38694" y="1756868"/>
            <a:ext cx="20097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9681200" y="135670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521491" y="5746330"/>
            <a:ext cx="7670509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99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구조체 변수의 주소 값과 구조체 변수의 첫 번째 멤버의 주소 값은 일치한다</a:t>
            </a:r>
            <a:r>
              <a:rPr lang="en-US" altLang="ko-KR" sz="1600" dirty="0" smtClean="0">
                <a:solidFill>
                  <a:srgbClr val="000099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99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응용 프로그램 분야에서는 이 사실을 이용해서 프로그램을 작성하기도 한다</a:t>
            </a:r>
            <a:r>
              <a:rPr lang="en-US" altLang="ko-KR" sz="1600" dirty="0" smtClean="0">
                <a:solidFill>
                  <a:srgbClr val="000099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152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구조체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구조체 변수와 포인터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611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86673" y="2808714"/>
            <a:ext cx="8962710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다음주 학습 예정 내용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ko-KR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다차원 배열</a:t>
            </a:r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</a:t>
            </a:r>
            <a:r>
              <a:rPr lang="ko-KR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다차원 배열에서의 포인터 사용 방법 등</a:t>
            </a:r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2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2076" y="2355387"/>
            <a:ext cx="3026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함수의 인자로 배열 전달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구조체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6740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47718" y="2808714"/>
            <a:ext cx="7840608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함수의 인자로 배열 전달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ko-KR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심화 학습</a:t>
            </a:r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</a:t>
            </a:r>
            <a:r>
              <a:rPr lang="ko-KR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배열</a:t>
            </a:r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</a:t>
            </a:r>
            <a:r>
              <a:rPr lang="ko-KR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포인터</a:t>
            </a:r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</a:t>
            </a:r>
            <a:r>
              <a:rPr lang="ko-KR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함수</a:t>
            </a:r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665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함수의 인자로 배열 전달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배열을 함수의 인자로 전달</a:t>
            </a:r>
            <a:endParaRPr lang="ko-KR" alt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22479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모서리가 둥근 직사각형 17"/>
          <p:cNvSpPr/>
          <p:nvPr/>
        </p:nvSpPr>
        <p:spPr>
          <a:xfrm>
            <a:off x="611560" y="1340768"/>
            <a:ext cx="2592288" cy="1728192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347864" y="1376772"/>
            <a:ext cx="561662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배열의 이름은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형 포인터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따라서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형 포인터 변수에 배열의 이름이 지니는 주소 값을 저장할 수 있다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300" b="1" dirty="0">
              <a:solidFill>
                <a:schemeClr val="bg2">
                  <a:lumMod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54137" y="2356444"/>
            <a:ext cx="6634331" cy="1600414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bg2">
                    <a:lumMod val="25000"/>
                  </a:schemeClr>
                </a:solidFill>
                <a:latin typeface="Maiandra GD" pitchFamily="34" charset="0"/>
              </a:rPr>
              <a:t> int main(void)</a:t>
            </a:r>
          </a:p>
          <a:p>
            <a:r>
              <a:rPr lang="en-US" altLang="ko-KR" sz="1500" dirty="0" smtClean="0">
                <a:solidFill>
                  <a:schemeClr val="bg2">
                    <a:lumMod val="25000"/>
                  </a:schemeClr>
                </a:solidFill>
                <a:latin typeface="Maiandra GD" pitchFamily="34" charset="0"/>
              </a:rPr>
              <a:t> {</a:t>
            </a:r>
          </a:p>
          <a:p>
            <a:r>
              <a:rPr lang="en-US" altLang="ko-KR" sz="1500" dirty="0" smtClean="0">
                <a:solidFill>
                  <a:schemeClr val="bg2">
                    <a:lumMod val="25000"/>
                  </a:schemeClr>
                </a:solidFill>
                <a:latin typeface="Maiandra GD" pitchFamily="34" charset="0"/>
              </a:rPr>
              <a:t>      int arr[3]={1, 2, 3};</a:t>
            </a:r>
          </a:p>
          <a:p>
            <a:r>
              <a:rPr lang="en-US" altLang="ko-KR" sz="1500" dirty="0" smtClean="0">
                <a:solidFill>
                  <a:schemeClr val="bg2">
                    <a:lumMod val="25000"/>
                  </a:schemeClr>
                </a:solidFill>
                <a:latin typeface="Maiandra GD" pitchFamily="34" charset="0"/>
              </a:rPr>
              <a:t>      SimpleFunc(arr); </a:t>
            </a:r>
          </a:p>
          <a:p>
            <a:r>
              <a:rPr lang="en-US" altLang="ko-KR" sz="1500" dirty="0" smtClean="0">
                <a:solidFill>
                  <a:schemeClr val="bg2">
                    <a:lumMod val="25000"/>
                  </a:schemeClr>
                </a:solidFill>
                <a:latin typeface="Maiandra GD" pitchFamily="34" charset="0"/>
              </a:rPr>
              <a:t>      . . . .      </a:t>
            </a:r>
          </a:p>
          <a:p>
            <a:r>
              <a:rPr lang="en-US" altLang="ko-KR" sz="1500" dirty="0" smtClean="0">
                <a:solidFill>
                  <a:schemeClr val="bg2">
                    <a:lumMod val="25000"/>
                  </a:schemeClr>
                </a:solidFill>
                <a:latin typeface="Maiandra GD" pitchFamily="34" charset="0"/>
              </a:rPr>
              <a:t> }</a:t>
            </a:r>
            <a:endParaRPr lang="ko-KR" altLang="en-US" sz="1500" dirty="0">
              <a:solidFill>
                <a:schemeClr val="bg2">
                  <a:lumMod val="25000"/>
                </a:schemeClr>
              </a:solidFill>
              <a:latin typeface="Maiandra GD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81206" y="2561128"/>
            <a:ext cx="43059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solidFill>
                  <a:schemeClr val="bg2">
                    <a:lumMod val="25000"/>
                  </a:schemeClr>
                </a:solidFill>
                <a:latin typeface="Maiandra GD" pitchFamily="34" charset="0"/>
              </a:rPr>
              <a:t>void SimpleFunc(int * param)</a:t>
            </a:r>
          </a:p>
          <a:p>
            <a:r>
              <a:rPr lang="en-US" altLang="ko-KR" sz="1500" dirty="0" smtClean="0">
                <a:solidFill>
                  <a:schemeClr val="bg2">
                    <a:lumMod val="25000"/>
                  </a:schemeClr>
                </a:solidFill>
                <a:latin typeface="Maiandra GD" pitchFamily="34" charset="0"/>
              </a:rPr>
              <a:t>{</a:t>
            </a:r>
          </a:p>
          <a:p>
            <a:r>
              <a:rPr lang="en-US" altLang="ko-KR" sz="1500" dirty="0" smtClean="0">
                <a:solidFill>
                  <a:schemeClr val="bg2">
                    <a:lumMod val="25000"/>
                  </a:schemeClr>
                </a:solidFill>
                <a:latin typeface="Maiandra GD" pitchFamily="34" charset="0"/>
              </a:rPr>
              <a:t>     printf(“%d %d”, param[0], param[1]);</a:t>
            </a:r>
          </a:p>
          <a:p>
            <a:r>
              <a:rPr lang="en-US" altLang="ko-KR" sz="1500" dirty="0" smtClean="0">
                <a:solidFill>
                  <a:schemeClr val="bg2">
                    <a:lumMod val="25000"/>
                  </a:schemeClr>
                </a:solidFill>
                <a:latin typeface="Maiandra GD" pitchFamily="34" charset="0"/>
              </a:rPr>
              <a:t>}</a:t>
            </a:r>
            <a:endParaRPr lang="ko-KR" altLang="en-US" sz="1500" dirty="0">
              <a:solidFill>
                <a:schemeClr val="bg2">
                  <a:lumMod val="25000"/>
                </a:schemeClr>
              </a:solidFill>
              <a:latin typeface="Maiandra GD" pitchFamily="34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164" y="3238952"/>
            <a:ext cx="370192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81706" y="5731100"/>
            <a:ext cx="1038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>
            <a:off x="4007054" y="5243455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94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함수의 인자로 배열 전달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배열을 함수의 인자로 전달</a:t>
            </a:r>
            <a:endParaRPr lang="ko-KR" altLang="en-US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876" y="1293699"/>
            <a:ext cx="3961324" cy="5006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6514" y="5538251"/>
            <a:ext cx="733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4347984" y="5077737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1947" y="1614981"/>
            <a:ext cx="5904656" cy="544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11947" y="3000076"/>
            <a:ext cx="5904655" cy="559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모서리가 둥근 직사각형 18"/>
          <p:cNvSpPr/>
          <p:nvPr/>
        </p:nvSpPr>
        <p:spPr>
          <a:xfrm>
            <a:off x="5239939" y="1470965"/>
            <a:ext cx="6552728" cy="792088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줄무늬가 있는 오른쪽 화살표 20"/>
          <p:cNvSpPr/>
          <p:nvPr/>
        </p:nvSpPr>
        <p:spPr>
          <a:xfrm rot="5400000">
            <a:off x="7472187" y="2407069"/>
            <a:ext cx="360040" cy="36004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239939" y="2839117"/>
            <a:ext cx="6552728" cy="792088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60219" y="2413358"/>
            <a:ext cx="1224136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동일한 선언</a:t>
            </a:r>
            <a:endParaRPr lang="en-US" altLang="ko-KR" sz="13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40139" y="1542973"/>
            <a:ext cx="1368152" cy="360040"/>
          </a:xfrm>
          <a:prstGeom prst="roundRect">
            <a:avLst/>
          </a:prstGeom>
          <a:solidFill>
            <a:schemeClr val="accent4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7040139" y="2911125"/>
            <a:ext cx="1368152" cy="360040"/>
          </a:xfrm>
          <a:prstGeom prst="roundRect">
            <a:avLst/>
          </a:prstGeom>
          <a:solidFill>
            <a:schemeClr val="accent4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968131" y="1831005"/>
            <a:ext cx="1368152" cy="360040"/>
          </a:xfrm>
          <a:prstGeom prst="roundRect">
            <a:avLst/>
          </a:prstGeom>
          <a:solidFill>
            <a:srgbClr val="7030A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968131" y="3228185"/>
            <a:ext cx="1368152" cy="360040"/>
          </a:xfrm>
          <a:prstGeom prst="roundRect">
            <a:avLst/>
          </a:prstGeom>
          <a:solidFill>
            <a:srgbClr val="7030A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0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함수의 인자로 배열 전달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Call by value vs Call by reference</a:t>
            </a:r>
            <a:endParaRPr lang="ko-KR" alt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953" y="1446027"/>
            <a:ext cx="4752528" cy="342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953" y="4902411"/>
            <a:ext cx="1440160" cy="673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1187945" y="5622491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3840" y="1446027"/>
            <a:ext cx="2468488" cy="1697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6381832" y="3102211"/>
            <a:ext cx="266429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altLang="ko-KR" sz="1300" b="1" dirty="0" smtClean="0">
                <a:solidFill>
                  <a:srgbClr val="CC6600"/>
                </a:solidFill>
                <a:latin typeface="맑은 고딕" pitchFamily="50" charset="-127"/>
                <a:ea typeface="맑은 고딕" pitchFamily="50" charset="-127"/>
              </a:rPr>
              <a:t>Swap </a:t>
            </a:r>
            <a:r>
              <a:rPr lang="ko-KR" altLang="en-US" sz="1300" b="1" dirty="0" smtClean="0">
                <a:solidFill>
                  <a:srgbClr val="CC6600"/>
                </a:solidFill>
                <a:latin typeface="맑은 고딕" pitchFamily="50" charset="-127"/>
                <a:ea typeface="맑은 고딕" pitchFamily="50" charset="-127"/>
              </a:rPr>
              <a:t>함수 내에서의 값의 교환</a:t>
            </a:r>
            <a:endParaRPr lang="en-US" altLang="ko-KR" sz="1300" b="1" dirty="0" smtClean="0">
              <a:solidFill>
                <a:srgbClr val="CC66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53840" y="3766956"/>
            <a:ext cx="3456384" cy="180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>
            <a:off x="6453840" y="5639164"/>
            <a:ext cx="345638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altLang="ko-KR" sz="1300" b="1" dirty="0" smtClean="0">
                <a:solidFill>
                  <a:srgbClr val="CC6600"/>
                </a:solidFill>
                <a:latin typeface="맑은 고딕" pitchFamily="50" charset="-127"/>
                <a:ea typeface="맑은 고딕" pitchFamily="50" charset="-127"/>
              </a:rPr>
              <a:t>Swap </a:t>
            </a:r>
            <a:r>
              <a:rPr lang="ko-KR" altLang="en-US" sz="1300" b="1" dirty="0" smtClean="0">
                <a:solidFill>
                  <a:srgbClr val="CC6600"/>
                </a:solidFill>
                <a:latin typeface="맑은 고딕" pitchFamily="50" charset="-127"/>
                <a:ea typeface="맑은 고딕" pitchFamily="50" charset="-127"/>
              </a:rPr>
              <a:t>함수 내에서의 값의 교환은 외부에 영향을 주지 않는다</a:t>
            </a:r>
            <a:r>
              <a:rPr lang="en-US" altLang="ko-KR" sz="1300" b="1" dirty="0" smtClean="0">
                <a:solidFill>
                  <a:srgbClr val="CC66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8713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함수의 인자로 배열 전달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Call by value vs Call by reference</a:t>
            </a:r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6308" y="1623295"/>
            <a:ext cx="3672408" cy="3299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9752" y="4460634"/>
            <a:ext cx="16287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7706908" y="457562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0724" y="1623294"/>
            <a:ext cx="31527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6035147" y="3783534"/>
            <a:ext cx="36004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altLang="ko-KR" sz="1300" b="1" dirty="0" smtClean="0">
                <a:solidFill>
                  <a:srgbClr val="CC6600"/>
                </a:solidFill>
                <a:latin typeface="맑은 고딕" pitchFamily="50" charset="-127"/>
                <a:ea typeface="맑은 고딕" pitchFamily="50" charset="-127"/>
              </a:rPr>
              <a:t>Swap </a:t>
            </a:r>
            <a:r>
              <a:rPr lang="ko-KR" altLang="en-US" sz="1300" b="1" dirty="0" smtClean="0">
                <a:solidFill>
                  <a:srgbClr val="CC6600"/>
                </a:solidFill>
                <a:latin typeface="맑은 고딕" pitchFamily="50" charset="-127"/>
                <a:ea typeface="맑은 고딕" pitchFamily="50" charset="-127"/>
              </a:rPr>
              <a:t>함수 내에서 함수 외부에 있는 변수간 </a:t>
            </a:r>
            <a:endParaRPr lang="en-US" altLang="ko-KR" sz="1300" b="1" dirty="0" smtClean="0">
              <a:solidFill>
                <a:srgbClr val="CC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8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맑은 고딕" pitchFamily="50" charset="-127"/>
                <a:ea typeface="맑은 고딕" pitchFamily="50" charset="-127"/>
              </a:rPr>
              <a:t>값의 교환</a:t>
            </a:r>
            <a:endParaRPr lang="en-US" altLang="ko-KR" sz="1300" b="1" dirty="0" smtClean="0">
              <a:solidFill>
                <a:srgbClr val="CC66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42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21201" y="2808714"/>
            <a:ext cx="3693640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구조체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ko-KR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심화 학습의 첫 걸음</a:t>
            </a:r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851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구조체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구조체란</a:t>
            </a:r>
            <a:r>
              <a:rPr lang="en-US" altLang="ko-KR" sz="1600" dirty="0" smtClean="0"/>
              <a:t>?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093007" y="1271567"/>
            <a:ext cx="8352928" cy="1368152"/>
          </a:xfrm>
          <a:prstGeom prst="rect">
            <a:avLst/>
          </a:prstGeom>
          <a:solidFill>
            <a:srgbClr val="FDEFC3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09031" y="1425465"/>
            <a:ext cx="2448272" cy="656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 smtClean="0">
                <a:latin typeface="Maiandra GD" pitchFamily="34" charset="0"/>
              </a:rPr>
              <a:t>int xpos;    </a:t>
            </a:r>
            <a:r>
              <a:rPr lang="en-US" altLang="ko-KR" sz="1300" dirty="0" smtClean="0">
                <a:latin typeface="+mn-ea"/>
              </a:rPr>
              <a:t>// </a:t>
            </a:r>
            <a:r>
              <a:rPr lang="ko-KR" altLang="en-US" sz="1300" dirty="0" smtClean="0">
                <a:latin typeface="+mn-ea"/>
              </a:rPr>
              <a:t>마우스의 </a:t>
            </a:r>
            <a:r>
              <a:rPr lang="en-US" altLang="ko-KR" sz="1300" dirty="0" smtClean="0">
                <a:latin typeface="+mn-ea"/>
              </a:rPr>
              <a:t>x </a:t>
            </a:r>
            <a:r>
              <a:rPr lang="ko-KR" altLang="en-US" sz="1300" dirty="0" smtClean="0">
                <a:latin typeface="+mn-ea"/>
              </a:rPr>
              <a:t>좌표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latin typeface="Maiandra GD" pitchFamily="34" charset="0"/>
              </a:rPr>
              <a:t>int ypos;    </a:t>
            </a:r>
            <a:r>
              <a:rPr lang="en-US" altLang="ko-KR" sz="1300" dirty="0" smtClean="0">
                <a:latin typeface="+mn-ea"/>
              </a:rPr>
              <a:t>// </a:t>
            </a:r>
            <a:r>
              <a:rPr lang="ko-KR" altLang="en-US" sz="1300" dirty="0" smtClean="0">
                <a:latin typeface="+mn-ea"/>
              </a:rPr>
              <a:t>마우스의 </a:t>
            </a:r>
            <a:r>
              <a:rPr lang="en-US" altLang="ko-KR" sz="1300" dirty="0" smtClean="0">
                <a:latin typeface="+mn-ea"/>
              </a:rPr>
              <a:t>y </a:t>
            </a:r>
            <a:r>
              <a:rPr lang="ko-KR" altLang="en-US" sz="1300" dirty="0" smtClean="0">
                <a:latin typeface="+mn-ea"/>
              </a:rPr>
              <a:t>좌표</a:t>
            </a:r>
            <a:endParaRPr lang="ko-KR" altLang="en-US" sz="1300" dirty="0"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65016" y="1415583"/>
            <a:ext cx="2592288" cy="792088"/>
          </a:xfrm>
          <a:prstGeom prst="roundRect">
            <a:avLst>
              <a:gd name="adj" fmla="val 1264"/>
            </a:avLst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01319" y="1559599"/>
            <a:ext cx="43204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마우스의 좌표정보를 저장하고 관리하기 위해서는 </a:t>
            </a:r>
            <a:endParaRPr lang="en-US" altLang="ko-KR" sz="1200" b="1" dirty="0" smtClean="0">
              <a:solidFill>
                <a:srgbClr val="996633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좌표와 </a:t>
            </a: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좌표를 저장할 수 있는 두 개의 변수가 필요하다</a:t>
            </a: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093007" y="2207671"/>
            <a:ext cx="75608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xpos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ypos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는 서로 독립된 정보를 표현하지 않고 하나의 정보를 표현한다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따라서 이 둘은 늘 함께한다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237023" y="1487591"/>
            <a:ext cx="2448272" cy="612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Maiandra GD" pitchFamily="34" charset="0"/>
              </a:rPr>
              <a:t>int xpos;    </a:t>
            </a:r>
            <a:r>
              <a:rPr lang="en-US" altLang="ko-KR" sz="1200" dirty="0" smtClean="0">
                <a:latin typeface="+mn-ea"/>
              </a:rPr>
              <a:t>// </a:t>
            </a:r>
            <a:r>
              <a:rPr lang="ko-KR" altLang="en-US" sz="1200" dirty="0" smtClean="0">
                <a:latin typeface="+mn-ea"/>
              </a:rPr>
              <a:t>마우스의 </a:t>
            </a:r>
            <a:r>
              <a:rPr lang="en-US" altLang="ko-KR" sz="1200" dirty="0" smtClean="0">
                <a:latin typeface="+mn-ea"/>
              </a:rPr>
              <a:t>x </a:t>
            </a:r>
            <a:r>
              <a:rPr lang="ko-KR" altLang="en-US" sz="1200" dirty="0" smtClean="0">
                <a:latin typeface="+mn-ea"/>
              </a:rPr>
              <a:t>좌표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Maiandra GD" pitchFamily="34" charset="0"/>
              </a:rPr>
              <a:t>int ypos;    </a:t>
            </a:r>
            <a:r>
              <a:rPr lang="en-US" altLang="ko-KR" sz="1200" dirty="0" smtClean="0">
                <a:latin typeface="+mn-ea"/>
              </a:rPr>
              <a:t>// </a:t>
            </a:r>
            <a:r>
              <a:rPr lang="ko-KR" altLang="en-US" sz="1200" dirty="0" smtClean="0">
                <a:latin typeface="+mn-ea"/>
              </a:rPr>
              <a:t>마우스의 </a:t>
            </a:r>
            <a:r>
              <a:rPr lang="en-US" altLang="ko-KR" sz="1200" dirty="0" smtClean="0">
                <a:latin typeface="+mn-ea"/>
              </a:rPr>
              <a:t>y </a:t>
            </a:r>
            <a:r>
              <a:rPr lang="ko-KR" altLang="en-US" sz="1200" dirty="0" smtClean="0">
                <a:latin typeface="+mn-ea"/>
              </a:rPr>
              <a:t>좌표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93007" y="2712046"/>
            <a:ext cx="8352928" cy="2016224"/>
          </a:xfrm>
          <a:prstGeom prst="rect">
            <a:avLst/>
          </a:prstGeom>
          <a:solidFill>
            <a:srgbClr val="D9E3EB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093007" y="4872286"/>
            <a:ext cx="8352928" cy="1512168"/>
          </a:xfrm>
          <a:prstGeom prst="rect">
            <a:avLst/>
          </a:prstGeom>
          <a:solidFill>
            <a:srgbClr val="FDEFC3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165015" y="2856062"/>
            <a:ext cx="3960440" cy="1224136"/>
          </a:xfrm>
          <a:prstGeom prst="roundRect">
            <a:avLst>
              <a:gd name="adj" fmla="val 1264"/>
            </a:avLst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Maiandra GD" pitchFamily="34" charset="0"/>
              </a:rPr>
              <a:t> struct </a:t>
            </a:r>
            <a:r>
              <a:rPr lang="en-US" altLang="ko-KR" sz="1200" dirty="0" smtClean="0">
                <a:solidFill>
                  <a:srgbClr val="C00000"/>
                </a:solidFill>
                <a:latin typeface="Maiandra GD" pitchFamily="34" charset="0"/>
              </a:rPr>
              <a:t>point</a:t>
            </a:r>
            <a:r>
              <a:rPr lang="en-US" altLang="ko-KR" sz="1200" dirty="0" smtClean="0">
                <a:solidFill>
                  <a:schemeClr val="tx1"/>
                </a:solidFill>
                <a:latin typeface="Maiandra GD" pitchFamily="34" charset="0"/>
              </a:rPr>
              <a:t>   // point</a:t>
            </a:r>
            <a:r>
              <a:rPr lang="ko-KR" altLang="en-US" sz="1200" dirty="0" smtClean="0">
                <a:solidFill>
                  <a:schemeClr val="tx1"/>
                </a:solidFill>
                <a:latin typeface="Maiandra GD" pitchFamily="34" charset="0"/>
              </a:rPr>
              <a:t>라는 이름의 구조체 정의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Maiandra GD" pitchFamily="34" charset="0"/>
              </a:rPr>
              <a:t>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Maiandra GD" pitchFamily="34" charset="0"/>
              </a:rPr>
              <a:t>      int xpos;    // point </a:t>
            </a:r>
            <a:r>
              <a:rPr lang="ko-KR" altLang="en-US" sz="1200" dirty="0" smtClean="0">
                <a:solidFill>
                  <a:schemeClr val="tx1"/>
                </a:solidFill>
                <a:latin typeface="Maiandra GD" pitchFamily="34" charset="0"/>
              </a:rPr>
              <a:t>구조체를 구성하는 멤버 </a:t>
            </a:r>
            <a:r>
              <a:rPr lang="en-US" altLang="ko-KR" sz="1200" dirty="0" smtClean="0">
                <a:solidFill>
                  <a:schemeClr val="tx1"/>
                </a:solidFill>
                <a:latin typeface="Maiandra GD" pitchFamily="34" charset="0"/>
              </a:rPr>
              <a:t>xpos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Maiandra GD" pitchFamily="34" charset="0"/>
              </a:rPr>
              <a:t>      int ypos;    // point </a:t>
            </a:r>
            <a:r>
              <a:rPr lang="ko-KR" altLang="en-US" sz="1200" dirty="0" smtClean="0">
                <a:solidFill>
                  <a:schemeClr val="tx1"/>
                </a:solidFill>
                <a:latin typeface="Maiandra GD" pitchFamily="34" charset="0"/>
              </a:rPr>
              <a:t>구조체를 구성하는 멤버 </a:t>
            </a:r>
            <a:r>
              <a:rPr lang="en-US" altLang="ko-KR" sz="1200" dirty="0" smtClean="0">
                <a:solidFill>
                  <a:schemeClr val="tx1"/>
                </a:solidFill>
                <a:latin typeface="Maiandra GD" pitchFamily="34" charset="0"/>
              </a:rPr>
              <a:t>ypos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Maiandra GD" pitchFamily="34" charset="0"/>
              </a:rPr>
              <a:t> };</a:t>
            </a:r>
            <a:endParaRPr lang="ko-KR" altLang="en-US" sz="1200" dirty="0">
              <a:solidFill>
                <a:schemeClr val="tx1"/>
              </a:solidFill>
              <a:latin typeface="Maiandra GD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97463" y="3432126"/>
            <a:ext cx="417646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구조체를 이용해서 </a:t>
            </a: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xpos</a:t>
            </a: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ypos</a:t>
            </a: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를 하나로 묶었다</a:t>
            </a: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이 둘을 묶어서 </a:t>
            </a: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point</a:t>
            </a: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라는 이름의 새로운 자료형을 정의</a:t>
            </a: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093007" y="4080198"/>
            <a:ext cx="684076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 자료형의 이름인것 처럼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point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 자료형의 이름이다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프로그래머가 정의한 자료형이기에 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사용자 정의 자료형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(user defined data type)’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이라 한다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65015" y="5016302"/>
            <a:ext cx="3456384" cy="1296144"/>
          </a:xfrm>
          <a:prstGeom prst="roundRect">
            <a:avLst>
              <a:gd name="adj" fmla="val 1264"/>
            </a:avLst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Maiandra GD" pitchFamily="34" charset="0"/>
              </a:rPr>
              <a:t> struct person</a:t>
            </a:r>
            <a:endParaRPr lang="ko-KR" altLang="en-US" sz="1200" dirty="0" smtClean="0">
              <a:solidFill>
                <a:schemeClr val="tx1"/>
              </a:solidFill>
              <a:latin typeface="Maiandra GD" pitchFamily="34" charset="0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Maiandra GD" pitchFamily="34" charset="0"/>
              </a:rPr>
              <a:t>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Maiandra GD" pitchFamily="34" charset="0"/>
              </a:rPr>
              <a:t>      char name[20];      // </a:t>
            </a:r>
            <a:r>
              <a:rPr lang="ko-KR" altLang="en-US" sz="1200" dirty="0" smtClean="0">
                <a:solidFill>
                  <a:schemeClr val="tx1"/>
                </a:solidFill>
                <a:latin typeface="Maiandra GD" pitchFamily="34" charset="0"/>
              </a:rPr>
              <a:t>이름 저장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Maiandra GD" pitchFamily="34" charset="0"/>
              </a:rPr>
              <a:t>      char phoneNum[20];    // </a:t>
            </a:r>
            <a:r>
              <a:rPr lang="ko-KR" altLang="en-US" sz="1200" dirty="0" smtClean="0">
                <a:solidFill>
                  <a:schemeClr val="tx1"/>
                </a:solidFill>
                <a:latin typeface="Maiandra GD" pitchFamily="34" charset="0"/>
              </a:rPr>
              <a:t>전화번호 저장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Maiandra GD" pitchFamily="34" charset="0"/>
              </a:rPr>
              <a:t>      int age;    // </a:t>
            </a:r>
            <a:r>
              <a:rPr lang="ko-KR" altLang="en-US" sz="1200" dirty="0" smtClean="0">
                <a:solidFill>
                  <a:schemeClr val="tx1"/>
                </a:solidFill>
                <a:latin typeface="Maiandra GD" pitchFamily="34" charset="0"/>
              </a:rPr>
              <a:t>나이 저장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Maiandra GD" pitchFamily="34" charset="0"/>
              </a:rPr>
              <a:t> };</a:t>
            </a:r>
            <a:endParaRPr lang="ko-KR" altLang="en-US" sz="1200" dirty="0">
              <a:solidFill>
                <a:schemeClr val="tx1"/>
              </a:solidFill>
              <a:latin typeface="Maiandra GD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65415" y="5016302"/>
            <a:ext cx="392494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개인의 이름과 전화번호 나이 정보를 </a:t>
            </a:r>
            <a:endParaRPr lang="en-US" altLang="ko-KR" sz="1200" b="1" dirty="0" smtClean="0">
              <a:solidFill>
                <a:srgbClr val="996633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person</a:t>
            </a: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이라는 구조체 정의를 통해서 묶고 있다</a:t>
            </a: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765415" y="5880398"/>
            <a:ext cx="29523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배열도 구조체의 멤버로 선언이 가능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4164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582</Words>
  <Application>Microsoft Office PowerPoint</Application>
  <PresentationFormat>와이드스크린</PresentationFormat>
  <Paragraphs>113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맑은 고딕</vt:lpstr>
      <vt:lpstr>휴먼고딕</vt:lpstr>
      <vt:lpstr>휴먼편지체</vt:lpstr>
      <vt:lpstr>Arial</vt:lpstr>
      <vt:lpstr>Maiandra GD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51</cp:revision>
  <dcterms:created xsi:type="dcterms:W3CDTF">2020-10-22T04:51:43Z</dcterms:created>
  <dcterms:modified xsi:type="dcterms:W3CDTF">2020-11-28T22:00:57Z</dcterms:modified>
</cp:coreProperties>
</file>