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79" r:id="rId4"/>
    <p:sldId id="400" r:id="rId5"/>
    <p:sldId id="401" r:id="rId6"/>
    <p:sldId id="402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40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b429b02636a33c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73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95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29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80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6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22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56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43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75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83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48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378941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79059"/>
            <a:ext cx="12192000" cy="378941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22FF3-24B6-4CE9-B0F1-3BA227E0591C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4879" y="1912976"/>
            <a:ext cx="8238153" cy="15388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응용 </a:t>
            </a:r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SW </a:t>
            </a:r>
            <a:r>
              <a:rPr lang="ko-KR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엔지니어링 향상</a:t>
            </a:r>
            <a:endParaRPr lang="en-US" altLang="ko-KR" sz="5400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altLang="ko-KR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(C </a:t>
            </a:r>
            <a:r>
              <a:rPr lang="ko-KR" alt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언어</a:t>
            </a:r>
            <a:r>
              <a:rPr lang="en-US" altLang="ko-KR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  <a:endParaRPr lang="en-US" altLang="ko-KR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75665" y="5020887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 민 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538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다차원 배열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543098" y="627893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</a:t>
            </a:r>
            <a:r>
              <a:rPr lang="ko-KR" altLang="en-US" sz="1600" dirty="0" smtClean="0"/>
              <a:t>차원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배열의 메모리 할당</a:t>
            </a:r>
            <a:endParaRPr lang="ko-KR" altLang="en-US" dirty="0"/>
          </a:p>
        </p:txBody>
      </p: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2346" y="1464952"/>
            <a:ext cx="3168352" cy="1959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242" y="2103293"/>
            <a:ext cx="913259" cy="130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직사각형 29"/>
          <p:cNvSpPr/>
          <p:nvPr/>
        </p:nvSpPr>
        <p:spPr>
          <a:xfrm>
            <a:off x="96242" y="1680976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137862" y="627893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</a:t>
            </a:r>
            <a:r>
              <a:rPr lang="ko-KR" altLang="en-US" sz="1600" dirty="0" smtClean="0"/>
              <a:t>차원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배열 선언과 동시에 초기화</a:t>
            </a:r>
            <a:endParaRPr lang="ko-KR" altLang="en-US"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2172" y="1464952"/>
            <a:ext cx="3762051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44223" y="1464952"/>
            <a:ext cx="3413736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90098" y="3986720"/>
            <a:ext cx="992074" cy="2158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직사각형 34"/>
          <p:cNvSpPr/>
          <p:nvPr/>
        </p:nvSpPr>
        <p:spPr>
          <a:xfrm>
            <a:off x="3531412" y="3640776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6466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다차원 배열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r>
              <a:rPr lang="ko-KR" altLang="en-US" sz="1600" dirty="0" smtClean="0"/>
              <a:t>차원 배열</a:t>
            </a:r>
            <a:endParaRPr lang="ko-KR" altLang="en-US" dirty="0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896" y="609877"/>
            <a:ext cx="2152409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14" y="3476442"/>
            <a:ext cx="5248051" cy="1705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314" y="5398634"/>
            <a:ext cx="36195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24995" y="1833646"/>
            <a:ext cx="3016831" cy="3285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41790" y="2122119"/>
            <a:ext cx="3374329" cy="2997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741790" y="5279571"/>
            <a:ext cx="23907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2315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122619" y="2808714"/>
            <a:ext cx="38908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다중 포인터</a:t>
            </a:r>
            <a:endParaRPr lang="en-US" altLang="ko-KR" sz="5400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3009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다중 포인터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포인터 변수를 가리키는 이중 포인터 </a:t>
            </a:r>
            <a:endParaRPr lang="ko-KR" alt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785" y="1426194"/>
            <a:ext cx="3384376" cy="2855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43499" y="1426194"/>
            <a:ext cx="3240360" cy="1114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43499" y="2614914"/>
            <a:ext cx="2736304" cy="138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5785" y="4541836"/>
            <a:ext cx="20859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67197" y="1458837"/>
            <a:ext cx="4854069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67197" y="5571741"/>
            <a:ext cx="20859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095656" y="1782610"/>
            <a:ext cx="3096344" cy="1664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8905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다중 포인터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포인터 배열과 다중 포인터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삼중</a:t>
            </a:r>
            <a:r>
              <a:rPr lang="en-US" altLang="ko-KR" sz="1600" dirty="0" smtClean="0"/>
              <a:t>)</a:t>
            </a:r>
            <a:endParaRPr lang="ko-KR" alt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679" y="1361830"/>
            <a:ext cx="5241577" cy="2673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1366" y="1361830"/>
            <a:ext cx="106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42805" y="1361830"/>
            <a:ext cx="33909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515815" y="1361830"/>
            <a:ext cx="9620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1510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다중 포인터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배열과 포인터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479" y="1245795"/>
            <a:ext cx="4032448" cy="4991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3378171"/>
            <a:ext cx="1944216" cy="2859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59677" y="1245795"/>
            <a:ext cx="5040560" cy="348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848109" y="4831105"/>
            <a:ext cx="1152128" cy="681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4463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다중 포인터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배열을 함수의 인자로 전달</a:t>
            </a:r>
            <a:endParaRPr lang="ko-KR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98539" y="1314440"/>
            <a:ext cx="3528392" cy="3947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603" y="1314440"/>
            <a:ext cx="6190257" cy="2395941"/>
          </a:xfrm>
          <a:prstGeom prst="rect">
            <a:avLst/>
          </a:prstGeom>
          <a:noFill/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8603" y="4233597"/>
            <a:ext cx="15525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0016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116993" y="2808714"/>
            <a:ext cx="9902071" cy="13542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다음주 학습 예정 내용</a:t>
            </a:r>
            <a:endParaRPr lang="en-US" altLang="ko-KR" sz="5400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altLang="ko-KR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ko-KR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문자와 문자열 관련 함수</a:t>
            </a:r>
            <a:r>
              <a:rPr lang="en-US" altLang="ko-KR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, </a:t>
            </a:r>
            <a:r>
              <a:rPr lang="ko-KR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사용자 정의 </a:t>
            </a:r>
            <a:r>
              <a:rPr lang="ko-KR" alt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자료형</a:t>
            </a:r>
            <a:r>
              <a:rPr lang="en-US" altLang="ko-KR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, </a:t>
            </a:r>
            <a:r>
              <a:rPr lang="ko-KR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파일 입출력</a:t>
            </a:r>
            <a:r>
              <a:rPr lang="en-US" altLang="ko-KR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752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32076" y="2355387"/>
            <a:ext cx="17091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ym typeface="Wingdings" panose="05000000000000000000" pitchFamily="2" charset="2"/>
              </a:rPr>
              <a:t>구조체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ym typeface="Wingdings" panose="05000000000000000000" pitchFamily="2" charset="2"/>
              </a:rPr>
              <a:t>다차원 배열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ym typeface="Wingdings" panose="05000000000000000000" pitchFamily="2" charset="2"/>
              </a:rPr>
              <a:t>다중 포인터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67407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21201" y="2808714"/>
            <a:ext cx="3693640" cy="13542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구조체</a:t>
            </a:r>
            <a:endParaRPr lang="en-US" altLang="ko-KR" sz="5400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altLang="ko-KR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ko-KR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심화 학습의 첫 걸음</a:t>
            </a:r>
            <a:r>
              <a:rPr lang="en-US" altLang="ko-KR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851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구조체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구조체 변수와 포인터</a:t>
            </a:r>
            <a:endParaRPr lang="ko-KR" altLang="en-US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245" y="1628801"/>
            <a:ext cx="2664296" cy="2019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204237" y="1484784"/>
            <a:ext cx="5040560" cy="2520280"/>
          </a:xfrm>
          <a:prstGeom prst="roundRect">
            <a:avLst>
              <a:gd name="adj" fmla="val 1133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rgbClr val="856305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6245" y="2239951"/>
            <a:ext cx="387763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C00000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구조체 </a:t>
            </a:r>
            <a:r>
              <a:rPr lang="en-US" altLang="ko-KR" sz="1600" dirty="0" smtClean="0">
                <a:solidFill>
                  <a:srgbClr val="C00000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point</a:t>
            </a:r>
            <a:r>
              <a:rPr lang="ko-KR" altLang="en-US" sz="1600" dirty="0" smtClean="0">
                <a:solidFill>
                  <a:srgbClr val="C00000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의 포인터 변수 선언</a:t>
            </a:r>
            <a:endParaRPr lang="en-US" altLang="ko-KR" sz="1600" dirty="0" smtClean="0">
              <a:solidFill>
                <a:srgbClr val="C00000"/>
              </a:solidFill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5513" y="2856421"/>
            <a:ext cx="50192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 pptr</a:t>
            </a:r>
            <a:r>
              <a:rPr lang="ko-KR" altLang="en-US" sz="1600" dirty="0" smtClean="0">
                <a:solidFill>
                  <a:srgbClr val="C00000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이 가리키는 구조체 변수의 멤버 </a:t>
            </a:r>
            <a:r>
              <a:rPr lang="en-US" altLang="ko-KR" sz="1600" dirty="0" smtClean="0">
                <a:solidFill>
                  <a:srgbClr val="C00000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xpos</a:t>
            </a:r>
            <a:r>
              <a:rPr lang="ko-KR" altLang="en-US" sz="1600" dirty="0" smtClean="0">
                <a:solidFill>
                  <a:srgbClr val="C00000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에 접근</a:t>
            </a:r>
            <a:endParaRPr lang="en-US" altLang="ko-KR" sz="1600" dirty="0" smtClean="0">
              <a:solidFill>
                <a:srgbClr val="C00000"/>
              </a:solidFill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5513" y="3504493"/>
            <a:ext cx="50192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 pptr</a:t>
            </a:r>
            <a:r>
              <a:rPr lang="ko-KR" altLang="en-US" sz="1600" dirty="0" smtClean="0">
                <a:solidFill>
                  <a:srgbClr val="C00000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이 가리키는 구조체 변수의 멤버 </a:t>
            </a:r>
            <a:r>
              <a:rPr lang="en-US" altLang="ko-KR" sz="1600" dirty="0" smtClean="0">
                <a:solidFill>
                  <a:srgbClr val="C00000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ypos</a:t>
            </a:r>
            <a:r>
              <a:rPr lang="ko-KR" altLang="en-US" sz="1600" dirty="0" smtClean="0">
                <a:solidFill>
                  <a:srgbClr val="C00000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에 접근</a:t>
            </a:r>
            <a:endParaRPr lang="en-US" altLang="ko-KR" sz="1600" dirty="0" smtClean="0">
              <a:solidFill>
                <a:srgbClr val="C00000"/>
              </a:solidFill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008" y="4437112"/>
            <a:ext cx="42767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모서리가 둥근 직사각형 20"/>
          <p:cNvSpPr/>
          <p:nvPr/>
        </p:nvSpPr>
        <p:spPr>
          <a:xfrm>
            <a:off x="204237" y="4221088"/>
            <a:ext cx="5040560" cy="1656184"/>
          </a:xfrm>
          <a:prstGeom prst="roundRect">
            <a:avLst>
              <a:gd name="adj" fmla="val 1133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rgbClr val="856305"/>
              </a:solidFill>
              <a:latin typeface="+mn-ea"/>
            </a:endParaRPr>
          </a:p>
        </p:txBody>
      </p:sp>
      <p:sp>
        <p:nvSpPr>
          <p:cNvPr id="22" name="왼쪽/오른쪽 화살표 21"/>
          <p:cNvSpPr/>
          <p:nvPr/>
        </p:nvSpPr>
        <p:spPr>
          <a:xfrm>
            <a:off x="2335449" y="4653136"/>
            <a:ext cx="360040" cy="216024"/>
          </a:xfrm>
          <a:prstGeom prst="leftRightArrow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/오른쪽 화살표 22"/>
          <p:cNvSpPr/>
          <p:nvPr/>
        </p:nvSpPr>
        <p:spPr>
          <a:xfrm>
            <a:off x="2336011" y="5373216"/>
            <a:ext cx="360040" cy="216024"/>
          </a:xfrm>
          <a:prstGeom prst="leftRightArrow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91162" y="1329649"/>
            <a:ext cx="4867275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모서리가 둥근 직사각형 24"/>
          <p:cNvSpPr/>
          <p:nvPr/>
        </p:nvSpPr>
        <p:spPr>
          <a:xfrm>
            <a:off x="5851202" y="3892909"/>
            <a:ext cx="4176464" cy="504056"/>
          </a:xfrm>
          <a:prstGeom prst="roundRect">
            <a:avLst>
              <a:gd name="adj" fmla="val 6589"/>
            </a:avLst>
          </a:prstGeom>
          <a:solidFill>
            <a:srgbClr val="FF000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851202" y="4858041"/>
            <a:ext cx="4176464" cy="504056"/>
          </a:xfrm>
          <a:prstGeom prst="roundRect">
            <a:avLst>
              <a:gd name="adj" fmla="val 6589"/>
            </a:avLst>
          </a:prstGeom>
          <a:solidFill>
            <a:srgbClr val="FF000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94971" y="4065866"/>
            <a:ext cx="12287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10422963" y="3633818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140135" y="2286259"/>
            <a:ext cx="3583561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프로그래머들이 주로 사용하는 연산자 사용 방법</a:t>
            </a:r>
            <a:endParaRPr lang="en-US" altLang="ko-KR" sz="1200" b="1" dirty="0" smtClean="0">
              <a:solidFill>
                <a:srgbClr val="9966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572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구조체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구조체 변수와 포인터</a:t>
            </a:r>
            <a:endParaRPr lang="ko-KR" altLang="en-US" dirty="0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185" y="1389886"/>
            <a:ext cx="650557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모서리가 둥근 직사각형 27"/>
          <p:cNvSpPr/>
          <p:nvPr/>
        </p:nvSpPr>
        <p:spPr>
          <a:xfrm>
            <a:off x="1110217" y="3233066"/>
            <a:ext cx="2448272" cy="360040"/>
          </a:xfrm>
          <a:prstGeom prst="roundRect">
            <a:avLst>
              <a:gd name="adj" fmla="val 6589"/>
            </a:avLst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182225" y="4702254"/>
            <a:ext cx="3168352" cy="360040"/>
          </a:xfrm>
          <a:prstGeom prst="roundRect">
            <a:avLst>
              <a:gd name="adj" fmla="val 6589"/>
            </a:avLst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31371" y="5350326"/>
            <a:ext cx="1752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직사각형 30"/>
          <p:cNvSpPr/>
          <p:nvPr/>
        </p:nvSpPr>
        <p:spPr>
          <a:xfrm>
            <a:off x="7230897" y="4993706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15792" y="2217320"/>
            <a:ext cx="34956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직사각형 35"/>
          <p:cNvSpPr/>
          <p:nvPr/>
        </p:nvSpPr>
        <p:spPr>
          <a:xfrm>
            <a:off x="3798020" y="1595867"/>
            <a:ext cx="7970730" cy="621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0099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구조체 변수의 멤버로 구조체 포인터 </a:t>
            </a:r>
            <a:r>
              <a:rPr lang="ko-KR" altLang="en-US" sz="1600" smtClean="0">
                <a:solidFill>
                  <a:srgbClr val="000099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변수가 선언</a:t>
            </a:r>
            <a:r>
              <a:rPr lang="en-US" altLang="ko-KR" sz="1600" dirty="0" smtClean="0">
                <a:solidFill>
                  <a:srgbClr val="000099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! </a:t>
            </a:r>
            <a:r>
              <a:rPr lang="en-US" altLang="ko-KR" sz="1600" dirty="0" smtClean="0">
                <a:solidFill>
                  <a:srgbClr val="000099"/>
                </a:solidFill>
                <a:latin typeface="휴먼고딕" panose="02010504000101010101" pitchFamily="2" charset="-127"/>
                <a:ea typeface="휴먼고딕" panose="02010504000101010101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olidFill>
                  <a:srgbClr val="000099"/>
                </a:solidFill>
                <a:latin typeface="휴먼고딕" panose="02010504000101010101" pitchFamily="2" charset="-127"/>
                <a:ea typeface="휴먼고딕" panose="02010504000101010101" pitchFamily="2" charset="-127"/>
                <a:sym typeface="Wingdings" panose="05000000000000000000" pitchFamily="2" charset="2"/>
              </a:rPr>
              <a:t>이 방법도 많이 사용됨</a:t>
            </a:r>
            <a:endParaRPr lang="en-US" altLang="ko-KR" sz="1600" dirty="0" smtClean="0">
              <a:solidFill>
                <a:srgbClr val="000099"/>
              </a:solidFill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3225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구조체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구조체 변수와 포인터</a:t>
            </a:r>
            <a:endParaRPr lang="ko-KR" alt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792" y="1147665"/>
            <a:ext cx="5112568" cy="5103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389816" y="1939753"/>
            <a:ext cx="1944216" cy="360040"/>
          </a:xfrm>
          <a:prstGeom prst="roundRect">
            <a:avLst>
              <a:gd name="adj" fmla="val 6589"/>
            </a:avLst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90290" y="3581423"/>
            <a:ext cx="3787958" cy="720080"/>
          </a:xfrm>
          <a:prstGeom prst="roundRect">
            <a:avLst>
              <a:gd name="adj" fmla="val 6589"/>
            </a:avLst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5110" y="2412541"/>
            <a:ext cx="23812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2891158" y="2024035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70302" y="1204492"/>
            <a:ext cx="47244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모서리가 둥근 직사각형 17"/>
          <p:cNvSpPr/>
          <p:nvPr/>
        </p:nvSpPr>
        <p:spPr>
          <a:xfrm>
            <a:off x="7458334" y="4876900"/>
            <a:ext cx="3672408" cy="576064"/>
          </a:xfrm>
          <a:prstGeom prst="roundRect">
            <a:avLst>
              <a:gd name="adj" fmla="val 6589"/>
            </a:avLst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361924" y="1533339"/>
            <a:ext cx="627244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99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type</a:t>
            </a:r>
            <a:r>
              <a:rPr lang="ko-KR" altLang="en-US" sz="1600" dirty="0" smtClean="0">
                <a:solidFill>
                  <a:srgbClr val="000099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형 구조체 변수의 멤버로 </a:t>
            </a:r>
            <a:r>
              <a:rPr lang="en-US" altLang="ko-KR" sz="1600" dirty="0" smtClean="0">
                <a:solidFill>
                  <a:srgbClr val="000099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type</a:t>
            </a:r>
            <a:r>
              <a:rPr lang="ko-KR" altLang="en-US" sz="1600" dirty="0" smtClean="0">
                <a:solidFill>
                  <a:srgbClr val="000099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형 포인터 변수를 둘 수 있다</a:t>
            </a:r>
            <a:r>
              <a:rPr lang="en-US" altLang="ko-KR" sz="1600" dirty="0" smtClean="0">
                <a:solidFill>
                  <a:srgbClr val="000099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. 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38694" y="1756868"/>
            <a:ext cx="20097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>
          <a:xfrm>
            <a:off x="9681200" y="1356706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521491" y="5746330"/>
            <a:ext cx="7670509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0099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구조체 변수의 주소 값과 구조체 변수의 첫 번째 멤버의 주소 값은 일치한다</a:t>
            </a:r>
            <a:r>
              <a:rPr lang="en-US" altLang="ko-KR" sz="1600" dirty="0" smtClean="0">
                <a:solidFill>
                  <a:srgbClr val="000099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0099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응용 프로그램 분야에서는 이 사실을 이용해서 프로그램을 작성하기도 한다</a:t>
            </a:r>
            <a:r>
              <a:rPr lang="en-US" altLang="ko-KR" sz="1600" dirty="0" smtClean="0">
                <a:solidFill>
                  <a:srgbClr val="000099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315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122617" y="2808714"/>
            <a:ext cx="38908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다차원 배열</a:t>
            </a:r>
            <a:endParaRPr lang="en-US" altLang="ko-KR" sz="5400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0124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다차원 배열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</a:t>
            </a:r>
            <a:r>
              <a:rPr lang="ko-KR" altLang="en-US" sz="1600" dirty="0" smtClean="0"/>
              <a:t>차원</a:t>
            </a:r>
            <a:r>
              <a:rPr lang="en-US" altLang="ko-KR" sz="1600" dirty="0" smtClean="0"/>
              <a:t>, 3</a:t>
            </a:r>
            <a:r>
              <a:rPr lang="ko-KR" altLang="en-US" sz="1600" dirty="0" smtClean="0"/>
              <a:t>차원 배열</a:t>
            </a:r>
            <a:endParaRPr lang="ko-KR" altLang="en-US" dirty="0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371" y="1614874"/>
            <a:ext cx="71056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모서리가 둥근 직사각형 28"/>
          <p:cNvSpPr/>
          <p:nvPr/>
        </p:nvSpPr>
        <p:spPr>
          <a:xfrm>
            <a:off x="215355" y="1470858"/>
            <a:ext cx="7416824" cy="1152128"/>
          </a:xfrm>
          <a:prstGeom prst="roundRect">
            <a:avLst>
              <a:gd name="adj" fmla="val 1264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59371" y="3005158"/>
            <a:ext cx="2880320" cy="288032"/>
            <a:chOff x="359371" y="3005158"/>
            <a:chExt cx="2880320" cy="288032"/>
          </a:xfrm>
        </p:grpSpPr>
        <p:sp>
          <p:nvSpPr>
            <p:cNvPr id="30" name="직사각형 29"/>
            <p:cNvSpPr/>
            <p:nvPr/>
          </p:nvSpPr>
          <p:spPr>
            <a:xfrm>
              <a:off x="359371" y="3005158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47403" y="3005158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935435" y="3005158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223467" y="3005158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511499" y="3005158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799531" y="3005158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087563" y="3005158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375595" y="3005158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663627" y="3005158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951659" y="3005158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53346" y="3675362"/>
            <a:ext cx="1440160" cy="1440160"/>
            <a:chOff x="353346" y="3675362"/>
            <a:chExt cx="1440160" cy="1440160"/>
          </a:xfrm>
        </p:grpSpPr>
        <p:sp>
          <p:nvSpPr>
            <p:cNvPr id="44" name="직사각형 43"/>
            <p:cNvSpPr/>
            <p:nvPr/>
          </p:nvSpPr>
          <p:spPr>
            <a:xfrm>
              <a:off x="353346" y="4827490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41378" y="4827490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929410" y="4827490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217442" y="4827490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505474" y="4827490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53346" y="4539458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41378" y="4539458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929410" y="4539458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217442" y="4539458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505474" y="4539458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53346" y="4251426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641378" y="4251426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929410" y="4251426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217442" y="4251426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505474" y="4251426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53346" y="3963394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641378" y="3963394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929410" y="3963394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217442" y="3963394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505474" y="3963394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53346" y="3675362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41378" y="3675362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929410" y="3675362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1217442" y="3675362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505474" y="3675362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375595" y="3767368"/>
            <a:ext cx="1152128" cy="1168896"/>
            <a:chOff x="1043608" y="4149080"/>
            <a:chExt cx="1152128" cy="1168896"/>
          </a:xfrm>
        </p:grpSpPr>
        <p:sp>
          <p:nvSpPr>
            <p:cNvPr id="70" name="직사각형 69"/>
            <p:cNvSpPr/>
            <p:nvPr/>
          </p:nvSpPr>
          <p:spPr>
            <a:xfrm>
              <a:off x="1475656" y="4725144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691680" y="4725144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907704" y="4725144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475656" y="4437112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1691680" y="4437112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1907704" y="4437112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331640" y="4149080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619672" y="4149080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1907704" y="4149080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1259632" y="4877544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547664" y="4877544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763688" y="4877544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259632" y="4589512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1547664" y="4589512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1763688" y="4589512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1187624" y="4301480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1475656" y="4301480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1763688" y="4301480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043608" y="5029944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331640" y="5029944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619672" y="5029944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1043608" y="4741912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331640" y="4741912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1619672" y="4741912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1043608" y="4453880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1331640" y="4453880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1619672" y="4453880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직사각형 96"/>
          <p:cNvSpPr/>
          <p:nvPr/>
        </p:nvSpPr>
        <p:spPr>
          <a:xfrm>
            <a:off x="215355" y="5290944"/>
            <a:ext cx="3672408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문법적으로는 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차원 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차원 배열의 선언도 가능하지만 그것은 의미를 부여하기 힘든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의미가 없는 배열이다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300" b="1" dirty="0">
              <a:solidFill>
                <a:schemeClr val="bg2">
                  <a:lumMod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8972" y="1470858"/>
            <a:ext cx="3704491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36157" y="3004432"/>
            <a:ext cx="2449003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36157" y="4826764"/>
            <a:ext cx="324746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129913" y="3524103"/>
            <a:ext cx="17335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4616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다차원 배열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</a:t>
            </a:r>
            <a:r>
              <a:rPr lang="ko-KR" altLang="en-US" sz="1600" dirty="0" smtClean="0"/>
              <a:t>차원</a:t>
            </a:r>
            <a:r>
              <a:rPr lang="en-US" altLang="ko-KR" sz="1600" dirty="0"/>
              <a:t> </a:t>
            </a:r>
            <a:r>
              <a:rPr lang="ko-KR" altLang="en-US" sz="1600" dirty="0" err="1" smtClean="0"/>
              <a:t>배열요소의</a:t>
            </a:r>
            <a:r>
              <a:rPr lang="ko-KR" altLang="en-US" sz="1600" dirty="0" smtClean="0"/>
              <a:t> 접근</a:t>
            </a:r>
            <a:endParaRPr lang="ko-KR" altLang="en-US" dirty="0"/>
          </a:p>
        </p:txBody>
      </p:sp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642" y="3436600"/>
            <a:ext cx="14382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7949" y="3256394"/>
            <a:ext cx="1872208" cy="126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9230" y="1689795"/>
            <a:ext cx="12287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75414" y="1473771"/>
            <a:ext cx="1944216" cy="1269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19230" y="3400410"/>
            <a:ext cx="12287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18956" y="3187402"/>
            <a:ext cx="1872208" cy="126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" name="모서리가 둥근 직사각형 107"/>
          <p:cNvSpPr/>
          <p:nvPr/>
        </p:nvSpPr>
        <p:spPr>
          <a:xfrm>
            <a:off x="105741" y="3112378"/>
            <a:ext cx="3888432" cy="1512168"/>
          </a:xfrm>
          <a:prstGeom prst="roundRect">
            <a:avLst>
              <a:gd name="adj" fmla="val 1264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화살표 연결선 108"/>
          <p:cNvCxnSpPr/>
          <p:nvPr/>
        </p:nvCxnSpPr>
        <p:spPr>
          <a:xfrm>
            <a:off x="753813" y="3904466"/>
            <a:ext cx="864096" cy="1588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609797" y="3976474"/>
            <a:ext cx="108012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배열 생성</a:t>
            </a:r>
            <a:endParaRPr lang="ko-KR" altLang="en-US" sz="14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4075214" y="1401763"/>
            <a:ext cx="3888432" cy="1512168"/>
          </a:xfrm>
          <a:prstGeom prst="roundRect">
            <a:avLst>
              <a:gd name="adj" fmla="val 1264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화살표 연결선 111"/>
          <p:cNvCxnSpPr/>
          <p:nvPr/>
        </p:nvCxnSpPr>
        <p:spPr>
          <a:xfrm>
            <a:off x="4795294" y="2121843"/>
            <a:ext cx="864096" cy="1588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4651278" y="2193851"/>
            <a:ext cx="108012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0 0 </a:t>
            </a:r>
            <a:r>
              <a:rPr lang="ko-KR" altLang="en-US" sz="1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접근</a:t>
            </a:r>
            <a:endParaRPr lang="ko-KR" altLang="en-US" sz="14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4075214" y="3112378"/>
            <a:ext cx="3888432" cy="1512168"/>
          </a:xfrm>
          <a:prstGeom prst="roundRect">
            <a:avLst>
              <a:gd name="adj" fmla="val 1264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화살표 연결선 114"/>
          <p:cNvCxnSpPr/>
          <p:nvPr/>
        </p:nvCxnSpPr>
        <p:spPr>
          <a:xfrm>
            <a:off x="4795294" y="3832458"/>
            <a:ext cx="864096" cy="1588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4651278" y="3904466"/>
            <a:ext cx="108012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0 1 </a:t>
            </a:r>
            <a:r>
              <a:rPr lang="ko-KR" altLang="en-US" sz="1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접근</a:t>
            </a:r>
            <a:endParaRPr lang="ko-KR" altLang="en-US" sz="14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117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91238" y="5111025"/>
            <a:ext cx="12001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47422" y="4895001"/>
            <a:ext cx="1889559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9" name="모서리가 둥근 직사각형 118"/>
          <p:cNvSpPr/>
          <p:nvPr/>
        </p:nvSpPr>
        <p:spPr>
          <a:xfrm>
            <a:off x="4075214" y="4822993"/>
            <a:ext cx="3888432" cy="1512168"/>
          </a:xfrm>
          <a:prstGeom prst="roundRect">
            <a:avLst>
              <a:gd name="adj" fmla="val 1264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화살표 연결선 119"/>
          <p:cNvCxnSpPr/>
          <p:nvPr/>
        </p:nvCxnSpPr>
        <p:spPr>
          <a:xfrm>
            <a:off x="4795294" y="5543073"/>
            <a:ext cx="864096" cy="1588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4651278" y="5615081"/>
            <a:ext cx="108012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2 1 </a:t>
            </a:r>
            <a:r>
              <a:rPr lang="ko-KR" altLang="en-US" sz="1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접근</a:t>
            </a:r>
            <a:endParaRPr lang="ko-KR" altLang="en-US" sz="14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104135" y="1451638"/>
            <a:ext cx="3888432" cy="4814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7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679832" y="637667"/>
            <a:ext cx="1512168" cy="2559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8798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1940</TotalTime>
  <Words>234</Words>
  <Application>Microsoft Office PowerPoint</Application>
  <PresentationFormat>와이드스크린</PresentationFormat>
  <Paragraphs>57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휴먼고딕</vt:lpstr>
      <vt:lpstr>휴먼편지체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55</cp:revision>
  <dcterms:created xsi:type="dcterms:W3CDTF">2020-10-22T04:51:43Z</dcterms:created>
  <dcterms:modified xsi:type="dcterms:W3CDTF">2020-12-04T12:39:21Z</dcterms:modified>
</cp:coreProperties>
</file>