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77" r:id="rId2"/>
    <p:sldId id="333" r:id="rId3"/>
    <p:sldId id="373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67" r:id="rId20"/>
    <p:sldId id="483" r:id="rId21"/>
    <p:sldId id="485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466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293" r:id="rId58"/>
    <p:sldId id="503" r:id="rId59"/>
    <p:sldId id="504" r:id="rId60"/>
  </p:sldIdLst>
  <p:sldSz cx="12192000" cy="6858000"/>
  <p:notesSz cx="6858000" cy="9144000"/>
  <p:embeddedFontLst>
    <p:embeddedFont>
      <p:font typeface="Poppins SemiBold" panose="020B0600000101010101" charset="0"/>
      <p:bold r:id="rId63"/>
      <p:boldItalic r:id="rId64"/>
    </p:embeddedFont>
    <p:embeddedFont>
      <p:font typeface="Poppins Light" panose="020B0600000101010101" charset="0"/>
      <p:regular r:id="rId65"/>
      <p:italic r:id="rId66"/>
    </p:embeddedFont>
    <p:embeddedFont>
      <p:font typeface="맑은 고딕" panose="020B0503020000020004" pitchFamily="50" charset="-127"/>
      <p:regular r:id="rId67"/>
      <p:bold r:id="rId68"/>
    </p:embeddedFont>
    <p:embeddedFont>
      <p:font typeface="Cambria Math" panose="02040503050406030204" pitchFamily="18" charset="0"/>
      <p:regular r:id="rId69"/>
    </p:embeddedFont>
    <p:embeddedFont>
      <p:font typeface="한컴 소망 B" panose="02020603020101020101" pitchFamily="18" charset="-127"/>
      <p:regular r:id="rId70"/>
    </p:embeddedFont>
    <p:embeddedFont>
      <p:font typeface="휴먼엑스포" panose="02030504000101010101" pitchFamily="18" charset="-127"/>
      <p:regular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46"/>
    <a:srgbClr val="64F0FF"/>
    <a:srgbClr val="FF9395"/>
    <a:srgbClr val="4D5FFF"/>
    <a:srgbClr val="677AFF"/>
    <a:srgbClr val="1370EE"/>
    <a:srgbClr val="FF8090"/>
    <a:srgbClr val="98B7FF"/>
    <a:srgbClr val="FFF4A7"/>
    <a:srgbClr val="5B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2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5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7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6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0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4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5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61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0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2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8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27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8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01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25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60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8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4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7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0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50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03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08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0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9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90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71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31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80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68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2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00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46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5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8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8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6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0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3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34" Type="http://schemas.openxmlformats.org/officeDocument/2006/relationships/image" Target="../media/image30.svg"/><Relationship Id="rId7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30.svg"/><Relationship Id="rId21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Relationship Id="rId22" Type="http://schemas.openxmlformats.org/officeDocument/2006/relationships/image" Target="../media/image2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6.svg"/><Relationship Id="rId12" Type="http://schemas.openxmlformats.org/officeDocument/2006/relationships/image" Target="../media/image18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32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34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4.svg"/><Relationship Id="rId12" Type="http://schemas.openxmlformats.org/officeDocument/2006/relationships/image" Target="../media/image6.sv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30.svg"/><Relationship Id="rId21" Type="http://schemas.openxmlformats.org/officeDocument/2006/relationships/image" Target="../media/image7.png"/><Relationship Id="rId34" Type="http://schemas.openxmlformats.org/officeDocument/2006/relationships/image" Target="../media/image26.svg"/><Relationship Id="rId7" Type="http://schemas.openxmlformats.org/officeDocument/2006/relationships/image" Target="../media/image4.svg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24" Type="http://schemas.openxmlformats.org/officeDocument/2006/relationships/image" Target="../media/image18.svg"/><Relationship Id="rId32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image" Target="../media/image32.svg"/><Relationship Id="rId36" Type="http://schemas.openxmlformats.org/officeDocument/2006/relationships/image" Target="../media/image28.sv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2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Relationship Id="rId30" Type="http://schemas.openxmlformats.org/officeDocument/2006/relationships/image" Target="../media/image22.svg"/><Relationship Id="rId35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21" Type="http://schemas.openxmlformats.org/officeDocument/2006/relationships/image" Target="../media/image9.png"/><Relationship Id="rId34" Type="http://schemas.openxmlformats.org/officeDocument/2006/relationships/image" Target="../media/image30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32.svg"/><Relationship Id="rId32" Type="http://schemas.openxmlformats.org/officeDocument/2006/relationships/image" Target="../media/image26.sv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34.svg"/><Relationship Id="rId36" Type="http://schemas.openxmlformats.org/officeDocument/2006/relationships/image" Target="../media/image28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6.png"/><Relationship Id="rId30" Type="http://schemas.openxmlformats.org/officeDocument/2006/relationships/image" Target="../media/image24.svg"/><Relationship Id="rId35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34.svg"/><Relationship Id="rId21" Type="http://schemas.openxmlformats.org/officeDocument/2006/relationships/image" Target="../media/image15.png"/><Relationship Id="rId34" Type="http://schemas.openxmlformats.org/officeDocument/2006/relationships/image" Target="../media/image28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32" Type="http://schemas.openxmlformats.org/officeDocument/2006/relationships/image" Target="../media/image4.sv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32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21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4.svg"/><Relationship Id="rId12" Type="http://schemas.openxmlformats.org/officeDocument/2006/relationships/image" Target="../media/image36.svg"/><Relationship Id="rId17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24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8.svg"/><Relationship Id="rId12" Type="http://schemas.openxmlformats.org/officeDocument/2006/relationships/image" Target="../media/image18.sv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2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043"/>
          <a:stretch/>
        </p:blipFill>
        <p:spPr>
          <a:xfrm rot="5400000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93E70E84-96AC-49AA-879F-1F410742F7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04854" y="466160"/>
            <a:ext cx="1499054" cy="1883526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1127"/>
          <a:stretch/>
        </p:blipFill>
        <p:spPr>
          <a:xfrm>
            <a:off x="167691" y="0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58359" b="11187"/>
          <a:stretch/>
        </p:blipFill>
        <p:spPr>
          <a:xfrm>
            <a:off x="10240590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11623"/>
          <a:stretch/>
        </p:blipFill>
        <p:spPr>
          <a:xfrm>
            <a:off x="9026750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701119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899400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r="39991" b="40741"/>
          <a:stretch/>
        </p:blipFill>
        <p:spPr>
          <a:xfrm>
            <a:off x="1" y="4803420"/>
            <a:ext cx="2772186" cy="205458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23E1B747-8F9F-4CFD-AAC7-6366D5DDA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1912"/>
          <a:stretch/>
        </p:blipFill>
        <p:spPr>
          <a:xfrm>
            <a:off x="10629090" y="5995981"/>
            <a:ext cx="1266040" cy="862019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AD86266F-7C5E-4486-ACFD-33E278B8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l="23576"/>
          <a:stretch/>
        </p:blipFill>
        <p:spPr>
          <a:xfrm>
            <a:off x="0" y="278126"/>
            <a:ext cx="1193120" cy="1316526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CAD3CBE-B470-445B-9BA6-F3C78E82EB0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770265" y="5356897"/>
            <a:ext cx="854383" cy="66797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2D0C5A8B-C057-46A4-B12E-188DF6ECE69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743106" y="445729"/>
            <a:ext cx="1165068" cy="1491287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E4DEA4F2-F263-4C08-A484-9E7A4D2EC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rcRect l="40637"/>
          <a:stretch/>
        </p:blipFill>
        <p:spPr>
          <a:xfrm>
            <a:off x="0" y="4638067"/>
            <a:ext cx="2176305" cy="1992266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250AFCEA-523B-4326-8D9D-4B15D9EFD1A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493818" y="5416470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>
            <a:off x="10070863" y="2896393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80242" y="1054099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0037" y="1174485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>
            <a:off x="2322722" y="4682674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>
            <a:off x="9547673" y="-1"/>
            <a:ext cx="2644327" cy="233526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2AC559E-051F-40BC-8DC1-8D52ACDF712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578738" y="5196135"/>
            <a:ext cx="1266040" cy="126604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29AE103-DF67-4647-A66C-70FC20450F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97708" y="248263"/>
            <a:ext cx="1165068" cy="1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V="1">
            <a:off x="9076633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714324" y="-526708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9439275" y="7305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92515" y="3609743"/>
            <a:ext cx="3166184" cy="31661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D5EF7D0-FEED-49BB-B902-773A57E7042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65558" y="960902"/>
            <a:ext cx="1266040" cy="126604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550C858-642D-447E-88F0-21215C9F2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r="41634"/>
          <a:stretch/>
        </p:blipFill>
        <p:spPr>
          <a:xfrm>
            <a:off x="11280789" y="3727758"/>
            <a:ext cx="91121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677AED2-7733-4E8D-AC39-206C721BC2D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862237" y="590852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6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V="1">
            <a:off x="0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V="1">
            <a:off x="8001924" y="1247325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524477" y="5356226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205C50-A5A8-404A-B4B0-6519BE57C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33689"/>
          <a:stretch/>
        </p:blipFill>
        <p:spPr>
          <a:xfrm>
            <a:off x="10416071" y="6077706"/>
            <a:ext cx="1339828" cy="7802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3BB4A422-B97A-400C-B4FF-8A588B30E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32758"/>
          <a:stretch/>
        </p:blipFill>
        <p:spPr>
          <a:xfrm>
            <a:off x="11319797" y="3913590"/>
            <a:ext cx="872204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483970F-BCE5-438F-A6BD-0E8784775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38831" y="5592947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V="1">
            <a:off x="0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0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10132139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V="1">
            <a:off x="8162952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1F172D8-063C-4E31-A266-CC89069844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39354" y="1211043"/>
            <a:ext cx="1339828" cy="117671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AA4E00D-B04A-4FE2-A434-06259E0C770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5319541"/>
            <a:ext cx="1200020" cy="120002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A1AF59D-925F-4CB2-A1C1-E1FC5F79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b="13973"/>
          <a:stretch/>
        </p:blipFill>
        <p:spPr>
          <a:xfrm rot="16200000">
            <a:off x="481059" y="268723"/>
            <a:ext cx="1499054" cy="1620351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3F7C88B-8FAC-4613-B70C-5B2DF7FCDB5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flipV="1">
            <a:off x="10000433" y="131286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6530295" y="595311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flipV="1">
            <a:off x="0" y="5248139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134059" y="471484"/>
            <a:ext cx="2752725" cy="270759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51DE83A-C61C-4A40-9E56-E9FDFBEE0E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92496" y="5989813"/>
            <a:ext cx="854383" cy="6679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E824263-ED17-40EE-8949-35D6DB001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1026932" y="3923909"/>
            <a:ext cx="1165068" cy="149128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5F48C2B-62E5-476E-88BB-53EA32953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l="53658"/>
          <a:stretch/>
        </p:blipFill>
        <p:spPr>
          <a:xfrm>
            <a:off x="0" y="122402"/>
            <a:ext cx="1698939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>
            <a:off x="9242057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430530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6200000" flipH="1">
            <a:off x="-1694751" y="2067718"/>
            <a:ext cx="4890425" cy="103028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2DD9C19-108A-4D66-8254-34C6940BB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13228" b="30663"/>
          <a:stretch/>
        </p:blipFill>
        <p:spPr>
          <a:xfrm>
            <a:off x="0" y="5980168"/>
            <a:ext cx="1098578" cy="87783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9B8B1A9-9592-44F1-A6DD-BE747910F0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599249" y="5391809"/>
            <a:ext cx="1339828" cy="117671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38F7-3C3E-4930-ABD2-EA4AAF5DB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2566" r="20791"/>
          <a:stretch/>
        </p:blipFill>
        <p:spPr>
          <a:xfrm>
            <a:off x="11269163" y="0"/>
            <a:ext cx="922837" cy="1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V="1">
            <a:off x="10070863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980242" y="4883414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V="1">
            <a:off x="2322722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V="1">
            <a:off x="9547673" y="4522733"/>
            <a:ext cx="2644327" cy="233526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74390052-7293-4DCE-BFAF-9671ED699C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10894820" y="499303"/>
            <a:ext cx="1339828" cy="117671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104B6E0-AA1A-4E43-8CD5-587E3685F45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5400000">
            <a:off x="339402" y="5841720"/>
            <a:ext cx="854383" cy="66797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774737-2DD6-4DEB-989D-950FBED904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0" y="4165132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H="1" flipV="1">
            <a:off x="0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>
            <a:off x="9555110" y="-599764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H="1" flipV="1">
            <a:off x="8933301" y="3536687"/>
            <a:ext cx="3166184" cy="316618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7822F97-21EB-42D7-9766-850104A313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0800000">
            <a:off x="3298543" y="5541473"/>
            <a:ext cx="1561191" cy="13165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A270578-FB6E-4D08-AA9B-E1FB6D3FE24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50023" y="3536687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E6FD12B-4102-48C2-ACDD-DCF770143BE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113968" y="458408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6BC343E-40EF-45AE-9936-D7900E18F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35952"/>
          <a:stretch/>
        </p:blipFill>
        <p:spPr>
          <a:xfrm>
            <a:off x="9725785" y="3025733"/>
            <a:ext cx="2348047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70310B2-C5C4-4021-AC95-1A32659ECC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51079" y="5391492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42DF85-2EB1-44CA-ADA3-84EBE914B3D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4891" y="0"/>
            <a:ext cx="1297109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67E0342-078B-4C8B-A8D1-38B6B9F0805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190076" y="6010517"/>
            <a:ext cx="854383" cy="6679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3EA6A-3A3C-4E46-9D30-C5FE0480FAB2}"/>
              </a:ext>
            </a:extLst>
          </p:cNvPr>
          <p:cNvSpPr/>
          <p:nvPr userDrawn="1"/>
        </p:nvSpPr>
        <p:spPr>
          <a:xfrm>
            <a:off x="7280960" y="1079539"/>
            <a:ext cx="3896268" cy="4698922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" name="그림 개체 틀 4">
            <a:extLst>
              <a:ext uri="{FF2B5EF4-FFF2-40B4-BE49-F238E27FC236}">
                <a16:creationId xmlns:a16="http://schemas.microsoft.com/office/drawing/2014/main" id="{BDC72E93-F501-4533-B489-737CA70A72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5626" y="1478280"/>
            <a:ext cx="3146936" cy="390144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98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H="1" flipV="1">
            <a:off x="10396514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7301575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137295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H="1" flipV="1">
            <a:off x="0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430B64B-317C-46DF-B35E-AA21EE8DC23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6598" y="3466984"/>
            <a:ext cx="1339828" cy="117671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5A0ACFBE-3330-459B-BE1E-A463B9DF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>
            <a:off x="10692946" y="5237649"/>
            <a:ext cx="1499054" cy="16203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FACD21-76F1-4A75-AED2-2BF7B8A95D42}"/>
              </a:ext>
            </a:extLst>
          </p:cNvPr>
          <p:cNvSpPr/>
          <p:nvPr userDrawn="1"/>
        </p:nvSpPr>
        <p:spPr>
          <a:xfrm>
            <a:off x="5772986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1C9E9-FB1D-4E14-8533-03F610D4B7EF}"/>
              </a:ext>
            </a:extLst>
          </p:cNvPr>
          <p:cNvSpPr/>
          <p:nvPr userDrawn="1"/>
        </p:nvSpPr>
        <p:spPr>
          <a:xfrm>
            <a:off x="8729933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EF8CA-7E19-48B4-8A22-2B9E2271578B}"/>
              </a:ext>
            </a:extLst>
          </p:cNvPr>
          <p:cNvSpPr/>
          <p:nvPr userDrawn="1"/>
        </p:nvSpPr>
        <p:spPr>
          <a:xfrm>
            <a:off x="756826" y="-103726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" name="그림 개체 틀 4">
            <a:extLst>
              <a:ext uri="{FF2B5EF4-FFF2-40B4-BE49-F238E27FC236}">
                <a16:creationId xmlns:a16="http://schemas.microsoft.com/office/drawing/2014/main" id="{7082588A-2F3D-4470-AC39-A6E4E624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19509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4">
            <a:extLst>
              <a:ext uri="{FF2B5EF4-FFF2-40B4-BE49-F238E27FC236}">
                <a16:creationId xmlns:a16="http://schemas.microsoft.com/office/drawing/2014/main" id="{A7C059A1-1BF4-4C94-810E-D4FB88AE67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D23B648A-AB7C-41EE-B049-A98BF10228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9738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87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EFA985B0-D6AB-4AC3-AECE-DCAD00D95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75228" y="2548808"/>
            <a:ext cx="1200020" cy="120002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127"/>
          <a:stretch/>
        </p:blipFill>
        <p:spPr>
          <a:xfrm flipH="1">
            <a:off x="10059851" y="0"/>
            <a:ext cx="1964459" cy="304323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E7BACDEE-7B32-41BB-902A-67F39088E9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70287" y="155554"/>
            <a:ext cx="1499054" cy="188352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3043"/>
          <a:stretch/>
        </p:blipFill>
        <p:spPr>
          <a:xfrm rot="16200000" flipH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58359" b="11187"/>
          <a:stretch/>
        </p:blipFill>
        <p:spPr>
          <a:xfrm flipH="1">
            <a:off x="1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11623"/>
          <a:stretch/>
        </p:blipFill>
        <p:spPr>
          <a:xfrm flipH="1">
            <a:off x="412526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flipH="1">
            <a:off x="6423707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flipH="1">
            <a:off x="1126417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r="39991" b="40741"/>
          <a:stretch/>
        </p:blipFill>
        <p:spPr>
          <a:xfrm flipH="1">
            <a:off x="9419814" y="4803420"/>
            <a:ext cx="2772186" cy="2054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BAAC8-6DBB-4C27-8B8B-0D301AB977AC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02A97EC-F7FD-4625-B9B6-AA59D10BDEB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789749" y="5266330"/>
            <a:ext cx="1266040" cy="126604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3FFD54E-336F-42E7-919E-AD902694092B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7281" y="4803420"/>
            <a:ext cx="1339828" cy="117671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BE67324-1BC7-4A6A-96F8-E42803CC658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490882" y="1823410"/>
            <a:ext cx="1561191" cy="1316526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85F48F0-08D8-4F0A-8EFE-7F044B246D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04556" y="395298"/>
            <a:ext cx="854383" cy="66797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93555B7-E290-4C29-B8A2-68B6BF6AA378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0073065" y="4869045"/>
            <a:ext cx="1165068" cy="14912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0BE6C67-CC4E-455A-9035-17A73D7CBC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 l="53598"/>
          <a:stretch/>
        </p:blipFill>
        <p:spPr>
          <a:xfrm>
            <a:off x="0" y="1042947"/>
            <a:ext cx="170111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7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836C3E01-3F50-481B-B789-1A17D13621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920398" y="1166088"/>
            <a:ext cx="1266040" cy="126604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05E7EAB-517D-43AC-A695-EDD2BE45C36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8295" y="624185"/>
            <a:ext cx="854383" cy="66797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9CA8A3F-9742-4694-B937-DB663679E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8384"/>
          <a:stretch/>
        </p:blipFill>
        <p:spPr>
          <a:xfrm>
            <a:off x="210267" y="5640869"/>
            <a:ext cx="1165068" cy="12171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9B7B5E-AC38-45A3-83CD-4214159EF354}"/>
              </a:ext>
            </a:extLst>
          </p:cNvPr>
          <p:cNvSpPr/>
          <p:nvPr userDrawn="1"/>
        </p:nvSpPr>
        <p:spPr>
          <a:xfrm>
            <a:off x="761020" y="1809548"/>
            <a:ext cx="10676374" cy="4318623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2A83BFA0-A133-491B-8985-413E63CAD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A32E2D65-C6FF-4189-9A64-2431F48D63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rot="10800000" flipH="1" flipV="1"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 flipV="1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rot="10800000" flipH="1" flipV="1"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0800000" flipH="1" flipV="1"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4C50C0A-90D8-42A0-8273-102E6D472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28523" y="1226780"/>
            <a:ext cx="1339828" cy="117671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EC1AA14-4E98-4447-9089-0B4B9E527F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17E3BA44-5494-4D17-BA2A-717A685A70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0DE18A6-F2D7-479D-946A-C5B48F6B00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FCE35360-8AF2-4F5E-8229-497891110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E8992024-BF3D-498F-BF81-51568D66DA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40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127CFF-D033-4C35-918F-80367F9A252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6645" y="641634"/>
            <a:ext cx="1266040" cy="126604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E92AA7-E366-4E0E-BF70-3C14FD2BA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27202" y="456772"/>
            <a:ext cx="854383" cy="66797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603149A8-CCBB-41E6-8B74-DF6AE13DA3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615617" y="4533522"/>
            <a:ext cx="1200020" cy="1200020"/>
          </a:xfrm>
          <a:prstGeom prst="rect">
            <a:avLst/>
          </a:prstGeom>
        </p:spPr>
      </p:pic>
      <p:sp>
        <p:nvSpPr>
          <p:cNvPr id="25" name="그림 개체 틀 11">
            <a:extLst>
              <a:ext uri="{FF2B5EF4-FFF2-40B4-BE49-F238E27FC236}">
                <a16:creationId xmlns:a16="http://schemas.microsoft.com/office/drawing/2014/main" id="{D3CBCAD3-BFF0-4CB1-B6DD-DA8F2D4EBD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3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 flipV="1">
            <a:off x="9006739" y="5834527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069982" y="-1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 flipH="1" flipV="1">
            <a:off x="-1930069" y="3759995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3E43CB2-3F0C-4446-9EDD-8A6946F039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776227" y="5381094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D671E83-FB12-4B54-ACDB-9F2B6B98E6A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15143" y="5381094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0E08125-E8EA-499F-9E82-858CA504023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734741" y="54455"/>
            <a:ext cx="1165068" cy="1491287"/>
          </a:xfrm>
          <a:prstGeom prst="rect">
            <a:avLst/>
          </a:prstGeom>
        </p:spPr>
      </p:pic>
      <p:sp>
        <p:nvSpPr>
          <p:cNvPr id="22" name="그림 개체 틀 5">
            <a:extLst>
              <a:ext uri="{FF2B5EF4-FFF2-40B4-BE49-F238E27FC236}">
                <a16:creationId xmlns:a16="http://schemas.microsoft.com/office/drawing/2014/main" id="{6E68D93F-C7B0-481E-B726-294A2B3E3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49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9FEA4AC4-8DC1-4BE4-921D-B93E66C832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15637" y="236796"/>
            <a:ext cx="1266040" cy="126604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1DF37FA-443A-44E9-A15B-6BFFD276157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439275" y="201844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BCB29E2-DFFE-43AB-8882-ACE91E1F8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41050"/>
          <a:stretch/>
        </p:blipFill>
        <p:spPr>
          <a:xfrm>
            <a:off x="0" y="4694233"/>
            <a:ext cx="2161174" cy="1992266"/>
          </a:xfrm>
          <a:prstGeom prst="rect">
            <a:avLst/>
          </a:prstGeom>
        </p:spPr>
      </p:pic>
      <p:sp>
        <p:nvSpPr>
          <p:cNvPr id="26" name="그림 개체 틀 8">
            <a:extLst>
              <a:ext uri="{FF2B5EF4-FFF2-40B4-BE49-F238E27FC236}">
                <a16:creationId xmlns:a16="http://schemas.microsoft.com/office/drawing/2014/main" id="{B5EE717E-29C7-4BFA-913B-00B91F23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0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16200000" flipV="1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V="1">
            <a:off x="16769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V="1">
            <a:off x="10240590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V="1">
            <a:off x="9026750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V="1">
            <a:off x="1701119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V="1">
            <a:off x="7899400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V="1">
            <a:off x="1" y="0"/>
            <a:ext cx="2772186" cy="20545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83F2163B-88CB-4D50-BA1D-C09603746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16829"/>
          <a:stretch/>
        </p:blipFill>
        <p:spPr>
          <a:xfrm>
            <a:off x="-1" y="3367480"/>
            <a:ext cx="1052971" cy="12660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B08F8F-7DAD-4AC1-BB0D-9666A89F99E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437201" y="1158672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44A52C-E7F2-4468-967A-B1746C47B12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7018" y="4758611"/>
            <a:ext cx="156119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2CBAEB5-8AA3-412A-B466-5039654179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8694" y="917171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C4E0C42-EDA5-4F79-B682-0419E04F8D6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531711" y="5929778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0BDEB4B-6D20-470B-9DD4-5918E95AD70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934894" y="255744"/>
            <a:ext cx="1165068" cy="149128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ADBDAC3-DB51-4888-AF98-F33643E6C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 r="22169"/>
          <a:stretch/>
        </p:blipFill>
        <p:spPr>
          <a:xfrm>
            <a:off x="11258012" y="1487143"/>
            <a:ext cx="933987" cy="120002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2B3B8-5F0E-4094-971A-D078467B5F8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899400" y="3955540"/>
            <a:ext cx="3666079" cy="19922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9DC71-27EF-4076-AC18-C074982AF050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959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5400000" flipH="1" flipV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H="1" flipV="1">
            <a:off x="1005985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H="1" flipV="1">
            <a:off x="1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H="1" flipV="1">
            <a:off x="412526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 flipV="1">
            <a:off x="6423707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 flipV="1">
            <a:off x="1126417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H="1" flipV="1">
            <a:off x="9419814" y="0"/>
            <a:ext cx="2772186" cy="205458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E0896C4-C47B-40AF-8EC1-58E9443A9A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092437" y="157454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CC74B6E-84CC-449A-9774-57985A0C7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0780"/>
          <a:stretch/>
        </p:blipFill>
        <p:spPr>
          <a:xfrm>
            <a:off x="18662" y="5946710"/>
            <a:ext cx="1561191" cy="91129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D069CD2-F13D-46DE-812F-0E8CA978CC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660504" y="5273056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51BA793-C894-44A1-8D9C-1DB67BB1656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9687649" y="4202499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55731A9-0B81-46FC-B9D1-328EEEDD66D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274322" y="1154850"/>
            <a:ext cx="1165068" cy="149128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5D80B42-6CC2-404D-8851-4B5E2502E05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 rot="10800000">
            <a:off x="1861452" y="4686639"/>
            <a:ext cx="1499054" cy="188352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E246C68-6CB8-4813-AC1B-6AC77A1DB97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7376001" y="1056079"/>
            <a:ext cx="3666079" cy="19922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9D56B-15E6-4F3F-A665-FE5388BCFFED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486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>
            <a:off x="9076633" y="0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714324" y="4033495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439275" y="407734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515" y="82073"/>
            <a:ext cx="3166184" cy="31661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68A7896-C7B2-4344-9B14-00ACAEABA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00283" y="1139779"/>
            <a:ext cx="1266040" cy="126604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16CB5B8-B3D2-4C16-855F-A4EC3BCE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16161"/>
          <a:stretch/>
        </p:blipFill>
        <p:spPr>
          <a:xfrm>
            <a:off x="0" y="5353859"/>
            <a:ext cx="1308900" cy="1316526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54DDBC2C-ECD4-4024-984D-DB58853C84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593087" y="5379729"/>
            <a:ext cx="1297109" cy="129710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176E5B6-FD07-4A1C-A4FB-BCC7A0BE7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b="7341"/>
          <a:stretch/>
        </p:blipFill>
        <p:spPr>
          <a:xfrm>
            <a:off x="1248415" y="6239064"/>
            <a:ext cx="854383" cy="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>
            <a:off x="0" y="2089416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>
            <a:off x="8001924" y="4108901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301575" y="98426"/>
            <a:ext cx="4890425" cy="103028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537F8E0-7A53-4C22-8F6A-27022EE988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874383" y="238750"/>
            <a:ext cx="854383" cy="66797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D14F8E38-FDF8-4F31-8E80-CED12BA6E1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7891" y="5257409"/>
            <a:ext cx="1165068" cy="149128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1BF9DAD-49D9-44F5-A2BD-E47E16BBF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 rot="5400000">
            <a:off x="10632297" y="3919670"/>
            <a:ext cx="1499054" cy="1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>
            <a:off x="0" y="-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0" y="5356226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32139" y="0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>
            <a:off x="8162952" y="5234781"/>
            <a:ext cx="4029048" cy="162321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325E83E-A132-407E-B515-CB8D7518C0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14971" y="5278772"/>
            <a:ext cx="1339828" cy="117671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18B1159B-8255-4E89-9617-9DDD95E1297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481408"/>
            <a:ext cx="854383" cy="66797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097826A9-81A3-44FB-BA00-92150BFDA1A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98568" y="3007307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453B88B4-A6F0-4F17-B30A-A9F9436A1E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312826" y="305516"/>
            <a:ext cx="1561191" cy="131652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2A0155DF-2823-40B3-93C9-CB6ED91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49518" b="39084"/>
          <a:stretch/>
        </p:blipFill>
        <p:spPr>
          <a:xfrm>
            <a:off x="0" y="5644395"/>
            <a:ext cx="1850689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>
            <a:off x="197218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>
            <a:off x="8996326" y="2067718"/>
            <a:ext cx="4890425" cy="103028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CFBB7A5-E1BE-483B-B97A-9D2BFE3162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450702" y="1285752"/>
            <a:ext cx="1297109" cy="1297109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6CF0CF10-549B-4161-BB70-D493C8C1A2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98568" y="5109091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1" r:id="rId2"/>
    <p:sldLayoutId id="2147483692" r:id="rId3"/>
    <p:sldLayoutId id="214748369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94" r:id="rId20"/>
    <p:sldLayoutId id="2147483688" r:id="rId21"/>
    <p:sldLayoutId id="2147483695" r:id="rId22"/>
    <p:sldLayoutId id="2147483689" r:id="rId23"/>
    <p:sldLayoutId id="2147483690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06A43-1DE6-4EB0-9C4D-9CE8402F66BA}"/>
              </a:ext>
            </a:extLst>
          </p:cNvPr>
          <p:cNvSpPr/>
          <p:nvPr/>
        </p:nvSpPr>
        <p:spPr>
          <a:xfrm>
            <a:off x="1562911" y="2219933"/>
            <a:ext cx="9066179" cy="2418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Python </a:t>
            </a:r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based</a:t>
            </a:r>
          </a:p>
          <a:p>
            <a:pPr algn="ctr"/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programming</a:t>
            </a:r>
            <a:endParaRPr lang="ko-KR" altLang="en-US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07DC8-8920-44BF-8841-5D560BEC63CF}"/>
              </a:ext>
            </a:extLst>
          </p:cNvPr>
          <p:cNvSpPr/>
          <p:nvPr/>
        </p:nvSpPr>
        <p:spPr>
          <a:xfrm>
            <a:off x="1562911" y="621854"/>
            <a:ext cx="4939489" cy="1041846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Part 1. What is Python?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B2EF7-BF20-4554-BA6B-54D503588C60}"/>
              </a:ext>
            </a:extLst>
          </p:cNvPr>
          <p:cNvSpPr/>
          <p:nvPr/>
        </p:nvSpPr>
        <p:spPr>
          <a:xfrm>
            <a:off x="5689601" y="5073405"/>
            <a:ext cx="4939489" cy="716652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Min ho </a:t>
            </a:r>
            <a:r>
              <a:rPr lang="en-US" altLang="ko-KR" sz="2400" smtClean="0">
                <a:solidFill>
                  <a:schemeClr val="tx1"/>
                </a:solidFill>
                <a:latin typeface="+mj-lt"/>
              </a:rPr>
              <a:t>Jeon 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2FB6BC4-98D9-4558-85C0-C642DC88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00140" y="4269391"/>
            <a:ext cx="1339828" cy="117671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843805-66AF-4B37-9061-C7BFEE82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3339" y="1496891"/>
            <a:ext cx="1297109" cy="1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81" y="1994389"/>
            <a:ext cx="4752975" cy="3695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51" y="199438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082312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20" y="2082312"/>
            <a:ext cx="4752975" cy="36957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46982" y="3165231"/>
            <a:ext cx="3516925" cy="800100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108689"/>
            <a:ext cx="4752975" cy="3695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210868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038350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55" y="20383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1962849"/>
            <a:ext cx="9406621" cy="4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1" y="2097871"/>
            <a:ext cx="7930660" cy="41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61" y="1962849"/>
            <a:ext cx="8000999" cy="45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91" y="2041959"/>
            <a:ext cx="9474331" cy="43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e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ditor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91" y="2366657"/>
            <a:ext cx="5016705" cy="3706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60" y="1707843"/>
            <a:ext cx="4774124" cy="480032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357791" y="2822817"/>
            <a:ext cx="2238263" cy="509468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43699" y="1947617"/>
            <a:ext cx="4888423" cy="509468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기본 문법 및 출력 함수</a:t>
            </a:r>
          </a:p>
        </p:txBody>
      </p:sp>
    </p:spTree>
    <p:extLst>
      <p:ext uri="{BB962C8B-B14F-4D97-AF65-F5344CB8AC3E}">
        <p14:creationId xmlns:p14="http://schemas.microsoft.com/office/powerpoint/2010/main" val="10432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FDBC5-71C1-4FED-90CA-F33217804FEA}"/>
              </a:ext>
            </a:extLst>
          </p:cNvPr>
          <p:cNvSpPr/>
          <p:nvPr/>
        </p:nvSpPr>
        <p:spPr>
          <a:xfrm>
            <a:off x="1098578" y="2148318"/>
            <a:ext cx="9994844" cy="3781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72092" y="4055362"/>
            <a:ext cx="299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언어의 활용 사례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강의 계획 및 목표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설치 및 도구 소개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다양한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개발 도구들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472091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및 개발도구 소개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455319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698828" y="4055362"/>
            <a:ext cx="29911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인터프리터 방식의 프로그래밍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Editor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방식의 프로그래밍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모듈과 패키지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학습을 위한 다양한 패키지의 설치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구조 및 활용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Import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패키지의 호출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698827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기본 문법 및 출력 함수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682055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925564" y="4055362"/>
            <a:ext cx="2991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사칙연산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지수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및 복합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연산자의 우선순위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연산자를 활용한 프로그래밍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7925563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7908791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1956-F15E-4D04-B0DA-7FA2FD099FFE}"/>
              </a:ext>
            </a:extLst>
          </p:cNvPr>
          <p:cNvSpPr/>
          <p:nvPr/>
        </p:nvSpPr>
        <p:spPr>
          <a:xfrm>
            <a:off x="1098578" y="928141"/>
            <a:ext cx="6903346" cy="584775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cs typeface="Arial" panose="020B0604020202020204" pitchFamily="34" charset="0"/>
              </a:rPr>
              <a:t>Contents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4" y="1471612"/>
            <a:ext cx="9660907" cy="1034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84" y="3063752"/>
            <a:ext cx="9660907" cy="202811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9328639" y="3660540"/>
            <a:ext cx="1327638" cy="392714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6" y="1563199"/>
            <a:ext cx="9637101" cy="17529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30062" y="2225739"/>
            <a:ext cx="509953" cy="244900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6" y="3525345"/>
            <a:ext cx="9637101" cy="12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8882" r="61201" b="70189"/>
          <a:stretch/>
        </p:blipFill>
        <p:spPr>
          <a:xfrm>
            <a:off x="1373086" y="2804746"/>
            <a:ext cx="3840751" cy="20892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2035" r="8413" b="50843"/>
          <a:stretch/>
        </p:blipFill>
        <p:spPr>
          <a:xfrm>
            <a:off x="5090744" y="2644841"/>
            <a:ext cx="5893675" cy="24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에디터를 이용한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75" y="5013080"/>
            <a:ext cx="6972300" cy="1562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65" y="1495425"/>
            <a:ext cx="8776920" cy="34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파이썬에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익숙해지기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인터프리터를 이용하여 다음을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+ 3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(ex: 2 + 3, enter  print(2+3))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–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*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/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2345 * 9876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- 5678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123456789123456789 * 123456789123456789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82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파이썬에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익숙해지기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함수로 원하는 메시지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‘Hello’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‘Hello’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“Hello”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print(‘Hello’)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활용하기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”+”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기초학습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반가워요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 * 20)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Print(“100”+”200”)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큰 따옴표가 있는것과 없는 것의 차이는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61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모듈과 패키지의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모듈이란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함수나 변수 또는 클래스들은 별도의 스크립트 파일로 저장하여 불러서 사용하는 것이 편리한데 이렇게 만든 스크립트 파일을 모듈이라고 부름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다양한 라이브러리를 제공하며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커뮤니티에서 공식적으로 인정한 검증된 좋은 라이브러리들을 패키지라고 함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 설치 방법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pip install [package-name]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 설치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pip install </a:t>
            </a: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numpy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모듈과 패키지의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6374" b="69227"/>
          <a:stretch/>
        </p:blipFill>
        <p:spPr>
          <a:xfrm>
            <a:off x="1299697" y="1504770"/>
            <a:ext cx="9588906" cy="2425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4573" b="36188"/>
          <a:stretch/>
        </p:blipFill>
        <p:spPr>
          <a:xfrm>
            <a:off x="1703180" y="4415025"/>
            <a:ext cx="8905288" cy="18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67" y="1521069"/>
            <a:ext cx="9737043" cy="364001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749768" y="2501532"/>
            <a:ext cx="3147547" cy="312006"/>
          </a:xfrm>
          <a:prstGeom prst="roundRect">
            <a:avLst>
              <a:gd name="adj" fmla="val 8975"/>
            </a:avLst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22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94" y="1614016"/>
            <a:ext cx="5563699" cy="4869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8069" y="1614016"/>
            <a:ext cx="3910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에디터마다의 장단점이 존재함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에디터 활용법을 익숙하게 해야함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멈춤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VS code 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실행 후 바로 꺼짐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Idle(basic editor) 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대기 상태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(Good)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2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및 개발도구 소개</a:t>
            </a: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68" y="1646358"/>
            <a:ext cx="5663224" cy="224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1" y="2049267"/>
            <a:ext cx="5140261" cy="44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그래픽 응용 문제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‘forward()’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함수와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‘left()’,’right()’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활용하여 다양한 도형을 그려봅시다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정삼각형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정사각형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 육각형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4: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시 알면 좋은 상식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penup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이동시킬 때 좋은 함수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pendown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그릴 때 사용하는 함수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goto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숫자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 위치로 이동할 때 사용하는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값을 담는 변수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변수는 컴퓨터의 메모리 공간에 이름을 붙이는 것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등의 자료 값을 저장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11" y="2604056"/>
            <a:ext cx="4627416" cy="1867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60" y="2604055"/>
            <a:ext cx="4906881" cy="29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값을 담는 변수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변수는 컴퓨터의 메모리 공간에 이름을 붙이는 것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등의 자료 값을 저장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7" y="2671956"/>
            <a:ext cx="4624375" cy="1944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75" y="2671957"/>
            <a:ext cx="4752693" cy="18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예약어와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변수의 좋은 예시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93" y="1503140"/>
            <a:ext cx="3129738" cy="5135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6972" y="2118602"/>
            <a:ext cx="4589154" cy="353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체중과 키를 저장한다고 가정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좋은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‘weight = 78.2’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‘height = 171‘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나쁜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‘x1 = 78.2’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‘y1 = 171’</a:t>
            </a:r>
          </a:p>
        </p:txBody>
      </p:sp>
    </p:spTree>
    <p:extLst>
      <p:ext uri="{BB962C8B-B14F-4D97-AF65-F5344CB8AC3E}">
        <p14:creationId xmlns:p14="http://schemas.microsoft.com/office/powerpoint/2010/main" val="24050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문자열의 저장 및 관리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12" y="1849100"/>
            <a:ext cx="6927086" cy="23184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01" y="4347191"/>
            <a:ext cx="7790909" cy="15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변수와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터틀을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활용한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108306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피자의 면적을 변수에 값을 대입하여 구하시오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‘circle()’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원을 그리는 함수이다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원을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‘circle()’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원을 그리는 함수이다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원을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3%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복리 이자를 주는 금융 상품에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1,000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만원을 저축하였을 때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후에 얻게 되는 돈을 계산하는 수식은 다음과 같음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10,000,000 X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(1+0.03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)^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(^ = **)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수식에 나타나는 값들을 변수로 생성하여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뒤의 수령 금액을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산출하시오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4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Type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함수와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표현의 한계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68" y="1693179"/>
            <a:ext cx="5225003" cy="1208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68" y="3420293"/>
            <a:ext cx="5225003" cy="26254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6005" y="2004932"/>
            <a:ext cx="405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숫자형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실수형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등의 변수를 선언 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자료형을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출력해봅시다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!!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6005" y="3782845"/>
            <a:ext cx="405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True 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조건이 맞음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False 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조건이 맞지 않음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Input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이용한 데이터의 입력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77" y="1532404"/>
            <a:ext cx="9567959" cy="2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입력의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다음을 입력 받아 다음의 기사가 출력되도록 프로그래밍 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경기장은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이긴 팀은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 팀은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우수선수는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누구입니까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스코어는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몇대몇입니까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9:8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오늘 서울에서 야구 경기가 열렸습니다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트윈스와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라이언은 치열한 공방전을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펄쳤습니다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홍길동의 활약으로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트윈스가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라이언을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9:8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이겼습니다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529E3-3910-45DE-9CCB-AFFCAE497D5D}"/>
              </a:ext>
            </a:extLst>
          </p:cNvPr>
          <p:cNvSpPr/>
          <p:nvPr userDrawn="1"/>
        </p:nvSpPr>
        <p:spPr>
          <a:xfrm>
            <a:off x="952500" y="2295092"/>
            <a:ext cx="5854700" cy="34833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EC5312-1542-4686-B24A-6DAFA883FC7C}"/>
              </a:ext>
            </a:extLst>
          </p:cNvPr>
          <p:cNvSpPr txBox="1"/>
          <p:nvPr/>
        </p:nvSpPr>
        <p:spPr>
          <a:xfrm>
            <a:off x="1365042" y="2787046"/>
            <a:ext cx="4946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매우 쉬운 언어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1971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년 친구에게 생일선물로 주기 위해 개발된 오픈소스 인터프리터 프로그래밍 언어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쉽지만 느린 속도때문에 외면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컴퓨팅 성능이 향상되면서 부각됨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텐서플로우가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파이썬을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지원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AI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최적의 프로그래밍 언어로 인정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수많은 라이브러리의 활용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웹 </a:t>
            </a: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크롤링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urllib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beautifulsoup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etc.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자동화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pyautogui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selenium etc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 분석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numpy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pandas etc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딥러닝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etc.</a:t>
            </a:r>
            <a:endParaRPr lang="ko-KR" altLang="en-US" sz="14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23FA9-26F7-4155-A289-ECEB6CCE7E38}"/>
              </a:ext>
            </a:extLst>
          </p:cNvPr>
          <p:cNvSpPr/>
          <p:nvPr/>
        </p:nvSpPr>
        <p:spPr>
          <a:xfrm>
            <a:off x="1363016" y="2372285"/>
            <a:ext cx="4936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파이썬의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장점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843"/>
          <a:stretch/>
        </p:blipFill>
        <p:spPr>
          <a:xfrm>
            <a:off x="7450697" y="1714825"/>
            <a:ext cx="3560174" cy="2936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583869" y="4758379"/>
            <a:ext cx="329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pPr marL="0" indent="0" algn="ctr">
              <a:buNone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프로그래밍 언어별 예상 트래픽 추이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427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</a:t>
            </a:r>
          </a:p>
        </p:txBody>
      </p:sp>
    </p:spTree>
    <p:extLst>
      <p:ext uri="{BB962C8B-B14F-4D97-AF65-F5344CB8AC3E}">
        <p14:creationId xmlns:p14="http://schemas.microsoft.com/office/powerpoint/2010/main" val="960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할당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연산자를 통해 변수에 값을 삽입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일차 학습을 통해 할당 연산자를 사용한 경험이 존재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연산자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x = 100 + 200 # x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을 더한 값을 할당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주의점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등호의 왼쪽에는 변수가 존재해야 함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!!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Ex: 100 = x + y #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Error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수식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31238"/>
              </p:ext>
            </p:extLst>
          </p:nvPr>
        </p:nvGraphicFramePr>
        <p:xfrm>
          <a:off x="1248507" y="2008139"/>
          <a:ext cx="9715501" cy="4085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58935">
                  <a:extLst>
                    <a:ext uri="{9D8B030D-6E8A-4147-A177-3AD203B41FA5}">
                      <a16:colId xmlns:a16="http://schemas.microsoft.com/office/drawing/2014/main" val="3507048538"/>
                    </a:ext>
                  </a:extLst>
                </a:gridCol>
                <a:gridCol w="1698816">
                  <a:extLst>
                    <a:ext uri="{9D8B030D-6E8A-4147-A177-3AD203B41FA5}">
                      <a16:colId xmlns:a16="http://schemas.microsoft.com/office/drawing/2014/main" val="3078395986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331606867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558426379"/>
                    </a:ext>
                  </a:extLst>
                </a:gridCol>
              </a:tblGrid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사용예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결과값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421190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덧셈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7+4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967415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7-4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5379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7*4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25598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7**2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924272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정수</a:t>
                      </a:r>
                      <a:r>
                        <a:rPr lang="ko-KR" altLang="en-US" baseline="0" dirty="0" smtClean="0"/>
                        <a:t> 나눗셈의 몫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7//4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56004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실수 나눗셈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7/4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21276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7%4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3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나머지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507" y="1464943"/>
            <a:ext cx="9733085" cy="445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컴퓨터 과학에서 아주 중요한 나머지 연산자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짝수와 홀수 구분에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난수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발생에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사용자가 시간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입력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입력한 초를 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초로 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Ex: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2323423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645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시간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43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초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46" y="2079553"/>
            <a:ext cx="5593085" cy="18643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46" y="4159007"/>
            <a:ext cx="5841546" cy="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나머지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02" y="1657615"/>
            <a:ext cx="9430863" cy="2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거듭 제곱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502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C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언어에서는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pow()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함수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엑셀에서는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^,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파이썬에서는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**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타 프로그래밍 언어와는 다르게 거듭제곱을 연산자로 제공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= 2 ** 7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다시 돌아온 복리 계산 수식 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원리금 합계를 복리로 계산하는 식을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파이썬으로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작성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원금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a,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이자율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r, n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년 후의 원리금 합계 구하기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원리금 합계에 대한 공식은 다음과 같음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(a * (1 + r) ** n)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연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3%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의 복리 이자를 주는 금융 상품에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1,000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만원을 저축하였을 때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5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년 후에 얻게 되는 돈은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?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상기 예시를 가지고 입력을 받아 계산하는 프로그램으로 변경시켜보자</a:t>
                </a:r>
                <a:r>
                  <a:rPr lang="en-US" altLang="ko-KR" sz="1600" dirty="0" smtClean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5025607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61" y="2533409"/>
            <a:ext cx="4545256" cy="16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3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거듭 제곱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324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수학이 싫지만 해야하기에 해야하는 수학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컴퓨터가 대신 계산해주는 프로그램 만들기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피타고라스의 정리에 의해 직각삼각형의 빗변을 계산하는 프로그램을 작성하여 보자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피타고라스의 정리를 약간 변경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657350" lvl="3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𝐶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변경된 수식을 이용하여 프로그램을 작성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(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우리는 아직 루트에 관련된 함수를 배우지 않았음</a:t>
                </a:r>
                <a:r>
                  <a:rPr lang="en-US" altLang="ko-KR" sz="1600" dirty="0" smtClean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!!)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3245119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07" y="4925026"/>
            <a:ext cx="9662747" cy="1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99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 문제 실습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490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[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실습문제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]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 온도를 섭씨 온도로 변경해보자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우리나라는 섭씨 온도를 사용하지만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미국은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화씨온도를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사용함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 온도를 받아서 섭씨 온도로 변경하는 프로그램을 작성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수식은 다음과 같다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𝐶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𝐹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 −32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 ×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5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9</m:t>
                        </m:r>
                      </m:den>
                    </m:f>
                  </m:oMath>
                </a14:m>
                <a:endParaRPr lang="en-US" altLang="ko-KR" sz="1600" dirty="0" smtClean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[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실습문제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]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몸무게와 키를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입력받아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BMI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계산하기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수식은 다음과 같다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𝐵𝑀𝐼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휴먼엑스포" panose="02030504000101010101" pitchFamily="18" charset="-127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   (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𝑤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 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몸무게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, 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h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=  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키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휴먼엑스포" panose="02030504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4906984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49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 문제 실습</a:t>
            </a:r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507" y="1464943"/>
            <a:ext cx="9733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실습문제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 판매기 프로그램 개발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 판매기를 시뮬레이션하는 프로그램을 작성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투입한 돈과 물건값을 입력으로 받음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자판기는 동전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원과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짜리만 가지고 있음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결과값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거스름돈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500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동전의 개수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동전의 개수 출력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나머지 연산자 학습을 기억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980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복합 할당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68289"/>
              </p:ext>
            </p:extLst>
          </p:nvPr>
        </p:nvGraphicFramePr>
        <p:xfrm>
          <a:off x="1239715" y="1596650"/>
          <a:ext cx="9741875" cy="48473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48375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23577998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1529618136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1450571978"/>
                    </a:ext>
                  </a:extLst>
                </a:gridCol>
              </a:tblGrid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값은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+=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+ 10’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baseline="0" dirty="0" smtClean="0"/>
                        <a:t> = 200</a:t>
                      </a:r>
                    </a:p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+=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-=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- 10’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-=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*= 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/=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43397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//=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//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//=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70591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%=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%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%=</a:t>
                      </a:r>
                      <a:r>
                        <a:rPr lang="en-US" altLang="ko-KR" baseline="0" dirty="0" smtClean="0"/>
                        <a:t>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19120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**=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**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**=</a:t>
                      </a:r>
                      <a:r>
                        <a:rPr lang="en-US" altLang="ko-KR" baseline="0" dirty="0" smtClean="0"/>
                        <a:t>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95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2D8F2-F43C-4349-A6E3-8B3AF6D40CE0}"/>
              </a:ext>
            </a:extLst>
          </p:cNvPr>
          <p:cNvSpPr/>
          <p:nvPr/>
        </p:nvSpPr>
        <p:spPr>
          <a:xfrm>
            <a:off x="1683675" y="1963019"/>
            <a:ext cx="9324934" cy="4420196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2221361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1.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시스템 유틸리티 제작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2651943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운영 체제의 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API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들을 이용하여 시스템 유틸리티를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3145229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2</a:t>
            </a:r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. GUI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3575811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내장 모듈인 </a:t>
            </a:r>
            <a:r>
              <a:rPr lang="en-US" altLang="ko-KR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Tkinter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를 이용해 간단하게 그래픽적인 소프트웨어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4069097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3. C/C++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과의 결합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4457892"/>
            <a:ext cx="848660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다른 언어들과 잘 어울리는 특성으로 타 언어로 만들어진 프로그램을 사용하는 형식으로 프로그램을 제작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반대로도 가능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5228177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4.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웹 어플리케이션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5658759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Django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프레임워크를 이용한 웹 프로그래밍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199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비교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5292"/>
              </p:ext>
            </p:extLst>
          </p:nvPr>
        </p:nvGraphicFramePr>
        <p:xfrm>
          <a:off x="1195753" y="1526319"/>
          <a:ext cx="9821009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9469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143805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3005081">
                  <a:extLst>
                    <a:ext uri="{9D8B030D-6E8A-4147-A177-3AD203B41FA5}">
                      <a16:colId xmlns:a16="http://schemas.microsoft.com/office/drawing/2014/main" val="23577998"/>
                    </a:ext>
                  </a:extLst>
                </a:gridCol>
                <a:gridCol w="1964202">
                  <a:extLst>
                    <a:ext uri="{9D8B030D-6E8A-4147-A177-3AD203B41FA5}">
                      <a16:colId xmlns:a16="http://schemas.microsoft.com/office/drawing/2014/main" val="1529618136"/>
                    </a:ext>
                  </a:extLst>
                </a:gridCol>
                <a:gridCol w="1964202">
                  <a:extLst>
                    <a:ext uri="{9D8B030D-6E8A-4147-A177-3AD203B41FA5}">
                      <a16:colId xmlns:a16="http://schemas.microsoft.com/office/drawing/2014/main" val="1450571978"/>
                    </a:ext>
                  </a:extLst>
                </a:gridCol>
              </a:tblGrid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A= 100, B=</a:t>
                      </a:r>
                      <a:r>
                        <a:rPr lang="en-US" altLang="ko-KR" baseline="0" dirty="0" smtClean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값은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같을 경우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다를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!=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다를 경우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다를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작을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</a:t>
                      </a:r>
                      <a:r>
                        <a:rPr lang="en-US" altLang="ko-KR" baseline="0" dirty="0" smtClean="0"/>
                        <a:t>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크면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</a:t>
                      </a:r>
                      <a:r>
                        <a:rPr lang="en-US" altLang="ko-KR" baseline="0" dirty="0" smtClean="0"/>
                        <a:t>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43397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작을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70591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클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1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15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논리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044"/>
              </p:ext>
            </p:extLst>
          </p:nvPr>
        </p:nvGraphicFramePr>
        <p:xfrm>
          <a:off x="1211873" y="1546779"/>
          <a:ext cx="9768254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1141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8227113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x and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중 하나라도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가 있으면 출력은 </a:t>
                      </a:r>
                      <a:r>
                        <a:rPr lang="en-US" altLang="ko-KR" dirty="0" smtClean="0"/>
                        <a:t>false,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y</a:t>
                      </a:r>
                      <a:r>
                        <a:rPr lang="ko-KR" altLang="en-US" baseline="0" dirty="0" smtClean="0"/>
                        <a:t>가 모두 </a:t>
                      </a:r>
                      <a:r>
                        <a:rPr lang="en-US" altLang="ko-KR" baseline="0" dirty="0" smtClean="0"/>
                        <a:t>true </a:t>
                      </a:r>
                      <a:r>
                        <a:rPr lang="ko-KR" altLang="en-US" baseline="0" dirty="0" smtClean="0"/>
                        <a:t>경우에만 </a:t>
                      </a:r>
                      <a:r>
                        <a:rPr lang="en-US" altLang="ko-KR" baseline="0" dirty="0" smtClean="0"/>
                        <a:t>true </a:t>
                      </a:r>
                      <a:r>
                        <a:rPr lang="ko-KR" altLang="en-US" baseline="0" dirty="0" smtClean="0"/>
                        <a:t>출력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x or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중 하나라도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가 있으면 출력은 </a:t>
                      </a:r>
                      <a:r>
                        <a:rPr lang="en-US" altLang="ko-KR" dirty="0" smtClean="0"/>
                        <a:t>true,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y</a:t>
                      </a:r>
                      <a:r>
                        <a:rPr lang="ko-KR" altLang="en-US" baseline="0" dirty="0" smtClean="0"/>
                        <a:t>가 모두 </a:t>
                      </a:r>
                      <a:r>
                        <a:rPr lang="en-US" altLang="ko-KR" baseline="0" dirty="0" smtClean="0"/>
                        <a:t>false </a:t>
                      </a:r>
                      <a:r>
                        <a:rPr lang="ko-KR" altLang="en-US" baseline="0" dirty="0" smtClean="0"/>
                        <a:t>경우에만 </a:t>
                      </a:r>
                      <a:r>
                        <a:rPr lang="en-US" altLang="ko-KR" baseline="0" dirty="0" smtClean="0"/>
                        <a:t>false </a:t>
                      </a:r>
                      <a:r>
                        <a:rPr lang="ko-KR" altLang="en-US" baseline="0" dirty="0" smtClean="0"/>
                        <a:t>출력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not 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이면 </a:t>
                      </a:r>
                      <a:r>
                        <a:rPr lang="en-US" altLang="ko-KR" dirty="0" smtClean="0"/>
                        <a:t>false,</a:t>
                      </a:r>
                      <a:r>
                        <a:rPr lang="en-US" altLang="ko-KR" baseline="0" dirty="0" smtClean="0"/>
                        <a:t> false</a:t>
                      </a:r>
                      <a:r>
                        <a:rPr lang="ko-KR" altLang="en-US" baseline="0" dirty="0" smtClean="0"/>
                        <a:t>이면 </a:t>
                      </a:r>
                      <a:r>
                        <a:rPr lang="en-US" altLang="ko-KR" baseline="0" dirty="0" smtClean="0"/>
                        <a:t>true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082" y="3845513"/>
            <a:ext cx="7291267" cy="26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6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비트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87719"/>
              </p:ext>
            </p:extLst>
          </p:nvPr>
        </p:nvGraphicFramePr>
        <p:xfrm>
          <a:off x="1380392" y="1434557"/>
          <a:ext cx="9504485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7464669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XOR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왼쪽으로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3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오른쪽으로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7706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0392" y="4075233"/>
            <a:ext cx="9733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실습을 위해 알아보는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 출력 함수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bin()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bin()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이용하여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진수를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진수로 출력이 가능하다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bin(9)  0b1001, bin(10)  0b1010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bin(9 &amp; 10)  9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비트 단위로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&amp;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연산을 수행한 결과가 출력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0b1000 </a:t>
            </a:r>
          </a:p>
        </p:txBody>
      </p:sp>
    </p:spTree>
    <p:extLst>
      <p:ext uri="{BB962C8B-B14F-4D97-AF65-F5344CB8AC3E}">
        <p14:creationId xmlns:p14="http://schemas.microsoft.com/office/powerpoint/2010/main" val="189161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복합 비트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69701"/>
              </p:ext>
            </p:extLst>
          </p:nvPr>
        </p:nvGraphicFramePr>
        <p:xfrm>
          <a:off x="1257300" y="1434557"/>
          <a:ext cx="9715501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755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477815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3582591">
                  <a:extLst>
                    <a:ext uri="{9D8B030D-6E8A-4147-A177-3AD203B41FA5}">
                      <a16:colId xmlns:a16="http://schemas.microsoft.com/office/drawing/2014/main" val="4089510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복합 연산자로 변환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&amp;=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|=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XOR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^=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왼쪽으로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&lt;&lt;=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3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오른쪽으로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&gt;&gt;=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77061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88" y="4425061"/>
            <a:ext cx="2203522" cy="18212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299" y="4289425"/>
            <a:ext cx="2227551" cy="19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5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우선순위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다음은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수를 입력 받아서 평균을 구하는 코드이다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x, y, z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각각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10, 20, 30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입력할 경우 평균은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 다음과 같이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이라는 출력 값이 나온다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수학에서의 우선순위를 생각하여 코드를 변경해보자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40" y="3618334"/>
            <a:ext cx="8665079" cy="22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0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한번에 여러 변수의 값 입력 받기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 줄에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입력 값 받기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map()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split()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메소드를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이용할 경우 여러 개의 값을 한번에 받을 수 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메소드는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입력된 문자열을 공백 단위로 나누어서 세개의 문자열로 나누어 주는 역할을 수행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map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함수가 문자열을 정수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int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형태로 변경해주는 역할을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수행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93" y="4207081"/>
            <a:ext cx="9728390" cy="1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랜덤 모듈과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math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random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모듈은 임의의 수를 생성하거나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튜플내의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무작위로 섞거나 선택하는 함수를 제공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모듈은 수학관련 함수를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제공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66" y="2399460"/>
            <a:ext cx="5669380" cy="36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8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6F8266-1C81-4650-8642-D95C238D23FD}"/>
              </a:ext>
            </a:extLst>
          </p:cNvPr>
          <p:cNvSpPr/>
          <p:nvPr/>
        </p:nvSpPr>
        <p:spPr>
          <a:xfrm>
            <a:off x="3038375" y="2767281"/>
            <a:ext cx="611525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95CA79C3-3A58-42EB-A917-3D79A231E9BD}"/>
              </a:ext>
            </a:extLst>
          </p:cNvPr>
          <p:cNvSpPr txBox="1"/>
          <p:nvPr/>
        </p:nvSpPr>
        <p:spPr>
          <a:xfrm>
            <a:off x="8978001" y="3847111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28A5D96-D5A1-4640-A78B-4B6F08EB8DAC}"/>
              </a:ext>
            </a:extLst>
          </p:cNvPr>
          <p:cNvSpPr txBox="1"/>
          <p:nvPr/>
        </p:nvSpPr>
        <p:spPr>
          <a:xfrm>
            <a:off x="9037297" y="443108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1634220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ACF121F2-64D6-46D9-84AB-E0A79881DA28}"/>
              </a:ext>
            </a:extLst>
          </p:cNvPr>
          <p:cNvSpPr txBox="1"/>
          <p:nvPr/>
        </p:nvSpPr>
        <p:spPr>
          <a:xfrm>
            <a:off x="8978001" y="3847111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49A3D62-7C1B-4BC6-BA45-B6CF9FF0DE06}"/>
              </a:ext>
            </a:extLst>
          </p:cNvPr>
          <p:cNvSpPr txBox="1"/>
          <p:nvPr/>
        </p:nvSpPr>
        <p:spPr>
          <a:xfrm>
            <a:off x="9037297" y="443108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253785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2D8F2-F43C-4349-A6E3-8B3AF6D40CE0}"/>
              </a:ext>
            </a:extLst>
          </p:cNvPr>
          <p:cNvSpPr/>
          <p:nvPr/>
        </p:nvSpPr>
        <p:spPr>
          <a:xfrm>
            <a:off x="1683675" y="1963019"/>
            <a:ext cx="9324934" cy="4420196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2221361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5.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수치 연산 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2651943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Numeric Python(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수치연산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모듈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을 활용하여 수치 연산 프로그래밍 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3145229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6.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데이터베이스 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3516440"/>
            <a:ext cx="848660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Sybase, </a:t>
            </a:r>
            <a:r>
              <a:rPr lang="en-US" altLang="ko-KR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Infomix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Oracle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등의 데이터베이스에 접근하도록 도와주는 모듈을 사용하여 데이터베이스의 자료를 활용하는 프로그램 개발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4218565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7.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데이터분석</a:t>
            </a:r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사물 인터넷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4627117"/>
            <a:ext cx="8486605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Pandas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를 활용하여 데이터 분석용 프로그램 개발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라즈베리파이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임베디드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보드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에 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파이썬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언어를 활용하여 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홈시어터나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작은 게임 기능 등을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3314" y="5788516"/>
            <a:ext cx="754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파이썬은</a:t>
            </a:r>
            <a:r>
              <a:rPr lang="ko-KR" altLang="en-US" sz="2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데이터 과학분야를 위한 표준 프로그래밍으로 진화 중</a:t>
            </a:r>
            <a:r>
              <a:rPr lang="en-US" altLang="ko-KR" sz="2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계획 및 목표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29854" y="1856273"/>
            <a:ext cx="9821250" cy="4224951"/>
            <a:chOff x="1229854" y="1803519"/>
            <a:chExt cx="9821250" cy="4224951"/>
          </a:xfrm>
        </p:grpSpPr>
        <p:sp>
          <p:nvSpPr>
            <p:cNvPr id="19" name="자유형 18"/>
            <p:cNvSpPr/>
            <p:nvPr/>
          </p:nvSpPr>
          <p:spPr>
            <a:xfrm>
              <a:off x="2074176" y="2576144"/>
              <a:ext cx="8043648" cy="3155325"/>
            </a:xfrm>
            <a:custGeom>
              <a:avLst/>
              <a:gdLst>
                <a:gd name="connsiteX0" fmla="*/ 10203023 w 11038113"/>
                <a:gd name="connsiteY0" fmla="*/ 0 h 4329980"/>
                <a:gd name="connsiteX1" fmla="*/ 11038113 w 11038113"/>
                <a:gd name="connsiteY1" fmla="*/ 838875 h 4329980"/>
                <a:gd name="connsiteX2" fmla="*/ 10288410 w 11038113"/>
                <a:gd name="connsiteY2" fmla="*/ 1673421 h 4329980"/>
                <a:gd name="connsiteX3" fmla="*/ 10212355 w 11038113"/>
                <a:gd name="connsiteY3" fmla="*/ 1677280 h 4329980"/>
                <a:gd name="connsiteX4" fmla="*/ 10212355 w 11038113"/>
                <a:gd name="connsiteY4" fmla="*/ 1677752 h 4329980"/>
                <a:gd name="connsiteX5" fmla="*/ 10203037 w 11038113"/>
                <a:gd name="connsiteY5" fmla="*/ 1677752 h 4329980"/>
                <a:gd name="connsiteX6" fmla="*/ 10203027 w 11038113"/>
                <a:gd name="connsiteY6" fmla="*/ 1677753 h 4329980"/>
                <a:gd name="connsiteX7" fmla="*/ 10203027 w 11038113"/>
                <a:gd name="connsiteY7" fmla="*/ 1677752 h 4329980"/>
                <a:gd name="connsiteX8" fmla="*/ 835090 w 11038113"/>
                <a:gd name="connsiteY8" fmla="*/ 1677752 h 4329980"/>
                <a:gd name="connsiteX9" fmla="*/ 835090 w 11038113"/>
                <a:gd name="connsiteY9" fmla="*/ 1679505 h 4329980"/>
                <a:gd name="connsiteX10" fmla="*/ 352224 w 11038113"/>
                <a:gd name="connsiteY10" fmla="*/ 2166155 h 4329980"/>
                <a:gd name="connsiteX11" fmla="*/ 835088 w 11038113"/>
                <a:gd name="connsiteY11" fmla="*/ 2652807 h 4329980"/>
                <a:gd name="connsiteX12" fmla="*/ 835088 w 11038113"/>
                <a:gd name="connsiteY12" fmla="*/ 2654558 h 4329980"/>
                <a:gd name="connsiteX13" fmla="*/ 10203023 w 11038113"/>
                <a:gd name="connsiteY13" fmla="*/ 2654558 h 4329980"/>
                <a:gd name="connsiteX14" fmla="*/ 10203023 w 11038113"/>
                <a:gd name="connsiteY14" fmla="*/ 2652228 h 4329980"/>
                <a:gd name="connsiteX15" fmla="*/ 11038113 w 11038113"/>
                <a:gd name="connsiteY15" fmla="*/ 3491102 h 4329980"/>
                <a:gd name="connsiteX16" fmla="*/ 10288410 w 11038113"/>
                <a:gd name="connsiteY16" fmla="*/ 4325648 h 4329980"/>
                <a:gd name="connsiteX17" fmla="*/ 10212354 w 11038113"/>
                <a:gd name="connsiteY17" fmla="*/ 4329507 h 4329980"/>
                <a:gd name="connsiteX18" fmla="*/ 10212354 w 11038113"/>
                <a:gd name="connsiteY18" fmla="*/ 4329979 h 4329980"/>
                <a:gd name="connsiteX19" fmla="*/ 10203036 w 11038113"/>
                <a:gd name="connsiteY19" fmla="*/ 4329979 h 4329980"/>
                <a:gd name="connsiteX20" fmla="*/ 10203027 w 11038113"/>
                <a:gd name="connsiteY20" fmla="*/ 4329980 h 4329980"/>
                <a:gd name="connsiteX21" fmla="*/ 10203027 w 11038113"/>
                <a:gd name="connsiteY21" fmla="*/ 4329979 h 4329980"/>
                <a:gd name="connsiteX22" fmla="*/ 825759 w 11038113"/>
                <a:gd name="connsiteY22" fmla="*/ 4329979 h 4329980"/>
                <a:gd name="connsiteX23" fmla="*/ 825759 w 11038113"/>
                <a:gd name="connsiteY23" fmla="*/ 3979506 h 4329980"/>
                <a:gd name="connsiteX24" fmla="*/ 10203025 w 11038113"/>
                <a:gd name="connsiteY24" fmla="*/ 3979506 h 4329980"/>
                <a:gd name="connsiteX25" fmla="*/ 10203025 w 11038113"/>
                <a:gd name="connsiteY25" fmla="*/ 3977755 h 4329980"/>
                <a:gd name="connsiteX26" fmla="*/ 10685889 w 11038113"/>
                <a:gd name="connsiteY26" fmla="*/ 3491103 h 4329980"/>
                <a:gd name="connsiteX27" fmla="*/ 10300338 w 11038113"/>
                <a:gd name="connsiteY27" fmla="*/ 3014340 h 4329980"/>
                <a:gd name="connsiteX28" fmla="*/ 10208717 w 11038113"/>
                <a:gd name="connsiteY28" fmla="*/ 3005031 h 4329980"/>
                <a:gd name="connsiteX29" fmla="*/ 835087 w 11038113"/>
                <a:gd name="connsiteY29" fmla="*/ 3005031 h 4329980"/>
                <a:gd name="connsiteX30" fmla="*/ 835087 w 11038113"/>
                <a:gd name="connsiteY30" fmla="*/ 3005032 h 4329980"/>
                <a:gd name="connsiteX31" fmla="*/ 835077 w 11038113"/>
                <a:gd name="connsiteY31" fmla="*/ 3005031 h 4329980"/>
                <a:gd name="connsiteX32" fmla="*/ 825760 w 11038113"/>
                <a:gd name="connsiteY32" fmla="*/ 3005031 h 4329980"/>
                <a:gd name="connsiteX33" fmla="*/ 825760 w 11038113"/>
                <a:gd name="connsiteY33" fmla="*/ 3004559 h 4329980"/>
                <a:gd name="connsiteX34" fmla="*/ 749704 w 11038113"/>
                <a:gd name="connsiteY34" fmla="*/ 3000700 h 4329980"/>
                <a:gd name="connsiteX35" fmla="*/ 0 w 11038113"/>
                <a:gd name="connsiteY35" fmla="*/ 2166154 h 4329980"/>
                <a:gd name="connsiteX36" fmla="*/ 749707 w 11038113"/>
                <a:gd name="connsiteY36" fmla="*/ 1331611 h 4329980"/>
                <a:gd name="connsiteX37" fmla="*/ 825760 w 11038113"/>
                <a:gd name="connsiteY37" fmla="*/ 1327753 h 4329980"/>
                <a:gd name="connsiteX38" fmla="*/ 825760 w 11038113"/>
                <a:gd name="connsiteY38" fmla="*/ 1327279 h 4329980"/>
                <a:gd name="connsiteX39" fmla="*/ 10203025 w 11038113"/>
                <a:gd name="connsiteY39" fmla="*/ 1327279 h 4329980"/>
                <a:gd name="connsiteX40" fmla="*/ 10203025 w 11038113"/>
                <a:gd name="connsiteY40" fmla="*/ 1325528 h 4329980"/>
                <a:gd name="connsiteX41" fmla="*/ 10685889 w 11038113"/>
                <a:gd name="connsiteY41" fmla="*/ 838876 h 4329980"/>
                <a:gd name="connsiteX42" fmla="*/ 10300337 w 11038113"/>
                <a:gd name="connsiteY42" fmla="*/ 362113 h 4329980"/>
                <a:gd name="connsiteX43" fmla="*/ 10208719 w 11038113"/>
                <a:gd name="connsiteY43" fmla="*/ 352804 h 4329980"/>
                <a:gd name="connsiteX44" fmla="*/ 825760 w 11038113"/>
                <a:gd name="connsiteY44" fmla="*/ 352804 h 4329980"/>
                <a:gd name="connsiteX45" fmla="*/ 825760 w 11038113"/>
                <a:gd name="connsiteY45" fmla="*/ 2331 h 4329980"/>
                <a:gd name="connsiteX46" fmla="*/ 10203023 w 11038113"/>
                <a:gd name="connsiteY46" fmla="*/ 2331 h 43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038113" h="4329980">
                  <a:moveTo>
                    <a:pt x="10203023" y="0"/>
                  </a:moveTo>
                  <a:cubicBezTo>
                    <a:pt x="10664231" y="0"/>
                    <a:pt x="11038113" y="375578"/>
                    <a:pt x="11038113" y="838875"/>
                  </a:cubicBezTo>
                  <a:cubicBezTo>
                    <a:pt x="11038115" y="1273217"/>
                    <a:pt x="10709508" y="1630461"/>
                    <a:pt x="10288410" y="1673421"/>
                  </a:cubicBezTo>
                  <a:lnTo>
                    <a:pt x="10212355" y="1677280"/>
                  </a:lnTo>
                  <a:lnTo>
                    <a:pt x="10212355" y="1677752"/>
                  </a:lnTo>
                  <a:lnTo>
                    <a:pt x="10203037" y="1677752"/>
                  </a:lnTo>
                  <a:lnTo>
                    <a:pt x="10203027" y="1677753"/>
                  </a:lnTo>
                  <a:lnTo>
                    <a:pt x="10203027" y="1677752"/>
                  </a:lnTo>
                  <a:lnTo>
                    <a:pt x="835090" y="1677752"/>
                  </a:lnTo>
                  <a:lnTo>
                    <a:pt x="835090" y="1679505"/>
                  </a:lnTo>
                  <a:cubicBezTo>
                    <a:pt x="568411" y="1679505"/>
                    <a:pt x="352225" y="1897385"/>
                    <a:pt x="352224" y="2166155"/>
                  </a:cubicBezTo>
                  <a:cubicBezTo>
                    <a:pt x="352223" y="2434925"/>
                    <a:pt x="568409" y="2652806"/>
                    <a:pt x="835088" y="2652807"/>
                  </a:cubicBezTo>
                  <a:lnTo>
                    <a:pt x="835088" y="2654558"/>
                  </a:lnTo>
                  <a:lnTo>
                    <a:pt x="10203023" y="2654558"/>
                  </a:lnTo>
                  <a:lnTo>
                    <a:pt x="10203023" y="2652228"/>
                  </a:lnTo>
                  <a:cubicBezTo>
                    <a:pt x="10664231" y="2652228"/>
                    <a:pt x="11038113" y="3027805"/>
                    <a:pt x="11038113" y="3491102"/>
                  </a:cubicBezTo>
                  <a:cubicBezTo>
                    <a:pt x="11038115" y="3925444"/>
                    <a:pt x="10709508" y="4282688"/>
                    <a:pt x="10288410" y="4325648"/>
                  </a:cubicBezTo>
                  <a:lnTo>
                    <a:pt x="10212354" y="4329507"/>
                  </a:lnTo>
                  <a:lnTo>
                    <a:pt x="10212354" y="4329979"/>
                  </a:lnTo>
                  <a:lnTo>
                    <a:pt x="10203036" y="4329979"/>
                  </a:lnTo>
                  <a:lnTo>
                    <a:pt x="10203027" y="4329980"/>
                  </a:lnTo>
                  <a:lnTo>
                    <a:pt x="10203027" y="4329979"/>
                  </a:lnTo>
                  <a:lnTo>
                    <a:pt x="825759" y="4329979"/>
                  </a:lnTo>
                  <a:lnTo>
                    <a:pt x="825759" y="3979506"/>
                  </a:lnTo>
                  <a:lnTo>
                    <a:pt x="10203025" y="3979506"/>
                  </a:lnTo>
                  <a:lnTo>
                    <a:pt x="10203025" y="3977755"/>
                  </a:lnTo>
                  <a:cubicBezTo>
                    <a:pt x="10469705" y="3977754"/>
                    <a:pt x="10685891" y="3759873"/>
                    <a:pt x="10685889" y="3491103"/>
                  </a:cubicBezTo>
                  <a:cubicBezTo>
                    <a:pt x="10685889" y="3255929"/>
                    <a:pt x="10520372" y="3059718"/>
                    <a:pt x="10300338" y="3014340"/>
                  </a:cubicBezTo>
                  <a:lnTo>
                    <a:pt x="10208717" y="3005031"/>
                  </a:lnTo>
                  <a:lnTo>
                    <a:pt x="835087" y="3005031"/>
                  </a:lnTo>
                  <a:lnTo>
                    <a:pt x="835087" y="3005032"/>
                  </a:lnTo>
                  <a:lnTo>
                    <a:pt x="835077" y="3005031"/>
                  </a:lnTo>
                  <a:lnTo>
                    <a:pt x="825760" y="3005031"/>
                  </a:lnTo>
                  <a:lnTo>
                    <a:pt x="825760" y="3004559"/>
                  </a:lnTo>
                  <a:lnTo>
                    <a:pt x="749704" y="3000700"/>
                  </a:lnTo>
                  <a:cubicBezTo>
                    <a:pt x="328605" y="2957740"/>
                    <a:pt x="-1" y="2600496"/>
                    <a:pt x="0" y="2166154"/>
                  </a:cubicBezTo>
                  <a:cubicBezTo>
                    <a:pt x="1" y="1731813"/>
                    <a:pt x="328608" y="1374569"/>
                    <a:pt x="749707" y="1331611"/>
                  </a:cubicBezTo>
                  <a:lnTo>
                    <a:pt x="825760" y="1327753"/>
                  </a:lnTo>
                  <a:lnTo>
                    <a:pt x="825760" y="1327279"/>
                  </a:lnTo>
                  <a:lnTo>
                    <a:pt x="10203025" y="1327279"/>
                  </a:lnTo>
                  <a:lnTo>
                    <a:pt x="10203025" y="1325528"/>
                  </a:lnTo>
                  <a:cubicBezTo>
                    <a:pt x="10469705" y="1325527"/>
                    <a:pt x="10685891" y="1107646"/>
                    <a:pt x="10685889" y="838876"/>
                  </a:cubicBezTo>
                  <a:cubicBezTo>
                    <a:pt x="10685889" y="603702"/>
                    <a:pt x="10520372" y="407491"/>
                    <a:pt x="10300337" y="362113"/>
                  </a:cubicBezTo>
                  <a:lnTo>
                    <a:pt x="10208719" y="352804"/>
                  </a:lnTo>
                  <a:lnTo>
                    <a:pt x="825760" y="352804"/>
                  </a:lnTo>
                  <a:lnTo>
                    <a:pt x="825760" y="2331"/>
                  </a:lnTo>
                  <a:lnTo>
                    <a:pt x="10203023" y="233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&lt;strong&gt;버스&lt;/strong&gt; 차량 여행 - Pixabay의 무료 이미지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967" y="2279143"/>
              <a:ext cx="1054360" cy="790770"/>
            </a:xfrm>
            <a:prstGeom prst="rect">
              <a:avLst/>
            </a:prstGeom>
          </p:spPr>
        </p:pic>
        <p:pic>
          <p:nvPicPr>
            <p:cNvPr id="21" name="그림 20" descr="건물 타워 보기 · Pixabay의 무료 벡터 그래픽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488" y="5171778"/>
              <a:ext cx="665375" cy="856692"/>
            </a:xfrm>
            <a:prstGeom prst="rect">
              <a:avLst/>
            </a:prstGeom>
          </p:spPr>
        </p:pic>
        <p:pic>
          <p:nvPicPr>
            <p:cNvPr id="22" name="그림 21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496" y="2132526"/>
              <a:ext cx="424154" cy="62071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643699" y="180351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강의 소개</a:t>
              </a:r>
              <a:endParaRPr lang="ko-KR" altLang="en-US" dirty="0"/>
            </a:p>
          </p:txBody>
        </p:sp>
        <p:pic>
          <p:nvPicPr>
            <p:cNvPr id="26" name="그림 25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892" y="2132526"/>
              <a:ext cx="424154" cy="62071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002095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개발 도구</a:t>
              </a:r>
              <a:endParaRPr lang="ko-KR" altLang="en-US" dirty="0"/>
            </a:p>
          </p:txBody>
        </p:sp>
        <p:pic>
          <p:nvPicPr>
            <p:cNvPr id="28" name="그림 27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817" y="2132526"/>
              <a:ext cx="424154" cy="62071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274020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문법</a:t>
              </a:r>
              <a:endParaRPr lang="ko-KR" altLang="en-US" dirty="0"/>
            </a:p>
          </p:txBody>
        </p:sp>
        <p:pic>
          <p:nvPicPr>
            <p:cNvPr id="30" name="그림 29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796" y="2132526"/>
              <a:ext cx="424154" cy="62071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528999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출력 함수</a:t>
              </a:r>
              <a:endParaRPr lang="ko-KR" altLang="en-US" dirty="0"/>
            </a:p>
          </p:txBody>
        </p:sp>
        <p:pic>
          <p:nvPicPr>
            <p:cNvPr id="32" name="그림 31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359" y="2132526"/>
              <a:ext cx="424154" cy="6207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872855" y="18035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변수</a:t>
              </a:r>
              <a:endParaRPr lang="ko-KR" altLang="en-US" dirty="0"/>
            </a:p>
          </p:txBody>
        </p:sp>
        <p:pic>
          <p:nvPicPr>
            <p:cNvPr id="34" name="그림 33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907" y="2132526"/>
              <a:ext cx="424154" cy="6207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190261" y="18035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연산자</a:t>
              </a:r>
              <a:endParaRPr lang="ko-KR" altLang="en-US" dirty="0"/>
            </a:p>
          </p:txBody>
        </p:sp>
        <p:pic>
          <p:nvPicPr>
            <p:cNvPr id="36" name="그림 35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389" y="2652111"/>
              <a:ext cx="424154" cy="6207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844743" y="23231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조건문</a:t>
              </a:r>
              <a:endParaRPr lang="ko-KR" altLang="en-US" dirty="0"/>
            </a:p>
          </p:txBody>
        </p:sp>
        <p:pic>
          <p:nvPicPr>
            <p:cNvPr id="38" name="그림 37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356" y="3143641"/>
              <a:ext cx="424154" cy="6207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616852" y="28146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반복문</a:t>
              </a:r>
              <a:endParaRPr lang="ko-KR" altLang="en-US" dirty="0"/>
            </a:p>
          </p:txBody>
        </p:sp>
        <p:pic>
          <p:nvPicPr>
            <p:cNvPr id="40" name="그림 39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119" y="3143641"/>
              <a:ext cx="424154" cy="6207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680031" y="28146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함수</a:t>
              </a:r>
              <a:endParaRPr lang="ko-KR" altLang="en-US" dirty="0"/>
            </a:p>
          </p:txBody>
        </p:sp>
        <p:pic>
          <p:nvPicPr>
            <p:cNvPr id="43" name="그림 4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860" y="3143641"/>
              <a:ext cx="424154" cy="6207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492356" y="28146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리스트</a:t>
              </a:r>
              <a:endParaRPr lang="ko-KR" altLang="en-US" dirty="0"/>
            </a:p>
          </p:txBody>
        </p:sp>
        <p:pic>
          <p:nvPicPr>
            <p:cNvPr id="45" name="그림 4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646" y="3143641"/>
              <a:ext cx="424154" cy="6207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406558" y="28146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튜플</a:t>
              </a:r>
              <a:endParaRPr lang="ko-KR" altLang="en-US" dirty="0"/>
            </a:p>
          </p:txBody>
        </p:sp>
        <p:pic>
          <p:nvPicPr>
            <p:cNvPr id="49" name="그림 48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66" y="3143641"/>
              <a:ext cx="424154" cy="6207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282445" y="28146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딕셔너리</a:t>
              </a:r>
              <a:endParaRPr lang="ko-KR" altLang="en-US" dirty="0"/>
            </a:p>
          </p:txBody>
        </p:sp>
        <p:pic>
          <p:nvPicPr>
            <p:cNvPr id="51" name="그림 50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699" y="3143641"/>
              <a:ext cx="424154" cy="62071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888103" y="2814634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텍스트 처리</a:t>
              </a:r>
              <a:endParaRPr lang="ko-KR" altLang="en-US" dirty="0"/>
            </a:p>
          </p:txBody>
        </p:sp>
        <p:pic>
          <p:nvPicPr>
            <p:cNvPr id="53" name="그림 5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2" y="3733917"/>
              <a:ext cx="424154" cy="62071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229854" y="39691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넘파이</a:t>
              </a:r>
              <a:endParaRPr lang="ko-KR" altLang="en-US" dirty="0"/>
            </a:p>
          </p:txBody>
        </p:sp>
        <p:pic>
          <p:nvPicPr>
            <p:cNvPr id="55" name="그림 5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068" y="4127198"/>
              <a:ext cx="424154" cy="6207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997980" y="38160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차트</a:t>
              </a:r>
              <a:endParaRPr lang="ko-KR" altLang="en-US" dirty="0"/>
            </a:p>
          </p:txBody>
        </p:sp>
        <p:pic>
          <p:nvPicPr>
            <p:cNvPr id="57" name="그림 56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277" y="4143914"/>
              <a:ext cx="424154" cy="62071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123773" y="38327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판다스</a:t>
              </a:r>
              <a:endParaRPr lang="ko-KR" altLang="en-US" dirty="0"/>
            </a:p>
          </p:txBody>
        </p:sp>
        <p:pic>
          <p:nvPicPr>
            <p:cNvPr id="73" name="그림 7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2" y="4150696"/>
              <a:ext cx="424154" cy="6207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362173" y="383951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웹 </a:t>
              </a:r>
              <a:r>
                <a:rPr lang="ko-KR" altLang="en-US" dirty="0" err="1" smtClean="0"/>
                <a:t>크롤링</a:t>
              </a:r>
              <a:endParaRPr lang="ko-KR" altLang="en-US" dirty="0"/>
            </a:p>
          </p:txBody>
        </p:sp>
        <p:pic>
          <p:nvPicPr>
            <p:cNvPr id="75" name="그림 7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2105" y="4261389"/>
              <a:ext cx="424154" cy="62071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957261" y="3950203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데이터베이스 연동</a:t>
              </a:r>
              <a:endParaRPr lang="ko-KR" altLang="en-US" dirty="0"/>
            </a:p>
          </p:txBody>
        </p:sp>
        <p:pic>
          <p:nvPicPr>
            <p:cNvPr id="77" name="그림 76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056" y="5103663"/>
              <a:ext cx="424154" cy="62071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8130877" y="4792477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머신 러닝</a:t>
              </a:r>
              <a:endParaRPr lang="ko-KR" altLang="en-US" dirty="0"/>
            </a:p>
          </p:txBody>
        </p:sp>
        <p:pic>
          <p:nvPicPr>
            <p:cNvPr id="79" name="그림 78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225" y="5095424"/>
              <a:ext cx="424154" cy="6207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6720053" y="4778783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딥 러닝</a:t>
              </a:r>
              <a:endParaRPr lang="ko-KR" altLang="en-US" dirty="0"/>
            </a:p>
          </p:txBody>
        </p:sp>
        <p:pic>
          <p:nvPicPr>
            <p:cNvPr id="81" name="그림 80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87" y="5106860"/>
              <a:ext cx="424154" cy="6207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4179788" y="4752938"/>
              <a:ext cx="221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파이썬</a:t>
              </a:r>
              <a:r>
                <a:rPr lang="ko-KR" altLang="en-US" dirty="0" smtClean="0"/>
                <a:t> 기반 웹 개발</a:t>
              </a:r>
              <a:endParaRPr lang="ko-KR" altLang="en-US" dirty="0"/>
            </a:p>
          </p:txBody>
        </p:sp>
        <p:pic>
          <p:nvPicPr>
            <p:cNvPr id="83" name="그림 8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460" y="5100865"/>
              <a:ext cx="424154" cy="6207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605111" y="4759233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Mini Project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44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What is Anaconda?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Continuum Analytics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만든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배포판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함께 여러 수식 계산 라이브러리들이 포함됨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독립된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실행환경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가상환경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구축할 수 있음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실제 개발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파이썬의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버전을 활용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가상환경 구축 시 다양한 버전을 사용할 수 있음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Install Anaconda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https://www.anaconda.com/products/individual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50" y="4181614"/>
            <a:ext cx="5541311" cy="247067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051429" y="5275385"/>
            <a:ext cx="1266092" cy="46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5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73" y="2201007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47" y="2201007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039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4F0FF"/>
        </a:solidFill>
        <a:ln w="38100">
          <a:solidFill>
            <a:schemeClr val="tx1"/>
          </a:solidFill>
        </a:ln>
        <a:effectLst>
          <a:outerShdw dist="190500" dir="13500000" algn="br" rotWithShape="0">
            <a:prstClr val="black"/>
          </a:outerShdw>
        </a:effectLst>
      </a:spPr>
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  <a:latin typeface="+mj-lt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2017</Words>
  <Application>Microsoft Office PowerPoint</Application>
  <PresentationFormat>와이드스크린</PresentationFormat>
  <Paragraphs>472</Paragraphs>
  <Slides>59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Poppins SemiBold</vt:lpstr>
      <vt:lpstr>Wingdings</vt:lpstr>
      <vt:lpstr>타이포_쌍문동 B</vt:lpstr>
      <vt:lpstr>Poppins Light</vt:lpstr>
      <vt:lpstr>맑은 고딕</vt:lpstr>
      <vt:lpstr>Cambria Math</vt:lpstr>
      <vt:lpstr>Arial</vt:lpstr>
      <vt:lpstr>한컴 소망 B</vt:lpstr>
      <vt:lpstr>휴먼엑스포</vt:lpstr>
      <vt:lpstr>Arial Unicode MS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관리자</cp:lastModifiedBy>
  <cp:revision>368</cp:revision>
  <dcterms:created xsi:type="dcterms:W3CDTF">2019-04-06T05:20:47Z</dcterms:created>
  <dcterms:modified xsi:type="dcterms:W3CDTF">2022-01-06T12:13:01Z</dcterms:modified>
</cp:coreProperties>
</file>