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0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B1B"/>
    <a:srgbClr val="127838"/>
    <a:srgbClr val="D9D9D9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8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 userDrawn="1"/>
        </p:nvSpPr>
        <p:spPr>
          <a:xfrm flipV="1">
            <a:off x="147" y="-18330"/>
            <a:ext cx="12191706" cy="600217"/>
          </a:xfrm>
          <a:custGeom>
            <a:avLst/>
            <a:gdLst>
              <a:gd name="connsiteX0" fmla="*/ 0 w 12191706"/>
              <a:gd name="connsiteY0" fmla="*/ 600217 h 600217"/>
              <a:gd name="connsiteX1" fmla="*/ 12191706 w 12191706"/>
              <a:gd name="connsiteY1" fmla="*/ 600217 h 600217"/>
              <a:gd name="connsiteX2" fmla="*/ 11591490 w 12191706"/>
              <a:gd name="connsiteY2" fmla="*/ 0 h 600217"/>
              <a:gd name="connsiteX3" fmla="*/ 600217 w 12191706"/>
              <a:gd name="connsiteY3" fmla="*/ 0 h 60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706" h="600217">
                <a:moveTo>
                  <a:pt x="0" y="600217"/>
                </a:moveTo>
                <a:lnTo>
                  <a:pt x="12191706" y="600217"/>
                </a:lnTo>
                <a:lnTo>
                  <a:pt x="11591490" y="0"/>
                </a:lnTo>
                <a:lnTo>
                  <a:pt x="6002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9524" y="6257636"/>
            <a:ext cx="12182476" cy="1200727"/>
          </a:xfrm>
          <a:custGeom>
            <a:avLst/>
            <a:gdLst>
              <a:gd name="connsiteX0" fmla="*/ 12182329 w 12182476"/>
              <a:gd name="connsiteY0" fmla="*/ 600217 h 1200727"/>
              <a:gd name="connsiteX1" fmla="*/ 12182476 w 12182476"/>
              <a:gd name="connsiteY1" fmla="*/ 600364 h 1200727"/>
              <a:gd name="connsiteX2" fmla="*/ 12182476 w 12182476"/>
              <a:gd name="connsiteY2" fmla="*/ 1200727 h 1200727"/>
              <a:gd name="connsiteX3" fmla="*/ 12182329 w 12182476"/>
              <a:gd name="connsiteY3" fmla="*/ 1200727 h 1200727"/>
              <a:gd name="connsiteX4" fmla="*/ 590840 w 12182476"/>
              <a:gd name="connsiteY4" fmla="*/ 0 h 1200727"/>
              <a:gd name="connsiteX5" fmla="*/ 11582113 w 12182476"/>
              <a:gd name="connsiteY5" fmla="*/ 0 h 1200727"/>
              <a:gd name="connsiteX6" fmla="*/ 12172952 w 12182476"/>
              <a:gd name="connsiteY6" fmla="*/ 590840 h 1200727"/>
              <a:gd name="connsiteX7" fmla="*/ 0 w 12182476"/>
              <a:gd name="connsiteY7" fmla="*/ 59084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2476" h="1200727">
                <a:moveTo>
                  <a:pt x="12182329" y="600217"/>
                </a:moveTo>
                <a:lnTo>
                  <a:pt x="12182476" y="600364"/>
                </a:lnTo>
                <a:lnTo>
                  <a:pt x="12182476" y="1200727"/>
                </a:lnTo>
                <a:lnTo>
                  <a:pt x="12182329" y="1200727"/>
                </a:lnTo>
                <a:close/>
                <a:moveTo>
                  <a:pt x="590840" y="0"/>
                </a:moveTo>
                <a:lnTo>
                  <a:pt x="11582113" y="0"/>
                </a:lnTo>
                <a:lnTo>
                  <a:pt x="12172952" y="590840"/>
                </a:lnTo>
                <a:lnTo>
                  <a:pt x="0" y="5908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자유형 21"/>
          <p:cNvSpPr/>
          <p:nvPr userDrawn="1"/>
        </p:nvSpPr>
        <p:spPr>
          <a:xfrm rot="5400000" flipV="1">
            <a:off x="8763000" y="2819403"/>
            <a:ext cx="6858000" cy="1200727"/>
          </a:xfrm>
          <a:custGeom>
            <a:avLst/>
            <a:gdLst>
              <a:gd name="connsiteX0" fmla="*/ 0 w 6858000"/>
              <a:gd name="connsiteY0" fmla="*/ 600363 h 1200727"/>
              <a:gd name="connsiteX1" fmla="*/ 6857710 w 6858000"/>
              <a:gd name="connsiteY1" fmla="*/ 600363 h 1200727"/>
              <a:gd name="connsiteX2" fmla="*/ 6857710 w 6858000"/>
              <a:gd name="connsiteY2" fmla="*/ 1200727 h 1200727"/>
              <a:gd name="connsiteX3" fmla="*/ 6858000 w 6858000"/>
              <a:gd name="connsiteY3" fmla="*/ 1200727 h 1200727"/>
              <a:gd name="connsiteX4" fmla="*/ 6858000 w 6858000"/>
              <a:gd name="connsiteY4" fmla="*/ 600364 h 1200727"/>
              <a:gd name="connsiteX5" fmla="*/ 6257637 w 6858000"/>
              <a:gd name="connsiteY5" fmla="*/ 0 h 1200727"/>
              <a:gd name="connsiteX6" fmla="*/ 600363 w 6858000"/>
              <a:gd name="connsiteY6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200727">
                <a:moveTo>
                  <a:pt x="0" y="600363"/>
                </a:moveTo>
                <a:lnTo>
                  <a:pt x="6857710" y="600363"/>
                </a:lnTo>
                <a:lnTo>
                  <a:pt x="6857710" y="1200727"/>
                </a:lnTo>
                <a:lnTo>
                  <a:pt x="6858000" y="1200727"/>
                </a:lnTo>
                <a:lnTo>
                  <a:pt x="6858000" y="600364"/>
                </a:lnTo>
                <a:lnTo>
                  <a:pt x="6257637" y="0"/>
                </a:lnTo>
                <a:lnTo>
                  <a:pt x="6003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rot="16200000" flipH="1" flipV="1">
            <a:off x="-3131344" y="3116767"/>
            <a:ext cx="6858001" cy="605416"/>
          </a:xfrm>
          <a:custGeom>
            <a:avLst/>
            <a:gdLst>
              <a:gd name="connsiteX0" fmla="*/ 0 w 6858001"/>
              <a:gd name="connsiteY0" fmla="*/ 605416 h 605416"/>
              <a:gd name="connsiteX1" fmla="*/ 0 w 6858001"/>
              <a:gd name="connsiteY1" fmla="*/ 600364 h 605416"/>
              <a:gd name="connsiteX2" fmla="*/ 600364 w 6858001"/>
              <a:gd name="connsiteY2" fmla="*/ 0 h 605416"/>
              <a:gd name="connsiteX3" fmla="*/ 6257638 w 6858001"/>
              <a:gd name="connsiteY3" fmla="*/ 0 h 605416"/>
              <a:gd name="connsiteX4" fmla="*/ 6858001 w 6858001"/>
              <a:gd name="connsiteY4" fmla="*/ 600364 h 605416"/>
              <a:gd name="connsiteX5" fmla="*/ 6858001 w 6858001"/>
              <a:gd name="connsiteY5" fmla="*/ 605416 h 60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1" h="605416">
                <a:moveTo>
                  <a:pt x="0" y="605416"/>
                </a:moveTo>
                <a:lnTo>
                  <a:pt x="0" y="600364"/>
                </a:lnTo>
                <a:lnTo>
                  <a:pt x="600364" y="0"/>
                </a:lnTo>
                <a:lnTo>
                  <a:pt x="6257638" y="0"/>
                </a:lnTo>
                <a:lnTo>
                  <a:pt x="6858001" y="600364"/>
                </a:lnTo>
                <a:lnTo>
                  <a:pt x="6858001" y="6054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1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D2ED-6E7D-46DA-9788-B60DCBBAED4F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0965-04FF-47DE-817F-CA2AD2225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3" y="1037697"/>
            <a:ext cx="6668124" cy="4782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5343" y="1674674"/>
            <a:ext cx="35782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 smtClean="0">
                <a:latin typeface="+mj-ea"/>
                <a:ea typeface="+mj-ea"/>
              </a:rPr>
              <a:t>영상콘텐츠</a:t>
            </a:r>
            <a:r>
              <a:rPr lang="ko-KR" altLang="en-US" sz="3600" b="1" dirty="0" smtClean="0">
                <a:latin typeface="+mj-ea"/>
                <a:ea typeface="+mj-ea"/>
              </a:rPr>
              <a:t> 제작</a:t>
            </a:r>
            <a:endParaRPr lang="en-US" altLang="ko-KR" sz="36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&lt;</a:t>
            </a:r>
            <a:r>
              <a:rPr lang="ko-KR" altLang="en-US" sz="2800" b="1" dirty="0" smtClean="0">
                <a:latin typeface="+mj-ea"/>
                <a:ea typeface="+mj-ea"/>
              </a:rPr>
              <a:t>웹 프로그래밍</a:t>
            </a:r>
            <a:r>
              <a:rPr lang="en-US" altLang="ko-KR" sz="2800" b="1" dirty="0" smtClean="0">
                <a:latin typeface="+mj-ea"/>
                <a:ea typeface="+mj-ea"/>
              </a:rPr>
              <a:t>&gt;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0690" y="4895015"/>
            <a:ext cx="406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전 민 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010-8454-3004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j1004me@naver.com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72881" y="3489600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웹 프로그래밍 기반 영상 콘텐츠의 활용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409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873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jQuery </a:t>
            </a:r>
            <a:r>
              <a:rPr lang="ko-KR" altLang="en-US" sz="2400" dirty="0"/>
              <a:t>기본 </a:t>
            </a:r>
            <a:r>
              <a:rPr lang="ko-KR" altLang="en-US" sz="2400" dirty="0" err="1"/>
              <a:t>셀렉터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sibling </a:t>
            </a:r>
            <a:r>
              <a:rPr lang="ko-KR" altLang="en-US" sz="2000" dirty="0" err="1"/>
              <a:t>셀렉터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800" dirty="0"/>
              <a:t>현재 요소 다음에 오면서 같은 레벨을 가진 요소</a:t>
            </a:r>
            <a:r>
              <a:rPr lang="en-US" altLang="ko-KR" sz="1800" dirty="0"/>
              <a:t>, </a:t>
            </a:r>
            <a:r>
              <a:rPr lang="ko-KR" altLang="en-US" sz="1800" dirty="0"/>
              <a:t>형제 요소 선택</a:t>
            </a:r>
            <a:endParaRPr lang="en-US" altLang="ko-KR" sz="1800" dirty="0"/>
          </a:p>
          <a:p>
            <a:pPr lvl="1"/>
            <a:r>
              <a:rPr lang="ko-KR" altLang="en-US" sz="1800" dirty="0"/>
              <a:t>요소</a:t>
            </a:r>
            <a:r>
              <a:rPr lang="en-US" altLang="ko-KR" sz="1800" dirty="0"/>
              <a:t>1 ~ </a:t>
            </a:r>
            <a:r>
              <a:rPr lang="ko-KR" altLang="en-US" sz="1800" dirty="0"/>
              <a:t>요소</a:t>
            </a:r>
            <a:r>
              <a:rPr lang="en-US" altLang="ko-KR" sz="1800" dirty="0"/>
              <a:t>2</a:t>
            </a:r>
          </a:p>
          <a:p>
            <a:pPr marL="457200" lvl="1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 $('</a:t>
            </a:r>
            <a:r>
              <a:rPr lang="en-US" altLang="ko-KR" sz="1800" dirty="0" err="1"/>
              <a:t>ul~table</a:t>
            </a:r>
            <a:r>
              <a:rPr lang="en-US" altLang="ko-KR" sz="1800" dirty="0"/>
              <a:t>').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('color', 'red')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indent="-285750"/>
            <a:r>
              <a:rPr lang="en-US" altLang="ko-KR" sz="2000" dirty="0"/>
              <a:t>adjacent </a:t>
            </a:r>
            <a:r>
              <a:rPr lang="ko-KR" altLang="en-US" sz="2000" dirty="0" err="1"/>
              <a:t>셀렉터</a:t>
            </a:r>
            <a:endParaRPr lang="en-US" altLang="ko-KR" sz="2000" dirty="0"/>
          </a:p>
          <a:p>
            <a:pPr lvl="1"/>
            <a:r>
              <a:rPr lang="ko-KR" altLang="en-US" sz="1800" dirty="0"/>
              <a:t>현재 요소의 동생 요소들 중에서 바로 다음에 오는 요소</a:t>
            </a:r>
            <a:r>
              <a:rPr lang="en-US" altLang="ko-KR" sz="1800" dirty="0"/>
              <a:t>(</a:t>
            </a:r>
            <a:r>
              <a:rPr lang="ko-KR" altLang="en-US" sz="1800" dirty="0"/>
              <a:t>첫 번째 동생</a:t>
            </a:r>
            <a:r>
              <a:rPr lang="en-US" altLang="ko-KR" sz="1800" dirty="0"/>
              <a:t>) </a:t>
            </a:r>
            <a:r>
              <a:rPr lang="ko-KR" altLang="en-US" sz="1800" dirty="0"/>
              <a:t>선택</a:t>
            </a:r>
            <a:endParaRPr lang="en-US" altLang="ko-KR" sz="1800" dirty="0"/>
          </a:p>
          <a:p>
            <a:pPr lvl="1"/>
            <a:r>
              <a:rPr lang="ko-KR" altLang="en-US" sz="1800" dirty="0"/>
              <a:t>요소</a:t>
            </a:r>
            <a:r>
              <a:rPr lang="en-US" altLang="ko-KR" sz="1800" dirty="0"/>
              <a:t>1 + </a:t>
            </a:r>
            <a:r>
              <a:rPr lang="ko-KR" altLang="en-US" sz="1800" dirty="0"/>
              <a:t>요소</a:t>
            </a:r>
            <a:r>
              <a:rPr lang="en-US" altLang="ko-KR" sz="1800" dirty="0"/>
              <a:t>2</a:t>
            </a:r>
          </a:p>
          <a:p>
            <a:pPr marL="457200" lvl="1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 $('</a:t>
            </a:r>
            <a:r>
              <a:rPr lang="en-US" altLang="ko-KR" sz="1800" dirty="0" err="1"/>
              <a:t>ul+table</a:t>
            </a:r>
            <a:r>
              <a:rPr lang="en-US" altLang="ko-KR" sz="1800" dirty="0"/>
              <a:t>').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('color', 'red')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989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546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jQuery </a:t>
            </a:r>
            <a:r>
              <a:rPr lang="ko-KR" altLang="en-US" sz="2400" dirty="0"/>
              <a:t>기타 </a:t>
            </a:r>
            <a:r>
              <a:rPr lang="ko-KR" altLang="en-US" sz="2400" dirty="0" err="1"/>
              <a:t>셀렉터</a:t>
            </a:r>
            <a:r>
              <a:rPr lang="ko-KR" altLang="en-US" sz="2400" dirty="0"/>
              <a:t> </a:t>
            </a:r>
            <a:r>
              <a:rPr lang="en-US" altLang="ko-KR" sz="2400" dirty="0"/>
              <a:t>– attribute </a:t>
            </a:r>
            <a:r>
              <a:rPr lang="ko-KR" altLang="en-US" sz="2400" dirty="0" err="1"/>
              <a:t>셀렉터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속성 값을 체크해서 요소 선택</a:t>
            </a:r>
            <a:endParaRPr lang="en-US" altLang="ko-KR" sz="1800" dirty="0"/>
          </a:p>
          <a:p>
            <a:r>
              <a:rPr lang="en-US" altLang="ko-KR" sz="1800" dirty="0"/>
              <a:t>[</a:t>
            </a:r>
            <a:r>
              <a:rPr lang="ko-KR" altLang="en-US" sz="1800" dirty="0"/>
              <a:t>속성</a:t>
            </a:r>
            <a:r>
              <a:rPr lang="en-US" altLang="ko-KR" sz="1800" dirty="0"/>
              <a:t>]</a:t>
            </a:r>
          </a:p>
          <a:p>
            <a:pPr lvl="1"/>
            <a:r>
              <a:rPr lang="ko-KR" altLang="en-US" sz="1600" dirty="0"/>
              <a:t>해당 속성이 있는 요소 선택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$(‘ a[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]’)  </a:t>
            </a:r>
            <a:r>
              <a:rPr lang="en-US" altLang="ko-KR" sz="1050" dirty="0">
                <a:solidFill>
                  <a:srgbClr val="0070C0"/>
                </a:solidFill>
              </a:rPr>
              <a:t>&lt;a&gt; </a:t>
            </a:r>
            <a:r>
              <a:rPr lang="ko-KR" altLang="en-US" sz="1050" dirty="0">
                <a:solidFill>
                  <a:srgbClr val="0070C0"/>
                </a:solidFill>
              </a:rPr>
              <a:t>태그 중에서 “</a:t>
            </a:r>
            <a:r>
              <a:rPr lang="en-US" altLang="ko-KR" sz="1050" dirty="0" err="1">
                <a:solidFill>
                  <a:srgbClr val="0070C0"/>
                </a:solidFill>
              </a:rPr>
              <a:t>href</a:t>
            </a:r>
            <a:r>
              <a:rPr lang="en-US" altLang="ko-KR" sz="1050" dirty="0">
                <a:solidFill>
                  <a:srgbClr val="0070C0"/>
                </a:solidFill>
              </a:rPr>
              <a:t>”</a:t>
            </a:r>
            <a:r>
              <a:rPr lang="ko-KR" altLang="en-US" sz="1050" dirty="0">
                <a:solidFill>
                  <a:srgbClr val="0070C0"/>
                </a:solidFill>
              </a:rPr>
              <a:t>라는 속성이 있는 요소 선택 </a:t>
            </a:r>
            <a:endParaRPr lang="en-US" altLang="ko-KR" sz="1050" dirty="0">
              <a:solidFill>
                <a:srgbClr val="0070C0"/>
              </a:solidFill>
            </a:endParaRPr>
          </a:p>
          <a:p>
            <a:endParaRPr lang="en-US" altLang="ko-KR" sz="1800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[</a:t>
            </a:r>
            <a:r>
              <a:rPr lang="ko-KR" altLang="en-US" sz="1800" dirty="0"/>
              <a:t>속성</a:t>
            </a:r>
            <a:r>
              <a:rPr lang="en-US" altLang="ko-KR" sz="1800" dirty="0"/>
              <a:t>=</a:t>
            </a:r>
            <a:r>
              <a:rPr lang="ko-KR" altLang="en-US" sz="1800" dirty="0"/>
              <a:t>값</a:t>
            </a:r>
            <a:r>
              <a:rPr lang="en-US" altLang="ko-KR" sz="1800" dirty="0"/>
              <a:t>] </a:t>
            </a:r>
          </a:p>
          <a:p>
            <a:pPr lvl="1"/>
            <a:r>
              <a:rPr lang="ko-KR" altLang="en-US" sz="1600" dirty="0"/>
              <a:t>특정 속성이 주어진 값에 일치하는 요소 선택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$(‘ a[target="_blank"]’)  </a:t>
            </a:r>
            <a:r>
              <a:rPr lang="en-US" altLang="ko-KR" sz="1050" dirty="0">
                <a:solidFill>
                  <a:srgbClr val="0070C0"/>
                </a:solidFill>
              </a:rPr>
              <a:t>&lt;a&gt; </a:t>
            </a:r>
            <a:r>
              <a:rPr lang="ko-KR" altLang="en-US" sz="1050" dirty="0">
                <a:solidFill>
                  <a:srgbClr val="0070C0"/>
                </a:solidFill>
              </a:rPr>
              <a:t>태그의 </a:t>
            </a:r>
            <a:r>
              <a:rPr lang="en-US" altLang="ko-KR" sz="1050" dirty="0">
                <a:solidFill>
                  <a:srgbClr val="0070C0"/>
                </a:solidFill>
              </a:rPr>
              <a:t>target </a:t>
            </a:r>
            <a:r>
              <a:rPr lang="ko-KR" altLang="en-US" sz="1050" dirty="0">
                <a:solidFill>
                  <a:srgbClr val="0070C0"/>
                </a:solidFill>
              </a:rPr>
              <a:t>속성값이 정확히 “</a:t>
            </a:r>
            <a:r>
              <a:rPr lang="en-US" altLang="ko-KR" sz="1050" dirty="0">
                <a:solidFill>
                  <a:srgbClr val="0070C0"/>
                </a:solidFill>
              </a:rPr>
              <a:t>_blank”</a:t>
            </a:r>
            <a:r>
              <a:rPr lang="ko-KR" altLang="en-US" sz="1050" dirty="0">
                <a:solidFill>
                  <a:srgbClr val="0070C0"/>
                </a:solidFill>
              </a:rPr>
              <a:t>인 요소 선택</a:t>
            </a:r>
            <a:endParaRPr lang="en-US" altLang="ko-KR" sz="105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sz="1050" dirty="0">
              <a:solidFill>
                <a:srgbClr val="0070C0"/>
              </a:solidFill>
            </a:endParaRPr>
          </a:p>
          <a:p>
            <a:pPr indent="-285750"/>
            <a:r>
              <a:rPr lang="en-US" altLang="ko-KR" sz="1800" dirty="0"/>
              <a:t>[</a:t>
            </a:r>
            <a:r>
              <a:rPr lang="ko-KR" altLang="en-US" sz="1800" dirty="0"/>
              <a:t>속성</a:t>
            </a:r>
            <a:r>
              <a:rPr lang="en-US" altLang="ko-KR" sz="1800" dirty="0"/>
              <a:t>$=</a:t>
            </a:r>
            <a:r>
              <a:rPr lang="ko-KR" altLang="en-US" sz="1800" dirty="0"/>
              <a:t>값</a:t>
            </a:r>
            <a:r>
              <a:rPr lang="en-US" altLang="ko-KR" sz="1800" dirty="0"/>
              <a:t>] </a:t>
            </a:r>
          </a:p>
          <a:p>
            <a:pPr lvl="1"/>
            <a:r>
              <a:rPr lang="ko-KR" altLang="en-US" sz="1600" dirty="0"/>
              <a:t>속성이 주어진 값으로 끝나는 요소 선택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$(‘a[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$=“pdf”]’)  </a:t>
            </a:r>
            <a:r>
              <a:rPr lang="ko-KR" altLang="en-US" sz="1050" dirty="0">
                <a:solidFill>
                  <a:srgbClr val="0070C0"/>
                </a:solidFill>
              </a:rPr>
              <a:t>링크하는 값의 확장자가 </a:t>
            </a:r>
            <a:r>
              <a:rPr lang="en-US" altLang="ko-KR" sz="1050" dirty="0">
                <a:solidFill>
                  <a:srgbClr val="0070C0"/>
                </a:solidFill>
              </a:rPr>
              <a:t>pdf</a:t>
            </a:r>
            <a:r>
              <a:rPr lang="ko-KR" altLang="en-US" sz="1050" dirty="0">
                <a:solidFill>
                  <a:srgbClr val="0070C0"/>
                </a:solidFill>
              </a:rPr>
              <a:t>인 요소 선택</a:t>
            </a:r>
            <a:endParaRPr lang="en-US" altLang="ko-KR" sz="105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  <a:p>
            <a:pPr indent="-285750"/>
            <a:r>
              <a:rPr lang="en-US" altLang="ko-KR" sz="1800" dirty="0"/>
              <a:t>[</a:t>
            </a:r>
            <a:r>
              <a:rPr lang="ko-KR" altLang="en-US" sz="1800" dirty="0"/>
              <a:t>속성</a:t>
            </a:r>
            <a:r>
              <a:rPr lang="en-US" altLang="ko-KR" sz="1800" dirty="0"/>
              <a:t>^=</a:t>
            </a:r>
            <a:r>
              <a:rPr lang="ko-KR" altLang="en-US" sz="1800" dirty="0"/>
              <a:t>값</a:t>
            </a:r>
            <a:r>
              <a:rPr lang="en-US" altLang="ko-KR" sz="1800" dirty="0"/>
              <a:t>] </a:t>
            </a:r>
          </a:p>
          <a:p>
            <a:pPr lvl="1"/>
            <a:r>
              <a:rPr lang="ko-KR" altLang="en-US" sz="1600" dirty="0"/>
              <a:t>속성이 주어진 값으로 시작하는 요소 선택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$(‘a[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^=“mailto:”]’) </a:t>
            </a:r>
            <a:r>
              <a:rPr lang="ko-KR" altLang="en-US" sz="1050" dirty="0">
                <a:solidFill>
                  <a:srgbClr val="0070C0"/>
                </a:solidFill>
              </a:rPr>
              <a:t>링크하는 값이 </a:t>
            </a:r>
            <a:r>
              <a:rPr lang="en-US" altLang="ko-KR" sz="1050" dirty="0">
                <a:solidFill>
                  <a:srgbClr val="0070C0"/>
                </a:solidFill>
              </a:rPr>
              <a:t>mailto:</a:t>
            </a:r>
            <a:r>
              <a:rPr lang="ko-KR" altLang="en-US" sz="1050" dirty="0">
                <a:solidFill>
                  <a:srgbClr val="0070C0"/>
                </a:solidFill>
              </a:rPr>
              <a:t>로 시작하는 요소 선택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1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5930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jQuery </a:t>
            </a:r>
            <a:r>
              <a:rPr lang="ko-KR" altLang="en-US" sz="2400" dirty="0"/>
              <a:t>기타 </a:t>
            </a:r>
            <a:r>
              <a:rPr lang="ko-KR" altLang="en-US" sz="2400" dirty="0" err="1"/>
              <a:t>셀렉터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위치에 따른 </a:t>
            </a:r>
            <a:r>
              <a:rPr lang="ko-KR" altLang="en-US" sz="2400" dirty="0" err="1"/>
              <a:t>셀렉터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:first, :last 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해당 요소의 첫 번째 요소나 마지막 요소 선택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:first-child, :last-child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첫 번째 자식이나 마지막 자식이 되는 요소를 선택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only-child 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 </a:t>
            </a:r>
            <a:r>
              <a:rPr lang="en-US" altLang="ko-KR" sz="1200" dirty="0"/>
              <a:t>:only-child</a:t>
            </a:r>
            <a:r>
              <a:rPr lang="ko-KR" altLang="en-US" sz="1200" dirty="0"/>
              <a:t>는 형제 요소가 없는 항목 선택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:nth-child(n)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여러 항목들 중에서 </a:t>
            </a:r>
            <a:r>
              <a:rPr lang="en-US" altLang="ko-KR" sz="1200" dirty="0"/>
              <a:t>n</a:t>
            </a:r>
            <a:r>
              <a:rPr lang="ko-KR" altLang="en-US" sz="1200" dirty="0"/>
              <a:t>번째 있는 요소 선택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nth-child(even), nth-child(odd) 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짝수</a:t>
            </a:r>
            <a:r>
              <a:rPr lang="en-US" altLang="ko-KR" sz="1200" dirty="0"/>
              <a:t> </a:t>
            </a:r>
            <a:r>
              <a:rPr lang="ko-KR" altLang="en-US" sz="1200" dirty="0"/>
              <a:t>번째</a:t>
            </a:r>
            <a:r>
              <a:rPr lang="en-US" altLang="ko-KR" sz="1200" dirty="0"/>
              <a:t>, </a:t>
            </a:r>
            <a:r>
              <a:rPr lang="ko-KR" altLang="en-US" sz="1200" dirty="0"/>
              <a:t>혹은 홀수 번째 요소 선택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:nth-child(</a:t>
            </a:r>
            <a:r>
              <a:rPr lang="ko-KR" altLang="en-US" sz="1400" dirty="0"/>
              <a:t>수식</a:t>
            </a:r>
            <a:r>
              <a:rPr lang="en-US" altLang="ko-KR" sz="1400" dirty="0"/>
              <a:t>) 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요소의 위치를 수식으로 표현할 수도 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574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학습 목표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4" name="내용 개체 틀 5"/>
          <p:cNvSpPr>
            <a:spLocks noGrp="1"/>
          </p:cNvSpPr>
          <p:nvPr>
            <p:ph idx="1"/>
          </p:nvPr>
        </p:nvSpPr>
        <p:spPr>
          <a:xfrm>
            <a:off x="1319123" y="2593326"/>
            <a:ext cx="9591675" cy="31424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jQuery</a:t>
            </a:r>
            <a:r>
              <a:rPr lang="ko-KR" altLang="en-US" sz="1800" dirty="0"/>
              <a:t>가 무엇인지 살펴보고 다운로드하거나 링크해서 사용하는 방법을 알 수 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jQuery </a:t>
            </a:r>
            <a:r>
              <a:rPr lang="ko-KR" altLang="en-US" sz="1800" dirty="0"/>
              <a:t>문서를</a:t>
            </a:r>
            <a:r>
              <a:rPr lang="en-US" altLang="ko-KR" sz="1800" dirty="0"/>
              <a:t> </a:t>
            </a:r>
            <a:r>
              <a:rPr lang="ko-KR" altLang="en-US" sz="1800" dirty="0"/>
              <a:t>만들고 간단한</a:t>
            </a:r>
            <a:r>
              <a:rPr lang="en-US" altLang="ko-KR" sz="1800" dirty="0"/>
              <a:t> jQuery </a:t>
            </a:r>
            <a:r>
              <a:rPr lang="ko-KR" altLang="en-US" sz="1800" dirty="0"/>
              <a:t>구문을 사용할 수 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jQuery</a:t>
            </a:r>
            <a:r>
              <a:rPr lang="ko-KR" altLang="en-US" sz="1800" dirty="0"/>
              <a:t>의 기본 </a:t>
            </a:r>
            <a:r>
              <a:rPr lang="ko-KR" altLang="en-US" sz="1800" dirty="0" err="1"/>
              <a:t>셀렉터</a:t>
            </a:r>
            <a:r>
              <a:rPr lang="en-US" altLang="ko-KR" sz="1800" dirty="0"/>
              <a:t>(selector)</a:t>
            </a:r>
            <a:r>
              <a:rPr lang="ko-KR" altLang="en-US" sz="1800" dirty="0"/>
              <a:t>를 이해할 수 있고</a:t>
            </a:r>
            <a:r>
              <a:rPr lang="en-US" altLang="ko-KR" sz="1800" dirty="0"/>
              <a:t>, </a:t>
            </a:r>
            <a:r>
              <a:rPr lang="ko-KR" altLang="en-US" sz="1800" dirty="0"/>
              <a:t>두 가지 웹 요소 사이의 관계를 이용한 </a:t>
            </a:r>
            <a:r>
              <a:rPr lang="ko-KR" altLang="en-US" sz="1800" dirty="0" err="1"/>
              <a:t>셀렉터도</a:t>
            </a:r>
            <a:r>
              <a:rPr lang="ko-KR" altLang="en-US" sz="1800" dirty="0"/>
              <a:t> 알 수 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웹 요소의 특정한 속성 값이나 위치에 따라 요소를 선택하는 고급 </a:t>
            </a:r>
            <a:r>
              <a:rPr lang="ko-KR" altLang="en-US" sz="1800" dirty="0" err="1"/>
              <a:t>셀렉터를</a:t>
            </a:r>
            <a:r>
              <a:rPr lang="ko-KR" altLang="en-US" sz="1800" dirty="0"/>
              <a:t> 이해할 수 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가로로 말린 두루마리 모양 1"/>
          <p:cNvSpPr/>
          <p:nvPr/>
        </p:nvSpPr>
        <p:spPr>
          <a:xfrm>
            <a:off x="977696" y="1252836"/>
            <a:ext cx="10274531" cy="119703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jQuery</a:t>
            </a:r>
            <a:r>
              <a:rPr lang="ko-KR" altLang="en-US" dirty="0" smtClean="0"/>
              <a:t>를 이용하여 다양한 웹 페이지의 기술을 구현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9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6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jQuery</a:t>
            </a:r>
            <a:r>
              <a:rPr lang="ko-KR" altLang="en-US" sz="2400" dirty="0"/>
              <a:t>란</a:t>
            </a:r>
            <a:r>
              <a:rPr lang="en-US" altLang="ko-KR" sz="2400" dirty="0"/>
              <a:t>?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자바스크립트 라이브러리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Javascript</a:t>
            </a:r>
            <a:r>
              <a:rPr lang="en-US" altLang="ko-KR" sz="1600" dirty="0"/>
              <a:t> library)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자바스크립트로 길게 작성해야 하는 소스를 간단히 하나의 메서드</a:t>
            </a:r>
            <a:r>
              <a:rPr lang="en-US" altLang="ko-KR" sz="1600" dirty="0"/>
              <a:t>(method)</a:t>
            </a:r>
            <a:r>
              <a:rPr lang="ko-KR" altLang="en-US" sz="1600" dirty="0"/>
              <a:t>로 줄여서 작성할 수 있게 한 것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웹 개발자들이 주로 사용하는 자바스크립트 라이브러리는 </a:t>
            </a:r>
            <a:r>
              <a:rPr lang="en-US" altLang="ko-KR" sz="1600" dirty="0"/>
              <a:t>jQuery</a:t>
            </a:r>
            <a:r>
              <a:rPr lang="ko-KR" altLang="en-US" sz="1600" dirty="0"/>
              <a:t>를 비롯해 </a:t>
            </a:r>
            <a:r>
              <a:rPr lang="en-US" altLang="ko-KR" sz="1600" dirty="0"/>
              <a:t>Prototype</a:t>
            </a:r>
            <a:r>
              <a:rPr lang="ko-KR" altLang="en-US" sz="1600" dirty="0"/>
              <a:t>이나 </a:t>
            </a:r>
            <a:r>
              <a:rPr lang="en-US" altLang="ko-KR" sz="1600" dirty="0"/>
              <a:t>Dojo, </a:t>
            </a:r>
            <a:r>
              <a:rPr lang="en-US" altLang="ko-KR" sz="1600" dirty="0" err="1"/>
              <a:t>MooTools</a:t>
            </a:r>
            <a:r>
              <a:rPr lang="en-US" altLang="ko-KR" sz="1600" dirty="0"/>
              <a:t> </a:t>
            </a:r>
            <a:r>
              <a:rPr lang="ko-KR" altLang="en-US" sz="1600" dirty="0"/>
              <a:t>등 여러 가지가 있는데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개발자마다</a:t>
            </a:r>
            <a:r>
              <a:rPr lang="ko-KR" altLang="en-US" sz="1600" dirty="0"/>
              <a:t> 자신의 스타 일에 맞는 것을 골라 사용할 수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jQuery</a:t>
            </a:r>
            <a:r>
              <a:rPr lang="ko-KR" altLang="en-US" sz="1600" dirty="0"/>
              <a:t>를 선택한 이유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상대적으로 소스 파일 크기가 작다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많은 사이트에서 사용하고 있다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배우기 쉽다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 err="1"/>
              <a:t>플러그인이</a:t>
            </a:r>
            <a:r>
              <a:rPr lang="ko-KR" altLang="en-US" sz="1400" dirty="0"/>
              <a:t> 풍부하다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043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6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jQuery</a:t>
            </a:r>
            <a:r>
              <a:rPr lang="ko-KR" altLang="en-US" sz="2400" dirty="0"/>
              <a:t>란</a:t>
            </a:r>
            <a:r>
              <a:rPr lang="en-US" altLang="ko-KR" sz="2400" dirty="0"/>
              <a:t>?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jQuery</a:t>
            </a:r>
            <a:r>
              <a:rPr lang="ko-KR" altLang="en-US" sz="1600" dirty="0"/>
              <a:t>로 할 수 있는 일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크로스브라우저 스크립트가 가능하다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HTML DOM</a:t>
            </a:r>
            <a:r>
              <a:rPr lang="ko-KR" altLang="en-US" sz="1400" dirty="0"/>
              <a:t>을 제어할 수 있다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CSS</a:t>
            </a:r>
            <a:r>
              <a:rPr lang="ko-KR" altLang="en-US" sz="1400" dirty="0"/>
              <a:t>를 제어할 수 있다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각종 효과와 애니메이션을 만들 수 있다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Ajax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지원한다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jQuery </a:t>
            </a:r>
            <a:r>
              <a:rPr lang="ko-KR" altLang="en-US" sz="1600" dirty="0"/>
              <a:t>소스 파일의 두 가지 버전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일반 버전 </a:t>
            </a:r>
            <a:r>
              <a:rPr lang="en-US" altLang="ko-KR" sz="1400" dirty="0"/>
              <a:t>: </a:t>
            </a:r>
            <a:r>
              <a:rPr lang="ko-KR" altLang="en-US" sz="1400" dirty="0"/>
              <a:t> 압축되지 않은 </a:t>
            </a:r>
            <a:r>
              <a:rPr lang="en-US" altLang="ko-KR" sz="1400" dirty="0"/>
              <a:t>jQuery </a:t>
            </a:r>
            <a:r>
              <a:rPr lang="ko-KR" altLang="en-US" sz="1400" dirty="0"/>
              <a:t>소스 파일</a:t>
            </a:r>
            <a:r>
              <a:rPr lang="en-US" altLang="ko-KR" sz="1400" dirty="0"/>
              <a:t>. </a:t>
            </a:r>
            <a:r>
              <a:rPr lang="ko-KR" altLang="en-US" sz="1400" dirty="0"/>
              <a:t>주석이 달려 있고 소스를 읽기 좋게 여백이 포함되어 있다</a:t>
            </a:r>
            <a:r>
              <a:rPr lang="en-US" altLang="ko-KR" sz="1400" dirty="0"/>
              <a:t>. jquery-1.9.1.js </a:t>
            </a:r>
            <a:r>
              <a:rPr lang="ko-KR" altLang="en-US" sz="1400" dirty="0"/>
              <a:t>처럼 파일 확장자가 </a:t>
            </a:r>
            <a:r>
              <a:rPr lang="en-US" altLang="ko-KR" sz="1400" dirty="0"/>
              <a:t>.</a:t>
            </a:r>
            <a:r>
              <a:rPr lang="en-US" altLang="ko-KR" sz="1400" dirty="0" err="1"/>
              <a:t>js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최소화 버전 </a:t>
            </a:r>
            <a:r>
              <a:rPr lang="en-US" altLang="ko-KR" sz="1400" dirty="0"/>
              <a:t>: jQuery </a:t>
            </a:r>
            <a:r>
              <a:rPr lang="ko-KR" altLang="en-US" sz="1400" dirty="0"/>
              <a:t>소스 파일에서 주석이나 여백 등을 모두 제외하고 만들어진 파일로</a:t>
            </a:r>
            <a:r>
              <a:rPr lang="en-US" altLang="ko-KR" sz="1400" dirty="0"/>
              <a:t>, </a:t>
            </a:r>
            <a:r>
              <a:rPr lang="ko-KR" altLang="en-US" sz="1400" dirty="0"/>
              <a:t>파일 크기가 작다</a:t>
            </a:r>
            <a:r>
              <a:rPr lang="en-US" altLang="ko-KR" sz="1400" dirty="0"/>
              <a:t>. </a:t>
            </a:r>
            <a:r>
              <a:rPr lang="ko-KR" altLang="en-US" sz="1400" dirty="0"/>
              <a:t>파일 이름은 </a:t>
            </a:r>
            <a:r>
              <a:rPr lang="en-US" altLang="ko-KR" sz="1400" dirty="0"/>
              <a:t>jquery-1.9.1.min.js</a:t>
            </a:r>
            <a:r>
              <a:rPr lang="ko-KR" altLang="en-US" sz="1400" dirty="0"/>
              <a:t>처럼 </a:t>
            </a:r>
            <a:r>
              <a:rPr lang="ko-KR" altLang="en-US" sz="1400" dirty="0" err="1"/>
              <a:t>확장자</a:t>
            </a:r>
            <a:r>
              <a:rPr lang="ko-KR" altLang="en-US" sz="1400" dirty="0"/>
              <a:t> </a:t>
            </a:r>
            <a:r>
              <a:rPr lang="en-US" altLang="ko-KR" sz="1400" dirty="0"/>
              <a:t>.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 </a:t>
            </a:r>
            <a:r>
              <a:rPr lang="ko-KR" altLang="en-US" sz="1400" dirty="0"/>
              <a:t>앞에 </a:t>
            </a:r>
            <a:r>
              <a:rPr lang="en-US" altLang="ko-KR" sz="1400" dirty="0"/>
              <a:t>.min</a:t>
            </a:r>
            <a:r>
              <a:rPr lang="ko-KR" altLang="en-US" sz="1400" dirty="0"/>
              <a:t>이 추가된다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849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156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jQuery</a:t>
            </a:r>
            <a:r>
              <a:rPr lang="ko-KR" altLang="en-US" sz="2400" dirty="0"/>
              <a:t>란</a:t>
            </a:r>
            <a:r>
              <a:rPr lang="en-US" altLang="ko-KR" sz="2400" dirty="0"/>
              <a:t>?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다운로드한 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 </a:t>
            </a:r>
            <a:r>
              <a:rPr lang="ko-KR" altLang="en-US" sz="1800" dirty="0"/>
              <a:t>파일 사용하기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다운로드한 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 </a:t>
            </a:r>
            <a:r>
              <a:rPr lang="ko-KR" altLang="en-US" sz="1600" dirty="0"/>
              <a:t>파일은 </a:t>
            </a:r>
            <a:r>
              <a:rPr lang="en-US" altLang="ko-KR" sz="1600" dirty="0"/>
              <a:t>&lt;head&gt; </a:t>
            </a:r>
            <a:r>
              <a:rPr lang="ko-KR" altLang="en-US" sz="1600" dirty="0"/>
              <a:t>태그 안에 </a:t>
            </a:r>
            <a:r>
              <a:rPr lang="en-US" altLang="ko-KR" sz="1600" dirty="0"/>
              <a:t>&lt;script&gt; </a:t>
            </a:r>
            <a:r>
              <a:rPr lang="ko-KR" altLang="en-US" sz="1600" dirty="0"/>
              <a:t>태그를 사용해서 링크한다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최소화 버전 </a:t>
            </a:r>
            <a:r>
              <a:rPr lang="en-US" altLang="ko-KR" sz="1600" dirty="0"/>
              <a:t>: &lt;script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="jquery-1.9.1.min.js"&gt;&lt;/script&gt;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일반 버전 </a:t>
            </a:r>
            <a:r>
              <a:rPr lang="en-US" altLang="ko-KR" sz="1600" dirty="0"/>
              <a:t>: &lt;script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="query-1.9.1.js"&gt;&lt;/script&gt;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CDN(Content Delivery Network)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jQuery </a:t>
            </a:r>
            <a:r>
              <a:rPr lang="ko-KR" altLang="en-US" sz="1600" dirty="0"/>
              <a:t>소스 파일을 다운로드하지 않고 웹 상에서 링크해서 사용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여러 곳에서 </a:t>
            </a:r>
            <a:r>
              <a:rPr lang="en-US" altLang="ko-KR" sz="1600" dirty="0"/>
              <a:t>CDN </a:t>
            </a:r>
            <a:r>
              <a:rPr lang="ko-KR" altLang="en-US" sz="1600" dirty="0"/>
              <a:t>서비스 제공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MediaTemple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최소화 버전 </a:t>
            </a:r>
            <a:r>
              <a:rPr lang="en-US" altLang="ko-KR" sz="1600" dirty="0"/>
              <a:t>: &lt;script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="http://code.jquery.com/jquery-1.9.1.min.js"&gt;&lt;/script&gt; • </a:t>
            </a:r>
            <a:r>
              <a:rPr lang="ko-KR" altLang="en-US" sz="1600" dirty="0"/>
              <a:t>일반 버전 </a:t>
            </a:r>
            <a:r>
              <a:rPr lang="en-US" altLang="ko-KR" sz="1600" dirty="0"/>
              <a:t>: &lt;script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="http://code.jquery.com/jquery-1.9.1.js"&gt;&lt;/script&gt;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432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565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jQuery </a:t>
            </a:r>
            <a:r>
              <a:rPr lang="ko-KR" altLang="en-US" sz="2400" dirty="0"/>
              <a:t>기본 구문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$(</a:t>
            </a:r>
            <a:r>
              <a:rPr lang="en-US" altLang="ko-KR" sz="2000" dirty="0"/>
              <a:t>document).ready()</a:t>
            </a:r>
          </a:p>
          <a:p>
            <a:pPr lvl="1"/>
            <a:r>
              <a:rPr lang="ko-KR" altLang="en-US" sz="1800" dirty="0"/>
              <a:t>웹 문서가 완전 </a:t>
            </a:r>
            <a:r>
              <a:rPr lang="ko-KR" altLang="en-US" sz="1800" dirty="0" err="1"/>
              <a:t>로드되어</a:t>
            </a:r>
            <a:r>
              <a:rPr lang="ko-KR" altLang="en-US" sz="1800" dirty="0"/>
              <a:t> 스크립트를 실행할 수 있게 준비되었는지 체크</a:t>
            </a:r>
            <a:endParaRPr lang="en-US" altLang="ko-KR" sz="1800" dirty="0"/>
          </a:p>
          <a:p>
            <a:pPr lvl="1"/>
            <a:r>
              <a:rPr lang="ko-KR" altLang="en-US" sz="1800" dirty="0"/>
              <a:t>준비되었으면 </a:t>
            </a:r>
            <a:r>
              <a:rPr lang="en-US" altLang="ko-KR" sz="1800" dirty="0"/>
              <a:t>ready(function(){....})</a:t>
            </a:r>
            <a:r>
              <a:rPr lang="ko-KR" altLang="en-US" sz="1800" dirty="0"/>
              <a:t>의 괄호 안에 정의된 함수 실행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r>
              <a:rPr lang="en-US" altLang="ko-KR" sz="2000" dirty="0"/>
              <a:t>jQuery </a:t>
            </a:r>
            <a:r>
              <a:rPr lang="ko-KR" altLang="en-US" sz="2000" dirty="0"/>
              <a:t>소스를 작성할 때 주의할 사항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1800" dirty="0"/>
              <a:t>① </a:t>
            </a:r>
            <a:r>
              <a:rPr lang="en-US" altLang="ko-KR" sz="1800" dirty="0"/>
              <a:t>jQuery </a:t>
            </a:r>
            <a:r>
              <a:rPr lang="ko-KR" altLang="en-US" sz="1800" dirty="0"/>
              <a:t>소스 파이를 링크하는 </a:t>
            </a:r>
            <a:r>
              <a:rPr lang="en-US" altLang="ko-KR" sz="1800" dirty="0"/>
              <a:t>&lt;script&gt; </a:t>
            </a:r>
            <a:r>
              <a:rPr lang="ko-KR" altLang="en-US" sz="1800" dirty="0"/>
              <a:t>태그가 다른 </a:t>
            </a:r>
            <a:r>
              <a:rPr lang="en-US" altLang="ko-KR" sz="1800" dirty="0"/>
              <a:t>&lt;script&gt; </a:t>
            </a:r>
            <a:r>
              <a:rPr lang="ko-KR" altLang="en-US" sz="1800" dirty="0"/>
              <a:t>태그보다 </a:t>
            </a:r>
            <a:r>
              <a:rPr lang="ko-KR" altLang="en-US" sz="1800" dirty="0" err="1"/>
              <a:t>먼저와야</a:t>
            </a:r>
            <a:r>
              <a:rPr lang="ko-KR" altLang="en-US" sz="1800" dirty="0"/>
              <a:t> 한다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② </a:t>
            </a:r>
            <a:r>
              <a:rPr lang="ko-KR" altLang="en-US" sz="1800" dirty="0"/>
              <a:t>웹 문서의 스타일을 정의하는 </a:t>
            </a:r>
            <a:r>
              <a:rPr lang="en-US" altLang="ko-KR" sz="1800" dirty="0"/>
              <a:t>&lt;style&gt; </a:t>
            </a:r>
            <a:r>
              <a:rPr lang="ko-KR" altLang="en-US" sz="1800" dirty="0"/>
              <a:t>태그는 </a:t>
            </a:r>
            <a:r>
              <a:rPr lang="en-US" altLang="ko-KR" sz="1800" dirty="0"/>
              <a:t>jQuery </a:t>
            </a:r>
            <a:r>
              <a:rPr lang="ko-KR" altLang="en-US" sz="1800" dirty="0"/>
              <a:t>소스가 있는 </a:t>
            </a:r>
            <a:r>
              <a:rPr lang="en-US" altLang="ko-KR" sz="1800" dirty="0"/>
              <a:t>&lt;script&gt; </a:t>
            </a:r>
            <a:r>
              <a:rPr lang="ko-KR" altLang="en-US" sz="1800" dirty="0"/>
              <a:t>태그보다 먼저 와야 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02" y="4305712"/>
            <a:ext cx="4340658" cy="188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646" y="4445806"/>
            <a:ext cx="3024336" cy="166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35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5245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jQuery</a:t>
            </a:r>
            <a:r>
              <a:rPr lang="ko-KR" altLang="en-US" sz="2400" dirty="0"/>
              <a:t>에서 웹 요소를 가져오는 방법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요소 가져오기  </a:t>
            </a:r>
            <a:r>
              <a:rPr lang="en-US" altLang="ko-KR" sz="2000" dirty="0"/>
              <a:t>: $(‘</a:t>
            </a:r>
            <a:r>
              <a:rPr lang="ko-KR" altLang="en-US" sz="2000" dirty="0"/>
              <a:t>요소</a:t>
            </a:r>
            <a:r>
              <a:rPr lang="en-US" altLang="ko-KR" sz="2000" dirty="0"/>
              <a:t>’)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851" y="1648232"/>
            <a:ext cx="5601444" cy="451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15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873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jQuery </a:t>
            </a:r>
            <a:r>
              <a:rPr lang="ko-KR" altLang="en-US" sz="2400" dirty="0"/>
              <a:t>기본 </a:t>
            </a:r>
            <a:r>
              <a:rPr lang="ko-KR" altLang="en-US" sz="2400" dirty="0" err="1"/>
              <a:t>셀렉터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id </a:t>
            </a:r>
            <a:r>
              <a:rPr lang="ko-KR" altLang="en-US" sz="2000" dirty="0" err="1"/>
              <a:t>셀렉터</a:t>
            </a:r>
            <a:endParaRPr lang="en-US" altLang="ko-KR" sz="2000" dirty="0"/>
          </a:p>
          <a:p>
            <a:pPr lvl="1"/>
            <a:r>
              <a:rPr lang="ko-KR" altLang="en-US" sz="1800" dirty="0"/>
              <a:t>웹 요소를 삽입할 때 </a:t>
            </a:r>
            <a:r>
              <a:rPr lang="en-US" altLang="ko-KR" sz="1800" dirty="0"/>
              <a:t>id</a:t>
            </a:r>
            <a:r>
              <a:rPr lang="ko-KR" altLang="en-US" sz="1800" dirty="0"/>
              <a:t>를 지정했다면 </a:t>
            </a:r>
            <a:r>
              <a:rPr lang="en-US" altLang="ko-KR" sz="1800" dirty="0"/>
              <a:t>jQuery</a:t>
            </a:r>
            <a:r>
              <a:rPr lang="ko-KR" altLang="en-US" sz="1800" dirty="0"/>
              <a:t>에서 </a:t>
            </a:r>
            <a:r>
              <a:rPr lang="en-US" altLang="ko-KR" sz="1800" dirty="0"/>
              <a:t>id </a:t>
            </a:r>
            <a:r>
              <a:rPr lang="ko-KR" altLang="en-US" sz="1800" dirty="0" err="1"/>
              <a:t>셀렉터</a:t>
            </a:r>
            <a:r>
              <a:rPr lang="ko-KR" altLang="en-US" sz="1800" dirty="0"/>
              <a:t> 사용 가능</a:t>
            </a:r>
            <a:endParaRPr lang="en-US" altLang="ko-KR" sz="1800" dirty="0"/>
          </a:p>
          <a:p>
            <a:pPr lvl="1"/>
            <a:r>
              <a:rPr lang="en-US" altLang="ko-KR" sz="1800" dirty="0"/>
              <a:t>$(‘#id’)</a:t>
            </a:r>
          </a:p>
          <a:p>
            <a:pPr marL="457200" lvl="1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myImg</a:t>
            </a:r>
            <a:r>
              <a:rPr lang="en-US" altLang="ko-KR" sz="1800" dirty="0"/>
              <a:t> = $(‘#sky’);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en-US" altLang="ko-KR" sz="2000" dirty="0"/>
              <a:t>class </a:t>
            </a:r>
            <a:r>
              <a:rPr lang="ko-KR" altLang="en-US" sz="2000" dirty="0" err="1"/>
              <a:t>셀렉터</a:t>
            </a:r>
            <a:endParaRPr lang="en-US" altLang="ko-KR" sz="2000" dirty="0"/>
          </a:p>
          <a:p>
            <a:pPr lvl="1"/>
            <a:r>
              <a:rPr lang="ko-KR" altLang="en-US" sz="1800" dirty="0"/>
              <a:t>웹 요소에 접근할 때 각 요소에 지정된 클래스 이름을 보고 식별</a:t>
            </a:r>
            <a:endParaRPr lang="en-US" altLang="ko-KR" sz="1800" dirty="0"/>
          </a:p>
          <a:p>
            <a:pPr lvl="1"/>
            <a:r>
              <a:rPr lang="ko-KR" altLang="en-US" sz="1800" dirty="0"/>
              <a:t>여러 요소에 한꺼번에 같은 메서드를 적용하려고 할 때 사용할 수 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$(‘.class’) </a:t>
            </a:r>
          </a:p>
          <a:p>
            <a:pPr marL="457200" lvl="1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 $(‘.</a:t>
            </a:r>
            <a:r>
              <a:rPr lang="en-US" altLang="ko-KR" sz="1800" dirty="0" err="1"/>
              <a:t>dayNight</a:t>
            </a:r>
            <a:r>
              <a:rPr lang="en-US" altLang="ko-KR" sz="1800" dirty="0"/>
              <a:t>’).hide()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indent="-285750"/>
            <a:r>
              <a:rPr lang="ko-KR" altLang="en-US" sz="2000" dirty="0"/>
              <a:t>태그 </a:t>
            </a:r>
            <a:r>
              <a:rPr lang="ko-KR" altLang="en-US" sz="2000" dirty="0" err="1"/>
              <a:t>셀렉터</a:t>
            </a:r>
            <a:endParaRPr lang="en-US" altLang="ko-KR" sz="2000" dirty="0"/>
          </a:p>
          <a:p>
            <a:pPr lvl="1"/>
            <a:r>
              <a:rPr lang="ko-KR" altLang="en-US" sz="1800" dirty="0"/>
              <a:t>태그 이름을 보고 웹 요소 식별</a:t>
            </a:r>
            <a:endParaRPr lang="en-US" altLang="ko-KR" sz="1800" dirty="0"/>
          </a:p>
          <a:p>
            <a:pPr lvl="1"/>
            <a:r>
              <a:rPr lang="en-US" altLang="ko-KR" sz="1800" dirty="0"/>
              <a:t>$(‘</a:t>
            </a:r>
            <a:r>
              <a:rPr lang="ko-KR" altLang="en-US" sz="1800" dirty="0" err="1"/>
              <a:t>태그이름</a:t>
            </a:r>
            <a:r>
              <a:rPr lang="en-US" altLang="ko-KR" sz="1800" dirty="0"/>
              <a:t>’)</a:t>
            </a:r>
          </a:p>
          <a:p>
            <a:pPr marL="457200" lvl="1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 $(‘p’).hide();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0277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52450" y="1181100"/>
            <a:ext cx="6010275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232" y="647700"/>
            <a:ext cx="2873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jQuery </a:t>
            </a:r>
            <a:r>
              <a:rPr lang="ko-KR" altLang="en-US" sz="2400" dirty="0"/>
              <a:t>기본 </a:t>
            </a:r>
            <a:r>
              <a:rPr lang="ko-KR" altLang="en-US" sz="2400" dirty="0" err="1"/>
              <a:t>셀렉터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96785" y="1252836"/>
            <a:ext cx="9825643" cy="2097193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유니버셜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셀렉터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800" dirty="0"/>
              <a:t>문서 전체 선택</a:t>
            </a:r>
            <a:endParaRPr lang="en-US" altLang="ko-KR" sz="1800" dirty="0"/>
          </a:p>
          <a:p>
            <a:pPr lvl="1"/>
            <a:r>
              <a:rPr lang="en-US" altLang="ko-KR" sz="1800" dirty="0"/>
              <a:t>$(‘*’)</a:t>
            </a:r>
          </a:p>
          <a:p>
            <a:pPr marL="457200" lvl="1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 $(‘*’).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(‘color’, ‘#222’);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indent="-285750"/>
            <a:r>
              <a:rPr lang="en-US" altLang="ko-KR" sz="2000" dirty="0"/>
              <a:t>descendant </a:t>
            </a:r>
            <a:r>
              <a:rPr lang="ko-KR" altLang="en-US" sz="2000" dirty="0" err="1"/>
              <a:t>셀렉터</a:t>
            </a:r>
            <a:endParaRPr lang="en-US" altLang="ko-KR" sz="2000" dirty="0"/>
          </a:p>
          <a:p>
            <a:pPr lvl="1"/>
            <a:r>
              <a:rPr lang="ko-KR" altLang="en-US" sz="1800" dirty="0"/>
              <a:t>특정 태그의 하위에 있는 모든 자손 노드를 선택</a:t>
            </a:r>
            <a:endParaRPr lang="en-US" altLang="ko-KR" sz="1800" dirty="0"/>
          </a:p>
          <a:p>
            <a:pPr lvl="1"/>
            <a:r>
              <a:rPr lang="ko-KR" altLang="en-US" sz="1800" dirty="0"/>
              <a:t>요소</a:t>
            </a:r>
            <a:r>
              <a:rPr lang="en-US" altLang="ko-KR" sz="1800" dirty="0"/>
              <a:t>1  </a:t>
            </a:r>
            <a:r>
              <a:rPr lang="ko-KR" altLang="en-US" sz="1800" dirty="0"/>
              <a:t>요소</a:t>
            </a:r>
            <a:r>
              <a:rPr lang="en-US" altLang="ko-KR" sz="1800" dirty="0"/>
              <a:t>2</a:t>
            </a:r>
          </a:p>
          <a:p>
            <a:pPr marL="457200" lvl="1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 $('#container p').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('color', 'red')</a:t>
            </a:r>
          </a:p>
          <a:p>
            <a:pPr indent="-285750"/>
            <a:endParaRPr lang="en-US" altLang="ko-KR" sz="2000" dirty="0"/>
          </a:p>
          <a:p>
            <a:pPr indent="-285750"/>
            <a:r>
              <a:rPr lang="en-US" altLang="ko-KR" sz="2000" dirty="0"/>
              <a:t>child </a:t>
            </a:r>
            <a:r>
              <a:rPr lang="ko-KR" altLang="en-US" sz="2000" dirty="0" err="1"/>
              <a:t>셀렉터</a:t>
            </a:r>
            <a:endParaRPr lang="en-US" altLang="ko-KR" sz="2000" dirty="0"/>
          </a:p>
          <a:p>
            <a:pPr lvl="1"/>
            <a:r>
              <a:rPr lang="ko-KR" altLang="en-US" sz="1800" dirty="0"/>
              <a:t> </a:t>
            </a:r>
            <a:r>
              <a:rPr lang="ko-KR" altLang="en-US" sz="1800" dirty="0" err="1"/>
              <a:t>특</a:t>
            </a:r>
            <a:r>
              <a:rPr lang="ko-KR" altLang="en-US" sz="1800" dirty="0"/>
              <a:t> 정 태그의 자식 태그</a:t>
            </a:r>
            <a:r>
              <a:rPr lang="en-US" altLang="ko-KR" sz="1800" dirty="0"/>
              <a:t>, </a:t>
            </a:r>
            <a:r>
              <a:rPr lang="ko-KR" altLang="en-US" sz="1800" dirty="0"/>
              <a:t>즉 자신과 직접 연결된 직계 자손을 선택</a:t>
            </a:r>
            <a:endParaRPr lang="en-US" altLang="ko-KR" sz="1800" dirty="0"/>
          </a:p>
          <a:p>
            <a:pPr lvl="1"/>
            <a:r>
              <a:rPr lang="ko-KR" altLang="en-US" sz="1800" dirty="0"/>
              <a:t>요소</a:t>
            </a:r>
            <a:r>
              <a:rPr lang="en-US" altLang="ko-KR" sz="1800" dirty="0"/>
              <a:t>1 &gt; </a:t>
            </a:r>
            <a:r>
              <a:rPr lang="ko-KR" altLang="en-US" sz="1800" dirty="0"/>
              <a:t>요소</a:t>
            </a:r>
            <a:r>
              <a:rPr lang="en-US" altLang="ko-KR" sz="1800" dirty="0"/>
              <a:t>2</a:t>
            </a:r>
          </a:p>
          <a:p>
            <a:pPr marL="457200" lvl="1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 $('#container &gt; p').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('color', 'red')</a:t>
            </a:r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5498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861</Words>
  <Application>Microsoft Office PowerPoint</Application>
  <PresentationFormat>와이드스크린</PresentationFormat>
  <Paragraphs>124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72</cp:revision>
  <dcterms:created xsi:type="dcterms:W3CDTF">2022-04-27T05:26:32Z</dcterms:created>
  <dcterms:modified xsi:type="dcterms:W3CDTF">2022-05-22T17:35:42Z</dcterms:modified>
</cp:coreProperties>
</file>