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99" r:id="rId5"/>
    <p:sldId id="298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7" r:id="rId20"/>
    <p:sldId id="313" r:id="rId21"/>
    <p:sldId id="315" r:id="rId22"/>
    <p:sldId id="316" r:id="rId23"/>
    <p:sldId id="31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3B1B"/>
    <a:srgbClr val="127838"/>
    <a:srgbClr val="D9D9D9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8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551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43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 userDrawn="1"/>
        </p:nvSpPr>
        <p:spPr>
          <a:xfrm flipV="1">
            <a:off x="147" y="-18330"/>
            <a:ext cx="12191706" cy="600217"/>
          </a:xfrm>
          <a:custGeom>
            <a:avLst/>
            <a:gdLst>
              <a:gd name="connsiteX0" fmla="*/ 0 w 12191706"/>
              <a:gd name="connsiteY0" fmla="*/ 600217 h 600217"/>
              <a:gd name="connsiteX1" fmla="*/ 12191706 w 12191706"/>
              <a:gd name="connsiteY1" fmla="*/ 600217 h 600217"/>
              <a:gd name="connsiteX2" fmla="*/ 11591490 w 12191706"/>
              <a:gd name="connsiteY2" fmla="*/ 0 h 600217"/>
              <a:gd name="connsiteX3" fmla="*/ 600217 w 12191706"/>
              <a:gd name="connsiteY3" fmla="*/ 0 h 600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706" h="600217">
                <a:moveTo>
                  <a:pt x="0" y="600217"/>
                </a:moveTo>
                <a:lnTo>
                  <a:pt x="12191706" y="600217"/>
                </a:lnTo>
                <a:lnTo>
                  <a:pt x="11591490" y="0"/>
                </a:lnTo>
                <a:lnTo>
                  <a:pt x="60021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 userDrawn="1"/>
        </p:nvSpPr>
        <p:spPr>
          <a:xfrm>
            <a:off x="9524" y="6257636"/>
            <a:ext cx="12182476" cy="1200727"/>
          </a:xfrm>
          <a:custGeom>
            <a:avLst/>
            <a:gdLst>
              <a:gd name="connsiteX0" fmla="*/ 12182329 w 12182476"/>
              <a:gd name="connsiteY0" fmla="*/ 600217 h 1200727"/>
              <a:gd name="connsiteX1" fmla="*/ 12182476 w 12182476"/>
              <a:gd name="connsiteY1" fmla="*/ 600364 h 1200727"/>
              <a:gd name="connsiteX2" fmla="*/ 12182476 w 12182476"/>
              <a:gd name="connsiteY2" fmla="*/ 1200727 h 1200727"/>
              <a:gd name="connsiteX3" fmla="*/ 12182329 w 12182476"/>
              <a:gd name="connsiteY3" fmla="*/ 1200727 h 1200727"/>
              <a:gd name="connsiteX4" fmla="*/ 590840 w 12182476"/>
              <a:gd name="connsiteY4" fmla="*/ 0 h 1200727"/>
              <a:gd name="connsiteX5" fmla="*/ 11582113 w 12182476"/>
              <a:gd name="connsiteY5" fmla="*/ 0 h 1200727"/>
              <a:gd name="connsiteX6" fmla="*/ 12172952 w 12182476"/>
              <a:gd name="connsiteY6" fmla="*/ 590840 h 1200727"/>
              <a:gd name="connsiteX7" fmla="*/ 0 w 12182476"/>
              <a:gd name="connsiteY7" fmla="*/ 590840 h 120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2476" h="1200727">
                <a:moveTo>
                  <a:pt x="12182329" y="600217"/>
                </a:moveTo>
                <a:lnTo>
                  <a:pt x="12182476" y="600364"/>
                </a:lnTo>
                <a:lnTo>
                  <a:pt x="12182476" y="1200727"/>
                </a:lnTo>
                <a:lnTo>
                  <a:pt x="12182329" y="1200727"/>
                </a:lnTo>
                <a:close/>
                <a:moveTo>
                  <a:pt x="590840" y="0"/>
                </a:moveTo>
                <a:lnTo>
                  <a:pt x="11582113" y="0"/>
                </a:lnTo>
                <a:lnTo>
                  <a:pt x="12172952" y="590840"/>
                </a:lnTo>
                <a:lnTo>
                  <a:pt x="0" y="5908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자유형 21"/>
          <p:cNvSpPr/>
          <p:nvPr userDrawn="1"/>
        </p:nvSpPr>
        <p:spPr>
          <a:xfrm rot="5400000" flipV="1">
            <a:off x="8763000" y="2819403"/>
            <a:ext cx="6858000" cy="1200727"/>
          </a:xfrm>
          <a:custGeom>
            <a:avLst/>
            <a:gdLst>
              <a:gd name="connsiteX0" fmla="*/ 0 w 6858000"/>
              <a:gd name="connsiteY0" fmla="*/ 600363 h 1200727"/>
              <a:gd name="connsiteX1" fmla="*/ 6857710 w 6858000"/>
              <a:gd name="connsiteY1" fmla="*/ 600363 h 1200727"/>
              <a:gd name="connsiteX2" fmla="*/ 6857710 w 6858000"/>
              <a:gd name="connsiteY2" fmla="*/ 1200727 h 1200727"/>
              <a:gd name="connsiteX3" fmla="*/ 6858000 w 6858000"/>
              <a:gd name="connsiteY3" fmla="*/ 1200727 h 1200727"/>
              <a:gd name="connsiteX4" fmla="*/ 6858000 w 6858000"/>
              <a:gd name="connsiteY4" fmla="*/ 600364 h 1200727"/>
              <a:gd name="connsiteX5" fmla="*/ 6257637 w 6858000"/>
              <a:gd name="connsiteY5" fmla="*/ 0 h 1200727"/>
              <a:gd name="connsiteX6" fmla="*/ 600363 w 6858000"/>
              <a:gd name="connsiteY6" fmla="*/ 0 h 120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1200727">
                <a:moveTo>
                  <a:pt x="0" y="600363"/>
                </a:moveTo>
                <a:lnTo>
                  <a:pt x="6857710" y="600363"/>
                </a:lnTo>
                <a:lnTo>
                  <a:pt x="6857710" y="1200727"/>
                </a:lnTo>
                <a:lnTo>
                  <a:pt x="6858000" y="1200727"/>
                </a:lnTo>
                <a:lnTo>
                  <a:pt x="6858000" y="600364"/>
                </a:lnTo>
                <a:lnTo>
                  <a:pt x="6257637" y="0"/>
                </a:lnTo>
                <a:lnTo>
                  <a:pt x="60036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 userDrawn="1"/>
        </p:nvSpPr>
        <p:spPr>
          <a:xfrm rot="16200000" flipH="1" flipV="1">
            <a:off x="-3131344" y="3116767"/>
            <a:ext cx="6858001" cy="605416"/>
          </a:xfrm>
          <a:custGeom>
            <a:avLst/>
            <a:gdLst>
              <a:gd name="connsiteX0" fmla="*/ 0 w 6858001"/>
              <a:gd name="connsiteY0" fmla="*/ 605416 h 605416"/>
              <a:gd name="connsiteX1" fmla="*/ 0 w 6858001"/>
              <a:gd name="connsiteY1" fmla="*/ 600364 h 605416"/>
              <a:gd name="connsiteX2" fmla="*/ 600364 w 6858001"/>
              <a:gd name="connsiteY2" fmla="*/ 0 h 605416"/>
              <a:gd name="connsiteX3" fmla="*/ 6257638 w 6858001"/>
              <a:gd name="connsiteY3" fmla="*/ 0 h 605416"/>
              <a:gd name="connsiteX4" fmla="*/ 6858001 w 6858001"/>
              <a:gd name="connsiteY4" fmla="*/ 600364 h 605416"/>
              <a:gd name="connsiteX5" fmla="*/ 6858001 w 6858001"/>
              <a:gd name="connsiteY5" fmla="*/ 605416 h 60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1" h="605416">
                <a:moveTo>
                  <a:pt x="0" y="605416"/>
                </a:moveTo>
                <a:lnTo>
                  <a:pt x="0" y="600364"/>
                </a:lnTo>
                <a:lnTo>
                  <a:pt x="600364" y="0"/>
                </a:lnTo>
                <a:lnTo>
                  <a:pt x="6257638" y="0"/>
                </a:lnTo>
                <a:lnTo>
                  <a:pt x="6858001" y="600364"/>
                </a:lnTo>
                <a:lnTo>
                  <a:pt x="6858001" y="6054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33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73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50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32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93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91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57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0D2ED-6E7D-46DA-9788-B60DCBBAED4F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10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13" y="1037697"/>
            <a:ext cx="6668124" cy="47826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75343" y="1674674"/>
            <a:ext cx="35782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err="1" smtClean="0">
                <a:latin typeface="+mj-ea"/>
                <a:ea typeface="+mj-ea"/>
              </a:rPr>
              <a:t>영상콘텐츠</a:t>
            </a:r>
            <a:r>
              <a:rPr lang="ko-KR" altLang="en-US" sz="3600" b="1" dirty="0" smtClean="0">
                <a:latin typeface="+mj-ea"/>
                <a:ea typeface="+mj-ea"/>
              </a:rPr>
              <a:t> 제작</a:t>
            </a:r>
            <a:endParaRPr lang="en-US" altLang="ko-KR" sz="3600" b="1" dirty="0" smtClean="0">
              <a:latin typeface="+mj-ea"/>
              <a:ea typeface="+mj-ea"/>
            </a:endParaRPr>
          </a:p>
          <a:p>
            <a:pPr algn="ctr"/>
            <a:r>
              <a:rPr lang="en-US" altLang="ko-KR" sz="2800" b="1" dirty="0" smtClean="0">
                <a:latin typeface="+mj-ea"/>
                <a:ea typeface="+mj-ea"/>
              </a:rPr>
              <a:t>&lt;</a:t>
            </a:r>
            <a:r>
              <a:rPr lang="ko-KR" altLang="en-US" sz="2800" b="1" dirty="0" smtClean="0">
                <a:latin typeface="+mj-ea"/>
                <a:ea typeface="+mj-ea"/>
              </a:rPr>
              <a:t>웹 프로그래밍</a:t>
            </a:r>
            <a:r>
              <a:rPr lang="en-US" altLang="ko-KR" sz="2800" b="1" dirty="0" smtClean="0">
                <a:latin typeface="+mj-ea"/>
                <a:ea typeface="+mj-ea"/>
              </a:rPr>
              <a:t>&gt;</a:t>
            </a:r>
            <a:endParaRPr lang="ko-KR" altLang="en-US" sz="3600" b="1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10690" y="4895015"/>
            <a:ext cx="406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전 민 호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010-8454-3004 </a:t>
            </a:r>
            <a:r>
              <a:rPr lang="en-US" altLang="ko-KR" sz="1600" dirty="0"/>
              <a:t>/ </a:t>
            </a:r>
            <a:r>
              <a:rPr lang="en-US" altLang="ko-KR" sz="1600" dirty="0" smtClean="0"/>
              <a:t>j1004me@naver.com</a:t>
            </a:r>
            <a:endParaRPr lang="en-US" altLang="ko-KR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272881" y="3489600"/>
            <a:ext cx="4737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/>
              <a:t>웹 프로그래밍 기반 영상 콘텐츠의 활용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84091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403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&lt;input&gt; </a:t>
            </a:r>
            <a:r>
              <a:rPr lang="ko-KR" altLang="en-US" sz="2400" dirty="0"/>
              <a:t>태그의 </a:t>
            </a:r>
            <a:r>
              <a:rPr lang="ko-KR" altLang="en-US" sz="2400" dirty="0" smtClean="0"/>
              <a:t>유형들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97728" y="1412993"/>
            <a:ext cx="99166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파일 첨부하기 </a:t>
            </a:r>
            <a:r>
              <a:rPr lang="en-US" altLang="ko-KR" b="1" dirty="0"/>
              <a:t>: type=“file”</a:t>
            </a:r>
          </a:p>
          <a:p>
            <a:pPr lvl="1"/>
            <a:r>
              <a:rPr lang="ko-KR" altLang="en-US" dirty="0"/>
              <a:t>게시판 등에서 파일을 업로드할 때나 폼이 있는 문서에 파일을 첨부할 때 사용</a:t>
            </a:r>
            <a:endParaRPr lang="en-US" altLang="ko-KR" dirty="0"/>
          </a:p>
          <a:p>
            <a:pPr lvl="1"/>
            <a:r>
              <a:rPr lang="ko-KR" altLang="en-US" dirty="0"/>
              <a:t>브라우저 화면에 </a:t>
            </a:r>
            <a:r>
              <a:rPr lang="en-US" altLang="ko-KR" dirty="0"/>
              <a:t>&lt;</a:t>
            </a:r>
            <a:r>
              <a:rPr lang="ko-KR" altLang="en-US" dirty="0"/>
              <a:t>찾아보기</a:t>
            </a:r>
            <a:r>
              <a:rPr lang="en-US" altLang="ko-KR" dirty="0"/>
              <a:t>&gt; </a:t>
            </a:r>
            <a:r>
              <a:rPr lang="ko-KR" altLang="en-US" dirty="0"/>
              <a:t>또는 </a:t>
            </a:r>
            <a:r>
              <a:rPr lang="en-US" altLang="ko-KR" dirty="0"/>
              <a:t>&lt;Browse&gt;, &lt;Choose&gt;</a:t>
            </a:r>
            <a:r>
              <a:rPr lang="ko-KR" altLang="en-US" dirty="0"/>
              <a:t>라고 표시된다</a:t>
            </a:r>
            <a:r>
              <a:rPr lang="en-US" altLang="ko-KR" dirty="0"/>
              <a:t>. </a:t>
            </a:r>
          </a:p>
          <a:p>
            <a:pPr lvl="2"/>
            <a:endParaRPr lang="ko-KR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363" y="2613322"/>
            <a:ext cx="5392465" cy="96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396" y="3981475"/>
            <a:ext cx="2592288" cy="445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6617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403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&lt;input&gt; </a:t>
            </a:r>
            <a:r>
              <a:rPr lang="ko-KR" altLang="en-US" sz="2400" dirty="0"/>
              <a:t>태그의 </a:t>
            </a:r>
            <a:r>
              <a:rPr lang="ko-KR" altLang="en-US" sz="2400" dirty="0" smtClean="0"/>
              <a:t>유형들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72589" y="1374523"/>
            <a:ext cx="102662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버튼 삽입하기 </a:t>
            </a:r>
            <a:r>
              <a:rPr lang="en-US" altLang="ko-KR" b="1" dirty="0"/>
              <a:t>: type=“submit”, type=“reset”, type=“button”</a:t>
            </a:r>
          </a:p>
          <a:p>
            <a:pPr lvl="1"/>
            <a:r>
              <a:rPr lang="en-US" altLang="ko-KR" dirty="0"/>
              <a:t>type=“submit” : </a:t>
            </a:r>
            <a:r>
              <a:rPr lang="ko-KR" altLang="en-US" dirty="0"/>
              <a:t>입력 내용을 서버로 넘기고 </a:t>
            </a:r>
            <a:r>
              <a:rPr lang="en-US" altLang="ko-KR" dirty="0"/>
              <a:t>&lt;form&gt; </a:t>
            </a:r>
            <a:r>
              <a:rPr lang="ko-KR" altLang="en-US" dirty="0"/>
              <a:t>태그의 </a:t>
            </a:r>
            <a:r>
              <a:rPr lang="en-US" altLang="ko-KR" dirty="0"/>
              <a:t>action</a:t>
            </a:r>
            <a:r>
              <a:rPr lang="ko-KR" altLang="en-US" dirty="0"/>
              <a:t>에서 지정한 서버 프로그램을 실행</a:t>
            </a:r>
            <a:endParaRPr lang="en-US" altLang="ko-KR" dirty="0"/>
          </a:p>
          <a:p>
            <a:pPr lvl="1"/>
            <a:r>
              <a:rPr lang="en-US" altLang="ko-KR" dirty="0"/>
              <a:t>type=“reset” : </a:t>
            </a:r>
            <a:r>
              <a:rPr lang="ko-KR" altLang="en-US" dirty="0"/>
              <a:t>폼에 입력했던 내용을 모두 지운다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type=“button” : </a:t>
            </a:r>
            <a:r>
              <a:rPr lang="ko-KR" altLang="en-US" dirty="0"/>
              <a:t>웹 문서에 버튼 형태만 만들고 특별한 동작은 하지 않는다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만들어진 버튼에 별도의 자바스크립트 함수를 연결해야 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type=“image” : submit </a:t>
            </a:r>
            <a:r>
              <a:rPr lang="ko-KR" altLang="en-US" dirty="0"/>
              <a:t>버튼 대신 이미지 삽입</a:t>
            </a:r>
            <a:endParaRPr lang="en-US" altLang="ko-KR" dirty="0"/>
          </a:p>
          <a:p>
            <a:pPr lvl="1"/>
            <a:r>
              <a:rPr lang="ko-KR" altLang="en-US" dirty="0"/>
              <a:t>사용할 수 있는 속성 </a:t>
            </a:r>
            <a:endParaRPr lang="en-US" altLang="ko-KR" dirty="0"/>
          </a:p>
          <a:p>
            <a:pPr lvl="2"/>
            <a:r>
              <a:rPr lang="en-US" altLang="ko-KR" dirty="0"/>
              <a:t>name : </a:t>
            </a:r>
            <a:r>
              <a:rPr lang="ko-KR" altLang="en-US" dirty="0"/>
              <a:t>폼 안 여러 버튼을 구분하는 이름</a:t>
            </a:r>
            <a:endParaRPr lang="en-US" altLang="ko-KR" dirty="0"/>
          </a:p>
          <a:p>
            <a:pPr lvl="2"/>
            <a:r>
              <a:rPr lang="en-US" altLang="ko-KR" dirty="0"/>
              <a:t>value : </a:t>
            </a:r>
            <a:r>
              <a:rPr lang="ko-KR" altLang="en-US" dirty="0"/>
              <a:t>버튼에 표시할 </a:t>
            </a:r>
            <a:r>
              <a:rPr lang="ko-KR" altLang="en-US" dirty="0" smtClean="0"/>
              <a:t>내용</a:t>
            </a:r>
            <a:endParaRPr lang="en-US" altLang="ko-KR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304" y="4509013"/>
            <a:ext cx="5115868" cy="110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447" y="4509013"/>
            <a:ext cx="2810495" cy="972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1551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403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&lt;input&gt; </a:t>
            </a:r>
            <a:r>
              <a:rPr lang="ko-KR" altLang="en-US" sz="2400" dirty="0"/>
              <a:t>태그의 </a:t>
            </a:r>
            <a:r>
              <a:rPr lang="ko-KR" altLang="en-US" sz="2400" dirty="0" smtClean="0"/>
              <a:t>유형들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72589" y="1374523"/>
            <a:ext cx="102662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type=“email”, type=“</a:t>
            </a:r>
            <a:r>
              <a:rPr lang="en-US" altLang="ko-KR" b="1" dirty="0" err="1"/>
              <a:t>url</a:t>
            </a:r>
            <a:r>
              <a:rPr lang="en-US" altLang="ko-KR" b="1" dirty="0"/>
              <a:t>”, type=“</a:t>
            </a:r>
            <a:r>
              <a:rPr lang="en-US" altLang="ko-KR" b="1" dirty="0" err="1"/>
              <a:t>tel</a:t>
            </a:r>
            <a:r>
              <a:rPr lang="en-US" altLang="ko-KR" b="1" dirty="0"/>
              <a:t>”</a:t>
            </a:r>
            <a:endParaRPr lang="en-US" altLang="ko-KR" dirty="0"/>
          </a:p>
          <a:p>
            <a:pPr lvl="1"/>
            <a:r>
              <a:rPr lang="en-US" altLang="ko-KR" dirty="0"/>
              <a:t>HTML4</a:t>
            </a:r>
            <a:r>
              <a:rPr lang="ko-KR" altLang="en-US" dirty="0"/>
              <a:t>에서 텍스트 필드</a:t>
            </a:r>
            <a:r>
              <a:rPr lang="en-US" altLang="ko-KR" dirty="0"/>
              <a:t>(type=“text”)</a:t>
            </a:r>
            <a:r>
              <a:rPr lang="ko-KR" altLang="en-US" dirty="0"/>
              <a:t>로 사용했던 것들을 자료 유형에 따라 세분화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사용자가 입력하는 순간에 형식에 맞게 입력했는지 체크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오류 표시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972589" y="3712804"/>
            <a:ext cx="99835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type=“search”</a:t>
            </a:r>
          </a:p>
          <a:p>
            <a:pPr lvl="1"/>
            <a:r>
              <a:rPr lang="ko-KR" altLang="en-US" dirty="0"/>
              <a:t>검색 창 안에 </a:t>
            </a:r>
            <a:r>
              <a:rPr lang="ko-KR" altLang="en-US" dirty="0" err="1"/>
              <a:t>검색어를</a:t>
            </a:r>
            <a:r>
              <a:rPr lang="ko-KR" altLang="en-US" dirty="0"/>
              <a:t> 입력하자마자 검색 창 오른쪽에 </a:t>
            </a:r>
            <a:r>
              <a:rPr lang="en-US" altLang="ko-KR" dirty="0"/>
              <a:t>×</a:t>
            </a:r>
            <a:r>
              <a:rPr lang="ko-KR" altLang="en-US" dirty="0"/>
              <a:t>가 표시됨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×</a:t>
            </a:r>
            <a:r>
              <a:rPr lang="ko-KR" altLang="en-US" dirty="0"/>
              <a:t>를 클릭하면 검색 창 안에 입력한 </a:t>
            </a:r>
            <a:r>
              <a:rPr lang="ko-KR" altLang="en-US" dirty="0" err="1"/>
              <a:t>검색어를</a:t>
            </a:r>
            <a:r>
              <a:rPr lang="ko-KR" altLang="en-US" dirty="0"/>
              <a:t> 한 번에 지울 수 있다</a:t>
            </a:r>
            <a:r>
              <a:rPr lang="en-US" altLang="ko-KR" dirty="0"/>
              <a:t>. </a:t>
            </a:r>
            <a:endParaRPr lang="en-US" altLang="ko-KR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553" y="2369998"/>
            <a:ext cx="4338866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744" y="2963169"/>
            <a:ext cx="4343264" cy="59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105" y="2668900"/>
            <a:ext cx="2292276" cy="61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957" y="4778851"/>
            <a:ext cx="4582269" cy="610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164" y="4812718"/>
            <a:ext cx="2321421" cy="42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8256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403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&lt;input&gt; </a:t>
            </a:r>
            <a:r>
              <a:rPr lang="ko-KR" altLang="en-US" sz="2400" dirty="0"/>
              <a:t>태그의 </a:t>
            </a:r>
            <a:r>
              <a:rPr lang="ko-KR" altLang="en-US" sz="2400" dirty="0" smtClean="0"/>
              <a:t>유형들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72589" y="1374523"/>
            <a:ext cx="1026621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type=“number”, type=“range”</a:t>
            </a:r>
            <a:endParaRPr lang="en-US" altLang="ko-KR" dirty="0"/>
          </a:p>
          <a:p>
            <a:pPr lvl="1"/>
            <a:r>
              <a:rPr lang="ko-KR" altLang="en-US" dirty="0"/>
              <a:t>스핀 박스와 슬라이드 막대를 이용한 숫자 입력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/>
              <a:t>사용할 수 있는 속성</a:t>
            </a:r>
            <a:endParaRPr lang="en-US" altLang="ko-KR" dirty="0"/>
          </a:p>
          <a:p>
            <a:pPr lvl="2"/>
            <a:r>
              <a:rPr lang="en-US" altLang="ko-KR" dirty="0"/>
              <a:t>min="</a:t>
            </a:r>
            <a:r>
              <a:rPr lang="ko-KR" altLang="en-US" dirty="0"/>
              <a:t>최소값</a:t>
            </a:r>
            <a:r>
              <a:rPr lang="en-US" altLang="ko-KR" dirty="0"/>
              <a:t>" : </a:t>
            </a:r>
            <a:r>
              <a:rPr lang="ko-KR" altLang="en-US" dirty="0"/>
              <a:t>필드에 입력할 수 있는 최소값 </a:t>
            </a:r>
            <a:endParaRPr lang="en-US" altLang="ko-KR" dirty="0"/>
          </a:p>
          <a:p>
            <a:pPr lvl="2"/>
            <a:r>
              <a:rPr lang="en-US" altLang="ko-KR" dirty="0"/>
              <a:t>max="</a:t>
            </a:r>
            <a:r>
              <a:rPr lang="ko-KR" altLang="en-US" dirty="0"/>
              <a:t>최대값</a:t>
            </a:r>
            <a:r>
              <a:rPr lang="en-US" altLang="ko-KR" dirty="0"/>
              <a:t>" : </a:t>
            </a:r>
            <a:r>
              <a:rPr lang="ko-KR" altLang="en-US" dirty="0"/>
              <a:t>필드에 입력할 수 있는 최대값 </a:t>
            </a:r>
            <a:endParaRPr lang="en-US" altLang="ko-KR" dirty="0"/>
          </a:p>
          <a:p>
            <a:pPr lvl="2"/>
            <a:r>
              <a:rPr lang="en-US" altLang="ko-KR" dirty="0"/>
              <a:t>step="</a:t>
            </a:r>
            <a:r>
              <a:rPr lang="ko-KR" altLang="en-US" dirty="0"/>
              <a:t>간격</a:t>
            </a:r>
            <a:r>
              <a:rPr lang="en-US" altLang="ko-KR" dirty="0"/>
              <a:t>" : </a:t>
            </a:r>
            <a:r>
              <a:rPr lang="ko-KR" altLang="en-US" dirty="0"/>
              <a:t>숫자의 간격</a:t>
            </a:r>
            <a:r>
              <a:rPr lang="en-US" altLang="ko-KR" dirty="0"/>
              <a:t>. </a:t>
            </a:r>
            <a:r>
              <a:rPr lang="ko-KR" altLang="en-US" dirty="0"/>
              <a:t>기본값 </a:t>
            </a:r>
            <a:r>
              <a:rPr lang="en-US" altLang="ko-KR" dirty="0"/>
              <a:t>1.</a:t>
            </a:r>
            <a:r>
              <a:rPr lang="ko-KR" altLang="en-US" dirty="0"/>
              <a:t> 생략 가능</a:t>
            </a:r>
            <a:endParaRPr lang="en-US" altLang="ko-KR" dirty="0"/>
          </a:p>
          <a:p>
            <a:pPr lvl="2"/>
            <a:r>
              <a:rPr lang="en-US" altLang="ko-KR" dirty="0"/>
              <a:t>value="</a:t>
            </a:r>
            <a:r>
              <a:rPr lang="ko-KR" altLang="en-US" dirty="0"/>
              <a:t>기본값</a:t>
            </a:r>
            <a:r>
              <a:rPr lang="en-US" altLang="ko-KR" dirty="0"/>
              <a:t>" : </a:t>
            </a:r>
            <a:r>
              <a:rPr lang="ko-KR" altLang="en-US" dirty="0"/>
              <a:t>초기값</a:t>
            </a:r>
            <a:r>
              <a:rPr lang="en-US" altLang="ko-KR" dirty="0"/>
              <a:t>. </a:t>
            </a:r>
            <a:r>
              <a:rPr lang="ko-KR" altLang="en-US" dirty="0"/>
              <a:t>생략하면 슬라이드 바 중간에 표시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×</a:t>
            </a:r>
            <a:r>
              <a:rPr lang="ko-KR" altLang="en-US" dirty="0"/>
              <a:t>를 클릭하면 검색 창 안에 입력한 </a:t>
            </a:r>
            <a:r>
              <a:rPr lang="ko-KR" altLang="en-US" dirty="0" err="1"/>
              <a:t>검색어를</a:t>
            </a:r>
            <a:r>
              <a:rPr lang="ko-KR" altLang="en-US" dirty="0"/>
              <a:t> 한 번에 지울 수 있다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406" y="3836003"/>
            <a:ext cx="5793082" cy="2093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070" y="4700099"/>
            <a:ext cx="22764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4069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403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&lt;input&gt; </a:t>
            </a:r>
            <a:r>
              <a:rPr lang="ko-KR" altLang="en-US" sz="2400" dirty="0"/>
              <a:t>태그의 </a:t>
            </a:r>
            <a:r>
              <a:rPr lang="ko-KR" altLang="en-US" sz="2400" dirty="0" smtClean="0"/>
              <a:t>유형들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72589" y="1374523"/>
            <a:ext cx="102662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type=“date”, type=“</a:t>
            </a:r>
            <a:r>
              <a:rPr lang="en-US" altLang="ko-KR" b="1" dirty="0" err="1"/>
              <a:t>datetime</a:t>
            </a:r>
            <a:r>
              <a:rPr lang="en-US" altLang="ko-KR" b="1" dirty="0"/>
              <a:t>” </a:t>
            </a:r>
            <a:r>
              <a:rPr lang="ko-KR" altLang="en-US" b="1" dirty="0"/>
              <a:t>외</a:t>
            </a:r>
            <a:endParaRPr lang="en-US" altLang="ko-KR" dirty="0"/>
          </a:p>
          <a:p>
            <a:pPr lvl="1"/>
            <a:r>
              <a:rPr lang="ko-KR" altLang="en-US" dirty="0"/>
              <a:t>날짜와</a:t>
            </a:r>
            <a:r>
              <a:rPr lang="en-US" altLang="ko-KR" dirty="0"/>
              <a:t> </a:t>
            </a:r>
            <a:r>
              <a:rPr lang="ko-KR" altLang="en-US" dirty="0"/>
              <a:t>시간을 추출할 수 있는 </a:t>
            </a:r>
            <a:r>
              <a:rPr lang="ko-KR" altLang="en-US" dirty="0" err="1"/>
              <a:t>콘트롤이</a:t>
            </a:r>
            <a:r>
              <a:rPr lang="ko-KR" altLang="en-US" dirty="0"/>
              <a:t> 포함되어 있다</a:t>
            </a:r>
            <a:r>
              <a:rPr lang="en-US" altLang="ko-KR" dirty="0"/>
              <a:t>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330" y="2214276"/>
            <a:ext cx="7066736" cy="2061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459" y="4888592"/>
            <a:ext cx="3839648" cy="660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955" y="4399394"/>
            <a:ext cx="2710111" cy="163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6329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기타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폼 요소들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45127" y="1349584"/>
            <a:ext cx="105266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&lt;select&gt; </a:t>
            </a:r>
            <a:r>
              <a:rPr lang="ko-KR" altLang="en-US" b="1" dirty="0"/>
              <a:t>태그</a:t>
            </a:r>
            <a:r>
              <a:rPr lang="en-US" altLang="ko-KR" b="1" dirty="0"/>
              <a:t>, &lt;option&gt; </a:t>
            </a:r>
            <a:r>
              <a:rPr lang="ko-KR" altLang="en-US" b="1" dirty="0"/>
              <a:t>태그</a:t>
            </a:r>
            <a:endParaRPr lang="en-US" altLang="ko-KR" b="1" dirty="0"/>
          </a:p>
          <a:p>
            <a:pPr lvl="1"/>
            <a:r>
              <a:rPr lang="ko-KR" altLang="en-US" dirty="0"/>
              <a:t>처음에 </a:t>
            </a:r>
            <a:r>
              <a:rPr lang="ko-KR" altLang="en-US" dirty="0" err="1"/>
              <a:t>한두가지</a:t>
            </a:r>
            <a:r>
              <a:rPr lang="ko-KR" altLang="en-US" dirty="0"/>
              <a:t> 항목만 보여주고 사용자가 목록을 펼쳐 나머지 항목을 선택할 수 있게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화면을 적게 차지함</a:t>
            </a:r>
            <a:endParaRPr lang="en-US" altLang="ko-KR" dirty="0"/>
          </a:p>
          <a:p>
            <a:pPr lvl="1"/>
            <a:r>
              <a:rPr lang="en-US" altLang="ko-KR" dirty="0"/>
              <a:t>&lt;select&gt; </a:t>
            </a:r>
            <a:r>
              <a:rPr lang="ko-KR" altLang="en-US" dirty="0"/>
              <a:t>태그는 목록의 시작과 끝 지정</a:t>
            </a:r>
            <a:endParaRPr lang="en-US" altLang="ko-KR" dirty="0"/>
          </a:p>
          <a:p>
            <a:pPr lvl="1"/>
            <a:r>
              <a:rPr lang="en-US" altLang="ko-KR" dirty="0"/>
              <a:t>&lt;select&gt; </a:t>
            </a:r>
            <a:r>
              <a:rPr lang="ko-KR" altLang="en-US" dirty="0"/>
              <a:t>태그의 속성</a:t>
            </a:r>
            <a:endParaRPr lang="en-US" altLang="ko-KR" dirty="0"/>
          </a:p>
          <a:p>
            <a:pPr lvl="2"/>
            <a:r>
              <a:rPr lang="en-US" altLang="ko-KR" dirty="0"/>
              <a:t>name : </a:t>
            </a:r>
            <a:r>
              <a:rPr lang="ko-KR" altLang="en-US" dirty="0"/>
              <a:t>목록 이름 </a:t>
            </a:r>
            <a:r>
              <a:rPr lang="en-US" altLang="ko-KR" dirty="0"/>
              <a:t>/ size :</a:t>
            </a:r>
            <a:r>
              <a:rPr lang="ko-KR" altLang="en-US" dirty="0"/>
              <a:t> 목록의 크기 </a:t>
            </a:r>
            <a:r>
              <a:rPr lang="en-US" altLang="ko-KR" dirty="0"/>
              <a:t>/ multiple : </a:t>
            </a:r>
            <a:r>
              <a:rPr lang="ko-KR" altLang="en-US" dirty="0"/>
              <a:t>여러 항목 선택 가능</a:t>
            </a:r>
            <a:endParaRPr lang="en-US" altLang="ko-KR" dirty="0"/>
          </a:p>
          <a:p>
            <a:pPr lvl="1"/>
            <a:r>
              <a:rPr lang="en-US" altLang="ko-KR" dirty="0"/>
              <a:t>&lt;option&gt; </a:t>
            </a:r>
            <a:r>
              <a:rPr lang="ko-KR" altLang="en-US" dirty="0"/>
              <a:t>태그는 목록 안의 각 항목을 나타낸다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&lt;option&gt; </a:t>
            </a:r>
            <a:r>
              <a:rPr lang="ko-KR" altLang="en-US" dirty="0"/>
              <a:t>태그의 속성</a:t>
            </a:r>
            <a:endParaRPr lang="en-US" altLang="ko-KR" dirty="0"/>
          </a:p>
          <a:p>
            <a:pPr lvl="2"/>
            <a:r>
              <a:rPr lang="en-US" altLang="ko-KR" dirty="0"/>
              <a:t>value : </a:t>
            </a:r>
            <a:r>
              <a:rPr lang="ko-KR" altLang="en-US" dirty="0"/>
              <a:t>항목을 선택했을 때 서버로 넘길 값 </a:t>
            </a:r>
            <a:r>
              <a:rPr lang="en-US" altLang="ko-KR" dirty="0"/>
              <a:t>/ selected : </a:t>
            </a:r>
            <a:r>
              <a:rPr lang="ko-KR" altLang="en-US" dirty="0"/>
              <a:t>처음 표시할 항목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270" y="4035294"/>
            <a:ext cx="3851325" cy="19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798" y="4251318"/>
            <a:ext cx="1812322" cy="1151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5156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기타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폼 요소들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45127" y="1349584"/>
            <a:ext cx="105266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&lt;</a:t>
            </a:r>
            <a:r>
              <a:rPr lang="en-US" altLang="ko-KR" b="1" dirty="0" err="1"/>
              <a:t>textarea</a:t>
            </a:r>
            <a:r>
              <a:rPr lang="en-US" altLang="ko-KR" b="1" dirty="0"/>
              <a:t>&gt; </a:t>
            </a:r>
            <a:r>
              <a:rPr lang="ko-KR" altLang="en-US" b="1" dirty="0"/>
              <a:t>태그</a:t>
            </a:r>
            <a:endParaRPr lang="en-US" altLang="ko-KR" b="1" dirty="0"/>
          </a:p>
          <a:p>
            <a:pPr lvl="1"/>
            <a:r>
              <a:rPr lang="ko-KR" altLang="en-US" dirty="0"/>
              <a:t>텍스트</a:t>
            </a:r>
            <a:r>
              <a:rPr lang="en-US" altLang="ko-KR" dirty="0"/>
              <a:t> </a:t>
            </a:r>
            <a:r>
              <a:rPr lang="ko-KR" altLang="en-US" dirty="0"/>
              <a:t>영역 필드</a:t>
            </a:r>
            <a:endParaRPr lang="en-US" altLang="ko-KR" dirty="0"/>
          </a:p>
          <a:p>
            <a:pPr lvl="1"/>
            <a:r>
              <a:rPr lang="ko-KR" altLang="en-US" dirty="0"/>
              <a:t>한 줄 이상의 문장을 입력할 때에 사용하는 폼</a:t>
            </a:r>
            <a:endParaRPr lang="en-US" altLang="ko-KR" dirty="0"/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textarea</a:t>
            </a:r>
            <a:r>
              <a:rPr lang="en-US" altLang="ko-KR" dirty="0"/>
              <a:t>&gt; </a:t>
            </a:r>
            <a:r>
              <a:rPr lang="ko-KR" altLang="en-US" dirty="0"/>
              <a:t>태그의 속성</a:t>
            </a:r>
            <a:endParaRPr lang="en-US" altLang="ko-KR" dirty="0"/>
          </a:p>
          <a:p>
            <a:pPr lvl="2"/>
            <a:r>
              <a:rPr lang="en-US" altLang="ko-KR" dirty="0"/>
              <a:t>name : </a:t>
            </a:r>
            <a:r>
              <a:rPr lang="ko-KR" altLang="en-US" dirty="0"/>
              <a:t>텍스트 영역 필드 이름</a:t>
            </a:r>
            <a:endParaRPr lang="en-US" altLang="ko-KR" dirty="0"/>
          </a:p>
          <a:p>
            <a:pPr lvl="2"/>
            <a:r>
              <a:rPr lang="en-US" altLang="ko-KR" dirty="0"/>
              <a:t>cols : </a:t>
            </a:r>
            <a:r>
              <a:rPr lang="ko-KR" altLang="en-US" dirty="0"/>
              <a:t>텍스트 영역 필드의 가로 너비를 글자 수로 지정</a:t>
            </a:r>
            <a:endParaRPr lang="en-US" altLang="ko-KR" dirty="0"/>
          </a:p>
          <a:p>
            <a:pPr lvl="2"/>
            <a:r>
              <a:rPr lang="en-US" altLang="ko-KR" dirty="0"/>
              <a:t>rows : </a:t>
            </a:r>
            <a:r>
              <a:rPr lang="ko-KR" altLang="en-US" dirty="0"/>
              <a:t>텍스트 영역 필드의 세로 길이를 라인 수로 지정</a:t>
            </a:r>
            <a:r>
              <a:rPr lang="en-US" altLang="ko-KR" dirty="0"/>
              <a:t>. </a:t>
            </a:r>
            <a:r>
              <a:rPr lang="ko-KR" altLang="en-US" dirty="0"/>
              <a:t>지정한 숫자보다 라인 수가 많아지면 스크롤 바가 생긴다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669" y="3980019"/>
            <a:ext cx="3115072" cy="1133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749" y="3908011"/>
            <a:ext cx="3900467" cy="1820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676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403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&lt;input&gt; </a:t>
            </a:r>
            <a:r>
              <a:rPr lang="ko-KR" altLang="en-US" sz="2400" dirty="0" smtClean="0"/>
              <a:t>태그의 속성들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45127" y="1349584"/>
            <a:ext cx="105266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autocomplete</a:t>
            </a:r>
          </a:p>
          <a:p>
            <a:pPr lvl="1"/>
            <a:r>
              <a:rPr lang="ko-KR" altLang="en-US" dirty="0">
                <a:latin typeface="+mn-ea"/>
              </a:rPr>
              <a:t>폼에서 개인 정보를 입력할 때 사용자가 자동 완성 기능을 끄지 않더라도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사이트 문서에서 직접 자동 완성 기능을 끌 수 있음</a:t>
            </a:r>
            <a:r>
              <a:rPr lang="en-US" altLang="ko-KR" dirty="0">
                <a:latin typeface="+mn-ea"/>
              </a:rPr>
              <a:t>. </a:t>
            </a:r>
            <a:endParaRPr lang="ko-KR" altLang="en-US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사용할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수 있는 값 </a:t>
            </a:r>
            <a:r>
              <a:rPr lang="en-US" altLang="ko-KR" dirty="0">
                <a:latin typeface="+mn-ea"/>
              </a:rPr>
              <a:t>: on, off (</a:t>
            </a:r>
            <a:r>
              <a:rPr lang="ko-KR" altLang="en-US" dirty="0">
                <a:latin typeface="+mn-ea"/>
              </a:rPr>
              <a:t>기본값</a:t>
            </a:r>
            <a:r>
              <a:rPr lang="en-US" altLang="ko-KR" dirty="0">
                <a:latin typeface="+mn-ea"/>
              </a:rPr>
              <a:t> : on)</a:t>
            </a:r>
            <a:endParaRPr lang="en-US" altLang="ko-KR" dirty="0"/>
          </a:p>
          <a:p>
            <a:r>
              <a:rPr lang="en-US" altLang="ko-KR" dirty="0"/>
              <a:t>autofocus</a:t>
            </a:r>
          </a:p>
          <a:p>
            <a:pPr lvl="1"/>
            <a:r>
              <a:rPr lang="ko-KR" altLang="en-US" dirty="0">
                <a:latin typeface="+mn-ea"/>
              </a:rPr>
              <a:t>페이지를 불러오자 마자 입력 필드 안에 마우스 커서 표시</a:t>
            </a:r>
          </a:p>
          <a:p>
            <a:pPr marL="400050"/>
            <a:r>
              <a:rPr lang="en-US" altLang="ko-KR" dirty="0"/>
              <a:t>placeholder</a:t>
            </a:r>
          </a:p>
          <a:p>
            <a:pPr marL="800100" lvl="1"/>
            <a:r>
              <a:rPr lang="ko-KR" altLang="en-US" dirty="0">
                <a:latin typeface="+mn-ea"/>
              </a:rPr>
              <a:t>필드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안에 적당한 힌트 내용을 표시하고 있다가 클릭하면 내용이 사라짐</a:t>
            </a:r>
            <a:endParaRPr lang="en-US" altLang="ko-KR" dirty="0">
              <a:latin typeface="+mn-ea"/>
            </a:endParaRPr>
          </a:p>
          <a:p>
            <a:pPr marL="400050"/>
            <a:r>
              <a:rPr lang="en-US" altLang="ko-KR" dirty="0">
                <a:latin typeface="+mn-ea"/>
              </a:rPr>
              <a:t>required</a:t>
            </a:r>
          </a:p>
          <a:p>
            <a:pPr marL="800100" lvl="1"/>
            <a:r>
              <a:rPr lang="ko-KR" altLang="en-US" dirty="0">
                <a:latin typeface="+mn-ea"/>
              </a:rPr>
              <a:t>필수 입력 필드 체크</a:t>
            </a:r>
            <a:endParaRPr lang="en-US" altLang="ko-KR" dirty="0">
              <a:latin typeface="+mn-ea"/>
            </a:endParaRPr>
          </a:p>
          <a:p>
            <a:pPr lvl="1">
              <a:defRPr/>
            </a:pPr>
            <a:r>
              <a:rPr lang="en-US" altLang="ko-KR" dirty="0">
                <a:latin typeface="+mn-ea"/>
              </a:rPr>
              <a:t>required=“required” </a:t>
            </a:r>
            <a:r>
              <a:rPr lang="ko-KR" altLang="en-US" dirty="0">
                <a:latin typeface="+mn-ea"/>
              </a:rPr>
              <a:t>라고 하거나 그냥 </a:t>
            </a:r>
            <a:r>
              <a:rPr lang="en-US" altLang="ko-KR" dirty="0">
                <a:latin typeface="+mn-ea"/>
              </a:rPr>
              <a:t>required</a:t>
            </a:r>
            <a:r>
              <a:rPr lang="ko-KR" altLang="en-US" dirty="0">
                <a:latin typeface="+mn-ea"/>
              </a:rPr>
              <a:t>라고만 해도 됨</a:t>
            </a:r>
            <a:r>
              <a:rPr lang="en-US" altLang="ko-KR" dirty="0">
                <a:latin typeface="+mn-ea"/>
              </a:rPr>
              <a:t>.</a:t>
            </a:r>
          </a:p>
          <a:p>
            <a:pPr lvl="1">
              <a:defRPr/>
            </a:pPr>
            <a:r>
              <a:rPr lang="en-US" altLang="ko-KR" dirty="0">
                <a:latin typeface="+mn-ea"/>
              </a:rPr>
              <a:t>hidden</a:t>
            </a:r>
            <a:r>
              <a:rPr lang="ko-KR" altLang="en-US" dirty="0">
                <a:latin typeface="+mn-ea"/>
              </a:rPr>
              <a:t>이나 </a:t>
            </a:r>
            <a:r>
              <a:rPr lang="en-US" altLang="ko-KR" dirty="0">
                <a:latin typeface="+mn-ea"/>
              </a:rPr>
              <a:t>image, button, submit, reset </a:t>
            </a:r>
            <a:r>
              <a:rPr lang="ko-KR" altLang="en-US" dirty="0">
                <a:latin typeface="+mn-ea"/>
              </a:rPr>
              <a:t>유형에서는 사용할 수 없음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56458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403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&lt;input&gt; </a:t>
            </a:r>
            <a:r>
              <a:rPr lang="ko-KR" altLang="en-US" sz="2400" dirty="0" smtClean="0"/>
              <a:t>태그의 속성들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483" y="1435015"/>
            <a:ext cx="7137007" cy="2873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559" y="4699942"/>
            <a:ext cx="4063642" cy="1195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136" y="4700314"/>
            <a:ext cx="3144255" cy="1194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5628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예제 코드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67" y="1277775"/>
            <a:ext cx="10294937" cy="485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0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학습 목표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24" name="내용 개체 틀 5"/>
          <p:cNvSpPr>
            <a:spLocks noGrp="1"/>
          </p:cNvSpPr>
          <p:nvPr>
            <p:ph idx="1"/>
          </p:nvPr>
        </p:nvSpPr>
        <p:spPr>
          <a:xfrm>
            <a:off x="1319123" y="2593326"/>
            <a:ext cx="9591675" cy="3142456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/>
              <a:t>웹 문서에서 폼이 무엇인지 알 수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폼을 만들 때 기본으로 사용하는 태그를 알 수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&lt;input&gt; </a:t>
            </a:r>
            <a:r>
              <a:rPr lang="ko-KR" altLang="en-US" sz="2400" dirty="0"/>
              <a:t>태그의 여러 유형들을 용도에 따라 구분해서 사용할 수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아직 완벽하게 지원하지는 않지만 </a:t>
            </a:r>
            <a:r>
              <a:rPr lang="en-US" altLang="ko-KR" sz="2400" dirty="0"/>
              <a:t>HTML5</a:t>
            </a:r>
            <a:r>
              <a:rPr lang="ko-KR" altLang="en-US" sz="2400" dirty="0"/>
              <a:t>의 새로운 </a:t>
            </a:r>
            <a:r>
              <a:rPr lang="en-US" altLang="ko-KR" sz="2400" dirty="0"/>
              <a:t>type </a:t>
            </a:r>
            <a:r>
              <a:rPr lang="ko-KR" altLang="en-US" sz="2400" dirty="0"/>
              <a:t>속성값들을 알 수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HTML5</a:t>
            </a:r>
            <a:r>
              <a:rPr lang="ko-KR" altLang="en-US" sz="2400" dirty="0"/>
              <a:t>에서 새로 등장한 폼의 여러 속성들에 대해 알 수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&lt;input&gt; </a:t>
            </a:r>
            <a:r>
              <a:rPr lang="ko-KR" altLang="en-US" sz="2400" dirty="0"/>
              <a:t>태그 외의 여러 폼 요소들을 알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2" name="가로로 말린 두루마리 모양 1"/>
          <p:cNvSpPr/>
          <p:nvPr/>
        </p:nvSpPr>
        <p:spPr>
          <a:xfrm>
            <a:off x="977696" y="1252836"/>
            <a:ext cx="10274531" cy="1197033"/>
          </a:xfrm>
          <a:prstGeom prst="horizontalScrol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폼을 만들어 사용자의 정보를 입력 받는 형태의 웹 사이트를 제작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592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예제 코드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276" y="1363286"/>
            <a:ext cx="4574639" cy="46398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905" y="1879906"/>
            <a:ext cx="5683308" cy="382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60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예제 코드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76" y="1543743"/>
            <a:ext cx="67627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46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예제 코드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78" y="1321723"/>
            <a:ext cx="4676663" cy="48463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262" y="1321722"/>
            <a:ext cx="5418783" cy="484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00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연습 문제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57225" y="1448594"/>
            <a:ext cx="10839449" cy="4028281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여러분의 영상을 사람들에게 소개할 웹 사이트의 회원가입 페이지를 만들어보세요</a:t>
            </a:r>
            <a:r>
              <a:rPr lang="en-US" altLang="ko-KR" sz="2400" dirty="0" smtClean="0"/>
              <a:t>.</a:t>
            </a:r>
            <a:endParaRPr lang="en-US" altLang="ko-KR" sz="2400" dirty="0" smtClean="0"/>
          </a:p>
          <a:p>
            <a:r>
              <a:rPr lang="ko-KR" altLang="en-US" sz="2400" dirty="0" smtClean="0"/>
              <a:t>영상을 올릴 게시판의 형태를 구상하고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게시판 페이지를 만들어보세요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모든 페이지는 여러 개의 파일로 제작해야 합니다</a:t>
            </a:r>
            <a:r>
              <a:rPr lang="en-US" altLang="ko-KR" sz="2400" dirty="0" smtClean="0"/>
              <a:t>!!</a:t>
            </a:r>
          </a:p>
          <a:p>
            <a:r>
              <a:rPr lang="ko-KR" altLang="en-US" sz="2400" dirty="0" smtClean="0"/>
              <a:t>회원가입 시 여러분의 영상을 보여주는 </a:t>
            </a:r>
            <a:r>
              <a:rPr lang="ko-KR" altLang="en-US" sz="2400" dirty="0" smtClean="0"/>
              <a:t>형식의 웹 페이지를 제작해 보세요</a:t>
            </a:r>
            <a:r>
              <a:rPr lang="en-US" altLang="ko-KR" sz="2400" dirty="0" smtClean="0"/>
              <a:t>.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48205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폼이란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6" y="1252836"/>
            <a:ext cx="8229600" cy="20971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웹에서 말하는 폼</a:t>
            </a:r>
            <a:r>
              <a:rPr lang="en-US" altLang="ko-KR" sz="1600" dirty="0"/>
              <a:t>(form)</a:t>
            </a:r>
            <a:r>
              <a:rPr lang="ko-KR" altLang="en-US" sz="1600" dirty="0"/>
              <a:t>이란 주문서나 가입 양식처럼 특별한 형태를 갖추고 있는 </a:t>
            </a:r>
            <a:r>
              <a:rPr lang="ko-KR" altLang="en-US" sz="1600" dirty="0" err="1"/>
              <a:t>페이지뿐만</a:t>
            </a:r>
            <a:r>
              <a:rPr lang="ko-KR" altLang="en-US" sz="1600" dirty="0"/>
              <a:t> 아니라 여기 저기서 쉽게 만날 수 있는 형식들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en-US" altLang="ko-KR" sz="1600" dirty="0"/>
              <a:t>HTML</a:t>
            </a:r>
            <a:r>
              <a:rPr lang="ko-KR" altLang="en-US" sz="1600" dirty="0"/>
              <a:t>은 폼의 겉모습을 만들 뿐</a:t>
            </a:r>
            <a:r>
              <a:rPr lang="en-US" altLang="ko-KR" sz="1600" dirty="0"/>
              <a:t>, </a:t>
            </a:r>
            <a:r>
              <a:rPr lang="ko-KR" altLang="en-US" sz="1600" dirty="0"/>
              <a:t>사용자가 웹 브라우저 화면에서 값을 입력한 후 ‘전송’ 버튼을 클릭해서 입력한 내 용을 서버로 보내면 서버에서 </a:t>
            </a:r>
            <a:r>
              <a:rPr lang="en-US" altLang="ko-KR" sz="1600" dirty="0"/>
              <a:t>ASP</a:t>
            </a:r>
            <a:r>
              <a:rPr lang="ko-KR" altLang="en-US" sz="1600" dirty="0"/>
              <a:t>나 </a:t>
            </a:r>
            <a:r>
              <a:rPr lang="en-US" altLang="ko-KR" sz="1600" dirty="0"/>
              <a:t>PHP </a:t>
            </a:r>
            <a:r>
              <a:rPr lang="ko-KR" altLang="en-US" sz="1600" dirty="0"/>
              <a:t>같은 프로그래밍 언어를 이용해 받은 값을 처리한다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652" y="3387236"/>
            <a:ext cx="3625859" cy="2653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228" y="3421764"/>
            <a:ext cx="3578674" cy="2618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971913" y="3826346"/>
            <a:ext cx="1728192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298500" y="4128196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098700" y="3912172"/>
            <a:ext cx="2880320" cy="1944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43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003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j-ea"/>
                <a:ea typeface="+mj-ea"/>
              </a:rPr>
              <a:t>&lt;form&gt; </a:t>
            </a:r>
            <a:r>
              <a:rPr lang="ko-KR" altLang="en-US" sz="2400" dirty="0" smtClean="0">
                <a:latin typeface="+mj-ea"/>
                <a:ea typeface="+mj-ea"/>
              </a:rPr>
              <a:t>태그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30778" y="1252836"/>
            <a:ext cx="1007502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가장 먼저 </a:t>
            </a:r>
            <a:r>
              <a:rPr lang="en-US" altLang="ko-KR" dirty="0"/>
              <a:t>&lt;form&gt; </a:t>
            </a:r>
            <a:r>
              <a:rPr lang="ko-KR" altLang="en-US" dirty="0"/>
              <a:t>태그를 삽입하고</a:t>
            </a:r>
            <a:r>
              <a:rPr lang="en-US" altLang="ko-KR" dirty="0"/>
              <a:t>, &lt;form&gt; </a:t>
            </a:r>
            <a:r>
              <a:rPr lang="ko-KR" altLang="en-US" dirty="0"/>
              <a:t>태그와 </a:t>
            </a:r>
            <a:r>
              <a:rPr lang="en-US" altLang="ko-KR" dirty="0"/>
              <a:t>&lt;/form&gt; </a:t>
            </a:r>
            <a:r>
              <a:rPr lang="ko-KR" altLang="en-US" dirty="0"/>
              <a:t>태그 사 이에 필요한 폼들을 삽입한다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&lt;form&gt; </a:t>
            </a:r>
            <a:r>
              <a:rPr lang="ko-KR" altLang="en-US" dirty="0"/>
              <a:t>태그 안에 또 다른 </a:t>
            </a:r>
            <a:r>
              <a:rPr lang="en-US" altLang="ko-KR" dirty="0"/>
              <a:t>&lt;form&gt; </a:t>
            </a:r>
            <a:r>
              <a:rPr lang="ko-KR" altLang="en-US" dirty="0"/>
              <a:t>태그를 삽입할 수 없다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&lt;form&gt; </a:t>
            </a:r>
            <a:r>
              <a:rPr lang="ko-KR" altLang="en-US" dirty="0"/>
              <a:t>태그의 속성들</a:t>
            </a:r>
            <a:endParaRPr lang="en-US" altLang="ko-KR" dirty="0"/>
          </a:p>
          <a:p>
            <a:pPr lvl="1"/>
            <a:r>
              <a:rPr lang="en-US" altLang="ko-KR" dirty="0"/>
              <a:t>method : </a:t>
            </a:r>
            <a:r>
              <a:rPr lang="ko-KR" altLang="en-US" dirty="0"/>
              <a:t>사용자가 입력한 내용들을 서버 쪽의 프로그램으로 어떻게 넘겨줄 것인지 지정</a:t>
            </a:r>
            <a:r>
              <a:rPr lang="en-US" altLang="ko-KR" dirty="0"/>
              <a:t>. </a:t>
            </a:r>
            <a:r>
              <a:rPr lang="ko-KR" altLang="en-US" dirty="0"/>
              <a:t>사용할 수 있는 속성값은 </a:t>
            </a:r>
            <a:r>
              <a:rPr lang="en-US" altLang="ko-KR" dirty="0"/>
              <a:t>get</a:t>
            </a:r>
            <a:r>
              <a:rPr lang="ko-KR" altLang="en-US" dirty="0"/>
              <a:t>과 </a:t>
            </a:r>
            <a:r>
              <a:rPr lang="en-US" altLang="ko-KR" dirty="0"/>
              <a:t>post</a:t>
            </a:r>
          </a:p>
          <a:p>
            <a:pPr lvl="1"/>
            <a:r>
              <a:rPr lang="en-US" altLang="ko-KR" dirty="0"/>
              <a:t>name : </a:t>
            </a:r>
            <a:r>
              <a:rPr lang="ko-KR" altLang="en-US" dirty="0"/>
              <a:t>폼의 이름</a:t>
            </a:r>
            <a:r>
              <a:rPr lang="en-US" altLang="ko-KR" dirty="0"/>
              <a:t>. </a:t>
            </a:r>
            <a:r>
              <a:rPr lang="ko-KR" altLang="en-US" dirty="0"/>
              <a:t>한 문서 안에 여러 개의 </a:t>
            </a:r>
            <a:r>
              <a:rPr lang="en-US" altLang="ko-KR" dirty="0"/>
              <a:t>&lt;form&gt; </a:t>
            </a:r>
            <a:r>
              <a:rPr lang="ko-KR" altLang="en-US" dirty="0"/>
              <a:t>태그가 있을 경우 폼들을 구분하기 위해 사용</a:t>
            </a:r>
            <a:endParaRPr lang="en-US" altLang="ko-KR" dirty="0"/>
          </a:p>
          <a:p>
            <a:pPr lvl="1"/>
            <a:r>
              <a:rPr lang="en-US" altLang="ko-KR" dirty="0"/>
              <a:t>action : &lt;form&gt; </a:t>
            </a:r>
            <a:r>
              <a:rPr lang="ko-KR" altLang="en-US" dirty="0"/>
              <a:t>태그 안의 내용들을 처리해 줄 서버 상의 </a:t>
            </a:r>
            <a:r>
              <a:rPr lang="ko-KR" altLang="en-US" dirty="0" smtClean="0"/>
              <a:t>프로그램</a:t>
            </a:r>
            <a:endParaRPr lang="en-US" altLang="ko-KR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403" y="3974406"/>
            <a:ext cx="5873477" cy="89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35" y="4982518"/>
            <a:ext cx="5331117" cy="903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3841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j-ea"/>
                <a:ea typeface="+mj-ea"/>
              </a:rPr>
              <a:t>&lt;label&gt; </a:t>
            </a:r>
            <a:r>
              <a:rPr lang="ko-KR" altLang="en-US" sz="2400" dirty="0" smtClean="0">
                <a:latin typeface="+mj-ea"/>
                <a:ea typeface="+mj-ea"/>
              </a:rPr>
              <a:t>태그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30778" y="1252836"/>
            <a:ext cx="100750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설명글과</a:t>
            </a:r>
            <a:r>
              <a:rPr lang="ko-KR" altLang="en-US" dirty="0"/>
              <a:t> 텍스트 필드를 연결해 주는 역할</a:t>
            </a:r>
            <a:endParaRPr lang="en-US" altLang="ko-KR" dirty="0"/>
          </a:p>
          <a:p>
            <a:r>
              <a:rPr lang="ko-KR" altLang="en-US" dirty="0" err="1"/>
              <a:t>설명글</a:t>
            </a:r>
            <a:r>
              <a:rPr lang="ko-KR" altLang="en-US" dirty="0"/>
              <a:t> 부분을 </a:t>
            </a:r>
            <a:r>
              <a:rPr lang="en-US" altLang="ko-KR" dirty="0"/>
              <a:t>&lt;label&gt; </a:t>
            </a:r>
            <a:r>
              <a:rPr lang="ko-KR" altLang="en-US" dirty="0"/>
              <a:t>태그로 묶거나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설명글과</a:t>
            </a:r>
            <a:r>
              <a:rPr lang="ko-KR" altLang="en-US" dirty="0"/>
              <a:t> 입력 필드 부분을 함께 </a:t>
            </a:r>
            <a:r>
              <a:rPr lang="en-US" altLang="ko-KR" dirty="0"/>
              <a:t>&lt;label&gt; </a:t>
            </a:r>
            <a:r>
              <a:rPr lang="ko-KR" altLang="en-US" dirty="0"/>
              <a:t>태그로 묶는다</a:t>
            </a:r>
            <a:r>
              <a:rPr lang="en-US" altLang="ko-KR" dirty="0"/>
              <a:t>.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618" y="2386772"/>
            <a:ext cx="3590213" cy="1364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122" y="2510026"/>
            <a:ext cx="1916051" cy="111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982746" y="2577395"/>
            <a:ext cx="115212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702826" y="2784290"/>
            <a:ext cx="115212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049660" y="3029162"/>
            <a:ext cx="941198" cy="2160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727235" y="3253653"/>
            <a:ext cx="941198" cy="2160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422906" y="3911599"/>
            <a:ext cx="4401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‘</a:t>
            </a:r>
            <a:r>
              <a:rPr lang="ko-KR" altLang="en-US" sz="1600" dirty="0" smtClean="0">
                <a:solidFill>
                  <a:srgbClr val="FF0000"/>
                </a:solidFill>
              </a:rPr>
              <a:t>이름</a:t>
            </a:r>
            <a:r>
              <a:rPr lang="en-US" altLang="ko-KR" sz="1600" dirty="0" smtClean="0">
                <a:solidFill>
                  <a:srgbClr val="FF0000"/>
                </a:solidFill>
              </a:rPr>
              <a:t>’ </a:t>
            </a:r>
            <a:r>
              <a:rPr lang="ko-KR" altLang="en-US" sz="1600" dirty="0" smtClean="0">
                <a:solidFill>
                  <a:srgbClr val="FF0000"/>
                </a:solidFill>
              </a:rPr>
              <a:t>이란 텍스트를 클릭해도 오른쪽의 텍스트 필드 안에 마우스 커서가 표시됨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22" name="직선 화살표 연결선 21"/>
          <p:cNvCxnSpPr>
            <a:stCxn id="21" idx="0"/>
          </p:cNvCxnSpPr>
          <p:nvPr/>
        </p:nvCxnSpPr>
        <p:spPr>
          <a:xfrm flipV="1">
            <a:off x="6623674" y="3137174"/>
            <a:ext cx="0" cy="774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969" y="4639210"/>
            <a:ext cx="5175979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2781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910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&lt;</a:t>
            </a:r>
            <a:r>
              <a:rPr lang="en-US" altLang="ko-KR" sz="2400" dirty="0" err="1"/>
              <a:t>fieldset</a:t>
            </a:r>
            <a:r>
              <a:rPr lang="en-US" altLang="ko-KR" sz="2400" dirty="0"/>
              <a:t>&gt;, &lt;legend&gt;</a:t>
            </a:r>
            <a:r>
              <a:rPr lang="en-US" altLang="ko-KR" sz="2400" dirty="0" smtClean="0">
                <a:latin typeface="+mj-ea"/>
                <a:ea typeface="+mj-ea"/>
              </a:rPr>
              <a:t> </a:t>
            </a:r>
            <a:r>
              <a:rPr lang="ko-KR" altLang="en-US" sz="2400" dirty="0" smtClean="0">
                <a:latin typeface="+mj-ea"/>
                <a:ea typeface="+mj-ea"/>
              </a:rPr>
              <a:t>태그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30778" y="1252836"/>
            <a:ext cx="100750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fieldset</a:t>
            </a:r>
            <a:r>
              <a:rPr lang="en-US" altLang="ko-KR" dirty="0"/>
              <a:t>&gt;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/>
            <a:r>
              <a:rPr lang="ko-KR" altLang="en-US" dirty="0"/>
              <a:t>여러 태그들을 하나의 그룹으로 묶는 태그</a:t>
            </a:r>
            <a:endParaRPr lang="en-US" altLang="ko-KR" dirty="0"/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fieldset</a:t>
            </a:r>
            <a:r>
              <a:rPr lang="en-US" altLang="ko-KR" dirty="0"/>
              <a:t>&gt; </a:t>
            </a:r>
            <a:r>
              <a:rPr lang="ko-KR" altLang="en-US" dirty="0"/>
              <a:t>태그를 이용하면 원하는 </a:t>
            </a:r>
            <a:r>
              <a:rPr lang="ko-KR" altLang="en-US" dirty="0" err="1"/>
              <a:t>필드끼리</a:t>
            </a:r>
            <a:r>
              <a:rPr lang="ko-KR" altLang="en-US" dirty="0"/>
              <a:t> 묶어서 그룹으로 표시할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&lt;legend&gt;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en-US" altLang="ko-KR" dirty="0" err="1"/>
              <a:t>fieldset</a:t>
            </a:r>
            <a:r>
              <a:rPr lang="en-US" altLang="ko-KR" dirty="0"/>
              <a:t>&gt; </a:t>
            </a:r>
            <a:r>
              <a:rPr lang="ko-KR" altLang="en-US" dirty="0"/>
              <a:t>태그로 묶은 그룹에 제목을 붙인다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CSS</a:t>
            </a:r>
            <a:r>
              <a:rPr lang="ko-KR" altLang="en-US" dirty="0"/>
              <a:t>를 이용해 </a:t>
            </a:r>
            <a:r>
              <a:rPr lang="en-US" altLang="ko-KR" dirty="0"/>
              <a:t>&lt;legend&gt; </a:t>
            </a:r>
            <a:r>
              <a:rPr lang="ko-KR" altLang="en-US" dirty="0"/>
              <a:t>글자의 스타일을 자유롭게 조절할 수 있다</a:t>
            </a:r>
            <a:r>
              <a:rPr lang="en-US" altLang="ko-KR" dirty="0"/>
              <a:t>.</a:t>
            </a:r>
            <a:endParaRPr lang="en-US" altLang="ko-KR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67" y="3254326"/>
            <a:ext cx="3932287" cy="230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071" y="3371259"/>
            <a:ext cx="2970894" cy="2188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0431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403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&lt;input&gt; </a:t>
            </a:r>
            <a:r>
              <a:rPr lang="ko-KR" altLang="en-US" sz="2400" dirty="0"/>
              <a:t>태그의 </a:t>
            </a:r>
            <a:r>
              <a:rPr lang="ko-KR" altLang="en-US" sz="2400" dirty="0" smtClean="0"/>
              <a:t>유형들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1149" y="1305342"/>
            <a:ext cx="103493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텍스트 필드 </a:t>
            </a:r>
            <a:r>
              <a:rPr lang="en-US" altLang="ko-KR" b="1" dirty="0"/>
              <a:t>&amp; </a:t>
            </a:r>
            <a:r>
              <a:rPr lang="ko-KR" altLang="en-US" b="1" dirty="0"/>
              <a:t>패스워드 필드 </a:t>
            </a:r>
            <a:r>
              <a:rPr lang="en-US" altLang="ko-KR" b="1" dirty="0"/>
              <a:t>: type=“text”, type=“password”</a:t>
            </a:r>
          </a:p>
          <a:p>
            <a:pPr lvl="1"/>
            <a:r>
              <a:rPr lang="ko-KR" altLang="en-US" dirty="0"/>
              <a:t>텍스트 필드 </a:t>
            </a:r>
            <a:r>
              <a:rPr lang="en-US" altLang="ko-KR" dirty="0"/>
              <a:t>: </a:t>
            </a:r>
            <a:r>
              <a:rPr lang="ko-KR" altLang="en-US" dirty="0"/>
              <a:t>사용자가 한 줄짜리 텍스트를 입력하는 요소</a:t>
            </a:r>
            <a:endParaRPr lang="en-US" altLang="ko-KR" dirty="0"/>
          </a:p>
          <a:p>
            <a:pPr lvl="1"/>
            <a:r>
              <a:rPr lang="ko-KR" altLang="en-US" dirty="0"/>
              <a:t>패스워드 필드는 텍스트 필드와 대부분 특성이 똑같다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사용하는 속성</a:t>
            </a:r>
            <a:endParaRPr lang="en-US" altLang="ko-KR" dirty="0"/>
          </a:p>
          <a:p>
            <a:pPr lvl="2"/>
            <a:r>
              <a:rPr lang="en-US" altLang="ko-KR" dirty="0"/>
              <a:t>name : </a:t>
            </a:r>
            <a:r>
              <a:rPr lang="ko-KR" altLang="en-US" dirty="0"/>
              <a:t>텍스트 필드</a:t>
            </a:r>
            <a:r>
              <a:rPr lang="en-US" altLang="ko-KR" dirty="0"/>
              <a:t>/</a:t>
            </a:r>
            <a:r>
              <a:rPr lang="ko-KR" altLang="en-US" dirty="0"/>
              <a:t>패스워드 필드 이름</a:t>
            </a:r>
            <a:endParaRPr lang="en-US" altLang="ko-KR" dirty="0"/>
          </a:p>
          <a:p>
            <a:pPr lvl="2"/>
            <a:r>
              <a:rPr lang="en-US" altLang="ko-KR" dirty="0"/>
              <a:t>size : </a:t>
            </a:r>
            <a:r>
              <a:rPr lang="ko-KR" altLang="en-US" dirty="0"/>
              <a:t>텍스트 필드의 길이</a:t>
            </a:r>
            <a:endParaRPr lang="en-US" altLang="ko-KR" dirty="0"/>
          </a:p>
          <a:p>
            <a:pPr lvl="2"/>
            <a:r>
              <a:rPr lang="en-US" altLang="ko-KR" dirty="0"/>
              <a:t>value : </a:t>
            </a:r>
            <a:r>
              <a:rPr lang="ko-KR" altLang="en-US" dirty="0"/>
              <a:t>처음 화면에 표시되는 텍스트</a:t>
            </a:r>
            <a:r>
              <a:rPr lang="en-US" altLang="ko-KR" dirty="0"/>
              <a:t>. </a:t>
            </a:r>
            <a:r>
              <a:rPr lang="ko-KR" altLang="en-US" dirty="0"/>
              <a:t>패스워드 필드에는 없는 속성</a:t>
            </a:r>
            <a:endParaRPr lang="en-US" altLang="ko-KR" dirty="0"/>
          </a:p>
          <a:p>
            <a:pPr lvl="2"/>
            <a:r>
              <a:rPr lang="en-US" altLang="ko-KR" dirty="0" err="1"/>
              <a:t>maxlength</a:t>
            </a:r>
            <a:r>
              <a:rPr lang="en-US" altLang="ko-KR" dirty="0"/>
              <a:t> : </a:t>
            </a:r>
            <a:r>
              <a:rPr lang="ko-KR" altLang="en-US" dirty="0"/>
              <a:t>사용자가 입력할 수 있는 최대 문자 개수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439" y="3725238"/>
            <a:ext cx="5418045" cy="2251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095" y="3725238"/>
            <a:ext cx="2669582" cy="752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1883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403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&lt;input&gt; </a:t>
            </a:r>
            <a:r>
              <a:rPr lang="ko-KR" altLang="en-US" sz="2400" dirty="0"/>
              <a:t>태그의 </a:t>
            </a:r>
            <a:r>
              <a:rPr lang="ko-KR" altLang="en-US" sz="2400" dirty="0" smtClean="0"/>
              <a:t>유형들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1149" y="1305342"/>
            <a:ext cx="103493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라디오 버튼 </a:t>
            </a:r>
            <a:r>
              <a:rPr lang="en-US" altLang="ko-KR" b="1" dirty="0"/>
              <a:t>: type=“radio”</a:t>
            </a:r>
          </a:p>
          <a:p>
            <a:pPr lvl="1"/>
            <a:r>
              <a:rPr lang="ko-KR" altLang="en-US" dirty="0"/>
              <a:t>여러 항목 중 한 가지만 선택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개 이상의 버튼이 하나의 그룹으로 묶여 있어야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같은 그룹에 있는 항목들은 </a:t>
            </a:r>
            <a:r>
              <a:rPr lang="en-US" altLang="ko-KR" dirty="0"/>
              <a:t>name</a:t>
            </a:r>
            <a:r>
              <a:rPr lang="ko-KR" altLang="en-US" dirty="0"/>
              <a:t>이 같아야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사용하는 속성</a:t>
            </a:r>
            <a:endParaRPr lang="en-US" altLang="ko-KR" dirty="0"/>
          </a:p>
          <a:p>
            <a:pPr lvl="2"/>
            <a:r>
              <a:rPr lang="en-US" altLang="ko-KR" dirty="0"/>
              <a:t>name : </a:t>
            </a:r>
            <a:r>
              <a:rPr lang="ko-KR" altLang="en-US" dirty="0"/>
              <a:t>라디오 버튼 이름</a:t>
            </a:r>
            <a:endParaRPr lang="en-US" altLang="ko-KR" dirty="0"/>
          </a:p>
          <a:p>
            <a:pPr lvl="2"/>
            <a:r>
              <a:rPr lang="en-US" altLang="ko-KR" dirty="0"/>
              <a:t>value :</a:t>
            </a:r>
            <a:r>
              <a:rPr lang="ko-KR" altLang="en-US" dirty="0"/>
              <a:t> 라디오 버튼을 선택했을 때 서버 프로그램으로 넘겨줄 값</a:t>
            </a:r>
            <a:endParaRPr lang="en-US" altLang="ko-KR" dirty="0"/>
          </a:p>
          <a:p>
            <a:pPr lvl="2"/>
            <a:r>
              <a:rPr lang="en-US" altLang="ko-KR" dirty="0"/>
              <a:t>checked : </a:t>
            </a:r>
            <a:r>
              <a:rPr lang="ko-KR" altLang="en-US" dirty="0"/>
              <a:t>처음</a:t>
            </a:r>
            <a:r>
              <a:rPr lang="en-US" altLang="ko-KR" dirty="0"/>
              <a:t> </a:t>
            </a:r>
            <a:r>
              <a:rPr lang="ko-KR" altLang="en-US" dirty="0"/>
              <a:t>화면에 표시할 때 선택할 항목에 넣는 속성</a:t>
            </a:r>
            <a:r>
              <a:rPr lang="en-US" altLang="ko-KR" dirty="0"/>
              <a:t>(checked=“checked”)</a:t>
            </a:r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543" y="3957887"/>
            <a:ext cx="399794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156" y="4333918"/>
            <a:ext cx="4684165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7889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403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&lt;input&gt; </a:t>
            </a:r>
            <a:r>
              <a:rPr lang="ko-KR" altLang="en-US" sz="2400" dirty="0"/>
              <a:t>태그의 </a:t>
            </a:r>
            <a:r>
              <a:rPr lang="ko-KR" altLang="en-US" sz="2400" dirty="0" smtClean="0"/>
              <a:t>유형들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1149" y="1305342"/>
            <a:ext cx="103493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체크박스 </a:t>
            </a:r>
            <a:r>
              <a:rPr lang="en-US" altLang="ko-KR" b="1" dirty="0"/>
              <a:t>: type=“checkbox”</a:t>
            </a:r>
          </a:p>
          <a:p>
            <a:pPr lvl="1"/>
            <a:r>
              <a:rPr lang="ko-KR" altLang="en-US" dirty="0"/>
              <a:t>여러 항목 선택 가능</a:t>
            </a:r>
            <a:endParaRPr lang="en-US" altLang="ko-KR" dirty="0"/>
          </a:p>
          <a:p>
            <a:pPr lvl="1"/>
            <a:r>
              <a:rPr lang="ko-KR" altLang="en-US" dirty="0"/>
              <a:t>사용하는 속성</a:t>
            </a:r>
            <a:endParaRPr lang="en-US" altLang="ko-KR" dirty="0"/>
          </a:p>
          <a:p>
            <a:pPr lvl="2"/>
            <a:r>
              <a:rPr lang="en-US" altLang="ko-KR" dirty="0"/>
              <a:t>name : </a:t>
            </a:r>
            <a:r>
              <a:rPr lang="ko-KR" altLang="en-US" dirty="0"/>
              <a:t>체크박스 이름</a:t>
            </a:r>
            <a:endParaRPr lang="en-US" altLang="ko-KR" dirty="0"/>
          </a:p>
          <a:p>
            <a:pPr lvl="2"/>
            <a:r>
              <a:rPr lang="en-US" altLang="ko-KR" dirty="0"/>
              <a:t>value :</a:t>
            </a:r>
            <a:r>
              <a:rPr lang="ko-KR" altLang="en-US" dirty="0"/>
              <a:t> 체크박스 항목을 선택했을 때 서버 프로그램으로 넘겨줄 값</a:t>
            </a:r>
            <a:endParaRPr lang="en-US" altLang="ko-KR" dirty="0"/>
          </a:p>
          <a:p>
            <a:pPr lvl="2"/>
            <a:r>
              <a:rPr lang="en-US" altLang="ko-KR" dirty="0"/>
              <a:t>checked : </a:t>
            </a:r>
            <a:r>
              <a:rPr lang="ko-KR" altLang="en-US" dirty="0"/>
              <a:t>처음</a:t>
            </a:r>
            <a:r>
              <a:rPr lang="en-US" altLang="ko-KR" dirty="0"/>
              <a:t> </a:t>
            </a:r>
            <a:r>
              <a:rPr lang="ko-KR" altLang="en-US" dirty="0"/>
              <a:t>화면에 표시할 때 체크할 항목에 넣는 속성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181" y="3085339"/>
            <a:ext cx="3353718" cy="3062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82"/>
          <a:stretch/>
        </p:blipFill>
        <p:spPr bwMode="auto">
          <a:xfrm>
            <a:off x="7239851" y="3417928"/>
            <a:ext cx="2434692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828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1137</Words>
  <Application>Microsoft Office PowerPoint</Application>
  <PresentationFormat>와이드스크린</PresentationFormat>
  <Paragraphs>131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58</cp:revision>
  <dcterms:created xsi:type="dcterms:W3CDTF">2022-04-27T05:26:32Z</dcterms:created>
  <dcterms:modified xsi:type="dcterms:W3CDTF">2022-05-01T18:50:22Z</dcterms:modified>
</cp:coreProperties>
</file>