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6" r:id="rId12"/>
    <p:sldId id="325" r:id="rId13"/>
    <p:sldId id="327" r:id="rId14"/>
    <p:sldId id="328" r:id="rId15"/>
    <p:sldId id="329" r:id="rId16"/>
    <p:sldId id="330" r:id="rId17"/>
    <p:sldId id="331" r:id="rId18"/>
    <p:sldId id="333" r:id="rId19"/>
    <p:sldId id="313" r:id="rId20"/>
    <p:sldId id="332" r:id="rId21"/>
    <p:sldId id="31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프로그램의 기본 </a:t>
            </a:r>
            <a:r>
              <a:rPr lang="en-US" altLang="ko-KR" sz="1600" dirty="0"/>
              <a:t>= 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숫자를 더하거나 문자열을 합치는 등의 작업</a:t>
            </a:r>
            <a:endParaRPr lang="en-US" altLang="ko-KR" sz="1600" dirty="0"/>
          </a:p>
          <a:p>
            <a:r>
              <a:rPr lang="ko-KR" altLang="en-US" sz="1600" dirty="0"/>
              <a:t>연산자 </a:t>
            </a:r>
            <a:r>
              <a:rPr lang="en-US" altLang="ko-KR" sz="1600" dirty="0"/>
              <a:t>: </a:t>
            </a:r>
            <a:r>
              <a:rPr lang="ko-KR" altLang="en-US" sz="1600" dirty="0"/>
              <a:t>연산을 하도록 미리 약속해 놓은 기호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용도별로 구분</a:t>
            </a:r>
            <a:endParaRPr lang="en-US" altLang="ko-KR" sz="1600" dirty="0"/>
          </a:p>
          <a:p>
            <a:pPr lvl="1"/>
            <a:r>
              <a:rPr lang="ko-KR" altLang="en-US" sz="1400" dirty="0"/>
              <a:t>산술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수학에서 사용하는 숫자 관련 연산자</a:t>
            </a:r>
            <a:endParaRPr lang="en-US" altLang="ko-KR" sz="1400" dirty="0"/>
          </a:p>
          <a:p>
            <a:pPr lvl="1"/>
            <a:r>
              <a:rPr lang="ko-KR" altLang="en-US" sz="1400" dirty="0"/>
              <a:t>문자열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문자열을 합할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비트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데이터를 저장하는 최소 단위인 </a:t>
            </a:r>
            <a:r>
              <a:rPr lang="ko-KR" altLang="en-US" sz="1400" dirty="0" err="1"/>
              <a:t>비트별로</a:t>
            </a:r>
            <a:r>
              <a:rPr lang="ko-KR" altLang="en-US" sz="1400" dirty="0"/>
              <a:t> 조작하는 연산자</a:t>
            </a:r>
            <a:endParaRPr lang="en-US" altLang="ko-KR" sz="1400" dirty="0"/>
          </a:p>
          <a:p>
            <a:pPr lvl="1"/>
            <a:r>
              <a:rPr lang="ko-KR" altLang="en-US" sz="1400" dirty="0"/>
              <a:t>대입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변수에 특정 값을 저장할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비교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두 가지 수나 문자열을 비교할 때 사용하는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논리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참과 거짓을 구별하는 연산자 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 유형 연산자 </a:t>
            </a:r>
            <a:r>
              <a:rPr lang="en-US" altLang="ko-KR" sz="1400" dirty="0"/>
              <a:t>: </a:t>
            </a:r>
            <a:r>
              <a:rPr lang="ko-KR" altLang="en-US" sz="1400" dirty="0"/>
              <a:t>특정 자료의 데이터 유형을 알아내는 연산자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ko-KR" altLang="en-US" sz="1600" dirty="0" err="1"/>
              <a:t>피연산자의</a:t>
            </a:r>
            <a:r>
              <a:rPr lang="ko-KR" altLang="en-US" sz="1600" dirty="0"/>
              <a:t> 개수로 구분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단항</a:t>
            </a:r>
            <a:r>
              <a:rPr lang="ko-KR" altLang="en-US" sz="1400" dirty="0"/>
              <a:t> 연산자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피연산자가</a:t>
            </a:r>
            <a:r>
              <a:rPr lang="ko-KR" altLang="en-US" sz="1400" dirty="0"/>
              <a:t> 하나만 필요한 연산자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++, --, !) </a:t>
            </a:r>
          </a:p>
          <a:p>
            <a:pPr lvl="1"/>
            <a:r>
              <a:rPr lang="ko-KR" altLang="en-US" sz="1400" dirty="0"/>
              <a:t>이항 연산자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피연산자가</a:t>
            </a:r>
            <a:r>
              <a:rPr lang="ko-KR" altLang="en-US" sz="1400" dirty="0"/>
              <a:t> 두 개 필요한 연산자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+, - 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17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산술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숫자나 변수</a:t>
            </a:r>
            <a:r>
              <a:rPr lang="en-US" altLang="ko-KR" sz="1600" dirty="0"/>
              <a:t>, </a:t>
            </a:r>
            <a:r>
              <a:rPr lang="ko-KR" altLang="en-US" sz="1600" dirty="0"/>
              <a:t>또는 기존 객체의 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피연산자로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r>
              <a:rPr lang="ko-KR" altLang="en-US" sz="1600" dirty="0" err="1"/>
              <a:t>피연산자의</a:t>
            </a:r>
            <a:r>
              <a:rPr lang="ko-KR" altLang="en-US" sz="1600" dirty="0"/>
              <a:t> 값에 따라 하나의 </a:t>
            </a:r>
            <a:r>
              <a:rPr lang="ko-KR" altLang="en-US" sz="1600" dirty="0" err="1"/>
              <a:t>숫자값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나누기 연산자와 나머지 연산자</a:t>
            </a:r>
            <a:endParaRPr lang="en-US" altLang="ko-KR" sz="1600" dirty="0"/>
          </a:p>
          <a:p>
            <a:pPr lvl="1"/>
            <a:r>
              <a:rPr lang="ko-KR" altLang="en-US" sz="1400" dirty="0"/>
              <a:t>나누기 연산자</a:t>
            </a:r>
            <a:r>
              <a:rPr lang="en-US" altLang="ko-KR" sz="1400" dirty="0"/>
              <a:t>(/) : </a:t>
            </a:r>
            <a:r>
              <a:rPr lang="ko-KR" altLang="en-US" sz="1400" dirty="0"/>
              <a:t>나눈 값 자체</a:t>
            </a:r>
            <a:r>
              <a:rPr lang="en-US" altLang="ko-KR" sz="1400" dirty="0"/>
              <a:t> </a:t>
            </a:r>
          </a:p>
          <a:p>
            <a:pPr lvl="1"/>
            <a:r>
              <a:rPr lang="ko-KR" altLang="en-US" sz="1400" dirty="0"/>
              <a:t>나머지 연산자</a:t>
            </a:r>
            <a:r>
              <a:rPr lang="en-US" altLang="ko-KR" sz="1400" dirty="0"/>
              <a:t>(%) : </a:t>
            </a:r>
            <a:r>
              <a:rPr lang="ko-KR" altLang="en-US" sz="1400" dirty="0"/>
              <a:t>나눈 후에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           </a:t>
            </a:r>
            <a:r>
              <a:rPr lang="ko-KR" altLang="en-US" sz="1400" dirty="0"/>
              <a:t>남은 나머지 값</a:t>
            </a:r>
            <a:endParaRPr lang="ko-KR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32" y="2160602"/>
            <a:ext cx="2808311" cy="16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3" y="2252042"/>
            <a:ext cx="4243938" cy="34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74" y="1420235"/>
            <a:ext cx="3025399" cy="236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8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산술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증가 연산자와 감소 연산자</a:t>
            </a:r>
            <a:endParaRPr lang="en-US" altLang="ko-KR" sz="1800" dirty="0"/>
          </a:p>
          <a:p>
            <a:pPr lvl="1"/>
            <a:r>
              <a:rPr lang="ko-KR" altLang="en-US" sz="1600" dirty="0"/>
              <a:t>증가 연산자 </a:t>
            </a:r>
            <a:r>
              <a:rPr lang="en-US" altLang="ko-KR" sz="1600" dirty="0"/>
              <a:t>(++) : </a:t>
            </a:r>
            <a:r>
              <a:rPr lang="ko-KR" altLang="en-US" sz="1600" dirty="0"/>
              <a:t>변수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증가시키는 것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증가 연산자가 대입 연산자</a:t>
            </a:r>
            <a:r>
              <a:rPr lang="en-US" altLang="ko-KR" sz="1600" dirty="0"/>
              <a:t>(=)</a:t>
            </a:r>
            <a:r>
              <a:rPr lang="ko-KR" altLang="en-US" sz="1600" dirty="0"/>
              <a:t>보다 빠르다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감소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 </a:t>
            </a:r>
            <a:r>
              <a:rPr lang="en-US" altLang="ko-KR" sz="1600" dirty="0"/>
              <a:t>(--) : </a:t>
            </a:r>
            <a:r>
              <a:rPr lang="ko-KR" altLang="en-US" sz="1600" dirty="0"/>
              <a:t>변수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감소시키는 것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피연산자</a:t>
            </a:r>
            <a:r>
              <a:rPr lang="ko-KR" altLang="en-US" sz="1600" dirty="0"/>
              <a:t> 뒤에 연산자가 오면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값을 할당한 후에 값을 증가시키고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앞에 연산자가 오면 값을 증가시킨 후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값을 반환한다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70" y="3458095"/>
            <a:ext cx="3816424" cy="22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26" y="3487935"/>
            <a:ext cx="2786426" cy="213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52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연결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연결 연산자 </a:t>
            </a:r>
            <a:r>
              <a:rPr lang="en-US" altLang="ko-KR" sz="1600" dirty="0"/>
              <a:t>(+)</a:t>
            </a:r>
          </a:p>
          <a:p>
            <a:pPr lvl="1"/>
            <a:r>
              <a:rPr lang="ko-KR" altLang="en-US" sz="1400" dirty="0"/>
              <a:t>문자열과 문자열을 합해서 하나의 문자열로 만드는 것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문자열끼리</a:t>
            </a:r>
            <a:r>
              <a:rPr lang="ko-KR" altLang="en-US" sz="1400" dirty="0"/>
              <a:t> 연결하므로 </a:t>
            </a:r>
            <a:r>
              <a:rPr lang="en-US" altLang="ko-KR" sz="1400" dirty="0"/>
              <a:t>‘</a:t>
            </a:r>
            <a:r>
              <a:rPr lang="ko-KR" altLang="en-US" sz="1400" dirty="0"/>
              <a:t>문자열 연산자</a:t>
            </a:r>
            <a:r>
              <a:rPr lang="en-US" altLang="ko-KR" sz="1400" dirty="0"/>
              <a:t>’</a:t>
            </a:r>
            <a:r>
              <a:rPr lang="ko-KR" altLang="en-US" sz="1400" dirty="0"/>
              <a:t>라고도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피연산자가</a:t>
            </a:r>
            <a:r>
              <a:rPr lang="ko-KR" altLang="en-US" sz="1400" dirty="0"/>
              <a:t> 세 개 이상일 경우 우선 왼쪽에서부터 순서대로 두 개의 문자열을 합한 후 그 결과에 세 번째 </a:t>
            </a:r>
            <a:r>
              <a:rPr lang="ko-KR" altLang="en-US" sz="1400" dirty="0" err="1"/>
              <a:t>피연산자를</a:t>
            </a:r>
            <a:r>
              <a:rPr lang="ko-KR" altLang="en-US" sz="1400" dirty="0"/>
              <a:t> 합한다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대입 연산자</a:t>
            </a:r>
            <a:endParaRPr lang="en-US" altLang="ko-KR" sz="1600" dirty="0"/>
          </a:p>
          <a:p>
            <a:pPr lvl="1"/>
            <a:r>
              <a:rPr lang="ko-KR" altLang="en-US" sz="1400" dirty="0"/>
              <a:t>연산자 오른쪽의 실행 결과를 연산자 왼쪽에 대입하는 것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변수를 초기화할 때도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한 문장 안에 여러 대입 연산자 사용 가능</a:t>
            </a:r>
            <a:endParaRPr lang="ko-KR" altLang="en-US" sz="1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4165598"/>
            <a:ext cx="4755059" cy="20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75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비교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두 개의 값을 비교해서 참과 거짓으로 논리형 결과값을 반환하는 연산자</a:t>
            </a:r>
            <a:endParaRPr lang="en-US" altLang="ko-KR" sz="1600" dirty="0"/>
          </a:p>
          <a:p>
            <a:r>
              <a:rPr lang="ko-KR" altLang="en-US" sz="1600" dirty="0"/>
              <a:t>주로 조건을 체크할 때 사용</a:t>
            </a:r>
            <a:endParaRPr lang="en-US" altLang="ko-KR" sz="1600" dirty="0"/>
          </a:p>
          <a:p>
            <a:r>
              <a:rPr lang="ko-KR" altLang="en-US" sz="1600" dirty="0" err="1"/>
              <a:t>피연산자는</a:t>
            </a:r>
            <a:r>
              <a:rPr lang="ko-KR" altLang="en-US" sz="1600" dirty="0"/>
              <a:t> 숫자일 수도 있고 문자열일 수도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err="1"/>
              <a:t>피연산자가</a:t>
            </a:r>
            <a:r>
              <a:rPr lang="ko-KR" altLang="en-US" sz="1600" dirty="0"/>
              <a:t> 문자열일 경우 문자열에 있는 문자들의 </a:t>
            </a:r>
            <a:r>
              <a:rPr lang="en-US" altLang="ko-KR" sz="1600" dirty="0"/>
              <a:t>ASCII</a:t>
            </a:r>
            <a:r>
              <a:rPr lang="ko-KR" altLang="en-US" sz="1600" dirty="0"/>
              <a:t>값 비교</a:t>
            </a:r>
            <a:endParaRPr lang="en-US" altLang="ko-KR" sz="1600" dirty="0"/>
          </a:p>
          <a:p>
            <a:r>
              <a:rPr lang="en-US" altLang="ko-KR" sz="1600" dirty="0"/>
              <a:t>ASCII </a:t>
            </a:r>
            <a:r>
              <a:rPr lang="ko-KR" altLang="en-US" sz="1600" dirty="0"/>
              <a:t>값은 숫자 </a:t>
            </a:r>
            <a:r>
              <a:rPr lang="en-US" altLang="ko-KR" sz="1600" dirty="0"/>
              <a:t>&lt; </a:t>
            </a:r>
            <a:r>
              <a:rPr lang="ko-KR" altLang="en-US" sz="1600" dirty="0"/>
              <a:t>대문자 </a:t>
            </a:r>
            <a:r>
              <a:rPr lang="en-US" altLang="ko-KR" sz="1600" dirty="0"/>
              <a:t>&lt; </a:t>
            </a:r>
            <a:r>
              <a:rPr lang="ko-KR" altLang="en-US" sz="1600" dirty="0"/>
              <a:t>소문자 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43" y="3298910"/>
            <a:ext cx="6669832" cy="24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2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논리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true</a:t>
            </a:r>
            <a:r>
              <a:rPr lang="ko-KR" altLang="en-US" sz="1600" dirty="0"/>
              <a:t>와 </a:t>
            </a:r>
            <a:r>
              <a:rPr lang="en-US" altLang="ko-KR" sz="1600" dirty="0"/>
              <a:t>false</a:t>
            </a:r>
            <a:r>
              <a:rPr lang="ko-KR" altLang="en-US" sz="1600" dirty="0"/>
              <a:t>인 논리값을 </a:t>
            </a:r>
            <a:r>
              <a:rPr lang="ko-KR" altLang="en-US" sz="1600" dirty="0" err="1"/>
              <a:t>피연산자로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or (||) 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중 </a:t>
            </a:r>
            <a:r>
              <a:rPr lang="en-US" altLang="ko-KR" sz="1600" dirty="0"/>
              <a:t>true</a:t>
            </a:r>
            <a:r>
              <a:rPr lang="ko-KR" altLang="en-US" sz="1600" dirty="0"/>
              <a:t>가 하나라도 있으면 </a:t>
            </a:r>
            <a:r>
              <a:rPr lang="en-US" altLang="ko-KR" sz="1600" dirty="0"/>
              <a:t>true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and (&amp;&amp;)</a:t>
            </a:r>
            <a:br>
              <a:rPr lang="en-US" altLang="ko-KR" sz="1600" dirty="0"/>
            </a:br>
            <a:r>
              <a:rPr lang="ko-KR" altLang="en-US" sz="1600" dirty="0" err="1"/>
              <a:t>피연산자</a:t>
            </a:r>
            <a:r>
              <a:rPr lang="ko-KR" altLang="en-US" sz="1600" dirty="0"/>
              <a:t> 중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하나라도 있으면 </a:t>
            </a:r>
            <a:r>
              <a:rPr lang="en-US" altLang="ko-KR" sz="1600" dirty="0"/>
              <a:t>false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not(!)</a:t>
            </a:r>
            <a:br>
              <a:rPr lang="en-US" altLang="ko-KR" sz="1600" dirty="0"/>
            </a:br>
            <a:r>
              <a:rPr lang="ko-KR" altLang="en-US" sz="1600" dirty="0" err="1"/>
              <a:t>피연산자의</a:t>
            </a:r>
            <a:r>
              <a:rPr lang="ko-KR" altLang="en-US" sz="1600" dirty="0"/>
              <a:t> 값과 정반대의 값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40" y="3193544"/>
            <a:ext cx="2750066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86" y="4777720"/>
            <a:ext cx="1868612" cy="8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28" y="1609368"/>
            <a:ext cx="2717478" cy="129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5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조건 연산자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조건 연산자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피연산자가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lvl="1"/>
            <a:r>
              <a:rPr lang="ko-KR" altLang="en-US" sz="1600" dirty="0"/>
              <a:t>숫자나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논리값 등 어떤 유형의 값도 반환할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가장 먼저 조건을 체크하고 그 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선택</a:t>
            </a:r>
            <a:r>
              <a:rPr lang="en-US" altLang="ko-KR" sz="1600" dirty="0"/>
              <a:t>1</a:t>
            </a:r>
            <a:r>
              <a:rPr lang="ko-KR" altLang="en-US" sz="1600" dirty="0"/>
              <a:t>을 실행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조건식 결과값이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이면 선택</a:t>
            </a:r>
            <a:r>
              <a:rPr lang="en-US" altLang="ko-KR" sz="1600" dirty="0"/>
              <a:t>2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600" dirty="0"/>
              <a:t>조건 연산자는 보통 대입 연산자와 함께 사용된다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 err="1"/>
              <a:t>typeof</a:t>
            </a:r>
            <a:r>
              <a:rPr lang="en-US" altLang="ko-KR" sz="1800" dirty="0"/>
              <a:t> </a:t>
            </a:r>
            <a:r>
              <a:rPr lang="ko-KR" altLang="en-US" sz="1800" dirty="0"/>
              <a:t>연산자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피연산자의</a:t>
            </a:r>
            <a:r>
              <a:rPr lang="ko-KR" altLang="en-US" sz="1600" dirty="0"/>
              <a:t> 데이터 유형을 체크하는 연산자</a:t>
            </a:r>
            <a:endParaRPr lang="en-US" altLang="ko-KR" sz="1600" dirty="0"/>
          </a:p>
          <a:p>
            <a:pPr lvl="1"/>
            <a:r>
              <a:rPr lang="ko-KR" altLang="en-US" sz="1600" dirty="0"/>
              <a:t>디버깅할 때 데이터 유형 체크하는데 사용</a:t>
            </a:r>
            <a:endParaRPr lang="ko-KR" alt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" b="14821"/>
          <a:stretch/>
        </p:blipFill>
        <p:spPr bwMode="auto">
          <a:xfrm>
            <a:off x="2536403" y="2786541"/>
            <a:ext cx="2042368" cy="5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9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연산자의 우선순위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5" y="1252836"/>
            <a:ext cx="5436468" cy="48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6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4" y="1252836"/>
            <a:ext cx="5038725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52" y="3638588"/>
            <a:ext cx="2419350" cy="2019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52" y="1426930"/>
            <a:ext cx="4324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00" y="1346662"/>
            <a:ext cx="3839727" cy="4814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94" y="1346662"/>
            <a:ext cx="5550388" cy="37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자바스크립트가 웹 개발에서 중요한 이유를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 언어의 특징을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코딩할 때의 주의점을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자바스크립트의 데이터 유형을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데이터 유형에 따라 적절한 연산자를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자바스크립트 언어를 이해하고 사용할 수 있는 능력 배양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2" y="1388225"/>
            <a:ext cx="4508411" cy="45868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78" y="1945177"/>
            <a:ext cx="5888129" cy="36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성별을 입력 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해당하는 이미지를 출력하는 프로그램을 만들어 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사용자의 입력을 통해 웹 페이지를 변경하는 프로그램을 만들어보세요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932748"/>
            <a:ext cx="4267200" cy="172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8" y="2651760"/>
            <a:ext cx="1906056" cy="2649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00" y="2651759"/>
            <a:ext cx="2123390" cy="26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과 자바스크립트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라이브스크립트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넷스케이프</a:t>
            </a:r>
            <a:r>
              <a:rPr lang="en-US" altLang="ko-KR" sz="2400" dirty="0"/>
              <a:t>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자바스크립트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썬 </a:t>
            </a:r>
            <a:r>
              <a:rPr lang="ko-KR" altLang="en-US" sz="2400" dirty="0" err="1">
                <a:sym typeface="Wingdings" panose="05000000000000000000" pitchFamily="2" charset="2"/>
              </a:rPr>
              <a:t>마이크로시스템즈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400" dirty="0">
                <a:sym typeface="Wingdings" panose="05000000000000000000" pitchFamily="2" charset="2"/>
              </a:rPr>
              <a:t>웹 페이지 안에서 </a:t>
            </a:r>
            <a:r>
              <a:rPr lang="en-US" altLang="ko-KR" sz="2400" dirty="0">
                <a:sym typeface="Wingdings" panose="05000000000000000000" pitchFamily="2" charset="2"/>
              </a:rPr>
              <a:t>HTML </a:t>
            </a:r>
            <a:r>
              <a:rPr lang="ko-KR" altLang="en-US" sz="2400" dirty="0">
                <a:sym typeface="Wingdings" panose="05000000000000000000" pitchFamily="2" charset="2"/>
              </a:rPr>
              <a:t>태그와 함께 사용된다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/>
              <a:t>지금까지는 클라이언트</a:t>
            </a:r>
            <a:r>
              <a:rPr lang="en-US" altLang="ko-KR" sz="2400" dirty="0"/>
              <a:t>(</a:t>
            </a:r>
            <a:r>
              <a:rPr lang="ko-KR" altLang="en-US" sz="2400" dirty="0"/>
              <a:t>사용자 컴퓨터의 브라우저</a:t>
            </a:r>
            <a:r>
              <a:rPr lang="en-US" altLang="ko-KR" sz="2400" dirty="0"/>
              <a:t>)</a:t>
            </a:r>
            <a:r>
              <a:rPr lang="ko-KR" altLang="en-US" sz="2400" dirty="0"/>
              <a:t> 화면을 제어하는 데 주로 사용 </a:t>
            </a:r>
            <a:endParaRPr lang="en-US" altLang="ko-KR" sz="2400" dirty="0"/>
          </a:p>
          <a:p>
            <a:r>
              <a:rPr lang="en-US" altLang="ko-KR" sz="2400" dirty="0"/>
              <a:t>HTML5</a:t>
            </a:r>
            <a:r>
              <a:rPr lang="ko-KR" altLang="en-US" sz="2400" dirty="0"/>
              <a:t>의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에서는 자바스크립트가 핵심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HTML5 API</a:t>
            </a:r>
          </a:p>
          <a:p>
            <a:pPr lvl="1"/>
            <a:r>
              <a:rPr lang="ko-KR" altLang="en-US" sz="2000" dirty="0"/>
              <a:t>웹 프로그래밍의 중요한 기능들을 라이브러리처럼 묶어 놓은 것</a:t>
            </a:r>
          </a:p>
          <a:p>
            <a:pPr lvl="1"/>
            <a:r>
              <a:rPr lang="en-US" altLang="ko-KR" sz="2000" dirty="0"/>
              <a:t>API</a:t>
            </a:r>
            <a:r>
              <a:rPr lang="ko-KR" altLang="en-US" sz="2000" dirty="0"/>
              <a:t>를 이용해서 모바일 애플리케이션을 만들</a:t>
            </a:r>
            <a:r>
              <a:rPr lang="en-US" altLang="ko-KR" sz="2000" dirty="0"/>
              <a:t>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자바스크립트는 대부분의 웹 브라우저에서 지원하므로 자바스크립트로 작성한 앱은 별도의 플러그인 없이 실행할 수 있다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자바스크립트의 동작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buFont typeface="+mj-ea"/>
              <a:buAutoNum type="circleNumDbPlain"/>
            </a:pPr>
            <a:r>
              <a:rPr lang="ko-KR" altLang="en-US" sz="2000" dirty="0"/>
              <a:t>페이지 안에 있는 태그를 순서대로 읽어가면서 태그에서 명령하는 대로 브라우저 창에 내용 표시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en-US" altLang="ko-KR" sz="2000" dirty="0"/>
              <a:t>HTML </a:t>
            </a:r>
            <a:r>
              <a:rPr lang="ko-KR" altLang="en-US" sz="2000" dirty="0"/>
              <a:t>태그를 읽는 도중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만나면 즉시 </a:t>
            </a:r>
            <a:r>
              <a:rPr lang="en-US" altLang="ko-KR" sz="2000" dirty="0"/>
              <a:t>&lt;/script&gt; </a:t>
            </a:r>
            <a:r>
              <a:rPr lang="ko-KR" altLang="en-US" sz="2000" dirty="0"/>
              <a:t>태그를 찾아내어 실제 스크립트 코드가 어디에서부터 </a:t>
            </a:r>
            <a:r>
              <a:rPr lang="ko-KR" altLang="en-US" sz="2000" dirty="0" err="1"/>
              <a:t>어디까지인지를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</a:t>
            </a:r>
            <a:r>
              <a:rPr lang="en-US" altLang="ko-KR" sz="2000" dirty="0"/>
              <a:t> </a:t>
            </a:r>
            <a:r>
              <a:rPr lang="ko-KR" altLang="en-US" sz="2000" dirty="0"/>
              <a:t>소스만 브라우저 안에 있는 스크립트 </a:t>
            </a:r>
            <a:r>
              <a:rPr lang="ko-KR" altLang="en-US" sz="2000" dirty="0" err="1"/>
              <a:t>인터프리터에게</a:t>
            </a:r>
            <a:r>
              <a:rPr lang="ko-KR" altLang="en-US" sz="2000" dirty="0"/>
              <a:t> 넘겨준다</a:t>
            </a:r>
            <a:r>
              <a:rPr lang="en-US" altLang="ko-KR" sz="2000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 인터프리터에서는 넘겨 받은 소스를 한 줄씩 처리하면서 당장 처리해서 결과를 보여줘야 하는 것은 처리해서 브라우저에게 넘겨주고 나중에 사용할 부분은 임시로 저장한다</a:t>
            </a:r>
            <a:r>
              <a:rPr lang="en-US" altLang="ko-KR" sz="2000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스크립트 처리가 끝나면 스크립트 인터프리터에서 웹 브라우저로 </a:t>
            </a:r>
            <a:r>
              <a:rPr lang="ko-KR" altLang="en-US" sz="2000" dirty="0" err="1"/>
              <a:t>제어권</a:t>
            </a:r>
            <a:r>
              <a:rPr lang="ko-KR" altLang="en-US" sz="2000" dirty="0"/>
              <a:t> 넘어감</a:t>
            </a:r>
            <a:endParaRPr lang="en-US" altLang="ko-KR" sz="2000" dirty="0"/>
          </a:p>
          <a:p>
            <a:pPr>
              <a:buFont typeface="+mj-ea"/>
              <a:buAutoNum type="circleNumDbPlain"/>
            </a:pPr>
            <a:r>
              <a:rPr lang="ko-KR" altLang="en-US" sz="2000" dirty="0"/>
              <a:t>웹 브라우저는 스크립트 인터프리터가 넘겨준 결과가 있으면 그 결과를 사용하고 나머지 웹 페이지의 태그들도 차례차례 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solidFill>
                  <a:srgbClr val="C00000"/>
                </a:solidFill>
              </a:rPr>
              <a:t>HTML </a:t>
            </a:r>
            <a:r>
              <a:rPr lang="ko-KR" altLang="en-US" sz="2000" dirty="0">
                <a:solidFill>
                  <a:srgbClr val="C00000"/>
                </a:solidFill>
              </a:rPr>
              <a:t>태그와 </a:t>
            </a:r>
            <a:r>
              <a:rPr lang="en-US" altLang="ko-KR" sz="2000" dirty="0">
                <a:solidFill>
                  <a:srgbClr val="C00000"/>
                </a:solidFill>
              </a:rPr>
              <a:t>CSS</a:t>
            </a:r>
            <a:r>
              <a:rPr lang="ko-KR" altLang="en-US" sz="2000" dirty="0">
                <a:solidFill>
                  <a:srgbClr val="C00000"/>
                </a:solidFill>
              </a:rPr>
              <a:t>로 된 부분은 웹 브라우저가 그대로 화면에 표시하고 자바스크립트 부분은 스크립트 인터프리터를 한 번 더 거친 후 그 결과를 웹 브라우저 화면에 표시한다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 작성요령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따옴표 사용하기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와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 두 가지  사용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따옴표를 겹쳐서 표시해야 할 경우에는 같은 종류의 따옴표를 사용할 수 없다</a:t>
            </a:r>
            <a:r>
              <a:rPr lang="en-US" altLang="ko-KR" sz="2000" dirty="0"/>
              <a:t>. </a:t>
            </a:r>
          </a:p>
          <a:p>
            <a:r>
              <a:rPr lang="ko-KR" altLang="en-US" sz="2400" dirty="0"/>
              <a:t>세미콜론</a:t>
            </a:r>
            <a:r>
              <a:rPr lang="en-US" altLang="ko-KR" sz="2400" dirty="0"/>
              <a:t>(;) </a:t>
            </a:r>
            <a:r>
              <a:rPr lang="ko-KR" altLang="en-US" sz="2400" dirty="0"/>
              <a:t>사용하기 </a:t>
            </a:r>
            <a:endParaRPr lang="en-US" altLang="ko-KR" sz="2400" dirty="0"/>
          </a:p>
          <a:p>
            <a:pPr lvl="1"/>
            <a:r>
              <a:rPr lang="ko-KR" altLang="en-US" sz="2000" dirty="0"/>
              <a:t>한 줄에 한 문장씩 입력할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줄 끝에 세미콜론을 붙이거나 붙이지 않거나</a:t>
            </a:r>
            <a:endParaRPr lang="en-US" altLang="ko-KR" sz="2000" dirty="0"/>
          </a:p>
          <a:p>
            <a:pPr lvl="1"/>
            <a:r>
              <a:rPr lang="ko-KR" altLang="en-US" sz="2000" dirty="0"/>
              <a:t>한 줄에 여러 개의 문장을 나열할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으로 문장 구분</a:t>
            </a:r>
            <a:endParaRPr lang="en-US" altLang="ko-KR" sz="2000" dirty="0"/>
          </a:p>
          <a:p>
            <a:r>
              <a:rPr lang="ko-KR" altLang="en-US" sz="2400" dirty="0"/>
              <a:t>대소문자 구별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자바스크립트에서는 대소문자를 엄격하게 구분</a:t>
            </a:r>
            <a:endParaRPr lang="en-US" altLang="ko-KR" sz="2000" dirty="0"/>
          </a:p>
          <a:p>
            <a:pPr lvl="1"/>
            <a:r>
              <a:rPr lang="ko-KR" altLang="en-US" sz="2000" dirty="0"/>
              <a:t>변수나 함수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등의 이름을 사용할 때도 </a:t>
            </a:r>
            <a:r>
              <a:rPr lang="ko-KR" altLang="en-US" sz="2000" dirty="0" err="1"/>
              <a:t>대소문자에</a:t>
            </a:r>
            <a:r>
              <a:rPr lang="ko-KR" altLang="en-US" sz="2000" dirty="0"/>
              <a:t> 꼭 주의해야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400" dirty="0"/>
              <a:t>주석</a:t>
            </a:r>
            <a:endParaRPr lang="en-US" altLang="ko-KR" sz="2400" dirty="0"/>
          </a:p>
          <a:p>
            <a:pPr lvl="1"/>
            <a:r>
              <a:rPr lang="ko-KR" altLang="en-US" sz="2000" dirty="0"/>
              <a:t>한 줄짜리 주석 </a:t>
            </a:r>
            <a:r>
              <a:rPr lang="en-US" altLang="ko-KR" sz="2000" dirty="0"/>
              <a:t>: // </a:t>
            </a:r>
            <a:r>
              <a:rPr lang="ko-KR" altLang="en-US" sz="2000" dirty="0"/>
              <a:t>기호 뒤에 내용 입력</a:t>
            </a:r>
            <a:endParaRPr lang="en-US" altLang="ko-KR" sz="2000" dirty="0"/>
          </a:p>
          <a:p>
            <a:pPr lvl="1"/>
            <a:r>
              <a:rPr lang="ko-KR" altLang="en-US" sz="2000" dirty="0"/>
              <a:t>여러 줄짜리 주석 </a:t>
            </a:r>
            <a:r>
              <a:rPr lang="en-US" altLang="ko-KR" sz="2000" dirty="0"/>
              <a:t>: /* </a:t>
            </a:r>
            <a:r>
              <a:rPr lang="ko-KR" altLang="en-US" sz="2000" dirty="0"/>
              <a:t>와 </a:t>
            </a:r>
            <a:r>
              <a:rPr lang="en-US" altLang="ko-KR" sz="2000" dirty="0"/>
              <a:t>*/ </a:t>
            </a:r>
            <a:r>
              <a:rPr lang="ko-KR" altLang="en-US" sz="2000" dirty="0"/>
              <a:t>사이에 내용 입력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3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 선언 및 사용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80146" y="1610283"/>
            <a:ext cx="4754880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내부 스크립트</a:t>
            </a:r>
            <a:endParaRPr lang="en-US" altLang="ko-KR" sz="1800" dirty="0"/>
          </a:p>
          <a:p>
            <a:pPr lvl="1"/>
            <a:r>
              <a:rPr lang="ko-KR" altLang="en-US" sz="1600" dirty="0"/>
              <a:t> 웹 문서 안에 스크립트 소스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&lt;script&gt;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&lt;/script&gt; </a:t>
            </a:r>
            <a:r>
              <a:rPr lang="ko-KR" altLang="en-US" sz="1600" dirty="0"/>
              <a:t>태그로 감싼다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1" y="2771372"/>
            <a:ext cx="386142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53928" y="1610283"/>
            <a:ext cx="4754880" cy="2097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외부 스크립트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자바스크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립트</a:t>
            </a:r>
            <a:r>
              <a:rPr lang="ko-KR" altLang="en-US" sz="1600" dirty="0"/>
              <a:t> 소스 부분만 파일로 저장</a:t>
            </a:r>
            <a:r>
              <a:rPr lang="en-US" altLang="ko-KR" sz="1600" dirty="0"/>
              <a:t>(*.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)</a:t>
            </a:r>
            <a:r>
              <a:rPr lang="ko-KR" altLang="en-US" sz="1600" dirty="0"/>
              <a:t>한 후 연결해서 사용한다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&lt;script </a:t>
            </a:r>
            <a:r>
              <a:rPr lang="en-US" altLang="ko-KR" sz="1400" b="1" dirty="0" err="1">
                <a:solidFill>
                  <a:srgbClr val="C00000"/>
                </a:solidFill>
              </a:rPr>
              <a:t>src</a:t>
            </a:r>
            <a:r>
              <a:rPr lang="en-US" altLang="ko-KR" sz="1400" b="1" dirty="0">
                <a:solidFill>
                  <a:srgbClr val="C00000"/>
                </a:solidFill>
              </a:rPr>
              <a:t>="</a:t>
            </a:r>
            <a:r>
              <a:rPr lang="ko-KR" altLang="en-US" sz="1400" b="1" dirty="0">
                <a:solidFill>
                  <a:srgbClr val="C00000"/>
                </a:solidFill>
              </a:rPr>
              <a:t>외부 스크립트 파일</a:t>
            </a:r>
            <a:r>
              <a:rPr lang="en-US" altLang="ko-KR" sz="1400" b="1" dirty="0">
                <a:solidFill>
                  <a:srgbClr val="C00000"/>
                </a:solidFill>
              </a:rPr>
              <a:t>"&gt;&lt;/script&gt;</a:t>
            </a:r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/>
              <a:t>장점</a:t>
            </a:r>
            <a:r>
              <a:rPr lang="en-US" altLang="ko-KR" sz="1600" dirty="0"/>
              <a:t>:</a:t>
            </a:r>
            <a:r>
              <a:rPr lang="ko-KR" altLang="en-US" sz="1600" dirty="0"/>
              <a:t> 유지관리가 쉽고 자바스크립트 라이브러리를 만들어서 사용할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단점</a:t>
            </a:r>
            <a:r>
              <a:rPr lang="en-US" altLang="ko-KR" sz="1600" dirty="0"/>
              <a:t>: HTML </a:t>
            </a:r>
            <a:r>
              <a:rPr lang="ko-KR" altLang="en-US" sz="1600" dirty="0"/>
              <a:t>요소를 참조하기 어렵고 불필요한 부분까지 액세스해야 할 경우가 있다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225714" y="4047982"/>
            <a:ext cx="3193419" cy="1191196"/>
            <a:chOff x="5280536" y="4336256"/>
            <a:chExt cx="3193419" cy="119119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4336256"/>
              <a:ext cx="3193419" cy="119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468767" y="4336256"/>
              <a:ext cx="902811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addition.js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25714" y="5392554"/>
            <a:ext cx="3035880" cy="677158"/>
            <a:chOff x="5280536" y="5680828"/>
            <a:chExt cx="3035880" cy="677158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5733256"/>
              <a:ext cx="3035880" cy="6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387507" y="5680828"/>
              <a:ext cx="928909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out-js.html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7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자바스크립트와 변수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</a:t>
            </a:r>
            <a:r>
              <a:rPr lang="en-US" altLang="ko-KR" sz="1600" dirty="0"/>
              <a:t>(variable) : </a:t>
            </a:r>
            <a:r>
              <a:rPr lang="ko-KR" altLang="en-US" sz="1600" dirty="0"/>
              <a:t>임의의 값을 저장하는 임시 기억 장소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 선언하기 </a:t>
            </a:r>
            <a:r>
              <a:rPr lang="en-US" altLang="ko-KR" sz="1600" dirty="0"/>
              <a:t>: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var</a:t>
            </a:r>
            <a:r>
              <a:rPr lang="ko-KR" altLang="en-US" sz="1600" dirty="0"/>
              <a:t>라는 키워드 뒤에 변수 이름을 적음</a:t>
            </a:r>
            <a:r>
              <a:rPr lang="en-US" altLang="ko-KR" sz="1600" dirty="0"/>
              <a:t>. </a:t>
            </a:r>
            <a:r>
              <a:rPr lang="ko-KR" altLang="en-US" sz="1050" dirty="0">
                <a:solidFill>
                  <a:srgbClr val="C00000"/>
                </a:solidFill>
              </a:rPr>
              <a:t>예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en-US" altLang="ko-KR" sz="1050" dirty="0" err="1">
                <a:solidFill>
                  <a:srgbClr val="C00000"/>
                </a:solidFill>
              </a:rPr>
              <a:t>var</a:t>
            </a:r>
            <a:r>
              <a:rPr lang="en-US" altLang="ko-KR" sz="1050" dirty="0">
                <a:solidFill>
                  <a:srgbClr val="C00000"/>
                </a:solidFill>
              </a:rPr>
              <a:t> now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대소문자 구별</a:t>
            </a:r>
            <a:r>
              <a:rPr lang="en-US" altLang="ko-KR" sz="1400" dirty="0"/>
              <a:t>. </a:t>
            </a:r>
            <a:r>
              <a:rPr lang="ko-KR" altLang="en-US" sz="1400" dirty="0"/>
              <a:t>보통 두 단어 이상으로 된 변수는 중간에 대문자를 섞어 사용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문자나 </a:t>
            </a:r>
            <a:r>
              <a:rPr lang="ko-KR" altLang="en-US" sz="1400" dirty="0" err="1"/>
              <a:t>언더스코어로</a:t>
            </a:r>
            <a:r>
              <a:rPr lang="ko-KR" altLang="en-US" sz="1400" dirty="0"/>
              <a:t> 시작</a:t>
            </a:r>
            <a:r>
              <a:rPr lang="en-US" altLang="ko-KR" sz="1400" dirty="0"/>
              <a:t>.</a:t>
            </a:r>
            <a:r>
              <a:rPr lang="ko-KR" altLang="en-US" sz="1400" dirty="0"/>
              <a:t> 두 번째 글자부터는 숫자나 문자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언더스코어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자바스크립트 키워드는 사용할 수 없다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변수의 의미를 짐작할 수 있도록 변수 이름을 지정한다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변수에 값 할당하기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 초기화 </a:t>
            </a:r>
            <a:r>
              <a:rPr lang="en-US" altLang="ko-KR" sz="1400" dirty="0"/>
              <a:t>: </a:t>
            </a:r>
            <a:r>
              <a:rPr lang="ko-KR" altLang="en-US" sz="1400" dirty="0"/>
              <a:t>변수 이름을 선언한 후 초기값을 할당하는 것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변수에 값을 할당할 때는 대입 연산자</a:t>
            </a:r>
            <a:r>
              <a:rPr lang="en-US" altLang="ko-KR" sz="1400" dirty="0"/>
              <a:t>(=)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31" y="5306714"/>
            <a:ext cx="1685113" cy="48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2" y="5421667"/>
            <a:ext cx="2099494" cy="25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4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자바스크립트와 변수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변수 영역</a:t>
            </a:r>
            <a:endParaRPr lang="en-US" altLang="ko-KR" sz="2000" dirty="0"/>
          </a:p>
          <a:p>
            <a:pPr lvl="1"/>
            <a:r>
              <a:rPr lang="ko-KR" altLang="en-US" sz="1800" dirty="0"/>
              <a:t>변수가 어디에서 어디까지 유효한가 하는 범위</a:t>
            </a:r>
            <a:endParaRPr lang="en-US" altLang="ko-KR" sz="1800" dirty="0"/>
          </a:p>
          <a:p>
            <a:pPr lvl="1"/>
            <a:r>
              <a:rPr lang="ko-KR" altLang="en-US" sz="1800" dirty="0"/>
              <a:t>로컬 변수</a:t>
            </a:r>
            <a:r>
              <a:rPr lang="en-US" altLang="ko-KR" sz="1800" dirty="0"/>
              <a:t>(local variable) : </a:t>
            </a:r>
            <a:r>
              <a:rPr lang="ko-KR" altLang="en-US" sz="1800" dirty="0"/>
              <a:t>특정 함수 안에서만 사용할 수 있는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전역 변수</a:t>
            </a:r>
            <a:r>
              <a:rPr lang="en-US" altLang="ko-KR" sz="1800" dirty="0"/>
              <a:t>(global variable) : </a:t>
            </a:r>
            <a:r>
              <a:rPr lang="ko-KR" altLang="en-US" sz="1800" dirty="0"/>
              <a:t>스크립트 전체에서 사용할 수 있는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로컬 변수를 정의할 때는 반드시 </a:t>
            </a:r>
            <a:r>
              <a:rPr lang="en-US" altLang="ko-KR" sz="1800" dirty="0" err="1"/>
              <a:t>var</a:t>
            </a:r>
            <a:r>
              <a:rPr lang="ko-KR" altLang="en-US" sz="1800" dirty="0"/>
              <a:t>라는 키워드를 붙여야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전역 변수 앞에는 </a:t>
            </a:r>
            <a:r>
              <a:rPr lang="en-US" altLang="ko-KR" sz="1800" dirty="0" err="1"/>
              <a:t>var</a:t>
            </a:r>
            <a:r>
              <a:rPr lang="ko-KR" altLang="en-US" sz="1800" dirty="0"/>
              <a:t>를 붙여도 되고 붙이지 않아도 된다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44" y="3387436"/>
            <a:ext cx="3549204" cy="14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76" y="3327212"/>
            <a:ext cx="3506341" cy="157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32" y="5172069"/>
            <a:ext cx="2376264" cy="8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00" y="5166789"/>
            <a:ext cx="2391804" cy="81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9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유형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55207" y="1360902"/>
            <a:ext cx="994228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자바스크립트에서는 변수를 선언할 때 데이터 유형을 지정하지 않아도 저장된 값을 보고 유연하게 데이터 유형을 지정한다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정수 </a:t>
            </a:r>
            <a:r>
              <a:rPr lang="en-US" altLang="ko-KR" sz="1400" dirty="0"/>
              <a:t>: </a:t>
            </a:r>
            <a:r>
              <a:rPr lang="ko-KR" altLang="en-US" sz="1400" dirty="0"/>
              <a:t>소수점이나 지수 부분이 없는 숫자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1, 100, -40</a:t>
            </a:r>
          </a:p>
          <a:p>
            <a:pPr lvl="1"/>
            <a:r>
              <a:rPr lang="ko-KR" altLang="en-US" sz="1400" dirty="0"/>
              <a:t>실수 </a:t>
            </a:r>
            <a:r>
              <a:rPr lang="en-US" altLang="ko-KR" sz="1400" dirty="0"/>
              <a:t>: </a:t>
            </a:r>
            <a:r>
              <a:rPr lang="ko-KR" altLang="en-US" sz="1400" dirty="0"/>
              <a:t>소수점이 있는 숫자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-32.4, 0.056, 2e9 (= 2×10</a:t>
            </a:r>
            <a:r>
              <a:rPr lang="en-US" altLang="ko-KR" sz="1400" baseline="30000" dirty="0"/>
              <a:t>9</a:t>
            </a:r>
            <a:r>
              <a:rPr lang="en-US" altLang="ko-KR" sz="1400" dirty="0"/>
              <a:t>) </a:t>
            </a:r>
          </a:p>
          <a:p>
            <a:r>
              <a:rPr lang="ko-KR" altLang="en-US" sz="1600" dirty="0" smtClean="0"/>
              <a:t>논리형</a:t>
            </a:r>
            <a:endParaRPr lang="en-US" altLang="ko-KR" sz="1600" dirty="0"/>
          </a:p>
          <a:p>
            <a:pPr lvl="1"/>
            <a:r>
              <a:rPr lang="ko-KR" altLang="en-US" sz="1400" dirty="0"/>
              <a:t>조건에 따라 문장을 실행해야 하는 </a:t>
            </a:r>
            <a:r>
              <a:rPr lang="ko-KR" altLang="en-US" sz="1400" dirty="0" err="1"/>
              <a:t>제어문에서</a:t>
            </a:r>
            <a:r>
              <a:rPr lang="ko-KR" altLang="en-US" sz="1400" dirty="0"/>
              <a:t> 자주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값은 </a:t>
            </a:r>
            <a:r>
              <a:rPr lang="en-US" altLang="ko-KR" sz="1400" dirty="0"/>
              <a:t>true(</a:t>
            </a:r>
            <a:r>
              <a:rPr lang="ko-KR" altLang="en-US" sz="1400" dirty="0"/>
              <a:t>또는 </a:t>
            </a:r>
            <a:r>
              <a:rPr lang="en-US" altLang="ko-KR" sz="1400" dirty="0"/>
              <a:t>1)</a:t>
            </a:r>
            <a:r>
              <a:rPr lang="ko-KR" altLang="en-US" sz="1400" dirty="0"/>
              <a:t>와 </a:t>
            </a:r>
            <a:r>
              <a:rPr lang="en-US" altLang="ko-KR" sz="1400" dirty="0"/>
              <a:t>false(</a:t>
            </a:r>
            <a:r>
              <a:rPr lang="ko-KR" altLang="en-US" sz="1400" dirty="0"/>
              <a:t>또는 </a:t>
            </a:r>
            <a:r>
              <a:rPr lang="en-US" altLang="ko-KR" sz="1400" dirty="0"/>
              <a:t>0)</a:t>
            </a:r>
            <a:r>
              <a:rPr lang="ko-KR" altLang="en-US" sz="1400" dirty="0"/>
              <a:t>로 나타낸다</a:t>
            </a:r>
            <a:endParaRPr lang="en-US" altLang="ko-KR" sz="1400" dirty="0"/>
          </a:p>
          <a:p>
            <a:r>
              <a:rPr lang="ko-KR" altLang="en-US" sz="1600" dirty="0" smtClean="0"/>
              <a:t>문자열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스트링</a:t>
            </a:r>
            <a:r>
              <a:rPr lang="en-US" altLang="ko-KR" sz="1600" dirty="0"/>
              <a:t>(string)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작은</a:t>
            </a:r>
            <a:r>
              <a:rPr lang="en-US" altLang="ko-KR" sz="1400" dirty="0"/>
              <a:t> </a:t>
            </a:r>
            <a:r>
              <a:rPr lang="ko-KR" altLang="en-US" sz="1400" dirty="0"/>
              <a:t>따옴표</a:t>
            </a:r>
            <a:r>
              <a:rPr lang="en-US" altLang="ko-KR" sz="1400" dirty="0"/>
              <a:t>(‘ ’)</a:t>
            </a:r>
            <a:r>
              <a:rPr lang="ko-KR" altLang="en-US" sz="1400" dirty="0"/>
              <a:t>나 큰 따옴표</a:t>
            </a:r>
            <a:r>
              <a:rPr lang="en-US" altLang="ko-KR" sz="1400" dirty="0"/>
              <a:t>(“ “)</a:t>
            </a:r>
            <a:r>
              <a:rPr lang="ko-KR" altLang="en-US" sz="1400" dirty="0"/>
              <a:t>로 묶어서 표시</a:t>
            </a:r>
            <a:endParaRPr lang="en-US" altLang="ko-KR" sz="1400" dirty="0"/>
          </a:p>
          <a:p>
            <a:pPr lvl="1"/>
            <a:r>
              <a:rPr lang="ko-KR" altLang="en-US" sz="1400" dirty="0"/>
              <a:t>숫자와 문자열을 함께 사용하면 두 개를 묶어 하나의 문자열 값으로 처리</a:t>
            </a:r>
            <a:endParaRPr lang="en-US" altLang="ko-KR" sz="1400" dirty="0"/>
          </a:p>
          <a:p>
            <a:pPr lvl="1"/>
            <a:r>
              <a:rPr lang="ko-KR" altLang="en-US" sz="1400" dirty="0"/>
              <a:t>괄호를 어떻게 사용하느냐에 따라 의도와 다른 결과가 나올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이스케이프 문자열을 표시할 때는 ＼  뒤에 표시</a:t>
            </a:r>
            <a:endParaRPr lang="en-US" altLang="ko-KR" sz="1400" dirty="0"/>
          </a:p>
          <a:p>
            <a:r>
              <a:rPr lang="en-US" altLang="ko-KR" sz="1600" dirty="0"/>
              <a:t>null</a:t>
            </a:r>
          </a:p>
          <a:p>
            <a:pPr lvl="1"/>
            <a:r>
              <a:rPr lang="ko-KR" altLang="en-US" sz="1400" dirty="0"/>
              <a:t>특정한 유형을 지정하지 않고 변수를 초기화할 때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자바스크립트는 저장하는 값에 따라 변수의 데이터 유형이 자동으로 변환된다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변수 값을 초기화하지 않을 경우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이라는 값이 할당된다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변수의 값이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인지 체크해서 </a:t>
            </a:r>
            <a:r>
              <a:rPr lang="ko-KR" altLang="en-US" sz="1400" dirty="0" err="1">
                <a:sym typeface="Wingdings" panose="05000000000000000000" pitchFamily="2" charset="2"/>
              </a:rPr>
              <a:t>초기화되었는지</a:t>
            </a:r>
            <a:r>
              <a:rPr lang="ko-KR" altLang="en-US" sz="1400" dirty="0">
                <a:sym typeface="Wingdings" panose="05000000000000000000" pitchFamily="2" charset="2"/>
              </a:rPr>
              <a:t> 확인한다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47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1059</Words>
  <Application>Microsoft Office PowerPoint</Application>
  <PresentationFormat>와이드스크린</PresentationFormat>
  <Paragraphs>173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63</cp:revision>
  <dcterms:created xsi:type="dcterms:W3CDTF">2022-04-27T05:26:32Z</dcterms:created>
  <dcterms:modified xsi:type="dcterms:W3CDTF">2022-05-15T17:05:44Z</dcterms:modified>
</cp:coreProperties>
</file>