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3" y="1037697"/>
            <a:ext cx="6668124" cy="4782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5343" y="1674674"/>
            <a:ext cx="3578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ea"/>
                <a:ea typeface="+mj-ea"/>
              </a:rPr>
              <a:t>영상콘텐츠</a:t>
            </a:r>
            <a:r>
              <a:rPr lang="ko-KR" altLang="en-US" sz="3600" b="1" dirty="0" smtClean="0">
                <a:latin typeface="+mj-ea"/>
                <a:ea typeface="+mj-ea"/>
              </a:rPr>
              <a:t> 제작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&lt;</a:t>
            </a:r>
            <a:r>
              <a:rPr lang="ko-KR" altLang="en-US" sz="2800" b="1" dirty="0" smtClean="0">
                <a:latin typeface="+mj-ea"/>
                <a:ea typeface="+mj-ea"/>
              </a:rPr>
              <a:t>웹 프로그래밍</a:t>
            </a:r>
            <a:r>
              <a:rPr lang="en-US" altLang="ko-KR" sz="2800" b="1" dirty="0" smtClean="0">
                <a:latin typeface="+mj-ea"/>
                <a:ea typeface="+mj-ea"/>
              </a:rPr>
              <a:t>&gt;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0690" y="4895015"/>
            <a:ext cx="406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2881" y="348960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프로그래밍 기반 영상 콘텐츠의 활용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40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 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계산식이나 명령들을 묶어서 정의해 놓은 것</a:t>
            </a:r>
            <a:endParaRPr lang="en-US" altLang="ko-KR" sz="1600" dirty="0"/>
          </a:p>
          <a:p>
            <a:r>
              <a:rPr lang="ko-KR" altLang="en-US" sz="1600" dirty="0"/>
              <a:t>매개변수를 사용하면 함수를 재활용할 수 있다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r="3384" b="8213"/>
          <a:stretch/>
        </p:blipFill>
        <p:spPr bwMode="auto">
          <a:xfrm>
            <a:off x="8121435" y="2043118"/>
            <a:ext cx="2855344" cy="114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34" y="2202057"/>
            <a:ext cx="6433952" cy="367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650330" y="2634105"/>
            <a:ext cx="403244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98802" y="4475306"/>
            <a:ext cx="14401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98802" y="4663819"/>
            <a:ext cx="14401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330850" y="285012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함수 정의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5682778" y="301940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59042" y="44604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함수 사용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7410970" y="4629769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21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190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 결과값 반환 </a:t>
            </a:r>
            <a:r>
              <a:rPr lang="en-US" altLang="ko-KR" sz="2400" dirty="0"/>
              <a:t>– return </a:t>
            </a:r>
            <a:r>
              <a:rPr lang="ko-KR" altLang="en-US" sz="2400" dirty="0"/>
              <a:t>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함수를 호출한 후 그 결과 값을 자바스크립트 안에서 다른 값으로 사용할 수 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return </a:t>
            </a:r>
            <a:r>
              <a:rPr lang="ko-KR" altLang="en-US" sz="1600" dirty="0"/>
              <a:t>값</a:t>
            </a:r>
            <a:endParaRPr lang="en-US" altLang="ko-KR" sz="1600" dirty="0"/>
          </a:p>
          <a:p>
            <a:r>
              <a:rPr lang="ko-KR" altLang="en-US" sz="1600" dirty="0"/>
              <a:t>스크립트 인터프리터가 정의된 함수를 분석하다가 </a:t>
            </a:r>
            <a:r>
              <a:rPr lang="en-US" altLang="ko-KR" sz="1600" dirty="0"/>
              <a:t>return </a:t>
            </a:r>
            <a:r>
              <a:rPr lang="ko-KR" altLang="en-US" sz="1600" dirty="0"/>
              <a:t>문을 만나면 값을 반환하고 함수를 종료한다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함수 안에서 실행해야 할 문장은 모두 </a:t>
            </a:r>
            <a:r>
              <a:rPr lang="en-US" altLang="ko-KR" sz="1600" dirty="0"/>
              <a:t>return </a:t>
            </a:r>
            <a:r>
              <a:rPr lang="ko-KR" altLang="en-US" sz="1600" dirty="0"/>
              <a:t>문 앞에 와야 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761" y="2705898"/>
            <a:ext cx="4417690" cy="296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46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함수의 선언과 실행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19" y="1252836"/>
            <a:ext cx="5704880" cy="485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70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dirty="0"/>
              <a:t>자바스크립트의 대화 상자인 알림 창과 확인 창</a:t>
            </a:r>
            <a:r>
              <a:rPr lang="en-US" altLang="ko-KR" sz="1600" dirty="0"/>
              <a:t>, </a:t>
            </a:r>
            <a:r>
              <a:rPr lang="ko-KR" altLang="en-US" sz="1600" dirty="0"/>
              <a:t>프롬프트 창의 차이를 알고 구현할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dirty="0"/>
              <a:t>자바스크립트에서 조건을 체크하는 </a:t>
            </a:r>
            <a:r>
              <a:rPr lang="en-US" altLang="ko-KR" sz="1600" dirty="0"/>
              <a:t>if </a:t>
            </a:r>
            <a:r>
              <a:rPr lang="ko-KR" altLang="en-US" sz="1600" dirty="0"/>
              <a:t>문과 </a:t>
            </a:r>
            <a:r>
              <a:rPr lang="en-US" altLang="ko-KR" sz="1600" dirty="0"/>
              <a:t>else </a:t>
            </a:r>
            <a:r>
              <a:rPr lang="ko-KR" altLang="en-US" sz="1600" dirty="0"/>
              <a:t>문</a:t>
            </a:r>
            <a:r>
              <a:rPr lang="en-US" altLang="ko-KR" sz="1600" dirty="0"/>
              <a:t>, switch </a:t>
            </a:r>
            <a:r>
              <a:rPr lang="ko-KR" altLang="en-US" sz="1600" dirty="0"/>
              <a:t>문을 이해할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dirty="0" err="1"/>
              <a:t>반복문인</a:t>
            </a:r>
            <a:r>
              <a:rPr lang="ko-KR" altLang="en-US" sz="1600" dirty="0"/>
              <a:t> </a:t>
            </a:r>
            <a:r>
              <a:rPr lang="en-US" altLang="ko-KR" sz="1600" dirty="0"/>
              <a:t>for </a:t>
            </a:r>
            <a:r>
              <a:rPr lang="ko-KR" altLang="en-US" sz="1600" dirty="0"/>
              <a:t>문과 </a:t>
            </a:r>
            <a:r>
              <a:rPr lang="en-US" altLang="ko-KR" sz="1600" dirty="0"/>
              <a:t>while </a:t>
            </a:r>
            <a:r>
              <a:rPr lang="ko-KR" altLang="en-US" sz="1600" dirty="0"/>
              <a:t>문</a:t>
            </a:r>
            <a:r>
              <a:rPr lang="en-US" altLang="ko-KR" sz="1600" dirty="0"/>
              <a:t>, do … while </a:t>
            </a:r>
            <a:r>
              <a:rPr lang="ko-KR" altLang="en-US" sz="1600" dirty="0"/>
              <a:t>문의 차이를 이해하고 경우에 따라 맞게 구현할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dirty="0"/>
              <a:t>함수를 정의하는 방법과 함수의 매개변수를 사용하는 방법에 대해 알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dirty="0"/>
              <a:t>이벤트 </a:t>
            </a:r>
            <a:r>
              <a:rPr lang="ko-KR" altLang="en-US" sz="1600" dirty="0" err="1"/>
              <a:t>핸들러를</a:t>
            </a:r>
            <a:r>
              <a:rPr lang="ko-KR" altLang="en-US" sz="1600" dirty="0"/>
              <a:t> 사용해 이벤트에 따라 함수를 실행하는 방법을 이해할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70000"/>
              </a:lnSpc>
            </a:pPr>
            <a:endParaRPr lang="ko-KR" altLang="en-US" sz="1600" dirty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좌석배치도를 만들 수 있다</a:t>
            </a:r>
            <a:r>
              <a:rPr lang="en-US" altLang="ko-KR" dirty="0" smtClean="0"/>
              <a:t>!!!!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대화상자 </a:t>
            </a:r>
            <a:r>
              <a:rPr lang="en-US" altLang="ko-KR" sz="2400" dirty="0"/>
              <a:t>– </a:t>
            </a:r>
            <a:r>
              <a:rPr lang="ko-KR" altLang="en-US" sz="2400" dirty="0"/>
              <a:t>알림 창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작은</a:t>
            </a:r>
            <a:r>
              <a:rPr lang="en-US" altLang="ko-KR" sz="2000" dirty="0"/>
              <a:t> </a:t>
            </a:r>
            <a:r>
              <a:rPr lang="ko-KR" altLang="en-US" sz="2000" dirty="0"/>
              <a:t>창을 열어 원하는 메시지를 표시한다</a:t>
            </a:r>
            <a:endParaRPr lang="en-US" altLang="ko-KR" sz="2000" dirty="0"/>
          </a:p>
          <a:p>
            <a:r>
              <a:rPr lang="en-US" altLang="ko-KR" sz="2000" b="1" dirty="0">
                <a:solidFill>
                  <a:srgbClr val="C00000"/>
                </a:solidFill>
              </a:rPr>
              <a:t>alert(</a:t>
            </a:r>
            <a:r>
              <a:rPr lang="ko-KR" altLang="en-US" sz="2000" b="1" dirty="0">
                <a:solidFill>
                  <a:srgbClr val="C00000"/>
                </a:solidFill>
              </a:rPr>
              <a:t>메시지</a:t>
            </a:r>
            <a:r>
              <a:rPr lang="en-US" altLang="ko-KR" sz="2000" b="1" dirty="0">
                <a:solidFill>
                  <a:srgbClr val="C00000"/>
                </a:solidFill>
              </a:rPr>
              <a:t>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171" y="1813681"/>
            <a:ext cx="4534521" cy="189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65" y="3982718"/>
            <a:ext cx="612199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대화상자 </a:t>
            </a:r>
            <a:r>
              <a:rPr lang="en-US" altLang="ko-KR" sz="2400" dirty="0"/>
              <a:t>– </a:t>
            </a:r>
            <a:r>
              <a:rPr lang="ko-KR" altLang="en-US" sz="2400" dirty="0"/>
              <a:t>확인 창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사용자가</a:t>
            </a:r>
            <a:r>
              <a:rPr lang="en-US" altLang="ko-KR" sz="2000" dirty="0"/>
              <a:t> [</a:t>
            </a:r>
            <a:r>
              <a:rPr lang="ko-KR" altLang="en-US" sz="2000" dirty="0"/>
              <a:t>확인</a:t>
            </a:r>
            <a:r>
              <a:rPr lang="en-US" altLang="ko-KR" sz="2000" dirty="0"/>
              <a:t>]</a:t>
            </a:r>
            <a:r>
              <a:rPr lang="ko-KR" altLang="en-US" sz="2000" dirty="0"/>
              <a:t>이나 </a:t>
            </a:r>
            <a:r>
              <a:rPr lang="en-US" altLang="ko-KR" sz="2000" dirty="0"/>
              <a:t>[</a:t>
            </a:r>
            <a:r>
              <a:rPr lang="ko-KR" altLang="en-US" sz="2000" dirty="0"/>
              <a:t>취소</a:t>
            </a:r>
            <a:r>
              <a:rPr lang="en-US" altLang="ko-KR" sz="2000" dirty="0"/>
              <a:t>]</a:t>
            </a:r>
            <a:r>
              <a:rPr lang="ko-KR" altLang="en-US" sz="2000" dirty="0"/>
              <a:t> 버튼을 클릭할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어떤 버튼을 </a:t>
            </a:r>
            <a:r>
              <a:rPr lang="ko-KR" altLang="en-US" sz="2000" dirty="0" err="1"/>
              <a:t>클릭했느냐에</a:t>
            </a:r>
            <a:r>
              <a:rPr lang="ko-KR" altLang="en-US" sz="2000" dirty="0"/>
              <a:t> 따라 다르게 프로그램이 동작하도록 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confirm(</a:t>
            </a:r>
            <a:r>
              <a:rPr lang="ko-KR" altLang="en-US" sz="2000" b="1" dirty="0">
                <a:solidFill>
                  <a:srgbClr val="C00000"/>
                </a:solidFill>
              </a:rPr>
              <a:t>메시지</a:t>
            </a:r>
            <a:r>
              <a:rPr lang="en-US" altLang="ko-KR" sz="2000" b="1" dirty="0">
                <a:solidFill>
                  <a:srgbClr val="C00000"/>
                </a:solidFill>
              </a:rPr>
              <a:t>)</a:t>
            </a:r>
          </a:p>
          <a:p>
            <a:pPr lvl="1"/>
            <a:endParaRPr lang="en-US" altLang="ko-KR" sz="1800" b="1" dirty="0">
              <a:solidFill>
                <a:srgbClr val="C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336" y="2085572"/>
            <a:ext cx="630281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336" y="3997899"/>
            <a:ext cx="5703315" cy="200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30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조건문</a:t>
            </a:r>
            <a:r>
              <a:rPr lang="ko-KR" altLang="en-US" sz="2400" dirty="0"/>
              <a:t> </a:t>
            </a:r>
            <a:r>
              <a:rPr lang="en-US" altLang="ko-KR" sz="2400" dirty="0"/>
              <a:t>– if </a:t>
            </a:r>
            <a:r>
              <a:rPr lang="ko-KR" altLang="en-US" sz="2400" dirty="0"/>
              <a:t>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조건을 체크할 때 가장 많이 사용하는 구문</a:t>
            </a:r>
            <a:endParaRPr lang="en-US" altLang="ko-KR" sz="2000" dirty="0"/>
          </a:p>
          <a:p>
            <a:r>
              <a:rPr lang="en-US" altLang="ko-KR" sz="2000" dirty="0"/>
              <a:t>if (</a:t>
            </a:r>
            <a:r>
              <a:rPr lang="ko-KR" altLang="en-US" sz="2000" dirty="0"/>
              <a:t>조건</a:t>
            </a:r>
            <a:r>
              <a:rPr lang="en-US" altLang="ko-KR" sz="2000" dirty="0"/>
              <a:t>) </a:t>
            </a:r>
            <a:r>
              <a:rPr lang="ko-KR" altLang="en-US" sz="2000" dirty="0"/>
              <a:t>문장</a:t>
            </a:r>
          </a:p>
          <a:p>
            <a:r>
              <a:rPr lang="ko-KR" altLang="en-US" sz="2000" dirty="0"/>
              <a:t>괄호 안의 조건을 체크해서 </a:t>
            </a:r>
            <a:r>
              <a:rPr lang="en-US" altLang="ko-KR" sz="2000" dirty="0"/>
              <a:t>true</a:t>
            </a:r>
            <a:r>
              <a:rPr lang="ko-KR" altLang="en-US" sz="2000" dirty="0"/>
              <a:t>이면 바로 다음의 문장을 실행하고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조건이 </a:t>
            </a:r>
            <a:r>
              <a:rPr lang="en-US" altLang="ko-KR" sz="2000" dirty="0"/>
              <a:t>false</a:t>
            </a:r>
            <a:r>
              <a:rPr lang="ko-KR" altLang="en-US" sz="2000" dirty="0"/>
              <a:t>이면 아무것도 하지 않는다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조건을 만족했을 때 여러 문장이 실행되도록 하려면 문장의 앞뒤에 </a:t>
            </a:r>
            <a:r>
              <a:rPr lang="en-US" altLang="ko-KR" sz="2000" dirty="0"/>
              <a:t>{</a:t>
            </a:r>
            <a:r>
              <a:rPr lang="ko-KR" altLang="en-US" sz="2000" dirty="0"/>
              <a:t>와 </a:t>
            </a:r>
            <a:r>
              <a:rPr lang="en-US" altLang="ko-KR" sz="2000" dirty="0"/>
              <a:t>}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붙여 블록을 만든다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30" y="3930570"/>
            <a:ext cx="7536160" cy="123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83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조건문</a:t>
            </a:r>
            <a:r>
              <a:rPr lang="ko-KR" altLang="en-US" sz="2400" dirty="0"/>
              <a:t> </a:t>
            </a:r>
            <a:r>
              <a:rPr lang="en-US" altLang="ko-KR" sz="2400" dirty="0"/>
              <a:t>- else</a:t>
            </a:r>
            <a:r>
              <a:rPr lang="ko-KR" altLang="en-US" sz="2400" dirty="0"/>
              <a:t>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if </a:t>
            </a:r>
            <a:r>
              <a:rPr lang="ko-KR" altLang="en-US" sz="2000" dirty="0"/>
              <a:t>문에서 조건이 </a:t>
            </a:r>
            <a:r>
              <a:rPr lang="en-US" altLang="ko-KR" sz="2000" dirty="0"/>
              <a:t>true</a:t>
            </a:r>
            <a:r>
              <a:rPr lang="ko-KR" altLang="en-US" sz="2000" dirty="0"/>
              <a:t>가 아닐 경우에 실행할 문장</a:t>
            </a:r>
            <a:endParaRPr lang="en-US" altLang="ko-KR" sz="20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중첩된 </a:t>
            </a:r>
            <a:r>
              <a:rPr lang="en-US" altLang="ko-KR" sz="2000" dirty="0"/>
              <a:t>if-else </a:t>
            </a:r>
            <a:r>
              <a:rPr lang="ko-KR" altLang="en-US" sz="2000" dirty="0"/>
              <a:t>문 </a:t>
            </a:r>
            <a:r>
              <a:rPr lang="en-US" altLang="ko-KR" sz="2000" dirty="0"/>
              <a:t>: else </a:t>
            </a:r>
            <a:r>
              <a:rPr lang="ko-KR" altLang="en-US" sz="2000" dirty="0"/>
              <a:t>문 안에 다른 </a:t>
            </a:r>
            <a:r>
              <a:rPr lang="en-US" altLang="ko-KR" sz="2000" dirty="0"/>
              <a:t>if-else </a:t>
            </a:r>
            <a:r>
              <a:rPr lang="ko-KR" altLang="en-US" sz="2000" dirty="0"/>
              <a:t>문 포함시킴</a:t>
            </a:r>
            <a:endParaRPr lang="en-US" altLang="ko-KR" sz="2000" dirty="0"/>
          </a:p>
          <a:p>
            <a:pPr lvl="1"/>
            <a:endParaRPr lang="ko-KR" altLang="en-US" sz="1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041259" y="1917953"/>
            <a:ext cx="6105128" cy="1351229"/>
            <a:chOff x="933450" y="2060848"/>
            <a:chExt cx="6105128" cy="1351229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450" y="2060848"/>
              <a:ext cx="4430638" cy="1351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2181332"/>
              <a:ext cx="1674490" cy="111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259" y="4395548"/>
            <a:ext cx="2308292" cy="183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08" y="4539564"/>
            <a:ext cx="4887511" cy="142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89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72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조건문</a:t>
            </a:r>
            <a:r>
              <a:rPr lang="ko-KR" altLang="en-US" sz="2400" dirty="0"/>
              <a:t> </a:t>
            </a:r>
            <a:r>
              <a:rPr lang="en-US" altLang="ko-KR" sz="2400" dirty="0"/>
              <a:t>- switch </a:t>
            </a:r>
            <a:r>
              <a:rPr lang="ko-KR" altLang="en-US" sz="2400" dirty="0"/>
              <a:t>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변수를 체크해서 </a:t>
            </a:r>
            <a:r>
              <a:rPr lang="en-US" altLang="ko-KR" sz="1600" dirty="0"/>
              <a:t>case </a:t>
            </a:r>
            <a:r>
              <a:rPr lang="ko-KR" altLang="en-US" sz="1600" dirty="0"/>
              <a:t>문에 따라 지정한 동작 실행</a:t>
            </a:r>
            <a:endParaRPr lang="en-US" altLang="ko-KR" sz="1600" dirty="0"/>
          </a:p>
          <a:p>
            <a:r>
              <a:rPr lang="ko-KR" altLang="en-US" sz="1600" dirty="0"/>
              <a:t>체크해야 할 조건이 많으면서 서로 중복되지 않을 경우에는 여러 개의 </a:t>
            </a:r>
            <a:r>
              <a:rPr lang="en-US" altLang="ko-KR" sz="1600" dirty="0"/>
              <a:t>if </a:t>
            </a:r>
            <a:r>
              <a:rPr lang="ko-KR" altLang="en-US" sz="1600" dirty="0"/>
              <a:t>문보다 </a:t>
            </a:r>
            <a:r>
              <a:rPr lang="en-US" altLang="ko-KR" sz="1600" dirty="0"/>
              <a:t>switch </a:t>
            </a:r>
            <a:r>
              <a:rPr lang="ko-KR" altLang="en-US" sz="1600" dirty="0"/>
              <a:t>문이 편리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96" y="2440320"/>
            <a:ext cx="2758593" cy="31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사각형 설명선 14"/>
          <p:cNvSpPr/>
          <p:nvPr/>
        </p:nvSpPr>
        <p:spPr>
          <a:xfrm>
            <a:off x="5929888" y="2698264"/>
            <a:ext cx="4032448" cy="2520280"/>
          </a:xfrm>
          <a:prstGeom prst="wedgeRoundRectCallout">
            <a:avLst>
              <a:gd name="adj1" fmla="val -68914"/>
              <a:gd name="adj2" fmla="val -2440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변수를 체크한 </a:t>
            </a:r>
            <a:r>
              <a:rPr lang="ko-KR" altLang="en-US" sz="1400" dirty="0" smtClean="0">
                <a:solidFill>
                  <a:schemeClr val="tx1"/>
                </a:solidFill>
              </a:rPr>
              <a:t>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값이 ‘상수</a:t>
            </a:r>
            <a:r>
              <a:rPr lang="en-US" altLang="ko-KR" sz="1400" dirty="0">
                <a:solidFill>
                  <a:schemeClr val="tx1"/>
                </a:solidFill>
              </a:rPr>
              <a:t>1’</a:t>
            </a:r>
            <a:r>
              <a:rPr lang="ko-KR" altLang="en-US" sz="1400" dirty="0">
                <a:solidFill>
                  <a:schemeClr val="tx1"/>
                </a:solidFill>
              </a:rPr>
              <a:t>이면 ‘문장</a:t>
            </a:r>
            <a:r>
              <a:rPr lang="en-US" altLang="ko-KR" sz="1400" dirty="0">
                <a:solidFill>
                  <a:schemeClr val="tx1"/>
                </a:solidFill>
              </a:rPr>
              <a:t>1’</a:t>
            </a:r>
            <a:r>
              <a:rPr lang="ko-KR" altLang="en-US" sz="1400" dirty="0">
                <a:solidFill>
                  <a:schemeClr val="tx1"/>
                </a:solidFill>
              </a:rPr>
              <a:t>을 실행한 후 </a:t>
            </a:r>
            <a:r>
              <a:rPr lang="en-US" altLang="ko-KR" sz="1400" dirty="0">
                <a:solidFill>
                  <a:schemeClr val="tx1"/>
                </a:solidFill>
              </a:rPr>
              <a:t>break </a:t>
            </a:r>
            <a:r>
              <a:rPr lang="ko-KR" altLang="en-US" sz="1400" dirty="0">
                <a:solidFill>
                  <a:schemeClr val="tx1"/>
                </a:solidFill>
              </a:rPr>
              <a:t>문을 만나 </a:t>
            </a:r>
            <a:r>
              <a:rPr lang="en-US" altLang="ko-KR" sz="1400" dirty="0">
                <a:solidFill>
                  <a:schemeClr val="tx1"/>
                </a:solidFill>
              </a:rPr>
              <a:t>switch </a:t>
            </a:r>
            <a:r>
              <a:rPr lang="ko-KR" altLang="en-US" sz="1400" dirty="0">
                <a:solidFill>
                  <a:schemeClr val="tx1"/>
                </a:solidFill>
              </a:rPr>
              <a:t>문을 </a:t>
            </a:r>
            <a:r>
              <a:rPr lang="ko-KR" altLang="en-US" sz="1400" dirty="0" smtClean="0">
                <a:solidFill>
                  <a:schemeClr val="tx1"/>
                </a:solidFill>
              </a:rPr>
              <a:t>빠져나간다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 </a:t>
            </a:r>
            <a:r>
              <a:rPr lang="ko-KR" altLang="en-US" sz="1400" dirty="0">
                <a:solidFill>
                  <a:schemeClr val="tx1"/>
                </a:solidFill>
              </a:rPr>
              <a:t>값이 ‘상수</a:t>
            </a:r>
            <a:r>
              <a:rPr lang="en-US" altLang="ko-KR" sz="1400" dirty="0">
                <a:solidFill>
                  <a:schemeClr val="tx1"/>
                </a:solidFill>
              </a:rPr>
              <a:t>2’</a:t>
            </a:r>
            <a:r>
              <a:rPr lang="ko-KR" altLang="en-US" sz="1400" dirty="0">
                <a:solidFill>
                  <a:schemeClr val="tx1"/>
                </a:solidFill>
              </a:rPr>
              <a:t>이면 ‘문장</a:t>
            </a:r>
            <a:r>
              <a:rPr lang="en-US" altLang="ko-KR" sz="1400" dirty="0">
                <a:solidFill>
                  <a:schemeClr val="tx1"/>
                </a:solidFill>
              </a:rPr>
              <a:t>2’</a:t>
            </a:r>
            <a:r>
              <a:rPr lang="ko-KR" altLang="en-US" sz="1400" dirty="0">
                <a:solidFill>
                  <a:schemeClr val="tx1"/>
                </a:solidFill>
              </a:rPr>
              <a:t>를 실행한 후 </a:t>
            </a:r>
            <a:r>
              <a:rPr lang="en-US" altLang="ko-KR" sz="1400" dirty="0">
                <a:solidFill>
                  <a:schemeClr val="tx1"/>
                </a:solidFill>
              </a:rPr>
              <a:t>switch </a:t>
            </a:r>
            <a:r>
              <a:rPr lang="ko-KR" altLang="en-US" sz="1400" dirty="0">
                <a:solidFill>
                  <a:schemeClr val="tx1"/>
                </a:solidFill>
              </a:rPr>
              <a:t>문을 </a:t>
            </a:r>
            <a:r>
              <a:rPr lang="ko-KR" altLang="en-US" sz="1400" dirty="0" smtClean="0">
                <a:solidFill>
                  <a:schemeClr val="tx1"/>
                </a:solidFill>
              </a:rPr>
              <a:t>빠져나간다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- case </a:t>
            </a:r>
            <a:r>
              <a:rPr lang="ko-KR" altLang="en-US" sz="1400" dirty="0">
                <a:solidFill>
                  <a:schemeClr val="tx1"/>
                </a:solidFill>
              </a:rPr>
              <a:t>문 어디에도 변수 값이 일치하지 않는다면 </a:t>
            </a:r>
            <a:r>
              <a:rPr lang="en-US" altLang="ko-KR" sz="1400" dirty="0">
                <a:solidFill>
                  <a:schemeClr val="tx1"/>
                </a:solidFill>
              </a:rPr>
              <a:t>default: </a:t>
            </a:r>
            <a:r>
              <a:rPr lang="ko-KR" altLang="en-US" sz="1400" dirty="0">
                <a:solidFill>
                  <a:schemeClr val="tx1"/>
                </a:solidFill>
              </a:rPr>
              <a:t>다음의 ‘문장</a:t>
            </a:r>
            <a:r>
              <a:rPr lang="en-US" altLang="ko-KR" sz="1400" dirty="0">
                <a:solidFill>
                  <a:schemeClr val="tx1"/>
                </a:solidFill>
              </a:rPr>
              <a:t>n’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8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en-US" altLang="ko-KR" sz="2400" dirty="0"/>
              <a:t>– for </a:t>
            </a:r>
            <a:r>
              <a:rPr lang="ko-KR" altLang="en-US" sz="2400" dirty="0"/>
              <a:t>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가장 많이 사용되는 </a:t>
            </a:r>
            <a:r>
              <a:rPr lang="ko-KR" altLang="en-US" sz="1600" dirty="0" err="1"/>
              <a:t>반복문</a:t>
            </a:r>
            <a:endParaRPr lang="en-US" altLang="ko-KR" sz="1600" dirty="0"/>
          </a:p>
          <a:p>
            <a:r>
              <a:rPr lang="ko-KR" altLang="en-US" sz="1600" dirty="0"/>
              <a:t>주로 값을 일정하게 증가시킬 때 많이 사용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186317" y="332654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[</a:t>
            </a:r>
            <a:r>
              <a:rPr lang="ko-KR" altLang="en-US" sz="1600" dirty="0">
                <a:solidFill>
                  <a:srgbClr val="C00000"/>
                </a:solidFill>
              </a:rPr>
              <a:t>초기값</a:t>
            </a:r>
            <a:r>
              <a:rPr lang="en-US" altLang="ko-KR" sz="1600" dirty="0">
                <a:solidFill>
                  <a:srgbClr val="C00000"/>
                </a:solidFill>
              </a:rPr>
              <a:t>]→[</a:t>
            </a:r>
            <a:r>
              <a:rPr lang="ko-KR" altLang="en-US" sz="1600" dirty="0">
                <a:solidFill>
                  <a:srgbClr val="C00000"/>
                </a:solidFill>
              </a:rPr>
              <a:t>조건</a:t>
            </a:r>
            <a:r>
              <a:rPr lang="en-US" altLang="ko-KR" sz="1600" dirty="0">
                <a:solidFill>
                  <a:srgbClr val="C00000"/>
                </a:solidFill>
              </a:rPr>
              <a:t>]→[</a:t>
            </a:r>
            <a:r>
              <a:rPr lang="ko-KR" altLang="en-US" sz="1600" dirty="0">
                <a:solidFill>
                  <a:srgbClr val="C00000"/>
                </a:solidFill>
              </a:rPr>
              <a:t>문장</a:t>
            </a:r>
            <a:r>
              <a:rPr lang="en-US" altLang="ko-KR" sz="1600" dirty="0">
                <a:solidFill>
                  <a:srgbClr val="C00000"/>
                </a:solidFill>
              </a:rPr>
              <a:t>]→[</a:t>
            </a:r>
            <a:r>
              <a:rPr lang="ko-KR" altLang="en-US" sz="1600" dirty="0" err="1">
                <a:solidFill>
                  <a:srgbClr val="C00000"/>
                </a:solidFill>
              </a:rPr>
              <a:t>증가식</a:t>
            </a:r>
            <a:r>
              <a:rPr lang="en-US" altLang="ko-KR" sz="1600" dirty="0">
                <a:solidFill>
                  <a:srgbClr val="C00000"/>
                </a:solidFill>
              </a:rPr>
              <a:t>]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6" y="3830603"/>
            <a:ext cx="5113020" cy="205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44" y="1958395"/>
            <a:ext cx="5451897" cy="127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409" y="2863560"/>
            <a:ext cx="2499481" cy="290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en-US" altLang="ko-KR" sz="2400" dirty="0"/>
              <a:t>– while </a:t>
            </a:r>
            <a:r>
              <a:rPr lang="ko-KR" altLang="en-US" sz="2400" dirty="0"/>
              <a:t>문</a:t>
            </a:r>
            <a:r>
              <a:rPr lang="en-US" altLang="ko-KR" sz="2400" dirty="0"/>
              <a:t>, do…while </a:t>
            </a:r>
            <a:r>
              <a:rPr lang="ko-KR" altLang="en-US" sz="2400" dirty="0"/>
              <a:t>문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10" y="3758809"/>
            <a:ext cx="2194793" cy="206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54426" y="1526561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while </a:t>
            </a:r>
            <a:r>
              <a:rPr lang="ko-KR" altLang="en-US" b="1" dirty="0" smtClean="0"/>
              <a:t>문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42858" y="1526561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do … while </a:t>
            </a:r>
            <a:r>
              <a:rPr lang="ko-KR" altLang="en-US" b="1" dirty="0" smtClean="0"/>
              <a:t>문</a:t>
            </a:r>
            <a:endParaRPr lang="ko-KR" altLang="en-US" b="1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14" y="3482295"/>
            <a:ext cx="2202916" cy="132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내용 개체 틀 2"/>
          <p:cNvSpPr>
            <a:spLocks noGrp="1"/>
          </p:cNvSpPr>
          <p:nvPr>
            <p:ph sz="half" idx="1"/>
          </p:nvPr>
        </p:nvSpPr>
        <p:spPr>
          <a:xfrm>
            <a:off x="1778924" y="1965961"/>
            <a:ext cx="4038600" cy="336249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조건이 </a:t>
            </a:r>
            <a:r>
              <a:rPr lang="ko-KR" altLang="en-US" sz="1800" dirty="0"/>
              <a:t>참</a:t>
            </a:r>
            <a:r>
              <a:rPr lang="en-US" altLang="ko-KR" sz="1800" dirty="0"/>
              <a:t>(true)</a:t>
            </a:r>
            <a:r>
              <a:rPr lang="ko-KR" altLang="en-US" sz="1800" dirty="0"/>
              <a:t>인 동안 </a:t>
            </a:r>
            <a:r>
              <a:rPr lang="ko-KR" altLang="en-US" sz="1800" dirty="0" smtClean="0"/>
              <a:t>문장 반복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/>
              <a:t>조건이 </a:t>
            </a:r>
            <a:r>
              <a:rPr lang="en-US" altLang="ko-KR" sz="1800" dirty="0"/>
              <a:t>false</a:t>
            </a:r>
            <a:r>
              <a:rPr lang="ko-KR" altLang="en-US" sz="1800" dirty="0"/>
              <a:t>라면 </a:t>
            </a:r>
            <a:r>
              <a:rPr lang="ko-KR" altLang="en-US" sz="1800" dirty="0" smtClean="0"/>
              <a:t>문장을 </a:t>
            </a:r>
            <a:r>
              <a:rPr lang="ko-KR" altLang="en-US" sz="1800" dirty="0"/>
              <a:t>한 번도 실행하지 않을 수도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{</a:t>
            </a:r>
            <a:r>
              <a:rPr lang="ko-KR" altLang="en-US" sz="1800" dirty="0"/>
              <a:t>와 </a:t>
            </a:r>
            <a:r>
              <a:rPr lang="en-US" altLang="ko-KR" sz="1800" dirty="0"/>
              <a:t>}</a:t>
            </a:r>
            <a:r>
              <a:rPr lang="ko-KR" altLang="en-US" sz="1800" dirty="0"/>
              <a:t>를 사용해서 명령 블록을 만들어 여러 문장을 </a:t>
            </a:r>
            <a:r>
              <a:rPr lang="ko-KR" altLang="en-US" sz="1800" dirty="0" smtClean="0"/>
              <a:t>반복할 </a:t>
            </a:r>
            <a:r>
              <a:rPr lang="ko-KR" altLang="en-US" sz="1800" dirty="0"/>
              <a:t>수 </a:t>
            </a:r>
            <a:r>
              <a:rPr lang="ko-KR" altLang="en-US" sz="1800" dirty="0" smtClean="0"/>
              <a:t>있다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19" name="내용 개체 틀 5"/>
          <p:cNvSpPr txBox="1">
            <a:spLocks/>
          </p:cNvSpPr>
          <p:nvPr/>
        </p:nvSpPr>
        <p:spPr>
          <a:xfrm>
            <a:off x="5969924" y="1965961"/>
            <a:ext cx="4038600" cy="3362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일단 문장을 한 번 실행한 후 조건을 체크한다</a:t>
            </a:r>
            <a:r>
              <a:rPr lang="en-US" altLang="ko-KR" sz="1800" smtClean="0"/>
              <a:t>.</a:t>
            </a:r>
          </a:p>
          <a:p>
            <a:r>
              <a:rPr lang="ko-KR" altLang="en-US" sz="1800" smtClean="0"/>
              <a:t>조건이 </a:t>
            </a:r>
            <a:r>
              <a:rPr lang="en-US" altLang="ko-KR" sz="1800" smtClean="0"/>
              <a:t>false</a:t>
            </a:r>
            <a:r>
              <a:rPr lang="ko-KR" altLang="en-US" sz="1800" smtClean="0"/>
              <a:t>라 하더라도 일단 문장이 최소한 한 번은 실행된다</a:t>
            </a:r>
            <a:r>
              <a:rPr lang="en-US" altLang="ko-KR" sz="1800" smtClean="0"/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4073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409</Words>
  <Application>Microsoft Office PowerPoint</Application>
  <PresentationFormat>와이드스크린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66</cp:revision>
  <dcterms:created xsi:type="dcterms:W3CDTF">2022-04-27T05:26:32Z</dcterms:created>
  <dcterms:modified xsi:type="dcterms:W3CDTF">2022-05-17T22:31:36Z</dcterms:modified>
</cp:coreProperties>
</file>