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7" r:id="rId2"/>
    <p:sldId id="333" r:id="rId3"/>
    <p:sldId id="373" r:id="rId4"/>
    <p:sldId id="473" r:id="rId5"/>
    <p:sldId id="474" r:id="rId6"/>
    <p:sldId id="522" r:id="rId7"/>
    <p:sldId id="521" r:id="rId8"/>
    <p:sldId id="523" r:id="rId9"/>
    <p:sldId id="524" r:id="rId10"/>
    <p:sldId id="525" r:id="rId11"/>
    <p:sldId id="526" r:id="rId12"/>
    <p:sldId id="527" r:id="rId13"/>
    <p:sldId id="528" r:id="rId14"/>
    <p:sldId id="467" r:id="rId15"/>
    <p:sldId id="483" r:id="rId16"/>
    <p:sldId id="485" r:id="rId17"/>
    <p:sldId id="484" r:id="rId18"/>
    <p:sldId id="486" r:id="rId19"/>
    <p:sldId id="529" r:id="rId20"/>
    <p:sldId id="530" r:id="rId21"/>
    <p:sldId id="531" r:id="rId22"/>
    <p:sldId id="532" r:id="rId23"/>
    <p:sldId id="487" r:id="rId24"/>
    <p:sldId id="488" r:id="rId25"/>
    <p:sldId id="489" r:id="rId26"/>
    <p:sldId id="466" r:id="rId27"/>
    <p:sldId id="505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293" r:id="rId40"/>
  </p:sldIdLst>
  <p:sldSz cx="12192000" cy="6858000"/>
  <p:notesSz cx="6858000" cy="9144000"/>
  <p:embeddedFontLst>
    <p:embeddedFont>
      <p:font typeface="Poppins Light" panose="020B0600000101010101" charset="0"/>
      <p:regular r:id="rId43"/>
      <p: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휴먼엑스포" panose="02030504000101010101" pitchFamily="18" charset="-127"/>
      <p:regular r:id="rId47"/>
    </p:embeddedFont>
    <p:embeddedFont>
      <p:font typeface="타이포_쌍문동 B" panose="02020803020101020101" pitchFamily="18" charset="-127"/>
      <p:bold r:id="rId48"/>
    </p:embeddedFont>
    <p:embeddedFont>
      <p:font typeface="Poppins SemiBold" panose="020B0600000101010101" charset="0"/>
      <p:bold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46"/>
    <a:srgbClr val="64F0FF"/>
    <a:srgbClr val="FF9395"/>
    <a:srgbClr val="4D5FFF"/>
    <a:srgbClr val="677AFF"/>
    <a:srgbClr val="1370EE"/>
    <a:srgbClr val="FF8090"/>
    <a:srgbClr val="98B7FF"/>
    <a:srgbClr val="FFF4A7"/>
    <a:srgbClr val="5B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6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0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9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0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47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3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4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9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75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7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60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04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29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83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26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93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8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6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71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7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66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72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7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3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0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1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3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5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2.svg"/><Relationship Id="rId21" Type="http://schemas.openxmlformats.org/officeDocument/2006/relationships/image" Target="../media/image8.png"/><Relationship Id="rId34" Type="http://schemas.openxmlformats.org/officeDocument/2006/relationships/image" Target="../media/image30.svg"/><Relationship Id="rId7" Type="http://schemas.openxmlformats.org/officeDocument/2006/relationships/image" Target="../media/image6.svg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24" Type="http://schemas.openxmlformats.org/officeDocument/2006/relationships/image" Target="../media/image20.svg"/><Relationship Id="rId32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image" Target="../media/image24.svg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30.svg"/><Relationship Id="rId21" Type="http://schemas.openxmlformats.org/officeDocument/2006/relationships/image" Target="../media/image11.png"/><Relationship Id="rId12" Type="http://schemas.openxmlformats.org/officeDocument/2006/relationships/image" Target="../media/image6.sv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Relationship Id="rId22" Type="http://schemas.openxmlformats.org/officeDocument/2006/relationships/image" Target="../media/image2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6.svg"/><Relationship Id="rId12" Type="http://schemas.openxmlformats.org/officeDocument/2006/relationships/image" Target="../media/image18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40.svg"/><Relationship Id="rId19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32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34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4.svg"/><Relationship Id="rId12" Type="http://schemas.openxmlformats.org/officeDocument/2006/relationships/image" Target="../media/image6.svg"/><Relationship Id="rId17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30.svg"/><Relationship Id="rId21" Type="http://schemas.openxmlformats.org/officeDocument/2006/relationships/image" Target="../media/image7.png"/><Relationship Id="rId34" Type="http://schemas.openxmlformats.org/officeDocument/2006/relationships/image" Target="../media/image26.svg"/><Relationship Id="rId7" Type="http://schemas.openxmlformats.org/officeDocument/2006/relationships/image" Target="../media/image4.svg"/><Relationship Id="rId1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24" Type="http://schemas.openxmlformats.org/officeDocument/2006/relationships/image" Target="../media/image18.svg"/><Relationship Id="rId32" Type="http://schemas.openxmlformats.org/officeDocument/2006/relationships/image" Target="../media/image24.svg"/><Relationship Id="rId5" Type="http://schemas.openxmlformats.org/officeDocument/2006/relationships/image" Target="../media/image6.svg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image" Target="../media/image32.svg"/><Relationship Id="rId36" Type="http://schemas.openxmlformats.org/officeDocument/2006/relationships/image" Target="../media/image28.svg"/><Relationship Id="rId19" Type="http://schemas.openxmlformats.org/officeDocument/2006/relationships/image" Target="../media/image6.png"/><Relationship Id="rId31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2.svg"/><Relationship Id="rId22" Type="http://schemas.openxmlformats.org/officeDocument/2006/relationships/image" Target="../media/image16.svg"/><Relationship Id="rId27" Type="http://schemas.openxmlformats.org/officeDocument/2006/relationships/image" Target="../media/image15.png"/><Relationship Id="rId30" Type="http://schemas.openxmlformats.org/officeDocument/2006/relationships/image" Target="../media/image22.svg"/><Relationship Id="rId35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4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21" Type="http://schemas.openxmlformats.org/officeDocument/2006/relationships/image" Target="../media/image9.png"/><Relationship Id="rId34" Type="http://schemas.openxmlformats.org/officeDocument/2006/relationships/image" Target="../media/image30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32.svg"/><Relationship Id="rId32" Type="http://schemas.openxmlformats.org/officeDocument/2006/relationships/image" Target="../media/image26.sv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34.svg"/><Relationship Id="rId36" Type="http://schemas.openxmlformats.org/officeDocument/2006/relationships/image" Target="../media/image28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6.png"/><Relationship Id="rId30" Type="http://schemas.openxmlformats.org/officeDocument/2006/relationships/image" Target="../media/image24.svg"/><Relationship Id="rId35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34.svg"/><Relationship Id="rId21" Type="http://schemas.openxmlformats.org/officeDocument/2006/relationships/image" Target="../media/image15.png"/><Relationship Id="rId34" Type="http://schemas.openxmlformats.org/officeDocument/2006/relationships/image" Target="../media/image28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22.svg"/><Relationship Id="rId32" Type="http://schemas.openxmlformats.org/officeDocument/2006/relationships/image" Target="../media/image4.sv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32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21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4.svg"/><Relationship Id="rId12" Type="http://schemas.openxmlformats.org/officeDocument/2006/relationships/image" Target="../media/image36.svg"/><Relationship Id="rId17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24.sv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8.svg"/><Relationship Id="rId12" Type="http://schemas.openxmlformats.org/officeDocument/2006/relationships/image" Target="../media/image18.sv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12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4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043"/>
          <a:stretch/>
        </p:blipFill>
        <p:spPr>
          <a:xfrm rot="5400000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93E70E84-96AC-49AA-879F-1F410742F7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4854" y="466160"/>
            <a:ext cx="1499054" cy="1883526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11127"/>
          <a:stretch/>
        </p:blipFill>
        <p:spPr>
          <a:xfrm>
            <a:off x="167691" y="0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58359" b="11187"/>
          <a:stretch/>
        </p:blipFill>
        <p:spPr>
          <a:xfrm>
            <a:off x="10240590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11623"/>
          <a:stretch/>
        </p:blipFill>
        <p:spPr>
          <a:xfrm>
            <a:off x="9026750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01119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899400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r="39991" b="40741"/>
          <a:stretch/>
        </p:blipFill>
        <p:spPr>
          <a:xfrm>
            <a:off x="1" y="4803420"/>
            <a:ext cx="2772186" cy="2054580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23E1B747-8F9F-4CFD-AAC7-6366D5DDA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 b="31912"/>
          <a:stretch/>
        </p:blipFill>
        <p:spPr>
          <a:xfrm>
            <a:off x="10629090" y="5995981"/>
            <a:ext cx="1266040" cy="862019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AD86266F-7C5E-4486-ACFD-33E278B8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rcRect l="23576"/>
          <a:stretch/>
        </p:blipFill>
        <p:spPr>
          <a:xfrm>
            <a:off x="0" y="278126"/>
            <a:ext cx="1193120" cy="1316526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5CAD3CBE-B470-445B-9BA6-F3C78E82EB0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70265" y="5356897"/>
            <a:ext cx="854383" cy="66797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2D0C5A8B-C057-46A4-B12E-188DF6ECE69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743106" y="445729"/>
            <a:ext cx="1165068" cy="1491287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E4DEA4F2-F263-4C08-A484-9E7A4D2EC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rcRect l="40637"/>
          <a:stretch/>
        </p:blipFill>
        <p:spPr>
          <a:xfrm>
            <a:off x="0" y="4638067"/>
            <a:ext cx="2176305" cy="1992266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250AFCEA-523B-4326-8D9D-4B15D9EFD1A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493818" y="5416470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>
            <a:off x="10070863" y="2896393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242" y="1054099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37" y="1174485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>
            <a:off x="2322722" y="4682674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>
            <a:off x="9547673" y="-1"/>
            <a:ext cx="2644327" cy="233526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2AC559E-051F-40BC-8DC1-8D52ACDF712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8738" y="5196135"/>
            <a:ext cx="1266040" cy="126604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C29AE103-DF67-4647-A66C-70FC20450F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708" y="248263"/>
            <a:ext cx="1165068" cy="14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8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36608" r="32563"/>
          <a:stretch/>
        </p:blipFill>
        <p:spPr>
          <a:xfrm flipV="1">
            <a:off x="9076633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14324" y="-526708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9439275" y="7305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92515" y="3609743"/>
            <a:ext cx="3166184" cy="316618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D5EF7D0-FEED-49BB-B902-773A57E7042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5558" y="960902"/>
            <a:ext cx="1266040" cy="126604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550C858-642D-447E-88F0-21215C9F2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r="41634"/>
          <a:stretch/>
        </p:blipFill>
        <p:spPr>
          <a:xfrm>
            <a:off x="11280789" y="3727758"/>
            <a:ext cx="91121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677AED2-7733-4E8D-AC39-206C721BC2D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2237" y="590852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6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 flipV="1">
            <a:off x="0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 flipV="1">
            <a:off x="8001924" y="1247325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524477" y="5356226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0205C50-A5A8-404A-B4B0-6519BE57C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33689"/>
          <a:stretch/>
        </p:blipFill>
        <p:spPr>
          <a:xfrm>
            <a:off x="10416071" y="6077706"/>
            <a:ext cx="1339828" cy="7802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3BB4A422-B97A-400C-B4FF-8A588B30E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r="32758"/>
          <a:stretch/>
        </p:blipFill>
        <p:spPr>
          <a:xfrm>
            <a:off x="11319797" y="3913590"/>
            <a:ext cx="872204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483970F-BCE5-438F-A6BD-0E87847751B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8831" y="5592947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2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4774" t="13162"/>
          <a:stretch/>
        </p:blipFill>
        <p:spPr>
          <a:xfrm flipV="1">
            <a:off x="0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0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10132139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5400" b="65917"/>
          <a:stretch/>
        </p:blipFill>
        <p:spPr>
          <a:xfrm flipV="1">
            <a:off x="8162952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1F172D8-063C-4E31-A266-CC89069844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39354" y="1211043"/>
            <a:ext cx="1339828" cy="117671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AA4E00D-B04A-4FE2-A434-06259E0C770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9809" y="5319541"/>
            <a:ext cx="1200020" cy="120002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A1AF59D-925F-4CB2-A1C1-E1FC5F79F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b="13973"/>
          <a:stretch/>
        </p:blipFill>
        <p:spPr>
          <a:xfrm rot="16200000">
            <a:off x="481059" y="268723"/>
            <a:ext cx="1499054" cy="1620351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F3F7C88B-8FAC-4613-B70C-5B2DF7FCDB5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7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6833" r="53235"/>
          <a:stretch/>
        </p:blipFill>
        <p:spPr>
          <a:xfrm flipV="1">
            <a:off x="10000433" y="131286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V="1">
            <a:off x="6530295" y="595311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5014" t="53567"/>
          <a:stretch/>
        </p:blipFill>
        <p:spPr>
          <a:xfrm flipV="1">
            <a:off x="0" y="5248139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134059" y="471484"/>
            <a:ext cx="2752725" cy="270759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51DE83A-C61C-4A40-9E56-E9FDFBEE0EA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92496" y="5989813"/>
            <a:ext cx="854383" cy="66797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E824263-ED17-40EE-8949-35D6DB0013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26932" y="3923909"/>
            <a:ext cx="1165068" cy="1491287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5F48C2B-62E5-476E-88BB-53EA32953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l="53658"/>
          <a:stretch/>
        </p:blipFill>
        <p:spPr>
          <a:xfrm>
            <a:off x="0" y="122402"/>
            <a:ext cx="1698939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42231"/>
          <a:stretch/>
        </p:blipFill>
        <p:spPr>
          <a:xfrm flipH="1">
            <a:off x="9242057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30530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 flipH="1">
            <a:off x="-1694751" y="2067718"/>
            <a:ext cx="4890425" cy="103028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52DD9C19-108A-4D66-8254-34C6940BB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13228" b="30663"/>
          <a:stretch/>
        </p:blipFill>
        <p:spPr>
          <a:xfrm>
            <a:off x="0" y="5980168"/>
            <a:ext cx="1098578" cy="87783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9B8B1A9-9592-44F1-A6DD-BE747910F0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99249" y="5391809"/>
            <a:ext cx="1339828" cy="117671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96938F7-3C3E-4930-ABD2-EA4AAF5DB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t="2566" r="20791"/>
          <a:stretch/>
        </p:blipFill>
        <p:spPr>
          <a:xfrm>
            <a:off x="11269163" y="0"/>
            <a:ext cx="922837" cy="14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8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 flipV="1">
            <a:off x="10070863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980242" y="4883414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 flipV="1">
            <a:off x="2322722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 flipV="1">
            <a:off x="9547673" y="4522733"/>
            <a:ext cx="2644327" cy="233526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74390052-7293-4DCE-BFAF-9671ED699C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10894820" y="499303"/>
            <a:ext cx="1339828" cy="117671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104B6E0-AA1A-4E43-8CD5-587E3685F45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339402" y="5841720"/>
            <a:ext cx="854383" cy="66797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4774737-2DD6-4DEB-989D-950FBED9046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4165132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36608" r="32563"/>
          <a:stretch/>
        </p:blipFill>
        <p:spPr>
          <a:xfrm flipH="1" flipV="1">
            <a:off x="0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H="1">
            <a:off x="9555110" y="-599764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 flipV="1">
            <a:off x="8933301" y="3536687"/>
            <a:ext cx="3166184" cy="316618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7822F97-21EB-42D7-9766-850104A313F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3298543" y="5541473"/>
            <a:ext cx="1561191" cy="131652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A270578-FB6E-4D08-AA9B-E1FB6D3FE24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0023" y="3536687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E6FD12B-4102-48C2-ACDD-DCF770143BE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3968" y="458408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6BC343E-40EF-45AE-9936-D7900E18F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l="35952"/>
          <a:stretch/>
        </p:blipFill>
        <p:spPr>
          <a:xfrm>
            <a:off x="9725785" y="3025733"/>
            <a:ext cx="2348047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2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70310B2-C5C4-4021-AC95-1A32659ECC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079" y="5391492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AC42DF85-2EB1-44CA-ADA3-84EBE914B3D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94891" y="0"/>
            <a:ext cx="1297109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67E0342-078B-4C8B-A8D1-38B6B9F0805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90076" y="6010517"/>
            <a:ext cx="854383" cy="6679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3EA6A-3A3C-4E46-9D30-C5FE0480FAB2}"/>
              </a:ext>
            </a:extLst>
          </p:cNvPr>
          <p:cNvSpPr/>
          <p:nvPr userDrawn="1"/>
        </p:nvSpPr>
        <p:spPr>
          <a:xfrm>
            <a:off x="7280960" y="1079539"/>
            <a:ext cx="3896268" cy="4698922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" name="그림 개체 틀 4">
            <a:extLst>
              <a:ext uri="{FF2B5EF4-FFF2-40B4-BE49-F238E27FC236}">
                <a16:creationId xmlns:a16="http://schemas.microsoft.com/office/drawing/2014/main" id="{BDC72E93-F501-4533-B489-737CA70A72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5626" y="1478280"/>
            <a:ext cx="3146936" cy="390144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98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4774" t="13162"/>
          <a:stretch/>
        </p:blipFill>
        <p:spPr>
          <a:xfrm flipH="1" flipV="1">
            <a:off x="10396514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7301575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137295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5400" b="65917"/>
          <a:stretch/>
        </p:blipFill>
        <p:spPr>
          <a:xfrm flipH="1" flipV="1">
            <a:off x="0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430B64B-317C-46DF-B35E-AA21EE8DC23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6598" y="3466984"/>
            <a:ext cx="1339828" cy="117671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5A0ACFBE-3330-459B-BE1E-A463B9DF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b="13973"/>
          <a:stretch/>
        </p:blipFill>
        <p:spPr>
          <a:xfrm>
            <a:off x="10692946" y="5237649"/>
            <a:ext cx="1499054" cy="16203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FACD21-76F1-4A75-AED2-2BF7B8A95D42}"/>
              </a:ext>
            </a:extLst>
          </p:cNvPr>
          <p:cNvSpPr/>
          <p:nvPr userDrawn="1"/>
        </p:nvSpPr>
        <p:spPr>
          <a:xfrm>
            <a:off x="5772986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1C9E9-FB1D-4E14-8533-03F610D4B7EF}"/>
              </a:ext>
            </a:extLst>
          </p:cNvPr>
          <p:cNvSpPr/>
          <p:nvPr userDrawn="1"/>
        </p:nvSpPr>
        <p:spPr>
          <a:xfrm>
            <a:off x="8729933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2EF8CA-7E19-48B4-8A22-2B9E2271578B}"/>
              </a:ext>
            </a:extLst>
          </p:cNvPr>
          <p:cNvSpPr/>
          <p:nvPr userDrawn="1"/>
        </p:nvSpPr>
        <p:spPr>
          <a:xfrm>
            <a:off x="756826" y="-103726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" name="그림 개체 틀 4">
            <a:extLst>
              <a:ext uri="{FF2B5EF4-FFF2-40B4-BE49-F238E27FC236}">
                <a16:creationId xmlns:a16="http://schemas.microsoft.com/office/drawing/2014/main" id="{7082588A-2F3D-4470-AC39-A6E4E6245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19509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4">
            <a:extLst>
              <a:ext uri="{FF2B5EF4-FFF2-40B4-BE49-F238E27FC236}">
                <a16:creationId xmlns:a16="http://schemas.microsoft.com/office/drawing/2014/main" id="{A7C059A1-1BF4-4C94-810E-D4FB88AE67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4">
            <a:extLst>
              <a:ext uri="{FF2B5EF4-FFF2-40B4-BE49-F238E27FC236}">
                <a16:creationId xmlns:a16="http://schemas.microsoft.com/office/drawing/2014/main" id="{D23B648A-AB7C-41EE-B049-A98BF10228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89738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87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래픽 30">
            <a:extLst>
              <a:ext uri="{FF2B5EF4-FFF2-40B4-BE49-F238E27FC236}">
                <a16:creationId xmlns:a16="http://schemas.microsoft.com/office/drawing/2014/main" id="{EFA985B0-D6AB-4AC3-AECE-DCAD00D95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228" y="2548808"/>
            <a:ext cx="1200020" cy="120002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127"/>
          <a:stretch/>
        </p:blipFill>
        <p:spPr>
          <a:xfrm flipH="1">
            <a:off x="10059851" y="0"/>
            <a:ext cx="1964459" cy="304323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E7BACDEE-7B32-41BB-902A-67F39088E9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0287" y="155554"/>
            <a:ext cx="1499054" cy="188352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3043"/>
          <a:stretch/>
        </p:blipFill>
        <p:spPr>
          <a:xfrm rot="16200000" flipH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r="58359" b="11187"/>
          <a:stretch/>
        </p:blipFill>
        <p:spPr>
          <a:xfrm flipH="1">
            <a:off x="1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t="11623"/>
          <a:stretch/>
        </p:blipFill>
        <p:spPr>
          <a:xfrm flipH="1">
            <a:off x="412526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6423707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126417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 r="39991" b="40741"/>
          <a:stretch/>
        </p:blipFill>
        <p:spPr>
          <a:xfrm flipH="1">
            <a:off x="9419814" y="4803420"/>
            <a:ext cx="2772186" cy="20545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BAAC8-6DBB-4C27-8B8B-0D301AB977AC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02A97EC-F7FD-4625-B9B6-AA59D10BDEB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789749" y="5266330"/>
            <a:ext cx="1266040" cy="126604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63FFD54E-336F-42E7-919E-AD902694092B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07281" y="4803420"/>
            <a:ext cx="1339828" cy="117671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BE67324-1BC7-4A6A-96F8-E42803CC658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90882" y="1823410"/>
            <a:ext cx="1561191" cy="1316526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85F48F0-08D8-4F0A-8EFE-7F044B246DD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904556" y="395298"/>
            <a:ext cx="854383" cy="66797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93555B7-E290-4C29-B8A2-68B6BF6AA378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073065" y="4869045"/>
            <a:ext cx="1165068" cy="149128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80BE6C67-CC4E-455A-9035-17A73D7CBC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rcRect l="53598"/>
          <a:stretch/>
        </p:blipFill>
        <p:spPr>
          <a:xfrm>
            <a:off x="0" y="1042947"/>
            <a:ext cx="1701118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7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836C3E01-3F50-481B-B789-1A17D13621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0398" y="1166088"/>
            <a:ext cx="1266040" cy="126604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05E7EAB-517D-43AC-A695-EDD2BE45C36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98295" y="624185"/>
            <a:ext cx="854383" cy="66797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C9CA8A3F-9742-4694-B937-DB663679E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b="18384"/>
          <a:stretch/>
        </p:blipFill>
        <p:spPr>
          <a:xfrm>
            <a:off x="210267" y="5640869"/>
            <a:ext cx="1165068" cy="12171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9B7B5E-AC38-45A3-83CD-4214159EF354}"/>
              </a:ext>
            </a:extLst>
          </p:cNvPr>
          <p:cNvSpPr/>
          <p:nvPr userDrawn="1"/>
        </p:nvSpPr>
        <p:spPr>
          <a:xfrm>
            <a:off x="761020" y="1809548"/>
            <a:ext cx="10676374" cy="4318623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" name="그림 개체 틀 4">
            <a:extLst>
              <a:ext uri="{FF2B5EF4-FFF2-40B4-BE49-F238E27FC236}">
                <a16:creationId xmlns:a16="http://schemas.microsoft.com/office/drawing/2014/main" id="{2A83BFA0-A133-491B-8985-413E63CAD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A32E2D65-C6FF-4189-9A64-2431F48D63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9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6833" r="53235"/>
          <a:stretch/>
        </p:blipFill>
        <p:spPr>
          <a:xfrm rot="10800000" flipH="1" flipV="1"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H="1" flipV="1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5014" t="53567"/>
          <a:stretch/>
        </p:blipFill>
        <p:spPr>
          <a:xfrm rot="10800000" flipH="1" flipV="1"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 flipH="1" flipV="1"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4C50C0A-90D8-42A0-8273-102E6D4723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28523" y="1226780"/>
            <a:ext cx="1339828" cy="117671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EC1AA14-4E98-4447-9089-0B4B9E527FC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17E3BA44-5494-4D17-BA2A-717A685A70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0DE18A6-F2D7-479D-946A-C5B48F6B00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FCE35360-8AF2-4F5E-8229-497891110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E8992024-BF3D-498F-BF81-51568D66DA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40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127CFF-D033-4C35-918F-80367F9A252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6645" y="641634"/>
            <a:ext cx="1266040" cy="126604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E92AA7-E366-4E0E-BF70-3C14FD2BA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7202" y="456772"/>
            <a:ext cx="854383" cy="66797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603149A8-CCBB-41E6-8B74-DF6AE13DA3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615617" y="4533522"/>
            <a:ext cx="1200020" cy="1200020"/>
          </a:xfrm>
          <a:prstGeom prst="rect">
            <a:avLst/>
          </a:prstGeom>
        </p:spPr>
      </p:pic>
      <p:sp>
        <p:nvSpPr>
          <p:cNvPr id="25" name="그림 개체 틀 11">
            <a:extLst>
              <a:ext uri="{FF2B5EF4-FFF2-40B4-BE49-F238E27FC236}">
                <a16:creationId xmlns:a16="http://schemas.microsoft.com/office/drawing/2014/main" id="{D3CBCAD3-BFF0-4CB1-B6DD-DA8F2D4EBD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3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42231"/>
          <a:stretch/>
        </p:blipFill>
        <p:spPr>
          <a:xfrm flipH="1" flipV="1">
            <a:off x="9006739" y="5834527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069982" y="-1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 flipH="1" flipV="1">
            <a:off x="-1930069" y="3759995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3E43CB2-3F0C-4446-9EDD-8A6946F039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76227" y="5381094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D671E83-FB12-4B54-ACDB-9F2B6B98E6A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5143" y="5381094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0E08125-E8EA-499F-9E82-858CA504023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34741" y="54455"/>
            <a:ext cx="1165068" cy="1491287"/>
          </a:xfrm>
          <a:prstGeom prst="rect">
            <a:avLst/>
          </a:prstGeom>
        </p:spPr>
      </p:pic>
      <p:sp>
        <p:nvSpPr>
          <p:cNvPr id="22" name="그림 개체 틀 5">
            <a:extLst>
              <a:ext uri="{FF2B5EF4-FFF2-40B4-BE49-F238E27FC236}">
                <a16:creationId xmlns:a16="http://schemas.microsoft.com/office/drawing/2014/main" id="{6E68D93F-C7B0-481E-B726-294A2B3E3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49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9FEA4AC4-8DC1-4BE4-921D-B93E66C832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15637" y="236796"/>
            <a:ext cx="1266040" cy="126604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1DF37FA-443A-44E9-A15B-6BFFD276157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39275" y="201844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FBCB29E2-DFFE-43AB-8882-ACE91E1F8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l="41050"/>
          <a:stretch/>
        </p:blipFill>
        <p:spPr>
          <a:xfrm>
            <a:off x="0" y="4694233"/>
            <a:ext cx="2161174" cy="1992266"/>
          </a:xfrm>
          <a:prstGeom prst="rect">
            <a:avLst/>
          </a:prstGeom>
        </p:spPr>
      </p:pic>
      <p:sp>
        <p:nvSpPr>
          <p:cNvPr id="26" name="그림 개체 틀 8">
            <a:extLst>
              <a:ext uri="{FF2B5EF4-FFF2-40B4-BE49-F238E27FC236}">
                <a16:creationId xmlns:a16="http://schemas.microsoft.com/office/drawing/2014/main" id="{B5EE717E-29C7-4BFA-913B-00B91F23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0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13043"/>
          <a:stretch/>
        </p:blipFill>
        <p:spPr>
          <a:xfrm rot="16200000" flipV="1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t="11127"/>
          <a:stretch/>
        </p:blipFill>
        <p:spPr>
          <a:xfrm flipV="1">
            <a:off x="16769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r="58359" b="11187"/>
          <a:stretch/>
        </p:blipFill>
        <p:spPr>
          <a:xfrm flipV="1">
            <a:off x="10240590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t="11623"/>
          <a:stretch/>
        </p:blipFill>
        <p:spPr>
          <a:xfrm flipV="1">
            <a:off x="9026750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1701119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V="1">
            <a:off x="7899400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r="39991" b="40741"/>
          <a:stretch/>
        </p:blipFill>
        <p:spPr>
          <a:xfrm flipV="1">
            <a:off x="1" y="0"/>
            <a:ext cx="2772186" cy="205458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83F2163B-88CB-4D50-BA1D-C09603746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l="16829"/>
          <a:stretch/>
        </p:blipFill>
        <p:spPr>
          <a:xfrm>
            <a:off x="-1" y="3367480"/>
            <a:ext cx="1052971" cy="126604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BB08F8F-7DAD-4AC1-BB0D-9666A89F99E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37201" y="1158672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B44A52C-E7F2-4468-967A-B1746C47B12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7018" y="4758611"/>
            <a:ext cx="156119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2CBAEB5-8AA3-412A-B466-5039654179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08694" y="917171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CC4E0C42-EDA5-4F79-B682-0419E04F8D6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1711" y="5929778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0BDEB4B-6D20-470B-9DD4-5918E95AD70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934894" y="255744"/>
            <a:ext cx="1165068" cy="149128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ADBDAC3-DB51-4888-AF98-F33643E6C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rcRect r="22169"/>
          <a:stretch/>
        </p:blipFill>
        <p:spPr>
          <a:xfrm>
            <a:off x="11258012" y="1487143"/>
            <a:ext cx="933987" cy="120002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B4A2B3B8-5F0E-4094-971A-D078467B5F8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99400" y="3955540"/>
            <a:ext cx="3666079" cy="19922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9DC71-27EF-4076-AC18-C074982AF050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959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r="13043"/>
          <a:stretch/>
        </p:blipFill>
        <p:spPr>
          <a:xfrm rot="5400000" flipH="1" flipV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t="11127"/>
          <a:stretch/>
        </p:blipFill>
        <p:spPr>
          <a:xfrm flipH="1" flipV="1">
            <a:off x="1005985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r="58359" b="11187"/>
          <a:stretch/>
        </p:blipFill>
        <p:spPr>
          <a:xfrm flipH="1" flipV="1">
            <a:off x="1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t="11623"/>
          <a:stretch/>
        </p:blipFill>
        <p:spPr>
          <a:xfrm flipH="1" flipV="1">
            <a:off x="412526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 flipV="1">
            <a:off x="6423707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 flipV="1">
            <a:off x="1126417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r="39991" b="40741"/>
          <a:stretch/>
        </p:blipFill>
        <p:spPr>
          <a:xfrm flipH="1" flipV="1">
            <a:off x="9419814" y="0"/>
            <a:ext cx="2772186" cy="205458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E0896C4-C47B-40AF-8EC1-58E9443A9A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2437" y="157454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CC74B6E-84CC-449A-9774-57985A0C7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rcRect b="30780"/>
          <a:stretch/>
        </p:blipFill>
        <p:spPr>
          <a:xfrm>
            <a:off x="18662" y="5946710"/>
            <a:ext cx="1561191" cy="91129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D069CD2-F13D-46DE-812F-0E8CA978CC9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660504" y="5273056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51BA793-C894-44A1-8D9C-1DB67BB1656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7649" y="4202499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55731A9-0B81-46FC-B9D1-328EEEDD66D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4322" y="1154850"/>
            <a:ext cx="1165068" cy="149128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5D80B42-6CC2-404D-8851-4B5E2502E05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0800000">
            <a:off x="1861452" y="4686639"/>
            <a:ext cx="1499054" cy="188352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E246C68-6CB8-4813-AC1B-6AC77A1DB97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376001" y="1056079"/>
            <a:ext cx="3666079" cy="19922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9D56B-15E6-4F3F-A665-FE5388BCFFED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486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36608" r="32563"/>
          <a:stretch/>
        </p:blipFill>
        <p:spPr>
          <a:xfrm>
            <a:off x="9076633" y="0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 flipV="1">
            <a:off x="714324" y="4033495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9275" y="407734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515" y="82073"/>
            <a:ext cx="3166184" cy="31661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68A7896-C7B2-4344-9B14-00ACAEABAE4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00283" y="1139779"/>
            <a:ext cx="1266040" cy="1266040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16CB5B8-B3D2-4C16-855F-A4EC3BCEC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l="16161"/>
          <a:stretch/>
        </p:blipFill>
        <p:spPr>
          <a:xfrm>
            <a:off x="0" y="5353859"/>
            <a:ext cx="1308900" cy="1316526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54DDBC2C-ECD4-4024-984D-DB58853C84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93087" y="5379729"/>
            <a:ext cx="1297109" cy="1297109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2176E5B6-FD07-4A1C-A4FB-BCC7A0BE7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 b="7341"/>
          <a:stretch/>
        </p:blipFill>
        <p:spPr>
          <a:xfrm>
            <a:off x="1248415" y="6239064"/>
            <a:ext cx="854383" cy="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4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4357" b="28480"/>
          <a:stretch/>
        </p:blipFill>
        <p:spPr>
          <a:xfrm>
            <a:off x="0" y="2089416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r="46872"/>
          <a:stretch/>
        </p:blipFill>
        <p:spPr>
          <a:xfrm>
            <a:off x="8001924" y="4108901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1575" y="98426"/>
            <a:ext cx="4890425" cy="103028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537F8E0-7A53-4C22-8F6A-27022EE988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74383" y="238750"/>
            <a:ext cx="854383" cy="66797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D14F8E38-FDF8-4F31-8E80-CED12BA6E1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891" y="5257409"/>
            <a:ext cx="1165068" cy="149128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1BF9DAD-49D9-44F5-A2BD-E47E16BBF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b="13973"/>
          <a:stretch/>
        </p:blipFill>
        <p:spPr>
          <a:xfrm rot="5400000">
            <a:off x="10632297" y="3919670"/>
            <a:ext cx="1499054" cy="16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4774" t="13162"/>
          <a:stretch/>
        </p:blipFill>
        <p:spPr>
          <a:xfrm>
            <a:off x="0" y="-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0" y="5356226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139" y="0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15400" b="65917"/>
          <a:stretch/>
        </p:blipFill>
        <p:spPr>
          <a:xfrm>
            <a:off x="8162952" y="5234781"/>
            <a:ext cx="4029048" cy="162321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5325E83E-A132-407E-B515-CB8D7518C0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14971" y="5278772"/>
            <a:ext cx="1339828" cy="117671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18B1159B-8255-4E89-9617-9DDD95E1297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9809" y="481408"/>
            <a:ext cx="854383" cy="66797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097826A9-81A3-44FB-BA00-92150BFDA1A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8568" y="3007307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6833" r="53235"/>
          <a:stretch/>
        </p:blipFill>
        <p:spPr>
          <a:xfrm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5014" t="53567"/>
          <a:stretch/>
        </p:blipFill>
        <p:spPr>
          <a:xfrm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453B88B4-A6F0-4F17-B30A-A9F9436A1EF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2826" y="305516"/>
            <a:ext cx="1561191" cy="131652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2A0155DF-2823-40B3-93C9-CB6ED91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l="49518" b="39084"/>
          <a:stretch/>
        </p:blipFill>
        <p:spPr>
          <a:xfrm>
            <a:off x="0" y="5644395"/>
            <a:ext cx="1850689" cy="12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42231"/>
          <a:stretch/>
        </p:blipFill>
        <p:spPr>
          <a:xfrm>
            <a:off x="197218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996326" y="2067718"/>
            <a:ext cx="4890425" cy="103028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CFBB7A5-E1BE-483B-B97A-9D2BFE3162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0702" y="1285752"/>
            <a:ext cx="1297109" cy="1297109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6CF0CF10-549B-4161-BB70-D493C8C1A20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568" y="5109091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1" r:id="rId2"/>
    <p:sldLayoutId id="2147483692" r:id="rId3"/>
    <p:sldLayoutId id="2147483693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94" r:id="rId20"/>
    <p:sldLayoutId id="2147483688" r:id="rId21"/>
    <p:sldLayoutId id="2147483695" r:id="rId22"/>
    <p:sldLayoutId id="2147483689" r:id="rId23"/>
    <p:sldLayoutId id="2147483690" r:id="rId24"/>
    <p:sldLayoutId id="2147483672" r:id="rId25"/>
    <p:sldLayoutId id="214748366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06A43-1DE6-4EB0-9C4D-9CE8402F66BA}"/>
              </a:ext>
            </a:extLst>
          </p:cNvPr>
          <p:cNvSpPr/>
          <p:nvPr/>
        </p:nvSpPr>
        <p:spPr>
          <a:xfrm>
            <a:off x="1562911" y="2219933"/>
            <a:ext cx="9066179" cy="2418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Python </a:t>
            </a:r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based</a:t>
            </a:r>
          </a:p>
          <a:p>
            <a:pPr algn="ctr"/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programming</a:t>
            </a:r>
            <a:endParaRPr lang="ko-KR" altLang="en-US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07DC8-8920-44BF-8841-5D560BEC63CF}"/>
              </a:ext>
            </a:extLst>
          </p:cNvPr>
          <p:cNvSpPr/>
          <p:nvPr/>
        </p:nvSpPr>
        <p:spPr>
          <a:xfrm>
            <a:off x="1562911" y="621854"/>
            <a:ext cx="4939489" cy="1041846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Part </a:t>
            </a:r>
            <a:r>
              <a:rPr lang="en-US" altLang="ko-K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 learn python grammar</a:t>
            </a:r>
            <a:endParaRPr lang="ko-KR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B2EF7-BF20-4554-BA6B-54D503588C60}"/>
              </a:ext>
            </a:extLst>
          </p:cNvPr>
          <p:cNvSpPr/>
          <p:nvPr/>
        </p:nvSpPr>
        <p:spPr>
          <a:xfrm>
            <a:off x="5689601" y="5073405"/>
            <a:ext cx="4939489" cy="716652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Min ho Jeon  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/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01.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05.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2022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2FB6BC4-98D9-4558-85C0-C642DC88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0140" y="4269391"/>
            <a:ext cx="1339828" cy="117671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C843805-66AF-4B37-9061-C7BFEE820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39" y="1496891"/>
            <a:ext cx="1297109" cy="12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3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54617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4867" y="1473736"/>
            <a:ext cx="557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정수를 받아서 정수의 부호에 따라서 거북이를 좌표로 이동하는 프로그램을 작성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그래픽에서 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t.penup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호출하고 거북이를 움직이면 그림이 안 그려지고 이동만 가능함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t.goto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특정한 좌표로 거북이를 움직이는 함수이다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t.textinput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이용하면 사용자로부터 값을 입력 받을 수 있다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t.write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사용하면 화면에 글씨 작성이 가능하다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01" y="2070115"/>
            <a:ext cx="3842066" cy="35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3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2" b="1515"/>
          <a:stretch/>
        </p:blipFill>
        <p:spPr>
          <a:xfrm>
            <a:off x="1184174" y="1441938"/>
            <a:ext cx="6226322" cy="51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5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다중 조건을 위한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if-</a:t>
            </a:r>
            <a:r>
              <a:rPr lang="en-US" altLang="ko-KR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elif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-else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10655" y="1345223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62" y="1534709"/>
            <a:ext cx="5812176" cy="49692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445" y="1838820"/>
            <a:ext cx="2883877" cy="162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66247" r="58732" b="6601"/>
          <a:stretch/>
        </p:blipFill>
        <p:spPr>
          <a:xfrm>
            <a:off x="7262445" y="4158240"/>
            <a:ext cx="3297442" cy="1882075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8493369" y="3525715"/>
            <a:ext cx="219808" cy="632525"/>
          </a:xfrm>
          <a:prstGeom prst="downArrow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6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4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54617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6" y="1473736"/>
            <a:ext cx="9514841" cy="261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난수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랜덤함수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이용하여 축구 게임을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개발하여보자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사용자가 컴퓨터를 상대로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패널티킥을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시도한다고 생각하자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사용자는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왼쪽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’,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중앙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’, 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오른쪽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가지 영역 중에서 하나를 선택하여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패널티킥을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컴퓨터도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난수를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생성하여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영역 중에서 하나를 수비한다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컴퓨터와의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수비위치가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같으면 사용자는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패널티킥의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실패이고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다를 경우 승리이다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위와 같은 동작을 수행하는 프로그램을 작성하여 보자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71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75057"/>
            <a:ext cx="6096000" cy="707886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반복문을</a:t>
            </a:r>
            <a:r>
              <a:rPr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활용한 간소화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22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필요성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45824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4884" y="1526490"/>
            <a:ext cx="9566031" cy="3050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다음과 같은 출력을 수행하는 프로그래밍을 개발한다고 가정해보자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####################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####################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####################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####################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####################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####################</a:t>
            </a:r>
          </a:p>
        </p:txBody>
      </p:sp>
      <p:pic>
        <p:nvPicPr>
          <p:cNvPr id="8" name="그림 7" descr="BlazerOne :: 티스토리, 공정성은 쌈 싸먹었나?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5" y="1585679"/>
            <a:ext cx="3390449" cy="30046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993" y="5195192"/>
            <a:ext cx="5270013" cy="9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종류 및 기본적인 구조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1777" y="2379343"/>
            <a:ext cx="9548446" cy="304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횟수 제어 반복을 위한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횟수를 정해놓고 반복할 때 사용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라는 횟수를 정해놓고 사용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 제어 반복을 위한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while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특정한 조건이 만족되면 계속 반복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 증가하며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5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보다 작으면 계속 반복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89" y="1994472"/>
            <a:ext cx="4541353" cy="1023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89" y="3762171"/>
            <a:ext cx="4598303" cy="17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1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962" y="1517697"/>
            <a:ext cx="9759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t in range(10):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이용하여 블록 내부에서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값을 출력해보자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원하는 내용을 반복적으로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 출력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개발된 코드를 리스트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형식으로 변수에 값을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삽입해보자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Hint[1,2,3,4,5]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또는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대신에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“Hello”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입력한 후 변수를 하나씩 출력해보자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9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단을 출력하는 프로그램을 개발해보자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4]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자신이 좋아하는 그룹 가수를 리스트로 생성한 후 리스트 내부의 항목을 출력하는 프로그램을 개발해보자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for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문과의 찰떡 궁합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range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962" y="1517697"/>
            <a:ext cx="9759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사용할 경우 자동으로 정수를 생성하는 이득이 존재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통해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list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생성할 수도 있음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숫자를 생성하는 공장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range(start, stop, step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python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의 함수들은 대부분 이러한 구조를 가지고 있음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 감소하는 숫자를 출력하는 프로그램을 작성하시오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71" y="2045773"/>
            <a:ext cx="5384206" cy="847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271" y="3292910"/>
            <a:ext cx="4126791" cy="9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반복문을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 도형 그리기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962" y="1517697"/>
            <a:ext cx="9759461" cy="46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Textinput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이용하여 사용자로 부터 값을 받고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반복문을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도형을 그리는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20" y="2386440"/>
            <a:ext cx="7507273" cy="30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FDBC5-71C1-4FED-90CA-F33217804FEA}"/>
              </a:ext>
            </a:extLst>
          </p:cNvPr>
          <p:cNvSpPr/>
          <p:nvPr/>
        </p:nvSpPr>
        <p:spPr>
          <a:xfrm>
            <a:off x="1098578" y="2148318"/>
            <a:ext cx="9994844" cy="3781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472092" y="4055362"/>
            <a:ext cx="299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If-else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이해하고 사용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관계 및 논리 연산자의 활용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블록의 개념을 이해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동적인 프로그램의 제작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472091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조건문을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제어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F8172-4617-4D1B-83AE-48CDF5A0530D}"/>
              </a:ext>
            </a:extLst>
          </p:cNvPr>
          <p:cNvSpPr/>
          <p:nvPr/>
        </p:nvSpPr>
        <p:spPr>
          <a:xfrm>
            <a:off x="1455319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4698828" y="4055362"/>
            <a:ext cx="2991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및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while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이해하고 사용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등의 함수를 활용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개념 이해 및 활용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리스트와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반복문을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활용한 프로그램의 제작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24277-01AE-4D56-BADF-3461CCC64E27}"/>
              </a:ext>
            </a:extLst>
          </p:cNvPr>
          <p:cNvSpPr/>
          <p:nvPr/>
        </p:nvSpPr>
        <p:spPr>
          <a:xfrm>
            <a:off x="4698827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반복문을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활용한 간소화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DD0E7-1E68-43EB-96BA-EF4297EC662F}"/>
              </a:ext>
            </a:extLst>
          </p:cNvPr>
          <p:cNvSpPr/>
          <p:nvPr/>
        </p:nvSpPr>
        <p:spPr>
          <a:xfrm>
            <a:off x="4682055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925564" y="4055362"/>
            <a:ext cx="2991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이해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객체의 이해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모듈의 이해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생성 및 활용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이용한 짜임새 있는 프로그램의 제작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F85CD6-E054-4F3D-951E-20D0B241A00B}"/>
              </a:ext>
            </a:extLst>
          </p:cNvPr>
          <p:cNvSpPr/>
          <p:nvPr/>
        </p:nvSpPr>
        <p:spPr>
          <a:xfrm>
            <a:off x="7925563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이용한 모듈화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B82BC6-058C-4E40-9989-205B8E3DAB97}"/>
              </a:ext>
            </a:extLst>
          </p:cNvPr>
          <p:cNvSpPr/>
          <p:nvPr/>
        </p:nvSpPr>
        <p:spPr>
          <a:xfrm>
            <a:off x="7908791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21956-F15E-4D04-B0DA-7FA2FD099FFE}"/>
              </a:ext>
            </a:extLst>
          </p:cNvPr>
          <p:cNvSpPr/>
          <p:nvPr/>
        </p:nvSpPr>
        <p:spPr>
          <a:xfrm>
            <a:off x="1098578" y="928141"/>
            <a:ext cx="6903346" cy="584775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cs typeface="Arial" panose="020B0604020202020204" pitchFamily="34" charset="0"/>
              </a:rPr>
              <a:t>Contents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조건을 사용하는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while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962" y="1517697"/>
            <a:ext cx="9759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문으로 만든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 출력 프로그램을 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whlie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이용하는 형태로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변경하시오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코드로 멋진 도형을 만들어보자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7" y="2709747"/>
            <a:ext cx="3438144" cy="35616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974" y="2709747"/>
            <a:ext cx="3694134" cy="3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조건을 사용하는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while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6962" y="1517697"/>
            <a:ext cx="97594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무한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반복문으로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숫자를 맞추는 게임을 만들어보자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시도 횟수를 최대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회로 제한하도록 코드를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88" y="1982632"/>
            <a:ext cx="5654664" cy="37183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652" y="1982632"/>
            <a:ext cx="3553925" cy="16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중첩된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반복문을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활용해보자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05" y="3618584"/>
            <a:ext cx="4542486" cy="29384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055" y="1517127"/>
            <a:ext cx="8956918" cy="33952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3476" y="5154667"/>
            <a:ext cx="505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반복문과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조건문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랜덤함수를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활용하여 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랜덤하게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샌드위치를 추천해주는 프로그램을 개발해보자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3726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무한루프의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탈출구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break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무한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루프란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 제어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루프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조건의 값의 오류로 인해 무한히 반복 되는 행위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하지만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 프로그램들의 경우 무한 루프를 일부러 작성하여 사용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38" y="2392711"/>
            <a:ext cx="5555302" cy="893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27" y="3840226"/>
            <a:ext cx="8410424" cy="2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출력을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이쁘게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만들어주는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포메팅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format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메소드의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인자로 들어오는 값이 출력되는 위치를 지정하는 역할을 수행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‘{} </a:t>
            </a: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Python!’.format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(‘hello’)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 경우 뒤의 값이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{}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삽입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{}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안에 숫자가 있을 경우 그 위치로 뒤의 값을 삽입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{}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안에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‘:’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숫자를 이용할 경우 공간과 소수점을 제어할 수 있다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79183" y="2508933"/>
            <a:ext cx="4602409" cy="972819"/>
            <a:chOff x="7008390" y="1998981"/>
            <a:chExt cx="4950528" cy="106776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8390" y="1998981"/>
              <a:ext cx="4950528" cy="1067761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10115447" y="2343538"/>
              <a:ext cx="1413164" cy="57357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구부러진 연결선 8"/>
            <p:cNvCxnSpPr>
              <a:stCxn id="8" idx="3"/>
            </p:cNvCxnSpPr>
            <p:nvPr/>
          </p:nvCxnSpPr>
          <p:spPr>
            <a:xfrm rot="5400000" flipH="1">
              <a:off x="8981836" y="1492554"/>
              <a:ext cx="220775" cy="2460353"/>
            </a:xfrm>
            <a:prstGeom prst="curvedConnector4">
              <a:avLst>
                <a:gd name="adj1" fmla="val -103544"/>
                <a:gd name="adj2" fmla="val 54206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38" y="3837713"/>
            <a:ext cx="9768254" cy="4959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338" y="5134664"/>
            <a:ext cx="9662747" cy="4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반복문의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2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for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이용하여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숫자 중 홀수만 출력하는 프로그램을 작성하시오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while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문도 빠질 수 없다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 While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이용하여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숫자 중 짝수만 출력하는 프로그램을 작성하시오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for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문과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while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이용하여 각각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정수 중에서 홀수의 합을 출력하는 프로그램을 작성하시오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시작 정수와 끝 정수를 입력으로 받은 다음 시작 정수에서 부터 끝 정수까지의 합을 구하는 프로그램을 작성하시오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(for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 또는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while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 중 원하는 것 하나를 선택하여 프로그래밍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5]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정수를 입력 받아 입력 받은 정수만큼 정삼각형을 그리는 프로그램을 작성하시오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이용한 모듈화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 객체 모듈의 개념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프로그램은 기능이 다양할 수록 점점 커지는 특징을 가짐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프로그램을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쉽게 이해하고 관리할 수 있도록 작은 조각으로 나눌 수 있는데 이를 함수라고 함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반복적으로 사용하는 코드를 묶은 것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코드 중에서 독립적인 단위로 분리할 수 있는 조각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프로그램의 일부를 가지고 있는 독립적인 파일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파이썬에서는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def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키워드를 이용하여 함수를 정의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함수의 기본 구조 및 인자 값의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63" y="2258278"/>
            <a:ext cx="7482574" cy="31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함수의 기본 구조 및 인자 값의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99" y="2036512"/>
            <a:ext cx="9715981" cy="36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조건문을</a:t>
            </a:r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이용한 제어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함수의 기본 구조 및 인자 값의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51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그래픽에서 사각형을 그리는 함수를 직접 만들어보고 실행시켜 보자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01" y="2349422"/>
            <a:ext cx="4234983" cy="3890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672" y="2155236"/>
            <a:ext cx="4213413" cy="42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변수의 종류 및 범위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지역변수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내에서만 사용하는 변수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전역변수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 실행 동안 사용하는 변수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키워드를 사용하면 함수에서 전역 변수 사용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27" y="3043396"/>
            <a:ext cx="6475362" cy="35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변수의 종류 및 범위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지역변수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내에서만 사용하는 변수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전역변수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 실행 동안 사용하는 변수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키워드를 사용하면 함수에서 전역 변수 사용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458" y="3043396"/>
            <a:ext cx="6009266" cy="35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활용한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주급 계산 프로그램을 만들어보자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주단위로 급여를 받는 아르바이트생이 있다고 하자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현재 시급과 일한 시간을 입력하면 주급을 계산해 주는 프로그램을 작성해보자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시간이 넘는 근무 시간에 대해서는 시급의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배를 지급하자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49" y="3629184"/>
            <a:ext cx="9761474" cy="29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활용한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51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그래픽을 이용해서 막대 그래프를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그려보자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52" y="2174855"/>
            <a:ext cx="5765219" cy="4180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53" y="2897688"/>
            <a:ext cx="2943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활용한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그래픽을 이용해서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이차 함수 그래프를 그려보자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12" y="2271123"/>
            <a:ext cx="4034678" cy="3878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867" y="2666028"/>
            <a:ext cx="5591510" cy="32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활용한 응용 예제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101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재귀함수란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자기 자신을 호출하는 함수를 뜻함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대표적인 예로 피보나치 수열이 존재함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재귀함수를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번째 피보나치 수열의 항을 계산하여 반환하는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87" y="2914518"/>
            <a:ext cx="8286112" cy="30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함수의 존재 의미 재사용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모듈이란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함수나 변수 또는 클래스들을 모아놓은 스크립트 파일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모듈을 만들어서 사용해보자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지금 테스트한 피보나치 수열을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fi.py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라는 이름으로 저장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 파일을 열고 다음을 작성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모듈의 이름이 긴 경우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as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이용하여 짧게 하여 사용할 수 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‘*’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이용하면 함수 호출 시 모듈 이름을 생략할 수 있다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81" y="3500705"/>
            <a:ext cx="4848644" cy="13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함수의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1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n1, n2, n3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라는 이름의 매개변수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개를 입력 받아서 이 값 중에서 가장 큰 값을 반환하는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max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함수와 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min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섭씨 온도를 화씨 온도로 변환하는 함수를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정수를 입력 받아 입력 받은 정수만큼 정삼각형을 그리는 함수를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구현하시오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5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6F8266-1C81-4650-8642-D95C238D23FD}"/>
              </a:ext>
            </a:extLst>
          </p:cNvPr>
          <p:cNvSpPr/>
          <p:nvPr/>
        </p:nvSpPr>
        <p:spPr>
          <a:xfrm>
            <a:off x="3038375" y="2767281"/>
            <a:ext cx="611525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프로그램의 제어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순차 구조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명령이 순차적으로 실행되는 구조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지금까지 수행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선택 구조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개 중 하나의 명령문을 선택하여 실행되는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구조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조건문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 구조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동일한 명령이 반복되면서 실행되는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구조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28" y="2978452"/>
            <a:ext cx="9141515" cy="33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기본 문법 구조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05" y="3992943"/>
            <a:ext cx="6891957" cy="235386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8598876" y="3792047"/>
            <a:ext cx="1204547" cy="1204547"/>
          </a:xfrm>
          <a:prstGeom prst="ellipse">
            <a:avLst/>
          </a:prstGeom>
          <a:noFill/>
          <a:ln w="603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8299166" y="5169877"/>
            <a:ext cx="1661746" cy="1573823"/>
          </a:xfrm>
          <a:prstGeom prst="mathMultiply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205" y="1552310"/>
            <a:ext cx="3954929" cy="1855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x = 100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x &gt; 1 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print(“x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보다 큽니다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.”)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하나 이상의 조건을 사용하는 구조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4262" y="2301878"/>
            <a:ext cx="42033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x = 100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x &gt; 1 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print(“x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보다 큽니다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.”)</a:t>
            </a:r>
          </a:p>
          <a:p>
            <a:pPr marL="0" lvl="1">
              <a:lnSpc>
                <a:spcPct val="20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else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Print(“x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보다 작습니다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.”)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1861" y="2609656"/>
            <a:ext cx="3518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조건식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 :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참일 경우 실행할 내용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else :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거짓일 경우 실행할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내용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1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4867" y="1473736"/>
            <a:ext cx="95412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당신은 차를 타고 어린이 보호구역을 지나가고 있다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차의 속도를 입력 후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30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넘을 경우 과속입니다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출력하는 프로그램을 작성하시오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상기 문제는 우리가 한가지의 조건만 사용할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경우 매우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단순하게 구현이 된다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그러나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30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안 넘었을 경우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안전한 속도입니다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출력하려면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?(if-else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활용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4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If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문을 중첩해서 사용하는 구조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0045" y="1708611"/>
            <a:ext cx="7957628" cy="431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조건식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(A)’ 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조건식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(B)’ : 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A, B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모든 조건이 참일 경우 실행할 내용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Else :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조건은 참이지만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조건이 거짓일 경우 실행할 내용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Else :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조건이 거짓일 때 실행할 내용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38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조건문의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Part 2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4867" y="1473736"/>
            <a:ext cx="95412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성적을 입력 받고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60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이상일 경우 합격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아닐 경우 불합격을 출력하는 프로그램을 작성하시오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정수를 입력 받아서 짝수와 홀수를 출력하는 프로그램을 작성하시오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중첩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if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문을 이용하여 정수를 입력 받아 음수와 양수를 판단한 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양수일 경우 짝수와 홀수를 검출하고 출력하는 프로그램을 작성하시오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정수를 입력하세요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: 10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출력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양수입니다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짝수 입니다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[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4]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랜덤 함수를 이용하여 동전 던지기 게임을 만들어보자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이 나올 경우 앞면이며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, 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이 나올 경우 뒷면이라고 가정 한 후 결과 값을 출력하는 프로그램을 작성하시오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682295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4F0FF"/>
        </a:solidFill>
        <a:ln w="38100">
          <a:solidFill>
            <a:schemeClr val="tx1"/>
          </a:solidFill>
        </a:ln>
        <a:effectLst>
          <a:outerShdw dist="190500" dir="13500000" algn="br" rotWithShape="0">
            <a:prstClr val="black"/>
          </a:outerShdw>
        </a:effectLst>
      </a:spPr>
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  <a:latin typeface="+mj-lt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1448</Words>
  <Application>Microsoft Office PowerPoint</Application>
  <PresentationFormat>와이드스크린</PresentationFormat>
  <Paragraphs>232</Paragraphs>
  <Slides>39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Poppins Light</vt:lpstr>
      <vt:lpstr>Wingdings</vt:lpstr>
      <vt:lpstr>맑은 고딕</vt:lpstr>
      <vt:lpstr>휴먼엑스포</vt:lpstr>
      <vt:lpstr>Arial</vt:lpstr>
      <vt:lpstr>타이포_쌍문동 B</vt:lpstr>
      <vt:lpstr>Poppins SemiBold</vt:lpstr>
      <vt:lpstr>Arial Unicode MS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397</cp:revision>
  <dcterms:created xsi:type="dcterms:W3CDTF">2019-04-06T05:20:47Z</dcterms:created>
  <dcterms:modified xsi:type="dcterms:W3CDTF">2022-01-04T15:01:33Z</dcterms:modified>
</cp:coreProperties>
</file>